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7" r:id="rId2"/>
    <p:sldId id="36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3" r:id="rId53"/>
    <p:sldId id="314" r:id="rId54"/>
    <p:sldId id="317" r:id="rId55"/>
    <p:sldId id="318" r:id="rId56"/>
    <p:sldId id="319" r:id="rId57"/>
    <p:sldId id="320" r:id="rId58"/>
    <p:sldId id="321" r:id="rId59"/>
    <p:sldId id="322" r:id="rId60"/>
    <p:sldId id="323"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1298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5486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443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7348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031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772994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9618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7007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val="415458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sz="half" idx="2"/>
          </p:nvPr>
        </p:nvSpPr>
        <p:spPr>
          <a:xfrm>
            <a:off x="572516" y="1538986"/>
            <a:ext cx="3457575" cy="3866515"/>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4" name="Holder 4"/>
          <p:cNvSpPr>
            <a:spLocks noGrp="1"/>
          </p:cNvSpPr>
          <p:nvPr>
            <p:ph sz="half" idx="3"/>
          </p:nvPr>
        </p:nvSpPr>
        <p:spPr>
          <a:xfrm>
            <a:off x="5331333" y="2206879"/>
            <a:ext cx="3442334" cy="4284345"/>
          </a:xfrm>
          <a:prstGeom prst="rect">
            <a:avLst/>
          </a:prstGeom>
        </p:spPr>
        <p:txBody>
          <a:bodyPr wrap="square" lIns="0" tIns="0" rIns="0" bIns="0">
            <a:spAutoFit/>
          </a:bodyPr>
          <a:lstStyle>
            <a:lvl1pPr>
              <a:defRPr sz="2200" b="0" i="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val="211405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6218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0276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6662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13671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8844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632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239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24771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4/22/2020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8499258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png"/><Relationship Id="rId7"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png"/><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1.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jpeg"/><Relationship Id="rId10"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74.png"/><Relationship Id="rId14" Type="http://schemas.openxmlformats.org/officeDocument/2006/relationships/image" Target="../media/image7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82.jpe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2.png"/><Relationship Id="rId9" Type="http://schemas.openxmlformats.org/officeDocument/2006/relationships/image" Target="../media/image8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1.png"/><Relationship Id="rId21" Type="http://schemas.openxmlformats.org/officeDocument/2006/relationships/image" Target="../media/image109.pn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image" Target="../media/image6.png"/><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1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1.png"/><Relationship Id="rId10" Type="http://schemas.openxmlformats.org/officeDocument/2006/relationships/image" Target="../media/image98.png"/><Relationship Id="rId19" Type="http://schemas.openxmlformats.org/officeDocument/2006/relationships/image" Target="../media/image107.png"/><Relationship Id="rId4" Type="http://schemas.openxmlformats.org/officeDocument/2006/relationships/image" Target="../media/image2.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image" Target="../media/image6.png"/><Relationship Id="rId16" Type="http://schemas.openxmlformats.org/officeDocument/2006/relationships/image" Target="../media/image123.png"/><Relationship Id="rId1" Type="http://schemas.openxmlformats.org/officeDocument/2006/relationships/slideLayout" Target="../slideLayouts/slideLayout1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2.png"/><Relationship Id="rId9" Type="http://schemas.openxmlformats.org/officeDocument/2006/relationships/image" Target="../media/image116.png"/><Relationship Id="rId14" Type="http://schemas.openxmlformats.org/officeDocument/2006/relationships/image" Target="../media/image121.png"/></Relationships>
</file>

<file path=ppt/slides/_rels/slide18.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image" Target="../media/image6.png"/><Relationship Id="rId16"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2.png"/><Relationship Id="rId9" Type="http://schemas.openxmlformats.org/officeDocument/2006/relationships/image" Target="../media/image129.png"/><Relationship Id="rId14" Type="http://schemas.openxmlformats.org/officeDocument/2006/relationships/image" Target="../media/image134.png"/></Relationships>
</file>

<file path=ppt/slides/_rels/slide1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4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7.xml"/><Relationship Id="rId5" Type="http://schemas.openxmlformats.org/officeDocument/2006/relationships/image" Target="../media/image145.png"/><Relationship Id="rId4" Type="http://schemas.openxmlformats.org/officeDocument/2006/relationships/image" Target="../media/image14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2.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158.png"/><Relationship Id="rId4" Type="http://schemas.openxmlformats.org/officeDocument/2006/relationships/image" Target="../media/image157.png"/></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3.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6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9.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image" Target="../media/image1.png"/><Relationship Id="rId7" Type="http://schemas.openxmlformats.org/officeDocument/2006/relationships/image" Target="../media/image17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5.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77.jpeg"/><Relationship Id="rId5" Type="http://schemas.openxmlformats.org/officeDocument/2006/relationships/image" Target="../media/image176.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79.jpeg"/><Relationship Id="rId4" Type="http://schemas.openxmlformats.org/officeDocument/2006/relationships/image" Target="../media/image178.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hyperlink" Target="http://www.cueronet.com/flujograma/neutralizado.htm" TargetMode="Externa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4.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3.jpeg"/><Relationship Id="rId5" Type="http://schemas.openxmlformats.org/officeDocument/2006/relationships/image" Target="../media/image182.jpeg"/><Relationship Id="rId4" Type="http://schemas.openxmlformats.org/officeDocument/2006/relationships/image" Target="../media/image181.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6.png"/><Relationship Id="rId16"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4.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5.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86.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87.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89.jpeg"/><Relationship Id="rId4" Type="http://schemas.openxmlformats.org/officeDocument/2006/relationships/image" Target="../media/image188.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0.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 Id="rId14" Type="http://schemas.openxmlformats.org/officeDocument/2006/relationships/image" Target="../media/image4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2.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9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94.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95.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196.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5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2.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9" name="CuadroTexto 8"/>
          <p:cNvSpPr txBox="1"/>
          <p:nvPr/>
        </p:nvSpPr>
        <p:spPr>
          <a:xfrm>
            <a:off x="609600" y="182878"/>
            <a:ext cx="7467600" cy="1384995"/>
          </a:xfrm>
          <a:prstGeom prst="rect">
            <a:avLst/>
          </a:prstGeom>
          <a:noFill/>
        </p:spPr>
        <p:txBody>
          <a:bodyPr wrap="square" rtlCol="0">
            <a:spAutoFit/>
          </a:bodyPr>
          <a:lstStyle/>
          <a:p>
            <a:pPr algn="ctr"/>
            <a:r>
              <a:rPr lang="es-MX" sz="2800" b="1" dirty="0" smtClean="0"/>
              <a:t>UNIVERSIDAD NACIONAL DE CHIMBORAZO</a:t>
            </a:r>
          </a:p>
          <a:p>
            <a:pPr algn="ctr"/>
            <a:r>
              <a:rPr lang="es-MX" sz="2800" b="1" dirty="0" smtClean="0"/>
              <a:t>FACULTAD DE  INGENIERIA</a:t>
            </a:r>
            <a:endParaRPr lang="en-US" sz="2800" b="1" dirty="0"/>
          </a:p>
        </p:txBody>
      </p:sp>
      <p:sp>
        <p:nvSpPr>
          <p:cNvPr id="10" name="CuadroTexto 9"/>
          <p:cNvSpPr txBox="1"/>
          <p:nvPr/>
        </p:nvSpPr>
        <p:spPr>
          <a:xfrm>
            <a:off x="1680003" y="2010584"/>
            <a:ext cx="5434501" cy="523220"/>
          </a:xfrm>
          <a:prstGeom prst="rect">
            <a:avLst/>
          </a:prstGeom>
          <a:noFill/>
        </p:spPr>
        <p:txBody>
          <a:bodyPr wrap="none" rtlCol="0">
            <a:spAutoFit/>
          </a:bodyPr>
          <a:lstStyle/>
          <a:p>
            <a:r>
              <a:rPr lang="es-MX" sz="2800" dirty="0" smtClean="0">
                <a:latin typeface="Bauhaus 93" panose="04030905020B02020C02" pitchFamily="82" charset="0"/>
              </a:rPr>
              <a:t>PROCESO DE CURTIDO DE PIELES</a:t>
            </a:r>
            <a:endParaRPr lang="en-US" sz="2800" dirty="0">
              <a:latin typeface="Bauhaus 93" panose="04030905020B02020C02" pitchFamily="82" charset="0"/>
            </a:endParaRPr>
          </a:p>
        </p:txBody>
      </p:sp>
      <p:pic>
        <p:nvPicPr>
          <p:cNvPr id="12" name="Picture 4" descr="Resultado de imagen para SECADO DE LA PIEL de anim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398" y="2669078"/>
            <a:ext cx="3048000" cy="20304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SALMUERADO DE LA PIEL de anim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1" y="2669078"/>
            <a:ext cx="2967897" cy="207270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4572000" y="5181600"/>
            <a:ext cx="3635932" cy="646331"/>
          </a:xfrm>
          <a:prstGeom prst="rect">
            <a:avLst/>
          </a:prstGeom>
          <a:noFill/>
        </p:spPr>
        <p:txBody>
          <a:bodyPr wrap="none" rtlCol="0">
            <a:spAutoFit/>
          </a:bodyPr>
          <a:lstStyle/>
          <a:p>
            <a:r>
              <a:rPr lang="es-MX" b="1" dirty="0" smtClean="0"/>
              <a:t>SEMESTRE: </a:t>
            </a:r>
            <a:r>
              <a:rPr lang="es-MX" dirty="0" smtClean="0"/>
              <a:t>SÉPTIMO A</a:t>
            </a:r>
          </a:p>
          <a:p>
            <a:r>
              <a:rPr lang="es-MX" b="1" dirty="0" smtClean="0"/>
              <a:t>DOCENTE: </a:t>
            </a:r>
            <a:r>
              <a:rPr lang="es-MX" dirty="0" smtClean="0"/>
              <a:t>ING. PAUL RICAURTE</a:t>
            </a:r>
            <a:endParaRPr lang="en-US" dirty="0"/>
          </a:p>
        </p:txBody>
      </p:sp>
      <p:pic>
        <p:nvPicPr>
          <p:cNvPr id="1032" name="Picture 8" descr="Resultado de imagen para UNACH"/>
          <p:cNvPicPr>
            <a:picLocks noChangeAspect="1" noChangeArrowheads="1"/>
          </p:cNvPicPr>
          <p:nvPr/>
        </p:nvPicPr>
        <p:blipFill rotWithShape="1">
          <a:blip r:embed="rId6">
            <a:extLst>
              <a:ext uri="{28A0092B-C50C-407E-A947-70E740481C1C}">
                <a14:useLocalDpi xmlns:a14="http://schemas.microsoft.com/office/drawing/2010/main" val="0"/>
              </a:ext>
            </a:extLst>
          </a:blip>
          <a:srcRect l="17044" r="17163"/>
          <a:stretch/>
        </p:blipFill>
        <p:spPr bwMode="auto">
          <a:xfrm>
            <a:off x="7114504" y="119265"/>
            <a:ext cx="1466418" cy="1485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434340" y="729995"/>
            <a:ext cx="2933700" cy="80619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72312" y="489966"/>
            <a:ext cx="2244191" cy="43014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941192" y="778383"/>
            <a:ext cx="79883" cy="7988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85037" y="511809"/>
            <a:ext cx="104063" cy="15963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585973" y="508000"/>
            <a:ext cx="236220" cy="331470"/>
          </a:xfrm>
          <a:custGeom>
            <a:avLst/>
            <a:gdLst/>
            <a:ahLst/>
            <a:cxnLst/>
            <a:rect l="l" t="t" r="r" b="b"/>
            <a:pathLst>
              <a:path w="236219" h="331469">
                <a:moveTo>
                  <a:pt x="117475" y="0"/>
                </a:moveTo>
                <a:lnTo>
                  <a:pt x="74040" y="8762"/>
                </a:lnTo>
                <a:lnTo>
                  <a:pt x="40005" y="37337"/>
                </a:lnTo>
                <a:lnTo>
                  <a:pt x="16305" y="79432"/>
                </a:lnTo>
                <a:lnTo>
                  <a:pt x="2651" y="132778"/>
                </a:lnTo>
                <a:lnTo>
                  <a:pt x="0" y="171958"/>
                </a:lnTo>
                <a:lnTo>
                  <a:pt x="2403" y="205964"/>
                </a:lnTo>
                <a:lnTo>
                  <a:pt x="21591" y="265451"/>
                </a:lnTo>
                <a:lnTo>
                  <a:pt x="46948" y="300886"/>
                </a:lnTo>
                <a:lnTo>
                  <a:pt x="83827" y="325985"/>
                </a:lnTo>
                <a:lnTo>
                  <a:pt x="117475" y="331342"/>
                </a:lnTo>
                <a:lnTo>
                  <a:pt x="129571" y="330767"/>
                </a:lnTo>
                <a:lnTo>
                  <a:pt x="170551" y="316922"/>
                </a:lnTo>
                <a:lnTo>
                  <a:pt x="213477" y="269632"/>
                </a:lnTo>
                <a:lnTo>
                  <a:pt x="233237" y="205712"/>
                </a:lnTo>
                <a:lnTo>
                  <a:pt x="235712" y="170941"/>
                </a:lnTo>
                <a:lnTo>
                  <a:pt x="235045" y="151582"/>
                </a:lnTo>
                <a:lnTo>
                  <a:pt x="225044" y="96647"/>
                </a:lnTo>
                <a:lnTo>
                  <a:pt x="204327" y="50123"/>
                </a:lnTo>
                <a:lnTo>
                  <a:pt x="179244" y="20447"/>
                </a:lnTo>
                <a:lnTo>
                  <a:pt x="141224" y="2254"/>
                </a:lnTo>
                <a:lnTo>
                  <a:pt x="117475"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1985517" y="508000"/>
            <a:ext cx="236220" cy="331470"/>
          </a:xfrm>
          <a:custGeom>
            <a:avLst/>
            <a:gdLst/>
            <a:ahLst/>
            <a:cxnLst/>
            <a:rect l="l" t="t" r="r" b="b"/>
            <a:pathLst>
              <a:path w="236219" h="331469">
                <a:moveTo>
                  <a:pt x="117475" y="0"/>
                </a:moveTo>
                <a:lnTo>
                  <a:pt x="74040" y="8762"/>
                </a:lnTo>
                <a:lnTo>
                  <a:pt x="40005" y="37337"/>
                </a:lnTo>
                <a:lnTo>
                  <a:pt x="16305" y="79432"/>
                </a:lnTo>
                <a:lnTo>
                  <a:pt x="2651" y="132778"/>
                </a:lnTo>
                <a:lnTo>
                  <a:pt x="0" y="171958"/>
                </a:lnTo>
                <a:lnTo>
                  <a:pt x="2403" y="205964"/>
                </a:lnTo>
                <a:lnTo>
                  <a:pt x="21591" y="265451"/>
                </a:lnTo>
                <a:lnTo>
                  <a:pt x="46948" y="300886"/>
                </a:lnTo>
                <a:lnTo>
                  <a:pt x="83827" y="325985"/>
                </a:lnTo>
                <a:lnTo>
                  <a:pt x="117475" y="331342"/>
                </a:lnTo>
                <a:lnTo>
                  <a:pt x="129571" y="330767"/>
                </a:lnTo>
                <a:lnTo>
                  <a:pt x="170551" y="316922"/>
                </a:lnTo>
                <a:lnTo>
                  <a:pt x="213477" y="269632"/>
                </a:lnTo>
                <a:lnTo>
                  <a:pt x="233237" y="205712"/>
                </a:lnTo>
                <a:lnTo>
                  <a:pt x="235712" y="170941"/>
                </a:lnTo>
                <a:lnTo>
                  <a:pt x="235045" y="151582"/>
                </a:lnTo>
                <a:lnTo>
                  <a:pt x="225044" y="96647"/>
                </a:lnTo>
                <a:lnTo>
                  <a:pt x="204327" y="50123"/>
                </a:lnTo>
                <a:lnTo>
                  <a:pt x="179244" y="20447"/>
                </a:lnTo>
                <a:lnTo>
                  <a:pt x="141224" y="2254"/>
                </a:lnTo>
                <a:lnTo>
                  <a:pt x="117475" y="0"/>
                </a:lnTo>
                <a:close/>
              </a:path>
            </a:pathLst>
          </a:custGeom>
          <a:ln w="9144">
            <a:solidFill>
              <a:srgbClr val="62851A"/>
            </a:solidFill>
          </a:ln>
        </p:spPr>
        <p:txBody>
          <a:bodyPr wrap="square" lIns="0" tIns="0" rIns="0" bIns="0" rtlCol="0"/>
          <a:lstStyle/>
          <a:p>
            <a:endParaRPr/>
          </a:p>
        </p:txBody>
      </p:sp>
      <p:sp>
        <p:nvSpPr>
          <p:cNvPr id="13" name="object 13"/>
          <p:cNvSpPr/>
          <p:nvPr/>
        </p:nvSpPr>
        <p:spPr>
          <a:xfrm>
            <a:off x="2257298" y="498601"/>
            <a:ext cx="231140" cy="421640"/>
          </a:xfrm>
          <a:custGeom>
            <a:avLst/>
            <a:gdLst/>
            <a:ahLst/>
            <a:cxnLst/>
            <a:rect l="l" t="t" r="r" b="b"/>
            <a:pathLst>
              <a:path w="231139" h="421640">
                <a:moveTo>
                  <a:pt x="59816" y="0"/>
                </a:moveTo>
                <a:lnTo>
                  <a:pt x="230758" y="0"/>
                </a:lnTo>
                <a:lnTo>
                  <a:pt x="230758" y="15494"/>
                </a:lnTo>
                <a:lnTo>
                  <a:pt x="219201" y="16128"/>
                </a:lnTo>
                <a:lnTo>
                  <a:pt x="211074" y="17272"/>
                </a:lnTo>
                <a:lnTo>
                  <a:pt x="181482" y="44576"/>
                </a:lnTo>
                <a:lnTo>
                  <a:pt x="178181" y="82042"/>
                </a:lnTo>
                <a:lnTo>
                  <a:pt x="178181" y="304800"/>
                </a:lnTo>
                <a:lnTo>
                  <a:pt x="177847" y="321067"/>
                </a:lnTo>
                <a:lnTo>
                  <a:pt x="169388" y="367776"/>
                </a:lnTo>
                <a:lnTo>
                  <a:pt x="149225" y="393064"/>
                </a:lnTo>
                <a:lnTo>
                  <a:pt x="143509" y="398827"/>
                </a:lnTo>
                <a:lnTo>
                  <a:pt x="104310" y="416851"/>
                </a:lnTo>
                <a:lnTo>
                  <a:pt x="68199" y="421513"/>
                </a:lnTo>
                <a:lnTo>
                  <a:pt x="60840" y="421320"/>
                </a:lnTo>
                <a:lnTo>
                  <a:pt x="22859" y="413385"/>
                </a:lnTo>
                <a:lnTo>
                  <a:pt x="0" y="381508"/>
                </a:lnTo>
                <a:lnTo>
                  <a:pt x="0" y="374142"/>
                </a:lnTo>
                <a:lnTo>
                  <a:pt x="2412" y="368046"/>
                </a:lnTo>
                <a:lnTo>
                  <a:pt x="7112" y="363220"/>
                </a:lnTo>
                <a:lnTo>
                  <a:pt x="11937" y="358394"/>
                </a:lnTo>
                <a:lnTo>
                  <a:pt x="18160" y="355981"/>
                </a:lnTo>
                <a:lnTo>
                  <a:pt x="25781" y="355981"/>
                </a:lnTo>
                <a:lnTo>
                  <a:pt x="33146" y="355981"/>
                </a:lnTo>
                <a:lnTo>
                  <a:pt x="50800" y="371983"/>
                </a:lnTo>
                <a:lnTo>
                  <a:pt x="52450" y="375158"/>
                </a:lnTo>
                <a:lnTo>
                  <a:pt x="54482" y="379857"/>
                </a:lnTo>
                <a:lnTo>
                  <a:pt x="56768" y="386080"/>
                </a:lnTo>
                <a:lnTo>
                  <a:pt x="60070" y="394208"/>
                </a:lnTo>
                <a:lnTo>
                  <a:pt x="63118" y="399542"/>
                </a:lnTo>
                <a:lnTo>
                  <a:pt x="66039" y="401827"/>
                </a:lnTo>
                <a:lnTo>
                  <a:pt x="69087" y="404240"/>
                </a:lnTo>
                <a:lnTo>
                  <a:pt x="73025" y="405384"/>
                </a:lnTo>
                <a:lnTo>
                  <a:pt x="77850" y="405384"/>
                </a:lnTo>
                <a:lnTo>
                  <a:pt x="84581" y="405384"/>
                </a:lnTo>
                <a:lnTo>
                  <a:pt x="110001" y="369079"/>
                </a:lnTo>
                <a:lnTo>
                  <a:pt x="113137" y="328935"/>
                </a:lnTo>
                <a:lnTo>
                  <a:pt x="113537" y="302768"/>
                </a:lnTo>
                <a:lnTo>
                  <a:pt x="113537" y="81787"/>
                </a:lnTo>
                <a:lnTo>
                  <a:pt x="107441" y="41798"/>
                </a:lnTo>
                <a:lnTo>
                  <a:pt x="72723" y="17279"/>
                </a:lnTo>
                <a:lnTo>
                  <a:pt x="59816" y="15494"/>
                </a:lnTo>
                <a:lnTo>
                  <a:pt x="59816" y="0"/>
                </a:lnTo>
                <a:close/>
              </a:path>
            </a:pathLst>
          </a:custGeom>
          <a:ln w="9144">
            <a:solidFill>
              <a:srgbClr val="62851A"/>
            </a:solidFill>
          </a:ln>
        </p:spPr>
        <p:txBody>
          <a:bodyPr wrap="square" lIns="0" tIns="0" rIns="0" bIns="0" rtlCol="0"/>
          <a:lstStyle/>
          <a:p>
            <a:endParaRPr/>
          </a:p>
        </p:txBody>
      </p:sp>
      <p:sp>
        <p:nvSpPr>
          <p:cNvPr id="14" name="object 14"/>
          <p:cNvSpPr/>
          <p:nvPr/>
        </p:nvSpPr>
        <p:spPr>
          <a:xfrm>
            <a:off x="1436750" y="498601"/>
            <a:ext cx="441325" cy="351155"/>
          </a:xfrm>
          <a:custGeom>
            <a:avLst/>
            <a:gdLst/>
            <a:ahLst/>
            <a:cxnLst/>
            <a:rect l="l" t="t" r="r" b="b"/>
            <a:pathLst>
              <a:path w="441325" h="351155">
                <a:moveTo>
                  <a:pt x="0" y="0"/>
                </a:moveTo>
                <a:lnTo>
                  <a:pt x="116967" y="0"/>
                </a:lnTo>
                <a:lnTo>
                  <a:pt x="221615" y="266826"/>
                </a:lnTo>
                <a:lnTo>
                  <a:pt x="329946" y="0"/>
                </a:lnTo>
                <a:lnTo>
                  <a:pt x="441325" y="0"/>
                </a:lnTo>
                <a:lnTo>
                  <a:pt x="441325" y="15494"/>
                </a:lnTo>
                <a:lnTo>
                  <a:pt x="432772" y="16089"/>
                </a:lnTo>
                <a:lnTo>
                  <a:pt x="425576" y="16922"/>
                </a:lnTo>
                <a:lnTo>
                  <a:pt x="401066" y="28575"/>
                </a:lnTo>
                <a:lnTo>
                  <a:pt x="397763" y="31623"/>
                </a:lnTo>
                <a:lnTo>
                  <a:pt x="388969" y="74886"/>
                </a:lnTo>
                <a:lnTo>
                  <a:pt x="388874" y="83312"/>
                </a:lnTo>
                <a:lnTo>
                  <a:pt x="388874" y="267335"/>
                </a:lnTo>
                <a:lnTo>
                  <a:pt x="393446" y="311785"/>
                </a:lnTo>
                <a:lnTo>
                  <a:pt x="428299" y="333946"/>
                </a:lnTo>
                <a:lnTo>
                  <a:pt x="441325" y="335280"/>
                </a:lnTo>
                <a:lnTo>
                  <a:pt x="441325" y="350774"/>
                </a:lnTo>
                <a:lnTo>
                  <a:pt x="271525" y="350774"/>
                </a:lnTo>
                <a:lnTo>
                  <a:pt x="271525" y="335280"/>
                </a:lnTo>
                <a:lnTo>
                  <a:pt x="280100" y="334682"/>
                </a:lnTo>
                <a:lnTo>
                  <a:pt x="287353" y="333835"/>
                </a:lnTo>
                <a:lnTo>
                  <a:pt x="319786" y="311276"/>
                </a:lnTo>
                <a:lnTo>
                  <a:pt x="324231" y="267335"/>
                </a:lnTo>
                <a:lnTo>
                  <a:pt x="324231" y="49275"/>
                </a:lnTo>
                <a:lnTo>
                  <a:pt x="204343" y="350774"/>
                </a:lnTo>
                <a:lnTo>
                  <a:pt x="192150" y="350774"/>
                </a:lnTo>
                <a:lnTo>
                  <a:pt x="73025" y="53721"/>
                </a:lnTo>
                <a:lnTo>
                  <a:pt x="73025" y="267335"/>
                </a:lnTo>
                <a:lnTo>
                  <a:pt x="77470" y="311531"/>
                </a:lnTo>
                <a:lnTo>
                  <a:pt x="109759" y="333835"/>
                </a:lnTo>
                <a:lnTo>
                  <a:pt x="125476" y="335280"/>
                </a:lnTo>
                <a:lnTo>
                  <a:pt x="125476" y="350774"/>
                </a:lnTo>
                <a:lnTo>
                  <a:pt x="0" y="350774"/>
                </a:lnTo>
                <a:lnTo>
                  <a:pt x="0" y="335280"/>
                </a:lnTo>
                <a:lnTo>
                  <a:pt x="8407" y="334682"/>
                </a:lnTo>
                <a:lnTo>
                  <a:pt x="15541" y="333835"/>
                </a:lnTo>
                <a:lnTo>
                  <a:pt x="48006" y="311276"/>
                </a:lnTo>
                <a:lnTo>
                  <a:pt x="52451" y="267335"/>
                </a:lnTo>
                <a:lnTo>
                  <a:pt x="52451" y="83312"/>
                </a:lnTo>
                <a:lnTo>
                  <a:pt x="52451" y="75946"/>
                </a:lnTo>
                <a:lnTo>
                  <a:pt x="46482" y="37084"/>
                </a:lnTo>
                <a:lnTo>
                  <a:pt x="10096" y="16377"/>
                </a:lnTo>
                <a:lnTo>
                  <a:pt x="0" y="15494"/>
                </a:lnTo>
                <a:lnTo>
                  <a:pt x="0" y="0"/>
                </a:lnTo>
                <a:close/>
              </a:path>
            </a:pathLst>
          </a:custGeom>
          <a:ln w="9144">
            <a:solidFill>
              <a:srgbClr val="62851A"/>
            </a:solidFill>
          </a:ln>
        </p:spPr>
        <p:txBody>
          <a:bodyPr wrap="square" lIns="0" tIns="0" rIns="0" bIns="0" rtlCol="0"/>
          <a:lstStyle/>
          <a:p>
            <a:endParaRPr/>
          </a:p>
        </p:txBody>
      </p:sp>
      <p:sp>
        <p:nvSpPr>
          <p:cNvPr id="15" name="object 15"/>
          <p:cNvSpPr/>
          <p:nvPr/>
        </p:nvSpPr>
        <p:spPr>
          <a:xfrm>
            <a:off x="1110614" y="498601"/>
            <a:ext cx="311785" cy="351155"/>
          </a:xfrm>
          <a:custGeom>
            <a:avLst/>
            <a:gdLst/>
            <a:ahLst/>
            <a:cxnLst/>
            <a:rect l="l" t="t" r="r" b="b"/>
            <a:pathLst>
              <a:path w="311784" h="351155">
                <a:moveTo>
                  <a:pt x="0" y="0"/>
                </a:moveTo>
                <a:lnTo>
                  <a:pt x="278384" y="0"/>
                </a:lnTo>
                <a:lnTo>
                  <a:pt x="282956" y="92328"/>
                </a:lnTo>
                <a:lnTo>
                  <a:pt x="267462" y="92837"/>
                </a:lnTo>
                <a:lnTo>
                  <a:pt x="265344" y="81359"/>
                </a:lnTo>
                <a:lnTo>
                  <a:pt x="262810" y="71310"/>
                </a:lnTo>
                <a:lnTo>
                  <a:pt x="241359" y="34746"/>
                </a:lnTo>
                <a:lnTo>
                  <a:pt x="201793" y="19815"/>
                </a:lnTo>
                <a:lnTo>
                  <a:pt x="169163" y="17780"/>
                </a:lnTo>
                <a:lnTo>
                  <a:pt x="117322" y="17780"/>
                </a:lnTo>
                <a:lnTo>
                  <a:pt x="117322" y="157607"/>
                </a:lnTo>
                <a:lnTo>
                  <a:pt x="126974" y="157607"/>
                </a:lnTo>
                <a:lnTo>
                  <a:pt x="166497" y="153035"/>
                </a:lnTo>
                <a:lnTo>
                  <a:pt x="176148" y="145542"/>
                </a:lnTo>
                <a:lnTo>
                  <a:pt x="180340" y="141224"/>
                </a:lnTo>
                <a:lnTo>
                  <a:pt x="191388" y="97789"/>
                </a:lnTo>
                <a:lnTo>
                  <a:pt x="207137" y="98298"/>
                </a:lnTo>
                <a:lnTo>
                  <a:pt x="206121" y="241808"/>
                </a:lnTo>
                <a:lnTo>
                  <a:pt x="190372" y="241808"/>
                </a:lnTo>
                <a:lnTo>
                  <a:pt x="188946" y="230969"/>
                </a:lnTo>
                <a:lnTo>
                  <a:pt x="187340" y="221678"/>
                </a:lnTo>
                <a:lnTo>
                  <a:pt x="168147" y="184658"/>
                </a:lnTo>
                <a:lnTo>
                  <a:pt x="126212" y="175387"/>
                </a:lnTo>
                <a:lnTo>
                  <a:pt x="117322" y="175387"/>
                </a:lnTo>
                <a:lnTo>
                  <a:pt x="117322" y="227457"/>
                </a:lnTo>
                <a:lnTo>
                  <a:pt x="117425" y="243407"/>
                </a:lnTo>
                <a:lnTo>
                  <a:pt x="120091" y="286638"/>
                </a:lnTo>
                <a:lnTo>
                  <a:pt x="141445" y="320887"/>
                </a:lnTo>
                <a:lnTo>
                  <a:pt x="179169" y="332390"/>
                </a:lnTo>
                <a:lnTo>
                  <a:pt x="192150" y="332867"/>
                </a:lnTo>
                <a:lnTo>
                  <a:pt x="206103" y="332434"/>
                </a:lnTo>
                <a:lnTo>
                  <a:pt x="249481" y="321585"/>
                </a:lnTo>
                <a:lnTo>
                  <a:pt x="279336" y="292322"/>
                </a:lnTo>
                <a:lnTo>
                  <a:pt x="293421" y="253212"/>
                </a:lnTo>
                <a:lnTo>
                  <a:pt x="296163" y="241046"/>
                </a:lnTo>
                <a:lnTo>
                  <a:pt x="311531" y="241681"/>
                </a:lnTo>
                <a:lnTo>
                  <a:pt x="307975" y="350774"/>
                </a:lnTo>
                <a:lnTo>
                  <a:pt x="0" y="350774"/>
                </a:lnTo>
                <a:lnTo>
                  <a:pt x="0" y="335280"/>
                </a:lnTo>
                <a:lnTo>
                  <a:pt x="8379" y="334682"/>
                </a:lnTo>
                <a:lnTo>
                  <a:pt x="15517" y="333835"/>
                </a:lnTo>
                <a:lnTo>
                  <a:pt x="47955" y="311276"/>
                </a:lnTo>
                <a:lnTo>
                  <a:pt x="52425" y="267335"/>
                </a:lnTo>
                <a:lnTo>
                  <a:pt x="52425" y="83312"/>
                </a:lnTo>
                <a:lnTo>
                  <a:pt x="47955" y="39497"/>
                </a:lnTo>
                <a:lnTo>
                  <a:pt x="40195" y="28575"/>
                </a:lnTo>
                <a:lnTo>
                  <a:pt x="36385" y="24511"/>
                </a:lnTo>
                <a:lnTo>
                  <a:pt x="0" y="15621"/>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772312" y="498601"/>
            <a:ext cx="332740" cy="351155"/>
          </a:xfrm>
          <a:custGeom>
            <a:avLst/>
            <a:gdLst/>
            <a:ahLst/>
            <a:cxnLst/>
            <a:rect l="l" t="t" r="r" b="b"/>
            <a:pathLst>
              <a:path w="332740" h="351155">
                <a:moveTo>
                  <a:pt x="0" y="0"/>
                </a:moveTo>
                <a:lnTo>
                  <a:pt x="125374" y="0"/>
                </a:lnTo>
                <a:lnTo>
                  <a:pt x="138107" y="23"/>
                </a:lnTo>
                <a:lnTo>
                  <a:pt x="184159" y="1710"/>
                </a:lnTo>
                <a:lnTo>
                  <a:pt x="227634" y="11175"/>
                </a:lnTo>
                <a:lnTo>
                  <a:pt x="260471" y="33000"/>
                </a:lnTo>
                <a:lnTo>
                  <a:pt x="282061" y="78233"/>
                </a:lnTo>
                <a:lnTo>
                  <a:pt x="282968" y="91567"/>
                </a:lnTo>
                <a:lnTo>
                  <a:pt x="280999" y="111214"/>
                </a:lnTo>
                <a:lnTo>
                  <a:pt x="251447" y="157987"/>
                </a:lnTo>
                <a:lnTo>
                  <a:pt x="211759" y="174767"/>
                </a:lnTo>
                <a:lnTo>
                  <a:pt x="204635" y="175387"/>
                </a:lnTo>
                <a:lnTo>
                  <a:pt x="212940" y="175640"/>
                </a:lnTo>
                <a:lnTo>
                  <a:pt x="218211" y="177800"/>
                </a:lnTo>
                <a:lnTo>
                  <a:pt x="220446" y="181737"/>
                </a:lnTo>
                <a:lnTo>
                  <a:pt x="227622" y="186436"/>
                </a:lnTo>
                <a:lnTo>
                  <a:pt x="250825" y="225678"/>
                </a:lnTo>
                <a:lnTo>
                  <a:pt x="261083" y="246661"/>
                </a:lnTo>
                <a:lnTo>
                  <a:pt x="284099" y="291846"/>
                </a:lnTo>
                <a:lnTo>
                  <a:pt x="306616" y="326771"/>
                </a:lnTo>
                <a:lnTo>
                  <a:pt x="313372" y="331597"/>
                </a:lnTo>
                <a:lnTo>
                  <a:pt x="316623" y="333248"/>
                </a:lnTo>
                <a:lnTo>
                  <a:pt x="322922" y="334645"/>
                </a:lnTo>
                <a:lnTo>
                  <a:pt x="332282" y="335534"/>
                </a:lnTo>
                <a:lnTo>
                  <a:pt x="332282" y="350774"/>
                </a:lnTo>
                <a:lnTo>
                  <a:pt x="240931" y="350774"/>
                </a:lnTo>
                <a:lnTo>
                  <a:pt x="235902" y="339598"/>
                </a:lnTo>
                <a:lnTo>
                  <a:pt x="232765" y="332739"/>
                </a:lnTo>
                <a:lnTo>
                  <a:pt x="231521" y="330073"/>
                </a:lnTo>
                <a:lnTo>
                  <a:pt x="214083" y="290575"/>
                </a:lnTo>
                <a:lnTo>
                  <a:pt x="206312" y="273506"/>
                </a:lnTo>
                <a:lnTo>
                  <a:pt x="182575" y="227964"/>
                </a:lnTo>
                <a:lnTo>
                  <a:pt x="154647" y="192277"/>
                </a:lnTo>
                <a:lnTo>
                  <a:pt x="141630" y="185927"/>
                </a:lnTo>
                <a:lnTo>
                  <a:pt x="137020" y="184658"/>
                </a:lnTo>
                <a:lnTo>
                  <a:pt x="131203" y="184023"/>
                </a:lnTo>
                <a:lnTo>
                  <a:pt x="124218" y="184023"/>
                </a:lnTo>
                <a:lnTo>
                  <a:pt x="117297" y="184023"/>
                </a:lnTo>
                <a:lnTo>
                  <a:pt x="117297" y="267335"/>
                </a:lnTo>
                <a:lnTo>
                  <a:pt x="117461" y="279048"/>
                </a:lnTo>
                <a:lnTo>
                  <a:pt x="124815" y="317500"/>
                </a:lnTo>
                <a:lnTo>
                  <a:pt x="161158" y="334682"/>
                </a:lnTo>
                <a:lnTo>
                  <a:pt x="169849" y="335280"/>
                </a:lnTo>
                <a:lnTo>
                  <a:pt x="169849" y="350774"/>
                </a:lnTo>
                <a:lnTo>
                  <a:pt x="0" y="350774"/>
                </a:lnTo>
                <a:lnTo>
                  <a:pt x="0" y="335280"/>
                </a:lnTo>
                <a:lnTo>
                  <a:pt x="8568" y="334682"/>
                </a:lnTo>
                <a:lnTo>
                  <a:pt x="15814" y="333835"/>
                </a:lnTo>
                <a:lnTo>
                  <a:pt x="40246" y="322072"/>
                </a:lnTo>
                <a:lnTo>
                  <a:pt x="44958" y="317373"/>
                </a:lnTo>
                <a:lnTo>
                  <a:pt x="52240" y="278975"/>
                </a:lnTo>
                <a:lnTo>
                  <a:pt x="52400" y="267335"/>
                </a:lnTo>
                <a:lnTo>
                  <a:pt x="52400" y="83312"/>
                </a:lnTo>
                <a:lnTo>
                  <a:pt x="48158" y="39624"/>
                </a:lnTo>
                <a:lnTo>
                  <a:pt x="41351" y="29845"/>
                </a:lnTo>
                <a:lnTo>
                  <a:pt x="36728" y="24892"/>
                </a:lnTo>
                <a:lnTo>
                  <a:pt x="0" y="15494"/>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2515235" y="489966"/>
            <a:ext cx="377190" cy="368300"/>
          </a:xfrm>
          <a:custGeom>
            <a:avLst/>
            <a:gdLst/>
            <a:ahLst/>
            <a:cxnLst/>
            <a:rect l="l" t="t" r="r" b="b"/>
            <a:pathLst>
              <a:path w="377189" h="368300">
                <a:moveTo>
                  <a:pt x="190753" y="0"/>
                </a:moveTo>
                <a:lnTo>
                  <a:pt x="229615" y="4365"/>
                </a:lnTo>
                <a:lnTo>
                  <a:pt x="267334" y="17399"/>
                </a:lnTo>
                <a:lnTo>
                  <a:pt x="302037" y="38258"/>
                </a:lnTo>
                <a:lnTo>
                  <a:pt x="331977" y="66167"/>
                </a:lnTo>
                <a:lnTo>
                  <a:pt x="365871" y="121062"/>
                </a:lnTo>
                <a:lnTo>
                  <a:pt x="377189" y="183007"/>
                </a:lnTo>
                <a:lnTo>
                  <a:pt x="376451" y="199249"/>
                </a:lnTo>
                <a:lnTo>
                  <a:pt x="365378" y="246380"/>
                </a:lnTo>
                <a:lnTo>
                  <a:pt x="341501" y="289260"/>
                </a:lnTo>
                <a:lnTo>
                  <a:pt x="300656" y="329977"/>
                </a:lnTo>
                <a:lnTo>
                  <a:pt x="265429" y="350647"/>
                </a:lnTo>
                <a:lnTo>
                  <a:pt x="226758" y="363505"/>
                </a:lnTo>
                <a:lnTo>
                  <a:pt x="186181" y="367792"/>
                </a:lnTo>
                <a:lnTo>
                  <a:pt x="166014" y="366746"/>
                </a:lnTo>
                <a:lnTo>
                  <a:pt x="127013" y="358415"/>
                </a:lnTo>
                <a:lnTo>
                  <a:pt x="90344" y="341987"/>
                </a:lnTo>
                <a:lnTo>
                  <a:pt x="58340" y="318365"/>
                </a:lnTo>
                <a:lnTo>
                  <a:pt x="25336" y="278415"/>
                </a:lnTo>
                <a:lnTo>
                  <a:pt x="6429" y="234279"/>
                </a:lnTo>
                <a:lnTo>
                  <a:pt x="0" y="186309"/>
                </a:lnTo>
                <a:lnTo>
                  <a:pt x="1164" y="165092"/>
                </a:lnTo>
                <a:lnTo>
                  <a:pt x="10447" y="125087"/>
                </a:lnTo>
                <a:lnTo>
                  <a:pt x="28656" y="88794"/>
                </a:lnTo>
                <a:lnTo>
                  <a:pt x="54600" y="59596"/>
                </a:lnTo>
                <a:lnTo>
                  <a:pt x="70357" y="47879"/>
                </a:lnTo>
                <a:lnTo>
                  <a:pt x="84691" y="35782"/>
                </a:lnTo>
                <a:lnTo>
                  <a:pt x="129285" y="10922"/>
                </a:lnTo>
                <a:lnTo>
                  <a:pt x="175256" y="688"/>
                </a:lnTo>
                <a:lnTo>
                  <a:pt x="190753"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1914779" y="489966"/>
            <a:ext cx="377190" cy="368300"/>
          </a:xfrm>
          <a:custGeom>
            <a:avLst/>
            <a:gdLst/>
            <a:ahLst/>
            <a:cxnLst/>
            <a:rect l="l" t="t" r="r" b="b"/>
            <a:pathLst>
              <a:path w="377189" h="368300">
                <a:moveTo>
                  <a:pt x="190753" y="0"/>
                </a:moveTo>
                <a:lnTo>
                  <a:pt x="229616" y="4365"/>
                </a:lnTo>
                <a:lnTo>
                  <a:pt x="267334" y="17399"/>
                </a:lnTo>
                <a:lnTo>
                  <a:pt x="302037" y="38258"/>
                </a:lnTo>
                <a:lnTo>
                  <a:pt x="331977" y="66167"/>
                </a:lnTo>
                <a:lnTo>
                  <a:pt x="365871" y="121062"/>
                </a:lnTo>
                <a:lnTo>
                  <a:pt x="377189" y="183007"/>
                </a:lnTo>
                <a:lnTo>
                  <a:pt x="376451" y="199249"/>
                </a:lnTo>
                <a:lnTo>
                  <a:pt x="365378" y="246380"/>
                </a:lnTo>
                <a:lnTo>
                  <a:pt x="341501" y="289260"/>
                </a:lnTo>
                <a:lnTo>
                  <a:pt x="300656" y="329977"/>
                </a:lnTo>
                <a:lnTo>
                  <a:pt x="265429" y="350647"/>
                </a:lnTo>
                <a:lnTo>
                  <a:pt x="226758" y="363505"/>
                </a:lnTo>
                <a:lnTo>
                  <a:pt x="186181" y="367792"/>
                </a:lnTo>
                <a:lnTo>
                  <a:pt x="166014" y="366746"/>
                </a:lnTo>
                <a:lnTo>
                  <a:pt x="127013" y="358415"/>
                </a:lnTo>
                <a:lnTo>
                  <a:pt x="90344" y="341987"/>
                </a:lnTo>
                <a:lnTo>
                  <a:pt x="58340" y="318365"/>
                </a:lnTo>
                <a:lnTo>
                  <a:pt x="25336" y="278415"/>
                </a:lnTo>
                <a:lnTo>
                  <a:pt x="6429" y="234279"/>
                </a:lnTo>
                <a:lnTo>
                  <a:pt x="0" y="186309"/>
                </a:lnTo>
                <a:lnTo>
                  <a:pt x="1164" y="165092"/>
                </a:lnTo>
                <a:lnTo>
                  <a:pt x="10447" y="125087"/>
                </a:lnTo>
                <a:lnTo>
                  <a:pt x="28656" y="88794"/>
                </a:lnTo>
                <a:lnTo>
                  <a:pt x="54600" y="59596"/>
                </a:lnTo>
                <a:lnTo>
                  <a:pt x="70357" y="47879"/>
                </a:lnTo>
                <a:lnTo>
                  <a:pt x="84691" y="35782"/>
                </a:lnTo>
                <a:lnTo>
                  <a:pt x="129285" y="10922"/>
                </a:lnTo>
                <a:lnTo>
                  <a:pt x="175256" y="688"/>
                </a:lnTo>
                <a:lnTo>
                  <a:pt x="190753"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1069632" y="1122807"/>
            <a:ext cx="1838032" cy="236727"/>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862326" y="1314196"/>
            <a:ext cx="45720" cy="45720"/>
          </a:xfrm>
          <a:custGeom>
            <a:avLst/>
            <a:gdLst/>
            <a:ahLst/>
            <a:cxnLst/>
            <a:rect l="l" t="t" r="r" b="b"/>
            <a:pathLst>
              <a:path w="45719" h="45719">
                <a:moveTo>
                  <a:pt x="0" y="0"/>
                </a:moveTo>
                <a:lnTo>
                  <a:pt x="45338" y="0"/>
                </a:lnTo>
                <a:lnTo>
                  <a:pt x="45338" y="45338"/>
                </a:lnTo>
                <a:lnTo>
                  <a:pt x="0" y="45338"/>
                </a:lnTo>
                <a:lnTo>
                  <a:pt x="0" y="0"/>
                </a:lnTo>
                <a:close/>
              </a:path>
            </a:pathLst>
          </a:custGeom>
          <a:ln w="10668">
            <a:solidFill>
              <a:srgbClr val="2E8BA2"/>
            </a:solidFill>
          </a:ln>
        </p:spPr>
        <p:txBody>
          <a:bodyPr wrap="square" lIns="0" tIns="0" rIns="0" bIns="0" rtlCol="0"/>
          <a:lstStyle/>
          <a:p>
            <a:endParaRPr/>
          </a:p>
        </p:txBody>
      </p:sp>
      <p:sp>
        <p:nvSpPr>
          <p:cNvPr id="21" name="object 21"/>
          <p:cNvSpPr/>
          <p:nvPr/>
        </p:nvSpPr>
        <p:spPr>
          <a:xfrm>
            <a:off x="2862326" y="1188085"/>
            <a:ext cx="45720" cy="45720"/>
          </a:xfrm>
          <a:custGeom>
            <a:avLst/>
            <a:gdLst/>
            <a:ahLst/>
            <a:cxnLst/>
            <a:rect l="l" t="t" r="r" b="b"/>
            <a:pathLst>
              <a:path w="45719" h="45719">
                <a:moveTo>
                  <a:pt x="0" y="0"/>
                </a:moveTo>
                <a:lnTo>
                  <a:pt x="45338" y="0"/>
                </a:lnTo>
                <a:lnTo>
                  <a:pt x="45338" y="45338"/>
                </a:lnTo>
                <a:lnTo>
                  <a:pt x="0" y="45338"/>
                </a:lnTo>
                <a:lnTo>
                  <a:pt x="0" y="0"/>
                </a:lnTo>
                <a:close/>
              </a:path>
            </a:pathLst>
          </a:custGeom>
          <a:ln w="10668">
            <a:solidFill>
              <a:srgbClr val="2E8BA2"/>
            </a:solidFill>
          </a:ln>
        </p:spPr>
        <p:txBody>
          <a:bodyPr wrap="square" lIns="0" tIns="0" rIns="0" bIns="0" rtlCol="0"/>
          <a:lstStyle/>
          <a:p>
            <a:endParaRPr/>
          </a:p>
        </p:txBody>
      </p:sp>
      <p:sp>
        <p:nvSpPr>
          <p:cNvPr id="22" name="object 22"/>
          <p:cNvSpPr/>
          <p:nvPr/>
        </p:nvSpPr>
        <p:spPr>
          <a:xfrm>
            <a:off x="2436241" y="1178052"/>
            <a:ext cx="64769" cy="88265"/>
          </a:xfrm>
          <a:custGeom>
            <a:avLst/>
            <a:gdLst/>
            <a:ahLst/>
            <a:cxnLst/>
            <a:rect l="l" t="t" r="r" b="b"/>
            <a:pathLst>
              <a:path w="64769" h="88265">
                <a:moveTo>
                  <a:pt x="32003" y="0"/>
                </a:moveTo>
                <a:lnTo>
                  <a:pt x="0" y="87884"/>
                </a:lnTo>
                <a:lnTo>
                  <a:pt x="64642" y="87884"/>
                </a:lnTo>
                <a:lnTo>
                  <a:pt x="32003" y="0"/>
                </a:lnTo>
                <a:close/>
              </a:path>
            </a:pathLst>
          </a:custGeom>
          <a:ln w="10668">
            <a:solidFill>
              <a:srgbClr val="2E8BA2"/>
            </a:solidFill>
          </a:ln>
        </p:spPr>
        <p:txBody>
          <a:bodyPr wrap="square" lIns="0" tIns="0" rIns="0" bIns="0" rtlCol="0"/>
          <a:lstStyle/>
          <a:p>
            <a:endParaRPr/>
          </a:p>
        </p:txBody>
      </p:sp>
      <p:sp>
        <p:nvSpPr>
          <p:cNvPr id="23" name="object 23"/>
          <p:cNvSpPr/>
          <p:nvPr/>
        </p:nvSpPr>
        <p:spPr>
          <a:xfrm>
            <a:off x="1663573" y="1178052"/>
            <a:ext cx="64769" cy="88265"/>
          </a:xfrm>
          <a:custGeom>
            <a:avLst/>
            <a:gdLst/>
            <a:ahLst/>
            <a:cxnLst/>
            <a:rect l="l" t="t" r="r" b="b"/>
            <a:pathLst>
              <a:path w="64769" h="88265">
                <a:moveTo>
                  <a:pt x="32003" y="0"/>
                </a:moveTo>
                <a:lnTo>
                  <a:pt x="0" y="87884"/>
                </a:lnTo>
                <a:lnTo>
                  <a:pt x="64643" y="87884"/>
                </a:lnTo>
                <a:lnTo>
                  <a:pt x="32003" y="0"/>
                </a:lnTo>
                <a:close/>
              </a:path>
            </a:pathLst>
          </a:custGeom>
          <a:ln w="10668">
            <a:solidFill>
              <a:srgbClr val="2E8BA2"/>
            </a:solidFill>
          </a:ln>
        </p:spPr>
        <p:txBody>
          <a:bodyPr wrap="square" lIns="0" tIns="0" rIns="0" bIns="0" rtlCol="0"/>
          <a:lstStyle/>
          <a:p>
            <a:endParaRPr/>
          </a:p>
        </p:txBody>
      </p:sp>
      <p:sp>
        <p:nvSpPr>
          <p:cNvPr id="24" name="object 24"/>
          <p:cNvSpPr/>
          <p:nvPr/>
        </p:nvSpPr>
        <p:spPr>
          <a:xfrm>
            <a:off x="2662301" y="1162938"/>
            <a:ext cx="101600" cy="156845"/>
          </a:xfrm>
          <a:custGeom>
            <a:avLst/>
            <a:gdLst/>
            <a:ahLst/>
            <a:cxnLst/>
            <a:rect l="l" t="t" r="r" b="b"/>
            <a:pathLst>
              <a:path w="101600" h="156844">
                <a:moveTo>
                  <a:pt x="0" y="0"/>
                </a:moveTo>
                <a:lnTo>
                  <a:pt x="0" y="156718"/>
                </a:lnTo>
                <a:lnTo>
                  <a:pt x="35687" y="156718"/>
                </a:lnTo>
                <a:lnTo>
                  <a:pt x="78740" y="149225"/>
                </a:lnTo>
                <a:lnTo>
                  <a:pt x="98486" y="113151"/>
                </a:lnTo>
                <a:lnTo>
                  <a:pt x="101218" y="78486"/>
                </a:lnTo>
                <a:lnTo>
                  <a:pt x="100911" y="65557"/>
                </a:lnTo>
                <a:lnTo>
                  <a:pt x="90550" y="23209"/>
                </a:lnTo>
                <a:lnTo>
                  <a:pt x="54467" y="1285"/>
                </a:lnTo>
                <a:lnTo>
                  <a:pt x="21462" y="0"/>
                </a:lnTo>
                <a:lnTo>
                  <a:pt x="0" y="0"/>
                </a:lnTo>
                <a:close/>
              </a:path>
            </a:pathLst>
          </a:custGeom>
          <a:ln w="10668">
            <a:solidFill>
              <a:srgbClr val="2E8BA2"/>
            </a:solidFill>
          </a:ln>
        </p:spPr>
        <p:txBody>
          <a:bodyPr wrap="square" lIns="0" tIns="0" rIns="0" bIns="0" rtlCol="0"/>
          <a:lstStyle/>
          <a:p>
            <a:endParaRPr/>
          </a:p>
        </p:txBody>
      </p:sp>
      <p:sp>
        <p:nvSpPr>
          <p:cNvPr id="25" name="object 25"/>
          <p:cNvSpPr/>
          <p:nvPr/>
        </p:nvSpPr>
        <p:spPr>
          <a:xfrm>
            <a:off x="2183764" y="1162938"/>
            <a:ext cx="101600" cy="156845"/>
          </a:xfrm>
          <a:custGeom>
            <a:avLst/>
            <a:gdLst/>
            <a:ahLst/>
            <a:cxnLst/>
            <a:rect l="l" t="t" r="r" b="b"/>
            <a:pathLst>
              <a:path w="101600" h="156844">
                <a:moveTo>
                  <a:pt x="0" y="0"/>
                </a:moveTo>
                <a:lnTo>
                  <a:pt x="0" y="156718"/>
                </a:lnTo>
                <a:lnTo>
                  <a:pt x="35687" y="156718"/>
                </a:lnTo>
                <a:lnTo>
                  <a:pt x="78740" y="149225"/>
                </a:lnTo>
                <a:lnTo>
                  <a:pt x="98486" y="113151"/>
                </a:lnTo>
                <a:lnTo>
                  <a:pt x="101218" y="78486"/>
                </a:lnTo>
                <a:lnTo>
                  <a:pt x="100911" y="65557"/>
                </a:lnTo>
                <a:lnTo>
                  <a:pt x="90550" y="23209"/>
                </a:lnTo>
                <a:lnTo>
                  <a:pt x="54467" y="1285"/>
                </a:lnTo>
                <a:lnTo>
                  <a:pt x="21462" y="0"/>
                </a:lnTo>
                <a:lnTo>
                  <a:pt x="0" y="0"/>
                </a:lnTo>
                <a:close/>
              </a:path>
            </a:pathLst>
          </a:custGeom>
          <a:ln w="10668">
            <a:solidFill>
              <a:srgbClr val="2E8BA2"/>
            </a:solidFill>
          </a:ln>
        </p:spPr>
        <p:txBody>
          <a:bodyPr wrap="square" lIns="0" tIns="0" rIns="0" bIns="0" rtlCol="0"/>
          <a:lstStyle/>
          <a:p>
            <a:endParaRPr/>
          </a:p>
        </p:txBody>
      </p:sp>
      <p:sp>
        <p:nvSpPr>
          <p:cNvPr id="26" name="object 26"/>
          <p:cNvSpPr/>
          <p:nvPr/>
        </p:nvSpPr>
        <p:spPr>
          <a:xfrm>
            <a:off x="1843277" y="1124838"/>
            <a:ext cx="167005" cy="234950"/>
          </a:xfrm>
          <a:custGeom>
            <a:avLst/>
            <a:gdLst/>
            <a:ahLst/>
            <a:cxnLst/>
            <a:rect l="l" t="t" r="r" b="b"/>
            <a:pathLst>
              <a:path w="167005" h="234950">
                <a:moveTo>
                  <a:pt x="0" y="0"/>
                </a:moveTo>
                <a:lnTo>
                  <a:pt x="47752" y="0"/>
                </a:lnTo>
                <a:lnTo>
                  <a:pt x="47752" y="194818"/>
                </a:lnTo>
                <a:lnTo>
                  <a:pt x="166624" y="194818"/>
                </a:lnTo>
                <a:lnTo>
                  <a:pt x="166624" y="234696"/>
                </a:lnTo>
                <a:lnTo>
                  <a:pt x="0" y="234696"/>
                </a:lnTo>
                <a:lnTo>
                  <a:pt x="0" y="0"/>
                </a:lnTo>
                <a:close/>
              </a:path>
            </a:pathLst>
          </a:custGeom>
          <a:ln w="10668">
            <a:solidFill>
              <a:srgbClr val="2E8BA2"/>
            </a:solidFill>
          </a:ln>
        </p:spPr>
        <p:txBody>
          <a:bodyPr wrap="square" lIns="0" tIns="0" rIns="0" bIns="0" rtlCol="0"/>
          <a:lstStyle/>
          <a:p>
            <a:endParaRPr/>
          </a:p>
        </p:txBody>
      </p:sp>
      <p:sp>
        <p:nvSpPr>
          <p:cNvPr id="27" name="object 27"/>
          <p:cNvSpPr/>
          <p:nvPr/>
        </p:nvSpPr>
        <p:spPr>
          <a:xfrm>
            <a:off x="2614422" y="1122807"/>
            <a:ext cx="198755" cy="236854"/>
          </a:xfrm>
          <a:custGeom>
            <a:avLst/>
            <a:gdLst/>
            <a:ahLst/>
            <a:cxnLst/>
            <a:rect l="l" t="t" r="r" b="b"/>
            <a:pathLst>
              <a:path w="198755" h="236855">
                <a:moveTo>
                  <a:pt x="0" y="0"/>
                </a:moveTo>
                <a:lnTo>
                  <a:pt x="87375" y="0"/>
                </a:lnTo>
                <a:lnTo>
                  <a:pt x="101278" y="285"/>
                </a:lnTo>
                <a:lnTo>
                  <a:pt x="142484" y="8217"/>
                </a:lnTo>
                <a:lnTo>
                  <a:pt x="175127" y="34676"/>
                </a:lnTo>
                <a:lnTo>
                  <a:pt x="194161" y="76769"/>
                </a:lnTo>
                <a:lnTo>
                  <a:pt x="198500" y="120650"/>
                </a:lnTo>
                <a:lnTo>
                  <a:pt x="198048" y="134796"/>
                </a:lnTo>
                <a:lnTo>
                  <a:pt x="186328" y="183384"/>
                </a:lnTo>
                <a:lnTo>
                  <a:pt x="159123" y="218594"/>
                </a:lnTo>
                <a:lnTo>
                  <a:pt x="123761" y="233941"/>
                </a:lnTo>
                <a:lnTo>
                  <a:pt x="90042" y="236727"/>
                </a:lnTo>
                <a:lnTo>
                  <a:pt x="0" y="236727"/>
                </a:lnTo>
                <a:lnTo>
                  <a:pt x="0" y="0"/>
                </a:lnTo>
                <a:close/>
              </a:path>
            </a:pathLst>
          </a:custGeom>
          <a:ln w="10668">
            <a:solidFill>
              <a:srgbClr val="2E8BA2"/>
            </a:solidFill>
          </a:ln>
        </p:spPr>
        <p:txBody>
          <a:bodyPr wrap="square" lIns="0" tIns="0" rIns="0" bIns="0" rtlCol="0"/>
          <a:lstStyle/>
          <a:p>
            <a:endParaRPr/>
          </a:p>
        </p:txBody>
      </p:sp>
      <p:sp>
        <p:nvSpPr>
          <p:cNvPr id="28" name="object 28"/>
          <p:cNvSpPr/>
          <p:nvPr/>
        </p:nvSpPr>
        <p:spPr>
          <a:xfrm>
            <a:off x="2351277" y="1122807"/>
            <a:ext cx="238125" cy="236854"/>
          </a:xfrm>
          <a:custGeom>
            <a:avLst/>
            <a:gdLst/>
            <a:ahLst/>
            <a:cxnLst/>
            <a:rect l="l" t="t" r="r" b="b"/>
            <a:pathLst>
              <a:path w="238125" h="236855">
                <a:moveTo>
                  <a:pt x="92202" y="0"/>
                </a:moveTo>
                <a:lnTo>
                  <a:pt x="142748" y="0"/>
                </a:lnTo>
                <a:lnTo>
                  <a:pt x="237617" y="236727"/>
                </a:lnTo>
                <a:lnTo>
                  <a:pt x="185547" y="236727"/>
                </a:lnTo>
                <a:lnTo>
                  <a:pt x="164846" y="183006"/>
                </a:lnTo>
                <a:lnTo>
                  <a:pt x="70231" y="183006"/>
                </a:lnTo>
                <a:lnTo>
                  <a:pt x="50800" y="236727"/>
                </a:lnTo>
                <a:lnTo>
                  <a:pt x="0" y="236727"/>
                </a:lnTo>
                <a:lnTo>
                  <a:pt x="92202" y="0"/>
                </a:lnTo>
                <a:close/>
              </a:path>
            </a:pathLst>
          </a:custGeom>
          <a:ln w="10668">
            <a:solidFill>
              <a:srgbClr val="2E8BA2"/>
            </a:solidFill>
          </a:ln>
        </p:spPr>
        <p:txBody>
          <a:bodyPr wrap="square" lIns="0" tIns="0" rIns="0" bIns="0" rtlCol="0"/>
          <a:lstStyle/>
          <a:p>
            <a:endParaRPr/>
          </a:p>
        </p:txBody>
      </p:sp>
      <p:sp>
        <p:nvSpPr>
          <p:cNvPr id="29" name="object 29"/>
          <p:cNvSpPr/>
          <p:nvPr/>
        </p:nvSpPr>
        <p:spPr>
          <a:xfrm>
            <a:off x="2135885" y="1122807"/>
            <a:ext cx="198755" cy="236854"/>
          </a:xfrm>
          <a:custGeom>
            <a:avLst/>
            <a:gdLst/>
            <a:ahLst/>
            <a:cxnLst/>
            <a:rect l="l" t="t" r="r" b="b"/>
            <a:pathLst>
              <a:path w="198755" h="236855">
                <a:moveTo>
                  <a:pt x="0" y="0"/>
                </a:moveTo>
                <a:lnTo>
                  <a:pt x="87375" y="0"/>
                </a:lnTo>
                <a:lnTo>
                  <a:pt x="101278" y="285"/>
                </a:lnTo>
                <a:lnTo>
                  <a:pt x="142484" y="8217"/>
                </a:lnTo>
                <a:lnTo>
                  <a:pt x="175127" y="34676"/>
                </a:lnTo>
                <a:lnTo>
                  <a:pt x="194161" y="76769"/>
                </a:lnTo>
                <a:lnTo>
                  <a:pt x="198500" y="120650"/>
                </a:lnTo>
                <a:lnTo>
                  <a:pt x="198048" y="134796"/>
                </a:lnTo>
                <a:lnTo>
                  <a:pt x="186328" y="183384"/>
                </a:lnTo>
                <a:lnTo>
                  <a:pt x="159123" y="218594"/>
                </a:lnTo>
                <a:lnTo>
                  <a:pt x="123761" y="233941"/>
                </a:lnTo>
                <a:lnTo>
                  <a:pt x="90043" y="236727"/>
                </a:lnTo>
                <a:lnTo>
                  <a:pt x="0" y="236727"/>
                </a:lnTo>
                <a:lnTo>
                  <a:pt x="0" y="0"/>
                </a:lnTo>
                <a:close/>
              </a:path>
            </a:pathLst>
          </a:custGeom>
          <a:ln w="10668">
            <a:solidFill>
              <a:srgbClr val="2E8BA2"/>
            </a:solidFill>
          </a:ln>
        </p:spPr>
        <p:txBody>
          <a:bodyPr wrap="square" lIns="0" tIns="0" rIns="0" bIns="0" rtlCol="0"/>
          <a:lstStyle/>
          <a:p>
            <a:endParaRPr/>
          </a:p>
        </p:txBody>
      </p:sp>
      <p:sp>
        <p:nvSpPr>
          <p:cNvPr id="30" name="object 30"/>
          <p:cNvSpPr/>
          <p:nvPr/>
        </p:nvSpPr>
        <p:spPr>
          <a:xfrm>
            <a:off x="2043176" y="1122807"/>
            <a:ext cx="48260" cy="236854"/>
          </a:xfrm>
          <a:custGeom>
            <a:avLst/>
            <a:gdLst/>
            <a:ahLst/>
            <a:cxnLst/>
            <a:rect l="l" t="t" r="r" b="b"/>
            <a:pathLst>
              <a:path w="48260" h="236855">
                <a:moveTo>
                  <a:pt x="0" y="0"/>
                </a:moveTo>
                <a:lnTo>
                  <a:pt x="47879" y="0"/>
                </a:lnTo>
                <a:lnTo>
                  <a:pt x="47879" y="236727"/>
                </a:lnTo>
                <a:lnTo>
                  <a:pt x="0" y="236727"/>
                </a:lnTo>
                <a:lnTo>
                  <a:pt x="0" y="0"/>
                </a:lnTo>
                <a:close/>
              </a:path>
            </a:pathLst>
          </a:custGeom>
          <a:ln w="10668">
            <a:solidFill>
              <a:srgbClr val="2E8BA2"/>
            </a:solidFill>
          </a:ln>
        </p:spPr>
        <p:txBody>
          <a:bodyPr wrap="square" lIns="0" tIns="0" rIns="0" bIns="0" rtlCol="0"/>
          <a:lstStyle/>
          <a:p>
            <a:endParaRPr/>
          </a:p>
        </p:txBody>
      </p:sp>
      <p:sp>
        <p:nvSpPr>
          <p:cNvPr id="31" name="object 31"/>
          <p:cNvSpPr/>
          <p:nvPr/>
        </p:nvSpPr>
        <p:spPr>
          <a:xfrm>
            <a:off x="1578610" y="1122807"/>
            <a:ext cx="238125" cy="236854"/>
          </a:xfrm>
          <a:custGeom>
            <a:avLst/>
            <a:gdLst/>
            <a:ahLst/>
            <a:cxnLst/>
            <a:rect l="l" t="t" r="r" b="b"/>
            <a:pathLst>
              <a:path w="238125" h="236855">
                <a:moveTo>
                  <a:pt x="92202" y="0"/>
                </a:moveTo>
                <a:lnTo>
                  <a:pt x="142747" y="0"/>
                </a:lnTo>
                <a:lnTo>
                  <a:pt x="237616" y="236727"/>
                </a:lnTo>
                <a:lnTo>
                  <a:pt x="185547" y="236727"/>
                </a:lnTo>
                <a:lnTo>
                  <a:pt x="164846" y="183006"/>
                </a:lnTo>
                <a:lnTo>
                  <a:pt x="70231" y="183006"/>
                </a:lnTo>
                <a:lnTo>
                  <a:pt x="50800" y="236727"/>
                </a:lnTo>
                <a:lnTo>
                  <a:pt x="0" y="236727"/>
                </a:lnTo>
                <a:lnTo>
                  <a:pt x="92202" y="0"/>
                </a:lnTo>
                <a:close/>
              </a:path>
            </a:pathLst>
          </a:custGeom>
          <a:ln w="10668">
            <a:solidFill>
              <a:srgbClr val="2E8BA2"/>
            </a:solidFill>
          </a:ln>
        </p:spPr>
        <p:txBody>
          <a:bodyPr wrap="square" lIns="0" tIns="0" rIns="0" bIns="0" rtlCol="0"/>
          <a:lstStyle/>
          <a:p>
            <a:endParaRPr/>
          </a:p>
        </p:txBody>
      </p:sp>
      <p:sp>
        <p:nvSpPr>
          <p:cNvPr id="32" name="object 32"/>
          <p:cNvSpPr/>
          <p:nvPr/>
        </p:nvSpPr>
        <p:spPr>
          <a:xfrm>
            <a:off x="1363980" y="1122807"/>
            <a:ext cx="187960" cy="236854"/>
          </a:xfrm>
          <a:custGeom>
            <a:avLst/>
            <a:gdLst/>
            <a:ahLst/>
            <a:cxnLst/>
            <a:rect l="l" t="t" r="r" b="b"/>
            <a:pathLst>
              <a:path w="187959" h="236855">
                <a:moveTo>
                  <a:pt x="0" y="0"/>
                </a:moveTo>
                <a:lnTo>
                  <a:pt x="46481" y="0"/>
                </a:lnTo>
                <a:lnTo>
                  <a:pt x="143382" y="158114"/>
                </a:lnTo>
                <a:lnTo>
                  <a:pt x="143382" y="0"/>
                </a:lnTo>
                <a:lnTo>
                  <a:pt x="187706" y="0"/>
                </a:lnTo>
                <a:lnTo>
                  <a:pt x="187706" y="236727"/>
                </a:lnTo>
                <a:lnTo>
                  <a:pt x="139826" y="236727"/>
                </a:lnTo>
                <a:lnTo>
                  <a:pt x="44322" y="82422"/>
                </a:lnTo>
                <a:lnTo>
                  <a:pt x="44322" y="236727"/>
                </a:lnTo>
                <a:lnTo>
                  <a:pt x="0" y="236727"/>
                </a:lnTo>
                <a:lnTo>
                  <a:pt x="0" y="0"/>
                </a:lnTo>
                <a:close/>
              </a:path>
            </a:pathLst>
          </a:custGeom>
          <a:ln w="10668">
            <a:solidFill>
              <a:srgbClr val="2E8BA2"/>
            </a:solidFill>
          </a:ln>
        </p:spPr>
        <p:txBody>
          <a:bodyPr wrap="square" lIns="0" tIns="0" rIns="0" bIns="0" rtlCol="0"/>
          <a:lstStyle/>
          <a:p>
            <a:endParaRPr/>
          </a:p>
        </p:txBody>
      </p:sp>
      <p:sp>
        <p:nvSpPr>
          <p:cNvPr id="33" name="object 33"/>
          <p:cNvSpPr/>
          <p:nvPr/>
        </p:nvSpPr>
        <p:spPr>
          <a:xfrm>
            <a:off x="1270508" y="1122807"/>
            <a:ext cx="48260" cy="236854"/>
          </a:xfrm>
          <a:custGeom>
            <a:avLst/>
            <a:gdLst/>
            <a:ahLst/>
            <a:cxnLst/>
            <a:rect l="l" t="t" r="r" b="b"/>
            <a:pathLst>
              <a:path w="48259" h="236855">
                <a:moveTo>
                  <a:pt x="0" y="0"/>
                </a:moveTo>
                <a:lnTo>
                  <a:pt x="47878" y="0"/>
                </a:lnTo>
                <a:lnTo>
                  <a:pt x="47878" y="236727"/>
                </a:lnTo>
                <a:lnTo>
                  <a:pt x="0" y="236727"/>
                </a:lnTo>
                <a:lnTo>
                  <a:pt x="0" y="0"/>
                </a:lnTo>
                <a:close/>
              </a:path>
            </a:pathLst>
          </a:custGeom>
          <a:ln w="10667">
            <a:solidFill>
              <a:srgbClr val="2E8BA2"/>
            </a:solidFill>
          </a:ln>
        </p:spPr>
        <p:txBody>
          <a:bodyPr wrap="square" lIns="0" tIns="0" rIns="0" bIns="0" rtlCol="0"/>
          <a:lstStyle/>
          <a:p>
            <a:endParaRPr/>
          </a:p>
        </p:txBody>
      </p:sp>
      <p:sp>
        <p:nvSpPr>
          <p:cNvPr id="34" name="object 34"/>
          <p:cNvSpPr/>
          <p:nvPr/>
        </p:nvSpPr>
        <p:spPr>
          <a:xfrm>
            <a:off x="1069632" y="1122807"/>
            <a:ext cx="162560" cy="236854"/>
          </a:xfrm>
          <a:custGeom>
            <a:avLst/>
            <a:gdLst/>
            <a:ahLst/>
            <a:cxnLst/>
            <a:rect l="l" t="t" r="r" b="b"/>
            <a:pathLst>
              <a:path w="162559" h="236855">
                <a:moveTo>
                  <a:pt x="0" y="0"/>
                </a:moveTo>
                <a:lnTo>
                  <a:pt x="162280" y="0"/>
                </a:lnTo>
                <a:lnTo>
                  <a:pt x="162280" y="40131"/>
                </a:lnTo>
                <a:lnTo>
                  <a:pt x="47790" y="40131"/>
                </a:lnTo>
                <a:lnTo>
                  <a:pt x="47790" y="96138"/>
                </a:lnTo>
                <a:lnTo>
                  <a:pt x="146621" y="96138"/>
                </a:lnTo>
                <a:lnTo>
                  <a:pt x="146621" y="136143"/>
                </a:lnTo>
                <a:lnTo>
                  <a:pt x="47790" y="136143"/>
                </a:lnTo>
                <a:lnTo>
                  <a:pt x="47790" y="236727"/>
                </a:lnTo>
                <a:lnTo>
                  <a:pt x="0" y="236727"/>
                </a:lnTo>
                <a:lnTo>
                  <a:pt x="0" y="0"/>
                </a:lnTo>
                <a:close/>
              </a:path>
            </a:pathLst>
          </a:custGeom>
          <a:ln w="10668">
            <a:solidFill>
              <a:srgbClr val="2E8BA2"/>
            </a:solidFill>
          </a:ln>
        </p:spPr>
        <p:txBody>
          <a:bodyPr wrap="square" lIns="0" tIns="0" rIns="0" bIns="0" rtlCol="0"/>
          <a:lstStyle/>
          <a:p>
            <a:endParaRPr/>
          </a:p>
        </p:txBody>
      </p:sp>
      <p:sp>
        <p:nvSpPr>
          <p:cNvPr id="35" name="object 35"/>
          <p:cNvSpPr txBox="1"/>
          <p:nvPr/>
        </p:nvSpPr>
        <p:spPr>
          <a:xfrm>
            <a:off x="758444" y="1015949"/>
            <a:ext cx="7558405" cy="5179060"/>
          </a:xfrm>
          <a:prstGeom prst="rect">
            <a:avLst/>
          </a:prstGeom>
        </p:spPr>
        <p:txBody>
          <a:bodyPr vert="horz" wrap="square" lIns="0" tIns="89535" rIns="0" bIns="0" rtlCol="0">
            <a:spAutoFit/>
          </a:bodyPr>
          <a:lstStyle/>
          <a:p>
            <a:pPr marL="396240" marR="815340" indent="1870075">
              <a:lnSpc>
                <a:spcPts val="2500"/>
              </a:lnSpc>
              <a:spcBef>
                <a:spcPts val="705"/>
              </a:spcBef>
            </a:pPr>
            <a:r>
              <a:rPr sz="2600" dirty="0">
                <a:latin typeface="Arial"/>
                <a:cs typeface="Arial"/>
              </a:rPr>
              <a:t>devolver a la piel su estado</a:t>
            </a:r>
            <a:r>
              <a:rPr sz="2600" spc="-60" dirty="0">
                <a:latin typeface="Arial"/>
                <a:cs typeface="Arial"/>
              </a:rPr>
              <a:t> </a:t>
            </a:r>
            <a:r>
              <a:rPr sz="2600" dirty="0">
                <a:latin typeface="Arial"/>
                <a:cs typeface="Arial"/>
              </a:rPr>
              <a:t>de  hinchamiento</a:t>
            </a:r>
            <a:r>
              <a:rPr sz="2600" spc="-45" dirty="0">
                <a:latin typeface="Arial"/>
                <a:cs typeface="Arial"/>
              </a:rPr>
              <a:t> </a:t>
            </a:r>
            <a:r>
              <a:rPr sz="2600" dirty="0">
                <a:latin typeface="Arial"/>
                <a:cs typeface="Arial"/>
              </a:rPr>
              <a:t>natural.</a:t>
            </a:r>
          </a:p>
          <a:p>
            <a:pPr marL="396240" marR="5080" indent="-17145">
              <a:lnSpc>
                <a:spcPct val="80000"/>
              </a:lnSpc>
              <a:spcBef>
                <a:spcPts val="645"/>
              </a:spcBef>
            </a:pPr>
            <a:r>
              <a:rPr sz="2600" dirty="0">
                <a:latin typeface="Arial"/>
                <a:cs typeface="Arial"/>
              </a:rPr>
              <a:t>las pieles saladas o secas, que llegan ,o que  están estibadas en las curtiembres tienen un  grado de deshidratación muy poco favorable a</a:t>
            </a:r>
            <a:r>
              <a:rPr sz="2600" spc="-70" dirty="0">
                <a:latin typeface="Arial"/>
                <a:cs typeface="Arial"/>
              </a:rPr>
              <a:t> </a:t>
            </a:r>
            <a:r>
              <a:rPr sz="2600" dirty="0">
                <a:latin typeface="Arial"/>
                <a:cs typeface="Arial"/>
              </a:rPr>
              <a:t>la  reacción con productos</a:t>
            </a:r>
            <a:r>
              <a:rPr sz="2600" spc="-50" dirty="0">
                <a:latin typeface="Arial"/>
                <a:cs typeface="Arial"/>
              </a:rPr>
              <a:t> </a:t>
            </a:r>
            <a:r>
              <a:rPr sz="2600" dirty="0">
                <a:latin typeface="Arial"/>
                <a:cs typeface="Arial"/>
              </a:rPr>
              <a:t>curtientes.</a:t>
            </a:r>
          </a:p>
          <a:p>
            <a:pPr marL="396240" marR="59055" indent="-383540">
              <a:lnSpc>
                <a:spcPct val="80000"/>
              </a:lnSpc>
              <a:spcBef>
                <a:spcPts val="620"/>
              </a:spcBef>
              <a:buClr>
                <a:srgbClr val="3891A7"/>
              </a:buClr>
              <a:buSzPct val="78846"/>
              <a:buFont typeface="Wingdings"/>
              <a:buChar char=""/>
              <a:tabLst>
                <a:tab pos="763905" algn="l"/>
                <a:tab pos="764540" algn="l"/>
              </a:tabLst>
            </a:pPr>
            <a:r>
              <a:rPr dirty="0"/>
              <a:t>	</a:t>
            </a:r>
            <a:r>
              <a:rPr sz="2600" dirty="0">
                <a:latin typeface="Arial"/>
                <a:cs typeface="Arial"/>
              </a:rPr>
              <a:t>Se puede realizar en menor tiempo por</a:t>
            </a:r>
            <a:r>
              <a:rPr sz="2600" spc="-55" dirty="0">
                <a:latin typeface="Arial"/>
                <a:cs typeface="Arial"/>
              </a:rPr>
              <a:t> </a:t>
            </a:r>
            <a:r>
              <a:rPr sz="2600" dirty="0">
                <a:latin typeface="Arial"/>
                <a:cs typeface="Arial"/>
              </a:rPr>
              <a:t>medio  de un acelerador de humectación y  bacteriostático.</a:t>
            </a:r>
          </a:p>
          <a:p>
            <a:pPr marL="396240" marR="1016635" indent="-383540">
              <a:lnSpc>
                <a:spcPct val="80000"/>
              </a:lnSpc>
              <a:spcBef>
                <a:spcPts val="625"/>
              </a:spcBef>
              <a:buClr>
                <a:srgbClr val="3891A7"/>
              </a:buClr>
              <a:buSzPct val="78846"/>
              <a:buFont typeface="Wingdings"/>
              <a:buChar char=""/>
              <a:tabLst>
                <a:tab pos="396240" algn="l"/>
                <a:tab pos="396875" algn="l"/>
              </a:tabLst>
            </a:pPr>
            <a:r>
              <a:rPr sz="2600" dirty="0">
                <a:latin typeface="Arial"/>
                <a:cs typeface="Arial"/>
              </a:rPr>
              <a:t>Se utilizan agentes ablandadores como</a:t>
            </a:r>
            <a:r>
              <a:rPr sz="2600" spc="-75" dirty="0">
                <a:latin typeface="Arial"/>
                <a:cs typeface="Arial"/>
              </a:rPr>
              <a:t> </a:t>
            </a:r>
            <a:r>
              <a:rPr sz="2600" dirty="0">
                <a:latin typeface="Arial"/>
                <a:cs typeface="Arial"/>
              </a:rPr>
              <a:t>el  sulfuro de sodio, polisulfuro de sodio o  carbonato de</a:t>
            </a:r>
            <a:r>
              <a:rPr sz="2600" spc="-25" dirty="0">
                <a:latin typeface="Arial"/>
                <a:cs typeface="Arial"/>
              </a:rPr>
              <a:t> </a:t>
            </a:r>
            <a:r>
              <a:rPr sz="2600" dirty="0">
                <a:latin typeface="Arial"/>
                <a:cs typeface="Arial"/>
              </a:rPr>
              <a:t>sodio.</a:t>
            </a:r>
          </a:p>
          <a:p>
            <a:pPr marL="396240" marR="724535" indent="-383540">
              <a:lnSpc>
                <a:spcPct val="80000"/>
              </a:lnSpc>
              <a:spcBef>
                <a:spcPts val="625"/>
              </a:spcBef>
              <a:buClr>
                <a:srgbClr val="3891A7"/>
              </a:buClr>
              <a:buSzPct val="78846"/>
              <a:buFont typeface="Wingdings"/>
              <a:buChar char=""/>
              <a:tabLst>
                <a:tab pos="396240" algn="l"/>
                <a:tab pos="396875" algn="l"/>
              </a:tabLst>
            </a:pPr>
            <a:r>
              <a:rPr sz="2600" dirty="0">
                <a:latin typeface="Arial"/>
                <a:cs typeface="Arial"/>
              </a:rPr>
              <a:t>El tiempo empleado en las operaciones de  lavado y remojo es de aproximadamente</a:t>
            </a:r>
            <a:r>
              <a:rPr sz="2600" spc="-90" dirty="0">
                <a:latin typeface="Arial"/>
                <a:cs typeface="Arial"/>
              </a:rPr>
              <a:t> </a:t>
            </a:r>
            <a:r>
              <a:rPr sz="2600" dirty="0">
                <a:latin typeface="Arial"/>
                <a:cs typeface="Arial"/>
              </a:rPr>
              <a:t>18  horas.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161925" y="123825"/>
            <a:ext cx="7562850" cy="13525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26591" y="1267967"/>
            <a:ext cx="7219188" cy="515264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500443" y="446912"/>
            <a:ext cx="186994" cy="18707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1539" y="406780"/>
            <a:ext cx="2956560" cy="2256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46577" y="447294"/>
            <a:ext cx="78105" cy="62230"/>
          </a:xfrm>
          <a:custGeom>
            <a:avLst/>
            <a:gdLst/>
            <a:ahLst/>
            <a:cxnLst/>
            <a:rect l="l" t="t" r="r" b="b"/>
            <a:pathLst>
              <a:path w="78105" h="62229">
                <a:moveTo>
                  <a:pt x="0" y="0"/>
                </a:moveTo>
                <a:lnTo>
                  <a:pt x="0" y="61975"/>
                </a:lnTo>
                <a:lnTo>
                  <a:pt x="24130" y="61975"/>
                </a:lnTo>
                <a:lnTo>
                  <a:pt x="64770" y="56260"/>
                </a:lnTo>
                <a:lnTo>
                  <a:pt x="77597" y="37337"/>
                </a:lnTo>
                <a:lnTo>
                  <a:pt x="77597" y="30860"/>
                </a:lnTo>
                <a:lnTo>
                  <a:pt x="77597" y="22986"/>
                </a:lnTo>
                <a:lnTo>
                  <a:pt x="75311" y="16382"/>
                </a:lnTo>
                <a:lnTo>
                  <a:pt x="70612" y="11175"/>
                </a:lnTo>
                <a:lnTo>
                  <a:pt x="66040" y="6095"/>
                </a:lnTo>
                <a:lnTo>
                  <a:pt x="21209" y="0"/>
                </a:lnTo>
                <a:lnTo>
                  <a:pt x="0" y="0"/>
                </a:lnTo>
                <a:close/>
              </a:path>
            </a:pathLst>
          </a:custGeom>
          <a:ln w="10668">
            <a:solidFill>
              <a:srgbClr val="2E8BA2"/>
            </a:solidFill>
          </a:ln>
        </p:spPr>
        <p:txBody>
          <a:bodyPr wrap="square" lIns="0" tIns="0" rIns="0" bIns="0" rtlCol="0"/>
          <a:lstStyle/>
          <a:p>
            <a:endParaRPr/>
          </a:p>
        </p:txBody>
      </p:sp>
      <p:sp>
        <p:nvSpPr>
          <p:cNvPr id="10" name="object 10"/>
          <p:cNvSpPr/>
          <p:nvPr/>
        </p:nvSpPr>
        <p:spPr>
          <a:xfrm>
            <a:off x="2338958" y="447294"/>
            <a:ext cx="93345" cy="144780"/>
          </a:xfrm>
          <a:custGeom>
            <a:avLst/>
            <a:gdLst/>
            <a:ahLst/>
            <a:cxnLst/>
            <a:rect l="l" t="t" r="r" b="b"/>
            <a:pathLst>
              <a:path w="93344" h="144779">
                <a:moveTo>
                  <a:pt x="0" y="0"/>
                </a:moveTo>
                <a:lnTo>
                  <a:pt x="0" y="144525"/>
                </a:lnTo>
                <a:lnTo>
                  <a:pt x="32893" y="144525"/>
                </a:lnTo>
                <a:lnTo>
                  <a:pt x="72517" y="137667"/>
                </a:lnTo>
                <a:lnTo>
                  <a:pt x="77216" y="133350"/>
                </a:lnTo>
                <a:lnTo>
                  <a:pt x="81915" y="129158"/>
                </a:lnTo>
                <a:lnTo>
                  <a:pt x="92952" y="84391"/>
                </a:lnTo>
                <a:lnTo>
                  <a:pt x="93218" y="72389"/>
                </a:lnTo>
                <a:lnTo>
                  <a:pt x="92952" y="60459"/>
                </a:lnTo>
                <a:lnTo>
                  <a:pt x="81661" y="17525"/>
                </a:lnTo>
                <a:lnTo>
                  <a:pt x="42259" y="555"/>
                </a:lnTo>
                <a:lnTo>
                  <a:pt x="19685" y="0"/>
                </a:lnTo>
                <a:lnTo>
                  <a:pt x="0" y="0"/>
                </a:lnTo>
                <a:close/>
              </a:path>
            </a:pathLst>
          </a:custGeom>
          <a:ln w="10668">
            <a:solidFill>
              <a:srgbClr val="2E8BA2"/>
            </a:solidFill>
          </a:ln>
        </p:spPr>
        <p:txBody>
          <a:bodyPr wrap="square" lIns="0" tIns="0" rIns="0" bIns="0" rtlCol="0"/>
          <a:lstStyle/>
          <a:p>
            <a:endParaRPr/>
          </a:p>
        </p:txBody>
      </p:sp>
      <p:sp>
        <p:nvSpPr>
          <p:cNvPr id="11" name="object 11"/>
          <p:cNvSpPr/>
          <p:nvPr/>
        </p:nvSpPr>
        <p:spPr>
          <a:xfrm>
            <a:off x="935596" y="447294"/>
            <a:ext cx="89535" cy="55880"/>
          </a:xfrm>
          <a:custGeom>
            <a:avLst/>
            <a:gdLst/>
            <a:ahLst/>
            <a:cxnLst/>
            <a:rect l="l" t="t" r="r" b="b"/>
            <a:pathLst>
              <a:path w="89534" h="55879">
                <a:moveTo>
                  <a:pt x="0" y="0"/>
                </a:moveTo>
                <a:lnTo>
                  <a:pt x="0" y="55371"/>
                </a:lnTo>
                <a:lnTo>
                  <a:pt x="32600" y="55371"/>
                </a:lnTo>
                <a:lnTo>
                  <a:pt x="72186" y="52704"/>
                </a:lnTo>
                <a:lnTo>
                  <a:pt x="89001" y="33654"/>
                </a:lnTo>
                <a:lnTo>
                  <a:pt x="89001" y="27177"/>
                </a:lnTo>
                <a:lnTo>
                  <a:pt x="89001" y="19811"/>
                </a:lnTo>
                <a:lnTo>
                  <a:pt x="87045" y="13842"/>
                </a:lnTo>
                <a:lnTo>
                  <a:pt x="83121" y="9397"/>
                </a:lnTo>
                <a:lnTo>
                  <a:pt x="79209" y="4825"/>
                </a:lnTo>
                <a:lnTo>
                  <a:pt x="34378" y="0"/>
                </a:lnTo>
                <a:lnTo>
                  <a:pt x="0" y="0"/>
                </a:lnTo>
                <a:close/>
              </a:path>
            </a:pathLst>
          </a:custGeom>
          <a:ln w="10668">
            <a:solidFill>
              <a:srgbClr val="2E8BA2"/>
            </a:solidFill>
          </a:ln>
        </p:spPr>
        <p:txBody>
          <a:bodyPr wrap="square" lIns="0" tIns="0" rIns="0" bIns="0" rtlCol="0"/>
          <a:lstStyle/>
          <a:p>
            <a:endParaRPr/>
          </a:p>
        </p:txBody>
      </p:sp>
      <p:sp>
        <p:nvSpPr>
          <p:cNvPr id="12" name="object 12"/>
          <p:cNvSpPr/>
          <p:nvPr/>
        </p:nvSpPr>
        <p:spPr>
          <a:xfrm>
            <a:off x="2011426" y="444373"/>
            <a:ext cx="120650" cy="150495"/>
          </a:xfrm>
          <a:custGeom>
            <a:avLst/>
            <a:gdLst/>
            <a:ahLst/>
            <a:cxnLst/>
            <a:rect l="l" t="t" r="r" b="b"/>
            <a:pathLst>
              <a:path w="120650" h="150495">
                <a:moveTo>
                  <a:pt x="60579" y="0"/>
                </a:moveTo>
                <a:lnTo>
                  <a:pt x="16637" y="18668"/>
                </a:lnTo>
                <a:lnTo>
                  <a:pt x="1045" y="57388"/>
                </a:lnTo>
                <a:lnTo>
                  <a:pt x="0" y="75056"/>
                </a:lnTo>
                <a:lnTo>
                  <a:pt x="1071" y="92436"/>
                </a:lnTo>
                <a:lnTo>
                  <a:pt x="17144" y="131190"/>
                </a:lnTo>
                <a:lnTo>
                  <a:pt x="60579" y="150367"/>
                </a:lnTo>
                <a:lnTo>
                  <a:pt x="73148" y="149177"/>
                </a:lnTo>
                <a:lnTo>
                  <a:pt x="111166" y="120677"/>
                </a:lnTo>
                <a:lnTo>
                  <a:pt x="120650" y="74422"/>
                </a:lnTo>
                <a:lnTo>
                  <a:pt x="119626" y="56848"/>
                </a:lnTo>
                <a:lnTo>
                  <a:pt x="104267" y="18414"/>
                </a:lnTo>
                <a:lnTo>
                  <a:pt x="60579" y="0"/>
                </a:lnTo>
                <a:close/>
              </a:path>
            </a:pathLst>
          </a:custGeom>
          <a:ln w="10668">
            <a:solidFill>
              <a:srgbClr val="2E8BA2"/>
            </a:solidFill>
          </a:ln>
        </p:spPr>
        <p:txBody>
          <a:bodyPr wrap="square" lIns="0" tIns="0" rIns="0" bIns="0" rtlCol="0"/>
          <a:lstStyle/>
          <a:p>
            <a:endParaRPr/>
          </a:p>
        </p:txBody>
      </p:sp>
      <p:sp>
        <p:nvSpPr>
          <p:cNvPr id="13" name="object 13"/>
          <p:cNvSpPr/>
          <p:nvPr/>
        </p:nvSpPr>
        <p:spPr>
          <a:xfrm>
            <a:off x="1604517" y="444373"/>
            <a:ext cx="120650" cy="150495"/>
          </a:xfrm>
          <a:custGeom>
            <a:avLst/>
            <a:gdLst/>
            <a:ahLst/>
            <a:cxnLst/>
            <a:rect l="l" t="t" r="r" b="b"/>
            <a:pathLst>
              <a:path w="120650" h="150495">
                <a:moveTo>
                  <a:pt x="60579" y="0"/>
                </a:moveTo>
                <a:lnTo>
                  <a:pt x="16637" y="18668"/>
                </a:lnTo>
                <a:lnTo>
                  <a:pt x="1045" y="57388"/>
                </a:lnTo>
                <a:lnTo>
                  <a:pt x="0" y="75056"/>
                </a:lnTo>
                <a:lnTo>
                  <a:pt x="1071" y="92436"/>
                </a:lnTo>
                <a:lnTo>
                  <a:pt x="17144" y="131190"/>
                </a:lnTo>
                <a:lnTo>
                  <a:pt x="60579" y="150367"/>
                </a:lnTo>
                <a:lnTo>
                  <a:pt x="73148" y="149177"/>
                </a:lnTo>
                <a:lnTo>
                  <a:pt x="111166" y="120677"/>
                </a:lnTo>
                <a:lnTo>
                  <a:pt x="120650" y="74422"/>
                </a:lnTo>
                <a:lnTo>
                  <a:pt x="119626" y="56848"/>
                </a:lnTo>
                <a:lnTo>
                  <a:pt x="104267" y="18414"/>
                </a:lnTo>
                <a:lnTo>
                  <a:pt x="60579" y="0"/>
                </a:lnTo>
                <a:close/>
              </a:path>
            </a:pathLst>
          </a:custGeom>
          <a:ln w="10668">
            <a:solidFill>
              <a:srgbClr val="2E8BA2"/>
            </a:solidFill>
          </a:ln>
        </p:spPr>
        <p:txBody>
          <a:bodyPr wrap="square" lIns="0" tIns="0" rIns="0" bIns="0" rtlCol="0"/>
          <a:lstStyle/>
          <a:p>
            <a:endParaRPr/>
          </a:p>
        </p:txBody>
      </p:sp>
      <p:sp>
        <p:nvSpPr>
          <p:cNvPr id="14" name="object 14"/>
          <p:cNvSpPr/>
          <p:nvPr/>
        </p:nvSpPr>
        <p:spPr>
          <a:xfrm>
            <a:off x="3294379" y="412241"/>
            <a:ext cx="153670" cy="216535"/>
          </a:xfrm>
          <a:custGeom>
            <a:avLst/>
            <a:gdLst/>
            <a:ahLst/>
            <a:cxnLst/>
            <a:rect l="l" t="t" r="r" b="b"/>
            <a:pathLst>
              <a:path w="153670" h="216534">
                <a:moveTo>
                  <a:pt x="0" y="0"/>
                </a:moveTo>
                <a:lnTo>
                  <a:pt x="44069" y="0"/>
                </a:lnTo>
                <a:lnTo>
                  <a:pt x="44069" y="179578"/>
                </a:lnTo>
                <a:lnTo>
                  <a:pt x="153670" y="179578"/>
                </a:lnTo>
                <a:lnTo>
                  <a:pt x="153670" y="216408"/>
                </a:lnTo>
                <a:lnTo>
                  <a:pt x="0" y="216408"/>
                </a:lnTo>
                <a:lnTo>
                  <a:pt x="0" y="0"/>
                </a:lnTo>
                <a:close/>
              </a:path>
            </a:pathLst>
          </a:custGeom>
          <a:ln w="10668">
            <a:solidFill>
              <a:srgbClr val="2E8BA2"/>
            </a:solidFill>
          </a:ln>
        </p:spPr>
        <p:txBody>
          <a:bodyPr wrap="square" lIns="0" tIns="0" rIns="0" bIns="0" rtlCol="0"/>
          <a:lstStyle/>
          <a:p>
            <a:endParaRPr/>
          </a:p>
        </p:txBody>
      </p:sp>
      <p:sp>
        <p:nvSpPr>
          <p:cNvPr id="15" name="object 15"/>
          <p:cNvSpPr/>
          <p:nvPr/>
        </p:nvSpPr>
        <p:spPr>
          <a:xfrm>
            <a:off x="3479165" y="410463"/>
            <a:ext cx="166370" cy="218440"/>
          </a:xfrm>
          <a:custGeom>
            <a:avLst/>
            <a:gdLst/>
            <a:ahLst/>
            <a:cxnLst/>
            <a:rect l="l" t="t" r="r" b="b"/>
            <a:pathLst>
              <a:path w="166370" h="218440">
                <a:moveTo>
                  <a:pt x="0" y="0"/>
                </a:moveTo>
                <a:lnTo>
                  <a:pt x="161798" y="0"/>
                </a:lnTo>
                <a:lnTo>
                  <a:pt x="161798" y="36830"/>
                </a:lnTo>
                <a:lnTo>
                  <a:pt x="44069" y="36830"/>
                </a:lnTo>
                <a:lnTo>
                  <a:pt x="44069" y="85216"/>
                </a:lnTo>
                <a:lnTo>
                  <a:pt x="153543" y="85216"/>
                </a:lnTo>
                <a:lnTo>
                  <a:pt x="153543" y="122047"/>
                </a:lnTo>
                <a:lnTo>
                  <a:pt x="44069" y="122047"/>
                </a:lnTo>
                <a:lnTo>
                  <a:pt x="44069" y="181356"/>
                </a:lnTo>
                <a:lnTo>
                  <a:pt x="165988" y="181356"/>
                </a:lnTo>
                <a:lnTo>
                  <a:pt x="165988" y="218186"/>
                </a:lnTo>
                <a:lnTo>
                  <a:pt x="0" y="218186"/>
                </a:lnTo>
                <a:lnTo>
                  <a:pt x="0" y="0"/>
                </a:lnTo>
                <a:close/>
              </a:path>
            </a:pathLst>
          </a:custGeom>
          <a:ln w="10668">
            <a:solidFill>
              <a:srgbClr val="2E8BA2"/>
            </a:solidFill>
          </a:ln>
        </p:spPr>
        <p:txBody>
          <a:bodyPr wrap="square" lIns="0" tIns="0" rIns="0" bIns="0" rtlCol="0"/>
          <a:lstStyle/>
          <a:p>
            <a:endParaRPr/>
          </a:p>
        </p:txBody>
      </p:sp>
      <p:sp>
        <p:nvSpPr>
          <p:cNvPr id="16" name="object 16"/>
          <p:cNvSpPr/>
          <p:nvPr/>
        </p:nvSpPr>
        <p:spPr>
          <a:xfrm>
            <a:off x="3090545" y="410463"/>
            <a:ext cx="166370" cy="218440"/>
          </a:xfrm>
          <a:custGeom>
            <a:avLst/>
            <a:gdLst/>
            <a:ahLst/>
            <a:cxnLst/>
            <a:rect l="l" t="t" r="r" b="b"/>
            <a:pathLst>
              <a:path w="166370" h="218440">
                <a:moveTo>
                  <a:pt x="0" y="0"/>
                </a:moveTo>
                <a:lnTo>
                  <a:pt x="161797" y="0"/>
                </a:lnTo>
                <a:lnTo>
                  <a:pt x="161797" y="36830"/>
                </a:lnTo>
                <a:lnTo>
                  <a:pt x="44068" y="36830"/>
                </a:lnTo>
                <a:lnTo>
                  <a:pt x="44068" y="85216"/>
                </a:lnTo>
                <a:lnTo>
                  <a:pt x="153543" y="85216"/>
                </a:lnTo>
                <a:lnTo>
                  <a:pt x="153543" y="122047"/>
                </a:lnTo>
                <a:lnTo>
                  <a:pt x="44068" y="122047"/>
                </a:lnTo>
                <a:lnTo>
                  <a:pt x="44068" y="181356"/>
                </a:lnTo>
                <a:lnTo>
                  <a:pt x="165989" y="181356"/>
                </a:lnTo>
                <a:lnTo>
                  <a:pt x="165989" y="218186"/>
                </a:lnTo>
                <a:lnTo>
                  <a:pt x="0" y="218186"/>
                </a:lnTo>
                <a:lnTo>
                  <a:pt x="0" y="0"/>
                </a:lnTo>
                <a:close/>
              </a:path>
            </a:pathLst>
          </a:custGeom>
          <a:ln w="10668">
            <a:solidFill>
              <a:srgbClr val="2E8BA2"/>
            </a:solidFill>
          </a:ln>
        </p:spPr>
        <p:txBody>
          <a:bodyPr wrap="square" lIns="0" tIns="0" rIns="0" bIns="0" rtlCol="0"/>
          <a:lstStyle/>
          <a:p>
            <a:endParaRPr/>
          </a:p>
        </p:txBody>
      </p:sp>
      <p:sp>
        <p:nvSpPr>
          <p:cNvPr id="17" name="object 17"/>
          <p:cNvSpPr/>
          <p:nvPr/>
        </p:nvSpPr>
        <p:spPr>
          <a:xfrm>
            <a:off x="3003804" y="410463"/>
            <a:ext cx="44450" cy="218440"/>
          </a:xfrm>
          <a:custGeom>
            <a:avLst/>
            <a:gdLst/>
            <a:ahLst/>
            <a:cxnLst/>
            <a:rect l="l" t="t" r="r" b="b"/>
            <a:pathLst>
              <a:path w="44450" h="218440">
                <a:moveTo>
                  <a:pt x="0" y="0"/>
                </a:moveTo>
                <a:lnTo>
                  <a:pt x="44068" y="0"/>
                </a:lnTo>
                <a:lnTo>
                  <a:pt x="44068" y="218186"/>
                </a:lnTo>
                <a:lnTo>
                  <a:pt x="0" y="218186"/>
                </a:lnTo>
                <a:lnTo>
                  <a:pt x="0" y="0"/>
                </a:lnTo>
                <a:close/>
              </a:path>
            </a:pathLst>
          </a:custGeom>
          <a:ln w="10668">
            <a:solidFill>
              <a:srgbClr val="2E8BA2"/>
            </a:solidFill>
          </a:ln>
        </p:spPr>
        <p:txBody>
          <a:bodyPr wrap="square" lIns="0" tIns="0" rIns="0" bIns="0" rtlCol="0"/>
          <a:lstStyle/>
          <a:p>
            <a:endParaRPr/>
          </a:p>
        </p:txBody>
      </p:sp>
      <p:sp>
        <p:nvSpPr>
          <p:cNvPr id="18" name="object 18"/>
          <p:cNvSpPr/>
          <p:nvPr/>
        </p:nvSpPr>
        <p:spPr>
          <a:xfrm>
            <a:off x="2802508" y="410463"/>
            <a:ext cx="167640" cy="218440"/>
          </a:xfrm>
          <a:custGeom>
            <a:avLst/>
            <a:gdLst/>
            <a:ahLst/>
            <a:cxnLst/>
            <a:rect l="l" t="t" r="r" b="b"/>
            <a:pathLst>
              <a:path w="167639" h="218440">
                <a:moveTo>
                  <a:pt x="0" y="0"/>
                </a:moveTo>
                <a:lnTo>
                  <a:pt x="70739" y="0"/>
                </a:lnTo>
                <a:lnTo>
                  <a:pt x="89023" y="194"/>
                </a:lnTo>
                <a:lnTo>
                  <a:pt x="132036" y="6421"/>
                </a:lnTo>
                <a:lnTo>
                  <a:pt x="160006" y="33444"/>
                </a:lnTo>
                <a:lnTo>
                  <a:pt x="167132" y="67056"/>
                </a:lnTo>
                <a:lnTo>
                  <a:pt x="166677" y="76745"/>
                </a:lnTo>
                <a:lnTo>
                  <a:pt x="151558" y="113109"/>
                </a:lnTo>
                <a:lnTo>
                  <a:pt x="118491" y="132714"/>
                </a:lnTo>
                <a:lnTo>
                  <a:pt x="72771" y="135889"/>
                </a:lnTo>
                <a:lnTo>
                  <a:pt x="44068" y="135889"/>
                </a:lnTo>
                <a:lnTo>
                  <a:pt x="44068" y="218186"/>
                </a:lnTo>
                <a:lnTo>
                  <a:pt x="0" y="218186"/>
                </a:lnTo>
                <a:lnTo>
                  <a:pt x="0" y="0"/>
                </a:lnTo>
                <a:close/>
              </a:path>
            </a:pathLst>
          </a:custGeom>
          <a:ln w="10668">
            <a:solidFill>
              <a:srgbClr val="2E8BA2"/>
            </a:solidFill>
          </a:ln>
        </p:spPr>
        <p:txBody>
          <a:bodyPr wrap="square" lIns="0" tIns="0" rIns="0" bIns="0" rtlCol="0"/>
          <a:lstStyle/>
          <a:p>
            <a:endParaRPr/>
          </a:p>
        </p:txBody>
      </p:sp>
      <p:sp>
        <p:nvSpPr>
          <p:cNvPr id="19" name="object 19"/>
          <p:cNvSpPr/>
          <p:nvPr/>
        </p:nvSpPr>
        <p:spPr>
          <a:xfrm>
            <a:off x="2514473" y="410463"/>
            <a:ext cx="166370" cy="218440"/>
          </a:xfrm>
          <a:custGeom>
            <a:avLst/>
            <a:gdLst/>
            <a:ahLst/>
            <a:cxnLst/>
            <a:rect l="l" t="t" r="r" b="b"/>
            <a:pathLst>
              <a:path w="166369" h="218440">
                <a:moveTo>
                  <a:pt x="0" y="0"/>
                </a:moveTo>
                <a:lnTo>
                  <a:pt x="161797" y="0"/>
                </a:lnTo>
                <a:lnTo>
                  <a:pt x="161797" y="36830"/>
                </a:lnTo>
                <a:lnTo>
                  <a:pt x="44068" y="36830"/>
                </a:lnTo>
                <a:lnTo>
                  <a:pt x="44068" y="85216"/>
                </a:lnTo>
                <a:lnTo>
                  <a:pt x="153543" y="85216"/>
                </a:lnTo>
                <a:lnTo>
                  <a:pt x="153543" y="122047"/>
                </a:lnTo>
                <a:lnTo>
                  <a:pt x="44068" y="122047"/>
                </a:lnTo>
                <a:lnTo>
                  <a:pt x="44068" y="181356"/>
                </a:lnTo>
                <a:lnTo>
                  <a:pt x="165988" y="181356"/>
                </a:lnTo>
                <a:lnTo>
                  <a:pt x="165988" y="218186"/>
                </a:lnTo>
                <a:lnTo>
                  <a:pt x="0" y="218186"/>
                </a:lnTo>
                <a:lnTo>
                  <a:pt x="0" y="0"/>
                </a:lnTo>
                <a:close/>
              </a:path>
            </a:pathLst>
          </a:custGeom>
          <a:ln w="10668">
            <a:solidFill>
              <a:srgbClr val="2E8BA2"/>
            </a:solidFill>
          </a:ln>
        </p:spPr>
        <p:txBody>
          <a:bodyPr wrap="square" lIns="0" tIns="0" rIns="0" bIns="0" rtlCol="0"/>
          <a:lstStyle/>
          <a:p>
            <a:endParaRPr/>
          </a:p>
        </p:txBody>
      </p:sp>
      <p:sp>
        <p:nvSpPr>
          <p:cNvPr id="20" name="object 20"/>
          <p:cNvSpPr/>
          <p:nvPr/>
        </p:nvSpPr>
        <p:spPr>
          <a:xfrm>
            <a:off x="2294889" y="410463"/>
            <a:ext cx="182880" cy="218440"/>
          </a:xfrm>
          <a:custGeom>
            <a:avLst/>
            <a:gdLst/>
            <a:ahLst/>
            <a:cxnLst/>
            <a:rect l="l" t="t" r="r" b="b"/>
            <a:pathLst>
              <a:path w="182880" h="218440">
                <a:moveTo>
                  <a:pt x="0" y="0"/>
                </a:moveTo>
                <a:lnTo>
                  <a:pt x="80518" y="0"/>
                </a:lnTo>
                <a:lnTo>
                  <a:pt x="93329" y="261"/>
                </a:lnTo>
                <a:lnTo>
                  <a:pt x="131258" y="7522"/>
                </a:lnTo>
                <a:lnTo>
                  <a:pt x="161373" y="31880"/>
                </a:lnTo>
                <a:lnTo>
                  <a:pt x="178861" y="70637"/>
                </a:lnTo>
                <a:lnTo>
                  <a:pt x="182880" y="111125"/>
                </a:lnTo>
                <a:lnTo>
                  <a:pt x="182453" y="124174"/>
                </a:lnTo>
                <a:lnTo>
                  <a:pt x="171622" y="168941"/>
                </a:lnTo>
                <a:lnTo>
                  <a:pt x="146563" y="201396"/>
                </a:lnTo>
                <a:lnTo>
                  <a:pt x="104822" y="217027"/>
                </a:lnTo>
                <a:lnTo>
                  <a:pt x="82804" y="218186"/>
                </a:lnTo>
                <a:lnTo>
                  <a:pt x="0" y="218186"/>
                </a:lnTo>
                <a:lnTo>
                  <a:pt x="0" y="0"/>
                </a:lnTo>
                <a:close/>
              </a:path>
            </a:pathLst>
          </a:custGeom>
          <a:ln w="10668">
            <a:solidFill>
              <a:srgbClr val="2E8BA2"/>
            </a:solidFill>
          </a:ln>
        </p:spPr>
        <p:txBody>
          <a:bodyPr wrap="square" lIns="0" tIns="0" rIns="0" bIns="0" rtlCol="0"/>
          <a:lstStyle/>
          <a:p>
            <a:endParaRPr/>
          </a:p>
        </p:txBody>
      </p:sp>
      <p:sp>
        <p:nvSpPr>
          <p:cNvPr id="21" name="object 21"/>
          <p:cNvSpPr/>
          <p:nvPr/>
        </p:nvSpPr>
        <p:spPr>
          <a:xfrm>
            <a:off x="1788795" y="410463"/>
            <a:ext cx="139700" cy="222250"/>
          </a:xfrm>
          <a:custGeom>
            <a:avLst/>
            <a:gdLst/>
            <a:ahLst/>
            <a:cxnLst/>
            <a:rect l="l" t="t" r="r" b="b"/>
            <a:pathLst>
              <a:path w="139700" h="222250">
                <a:moveTo>
                  <a:pt x="95757" y="0"/>
                </a:moveTo>
                <a:lnTo>
                  <a:pt x="139700" y="0"/>
                </a:lnTo>
                <a:lnTo>
                  <a:pt x="139700" y="138049"/>
                </a:lnTo>
                <a:lnTo>
                  <a:pt x="134874" y="179705"/>
                </a:lnTo>
                <a:lnTo>
                  <a:pt x="111632" y="210312"/>
                </a:lnTo>
                <a:lnTo>
                  <a:pt x="67310" y="221869"/>
                </a:lnTo>
                <a:lnTo>
                  <a:pt x="52068" y="220747"/>
                </a:lnTo>
                <a:lnTo>
                  <a:pt x="17653" y="203835"/>
                </a:lnTo>
                <a:lnTo>
                  <a:pt x="1168" y="167205"/>
                </a:lnTo>
                <a:lnTo>
                  <a:pt x="0" y="150749"/>
                </a:lnTo>
                <a:lnTo>
                  <a:pt x="41529" y="145923"/>
                </a:lnTo>
                <a:lnTo>
                  <a:pt x="42169" y="154642"/>
                </a:lnTo>
                <a:lnTo>
                  <a:pt x="43322" y="161956"/>
                </a:lnTo>
                <a:lnTo>
                  <a:pt x="44975" y="167890"/>
                </a:lnTo>
                <a:lnTo>
                  <a:pt x="47117" y="172465"/>
                </a:lnTo>
                <a:lnTo>
                  <a:pt x="51816" y="180339"/>
                </a:lnTo>
                <a:lnTo>
                  <a:pt x="59055" y="184276"/>
                </a:lnTo>
                <a:lnTo>
                  <a:pt x="68834" y="184276"/>
                </a:lnTo>
                <a:lnTo>
                  <a:pt x="78612" y="184276"/>
                </a:lnTo>
                <a:lnTo>
                  <a:pt x="95757" y="140970"/>
                </a:lnTo>
                <a:lnTo>
                  <a:pt x="95757" y="0"/>
                </a:lnTo>
                <a:close/>
              </a:path>
            </a:pathLst>
          </a:custGeom>
          <a:ln w="10668">
            <a:solidFill>
              <a:srgbClr val="2E8BA2"/>
            </a:solidFill>
          </a:ln>
        </p:spPr>
        <p:txBody>
          <a:bodyPr wrap="square" lIns="0" tIns="0" rIns="0" bIns="0" rtlCol="0"/>
          <a:lstStyle/>
          <a:p>
            <a:endParaRPr/>
          </a:p>
        </p:txBody>
      </p:sp>
      <p:sp>
        <p:nvSpPr>
          <p:cNvPr id="22" name="object 22"/>
          <p:cNvSpPr/>
          <p:nvPr/>
        </p:nvSpPr>
        <p:spPr>
          <a:xfrm>
            <a:off x="1307591" y="405129"/>
            <a:ext cx="221488" cy="228854"/>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1110856" y="410463"/>
            <a:ext cx="166370" cy="218440"/>
          </a:xfrm>
          <a:custGeom>
            <a:avLst/>
            <a:gdLst/>
            <a:ahLst/>
            <a:cxnLst/>
            <a:rect l="l" t="t" r="r" b="b"/>
            <a:pathLst>
              <a:path w="166369" h="218440">
                <a:moveTo>
                  <a:pt x="0" y="0"/>
                </a:moveTo>
                <a:lnTo>
                  <a:pt x="161810" y="0"/>
                </a:lnTo>
                <a:lnTo>
                  <a:pt x="161810" y="36830"/>
                </a:lnTo>
                <a:lnTo>
                  <a:pt x="44056" y="36830"/>
                </a:lnTo>
                <a:lnTo>
                  <a:pt x="44056" y="85216"/>
                </a:lnTo>
                <a:lnTo>
                  <a:pt x="153593" y="85216"/>
                </a:lnTo>
                <a:lnTo>
                  <a:pt x="153593" y="122047"/>
                </a:lnTo>
                <a:lnTo>
                  <a:pt x="44056" y="122047"/>
                </a:lnTo>
                <a:lnTo>
                  <a:pt x="44056" y="181356"/>
                </a:lnTo>
                <a:lnTo>
                  <a:pt x="166001" y="181356"/>
                </a:lnTo>
                <a:lnTo>
                  <a:pt x="166001" y="218186"/>
                </a:lnTo>
                <a:lnTo>
                  <a:pt x="0" y="218186"/>
                </a:lnTo>
                <a:lnTo>
                  <a:pt x="0" y="0"/>
                </a:lnTo>
                <a:close/>
              </a:path>
            </a:pathLst>
          </a:custGeom>
          <a:ln w="10668">
            <a:solidFill>
              <a:srgbClr val="2E8BA2"/>
            </a:solidFill>
          </a:ln>
        </p:spPr>
        <p:txBody>
          <a:bodyPr wrap="square" lIns="0" tIns="0" rIns="0" bIns="0" rtlCol="0"/>
          <a:lstStyle/>
          <a:p>
            <a:endParaRPr/>
          </a:p>
        </p:txBody>
      </p:sp>
      <p:sp>
        <p:nvSpPr>
          <p:cNvPr id="24" name="object 24"/>
          <p:cNvSpPr/>
          <p:nvPr/>
        </p:nvSpPr>
        <p:spPr>
          <a:xfrm>
            <a:off x="891539" y="410463"/>
            <a:ext cx="196215" cy="218440"/>
          </a:xfrm>
          <a:custGeom>
            <a:avLst/>
            <a:gdLst/>
            <a:ahLst/>
            <a:cxnLst/>
            <a:rect l="l" t="t" r="r" b="b"/>
            <a:pathLst>
              <a:path w="196215" h="218440">
                <a:moveTo>
                  <a:pt x="0" y="0"/>
                </a:moveTo>
                <a:lnTo>
                  <a:pt x="92722" y="0"/>
                </a:lnTo>
                <a:lnTo>
                  <a:pt x="109015" y="359"/>
                </a:lnTo>
                <a:lnTo>
                  <a:pt x="151077" y="9366"/>
                </a:lnTo>
                <a:lnTo>
                  <a:pt x="176066" y="42894"/>
                </a:lnTo>
                <a:lnTo>
                  <a:pt x="178447" y="61087"/>
                </a:lnTo>
                <a:lnTo>
                  <a:pt x="177545" y="72848"/>
                </a:lnTo>
                <a:lnTo>
                  <a:pt x="155907" y="108989"/>
                </a:lnTo>
                <a:lnTo>
                  <a:pt x="120853" y="121920"/>
                </a:lnTo>
                <a:lnTo>
                  <a:pt x="127685" y="126134"/>
                </a:lnTo>
                <a:lnTo>
                  <a:pt x="155365" y="154019"/>
                </a:lnTo>
                <a:lnTo>
                  <a:pt x="196164" y="218186"/>
                </a:lnTo>
                <a:lnTo>
                  <a:pt x="143471" y="218186"/>
                </a:lnTo>
                <a:lnTo>
                  <a:pt x="111632" y="170687"/>
                </a:lnTo>
                <a:lnTo>
                  <a:pt x="103817" y="159113"/>
                </a:lnTo>
                <a:lnTo>
                  <a:pt x="75158" y="129539"/>
                </a:lnTo>
                <a:lnTo>
                  <a:pt x="70497" y="127888"/>
                </a:lnTo>
                <a:lnTo>
                  <a:pt x="63106" y="127126"/>
                </a:lnTo>
                <a:lnTo>
                  <a:pt x="52984" y="127126"/>
                </a:lnTo>
                <a:lnTo>
                  <a:pt x="44056" y="127126"/>
                </a:lnTo>
                <a:lnTo>
                  <a:pt x="44056" y="218186"/>
                </a:lnTo>
                <a:lnTo>
                  <a:pt x="0" y="218186"/>
                </a:lnTo>
                <a:lnTo>
                  <a:pt x="0" y="0"/>
                </a:lnTo>
                <a:close/>
              </a:path>
            </a:pathLst>
          </a:custGeom>
          <a:ln w="10668">
            <a:solidFill>
              <a:srgbClr val="2E8BA2"/>
            </a:solidFill>
          </a:ln>
        </p:spPr>
        <p:txBody>
          <a:bodyPr wrap="square" lIns="0" tIns="0" rIns="0" bIns="0" rtlCol="0"/>
          <a:lstStyle/>
          <a:p>
            <a:endParaRPr/>
          </a:p>
        </p:txBody>
      </p:sp>
      <p:sp>
        <p:nvSpPr>
          <p:cNvPr id="25" name="object 25"/>
          <p:cNvSpPr/>
          <p:nvPr/>
        </p:nvSpPr>
        <p:spPr>
          <a:xfrm>
            <a:off x="3670680" y="406780"/>
            <a:ext cx="177800" cy="226060"/>
          </a:xfrm>
          <a:custGeom>
            <a:avLst/>
            <a:gdLst/>
            <a:ahLst/>
            <a:cxnLst/>
            <a:rect l="l" t="t" r="r" b="b"/>
            <a:pathLst>
              <a:path w="177800" h="226059">
                <a:moveTo>
                  <a:pt x="87503" y="0"/>
                </a:moveTo>
                <a:lnTo>
                  <a:pt x="137705" y="10072"/>
                </a:lnTo>
                <a:lnTo>
                  <a:pt x="165179" y="38973"/>
                </a:lnTo>
                <a:lnTo>
                  <a:pt x="171196" y="66040"/>
                </a:lnTo>
                <a:lnTo>
                  <a:pt x="127127" y="67945"/>
                </a:lnTo>
                <a:lnTo>
                  <a:pt x="125293" y="60138"/>
                </a:lnTo>
                <a:lnTo>
                  <a:pt x="122650" y="53498"/>
                </a:lnTo>
                <a:lnTo>
                  <a:pt x="87122" y="36449"/>
                </a:lnTo>
                <a:lnTo>
                  <a:pt x="78025" y="36929"/>
                </a:lnTo>
                <a:lnTo>
                  <a:pt x="50038" y="52197"/>
                </a:lnTo>
                <a:lnTo>
                  <a:pt x="50038" y="57785"/>
                </a:lnTo>
                <a:lnTo>
                  <a:pt x="50038" y="62992"/>
                </a:lnTo>
                <a:lnTo>
                  <a:pt x="97028" y="85725"/>
                </a:lnTo>
                <a:lnTo>
                  <a:pt x="112075" y="89505"/>
                </a:lnTo>
                <a:lnTo>
                  <a:pt x="125015" y="93392"/>
                </a:lnTo>
                <a:lnTo>
                  <a:pt x="163921" y="116901"/>
                </a:lnTo>
                <a:lnTo>
                  <a:pt x="177419" y="158242"/>
                </a:lnTo>
                <a:lnTo>
                  <a:pt x="176774" y="167507"/>
                </a:lnTo>
                <a:lnTo>
                  <a:pt x="154416" y="207708"/>
                </a:lnTo>
                <a:lnTo>
                  <a:pt x="116125" y="223694"/>
                </a:lnTo>
                <a:lnTo>
                  <a:pt x="90043" y="225679"/>
                </a:lnTo>
                <a:lnTo>
                  <a:pt x="70566" y="224488"/>
                </a:lnTo>
                <a:lnTo>
                  <a:pt x="26543" y="206629"/>
                </a:lnTo>
                <a:lnTo>
                  <a:pt x="3290" y="168070"/>
                </a:lnTo>
                <a:lnTo>
                  <a:pt x="0" y="150876"/>
                </a:lnTo>
                <a:lnTo>
                  <a:pt x="42799" y="146685"/>
                </a:lnTo>
                <a:lnTo>
                  <a:pt x="45277" y="156753"/>
                </a:lnTo>
                <a:lnTo>
                  <a:pt x="48720" y="165417"/>
                </a:lnTo>
                <a:lnTo>
                  <a:pt x="80924" y="187846"/>
                </a:lnTo>
                <a:lnTo>
                  <a:pt x="90424" y="188468"/>
                </a:lnTo>
                <a:lnTo>
                  <a:pt x="100427" y="187916"/>
                </a:lnTo>
                <a:lnTo>
                  <a:pt x="133350" y="166497"/>
                </a:lnTo>
                <a:lnTo>
                  <a:pt x="133350" y="158496"/>
                </a:lnTo>
                <a:lnTo>
                  <a:pt x="133350" y="153289"/>
                </a:lnTo>
                <a:lnTo>
                  <a:pt x="131826" y="148844"/>
                </a:lnTo>
                <a:lnTo>
                  <a:pt x="128778" y="145288"/>
                </a:lnTo>
                <a:lnTo>
                  <a:pt x="125730" y="141605"/>
                </a:lnTo>
                <a:lnTo>
                  <a:pt x="77724" y="126238"/>
                </a:lnTo>
                <a:lnTo>
                  <a:pt x="61319" y="121616"/>
                </a:lnTo>
                <a:lnTo>
                  <a:pt x="19178" y="95248"/>
                </a:lnTo>
                <a:lnTo>
                  <a:pt x="7874" y="60833"/>
                </a:lnTo>
                <a:lnTo>
                  <a:pt x="8469" y="52611"/>
                </a:lnTo>
                <a:lnTo>
                  <a:pt x="28892" y="16827"/>
                </a:lnTo>
                <a:lnTo>
                  <a:pt x="64182" y="1841"/>
                </a:lnTo>
                <a:lnTo>
                  <a:pt x="75384" y="456"/>
                </a:lnTo>
                <a:lnTo>
                  <a:pt x="87503" y="0"/>
                </a:lnTo>
                <a:close/>
              </a:path>
            </a:pathLst>
          </a:custGeom>
          <a:ln w="10668">
            <a:solidFill>
              <a:srgbClr val="2E8BA2"/>
            </a:solidFill>
          </a:ln>
        </p:spPr>
        <p:txBody>
          <a:bodyPr wrap="square" lIns="0" tIns="0" rIns="0" bIns="0" rtlCol="0"/>
          <a:lstStyle/>
          <a:p>
            <a:endParaRPr/>
          </a:p>
        </p:txBody>
      </p:sp>
      <p:sp>
        <p:nvSpPr>
          <p:cNvPr id="26" name="object 26"/>
          <p:cNvSpPr/>
          <p:nvPr/>
        </p:nvSpPr>
        <p:spPr>
          <a:xfrm>
            <a:off x="1966086" y="406780"/>
            <a:ext cx="212090" cy="226060"/>
          </a:xfrm>
          <a:custGeom>
            <a:avLst/>
            <a:gdLst/>
            <a:ahLst/>
            <a:cxnLst/>
            <a:rect l="l" t="t" r="r" b="b"/>
            <a:pathLst>
              <a:path w="212089" h="226059">
                <a:moveTo>
                  <a:pt x="105410" y="0"/>
                </a:moveTo>
                <a:lnTo>
                  <a:pt x="148875" y="7445"/>
                </a:lnTo>
                <a:lnTo>
                  <a:pt x="182625" y="29845"/>
                </a:lnTo>
                <a:lnTo>
                  <a:pt x="204343" y="65579"/>
                </a:lnTo>
                <a:lnTo>
                  <a:pt x="211581" y="113030"/>
                </a:lnTo>
                <a:lnTo>
                  <a:pt x="209794" y="138056"/>
                </a:lnTo>
                <a:lnTo>
                  <a:pt x="195454" y="179395"/>
                </a:lnTo>
                <a:lnTo>
                  <a:pt x="167284" y="208782"/>
                </a:lnTo>
                <a:lnTo>
                  <a:pt x="128855" y="223692"/>
                </a:lnTo>
                <a:lnTo>
                  <a:pt x="106044" y="225552"/>
                </a:lnTo>
                <a:lnTo>
                  <a:pt x="82994" y="223694"/>
                </a:lnTo>
                <a:lnTo>
                  <a:pt x="44322" y="208835"/>
                </a:lnTo>
                <a:lnTo>
                  <a:pt x="16127" y="179589"/>
                </a:lnTo>
                <a:lnTo>
                  <a:pt x="1787" y="138719"/>
                </a:lnTo>
                <a:lnTo>
                  <a:pt x="0" y="114046"/>
                </a:lnTo>
                <a:lnTo>
                  <a:pt x="619" y="98063"/>
                </a:lnTo>
                <a:lnTo>
                  <a:pt x="9906" y="58166"/>
                </a:lnTo>
                <a:lnTo>
                  <a:pt x="36845" y="22030"/>
                </a:lnTo>
                <a:lnTo>
                  <a:pt x="80390" y="2127"/>
                </a:lnTo>
                <a:lnTo>
                  <a:pt x="105410" y="0"/>
                </a:lnTo>
                <a:close/>
              </a:path>
            </a:pathLst>
          </a:custGeom>
          <a:ln w="10668">
            <a:solidFill>
              <a:srgbClr val="2E8BA2"/>
            </a:solidFill>
          </a:ln>
        </p:spPr>
        <p:txBody>
          <a:bodyPr wrap="square" lIns="0" tIns="0" rIns="0" bIns="0" rtlCol="0"/>
          <a:lstStyle/>
          <a:p>
            <a:endParaRPr/>
          </a:p>
        </p:txBody>
      </p:sp>
      <p:sp>
        <p:nvSpPr>
          <p:cNvPr id="27" name="object 27"/>
          <p:cNvSpPr/>
          <p:nvPr/>
        </p:nvSpPr>
        <p:spPr>
          <a:xfrm>
            <a:off x="1559178" y="406780"/>
            <a:ext cx="212090" cy="226060"/>
          </a:xfrm>
          <a:custGeom>
            <a:avLst/>
            <a:gdLst/>
            <a:ahLst/>
            <a:cxnLst/>
            <a:rect l="l" t="t" r="r" b="b"/>
            <a:pathLst>
              <a:path w="212089" h="226059">
                <a:moveTo>
                  <a:pt x="105409" y="0"/>
                </a:moveTo>
                <a:lnTo>
                  <a:pt x="148875" y="7445"/>
                </a:lnTo>
                <a:lnTo>
                  <a:pt x="182626" y="29845"/>
                </a:lnTo>
                <a:lnTo>
                  <a:pt x="204343" y="65579"/>
                </a:lnTo>
                <a:lnTo>
                  <a:pt x="211582" y="113030"/>
                </a:lnTo>
                <a:lnTo>
                  <a:pt x="209794" y="138056"/>
                </a:lnTo>
                <a:lnTo>
                  <a:pt x="195454" y="179395"/>
                </a:lnTo>
                <a:lnTo>
                  <a:pt x="167284" y="208782"/>
                </a:lnTo>
                <a:lnTo>
                  <a:pt x="128855" y="223692"/>
                </a:lnTo>
                <a:lnTo>
                  <a:pt x="106045" y="225552"/>
                </a:lnTo>
                <a:lnTo>
                  <a:pt x="82994" y="223694"/>
                </a:lnTo>
                <a:lnTo>
                  <a:pt x="44323" y="208835"/>
                </a:lnTo>
                <a:lnTo>
                  <a:pt x="16127" y="179589"/>
                </a:lnTo>
                <a:lnTo>
                  <a:pt x="1787" y="138719"/>
                </a:lnTo>
                <a:lnTo>
                  <a:pt x="0" y="114046"/>
                </a:lnTo>
                <a:lnTo>
                  <a:pt x="619" y="98063"/>
                </a:lnTo>
                <a:lnTo>
                  <a:pt x="9906" y="58166"/>
                </a:lnTo>
                <a:lnTo>
                  <a:pt x="36845" y="22030"/>
                </a:lnTo>
                <a:lnTo>
                  <a:pt x="80390" y="2127"/>
                </a:lnTo>
                <a:lnTo>
                  <a:pt x="105409" y="0"/>
                </a:lnTo>
                <a:close/>
              </a:path>
            </a:pathLst>
          </a:custGeom>
          <a:ln w="10668">
            <a:solidFill>
              <a:srgbClr val="2E8BA2"/>
            </a:solidFill>
          </a:ln>
        </p:spPr>
        <p:txBody>
          <a:bodyPr wrap="square" lIns="0" tIns="0" rIns="0" bIns="0" rtlCol="0"/>
          <a:lstStyle/>
          <a:p>
            <a:endParaRPr/>
          </a:p>
        </p:txBody>
      </p:sp>
      <p:sp>
        <p:nvSpPr>
          <p:cNvPr id="28" name="object 28"/>
          <p:cNvSpPr/>
          <p:nvPr/>
        </p:nvSpPr>
        <p:spPr>
          <a:xfrm>
            <a:off x="880236" y="772541"/>
            <a:ext cx="1099693" cy="225679"/>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1938147" y="952627"/>
            <a:ext cx="41910" cy="41910"/>
          </a:xfrm>
          <a:custGeom>
            <a:avLst/>
            <a:gdLst/>
            <a:ahLst/>
            <a:cxnLst/>
            <a:rect l="l" t="t" r="r" b="b"/>
            <a:pathLst>
              <a:path w="41910" h="41909">
                <a:moveTo>
                  <a:pt x="0" y="0"/>
                </a:moveTo>
                <a:lnTo>
                  <a:pt x="41782" y="0"/>
                </a:lnTo>
                <a:lnTo>
                  <a:pt x="41782" y="41783"/>
                </a:lnTo>
                <a:lnTo>
                  <a:pt x="0" y="41783"/>
                </a:lnTo>
                <a:lnTo>
                  <a:pt x="0" y="0"/>
                </a:lnTo>
                <a:close/>
              </a:path>
            </a:pathLst>
          </a:custGeom>
          <a:ln w="10668">
            <a:solidFill>
              <a:srgbClr val="2E8BA2"/>
            </a:solidFill>
          </a:ln>
        </p:spPr>
        <p:txBody>
          <a:bodyPr wrap="square" lIns="0" tIns="0" rIns="0" bIns="0" rtlCol="0"/>
          <a:lstStyle/>
          <a:p>
            <a:endParaRPr/>
          </a:p>
        </p:txBody>
      </p:sp>
      <p:sp>
        <p:nvSpPr>
          <p:cNvPr id="30" name="object 30"/>
          <p:cNvSpPr/>
          <p:nvPr/>
        </p:nvSpPr>
        <p:spPr>
          <a:xfrm>
            <a:off x="1572386" y="827150"/>
            <a:ext cx="59690" cy="81280"/>
          </a:xfrm>
          <a:custGeom>
            <a:avLst/>
            <a:gdLst/>
            <a:ahLst/>
            <a:cxnLst/>
            <a:rect l="l" t="t" r="r" b="b"/>
            <a:pathLst>
              <a:path w="59689" h="81280">
                <a:moveTo>
                  <a:pt x="29463" y="0"/>
                </a:moveTo>
                <a:lnTo>
                  <a:pt x="0" y="80899"/>
                </a:lnTo>
                <a:lnTo>
                  <a:pt x="59436" y="80899"/>
                </a:lnTo>
                <a:lnTo>
                  <a:pt x="29463" y="0"/>
                </a:lnTo>
                <a:close/>
              </a:path>
            </a:pathLst>
          </a:custGeom>
          <a:ln w="10668">
            <a:solidFill>
              <a:srgbClr val="2E8BA2"/>
            </a:solidFill>
          </a:ln>
        </p:spPr>
        <p:txBody>
          <a:bodyPr wrap="square" lIns="0" tIns="0" rIns="0" bIns="0" rtlCol="0"/>
          <a:lstStyle/>
          <a:p>
            <a:endParaRPr/>
          </a:p>
        </p:txBody>
      </p:sp>
      <p:sp>
        <p:nvSpPr>
          <p:cNvPr id="31" name="object 31"/>
          <p:cNvSpPr/>
          <p:nvPr/>
        </p:nvSpPr>
        <p:spPr>
          <a:xfrm>
            <a:off x="1494027" y="776223"/>
            <a:ext cx="219075" cy="218440"/>
          </a:xfrm>
          <a:custGeom>
            <a:avLst/>
            <a:gdLst/>
            <a:ahLst/>
            <a:cxnLst/>
            <a:rect l="l" t="t" r="r" b="b"/>
            <a:pathLst>
              <a:path w="219075" h="218440">
                <a:moveTo>
                  <a:pt x="84962" y="0"/>
                </a:moveTo>
                <a:lnTo>
                  <a:pt x="131572" y="0"/>
                </a:lnTo>
                <a:lnTo>
                  <a:pt x="218947" y="218186"/>
                </a:lnTo>
                <a:lnTo>
                  <a:pt x="171069" y="218186"/>
                </a:lnTo>
                <a:lnTo>
                  <a:pt x="152019" y="168655"/>
                </a:lnTo>
                <a:lnTo>
                  <a:pt x="64769" y="168655"/>
                </a:lnTo>
                <a:lnTo>
                  <a:pt x="46735" y="218186"/>
                </a:lnTo>
                <a:lnTo>
                  <a:pt x="0" y="218186"/>
                </a:lnTo>
                <a:lnTo>
                  <a:pt x="84962" y="0"/>
                </a:lnTo>
                <a:close/>
              </a:path>
            </a:pathLst>
          </a:custGeom>
          <a:ln w="10668">
            <a:solidFill>
              <a:srgbClr val="2E8BA2"/>
            </a:solidFill>
          </a:ln>
        </p:spPr>
        <p:txBody>
          <a:bodyPr wrap="square" lIns="0" tIns="0" rIns="0" bIns="0" rtlCol="0"/>
          <a:lstStyle/>
          <a:p>
            <a:endParaRPr/>
          </a:p>
        </p:txBody>
      </p:sp>
      <p:sp>
        <p:nvSpPr>
          <p:cNvPr id="32" name="object 32"/>
          <p:cNvSpPr/>
          <p:nvPr/>
        </p:nvSpPr>
        <p:spPr>
          <a:xfrm>
            <a:off x="1094092" y="776223"/>
            <a:ext cx="166370" cy="218440"/>
          </a:xfrm>
          <a:custGeom>
            <a:avLst/>
            <a:gdLst/>
            <a:ahLst/>
            <a:cxnLst/>
            <a:rect l="l" t="t" r="r" b="b"/>
            <a:pathLst>
              <a:path w="166369" h="218440">
                <a:moveTo>
                  <a:pt x="0" y="0"/>
                </a:moveTo>
                <a:lnTo>
                  <a:pt x="161772" y="0"/>
                </a:lnTo>
                <a:lnTo>
                  <a:pt x="161772" y="36829"/>
                </a:lnTo>
                <a:lnTo>
                  <a:pt x="44056" y="36829"/>
                </a:lnTo>
                <a:lnTo>
                  <a:pt x="44056" y="85216"/>
                </a:lnTo>
                <a:lnTo>
                  <a:pt x="153593" y="85216"/>
                </a:lnTo>
                <a:lnTo>
                  <a:pt x="153593" y="122047"/>
                </a:lnTo>
                <a:lnTo>
                  <a:pt x="44056" y="122047"/>
                </a:lnTo>
                <a:lnTo>
                  <a:pt x="44056" y="181355"/>
                </a:lnTo>
                <a:lnTo>
                  <a:pt x="165938" y="181355"/>
                </a:lnTo>
                <a:lnTo>
                  <a:pt x="165938" y="218186"/>
                </a:lnTo>
                <a:lnTo>
                  <a:pt x="0" y="218186"/>
                </a:lnTo>
                <a:lnTo>
                  <a:pt x="0" y="0"/>
                </a:lnTo>
                <a:close/>
              </a:path>
            </a:pathLst>
          </a:custGeom>
          <a:ln w="10668">
            <a:solidFill>
              <a:srgbClr val="2E8BA2"/>
            </a:solidFill>
          </a:ln>
        </p:spPr>
        <p:txBody>
          <a:bodyPr wrap="square" lIns="0" tIns="0" rIns="0" bIns="0" rtlCol="0"/>
          <a:lstStyle/>
          <a:p>
            <a:endParaRPr/>
          </a:p>
        </p:txBody>
      </p:sp>
      <p:sp>
        <p:nvSpPr>
          <p:cNvPr id="33" name="object 33"/>
          <p:cNvSpPr/>
          <p:nvPr/>
        </p:nvSpPr>
        <p:spPr>
          <a:xfrm>
            <a:off x="1724532" y="772541"/>
            <a:ext cx="177800" cy="226060"/>
          </a:xfrm>
          <a:custGeom>
            <a:avLst/>
            <a:gdLst/>
            <a:ahLst/>
            <a:cxnLst/>
            <a:rect l="l" t="t" r="r" b="b"/>
            <a:pathLst>
              <a:path w="177800" h="226059">
                <a:moveTo>
                  <a:pt x="87503" y="0"/>
                </a:moveTo>
                <a:lnTo>
                  <a:pt x="137705" y="10072"/>
                </a:lnTo>
                <a:lnTo>
                  <a:pt x="165179" y="38973"/>
                </a:lnTo>
                <a:lnTo>
                  <a:pt x="171196" y="66039"/>
                </a:lnTo>
                <a:lnTo>
                  <a:pt x="127127" y="67945"/>
                </a:lnTo>
                <a:lnTo>
                  <a:pt x="125293" y="60138"/>
                </a:lnTo>
                <a:lnTo>
                  <a:pt x="122650" y="53498"/>
                </a:lnTo>
                <a:lnTo>
                  <a:pt x="87122" y="36449"/>
                </a:lnTo>
                <a:lnTo>
                  <a:pt x="78025" y="36929"/>
                </a:lnTo>
                <a:lnTo>
                  <a:pt x="50037" y="52197"/>
                </a:lnTo>
                <a:lnTo>
                  <a:pt x="50037" y="57785"/>
                </a:lnTo>
                <a:lnTo>
                  <a:pt x="50037" y="62992"/>
                </a:lnTo>
                <a:lnTo>
                  <a:pt x="97028" y="85725"/>
                </a:lnTo>
                <a:lnTo>
                  <a:pt x="112075" y="89505"/>
                </a:lnTo>
                <a:lnTo>
                  <a:pt x="125015" y="93392"/>
                </a:lnTo>
                <a:lnTo>
                  <a:pt x="163921" y="116901"/>
                </a:lnTo>
                <a:lnTo>
                  <a:pt x="177419" y="158242"/>
                </a:lnTo>
                <a:lnTo>
                  <a:pt x="176774" y="167507"/>
                </a:lnTo>
                <a:lnTo>
                  <a:pt x="154416" y="207708"/>
                </a:lnTo>
                <a:lnTo>
                  <a:pt x="116125" y="223694"/>
                </a:lnTo>
                <a:lnTo>
                  <a:pt x="90043" y="225679"/>
                </a:lnTo>
                <a:lnTo>
                  <a:pt x="70566" y="224488"/>
                </a:lnTo>
                <a:lnTo>
                  <a:pt x="26543" y="206629"/>
                </a:lnTo>
                <a:lnTo>
                  <a:pt x="3290" y="168070"/>
                </a:lnTo>
                <a:lnTo>
                  <a:pt x="0" y="150875"/>
                </a:lnTo>
                <a:lnTo>
                  <a:pt x="42799" y="146685"/>
                </a:lnTo>
                <a:lnTo>
                  <a:pt x="45277" y="156753"/>
                </a:lnTo>
                <a:lnTo>
                  <a:pt x="48720" y="165417"/>
                </a:lnTo>
                <a:lnTo>
                  <a:pt x="80924" y="187846"/>
                </a:lnTo>
                <a:lnTo>
                  <a:pt x="90424" y="188468"/>
                </a:lnTo>
                <a:lnTo>
                  <a:pt x="100427" y="187916"/>
                </a:lnTo>
                <a:lnTo>
                  <a:pt x="133350" y="166497"/>
                </a:lnTo>
                <a:lnTo>
                  <a:pt x="133350" y="158496"/>
                </a:lnTo>
                <a:lnTo>
                  <a:pt x="133350" y="153288"/>
                </a:lnTo>
                <a:lnTo>
                  <a:pt x="131825" y="148844"/>
                </a:lnTo>
                <a:lnTo>
                  <a:pt x="128778" y="145287"/>
                </a:lnTo>
                <a:lnTo>
                  <a:pt x="125730" y="141605"/>
                </a:lnTo>
                <a:lnTo>
                  <a:pt x="77724" y="126237"/>
                </a:lnTo>
                <a:lnTo>
                  <a:pt x="61319" y="121616"/>
                </a:lnTo>
                <a:lnTo>
                  <a:pt x="19178" y="95248"/>
                </a:lnTo>
                <a:lnTo>
                  <a:pt x="7874" y="60833"/>
                </a:lnTo>
                <a:lnTo>
                  <a:pt x="8469" y="52611"/>
                </a:lnTo>
                <a:lnTo>
                  <a:pt x="28892" y="16827"/>
                </a:lnTo>
                <a:lnTo>
                  <a:pt x="64182" y="1841"/>
                </a:lnTo>
                <a:lnTo>
                  <a:pt x="75384" y="456"/>
                </a:lnTo>
                <a:lnTo>
                  <a:pt x="87503" y="0"/>
                </a:lnTo>
                <a:close/>
              </a:path>
            </a:pathLst>
          </a:custGeom>
          <a:ln w="10668">
            <a:solidFill>
              <a:srgbClr val="2E8BA2"/>
            </a:solidFill>
          </a:ln>
        </p:spPr>
        <p:txBody>
          <a:bodyPr wrap="square" lIns="0" tIns="0" rIns="0" bIns="0" rtlCol="0"/>
          <a:lstStyle/>
          <a:p>
            <a:endParaRPr/>
          </a:p>
        </p:txBody>
      </p:sp>
      <p:sp>
        <p:nvSpPr>
          <p:cNvPr id="34" name="object 34"/>
          <p:cNvSpPr/>
          <p:nvPr/>
        </p:nvSpPr>
        <p:spPr>
          <a:xfrm>
            <a:off x="1289050" y="772541"/>
            <a:ext cx="190500" cy="226060"/>
          </a:xfrm>
          <a:custGeom>
            <a:avLst/>
            <a:gdLst/>
            <a:ahLst/>
            <a:cxnLst/>
            <a:rect l="l" t="t" r="r" b="b"/>
            <a:pathLst>
              <a:path w="190500" h="226059">
                <a:moveTo>
                  <a:pt x="102108" y="0"/>
                </a:moveTo>
                <a:lnTo>
                  <a:pt x="153703" y="13287"/>
                </a:lnTo>
                <a:lnTo>
                  <a:pt x="185294" y="51446"/>
                </a:lnTo>
                <a:lnTo>
                  <a:pt x="189484" y="63754"/>
                </a:lnTo>
                <a:lnTo>
                  <a:pt x="145796" y="74168"/>
                </a:lnTo>
                <a:lnTo>
                  <a:pt x="143365" y="66141"/>
                </a:lnTo>
                <a:lnTo>
                  <a:pt x="139874" y="59007"/>
                </a:lnTo>
                <a:lnTo>
                  <a:pt x="99822" y="37592"/>
                </a:lnTo>
                <a:lnTo>
                  <a:pt x="88294" y="38685"/>
                </a:lnTo>
                <a:lnTo>
                  <a:pt x="53857" y="65087"/>
                </a:lnTo>
                <a:lnTo>
                  <a:pt x="45338" y="111379"/>
                </a:lnTo>
                <a:lnTo>
                  <a:pt x="46269" y="130569"/>
                </a:lnTo>
                <a:lnTo>
                  <a:pt x="60325" y="170307"/>
                </a:lnTo>
                <a:lnTo>
                  <a:pt x="98933" y="187960"/>
                </a:lnTo>
                <a:lnTo>
                  <a:pt x="107406" y="187249"/>
                </a:lnTo>
                <a:lnTo>
                  <a:pt x="140049" y="162385"/>
                </a:lnTo>
                <a:lnTo>
                  <a:pt x="147319" y="141605"/>
                </a:lnTo>
                <a:lnTo>
                  <a:pt x="189991" y="155194"/>
                </a:lnTo>
                <a:lnTo>
                  <a:pt x="167971" y="198449"/>
                </a:lnTo>
                <a:lnTo>
                  <a:pt x="131444" y="221249"/>
                </a:lnTo>
                <a:lnTo>
                  <a:pt x="99440" y="225551"/>
                </a:lnTo>
                <a:lnTo>
                  <a:pt x="78678" y="223694"/>
                </a:lnTo>
                <a:lnTo>
                  <a:pt x="42916" y="208835"/>
                </a:lnTo>
                <a:lnTo>
                  <a:pt x="15698" y="179617"/>
                </a:lnTo>
                <a:lnTo>
                  <a:pt x="1740" y="139041"/>
                </a:lnTo>
                <a:lnTo>
                  <a:pt x="0" y="114681"/>
                </a:lnTo>
                <a:lnTo>
                  <a:pt x="1760" y="88963"/>
                </a:lnTo>
                <a:lnTo>
                  <a:pt x="15805" y="46672"/>
                </a:lnTo>
                <a:lnTo>
                  <a:pt x="43261" y="16930"/>
                </a:lnTo>
                <a:lnTo>
                  <a:pt x="80269" y="1881"/>
                </a:lnTo>
                <a:lnTo>
                  <a:pt x="102108" y="0"/>
                </a:lnTo>
                <a:close/>
              </a:path>
            </a:pathLst>
          </a:custGeom>
          <a:ln w="10668">
            <a:solidFill>
              <a:srgbClr val="2E8BA2"/>
            </a:solidFill>
          </a:ln>
        </p:spPr>
        <p:txBody>
          <a:bodyPr wrap="square" lIns="0" tIns="0" rIns="0" bIns="0" rtlCol="0"/>
          <a:lstStyle/>
          <a:p>
            <a:endParaRPr/>
          </a:p>
        </p:txBody>
      </p:sp>
      <p:sp>
        <p:nvSpPr>
          <p:cNvPr id="35" name="object 35"/>
          <p:cNvSpPr/>
          <p:nvPr/>
        </p:nvSpPr>
        <p:spPr>
          <a:xfrm>
            <a:off x="874902" y="767206"/>
            <a:ext cx="188074" cy="236347"/>
          </a:xfrm>
          <a:prstGeom prst="rect">
            <a:avLst/>
          </a:prstGeom>
          <a:blipFill>
            <a:blip r:embed="rId9" cstate="print"/>
            <a:stretch>
              <a:fillRect/>
            </a:stretch>
          </a:blipFill>
        </p:spPr>
        <p:txBody>
          <a:bodyPr wrap="square" lIns="0" tIns="0" rIns="0" bIns="0" rtlCol="0"/>
          <a:lstStyle/>
          <a:p>
            <a:endParaRPr/>
          </a:p>
        </p:txBody>
      </p:sp>
      <p:sp>
        <p:nvSpPr>
          <p:cNvPr id="36" name="object 36"/>
          <p:cNvSpPr txBox="1"/>
          <p:nvPr/>
        </p:nvSpPr>
        <p:spPr>
          <a:xfrm>
            <a:off x="856589" y="1141856"/>
            <a:ext cx="3348990" cy="4938395"/>
          </a:xfrm>
          <a:prstGeom prst="rect">
            <a:avLst/>
          </a:prstGeom>
        </p:spPr>
        <p:txBody>
          <a:bodyPr vert="horz" wrap="square" lIns="0" tIns="11430" rIns="0" bIns="0" rtlCol="0">
            <a:spAutoFit/>
          </a:bodyPr>
          <a:lstStyle/>
          <a:p>
            <a:pPr marL="12700" marR="5080" indent="34925">
              <a:lnSpc>
                <a:spcPct val="100099"/>
              </a:lnSpc>
              <a:spcBef>
                <a:spcPts val="90"/>
              </a:spcBef>
            </a:pPr>
            <a:r>
              <a:rPr sz="2200" spc="-5" dirty="0">
                <a:latin typeface="Arial"/>
                <a:cs typeface="Arial"/>
              </a:rPr>
              <a:t>Estas pieles presentan  mayor </a:t>
            </a:r>
            <a:r>
              <a:rPr sz="2200" dirty="0">
                <a:latin typeface="Arial"/>
                <a:cs typeface="Arial"/>
              </a:rPr>
              <a:t>dificultad </a:t>
            </a:r>
            <a:r>
              <a:rPr sz="2200" spc="-5" dirty="0">
                <a:latin typeface="Arial"/>
                <a:cs typeface="Arial"/>
              </a:rPr>
              <a:t>para el  remojo, por estar las fibras  adheridas entre sí, resulta  muy difícil la difusión de  agua en la piel, y entonces  el proceso se vuelve muy  lento. </a:t>
            </a:r>
            <a:r>
              <a:rPr sz="2400" spc="-5" dirty="0">
                <a:latin typeface="Arial"/>
                <a:cs typeface="Arial"/>
              </a:rPr>
              <a:t>El proceso de  hidratación de una piel  seca es tanto </a:t>
            </a:r>
            <a:r>
              <a:rPr sz="2400" dirty="0">
                <a:latin typeface="Arial"/>
                <a:cs typeface="Arial"/>
              </a:rPr>
              <a:t>mas </a:t>
            </a:r>
            <a:r>
              <a:rPr sz="2400" spc="-5" dirty="0">
                <a:latin typeface="Arial"/>
                <a:cs typeface="Arial"/>
              </a:rPr>
              <a:t>difícil  cuanto </a:t>
            </a:r>
            <a:r>
              <a:rPr sz="2400" dirty="0">
                <a:latin typeface="Arial"/>
                <a:cs typeface="Arial"/>
              </a:rPr>
              <a:t>mayor sea su  </a:t>
            </a:r>
            <a:r>
              <a:rPr sz="2400" spc="-20" dirty="0">
                <a:latin typeface="Arial"/>
                <a:cs typeface="Arial"/>
              </a:rPr>
              <a:t>espesor, </a:t>
            </a:r>
            <a:r>
              <a:rPr sz="2400" dirty="0">
                <a:latin typeface="Arial"/>
                <a:cs typeface="Arial"/>
              </a:rPr>
              <a:t>y </a:t>
            </a:r>
            <a:r>
              <a:rPr sz="2400" spc="-5" dirty="0">
                <a:latin typeface="Arial"/>
                <a:cs typeface="Arial"/>
              </a:rPr>
              <a:t>cuanto mayor  fue la temperatura de  secado de la piel </a:t>
            </a:r>
            <a:r>
              <a:rPr sz="2400" dirty="0">
                <a:latin typeface="Arial"/>
                <a:cs typeface="Arial"/>
              </a:rPr>
              <a:t>bruto</a:t>
            </a:r>
            <a:r>
              <a:rPr sz="2400" dirty="0">
                <a:solidFill>
                  <a:srgbClr val="FFFFFF"/>
                </a:solidFill>
                <a:latin typeface="Arial"/>
                <a:cs typeface="Arial"/>
              </a:rPr>
              <a:t>.</a:t>
            </a:r>
            <a:endParaRPr sz="2400" dirty="0">
              <a:latin typeface="Arial"/>
              <a:cs typeface="Arial"/>
            </a:endParaRPr>
          </a:p>
        </p:txBody>
      </p:sp>
      <p:sp>
        <p:nvSpPr>
          <p:cNvPr id="37" name="object 37"/>
          <p:cNvSpPr/>
          <p:nvPr/>
        </p:nvSpPr>
        <p:spPr>
          <a:xfrm>
            <a:off x="4410455" y="589787"/>
            <a:ext cx="187071" cy="187071"/>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4801615" y="549655"/>
            <a:ext cx="2956560" cy="225679"/>
          </a:xfrm>
          <a:prstGeom prst="rect">
            <a:avLst/>
          </a:prstGeom>
          <a:blipFill>
            <a:blip r:embed="rId11" cstate="print"/>
            <a:stretch>
              <a:fillRect/>
            </a:stretch>
          </a:blipFill>
        </p:spPr>
        <p:txBody>
          <a:bodyPr wrap="square" lIns="0" tIns="0" rIns="0" bIns="0" rtlCol="0"/>
          <a:lstStyle/>
          <a:p>
            <a:endParaRPr/>
          </a:p>
        </p:txBody>
      </p:sp>
      <p:sp>
        <p:nvSpPr>
          <p:cNvPr id="39" name="object 39"/>
          <p:cNvSpPr/>
          <p:nvPr/>
        </p:nvSpPr>
        <p:spPr>
          <a:xfrm>
            <a:off x="6756527" y="590169"/>
            <a:ext cx="78105" cy="62230"/>
          </a:xfrm>
          <a:custGeom>
            <a:avLst/>
            <a:gdLst/>
            <a:ahLst/>
            <a:cxnLst/>
            <a:rect l="l" t="t" r="r" b="b"/>
            <a:pathLst>
              <a:path w="78104" h="62229">
                <a:moveTo>
                  <a:pt x="0" y="0"/>
                </a:moveTo>
                <a:lnTo>
                  <a:pt x="0" y="61975"/>
                </a:lnTo>
                <a:lnTo>
                  <a:pt x="24129" y="61975"/>
                </a:lnTo>
                <a:lnTo>
                  <a:pt x="64897" y="56260"/>
                </a:lnTo>
                <a:lnTo>
                  <a:pt x="77724" y="37337"/>
                </a:lnTo>
                <a:lnTo>
                  <a:pt x="77724" y="30860"/>
                </a:lnTo>
                <a:lnTo>
                  <a:pt x="77724" y="22986"/>
                </a:lnTo>
                <a:lnTo>
                  <a:pt x="41163" y="380"/>
                </a:lnTo>
                <a:lnTo>
                  <a:pt x="21336" y="0"/>
                </a:lnTo>
                <a:lnTo>
                  <a:pt x="0" y="0"/>
                </a:lnTo>
                <a:close/>
              </a:path>
            </a:pathLst>
          </a:custGeom>
          <a:ln w="10668">
            <a:solidFill>
              <a:srgbClr val="2E8BA2"/>
            </a:solidFill>
          </a:ln>
        </p:spPr>
        <p:txBody>
          <a:bodyPr wrap="square" lIns="0" tIns="0" rIns="0" bIns="0" rtlCol="0"/>
          <a:lstStyle/>
          <a:p>
            <a:endParaRPr/>
          </a:p>
        </p:txBody>
      </p:sp>
      <p:sp>
        <p:nvSpPr>
          <p:cNvPr id="40" name="object 40"/>
          <p:cNvSpPr/>
          <p:nvPr/>
        </p:nvSpPr>
        <p:spPr>
          <a:xfrm>
            <a:off x="6248908" y="590169"/>
            <a:ext cx="93345" cy="144780"/>
          </a:xfrm>
          <a:custGeom>
            <a:avLst/>
            <a:gdLst/>
            <a:ahLst/>
            <a:cxnLst/>
            <a:rect l="l" t="t" r="r" b="b"/>
            <a:pathLst>
              <a:path w="93345" h="144779">
                <a:moveTo>
                  <a:pt x="0" y="0"/>
                </a:moveTo>
                <a:lnTo>
                  <a:pt x="0" y="144525"/>
                </a:lnTo>
                <a:lnTo>
                  <a:pt x="32892" y="144525"/>
                </a:lnTo>
                <a:lnTo>
                  <a:pt x="72643" y="137667"/>
                </a:lnTo>
                <a:lnTo>
                  <a:pt x="77342" y="133350"/>
                </a:lnTo>
                <a:lnTo>
                  <a:pt x="82041" y="129158"/>
                </a:lnTo>
                <a:lnTo>
                  <a:pt x="93061" y="84391"/>
                </a:lnTo>
                <a:lnTo>
                  <a:pt x="93344" y="72389"/>
                </a:lnTo>
                <a:lnTo>
                  <a:pt x="93061" y="60459"/>
                </a:lnTo>
                <a:lnTo>
                  <a:pt x="81787" y="17525"/>
                </a:lnTo>
                <a:lnTo>
                  <a:pt x="76326" y="12445"/>
                </a:lnTo>
                <a:lnTo>
                  <a:pt x="70992" y="7365"/>
                </a:lnTo>
                <a:lnTo>
                  <a:pt x="32218" y="140"/>
                </a:lnTo>
                <a:lnTo>
                  <a:pt x="19812" y="0"/>
                </a:lnTo>
                <a:lnTo>
                  <a:pt x="0" y="0"/>
                </a:lnTo>
                <a:close/>
              </a:path>
            </a:pathLst>
          </a:custGeom>
          <a:ln w="10668">
            <a:solidFill>
              <a:srgbClr val="2E8BA2"/>
            </a:solidFill>
          </a:ln>
        </p:spPr>
        <p:txBody>
          <a:bodyPr wrap="square" lIns="0" tIns="0" rIns="0" bIns="0" rtlCol="0"/>
          <a:lstStyle/>
          <a:p>
            <a:endParaRPr/>
          </a:p>
        </p:txBody>
      </p:sp>
      <p:sp>
        <p:nvSpPr>
          <p:cNvPr id="41" name="object 41"/>
          <p:cNvSpPr/>
          <p:nvPr/>
        </p:nvSpPr>
        <p:spPr>
          <a:xfrm>
            <a:off x="4845684" y="590169"/>
            <a:ext cx="88900" cy="55880"/>
          </a:xfrm>
          <a:custGeom>
            <a:avLst/>
            <a:gdLst/>
            <a:ahLst/>
            <a:cxnLst/>
            <a:rect l="l" t="t" r="r" b="b"/>
            <a:pathLst>
              <a:path w="88900" h="55879">
                <a:moveTo>
                  <a:pt x="0" y="0"/>
                </a:moveTo>
                <a:lnTo>
                  <a:pt x="0" y="55371"/>
                </a:lnTo>
                <a:lnTo>
                  <a:pt x="32512" y="55371"/>
                </a:lnTo>
                <a:lnTo>
                  <a:pt x="72136" y="52704"/>
                </a:lnTo>
                <a:lnTo>
                  <a:pt x="84454" y="43560"/>
                </a:lnTo>
                <a:lnTo>
                  <a:pt x="87502" y="39115"/>
                </a:lnTo>
                <a:lnTo>
                  <a:pt x="88900" y="33654"/>
                </a:lnTo>
                <a:lnTo>
                  <a:pt x="88900" y="27177"/>
                </a:lnTo>
                <a:lnTo>
                  <a:pt x="88900" y="19811"/>
                </a:lnTo>
                <a:lnTo>
                  <a:pt x="86994" y="13842"/>
                </a:lnTo>
                <a:lnTo>
                  <a:pt x="83057" y="9397"/>
                </a:lnTo>
                <a:lnTo>
                  <a:pt x="79120" y="4825"/>
                </a:lnTo>
                <a:lnTo>
                  <a:pt x="34289" y="0"/>
                </a:lnTo>
                <a:lnTo>
                  <a:pt x="0" y="0"/>
                </a:lnTo>
                <a:close/>
              </a:path>
            </a:pathLst>
          </a:custGeom>
          <a:ln w="10668">
            <a:solidFill>
              <a:srgbClr val="2E8BA2"/>
            </a:solidFill>
          </a:ln>
        </p:spPr>
        <p:txBody>
          <a:bodyPr wrap="square" lIns="0" tIns="0" rIns="0" bIns="0" rtlCol="0"/>
          <a:lstStyle/>
          <a:p>
            <a:endParaRPr/>
          </a:p>
        </p:txBody>
      </p:sp>
      <p:sp>
        <p:nvSpPr>
          <p:cNvPr id="42" name="object 42"/>
          <p:cNvSpPr/>
          <p:nvPr/>
        </p:nvSpPr>
        <p:spPr>
          <a:xfrm>
            <a:off x="5921502" y="587248"/>
            <a:ext cx="120650" cy="150495"/>
          </a:xfrm>
          <a:custGeom>
            <a:avLst/>
            <a:gdLst/>
            <a:ahLst/>
            <a:cxnLst/>
            <a:rect l="l" t="t" r="r" b="b"/>
            <a:pathLst>
              <a:path w="120650" h="150495">
                <a:moveTo>
                  <a:pt x="60578" y="0"/>
                </a:moveTo>
                <a:lnTo>
                  <a:pt x="16637" y="18668"/>
                </a:lnTo>
                <a:lnTo>
                  <a:pt x="1027" y="57388"/>
                </a:lnTo>
                <a:lnTo>
                  <a:pt x="0" y="75056"/>
                </a:lnTo>
                <a:lnTo>
                  <a:pt x="1069" y="92436"/>
                </a:lnTo>
                <a:lnTo>
                  <a:pt x="17018" y="131190"/>
                </a:lnTo>
                <a:lnTo>
                  <a:pt x="60578" y="150367"/>
                </a:lnTo>
                <a:lnTo>
                  <a:pt x="73130" y="149177"/>
                </a:lnTo>
                <a:lnTo>
                  <a:pt x="111166" y="120677"/>
                </a:lnTo>
                <a:lnTo>
                  <a:pt x="120650" y="74422"/>
                </a:lnTo>
                <a:lnTo>
                  <a:pt x="119626" y="56848"/>
                </a:lnTo>
                <a:lnTo>
                  <a:pt x="104267" y="18414"/>
                </a:lnTo>
                <a:lnTo>
                  <a:pt x="60578" y="0"/>
                </a:lnTo>
                <a:close/>
              </a:path>
            </a:pathLst>
          </a:custGeom>
          <a:ln w="10668">
            <a:solidFill>
              <a:srgbClr val="2E8BA2"/>
            </a:solidFill>
          </a:ln>
        </p:spPr>
        <p:txBody>
          <a:bodyPr wrap="square" lIns="0" tIns="0" rIns="0" bIns="0" rtlCol="0"/>
          <a:lstStyle/>
          <a:p>
            <a:endParaRPr/>
          </a:p>
        </p:txBody>
      </p:sp>
      <p:sp>
        <p:nvSpPr>
          <p:cNvPr id="43" name="object 43"/>
          <p:cNvSpPr/>
          <p:nvPr/>
        </p:nvSpPr>
        <p:spPr>
          <a:xfrm>
            <a:off x="5514594" y="587248"/>
            <a:ext cx="120650" cy="150495"/>
          </a:xfrm>
          <a:custGeom>
            <a:avLst/>
            <a:gdLst/>
            <a:ahLst/>
            <a:cxnLst/>
            <a:rect l="l" t="t" r="r" b="b"/>
            <a:pathLst>
              <a:path w="120650" h="150495">
                <a:moveTo>
                  <a:pt x="60578" y="0"/>
                </a:moveTo>
                <a:lnTo>
                  <a:pt x="16636" y="18668"/>
                </a:lnTo>
                <a:lnTo>
                  <a:pt x="1027" y="57388"/>
                </a:lnTo>
                <a:lnTo>
                  <a:pt x="0" y="75056"/>
                </a:lnTo>
                <a:lnTo>
                  <a:pt x="1069" y="92436"/>
                </a:lnTo>
                <a:lnTo>
                  <a:pt x="17017" y="131190"/>
                </a:lnTo>
                <a:lnTo>
                  <a:pt x="60578" y="150367"/>
                </a:lnTo>
                <a:lnTo>
                  <a:pt x="73130" y="149177"/>
                </a:lnTo>
                <a:lnTo>
                  <a:pt x="111166" y="120677"/>
                </a:lnTo>
                <a:lnTo>
                  <a:pt x="120650" y="74422"/>
                </a:lnTo>
                <a:lnTo>
                  <a:pt x="119626" y="56848"/>
                </a:lnTo>
                <a:lnTo>
                  <a:pt x="104266" y="18414"/>
                </a:lnTo>
                <a:lnTo>
                  <a:pt x="60578" y="0"/>
                </a:lnTo>
                <a:close/>
              </a:path>
            </a:pathLst>
          </a:custGeom>
          <a:ln w="10668">
            <a:solidFill>
              <a:srgbClr val="2E8BA2"/>
            </a:solidFill>
          </a:ln>
        </p:spPr>
        <p:txBody>
          <a:bodyPr wrap="square" lIns="0" tIns="0" rIns="0" bIns="0" rtlCol="0"/>
          <a:lstStyle/>
          <a:p>
            <a:endParaRPr/>
          </a:p>
        </p:txBody>
      </p:sp>
      <p:sp>
        <p:nvSpPr>
          <p:cNvPr id="44" name="object 44"/>
          <p:cNvSpPr/>
          <p:nvPr/>
        </p:nvSpPr>
        <p:spPr>
          <a:xfrm>
            <a:off x="7204456" y="555116"/>
            <a:ext cx="153670" cy="216535"/>
          </a:xfrm>
          <a:custGeom>
            <a:avLst/>
            <a:gdLst/>
            <a:ahLst/>
            <a:cxnLst/>
            <a:rect l="l" t="t" r="r" b="b"/>
            <a:pathLst>
              <a:path w="153670" h="216534">
                <a:moveTo>
                  <a:pt x="0" y="0"/>
                </a:moveTo>
                <a:lnTo>
                  <a:pt x="44069" y="0"/>
                </a:lnTo>
                <a:lnTo>
                  <a:pt x="44069" y="179578"/>
                </a:lnTo>
                <a:lnTo>
                  <a:pt x="153543" y="179578"/>
                </a:lnTo>
                <a:lnTo>
                  <a:pt x="153543" y="216408"/>
                </a:lnTo>
                <a:lnTo>
                  <a:pt x="0" y="216408"/>
                </a:lnTo>
                <a:lnTo>
                  <a:pt x="0" y="0"/>
                </a:lnTo>
                <a:close/>
              </a:path>
            </a:pathLst>
          </a:custGeom>
          <a:ln w="10668">
            <a:solidFill>
              <a:srgbClr val="2E8BA2"/>
            </a:solidFill>
          </a:ln>
        </p:spPr>
        <p:txBody>
          <a:bodyPr wrap="square" lIns="0" tIns="0" rIns="0" bIns="0" rtlCol="0"/>
          <a:lstStyle/>
          <a:p>
            <a:endParaRPr/>
          </a:p>
        </p:txBody>
      </p:sp>
      <p:sp>
        <p:nvSpPr>
          <p:cNvPr id="45" name="object 45"/>
          <p:cNvSpPr/>
          <p:nvPr/>
        </p:nvSpPr>
        <p:spPr>
          <a:xfrm>
            <a:off x="7389241" y="553338"/>
            <a:ext cx="166370" cy="218440"/>
          </a:xfrm>
          <a:custGeom>
            <a:avLst/>
            <a:gdLst/>
            <a:ahLst/>
            <a:cxnLst/>
            <a:rect l="l" t="t" r="r" b="b"/>
            <a:pathLst>
              <a:path w="166370" h="218440">
                <a:moveTo>
                  <a:pt x="0" y="0"/>
                </a:moveTo>
                <a:lnTo>
                  <a:pt x="161670" y="0"/>
                </a:lnTo>
                <a:lnTo>
                  <a:pt x="161670" y="36830"/>
                </a:lnTo>
                <a:lnTo>
                  <a:pt x="43941" y="36830"/>
                </a:lnTo>
                <a:lnTo>
                  <a:pt x="43941" y="85216"/>
                </a:lnTo>
                <a:lnTo>
                  <a:pt x="153542" y="85216"/>
                </a:lnTo>
                <a:lnTo>
                  <a:pt x="153542" y="122047"/>
                </a:lnTo>
                <a:lnTo>
                  <a:pt x="43941" y="122047"/>
                </a:lnTo>
                <a:lnTo>
                  <a:pt x="43941" y="181356"/>
                </a:lnTo>
                <a:lnTo>
                  <a:pt x="165861" y="181356"/>
                </a:lnTo>
                <a:lnTo>
                  <a:pt x="165861" y="218186"/>
                </a:lnTo>
                <a:lnTo>
                  <a:pt x="0" y="218186"/>
                </a:lnTo>
                <a:lnTo>
                  <a:pt x="0" y="0"/>
                </a:lnTo>
                <a:close/>
              </a:path>
            </a:pathLst>
          </a:custGeom>
          <a:ln w="10668">
            <a:solidFill>
              <a:srgbClr val="2E8BA2"/>
            </a:solidFill>
          </a:ln>
        </p:spPr>
        <p:txBody>
          <a:bodyPr wrap="square" lIns="0" tIns="0" rIns="0" bIns="0" rtlCol="0"/>
          <a:lstStyle/>
          <a:p>
            <a:endParaRPr/>
          </a:p>
        </p:txBody>
      </p:sp>
      <p:sp>
        <p:nvSpPr>
          <p:cNvPr id="46" name="object 46"/>
          <p:cNvSpPr/>
          <p:nvPr/>
        </p:nvSpPr>
        <p:spPr>
          <a:xfrm>
            <a:off x="7000620" y="553338"/>
            <a:ext cx="166370" cy="218440"/>
          </a:xfrm>
          <a:custGeom>
            <a:avLst/>
            <a:gdLst/>
            <a:ahLst/>
            <a:cxnLst/>
            <a:rect l="l" t="t" r="r" b="b"/>
            <a:pathLst>
              <a:path w="166370" h="218440">
                <a:moveTo>
                  <a:pt x="0" y="0"/>
                </a:moveTo>
                <a:lnTo>
                  <a:pt x="161671" y="0"/>
                </a:lnTo>
                <a:lnTo>
                  <a:pt x="161671" y="36830"/>
                </a:lnTo>
                <a:lnTo>
                  <a:pt x="43942" y="36830"/>
                </a:lnTo>
                <a:lnTo>
                  <a:pt x="43942" y="85216"/>
                </a:lnTo>
                <a:lnTo>
                  <a:pt x="153543" y="85216"/>
                </a:lnTo>
                <a:lnTo>
                  <a:pt x="153543" y="122047"/>
                </a:lnTo>
                <a:lnTo>
                  <a:pt x="43942" y="122047"/>
                </a:lnTo>
                <a:lnTo>
                  <a:pt x="43942" y="181356"/>
                </a:lnTo>
                <a:lnTo>
                  <a:pt x="165861" y="181356"/>
                </a:lnTo>
                <a:lnTo>
                  <a:pt x="165861" y="218186"/>
                </a:lnTo>
                <a:lnTo>
                  <a:pt x="0" y="218186"/>
                </a:lnTo>
                <a:lnTo>
                  <a:pt x="0" y="0"/>
                </a:lnTo>
                <a:close/>
              </a:path>
            </a:pathLst>
          </a:custGeom>
          <a:ln w="10668">
            <a:solidFill>
              <a:srgbClr val="2E8BA2"/>
            </a:solidFill>
          </a:ln>
        </p:spPr>
        <p:txBody>
          <a:bodyPr wrap="square" lIns="0" tIns="0" rIns="0" bIns="0" rtlCol="0"/>
          <a:lstStyle/>
          <a:p>
            <a:endParaRPr/>
          </a:p>
        </p:txBody>
      </p:sp>
      <p:sp>
        <p:nvSpPr>
          <p:cNvPr id="47" name="object 47"/>
          <p:cNvSpPr/>
          <p:nvPr/>
        </p:nvSpPr>
        <p:spPr>
          <a:xfrm>
            <a:off x="6913880" y="553338"/>
            <a:ext cx="44450" cy="218440"/>
          </a:xfrm>
          <a:custGeom>
            <a:avLst/>
            <a:gdLst/>
            <a:ahLst/>
            <a:cxnLst/>
            <a:rect l="l" t="t" r="r" b="b"/>
            <a:pathLst>
              <a:path w="44450" h="218440">
                <a:moveTo>
                  <a:pt x="0" y="0"/>
                </a:moveTo>
                <a:lnTo>
                  <a:pt x="44069" y="0"/>
                </a:lnTo>
                <a:lnTo>
                  <a:pt x="44069" y="218186"/>
                </a:lnTo>
                <a:lnTo>
                  <a:pt x="0" y="218186"/>
                </a:lnTo>
                <a:lnTo>
                  <a:pt x="0" y="0"/>
                </a:lnTo>
                <a:close/>
              </a:path>
            </a:pathLst>
          </a:custGeom>
          <a:ln w="10668">
            <a:solidFill>
              <a:srgbClr val="2E8BA2"/>
            </a:solidFill>
          </a:ln>
        </p:spPr>
        <p:txBody>
          <a:bodyPr wrap="square" lIns="0" tIns="0" rIns="0" bIns="0" rtlCol="0"/>
          <a:lstStyle/>
          <a:p>
            <a:endParaRPr/>
          </a:p>
        </p:txBody>
      </p:sp>
      <p:sp>
        <p:nvSpPr>
          <p:cNvPr id="48" name="object 48"/>
          <p:cNvSpPr/>
          <p:nvPr/>
        </p:nvSpPr>
        <p:spPr>
          <a:xfrm>
            <a:off x="6712584" y="553338"/>
            <a:ext cx="167640" cy="218440"/>
          </a:xfrm>
          <a:custGeom>
            <a:avLst/>
            <a:gdLst/>
            <a:ahLst/>
            <a:cxnLst/>
            <a:rect l="l" t="t" r="r" b="b"/>
            <a:pathLst>
              <a:path w="167640" h="218440">
                <a:moveTo>
                  <a:pt x="0" y="0"/>
                </a:moveTo>
                <a:lnTo>
                  <a:pt x="70612" y="0"/>
                </a:lnTo>
                <a:lnTo>
                  <a:pt x="88969" y="194"/>
                </a:lnTo>
                <a:lnTo>
                  <a:pt x="132036" y="6421"/>
                </a:lnTo>
                <a:lnTo>
                  <a:pt x="159952" y="33444"/>
                </a:lnTo>
                <a:lnTo>
                  <a:pt x="167132" y="67056"/>
                </a:lnTo>
                <a:lnTo>
                  <a:pt x="166659" y="76745"/>
                </a:lnTo>
                <a:lnTo>
                  <a:pt x="151495" y="113109"/>
                </a:lnTo>
                <a:lnTo>
                  <a:pt x="118364" y="132714"/>
                </a:lnTo>
                <a:lnTo>
                  <a:pt x="72771" y="135889"/>
                </a:lnTo>
                <a:lnTo>
                  <a:pt x="43942" y="135889"/>
                </a:lnTo>
                <a:lnTo>
                  <a:pt x="43942" y="218186"/>
                </a:lnTo>
                <a:lnTo>
                  <a:pt x="0" y="218186"/>
                </a:lnTo>
                <a:lnTo>
                  <a:pt x="0" y="0"/>
                </a:lnTo>
                <a:close/>
              </a:path>
            </a:pathLst>
          </a:custGeom>
          <a:ln w="10668">
            <a:solidFill>
              <a:srgbClr val="2E8BA2"/>
            </a:solidFill>
          </a:ln>
        </p:spPr>
        <p:txBody>
          <a:bodyPr wrap="square" lIns="0" tIns="0" rIns="0" bIns="0" rtlCol="0"/>
          <a:lstStyle/>
          <a:p>
            <a:endParaRPr/>
          </a:p>
        </p:txBody>
      </p:sp>
      <p:sp>
        <p:nvSpPr>
          <p:cNvPr id="49" name="object 49"/>
          <p:cNvSpPr/>
          <p:nvPr/>
        </p:nvSpPr>
        <p:spPr>
          <a:xfrm>
            <a:off x="6424548" y="553338"/>
            <a:ext cx="166370" cy="218440"/>
          </a:xfrm>
          <a:custGeom>
            <a:avLst/>
            <a:gdLst/>
            <a:ahLst/>
            <a:cxnLst/>
            <a:rect l="l" t="t" r="r" b="b"/>
            <a:pathLst>
              <a:path w="166370" h="218440">
                <a:moveTo>
                  <a:pt x="0" y="0"/>
                </a:moveTo>
                <a:lnTo>
                  <a:pt x="161671" y="0"/>
                </a:lnTo>
                <a:lnTo>
                  <a:pt x="161671" y="36830"/>
                </a:lnTo>
                <a:lnTo>
                  <a:pt x="43941" y="36830"/>
                </a:lnTo>
                <a:lnTo>
                  <a:pt x="43941" y="85216"/>
                </a:lnTo>
                <a:lnTo>
                  <a:pt x="153543" y="85216"/>
                </a:lnTo>
                <a:lnTo>
                  <a:pt x="153543" y="122047"/>
                </a:lnTo>
                <a:lnTo>
                  <a:pt x="43941" y="122047"/>
                </a:lnTo>
                <a:lnTo>
                  <a:pt x="43941" y="181356"/>
                </a:lnTo>
                <a:lnTo>
                  <a:pt x="165861" y="181356"/>
                </a:lnTo>
                <a:lnTo>
                  <a:pt x="165861" y="218186"/>
                </a:lnTo>
                <a:lnTo>
                  <a:pt x="0" y="218186"/>
                </a:lnTo>
                <a:lnTo>
                  <a:pt x="0" y="0"/>
                </a:lnTo>
                <a:close/>
              </a:path>
            </a:pathLst>
          </a:custGeom>
          <a:ln w="10668">
            <a:solidFill>
              <a:srgbClr val="2E8BA2"/>
            </a:solidFill>
          </a:ln>
        </p:spPr>
        <p:txBody>
          <a:bodyPr wrap="square" lIns="0" tIns="0" rIns="0" bIns="0" rtlCol="0"/>
          <a:lstStyle/>
          <a:p>
            <a:endParaRPr/>
          </a:p>
        </p:txBody>
      </p:sp>
      <p:sp>
        <p:nvSpPr>
          <p:cNvPr id="50" name="object 50"/>
          <p:cNvSpPr/>
          <p:nvPr/>
        </p:nvSpPr>
        <p:spPr>
          <a:xfrm>
            <a:off x="6204839" y="553338"/>
            <a:ext cx="183515" cy="218440"/>
          </a:xfrm>
          <a:custGeom>
            <a:avLst/>
            <a:gdLst/>
            <a:ahLst/>
            <a:cxnLst/>
            <a:rect l="l" t="t" r="r" b="b"/>
            <a:pathLst>
              <a:path w="183514" h="218440">
                <a:moveTo>
                  <a:pt x="0" y="0"/>
                </a:moveTo>
                <a:lnTo>
                  <a:pt x="80518" y="0"/>
                </a:lnTo>
                <a:lnTo>
                  <a:pt x="93329" y="261"/>
                </a:lnTo>
                <a:lnTo>
                  <a:pt x="131312" y="7522"/>
                </a:lnTo>
                <a:lnTo>
                  <a:pt x="161391" y="31880"/>
                </a:lnTo>
                <a:lnTo>
                  <a:pt x="178935" y="70637"/>
                </a:lnTo>
                <a:lnTo>
                  <a:pt x="183007" y="111125"/>
                </a:lnTo>
                <a:lnTo>
                  <a:pt x="182580" y="124174"/>
                </a:lnTo>
                <a:lnTo>
                  <a:pt x="171749" y="168941"/>
                </a:lnTo>
                <a:lnTo>
                  <a:pt x="146690" y="201398"/>
                </a:lnTo>
                <a:lnTo>
                  <a:pt x="104901" y="217043"/>
                </a:lnTo>
                <a:lnTo>
                  <a:pt x="82931" y="218186"/>
                </a:lnTo>
                <a:lnTo>
                  <a:pt x="0" y="218186"/>
                </a:lnTo>
                <a:lnTo>
                  <a:pt x="0" y="0"/>
                </a:lnTo>
                <a:close/>
              </a:path>
            </a:pathLst>
          </a:custGeom>
          <a:ln w="10667">
            <a:solidFill>
              <a:srgbClr val="2E8BA2"/>
            </a:solidFill>
          </a:ln>
        </p:spPr>
        <p:txBody>
          <a:bodyPr wrap="square" lIns="0" tIns="0" rIns="0" bIns="0" rtlCol="0"/>
          <a:lstStyle/>
          <a:p>
            <a:endParaRPr/>
          </a:p>
        </p:txBody>
      </p:sp>
      <p:sp>
        <p:nvSpPr>
          <p:cNvPr id="51" name="object 51"/>
          <p:cNvSpPr/>
          <p:nvPr/>
        </p:nvSpPr>
        <p:spPr>
          <a:xfrm>
            <a:off x="5698871" y="553338"/>
            <a:ext cx="139700" cy="222250"/>
          </a:xfrm>
          <a:custGeom>
            <a:avLst/>
            <a:gdLst/>
            <a:ahLst/>
            <a:cxnLst/>
            <a:rect l="l" t="t" r="r" b="b"/>
            <a:pathLst>
              <a:path w="139700" h="222250">
                <a:moveTo>
                  <a:pt x="95757" y="0"/>
                </a:moveTo>
                <a:lnTo>
                  <a:pt x="139573" y="0"/>
                </a:lnTo>
                <a:lnTo>
                  <a:pt x="139573" y="138049"/>
                </a:lnTo>
                <a:lnTo>
                  <a:pt x="134874" y="179705"/>
                </a:lnTo>
                <a:lnTo>
                  <a:pt x="111632" y="210312"/>
                </a:lnTo>
                <a:lnTo>
                  <a:pt x="67309" y="221869"/>
                </a:lnTo>
                <a:lnTo>
                  <a:pt x="52066" y="220747"/>
                </a:lnTo>
                <a:lnTo>
                  <a:pt x="17525" y="203835"/>
                </a:lnTo>
                <a:lnTo>
                  <a:pt x="1166" y="167205"/>
                </a:lnTo>
                <a:lnTo>
                  <a:pt x="0" y="150749"/>
                </a:lnTo>
                <a:lnTo>
                  <a:pt x="41528" y="145923"/>
                </a:lnTo>
                <a:lnTo>
                  <a:pt x="42150" y="154642"/>
                </a:lnTo>
                <a:lnTo>
                  <a:pt x="43259" y="161956"/>
                </a:lnTo>
                <a:lnTo>
                  <a:pt x="44868" y="167890"/>
                </a:lnTo>
                <a:lnTo>
                  <a:pt x="46989" y="172465"/>
                </a:lnTo>
                <a:lnTo>
                  <a:pt x="51815" y="180339"/>
                </a:lnTo>
                <a:lnTo>
                  <a:pt x="59054" y="184276"/>
                </a:lnTo>
                <a:lnTo>
                  <a:pt x="68706" y="184276"/>
                </a:lnTo>
                <a:lnTo>
                  <a:pt x="78612" y="184276"/>
                </a:lnTo>
                <a:lnTo>
                  <a:pt x="95757" y="140970"/>
                </a:lnTo>
                <a:lnTo>
                  <a:pt x="95757" y="0"/>
                </a:lnTo>
                <a:close/>
              </a:path>
            </a:pathLst>
          </a:custGeom>
          <a:ln w="10668">
            <a:solidFill>
              <a:srgbClr val="2E8BA2"/>
            </a:solidFill>
          </a:ln>
        </p:spPr>
        <p:txBody>
          <a:bodyPr wrap="square" lIns="0" tIns="0" rIns="0" bIns="0" rtlCol="0"/>
          <a:lstStyle/>
          <a:p>
            <a:endParaRPr/>
          </a:p>
        </p:txBody>
      </p:sp>
      <p:sp>
        <p:nvSpPr>
          <p:cNvPr id="52" name="object 52"/>
          <p:cNvSpPr/>
          <p:nvPr/>
        </p:nvSpPr>
        <p:spPr>
          <a:xfrm>
            <a:off x="5217667" y="548005"/>
            <a:ext cx="221361" cy="228854"/>
          </a:xfrm>
          <a:prstGeom prst="rect">
            <a:avLst/>
          </a:prstGeom>
          <a:blipFill>
            <a:blip r:embed="rId12" cstate="print"/>
            <a:stretch>
              <a:fillRect/>
            </a:stretch>
          </a:blipFill>
        </p:spPr>
        <p:txBody>
          <a:bodyPr wrap="square" lIns="0" tIns="0" rIns="0" bIns="0" rtlCol="0"/>
          <a:lstStyle/>
          <a:p>
            <a:endParaRPr/>
          </a:p>
        </p:txBody>
      </p:sp>
      <p:sp>
        <p:nvSpPr>
          <p:cNvPr id="53" name="object 53"/>
          <p:cNvSpPr/>
          <p:nvPr/>
        </p:nvSpPr>
        <p:spPr>
          <a:xfrm>
            <a:off x="5020945" y="553338"/>
            <a:ext cx="166370" cy="218440"/>
          </a:xfrm>
          <a:custGeom>
            <a:avLst/>
            <a:gdLst/>
            <a:ahLst/>
            <a:cxnLst/>
            <a:rect l="l" t="t" r="r" b="b"/>
            <a:pathLst>
              <a:path w="166370" h="218440">
                <a:moveTo>
                  <a:pt x="0" y="0"/>
                </a:moveTo>
                <a:lnTo>
                  <a:pt x="161670" y="0"/>
                </a:lnTo>
                <a:lnTo>
                  <a:pt x="161670" y="36830"/>
                </a:lnTo>
                <a:lnTo>
                  <a:pt x="43941" y="36830"/>
                </a:lnTo>
                <a:lnTo>
                  <a:pt x="43941" y="85216"/>
                </a:lnTo>
                <a:lnTo>
                  <a:pt x="153542" y="85216"/>
                </a:lnTo>
                <a:lnTo>
                  <a:pt x="153542" y="122047"/>
                </a:lnTo>
                <a:lnTo>
                  <a:pt x="43941" y="122047"/>
                </a:lnTo>
                <a:lnTo>
                  <a:pt x="43941" y="181356"/>
                </a:lnTo>
                <a:lnTo>
                  <a:pt x="165862" y="181356"/>
                </a:lnTo>
                <a:lnTo>
                  <a:pt x="165862" y="218186"/>
                </a:lnTo>
                <a:lnTo>
                  <a:pt x="0" y="218186"/>
                </a:lnTo>
                <a:lnTo>
                  <a:pt x="0" y="0"/>
                </a:lnTo>
                <a:close/>
              </a:path>
            </a:pathLst>
          </a:custGeom>
          <a:ln w="10668">
            <a:solidFill>
              <a:srgbClr val="2E8BA2"/>
            </a:solidFill>
          </a:ln>
        </p:spPr>
        <p:txBody>
          <a:bodyPr wrap="square" lIns="0" tIns="0" rIns="0" bIns="0" rtlCol="0"/>
          <a:lstStyle/>
          <a:p>
            <a:endParaRPr/>
          </a:p>
        </p:txBody>
      </p:sp>
      <p:sp>
        <p:nvSpPr>
          <p:cNvPr id="54" name="object 54"/>
          <p:cNvSpPr/>
          <p:nvPr/>
        </p:nvSpPr>
        <p:spPr>
          <a:xfrm>
            <a:off x="4801615" y="553338"/>
            <a:ext cx="196215" cy="218440"/>
          </a:xfrm>
          <a:custGeom>
            <a:avLst/>
            <a:gdLst/>
            <a:ahLst/>
            <a:cxnLst/>
            <a:rect l="l" t="t" r="r" b="b"/>
            <a:pathLst>
              <a:path w="196214" h="218440">
                <a:moveTo>
                  <a:pt x="0" y="0"/>
                </a:moveTo>
                <a:lnTo>
                  <a:pt x="92710" y="0"/>
                </a:lnTo>
                <a:lnTo>
                  <a:pt x="108969" y="359"/>
                </a:lnTo>
                <a:lnTo>
                  <a:pt x="151032" y="9366"/>
                </a:lnTo>
                <a:lnTo>
                  <a:pt x="176053" y="42910"/>
                </a:lnTo>
                <a:lnTo>
                  <a:pt x="178435" y="61213"/>
                </a:lnTo>
                <a:lnTo>
                  <a:pt x="177530" y="72901"/>
                </a:lnTo>
                <a:lnTo>
                  <a:pt x="155834" y="108989"/>
                </a:lnTo>
                <a:lnTo>
                  <a:pt x="120776" y="121920"/>
                </a:lnTo>
                <a:lnTo>
                  <a:pt x="127611" y="126134"/>
                </a:lnTo>
                <a:lnTo>
                  <a:pt x="155352" y="154019"/>
                </a:lnTo>
                <a:lnTo>
                  <a:pt x="196087" y="218186"/>
                </a:lnTo>
                <a:lnTo>
                  <a:pt x="143383" y="218186"/>
                </a:lnTo>
                <a:lnTo>
                  <a:pt x="111633" y="170687"/>
                </a:lnTo>
                <a:lnTo>
                  <a:pt x="103822" y="159113"/>
                </a:lnTo>
                <a:lnTo>
                  <a:pt x="75184" y="129539"/>
                </a:lnTo>
                <a:lnTo>
                  <a:pt x="63119" y="127126"/>
                </a:lnTo>
                <a:lnTo>
                  <a:pt x="52959" y="127126"/>
                </a:lnTo>
                <a:lnTo>
                  <a:pt x="44069" y="127126"/>
                </a:lnTo>
                <a:lnTo>
                  <a:pt x="44069" y="218186"/>
                </a:lnTo>
                <a:lnTo>
                  <a:pt x="0" y="218186"/>
                </a:lnTo>
                <a:lnTo>
                  <a:pt x="0" y="0"/>
                </a:lnTo>
                <a:close/>
              </a:path>
            </a:pathLst>
          </a:custGeom>
          <a:ln w="10668">
            <a:solidFill>
              <a:srgbClr val="2E8BA2"/>
            </a:solidFill>
          </a:ln>
        </p:spPr>
        <p:txBody>
          <a:bodyPr wrap="square" lIns="0" tIns="0" rIns="0" bIns="0" rtlCol="0"/>
          <a:lstStyle/>
          <a:p>
            <a:endParaRPr/>
          </a:p>
        </p:txBody>
      </p:sp>
      <p:sp>
        <p:nvSpPr>
          <p:cNvPr id="55" name="object 55"/>
          <p:cNvSpPr/>
          <p:nvPr/>
        </p:nvSpPr>
        <p:spPr>
          <a:xfrm>
            <a:off x="7580756" y="549655"/>
            <a:ext cx="177800" cy="226060"/>
          </a:xfrm>
          <a:custGeom>
            <a:avLst/>
            <a:gdLst/>
            <a:ahLst/>
            <a:cxnLst/>
            <a:rect l="l" t="t" r="r" b="b"/>
            <a:pathLst>
              <a:path w="177800" h="226059">
                <a:moveTo>
                  <a:pt x="87502" y="0"/>
                </a:moveTo>
                <a:lnTo>
                  <a:pt x="137687" y="10072"/>
                </a:lnTo>
                <a:lnTo>
                  <a:pt x="165163" y="38973"/>
                </a:lnTo>
                <a:lnTo>
                  <a:pt x="171069" y="66040"/>
                </a:lnTo>
                <a:lnTo>
                  <a:pt x="127000" y="67945"/>
                </a:lnTo>
                <a:lnTo>
                  <a:pt x="125239" y="60138"/>
                </a:lnTo>
                <a:lnTo>
                  <a:pt x="122634" y="53498"/>
                </a:lnTo>
                <a:lnTo>
                  <a:pt x="86995" y="36449"/>
                </a:lnTo>
                <a:lnTo>
                  <a:pt x="77918" y="36929"/>
                </a:lnTo>
                <a:lnTo>
                  <a:pt x="49911" y="52197"/>
                </a:lnTo>
                <a:lnTo>
                  <a:pt x="49911" y="57785"/>
                </a:lnTo>
                <a:lnTo>
                  <a:pt x="49911" y="62992"/>
                </a:lnTo>
                <a:lnTo>
                  <a:pt x="97027" y="85725"/>
                </a:lnTo>
                <a:lnTo>
                  <a:pt x="112057" y="89505"/>
                </a:lnTo>
                <a:lnTo>
                  <a:pt x="124968" y="93392"/>
                </a:lnTo>
                <a:lnTo>
                  <a:pt x="163867" y="116901"/>
                </a:lnTo>
                <a:lnTo>
                  <a:pt x="177419" y="158242"/>
                </a:lnTo>
                <a:lnTo>
                  <a:pt x="176756" y="167507"/>
                </a:lnTo>
                <a:lnTo>
                  <a:pt x="154416" y="207708"/>
                </a:lnTo>
                <a:lnTo>
                  <a:pt x="116125" y="223694"/>
                </a:lnTo>
                <a:lnTo>
                  <a:pt x="90043" y="225679"/>
                </a:lnTo>
                <a:lnTo>
                  <a:pt x="70564" y="224488"/>
                </a:lnTo>
                <a:lnTo>
                  <a:pt x="26416" y="206629"/>
                </a:lnTo>
                <a:lnTo>
                  <a:pt x="3234" y="168070"/>
                </a:lnTo>
                <a:lnTo>
                  <a:pt x="0" y="150876"/>
                </a:lnTo>
                <a:lnTo>
                  <a:pt x="42799" y="146685"/>
                </a:lnTo>
                <a:lnTo>
                  <a:pt x="45277" y="156753"/>
                </a:lnTo>
                <a:lnTo>
                  <a:pt x="48720" y="165417"/>
                </a:lnTo>
                <a:lnTo>
                  <a:pt x="80924" y="187846"/>
                </a:lnTo>
                <a:lnTo>
                  <a:pt x="90424" y="188468"/>
                </a:lnTo>
                <a:lnTo>
                  <a:pt x="100427" y="187916"/>
                </a:lnTo>
                <a:lnTo>
                  <a:pt x="133350" y="166497"/>
                </a:lnTo>
                <a:lnTo>
                  <a:pt x="133350" y="158496"/>
                </a:lnTo>
                <a:lnTo>
                  <a:pt x="133350" y="153289"/>
                </a:lnTo>
                <a:lnTo>
                  <a:pt x="131825" y="148844"/>
                </a:lnTo>
                <a:lnTo>
                  <a:pt x="128777" y="145288"/>
                </a:lnTo>
                <a:lnTo>
                  <a:pt x="125729" y="141605"/>
                </a:lnTo>
                <a:lnTo>
                  <a:pt x="77597" y="126238"/>
                </a:lnTo>
                <a:lnTo>
                  <a:pt x="61212" y="121616"/>
                </a:lnTo>
                <a:lnTo>
                  <a:pt x="19178" y="95248"/>
                </a:lnTo>
                <a:lnTo>
                  <a:pt x="7874" y="60833"/>
                </a:lnTo>
                <a:lnTo>
                  <a:pt x="8467" y="52611"/>
                </a:lnTo>
                <a:lnTo>
                  <a:pt x="28828" y="16827"/>
                </a:lnTo>
                <a:lnTo>
                  <a:pt x="64182" y="1841"/>
                </a:lnTo>
                <a:lnTo>
                  <a:pt x="75384" y="456"/>
                </a:lnTo>
                <a:lnTo>
                  <a:pt x="87502" y="0"/>
                </a:lnTo>
                <a:close/>
              </a:path>
            </a:pathLst>
          </a:custGeom>
          <a:ln w="10668">
            <a:solidFill>
              <a:srgbClr val="2E8BA2"/>
            </a:solidFill>
          </a:ln>
        </p:spPr>
        <p:txBody>
          <a:bodyPr wrap="square" lIns="0" tIns="0" rIns="0" bIns="0" rtlCol="0"/>
          <a:lstStyle/>
          <a:p>
            <a:endParaRPr/>
          </a:p>
        </p:txBody>
      </p:sp>
      <p:sp>
        <p:nvSpPr>
          <p:cNvPr id="56" name="object 56"/>
          <p:cNvSpPr/>
          <p:nvPr/>
        </p:nvSpPr>
        <p:spPr>
          <a:xfrm>
            <a:off x="5876035" y="549655"/>
            <a:ext cx="212090" cy="226060"/>
          </a:xfrm>
          <a:custGeom>
            <a:avLst/>
            <a:gdLst/>
            <a:ahLst/>
            <a:cxnLst/>
            <a:rect l="l" t="t" r="r" b="b"/>
            <a:pathLst>
              <a:path w="212089" h="226059">
                <a:moveTo>
                  <a:pt x="105537" y="0"/>
                </a:moveTo>
                <a:lnTo>
                  <a:pt x="148955" y="7445"/>
                </a:lnTo>
                <a:lnTo>
                  <a:pt x="182752" y="29845"/>
                </a:lnTo>
                <a:lnTo>
                  <a:pt x="204470" y="65627"/>
                </a:lnTo>
                <a:lnTo>
                  <a:pt x="211709" y="113030"/>
                </a:lnTo>
                <a:lnTo>
                  <a:pt x="209903" y="138056"/>
                </a:lnTo>
                <a:lnTo>
                  <a:pt x="195528" y="179395"/>
                </a:lnTo>
                <a:lnTo>
                  <a:pt x="167411" y="208782"/>
                </a:lnTo>
                <a:lnTo>
                  <a:pt x="128982" y="223692"/>
                </a:lnTo>
                <a:lnTo>
                  <a:pt x="106172" y="225552"/>
                </a:lnTo>
                <a:lnTo>
                  <a:pt x="83048" y="223694"/>
                </a:lnTo>
                <a:lnTo>
                  <a:pt x="44324" y="208835"/>
                </a:lnTo>
                <a:lnTo>
                  <a:pt x="16180" y="179589"/>
                </a:lnTo>
                <a:lnTo>
                  <a:pt x="1805" y="138719"/>
                </a:lnTo>
                <a:lnTo>
                  <a:pt x="0" y="114046"/>
                </a:lnTo>
                <a:lnTo>
                  <a:pt x="621" y="98063"/>
                </a:lnTo>
                <a:lnTo>
                  <a:pt x="10033" y="58166"/>
                </a:lnTo>
                <a:lnTo>
                  <a:pt x="36901" y="22030"/>
                </a:lnTo>
                <a:lnTo>
                  <a:pt x="80470" y="2127"/>
                </a:lnTo>
                <a:lnTo>
                  <a:pt x="105537" y="0"/>
                </a:lnTo>
                <a:close/>
              </a:path>
            </a:pathLst>
          </a:custGeom>
          <a:ln w="10668">
            <a:solidFill>
              <a:srgbClr val="2E8BA2"/>
            </a:solidFill>
          </a:ln>
        </p:spPr>
        <p:txBody>
          <a:bodyPr wrap="square" lIns="0" tIns="0" rIns="0" bIns="0" rtlCol="0"/>
          <a:lstStyle/>
          <a:p>
            <a:endParaRPr/>
          </a:p>
        </p:txBody>
      </p:sp>
      <p:sp>
        <p:nvSpPr>
          <p:cNvPr id="57" name="object 57"/>
          <p:cNvSpPr/>
          <p:nvPr/>
        </p:nvSpPr>
        <p:spPr>
          <a:xfrm>
            <a:off x="5469128" y="549655"/>
            <a:ext cx="212090" cy="226060"/>
          </a:xfrm>
          <a:custGeom>
            <a:avLst/>
            <a:gdLst/>
            <a:ahLst/>
            <a:cxnLst/>
            <a:rect l="l" t="t" r="r" b="b"/>
            <a:pathLst>
              <a:path w="212089" h="226059">
                <a:moveTo>
                  <a:pt x="105537" y="0"/>
                </a:moveTo>
                <a:lnTo>
                  <a:pt x="148955" y="7445"/>
                </a:lnTo>
                <a:lnTo>
                  <a:pt x="182752" y="29845"/>
                </a:lnTo>
                <a:lnTo>
                  <a:pt x="204470" y="65627"/>
                </a:lnTo>
                <a:lnTo>
                  <a:pt x="211709" y="113030"/>
                </a:lnTo>
                <a:lnTo>
                  <a:pt x="209903" y="138056"/>
                </a:lnTo>
                <a:lnTo>
                  <a:pt x="195528" y="179395"/>
                </a:lnTo>
                <a:lnTo>
                  <a:pt x="167411" y="208782"/>
                </a:lnTo>
                <a:lnTo>
                  <a:pt x="128982" y="223692"/>
                </a:lnTo>
                <a:lnTo>
                  <a:pt x="106172" y="225552"/>
                </a:lnTo>
                <a:lnTo>
                  <a:pt x="83048" y="223694"/>
                </a:lnTo>
                <a:lnTo>
                  <a:pt x="44324" y="208835"/>
                </a:lnTo>
                <a:lnTo>
                  <a:pt x="16180" y="179589"/>
                </a:lnTo>
                <a:lnTo>
                  <a:pt x="1805" y="138719"/>
                </a:lnTo>
                <a:lnTo>
                  <a:pt x="0" y="114046"/>
                </a:lnTo>
                <a:lnTo>
                  <a:pt x="621" y="98063"/>
                </a:lnTo>
                <a:lnTo>
                  <a:pt x="10033" y="58166"/>
                </a:lnTo>
                <a:lnTo>
                  <a:pt x="36901" y="22030"/>
                </a:lnTo>
                <a:lnTo>
                  <a:pt x="80470" y="2127"/>
                </a:lnTo>
                <a:lnTo>
                  <a:pt x="105537" y="0"/>
                </a:lnTo>
                <a:close/>
              </a:path>
            </a:pathLst>
          </a:custGeom>
          <a:ln w="10668">
            <a:solidFill>
              <a:srgbClr val="2E8BA2"/>
            </a:solidFill>
          </a:ln>
        </p:spPr>
        <p:txBody>
          <a:bodyPr wrap="square" lIns="0" tIns="0" rIns="0" bIns="0" rtlCol="0"/>
          <a:lstStyle/>
          <a:p>
            <a:endParaRPr/>
          </a:p>
        </p:txBody>
      </p:sp>
      <p:sp>
        <p:nvSpPr>
          <p:cNvPr id="58" name="object 58"/>
          <p:cNvSpPr/>
          <p:nvPr/>
        </p:nvSpPr>
        <p:spPr>
          <a:xfrm>
            <a:off x="4790313" y="915416"/>
            <a:ext cx="1521840" cy="225679"/>
          </a:xfrm>
          <a:prstGeom prst="rect">
            <a:avLst/>
          </a:prstGeom>
          <a:blipFill>
            <a:blip r:embed="rId13" cstate="print"/>
            <a:stretch>
              <a:fillRect/>
            </a:stretch>
          </a:blipFill>
        </p:spPr>
        <p:txBody>
          <a:bodyPr wrap="square" lIns="0" tIns="0" rIns="0" bIns="0" rtlCol="0"/>
          <a:lstStyle/>
          <a:p>
            <a:endParaRPr/>
          </a:p>
        </p:txBody>
      </p:sp>
      <p:sp>
        <p:nvSpPr>
          <p:cNvPr id="59" name="object 59"/>
          <p:cNvSpPr/>
          <p:nvPr/>
        </p:nvSpPr>
        <p:spPr>
          <a:xfrm>
            <a:off x="6270244" y="1095502"/>
            <a:ext cx="41910" cy="41910"/>
          </a:xfrm>
          <a:custGeom>
            <a:avLst/>
            <a:gdLst/>
            <a:ahLst/>
            <a:cxnLst/>
            <a:rect l="l" t="t" r="r" b="b"/>
            <a:pathLst>
              <a:path w="41910" h="41909">
                <a:moveTo>
                  <a:pt x="0" y="0"/>
                </a:moveTo>
                <a:lnTo>
                  <a:pt x="41909" y="0"/>
                </a:lnTo>
                <a:lnTo>
                  <a:pt x="41909" y="41783"/>
                </a:lnTo>
                <a:lnTo>
                  <a:pt x="0" y="41783"/>
                </a:lnTo>
                <a:lnTo>
                  <a:pt x="0" y="0"/>
                </a:lnTo>
                <a:close/>
              </a:path>
            </a:pathLst>
          </a:custGeom>
          <a:ln w="10668">
            <a:solidFill>
              <a:srgbClr val="2E8BA2"/>
            </a:solidFill>
          </a:ln>
        </p:spPr>
        <p:txBody>
          <a:bodyPr wrap="square" lIns="0" tIns="0" rIns="0" bIns="0" rtlCol="0"/>
          <a:lstStyle/>
          <a:p>
            <a:endParaRPr/>
          </a:p>
        </p:txBody>
      </p:sp>
      <p:sp>
        <p:nvSpPr>
          <p:cNvPr id="60" name="object 60"/>
          <p:cNvSpPr/>
          <p:nvPr/>
        </p:nvSpPr>
        <p:spPr>
          <a:xfrm>
            <a:off x="5904484" y="970025"/>
            <a:ext cx="59690" cy="81280"/>
          </a:xfrm>
          <a:custGeom>
            <a:avLst/>
            <a:gdLst/>
            <a:ahLst/>
            <a:cxnLst/>
            <a:rect l="l" t="t" r="r" b="b"/>
            <a:pathLst>
              <a:path w="59689" h="81280">
                <a:moveTo>
                  <a:pt x="29463" y="0"/>
                </a:moveTo>
                <a:lnTo>
                  <a:pt x="0" y="80899"/>
                </a:lnTo>
                <a:lnTo>
                  <a:pt x="59562" y="80899"/>
                </a:lnTo>
                <a:lnTo>
                  <a:pt x="29463" y="0"/>
                </a:lnTo>
                <a:close/>
              </a:path>
            </a:pathLst>
          </a:custGeom>
          <a:ln w="10668">
            <a:solidFill>
              <a:srgbClr val="2E8BA2"/>
            </a:solidFill>
          </a:ln>
        </p:spPr>
        <p:txBody>
          <a:bodyPr wrap="square" lIns="0" tIns="0" rIns="0" bIns="0" rtlCol="0"/>
          <a:lstStyle/>
          <a:p>
            <a:endParaRPr/>
          </a:p>
        </p:txBody>
      </p:sp>
      <p:sp>
        <p:nvSpPr>
          <p:cNvPr id="61" name="object 61"/>
          <p:cNvSpPr/>
          <p:nvPr/>
        </p:nvSpPr>
        <p:spPr>
          <a:xfrm>
            <a:off x="5465571" y="970025"/>
            <a:ext cx="59690" cy="81280"/>
          </a:xfrm>
          <a:custGeom>
            <a:avLst/>
            <a:gdLst/>
            <a:ahLst/>
            <a:cxnLst/>
            <a:rect l="l" t="t" r="r" b="b"/>
            <a:pathLst>
              <a:path w="59689" h="81280">
                <a:moveTo>
                  <a:pt x="29463" y="0"/>
                </a:moveTo>
                <a:lnTo>
                  <a:pt x="0" y="80899"/>
                </a:lnTo>
                <a:lnTo>
                  <a:pt x="59562" y="80899"/>
                </a:lnTo>
                <a:lnTo>
                  <a:pt x="29463" y="0"/>
                </a:lnTo>
                <a:close/>
              </a:path>
            </a:pathLst>
          </a:custGeom>
          <a:ln w="10668">
            <a:solidFill>
              <a:srgbClr val="2E8BA2"/>
            </a:solidFill>
          </a:ln>
        </p:spPr>
        <p:txBody>
          <a:bodyPr wrap="square" lIns="0" tIns="0" rIns="0" bIns="0" rtlCol="0"/>
          <a:lstStyle/>
          <a:p>
            <a:endParaRPr/>
          </a:p>
        </p:txBody>
      </p:sp>
      <p:sp>
        <p:nvSpPr>
          <p:cNvPr id="62" name="object 62"/>
          <p:cNvSpPr/>
          <p:nvPr/>
        </p:nvSpPr>
        <p:spPr>
          <a:xfrm>
            <a:off x="5060188" y="970025"/>
            <a:ext cx="59690" cy="81280"/>
          </a:xfrm>
          <a:custGeom>
            <a:avLst/>
            <a:gdLst/>
            <a:ahLst/>
            <a:cxnLst/>
            <a:rect l="l" t="t" r="r" b="b"/>
            <a:pathLst>
              <a:path w="59689" h="81280">
                <a:moveTo>
                  <a:pt x="29463" y="0"/>
                </a:moveTo>
                <a:lnTo>
                  <a:pt x="0" y="80899"/>
                </a:lnTo>
                <a:lnTo>
                  <a:pt x="59562" y="80899"/>
                </a:lnTo>
                <a:lnTo>
                  <a:pt x="29463" y="0"/>
                </a:lnTo>
                <a:close/>
              </a:path>
            </a:pathLst>
          </a:custGeom>
          <a:ln w="10668">
            <a:solidFill>
              <a:srgbClr val="2E8BA2"/>
            </a:solidFill>
          </a:ln>
        </p:spPr>
        <p:txBody>
          <a:bodyPr wrap="square" lIns="0" tIns="0" rIns="0" bIns="0" rtlCol="0"/>
          <a:lstStyle/>
          <a:p>
            <a:endParaRPr/>
          </a:p>
        </p:txBody>
      </p:sp>
      <p:sp>
        <p:nvSpPr>
          <p:cNvPr id="63" name="object 63"/>
          <p:cNvSpPr/>
          <p:nvPr/>
        </p:nvSpPr>
        <p:spPr>
          <a:xfrm>
            <a:off x="5672835" y="955928"/>
            <a:ext cx="93345" cy="144780"/>
          </a:xfrm>
          <a:custGeom>
            <a:avLst/>
            <a:gdLst/>
            <a:ahLst/>
            <a:cxnLst/>
            <a:rect l="l" t="t" r="r" b="b"/>
            <a:pathLst>
              <a:path w="93345" h="144780">
                <a:moveTo>
                  <a:pt x="0" y="0"/>
                </a:moveTo>
                <a:lnTo>
                  <a:pt x="0" y="144525"/>
                </a:lnTo>
                <a:lnTo>
                  <a:pt x="32892" y="144525"/>
                </a:lnTo>
                <a:lnTo>
                  <a:pt x="72643" y="137668"/>
                </a:lnTo>
                <a:lnTo>
                  <a:pt x="77342" y="133350"/>
                </a:lnTo>
                <a:lnTo>
                  <a:pt x="82041" y="129159"/>
                </a:lnTo>
                <a:lnTo>
                  <a:pt x="93061" y="84391"/>
                </a:lnTo>
                <a:lnTo>
                  <a:pt x="93344" y="72390"/>
                </a:lnTo>
                <a:lnTo>
                  <a:pt x="93061" y="60459"/>
                </a:lnTo>
                <a:lnTo>
                  <a:pt x="81787" y="17525"/>
                </a:lnTo>
                <a:lnTo>
                  <a:pt x="76326" y="12446"/>
                </a:lnTo>
                <a:lnTo>
                  <a:pt x="70992" y="7366"/>
                </a:lnTo>
                <a:lnTo>
                  <a:pt x="32200" y="140"/>
                </a:lnTo>
                <a:lnTo>
                  <a:pt x="19812" y="0"/>
                </a:lnTo>
                <a:lnTo>
                  <a:pt x="0" y="0"/>
                </a:lnTo>
                <a:close/>
              </a:path>
            </a:pathLst>
          </a:custGeom>
          <a:ln w="10668">
            <a:solidFill>
              <a:srgbClr val="2E8BA2"/>
            </a:solidFill>
          </a:ln>
        </p:spPr>
        <p:txBody>
          <a:bodyPr wrap="square" lIns="0" tIns="0" rIns="0" bIns="0" rtlCol="0"/>
          <a:lstStyle/>
          <a:p>
            <a:endParaRPr/>
          </a:p>
        </p:txBody>
      </p:sp>
      <p:sp>
        <p:nvSpPr>
          <p:cNvPr id="64" name="object 64"/>
          <p:cNvSpPr/>
          <p:nvPr/>
        </p:nvSpPr>
        <p:spPr>
          <a:xfrm>
            <a:off x="5224779" y="920877"/>
            <a:ext cx="153670" cy="216535"/>
          </a:xfrm>
          <a:custGeom>
            <a:avLst/>
            <a:gdLst/>
            <a:ahLst/>
            <a:cxnLst/>
            <a:rect l="l" t="t" r="r" b="b"/>
            <a:pathLst>
              <a:path w="153670" h="216534">
                <a:moveTo>
                  <a:pt x="0" y="0"/>
                </a:moveTo>
                <a:lnTo>
                  <a:pt x="44069" y="0"/>
                </a:lnTo>
                <a:lnTo>
                  <a:pt x="44069" y="179577"/>
                </a:lnTo>
                <a:lnTo>
                  <a:pt x="153543" y="179577"/>
                </a:lnTo>
                <a:lnTo>
                  <a:pt x="153543" y="216408"/>
                </a:lnTo>
                <a:lnTo>
                  <a:pt x="0" y="216408"/>
                </a:lnTo>
                <a:lnTo>
                  <a:pt x="0" y="0"/>
                </a:lnTo>
                <a:close/>
              </a:path>
            </a:pathLst>
          </a:custGeom>
          <a:ln w="10668">
            <a:solidFill>
              <a:srgbClr val="2E8BA2"/>
            </a:solidFill>
          </a:ln>
        </p:spPr>
        <p:txBody>
          <a:bodyPr wrap="square" lIns="0" tIns="0" rIns="0" bIns="0" rtlCol="0"/>
          <a:lstStyle/>
          <a:p>
            <a:endParaRPr/>
          </a:p>
        </p:txBody>
      </p:sp>
      <p:sp>
        <p:nvSpPr>
          <p:cNvPr id="65" name="object 65"/>
          <p:cNvSpPr/>
          <p:nvPr/>
        </p:nvSpPr>
        <p:spPr>
          <a:xfrm>
            <a:off x="5826252" y="919099"/>
            <a:ext cx="219075" cy="218440"/>
          </a:xfrm>
          <a:custGeom>
            <a:avLst/>
            <a:gdLst/>
            <a:ahLst/>
            <a:cxnLst/>
            <a:rect l="l" t="t" r="r" b="b"/>
            <a:pathLst>
              <a:path w="219075" h="218440">
                <a:moveTo>
                  <a:pt x="84962" y="0"/>
                </a:moveTo>
                <a:lnTo>
                  <a:pt x="131572" y="0"/>
                </a:lnTo>
                <a:lnTo>
                  <a:pt x="218948" y="218186"/>
                </a:lnTo>
                <a:lnTo>
                  <a:pt x="170942" y="218186"/>
                </a:lnTo>
                <a:lnTo>
                  <a:pt x="151892" y="168655"/>
                </a:lnTo>
                <a:lnTo>
                  <a:pt x="64770" y="168655"/>
                </a:lnTo>
                <a:lnTo>
                  <a:pt x="46736" y="218186"/>
                </a:lnTo>
                <a:lnTo>
                  <a:pt x="0" y="218186"/>
                </a:lnTo>
                <a:lnTo>
                  <a:pt x="84962" y="0"/>
                </a:lnTo>
                <a:close/>
              </a:path>
            </a:pathLst>
          </a:custGeom>
          <a:ln w="10667">
            <a:solidFill>
              <a:srgbClr val="2E8BA2"/>
            </a:solidFill>
          </a:ln>
        </p:spPr>
        <p:txBody>
          <a:bodyPr wrap="square" lIns="0" tIns="0" rIns="0" bIns="0" rtlCol="0"/>
          <a:lstStyle/>
          <a:p>
            <a:endParaRPr/>
          </a:p>
        </p:txBody>
      </p:sp>
      <p:sp>
        <p:nvSpPr>
          <p:cNvPr id="66" name="object 66"/>
          <p:cNvSpPr/>
          <p:nvPr/>
        </p:nvSpPr>
        <p:spPr>
          <a:xfrm>
            <a:off x="5628766" y="919099"/>
            <a:ext cx="183515" cy="218440"/>
          </a:xfrm>
          <a:custGeom>
            <a:avLst/>
            <a:gdLst/>
            <a:ahLst/>
            <a:cxnLst/>
            <a:rect l="l" t="t" r="r" b="b"/>
            <a:pathLst>
              <a:path w="183514" h="218440">
                <a:moveTo>
                  <a:pt x="0" y="0"/>
                </a:moveTo>
                <a:lnTo>
                  <a:pt x="80518" y="0"/>
                </a:lnTo>
                <a:lnTo>
                  <a:pt x="93329" y="261"/>
                </a:lnTo>
                <a:lnTo>
                  <a:pt x="131312" y="7522"/>
                </a:lnTo>
                <a:lnTo>
                  <a:pt x="161391" y="31880"/>
                </a:lnTo>
                <a:lnTo>
                  <a:pt x="178935" y="70637"/>
                </a:lnTo>
                <a:lnTo>
                  <a:pt x="183007" y="111125"/>
                </a:lnTo>
                <a:lnTo>
                  <a:pt x="182580" y="124174"/>
                </a:lnTo>
                <a:lnTo>
                  <a:pt x="171749" y="168941"/>
                </a:lnTo>
                <a:lnTo>
                  <a:pt x="146690" y="201398"/>
                </a:lnTo>
                <a:lnTo>
                  <a:pt x="104901" y="217043"/>
                </a:lnTo>
                <a:lnTo>
                  <a:pt x="82931" y="218186"/>
                </a:lnTo>
                <a:lnTo>
                  <a:pt x="0" y="218186"/>
                </a:lnTo>
                <a:lnTo>
                  <a:pt x="0" y="0"/>
                </a:lnTo>
                <a:close/>
              </a:path>
            </a:pathLst>
          </a:custGeom>
          <a:ln w="10667">
            <a:solidFill>
              <a:srgbClr val="2E8BA2"/>
            </a:solidFill>
          </a:ln>
        </p:spPr>
        <p:txBody>
          <a:bodyPr wrap="square" lIns="0" tIns="0" rIns="0" bIns="0" rtlCol="0"/>
          <a:lstStyle/>
          <a:p>
            <a:endParaRPr/>
          </a:p>
        </p:txBody>
      </p:sp>
      <p:sp>
        <p:nvSpPr>
          <p:cNvPr id="67" name="object 67"/>
          <p:cNvSpPr/>
          <p:nvPr/>
        </p:nvSpPr>
        <p:spPr>
          <a:xfrm>
            <a:off x="5387340" y="919099"/>
            <a:ext cx="219075" cy="218440"/>
          </a:xfrm>
          <a:custGeom>
            <a:avLst/>
            <a:gdLst/>
            <a:ahLst/>
            <a:cxnLst/>
            <a:rect l="l" t="t" r="r" b="b"/>
            <a:pathLst>
              <a:path w="219075" h="218440">
                <a:moveTo>
                  <a:pt x="84962" y="0"/>
                </a:moveTo>
                <a:lnTo>
                  <a:pt x="131572" y="0"/>
                </a:lnTo>
                <a:lnTo>
                  <a:pt x="218948" y="218186"/>
                </a:lnTo>
                <a:lnTo>
                  <a:pt x="170942" y="218186"/>
                </a:lnTo>
                <a:lnTo>
                  <a:pt x="151892" y="168655"/>
                </a:lnTo>
                <a:lnTo>
                  <a:pt x="64770" y="168655"/>
                </a:lnTo>
                <a:lnTo>
                  <a:pt x="46736" y="218186"/>
                </a:lnTo>
                <a:lnTo>
                  <a:pt x="0" y="218186"/>
                </a:lnTo>
                <a:lnTo>
                  <a:pt x="84962" y="0"/>
                </a:lnTo>
                <a:close/>
              </a:path>
            </a:pathLst>
          </a:custGeom>
          <a:ln w="10667">
            <a:solidFill>
              <a:srgbClr val="2E8BA2"/>
            </a:solidFill>
          </a:ln>
        </p:spPr>
        <p:txBody>
          <a:bodyPr wrap="square" lIns="0" tIns="0" rIns="0" bIns="0" rtlCol="0"/>
          <a:lstStyle/>
          <a:p>
            <a:endParaRPr/>
          </a:p>
        </p:txBody>
      </p:sp>
      <p:sp>
        <p:nvSpPr>
          <p:cNvPr id="68" name="object 68"/>
          <p:cNvSpPr/>
          <p:nvPr/>
        </p:nvSpPr>
        <p:spPr>
          <a:xfrm>
            <a:off x="4981955" y="919099"/>
            <a:ext cx="219075" cy="218440"/>
          </a:xfrm>
          <a:custGeom>
            <a:avLst/>
            <a:gdLst/>
            <a:ahLst/>
            <a:cxnLst/>
            <a:rect l="l" t="t" r="r" b="b"/>
            <a:pathLst>
              <a:path w="219075" h="218440">
                <a:moveTo>
                  <a:pt x="84963" y="0"/>
                </a:moveTo>
                <a:lnTo>
                  <a:pt x="131572" y="0"/>
                </a:lnTo>
                <a:lnTo>
                  <a:pt x="218948" y="218186"/>
                </a:lnTo>
                <a:lnTo>
                  <a:pt x="170942" y="218186"/>
                </a:lnTo>
                <a:lnTo>
                  <a:pt x="151892" y="168655"/>
                </a:lnTo>
                <a:lnTo>
                  <a:pt x="64770" y="168655"/>
                </a:lnTo>
                <a:lnTo>
                  <a:pt x="46736" y="218186"/>
                </a:lnTo>
                <a:lnTo>
                  <a:pt x="0" y="218186"/>
                </a:lnTo>
                <a:lnTo>
                  <a:pt x="84963" y="0"/>
                </a:lnTo>
                <a:close/>
              </a:path>
            </a:pathLst>
          </a:custGeom>
          <a:ln w="10667">
            <a:solidFill>
              <a:srgbClr val="2E8BA2"/>
            </a:solidFill>
          </a:ln>
        </p:spPr>
        <p:txBody>
          <a:bodyPr wrap="square" lIns="0" tIns="0" rIns="0" bIns="0" rtlCol="0"/>
          <a:lstStyle/>
          <a:p>
            <a:endParaRPr/>
          </a:p>
        </p:txBody>
      </p:sp>
      <p:sp>
        <p:nvSpPr>
          <p:cNvPr id="69" name="object 69"/>
          <p:cNvSpPr/>
          <p:nvPr/>
        </p:nvSpPr>
        <p:spPr>
          <a:xfrm>
            <a:off x="6056757" y="915416"/>
            <a:ext cx="177800" cy="226060"/>
          </a:xfrm>
          <a:custGeom>
            <a:avLst/>
            <a:gdLst/>
            <a:ahLst/>
            <a:cxnLst/>
            <a:rect l="l" t="t" r="r" b="b"/>
            <a:pathLst>
              <a:path w="177800" h="226059">
                <a:moveTo>
                  <a:pt x="87502" y="0"/>
                </a:moveTo>
                <a:lnTo>
                  <a:pt x="137687" y="10072"/>
                </a:lnTo>
                <a:lnTo>
                  <a:pt x="165163" y="38973"/>
                </a:lnTo>
                <a:lnTo>
                  <a:pt x="171068" y="66039"/>
                </a:lnTo>
                <a:lnTo>
                  <a:pt x="127000" y="67945"/>
                </a:lnTo>
                <a:lnTo>
                  <a:pt x="125239" y="60138"/>
                </a:lnTo>
                <a:lnTo>
                  <a:pt x="122634" y="53498"/>
                </a:lnTo>
                <a:lnTo>
                  <a:pt x="86994" y="36449"/>
                </a:lnTo>
                <a:lnTo>
                  <a:pt x="77918" y="36929"/>
                </a:lnTo>
                <a:lnTo>
                  <a:pt x="49910" y="52197"/>
                </a:lnTo>
                <a:lnTo>
                  <a:pt x="49910" y="57785"/>
                </a:lnTo>
                <a:lnTo>
                  <a:pt x="49910" y="62992"/>
                </a:lnTo>
                <a:lnTo>
                  <a:pt x="97027" y="85725"/>
                </a:lnTo>
                <a:lnTo>
                  <a:pt x="112057" y="89505"/>
                </a:lnTo>
                <a:lnTo>
                  <a:pt x="124968" y="93392"/>
                </a:lnTo>
                <a:lnTo>
                  <a:pt x="163867" y="116901"/>
                </a:lnTo>
                <a:lnTo>
                  <a:pt x="177418" y="158242"/>
                </a:lnTo>
                <a:lnTo>
                  <a:pt x="176756" y="167507"/>
                </a:lnTo>
                <a:lnTo>
                  <a:pt x="154416" y="207708"/>
                </a:lnTo>
                <a:lnTo>
                  <a:pt x="116125" y="223694"/>
                </a:lnTo>
                <a:lnTo>
                  <a:pt x="90042" y="225679"/>
                </a:lnTo>
                <a:lnTo>
                  <a:pt x="70564" y="224488"/>
                </a:lnTo>
                <a:lnTo>
                  <a:pt x="26415" y="206629"/>
                </a:lnTo>
                <a:lnTo>
                  <a:pt x="3234" y="168070"/>
                </a:lnTo>
                <a:lnTo>
                  <a:pt x="0" y="150875"/>
                </a:lnTo>
                <a:lnTo>
                  <a:pt x="42798" y="146685"/>
                </a:lnTo>
                <a:lnTo>
                  <a:pt x="45277" y="156753"/>
                </a:lnTo>
                <a:lnTo>
                  <a:pt x="48720" y="165417"/>
                </a:lnTo>
                <a:lnTo>
                  <a:pt x="80924" y="187846"/>
                </a:lnTo>
                <a:lnTo>
                  <a:pt x="90423" y="188468"/>
                </a:lnTo>
                <a:lnTo>
                  <a:pt x="100427" y="187916"/>
                </a:lnTo>
                <a:lnTo>
                  <a:pt x="133350" y="166497"/>
                </a:lnTo>
                <a:lnTo>
                  <a:pt x="133350" y="158496"/>
                </a:lnTo>
                <a:lnTo>
                  <a:pt x="133350" y="153288"/>
                </a:lnTo>
                <a:lnTo>
                  <a:pt x="131825" y="148844"/>
                </a:lnTo>
                <a:lnTo>
                  <a:pt x="128777" y="145287"/>
                </a:lnTo>
                <a:lnTo>
                  <a:pt x="125729" y="141605"/>
                </a:lnTo>
                <a:lnTo>
                  <a:pt x="77596" y="126237"/>
                </a:lnTo>
                <a:lnTo>
                  <a:pt x="61212" y="121616"/>
                </a:lnTo>
                <a:lnTo>
                  <a:pt x="19178" y="95248"/>
                </a:lnTo>
                <a:lnTo>
                  <a:pt x="7873" y="60833"/>
                </a:lnTo>
                <a:lnTo>
                  <a:pt x="8467" y="52611"/>
                </a:lnTo>
                <a:lnTo>
                  <a:pt x="28828" y="16827"/>
                </a:lnTo>
                <a:lnTo>
                  <a:pt x="64182" y="1841"/>
                </a:lnTo>
                <a:lnTo>
                  <a:pt x="75384" y="456"/>
                </a:lnTo>
                <a:lnTo>
                  <a:pt x="87502" y="0"/>
                </a:lnTo>
                <a:close/>
              </a:path>
            </a:pathLst>
          </a:custGeom>
          <a:ln w="10668">
            <a:solidFill>
              <a:srgbClr val="2E8BA2"/>
            </a:solidFill>
          </a:ln>
        </p:spPr>
        <p:txBody>
          <a:bodyPr wrap="square" lIns="0" tIns="0" rIns="0" bIns="0" rtlCol="0"/>
          <a:lstStyle/>
          <a:p>
            <a:endParaRPr/>
          </a:p>
        </p:txBody>
      </p:sp>
      <p:sp>
        <p:nvSpPr>
          <p:cNvPr id="70" name="object 70"/>
          <p:cNvSpPr/>
          <p:nvPr/>
        </p:nvSpPr>
        <p:spPr>
          <a:xfrm>
            <a:off x="4790313" y="915416"/>
            <a:ext cx="177800" cy="226060"/>
          </a:xfrm>
          <a:custGeom>
            <a:avLst/>
            <a:gdLst/>
            <a:ahLst/>
            <a:cxnLst/>
            <a:rect l="l" t="t" r="r" b="b"/>
            <a:pathLst>
              <a:path w="177800" h="226059">
                <a:moveTo>
                  <a:pt x="87502" y="0"/>
                </a:moveTo>
                <a:lnTo>
                  <a:pt x="137687" y="10072"/>
                </a:lnTo>
                <a:lnTo>
                  <a:pt x="165163" y="38973"/>
                </a:lnTo>
                <a:lnTo>
                  <a:pt x="171069" y="66039"/>
                </a:lnTo>
                <a:lnTo>
                  <a:pt x="127000" y="67945"/>
                </a:lnTo>
                <a:lnTo>
                  <a:pt x="125239" y="60138"/>
                </a:lnTo>
                <a:lnTo>
                  <a:pt x="122634" y="53498"/>
                </a:lnTo>
                <a:lnTo>
                  <a:pt x="86995" y="36449"/>
                </a:lnTo>
                <a:lnTo>
                  <a:pt x="77918" y="36929"/>
                </a:lnTo>
                <a:lnTo>
                  <a:pt x="49911" y="52197"/>
                </a:lnTo>
                <a:lnTo>
                  <a:pt x="49911" y="57785"/>
                </a:lnTo>
                <a:lnTo>
                  <a:pt x="49911" y="62992"/>
                </a:lnTo>
                <a:lnTo>
                  <a:pt x="97027" y="85725"/>
                </a:lnTo>
                <a:lnTo>
                  <a:pt x="112057" y="89505"/>
                </a:lnTo>
                <a:lnTo>
                  <a:pt x="124968" y="93392"/>
                </a:lnTo>
                <a:lnTo>
                  <a:pt x="163867" y="116901"/>
                </a:lnTo>
                <a:lnTo>
                  <a:pt x="177419" y="158242"/>
                </a:lnTo>
                <a:lnTo>
                  <a:pt x="176756" y="167507"/>
                </a:lnTo>
                <a:lnTo>
                  <a:pt x="154416" y="207708"/>
                </a:lnTo>
                <a:lnTo>
                  <a:pt x="116125" y="223694"/>
                </a:lnTo>
                <a:lnTo>
                  <a:pt x="90042" y="225679"/>
                </a:lnTo>
                <a:lnTo>
                  <a:pt x="70564" y="224488"/>
                </a:lnTo>
                <a:lnTo>
                  <a:pt x="26415" y="206629"/>
                </a:lnTo>
                <a:lnTo>
                  <a:pt x="3234" y="168070"/>
                </a:lnTo>
                <a:lnTo>
                  <a:pt x="0" y="150875"/>
                </a:lnTo>
                <a:lnTo>
                  <a:pt x="42799" y="146685"/>
                </a:lnTo>
                <a:lnTo>
                  <a:pt x="45277" y="156753"/>
                </a:lnTo>
                <a:lnTo>
                  <a:pt x="48720" y="165417"/>
                </a:lnTo>
                <a:lnTo>
                  <a:pt x="80924" y="187846"/>
                </a:lnTo>
                <a:lnTo>
                  <a:pt x="90424" y="188468"/>
                </a:lnTo>
                <a:lnTo>
                  <a:pt x="100427" y="187916"/>
                </a:lnTo>
                <a:lnTo>
                  <a:pt x="133350" y="166497"/>
                </a:lnTo>
                <a:lnTo>
                  <a:pt x="133350" y="158496"/>
                </a:lnTo>
                <a:lnTo>
                  <a:pt x="133350" y="153288"/>
                </a:lnTo>
                <a:lnTo>
                  <a:pt x="131825" y="148844"/>
                </a:lnTo>
                <a:lnTo>
                  <a:pt x="128777" y="145287"/>
                </a:lnTo>
                <a:lnTo>
                  <a:pt x="125729" y="141605"/>
                </a:lnTo>
                <a:lnTo>
                  <a:pt x="77597" y="126237"/>
                </a:lnTo>
                <a:lnTo>
                  <a:pt x="61212" y="121616"/>
                </a:lnTo>
                <a:lnTo>
                  <a:pt x="19178" y="95248"/>
                </a:lnTo>
                <a:lnTo>
                  <a:pt x="7874" y="60833"/>
                </a:lnTo>
                <a:lnTo>
                  <a:pt x="8467" y="52611"/>
                </a:lnTo>
                <a:lnTo>
                  <a:pt x="28829" y="16827"/>
                </a:lnTo>
                <a:lnTo>
                  <a:pt x="64182" y="1841"/>
                </a:lnTo>
                <a:lnTo>
                  <a:pt x="75384" y="456"/>
                </a:lnTo>
                <a:lnTo>
                  <a:pt x="87502" y="0"/>
                </a:lnTo>
                <a:close/>
              </a:path>
            </a:pathLst>
          </a:custGeom>
          <a:ln w="10668">
            <a:solidFill>
              <a:srgbClr val="2E8BA2"/>
            </a:solidFill>
          </a:ln>
        </p:spPr>
        <p:txBody>
          <a:bodyPr wrap="square" lIns="0" tIns="0" rIns="0" bIns="0" rtlCol="0"/>
          <a:lstStyle/>
          <a:p>
            <a:endParaRPr/>
          </a:p>
        </p:txBody>
      </p:sp>
      <p:sp>
        <p:nvSpPr>
          <p:cNvPr id="71" name="object 71"/>
          <p:cNvSpPr txBox="1"/>
          <p:nvPr/>
        </p:nvSpPr>
        <p:spPr>
          <a:xfrm>
            <a:off x="4767198" y="1245235"/>
            <a:ext cx="3776979" cy="1762760"/>
          </a:xfrm>
          <a:prstGeom prst="rect">
            <a:avLst/>
          </a:prstGeom>
        </p:spPr>
        <p:txBody>
          <a:bodyPr vert="horz" wrap="square" lIns="0" tIns="12065" rIns="0" bIns="0" rtlCol="0">
            <a:spAutoFit/>
          </a:bodyPr>
          <a:lstStyle/>
          <a:p>
            <a:pPr marL="12700" marR="5080" indent="13335">
              <a:lnSpc>
                <a:spcPct val="100000"/>
              </a:lnSpc>
              <a:spcBef>
                <a:spcPts val="95"/>
              </a:spcBef>
            </a:pPr>
            <a:r>
              <a:rPr sz="1900" spc="-5" dirty="0">
                <a:latin typeface="Arial"/>
                <a:cs typeface="Arial"/>
              </a:rPr>
              <a:t>Por la piel durante el remojo tiene  lugar un fenómeno de difusión de  la solución de sal, </a:t>
            </a:r>
            <a:r>
              <a:rPr sz="1900" dirty="0">
                <a:latin typeface="Arial"/>
                <a:cs typeface="Arial"/>
              </a:rPr>
              <a:t>estableciéndose  </a:t>
            </a:r>
            <a:r>
              <a:rPr sz="1900" spc="-5" dirty="0">
                <a:latin typeface="Arial"/>
                <a:cs typeface="Arial"/>
              </a:rPr>
              <a:t>finalmente un equilibrio entre la  concentración de sal en el baño de  remojo y en el interior de la</a:t>
            </a:r>
            <a:r>
              <a:rPr sz="1900" spc="75" dirty="0">
                <a:latin typeface="Arial"/>
                <a:cs typeface="Arial"/>
              </a:rPr>
              <a:t> </a:t>
            </a:r>
            <a:r>
              <a:rPr sz="1900" spc="-5" dirty="0">
                <a:latin typeface="Arial"/>
                <a:cs typeface="Arial"/>
              </a:rPr>
              <a:t>piel.</a:t>
            </a:r>
            <a:endParaRPr sz="1900" dirty="0">
              <a:latin typeface="Arial"/>
              <a:cs typeface="Arial"/>
            </a:endParaRPr>
          </a:p>
        </p:txBody>
      </p:sp>
      <p:sp>
        <p:nvSpPr>
          <p:cNvPr id="72" name="object 72"/>
          <p:cNvSpPr/>
          <p:nvPr/>
        </p:nvSpPr>
        <p:spPr>
          <a:xfrm>
            <a:off x="5429250" y="3714750"/>
            <a:ext cx="933450" cy="2162175"/>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7286625" y="3714750"/>
            <a:ext cx="933450" cy="2171700"/>
          </a:xfrm>
          <a:prstGeom prst="rect">
            <a:avLst/>
          </a:prstGeom>
          <a:blipFill>
            <a:blip r:embed="rId15" cstate="print"/>
            <a:stretch>
              <a:fillRect/>
            </a:stretch>
          </a:blipFill>
        </p:spPr>
        <p:txBody>
          <a:bodyPr wrap="square" lIns="0" tIns="0" rIns="0" bIns="0" rtlCol="0"/>
          <a:lstStyle/>
          <a:p>
            <a:endParaRPr/>
          </a:p>
        </p:txBody>
      </p:sp>
      <p:sp>
        <p:nvSpPr>
          <p:cNvPr id="74" name="object 74"/>
          <p:cNvSpPr txBox="1"/>
          <p:nvPr/>
        </p:nvSpPr>
        <p:spPr>
          <a:xfrm>
            <a:off x="5388990" y="5898895"/>
            <a:ext cx="1318895" cy="551180"/>
          </a:xfrm>
          <a:prstGeom prst="rect">
            <a:avLst/>
          </a:prstGeom>
        </p:spPr>
        <p:txBody>
          <a:bodyPr vert="horz" wrap="square" lIns="0" tIns="12700" rIns="0" bIns="0" rtlCol="0">
            <a:spAutoFit/>
          </a:bodyPr>
          <a:lstStyle/>
          <a:p>
            <a:pPr marL="12065" marR="5080" indent="1270" algn="ctr">
              <a:lnSpc>
                <a:spcPct val="114999"/>
              </a:lnSpc>
              <a:spcBef>
                <a:spcPts val="100"/>
              </a:spcBef>
            </a:pPr>
            <a:r>
              <a:rPr sz="1000" spc="-5" dirty="0">
                <a:latin typeface="Calibri"/>
                <a:cs typeface="Calibri"/>
              </a:rPr>
              <a:t>Remojo de piel vacuna  salada, 24 horas en agua  sin auxiliar</a:t>
            </a:r>
            <a:r>
              <a:rPr sz="1000" spc="-60" dirty="0">
                <a:latin typeface="Calibri"/>
                <a:cs typeface="Calibri"/>
              </a:rPr>
              <a:t> </a:t>
            </a:r>
            <a:r>
              <a:rPr sz="1000" spc="-5" dirty="0">
                <a:latin typeface="Calibri"/>
                <a:cs typeface="Calibri"/>
              </a:rPr>
              <a:t>remojante</a:t>
            </a:r>
            <a:endParaRPr sz="1000" dirty="0">
              <a:latin typeface="Calibri"/>
              <a:cs typeface="Calibri"/>
            </a:endParaRPr>
          </a:p>
        </p:txBody>
      </p:sp>
      <p:sp>
        <p:nvSpPr>
          <p:cNvPr id="75" name="object 75"/>
          <p:cNvSpPr txBox="1"/>
          <p:nvPr/>
        </p:nvSpPr>
        <p:spPr>
          <a:xfrm>
            <a:off x="7126134" y="5898895"/>
            <a:ext cx="1290955" cy="551180"/>
          </a:xfrm>
          <a:prstGeom prst="rect">
            <a:avLst/>
          </a:prstGeom>
        </p:spPr>
        <p:txBody>
          <a:bodyPr vert="horz" wrap="square" lIns="0" tIns="12700" rIns="0" bIns="0" rtlCol="0">
            <a:spAutoFit/>
          </a:bodyPr>
          <a:lstStyle/>
          <a:p>
            <a:pPr marL="12065" marR="5080" indent="-1270" algn="ctr">
              <a:lnSpc>
                <a:spcPct val="114999"/>
              </a:lnSpc>
              <a:spcBef>
                <a:spcPts val="100"/>
              </a:spcBef>
            </a:pPr>
            <a:r>
              <a:rPr sz="1000" spc="-5" dirty="0">
                <a:latin typeface="Calibri"/>
                <a:cs typeface="Calibri"/>
              </a:rPr>
              <a:t>Remojo de piel vacuna  salada, 24 horas en</a:t>
            </a:r>
            <a:r>
              <a:rPr sz="1000" spc="-60" dirty="0">
                <a:latin typeface="Calibri"/>
                <a:cs typeface="Calibri"/>
              </a:rPr>
              <a:t> </a:t>
            </a:r>
            <a:r>
              <a:rPr sz="1000" spc="-5" dirty="0">
                <a:latin typeface="Calibri"/>
                <a:cs typeface="Calibri"/>
              </a:rPr>
              <a:t>agua  con auxiliar</a:t>
            </a:r>
            <a:r>
              <a:rPr sz="1000" spc="-60" dirty="0">
                <a:latin typeface="Calibri"/>
                <a:cs typeface="Calibri"/>
              </a:rPr>
              <a:t> </a:t>
            </a:r>
            <a:r>
              <a:rPr sz="1000" spc="-5" dirty="0">
                <a:latin typeface="Calibri"/>
                <a:cs typeface="Calibri"/>
              </a:rPr>
              <a:t>remojante</a:t>
            </a:r>
            <a:endParaRPr sz="1000" dirty="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161925" y="123825"/>
            <a:ext cx="7467600" cy="135255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983996" y="1772157"/>
            <a:ext cx="4749165" cy="1915160"/>
          </a:xfrm>
          <a:prstGeom prst="rect">
            <a:avLst/>
          </a:prstGeom>
        </p:spPr>
        <p:txBody>
          <a:bodyPr vert="horz" wrap="square" lIns="0" tIns="12065" rIns="0" bIns="0" rtlCol="0">
            <a:spAutoFit/>
          </a:bodyPr>
          <a:lstStyle/>
          <a:p>
            <a:pPr marL="287020" indent="-274320">
              <a:lnSpc>
                <a:spcPct val="100000"/>
              </a:lnSpc>
              <a:spcBef>
                <a:spcPts val="95"/>
              </a:spcBef>
              <a:buClr>
                <a:srgbClr val="3891A7"/>
              </a:buClr>
              <a:buSzPct val="89285"/>
              <a:buFont typeface="Wingdings 2"/>
              <a:buChar char=""/>
              <a:tabLst>
                <a:tab pos="287655" algn="l"/>
              </a:tabLst>
            </a:pPr>
            <a:r>
              <a:rPr sz="2800" spc="-5" dirty="0">
                <a:latin typeface="Arial"/>
                <a:cs typeface="Arial"/>
              </a:rPr>
              <a:t>Repelo</a:t>
            </a:r>
            <a:endParaRPr sz="2800" dirty="0">
              <a:latin typeface="Arial"/>
              <a:cs typeface="Arial"/>
            </a:endParaRPr>
          </a:p>
          <a:p>
            <a:pPr marL="287020" indent="-274320">
              <a:lnSpc>
                <a:spcPct val="100000"/>
              </a:lnSpc>
              <a:spcBef>
                <a:spcPts val="2405"/>
              </a:spcBef>
              <a:buClr>
                <a:srgbClr val="3891A7"/>
              </a:buClr>
              <a:buSzPct val="89285"/>
              <a:buFont typeface="Wingdings 2"/>
              <a:buChar char=""/>
              <a:tabLst>
                <a:tab pos="287655" algn="l"/>
              </a:tabLst>
            </a:pPr>
            <a:r>
              <a:rPr sz="2800" dirty="0">
                <a:latin typeface="Arial"/>
                <a:cs typeface="Arial"/>
              </a:rPr>
              <a:t>cueros </a:t>
            </a:r>
            <a:r>
              <a:rPr sz="2800" spc="-5" dirty="0">
                <a:latin typeface="Arial"/>
                <a:cs typeface="Arial"/>
              </a:rPr>
              <a:t>crudos y</a:t>
            </a:r>
            <a:r>
              <a:rPr sz="2800" spc="-20" dirty="0">
                <a:latin typeface="Arial"/>
                <a:cs typeface="Arial"/>
              </a:rPr>
              <a:t> </a:t>
            </a:r>
            <a:r>
              <a:rPr sz="2800" dirty="0">
                <a:latin typeface="Arial"/>
                <a:cs typeface="Arial"/>
              </a:rPr>
              <a:t>duros</a:t>
            </a:r>
          </a:p>
          <a:p>
            <a:pPr marL="287020" indent="-274320">
              <a:lnSpc>
                <a:spcPct val="100000"/>
              </a:lnSpc>
              <a:spcBef>
                <a:spcPts val="2400"/>
              </a:spcBef>
              <a:buClr>
                <a:srgbClr val="3891A7"/>
              </a:buClr>
              <a:buSzPct val="89285"/>
              <a:buFont typeface="Wingdings 2"/>
              <a:buChar char=""/>
              <a:tabLst>
                <a:tab pos="287655" algn="l"/>
              </a:tabLst>
            </a:pPr>
            <a:r>
              <a:rPr sz="2800" spc="-5" dirty="0">
                <a:latin typeface="Arial"/>
                <a:cs typeface="Arial"/>
              </a:rPr>
              <a:t>manchas, flor </a:t>
            </a:r>
            <a:r>
              <a:rPr sz="2800" dirty="0">
                <a:latin typeface="Arial"/>
                <a:cs typeface="Arial"/>
              </a:rPr>
              <a:t>floja </a:t>
            </a:r>
            <a:r>
              <a:rPr sz="2800" spc="-5" dirty="0">
                <a:latin typeface="Arial"/>
                <a:cs typeface="Arial"/>
              </a:rPr>
              <a:t>y</a:t>
            </a:r>
            <a:r>
              <a:rPr sz="2800" spc="-45" dirty="0">
                <a:latin typeface="Arial"/>
                <a:cs typeface="Arial"/>
              </a:rPr>
              <a:t> </a:t>
            </a:r>
            <a:r>
              <a:rPr sz="2800" dirty="0">
                <a:latin typeface="Arial"/>
                <a:cs typeface="Arial"/>
              </a:rPr>
              <a:t>dureza.</a:t>
            </a:r>
          </a:p>
        </p:txBody>
      </p:sp>
      <p:sp>
        <p:nvSpPr>
          <p:cNvPr id="9" name="object 9"/>
          <p:cNvSpPr/>
          <p:nvPr/>
        </p:nvSpPr>
        <p:spPr>
          <a:xfrm>
            <a:off x="3429000" y="3929062"/>
            <a:ext cx="2500376" cy="24574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2919" y="638555"/>
            <a:ext cx="2691384" cy="63703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679192" y="638555"/>
            <a:ext cx="615695" cy="63703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65060" y="455294"/>
            <a:ext cx="2174100" cy="28282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967227" y="681736"/>
            <a:ext cx="60452" cy="5524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962655" y="677163"/>
            <a:ext cx="69596" cy="6438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65060" y="1361502"/>
            <a:ext cx="2009585" cy="337947"/>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p:nvPr/>
        </p:nvSpPr>
        <p:spPr>
          <a:xfrm>
            <a:off x="329590" y="2123313"/>
            <a:ext cx="7907655" cy="4050665"/>
          </a:xfrm>
          <a:prstGeom prst="rect">
            <a:avLst/>
          </a:prstGeom>
        </p:spPr>
        <p:txBody>
          <a:bodyPr vert="horz" wrap="square" lIns="0" tIns="13335" rIns="0" bIns="0" rtlCol="0">
            <a:spAutoFit/>
          </a:bodyPr>
          <a:lstStyle/>
          <a:p>
            <a:pPr marL="396240" indent="-383540">
              <a:lnSpc>
                <a:spcPct val="100000"/>
              </a:lnSpc>
              <a:spcBef>
                <a:spcPts val="105"/>
              </a:spcBef>
              <a:buClr>
                <a:srgbClr val="3891A7"/>
              </a:buClr>
              <a:buSzPct val="80000"/>
              <a:buFont typeface="Wingdings 2"/>
              <a:buChar char=""/>
              <a:tabLst>
                <a:tab pos="396240" algn="l"/>
                <a:tab pos="396875" algn="l"/>
              </a:tabLst>
            </a:pPr>
            <a:r>
              <a:rPr sz="2000" dirty="0">
                <a:latin typeface="Arial"/>
                <a:cs typeface="Arial"/>
              </a:rPr>
              <a:t>La remoción del pelo y de la</a:t>
            </a:r>
            <a:r>
              <a:rPr sz="2000" spc="-95" dirty="0">
                <a:latin typeface="Arial"/>
                <a:cs typeface="Arial"/>
              </a:rPr>
              <a:t> </a:t>
            </a:r>
            <a:r>
              <a:rPr sz="2000" dirty="0">
                <a:latin typeface="Arial"/>
                <a:cs typeface="Arial"/>
              </a:rPr>
              <a:t>epidermis.</a:t>
            </a:r>
          </a:p>
          <a:p>
            <a:pPr marL="396240" marR="5080" indent="-383540">
              <a:lnSpc>
                <a:spcPct val="80000"/>
              </a:lnSpc>
              <a:spcBef>
                <a:spcPts val="480"/>
              </a:spcBef>
              <a:buClr>
                <a:srgbClr val="3891A7"/>
              </a:buClr>
              <a:buSzPct val="80000"/>
              <a:buFont typeface="Wingdings 2"/>
              <a:buChar char=""/>
              <a:tabLst>
                <a:tab pos="396240" algn="l"/>
                <a:tab pos="396875" algn="l"/>
              </a:tabLst>
            </a:pPr>
            <a:r>
              <a:rPr sz="2000" dirty="0">
                <a:latin typeface="Arial"/>
                <a:cs typeface="Arial"/>
              </a:rPr>
              <a:t>Favorecer un hinchamiento de la piel que promueva un  aflojamiento de la estructura reticular y así poder ser descarnada</a:t>
            </a:r>
            <a:r>
              <a:rPr sz="2000" spc="-250" dirty="0">
                <a:latin typeface="Arial"/>
                <a:cs typeface="Arial"/>
              </a:rPr>
              <a:t> </a:t>
            </a:r>
            <a:r>
              <a:rPr sz="2000" dirty="0">
                <a:latin typeface="Arial"/>
                <a:cs typeface="Arial"/>
              </a:rPr>
              <a:t>y  si es necesario para la definición del artículo final, también poder  ser</a:t>
            </a:r>
            <a:r>
              <a:rPr sz="2000" spc="-40" dirty="0">
                <a:latin typeface="Arial"/>
                <a:cs typeface="Arial"/>
              </a:rPr>
              <a:t> </a:t>
            </a:r>
            <a:r>
              <a:rPr sz="2000" dirty="0">
                <a:latin typeface="Arial"/>
                <a:cs typeface="Arial"/>
              </a:rPr>
              <a:t>dividida.</a:t>
            </a:r>
          </a:p>
          <a:p>
            <a:pPr marL="396240" marR="79375" indent="-383540">
              <a:lnSpc>
                <a:spcPct val="80000"/>
              </a:lnSpc>
              <a:spcBef>
                <a:spcPts val="480"/>
              </a:spcBef>
              <a:buClr>
                <a:srgbClr val="3891A7"/>
              </a:buClr>
              <a:buSzPct val="80000"/>
              <a:buFont typeface="Wingdings 2"/>
              <a:buChar char=""/>
              <a:tabLst>
                <a:tab pos="396240" algn="l"/>
                <a:tab pos="396875" algn="l"/>
              </a:tabLst>
            </a:pPr>
            <a:r>
              <a:rPr sz="2000" dirty="0">
                <a:latin typeface="Arial"/>
                <a:cs typeface="Arial"/>
              </a:rPr>
              <a:t>Ablandamiento de las fibras del colágeno que aumenta los</a:t>
            </a:r>
            <a:r>
              <a:rPr sz="2000" spc="-160" dirty="0">
                <a:latin typeface="Arial"/>
                <a:cs typeface="Arial"/>
              </a:rPr>
              <a:t> </a:t>
            </a:r>
            <a:r>
              <a:rPr sz="2000" dirty="0">
                <a:latin typeface="Arial"/>
                <a:cs typeface="Arial"/>
              </a:rPr>
              <a:t>puntos  de reactividad en la piel , al mismo tiempo que la estructura sufre  desmoronamiento en sus enlaces (trabaciones)</a:t>
            </a:r>
            <a:r>
              <a:rPr sz="2000" spc="-180" dirty="0">
                <a:latin typeface="Arial"/>
                <a:cs typeface="Arial"/>
              </a:rPr>
              <a:t> </a:t>
            </a:r>
            <a:r>
              <a:rPr sz="2000" dirty="0">
                <a:latin typeface="Arial"/>
                <a:cs typeface="Arial"/>
              </a:rPr>
              <a:t>químicas.</a:t>
            </a:r>
          </a:p>
          <a:p>
            <a:pPr marL="396240" indent="-383540">
              <a:lnSpc>
                <a:spcPct val="100000"/>
              </a:lnSpc>
              <a:buClr>
                <a:srgbClr val="3891A7"/>
              </a:buClr>
              <a:buSzPct val="80000"/>
              <a:buFont typeface="Wingdings 2"/>
              <a:buChar char=""/>
              <a:tabLst>
                <a:tab pos="396240" algn="l"/>
                <a:tab pos="396875" algn="l"/>
              </a:tabLst>
            </a:pPr>
            <a:r>
              <a:rPr sz="2000" dirty="0">
                <a:latin typeface="Arial"/>
                <a:cs typeface="Arial"/>
              </a:rPr>
              <a:t>Saponificación parcial de la grasa natural que contiene la</a:t>
            </a:r>
            <a:r>
              <a:rPr sz="2000" spc="-180" dirty="0">
                <a:latin typeface="Arial"/>
                <a:cs typeface="Arial"/>
              </a:rPr>
              <a:t> </a:t>
            </a:r>
            <a:r>
              <a:rPr sz="2000" dirty="0">
                <a:latin typeface="Arial"/>
                <a:cs typeface="Arial"/>
              </a:rPr>
              <a:t>piel.</a:t>
            </a:r>
          </a:p>
          <a:p>
            <a:pPr marL="396240" marR="154940" indent="-383540">
              <a:lnSpc>
                <a:spcPts val="1920"/>
              </a:lnSpc>
              <a:spcBef>
                <a:spcPts val="465"/>
              </a:spcBef>
              <a:buClr>
                <a:srgbClr val="3891A7"/>
              </a:buClr>
              <a:buSzPct val="80000"/>
              <a:buFont typeface="Wingdings 2"/>
              <a:buChar char=""/>
              <a:tabLst>
                <a:tab pos="396240" algn="l"/>
                <a:tab pos="396875" algn="l"/>
              </a:tabLst>
            </a:pPr>
            <a:r>
              <a:rPr sz="2000" dirty="0">
                <a:latin typeface="Arial"/>
                <a:cs typeface="Arial"/>
              </a:rPr>
              <a:t>Conversión en jabones y alcoholes (por saponificación de las  grasas de la piel) más fácilmente solubles en agua y por ello</a:t>
            </a:r>
            <a:r>
              <a:rPr sz="2000" spc="-195" dirty="0">
                <a:latin typeface="Arial"/>
                <a:cs typeface="Arial"/>
              </a:rPr>
              <a:t> </a:t>
            </a:r>
            <a:r>
              <a:rPr sz="2000" dirty="0">
                <a:latin typeface="Arial"/>
                <a:cs typeface="Arial"/>
              </a:rPr>
              <a:t>más  eliminables.</a:t>
            </a:r>
          </a:p>
          <a:p>
            <a:pPr marL="396240" marR="196850" indent="-383540">
              <a:lnSpc>
                <a:spcPct val="80000"/>
              </a:lnSpc>
              <a:spcBef>
                <a:spcPts val="495"/>
              </a:spcBef>
              <a:buClr>
                <a:srgbClr val="3891A7"/>
              </a:buClr>
              <a:buSzPct val="80000"/>
              <a:buFont typeface="Wingdings 2"/>
              <a:buChar char=""/>
              <a:tabLst>
                <a:tab pos="396240" algn="l"/>
                <a:tab pos="396875" algn="l"/>
              </a:tabLst>
            </a:pPr>
            <a:r>
              <a:rPr sz="2000" dirty="0">
                <a:latin typeface="Arial"/>
                <a:cs typeface="Arial"/>
              </a:rPr>
              <a:t>Extracción y eliminación de las pieles de un grupo de proteínas</a:t>
            </a:r>
            <a:r>
              <a:rPr sz="2000" spc="-204" dirty="0">
                <a:latin typeface="Arial"/>
                <a:cs typeface="Arial"/>
              </a:rPr>
              <a:t> </a:t>
            </a:r>
            <a:r>
              <a:rPr sz="2000" dirty="0">
                <a:latin typeface="Arial"/>
                <a:cs typeface="Arial"/>
              </a:rPr>
              <a:t>y  otros productos interfibrilares solubles en medio alcalino, o  degradables por el efecto de la</a:t>
            </a:r>
            <a:r>
              <a:rPr sz="2000" spc="-130" dirty="0">
                <a:latin typeface="Arial"/>
                <a:cs typeface="Arial"/>
              </a:rPr>
              <a:t> </a:t>
            </a:r>
            <a:r>
              <a:rPr sz="2000" dirty="0">
                <a:latin typeface="Arial"/>
                <a:cs typeface="Arial"/>
              </a:rPr>
              <a:t>alcalinidad.</a:t>
            </a:r>
          </a:p>
        </p:txBody>
      </p:sp>
      <p:sp>
        <p:nvSpPr>
          <p:cNvPr id="15" name="object 15"/>
          <p:cNvSpPr/>
          <p:nvPr/>
        </p:nvSpPr>
        <p:spPr>
          <a:xfrm>
            <a:off x="5843015" y="2275332"/>
            <a:ext cx="2816351" cy="2031492"/>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5443474" y="122681"/>
            <a:ext cx="2786126" cy="200025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p:nvPr/>
        </p:nvSpPr>
        <p:spPr>
          <a:xfrm>
            <a:off x="939800" y="3739388"/>
            <a:ext cx="7363459" cy="2007870"/>
          </a:xfrm>
          <a:prstGeom prst="rect">
            <a:avLst/>
          </a:prstGeom>
        </p:spPr>
        <p:txBody>
          <a:bodyPr vert="horz" wrap="square" lIns="0" tIns="12700" rIns="0" bIns="0" rtlCol="0">
            <a:spAutoFit/>
          </a:bodyPr>
          <a:lstStyle/>
          <a:p>
            <a:pPr marL="29209" marR="5080" indent="-17145">
              <a:lnSpc>
                <a:spcPct val="100000"/>
              </a:lnSpc>
              <a:spcBef>
                <a:spcPts val="100"/>
              </a:spcBef>
            </a:pPr>
            <a:r>
              <a:rPr sz="2600" dirty="0">
                <a:latin typeface="Arial"/>
                <a:cs typeface="Arial"/>
              </a:rPr>
              <a:t>La operación de pelambre se puede realizar en  fulones, agregando una solución de sulfuro de  sodio y agitando, durante un período de 24 horas.  </a:t>
            </a:r>
            <a:r>
              <a:rPr sz="2600" spc="-40" dirty="0">
                <a:latin typeface="Arial"/>
                <a:cs typeface="Arial"/>
              </a:rPr>
              <a:t>También </a:t>
            </a:r>
            <a:r>
              <a:rPr sz="2600" dirty="0">
                <a:latin typeface="Arial"/>
                <a:cs typeface="Arial"/>
              </a:rPr>
              <a:t>existen métodos de depilación que no  destruyen el</a:t>
            </a:r>
            <a:r>
              <a:rPr sz="2600" spc="-30" dirty="0">
                <a:latin typeface="Arial"/>
                <a:cs typeface="Arial"/>
              </a:rPr>
              <a:t> </a:t>
            </a:r>
            <a:r>
              <a:rPr sz="2600" dirty="0">
                <a:latin typeface="Arial"/>
                <a:cs typeface="Arial"/>
              </a:rPr>
              <a:t>pelo.</a:t>
            </a:r>
          </a:p>
        </p:txBody>
      </p:sp>
      <p:sp>
        <p:nvSpPr>
          <p:cNvPr id="8" name="object 8"/>
          <p:cNvSpPr/>
          <p:nvPr/>
        </p:nvSpPr>
        <p:spPr>
          <a:xfrm>
            <a:off x="1357249" y="571500"/>
            <a:ext cx="1905000" cy="24003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00373" y="642873"/>
            <a:ext cx="1885950" cy="1285875"/>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4365752" y="2313559"/>
            <a:ext cx="3514725" cy="574040"/>
          </a:xfrm>
          <a:prstGeom prst="rect">
            <a:avLst/>
          </a:prstGeom>
        </p:spPr>
        <p:txBody>
          <a:bodyPr vert="horz" wrap="square" lIns="0" tIns="12700" rIns="0" bIns="0" rtlCol="0">
            <a:spAutoFit/>
          </a:bodyPr>
          <a:lstStyle/>
          <a:p>
            <a:pPr marL="12700" marR="5080">
              <a:lnSpc>
                <a:spcPct val="100000"/>
              </a:lnSpc>
              <a:spcBef>
                <a:spcPts val="100"/>
              </a:spcBef>
            </a:pPr>
            <a:r>
              <a:rPr sz="1800" b="0" spc="-5" dirty="0">
                <a:latin typeface="Arial"/>
                <a:cs typeface="Arial"/>
              </a:rPr>
              <a:t>Corte transversal de cuero vacuno  con restos de</a:t>
            </a:r>
            <a:r>
              <a:rPr sz="1800" b="0" spc="-15" dirty="0">
                <a:latin typeface="Arial"/>
                <a:cs typeface="Arial"/>
              </a:rPr>
              <a:t> </a:t>
            </a:r>
            <a:r>
              <a:rPr sz="1800" b="0" spc="-5" dirty="0">
                <a:latin typeface="Arial"/>
                <a:cs typeface="Arial"/>
              </a:rPr>
              <a:t>epidermis</a:t>
            </a:r>
            <a:endParaRPr sz="1800">
              <a:latin typeface="Arial"/>
              <a:cs typeface="Arial"/>
            </a:endParaRPr>
          </a:p>
        </p:txBody>
      </p:sp>
      <p:sp>
        <p:nvSpPr>
          <p:cNvPr id="11" name="object 11"/>
          <p:cNvSpPr/>
          <p:nvPr/>
        </p:nvSpPr>
        <p:spPr>
          <a:xfrm>
            <a:off x="3429000" y="2428875"/>
            <a:ext cx="714375" cy="214629"/>
          </a:xfrm>
          <a:custGeom>
            <a:avLst/>
            <a:gdLst/>
            <a:ahLst/>
            <a:cxnLst/>
            <a:rect l="l" t="t" r="r" b="b"/>
            <a:pathLst>
              <a:path w="714375" h="214630">
                <a:moveTo>
                  <a:pt x="167512" y="0"/>
                </a:moveTo>
                <a:lnTo>
                  <a:pt x="0" y="107187"/>
                </a:lnTo>
                <a:lnTo>
                  <a:pt x="167512" y="214249"/>
                </a:lnTo>
                <a:lnTo>
                  <a:pt x="167512" y="160782"/>
                </a:lnTo>
                <a:lnTo>
                  <a:pt x="714375" y="160782"/>
                </a:lnTo>
                <a:lnTo>
                  <a:pt x="714375" y="53594"/>
                </a:lnTo>
                <a:lnTo>
                  <a:pt x="167512" y="53594"/>
                </a:lnTo>
                <a:lnTo>
                  <a:pt x="167512" y="0"/>
                </a:lnTo>
                <a:close/>
              </a:path>
            </a:pathLst>
          </a:custGeom>
          <a:solidFill>
            <a:srgbClr val="3891A7"/>
          </a:solidFill>
        </p:spPr>
        <p:txBody>
          <a:bodyPr wrap="square" lIns="0" tIns="0" rIns="0" bIns="0" rtlCol="0"/>
          <a:lstStyle/>
          <a:p>
            <a:endParaRPr/>
          </a:p>
        </p:txBody>
      </p:sp>
      <p:sp>
        <p:nvSpPr>
          <p:cNvPr id="12" name="object 12"/>
          <p:cNvSpPr/>
          <p:nvPr/>
        </p:nvSpPr>
        <p:spPr>
          <a:xfrm>
            <a:off x="3429000" y="2428875"/>
            <a:ext cx="714375" cy="214629"/>
          </a:xfrm>
          <a:custGeom>
            <a:avLst/>
            <a:gdLst/>
            <a:ahLst/>
            <a:cxnLst/>
            <a:rect l="l" t="t" r="r" b="b"/>
            <a:pathLst>
              <a:path w="714375" h="214630">
                <a:moveTo>
                  <a:pt x="0" y="107187"/>
                </a:moveTo>
                <a:lnTo>
                  <a:pt x="167512" y="0"/>
                </a:lnTo>
                <a:lnTo>
                  <a:pt x="167512" y="53594"/>
                </a:lnTo>
                <a:lnTo>
                  <a:pt x="714375" y="53594"/>
                </a:lnTo>
                <a:lnTo>
                  <a:pt x="714375" y="160782"/>
                </a:lnTo>
                <a:lnTo>
                  <a:pt x="167512" y="160782"/>
                </a:lnTo>
                <a:lnTo>
                  <a:pt x="167512" y="214249"/>
                </a:lnTo>
                <a:lnTo>
                  <a:pt x="0" y="107187"/>
                </a:lnTo>
                <a:close/>
              </a:path>
            </a:pathLst>
          </a:custGeom>
          <a:ln w="19050">
            <a:solidFill>
              <a:srgbClr val="256979"/>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284988" y="1143000"/>
            <a:ext cx="4287012" cy="550164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7162" y="1214399"/>
            <a:ext cx="4143375" cy="535787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7162" y="1214399"/>
            <a:ext cx="4143375" cy="5358130"/>
          </a:xfrm>
          <a:custGeom>
            <a:avLst/>
            <a:gdLst/>
            <a:ahLst/>
            <a:cxnLst/>
            <a:rect l="l" t="t" r="r" b="b"/>
            <a:pathLst>
              <a:path w="4143375" h="5358130">
                <a:moveTo>
                  <a:pt x="0" y="5357876"/>
                </a:moveTo>
                <a:lnTo>
                  <a:pt x="4143375" y="5357876"/>
                </a:lnTo>
                <a:lnTo>
                  <a:pt x="4143375" y="0"/>
                </a:lnTo>
                <a:lnTo>
                  <a:pt x="0" y="0"/>
                </a:lnTo>
                <a:lnTo>
                  <a:pt x="0" y="5357876"/>
                </a:lnTo>
                <a:close/>
              </a:path>
            </a:pathLst>
          </a:custGeom>
          <a:ln w="12700">
            <a:solidFill>
              <a:srgbClr val="FFE400"/>
            </a:solidFill>
          </a:ln>
        </p:spPr>
        <p:txBody>
          <a:bodyPr wrap="square" lIns="0" tIns="0" rIns="0" bIns="0" rtlCol="0"/>
          <a:lstStyle/>
          <a:p>
            <a:endParaRPr/>
          </a:p>
        </p:txBody>
      </p:sp>
      <p:sp>
        <p:nvSpPr>
          <p:cNvPr id="10" name="object 10"/>
          <p:cNvSpPr/>
          <p:nvPr/>
        </p:nvSpPr>
        <p:spPr>
          <a:xfrm>
            <a:off x="504825" y="161925"/>
            <a:ext cx="7429500" cy="12573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85572" y="1481327"/>
            <a:ext cx="344424" cy="25298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33044" y="1463039"/>
            <a:ext cx="2247900" cy="33223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94372" y="1387983"/>
            <a:ext cx="127063" cy="1270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879398" y="1358264"/>
            <a:ext cx="1963623" cy="159385"/>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766673" y="1675002"/>
            <a:ext cx="3421379" cy="751840"/>
          </a:xfrm>
          <a:prstGeom prst="rect">
            <a:avLst/>
          </a:prstGeom>
        </p:spPr>
        <p:txBody>
          <a:bodyPr vert="horz" wrap="square" lIns="0" tIns="54610" rIns="0" bIns="0" rtlCol="0">
            <a:spAutoFit/>
          </a:bodyPr>
          <a:lstStyle/>
          <a:p>
            <a:pPr marL="102235" marR="5080" indent="-90170">
              <a:lnSpc>
                <a:spcPts val="1340"/>
              </a:lnSpc>
              <a:spcBef>
                <a:spcPts val="430"/>
              </a:spcBef>
            </a:pPr>
            <a:r>
              <a:rPr sz="1400" dirty="0">
                <a:latin typeface="Arial"/>
                <a:cs typeface="Arial"/>
              </a:rPr>
              <a:t>Productos químicos depilantes en</a:t>
            </a:r>
            <a:r>
              <a:rPr sz="1400" spc="-185" dirty="0">
                <a:latin typeface="Arial"/>
                <a:cs typeface="Arial"/>
              </a:rPr>
              <a:t> </a:t>
            </a:r>
            <a:r>
              <a:rPr sz="1400" dirty="0">
                <a:latin typeface="Arial"/>
                <a:cs typeface="Arial"/>
              </a:rPr>
              <a:t>contacto  con las pieles remojadas en un baño, en  fulones (bombos), batanes (molinetas)</a:t>
            </a:r>
            <a:r>
              <a:rPr sz="1400" spc="-245" dirty="0">
                <a:latin typeface="Arial"/>
                <a:cs typeface="Arial"/>
              </a:rPr>
              <a:t> </a:t>
            </a:r>
            <a:r>
              <a:rPr sz="1400" spc="-5" dirty="0">
                <a:latin typeface="Arial"/>
                <a:cs typeface="Arial"/>
              </a:rPr>
              <a:t>y/o  mezcladores.</a:t>
            </a:r>
            <a:endParaRPr sz="1400">
              <a:latin typeface="Arial"/>
              <a:cs typeface="Arial"/>
            </a:endParaRPr>
          </a:p>
        </p:txBody>
      </p:sp>
      <p:sp>
        <p:nvSpPr>
          <p:cNvPr id="16" name="object 16"/>
          <p:cNvSpPr/>
          <p:nvPr/>
        </p:nvSpPr>
        <p:spPr>
          <a:xfrm>
            <a:off x="485178" y="2613532"/>
            <a:ext cx="2865208" cy="132079"/>
          </a:xfrm>
          <a:prstGeom prst="rect">
            <a:avLst/>
          </a:prstGeom>
          <a:blipFill>
            <a:blip r:embed="rId12" cstate="print"/>
            <a:stretch>
              <a:fillRect/>
            </a:stretch>
          </a:blipFill>
        </p:spPr>
        <p:txBody>
          <a:bodyPr wrap="square" lIns="0" tIns="0" rIns="0" bIns="0" rtlCol="0"/>
          <a:lstStyle/>
          <a:p>
            <a:endParaRPr/>
          </a:p>
        </p:txBody>
      </p:sp>
      <p:sp>
        <p:nvSpPr>
          <p:cNvPr id="17" name="object 17"/>
          <p:cNvSpPr txBox="1"/>
          <p:nvPr/>
        </p:nvSpPr>
        <p:spPr>
          <a:xfrm>
            <a:off x="472541" y="2979801"/>
            <a:ext cx="3151505" cy="1946910"/>
          </a:xfrm>
          <a:prstGeom prst="rect">
            <a:avLst/>
          </a:prstGeom>
        </p:spPr>
        <p:txBody>
          <a:bodyPr vert="horz" wrap="square" lIns="0" tIns="13335" rIns="0" bIns="0" rtlCol="0">
            <a:spAutoFit/>
          </a:bodyPr>
          <a:lstStyle/>
          <a:p>
            <a:pPr marL="396240" indent="-396240">
              <a:lnSpc>
                <a:spcPct val="100000"/>
              </a:lnSpc>
              <a:spcBef>
                <a:spcPts val="105"/>
              </a:spcBef>
              <a:buClr>
                <a:srgbClr val="3891A7"/>
              </a:buClr>
              <a:buSzPct val="78571"/>
              <a:buFont typeface="Wingdings"/>
              <a:buChar char=""/>
              <a:tabLst>
                <a:tab pos="396240" algn="l"/>
                <a:tab pos="396875" algn="l"/>
              </a:tabLst>
            </a:pPr>
            <a:r>
              <a:rPr sz="1400" spc="-35" dirty="0">
                <a:solidFill>
                  <a:srgbClr val="922122"/>
                </a:solidFill>
                <a:latin typeface="Arial"/>
                <a:cs typeface="Arial"/>
              </a:rPr>
              <a:t>Tanto </a:t>
            </a:r>
            <a:r>
              <a:rPr sz="1400" dirty="0">
                <a:solidFill>
                  <a:srgbClr val="922122"/>
                </a:solidFill>
                <a:latin typeface="Arial"/>
                <a:cs typeface="Arial"/>
              </a:rPr>
              <a:t>por ciento de</a:t>
            </a:r>
            <a:r>
              <a:rPr sz="1400" spc="-90" dirty="0">
                <a:solidFill>
                  <a:srgbClr val="922122"/>
                </a:solidFill>
                <a:latin typeface="Arial"/>
                <a:cs typeface="Arial"/>
              </a:rPr>
              <a:t> </a:t>
            </a:r>
            <a:r>
              <a:rPr sz="1400" dirty="0">
                <a:solidFill>
                  <a:srgbClr val="922122"/>
                </a:solidFill>
                <a:latin typeface="Arial"/>
                <a:cs typeface="Arial"/>
              </a:rPr>
              <a:t>baño.</a:t>
            </a:r>
            <a:endParaRPr sz="1400">
              <a:latin typeface="Arial"/>
              <a:cs typeface="Arial"/>
            </a:endParaRPr>
          </a:p>
          <a:p>
            <a:pPr marL="396240" indent="-396240">
              <a:lnSpc>
                <a:spcPct val="100000"/>
              </a:lnSpc>
              <a:buClr>
                <a:srgbClr val="3891A7"/>
              </a:buClr>
              <a:buSzPct val="78571"/>
              <a:buFont typeface="Wingdings"/>
              <a:buChar char=""/>
              <a:tabLst>
                <a:tab pos="396240" algn="l"/>
                <a:tab pos="396875" algn="l"/>
              </a:tabLst>
            </a:pPr>
            <a:r>
              <a:rPr sz="1400" dirty="0">
                <a:solidFill>
                  <a:srgbClr val="922122"/>
                </a:solidFill>
                <a:latin typeface="Arial"/>
                <a:cs typeface="Arial"/>
              </a:rPr>
              <a:t>Cantidad de productos.</a:t>
            </a:r>
            <a:r>
              <a:rPr sz="1400" spc="-170" dirty="0">
                <a:solidFill>
                  <a:srgbClr val="922122"/>
                </a:solidFill>
                <a:latin typeface="Arial"/>
                <a:cs typeface="Arial"/>
              </a:rPr>
              <a:t> </a:t>
            </a:r>
            <a:r>
              <a:rPr sz="1400" dirty="0">
                <a:solidFill>
                  <a:srgbClr val="922122"/>
                </a:solidFill>
                <a:latin typeface="Arial"/>
                <a:cs typeface="Arial"/>
              </a:rPr>
              <a:t>depilantes.</a:t>
            </a:r>
            <a:endParaRPr sz="1400">
              <a:latin typeface="Arial"/>
              <a:cs typeface="Arial"/>
            </a:endParaRPr>
          </a:p>
          <a:p>
            <a:pPr marL="396240" indent="-396240">
              <a:lnSpc>
                <a:spcPct val="100000"/>
              </a:lnSpc>
              <a:buClr>
                <a:srgbClr val="3891A7"/>
              </a:buClr>
              <a:buSzPct val="78571"/>
              <a:buFont typeface="Wingdings"/>
              <a:buChar char=""/>
              <a:tabLst>
                <a:tab pos="396240" algn="l"/>
                <a:tab pos="396875" algn="l"/>
              </a:tabLst>
            </a:pPr>
            <a:r>
              <a:rPr sz="1400" spc="-15" dirty="0">
                <a:solidFill>
                  <a:srgbClr val="922122"/>
                </a:solidFill>
                <a:latin typeface="Arial"/>
                <a:cs typeface="Arial"/>
              </a:rPr>
              <a:t>Temperatura.</a:t>
            </a:r>
            <a:endParaRPr sz="1400">
              <a:latin typeface="Arial"/>
              <a:cs typeface="Arial"/>
            </a:endParaRPr>
          </a:p>
          <a:p>
            <a:pPr marL="396240" marR="774065" indent="-396240">
              <a:lnSpc>
                <a:spcPct val="100000"/>
              </a:lnSpc>
              <a:buClr>
                <a:srgbClr val="3891A7"/>
              </a:buClr>
              <a:buSzPct val="78571"/>
              <a:buFont typeface="Wingdings"/>
              <a:buChar char=""/>
              <a:tabLst>
                <a:tab pos="396240" algn="l"/>
                <a:tab pos="396875" algn="l"/>
              </a:tabLst>
            </a:pPr>
            <a:r>
              <a:rPr sz="1400" spc="-10" dirty="0">
                <a:solidFill>
                  <a:srgbClr val="922122"/>
                </a:solidFill>
                <a:latin typeface="Arial"/>
                <a:cs typeface="Arial"/>
              </a:rPr>
              <a:t>Tipos </a:t>
            </a:r>
            <a:r>
              <a:rPr sz="1400" dirty="0">
                <a:solidFill>
                  <a:srgbClr val="922122"/>
                </a:solidFill>
                <a:latin typeface="Arial"/>
                <a:cs typeface="Arial"/>
              </a:rPr>
              <a:t>de depilantes: </a:t>
            </a:r>
            <a:r>
              <a:rPr sz="1400" dirty="0">
                <a:solidFill>
                  <a:srgbClr val="252525"/>
                </a:solidFill>
                <a:latin typeface="Arial"/>
                <a:cs typeface="Arial"/>
              </a:rPr>
              <a:t> </a:t>
            </a:r>
            <a:r>
              <a:rPr sz="1400" spc="-5" dirty="0">
                <a:solidFill>
                  <a:srgbClr val="252525"/>
                </a:solidFill>
                <a:latin typeface="Arial"/>
                <a:cs typeface="Arial"/>
              </a:rPr>
              <a:t>Na2S </a:t>
            </a:r>
            <a:r>
              <a:rPr sz="1400" dirty="0">
                <a:solidFill>
                  <a:srgbClr val="252525"/>
                </a:solidFill>
                <a:latin typeface="Arial"/>
                <a:cs typeface="Arial"/>
              </a:rPr>
              <a:t>(sulfuro de</a:t>
            </a:r>
            <a:r>
              <a:rPr sz="1400" spc="-120" dirty="0">
                <a:solidFill>
                  <a:srgbClr val="252525"/>
                </a:solidFill>
                <a:latin typeface="Arial"/>
                <a:cs typeface="Arial"/>
              </a:rPr>
              <a:t> </a:t>
            </a:r>
            <a:r>
              <a:rPr sz="1400" dirty="0">
                <a:solidFill>
                  <a:srgbClr val="252525"/>
                </a:solidFill>
                <a:latin typeface="Arial"/>
                <a:cs typeface="Arial"/>
              </a:rPr>
              <a:t>sodio).</a:t>
            </a:r>
            <a:endParaRPr sz="1400">
              <a:latin typeface="Arial"/>
              <a:cs typeface="Arial"/>
            </a:endParaRPr>
          </a:p>
          <a:p>
            <a:pPr marL="443865" marR="458470" indent="10160">
              <a:lnSpc>
                <a:spcPct val="100000"/>
              </a:lnSpc>
            </a:pPr>
            <a:r>
              <a:rPr sz="1400" spc="-5" dirty="0">
                <a:solidFill>
                  <a:srgbClr val="252525"/>
                </a:solidFill>
                <a:latin typeface="Arial"/>
                <a:cs typeface="Arial"/>
              </a:rPr>
              <a:t>NaHS </a:t>
            </a:r>
            <a:r>
              <a:rPr sz="1400" dirty="0">
                <a:solidFill>
                  <a:srgbClr val="252525"/>
                </a:solidFill>
                <a:latin typeface="Arial"/>
                <a:cs typeface="Arial"/>
              </a:rPr>
              <a:t>(sulfhidrato de</a:t>
            </a:r>
            <a:r>
              <a:rPr sz="1400" spc="-130" dirty="0">
                <a:solidFill>
                  <a:srgbClr val="252525"/>
                </a:solidFill>
                <a:latin typeface="Arial"/>
                <a:cs typeface="Arial"/>
              </a:rPr>
              <a:t> </a:t>
            </a:r>
            <a:r>
              <a:rPr sz="1400" dirty="0">
                <a:solidFill>
                  <a:srgbClr val="252525"/>
                </a:solidFill>
                <a:latin typeface="Arial"/>
                <a:cs typeface="Arial"/>
              </a:rPr>
              <a:t>sodio).  Aminas.</a:t>
            </a:r>
            <a:endParaRPr sz="1400">
              <a:latin typeface="Arial"/>
              <a:cs typeface="Arial"/>
            </a:endParaRPr>
          </a:p>
          <a:p>
            <a:pPr marL="454659">
              <a:lnSpc>
                <a:spcPct val="100000"/>
              </a:lnSpc>
            </a:pPr>
            <a:r>
              <a:rPr sz="1400" dirty="0">
                <a:solidFill>
                  <a:srgbClr val="252525"/>
                </a:solidFill>
                <a:latin typeface="Arial"/>
                <a:cs typeface="Arial"/>
              </a:rPr>
              <a:t>Ca(OH)2 </a:t>
            </a:r>
            <a:r>
              <a:rPr sz="1400" spc="-5" dirty="0">
                <a:solidFill>
                  <a:srgbClr val="252525"/>
                </a:solidFill>
                <a:latin typeface="Arial"/>
                <a:cs typeface="Arial"/>
              </a:rPr>
              <a:t>(hidróxido </a:t>
            </a:r>
            <a:r>
              <a:rPr sz="1400" dirty="0">
                <a:solidFill>
                  <a:srgbClr val="252525"/>
                </a:solidFill>
                <a:latin typeface="Arial"/>
                <a:cs typeface="Arial"/>
              </a:rPr>
              <a:t>de</a:t>
            </a:r>
            <a:r>
              <a:rPr sz="1400" spc="-70" dirty="0">
                <a:solidFill>
                  <a:srgbClr val="252525"/>
                </a:solidFill>
                <a:latin typeface="Arial"/>
                <a:cs typeface="Arial"/>
              </a:rPr>
              <a:t> </a:t>
            </a:r>
            <a:r>
              <a:rPr sz="1400" dirty="0">
                <a:solidFill>
                  <a:srgbClr val="252525"/>
                </a:solidFill>
                <a:latin typeface="Arial"/>
                <a:cs typeface="Arial"/>
              </a:rPr>
              <a:t>calcio).</a:t>
            </a:r>
            <a:endParaRPr sz="1400">
              <a:latin typeface="Arial"/>
              <a:cs typeface="Arial"/>
            </a:endParaRPr>
          </a:p>
          <a:p>
            <a:pPr marL="454659">
              <a:lnSpc>
                <a:spcPct val="100000"/>
              </a:lnSpc>
            </a:pPr>
            <a:r>
              <a:rPr sz="1400" dirty="0">
                <a:solidFill>
                  <a:srgbClr val="252525"/>
                </a:solidFill>
                <a:latin typeface="Arial"/>
                <a:cs typeface="Arial"/>
              </a:rPr>
              <a:t>NaOH </a:t>
            </a:r>
            <a:r>
              <a:rPr sz="1400" spc="-5" dirty="0">
                <a:solidFill>
                  <a:srgbClr val="252525"/>
                </a:solidFill>
                <a:latin typeface="Arial"/>
                <a:cs typeface="Arial"/>
              </a:rPr>
              <a:t>(hidróxido </a:t>
            </a:r>
            <a:r>
              <a:rPr sz="1400" dirty="0">
                <a:solidFill>
                  <a:srgbClr val="252525"/>
                </a:solidFill>
                <a:latin typeface="Arial"/>
                <a:cs typeface="Arial"/>
              </a:rPr>
              <a:t>de</a:t>
            </a:r>
            <a:r>
              <a:rPr sz="1400" spc="-60" dirty="0">
                <a:solidFill>
                  <a:srgbClr val="252525"/>
                </a:solidFill>
                <a:latin typeface="Arial"/>
                <a:cs typeface="Arial"/>
              </a:rPr>
              <a:t> </a:t>
            </a:r>
            <a:r>
              <a:rPr sz="1400" dirty="0">
                <a:solidFill>
                  <a:srgbClr val="252525"/>
                </a:solidFill>
                <a:latin typeface="Arial"/>
                <a:cs typeface="Arial"/>
              </a:rPr>
              <a:t>sodio).</a:t>
            </a:r>
            <a:endParaRPr sz="1400">
              <a:latin typeface="Arial"/>
              <a:cs typeface="Arial"/>
            </a:endParaRPr>
          </a:p>
        </p:txBody>
      </p:sp>
      <p:sp>
        <p:nvSpPr>
          <p:cNvPr id="18" name="object 18"/>
          <p:cNvSpPr txBox="1"/>
          <p:nvPr/>
        </p:nvSpPr>
        <p:spPr>
          <a:xfrm>
            <a:off x="472541" y="5241797"/>
            <a:ext cx="2600960" cy="879475"/>
          </a:xfrm>
          <a:prstGeom prst="rect">
            <a:avLst/>
          </a:prstGeom>
        </p:spPr>
        <p:txBody>
          <a:bodyPr vert="horz" wrap="square" lIns="0" tIns="12700" rIns="0" bIns="0" rtlCol="0">
            <a:spAutoFit/>
          </a:bodyPr>
          <a:lstStyle/>
          <a:p>
            <a:pPr marL="396240" indent="-383540">
              <a:lnSpc>
                <a:spcPct val="100000"/>
              </a:lnSpc>
              <a:spcBef>
                <a:spcPts val="100"/>
              </a:spcBef>
              <a:buClr>
                <a:srgbClr val="3891A7"/>
              </a:buClr>
              <a:buSzPct val="78571"/>
              <a:buFont typeface="Wingdings"/>
              <a:buChar char=""/>
              <a:tabLst>
                <a:tab pos="396240" algn="l"/>
                <a:tab pos="396875" algn="l"/>
              </a:tabLst>
            </a:pPr>
            <a:r>
              <a:rPr sz="1400" dirty="0">
                <a:solidFill>
                  <a:srgbClr val="922122"/>
                </a:solidFill>
                <a:latin typeface="Arial"/>
                <a:cs typeface="Arial"/>
              </a:rPr>
              <a:t>Efecto de remojo en la</a:t>
            </a:r>
            <a:r>
              <a:rPr sz="1400" spc="-175" dirty="0">
                <a:solidFill>
                  <a:srgbClr val="922122"/>
                </a:solidFill>
                <a:latin typeface="Arial"/>
                <a:cs typeface="Arial"/>
              </a:rPr>
              <a:t> </a:t>
            </a:r>
            <a:r>
              <a:rPr sz="1400" dirty="0">
                <a:solidFill>
                  <a:srgbClr val="922122"/>
                </a:solidFill>
                <a:latin typeface="Arial"/>
                <a:cs typeface="Arial"/>
              </a:rPr>
              <a:t>piel.</a:t>
            </a:r>
            <a:endParaRPr sz="1400">
              <a:latin typeface="Arial"/>
              <a:cs typeface="Arial"/>
            </a:endParaRPr>
          </a:p>
          <a:p>
            <a:pPr marL="396240" indent="-383540">
              <a:lnSpc>
                <a:spcPct val="100000"/>
              </a:lnSpc>
              <a:buClr>
                <a:srgbClr val="3891A7"/>
              </a:buClr>
              <a:buSzPct val="78571"/>
              <a:buFont typeface="Wingdings"/>
              <a:buChar char=""/>
              <a:tabLst>
                <a:tab pos="396240" algn="l"/>
                <a:tab pos="396875" algn="l"/>
              </a:tabLst>
            </a:pPr>
            <a:r>
              <a:rPr sz="1400" dirty="0">
                <a:solidFill>
                  <a:srgbClr val="922122"/>
                </a:solidFill>
                <a:latin typeface="Arial"/>
                <a:cs typeface="Arial"/>
              </a:rPr>
              <a:t>Presencia de sales</a:t>
            </a:r>
            <a:r>
              <a:rPr sz="1400" spc="-145" dirty="0">
                <a:solidFill>
                  <a:srgbClr val="922122"/>
                </a:solidFill>
                <a:latin typeface="Arial"/>
                <a:cs typeface="Arial"/>
              </a:rPr>
              <a:t> </a:t>
            </a:r>
            <a:r>
              <a:rPr sz="1400" dirty="0">
                <a:solidFill>
                  <a:srgbClr val="922122"/>
                </a:solidFill>
                <a:latin typeface="Arial"/>
                <a:cs typeface="Arial"/>
              </a:rPr>
              <a:t>neutras.</a:t>
            </a:r>
            <a:endParaRPr sz="1400">
              <a:latin typeface="Arial"/>
              <a:cs typeface="Arial"/>
            </a:endParaRPr>
          </a:p>
          <a:p>
            <a:pPr marL="396240" indent="-383540">
              <a:lnSpc>
                <a:spcPct val="100000"/>
              </a:lnSpc>
              <a:buClr>
                <a:srgbClr val="3891A7"/>
              </a:buClr>
              <a:buSzPct val="78571"/>
              <a:buFont typeface="Wingdings"/>
              <a:buChar char=""/>
              <a:tabLst>
                <a:tab pos="396240" algn="l"/>
                <a:tab pos="396875" algn="l"/>
              </a:tabLst>
            </a:pPr>
            <a:r>
              <a:rPr sz="1400" dirty="0">
                <a:solidFill>
                  <a:srgbClr val="922122"/>
                </a:solidFill>
                <a:latin typeface="Arial"/>
                <a:cs typeface="Arial"/>
              </a:rPr>
              <a:t>Efecto</a:t>
            </a:r>
            <a:r>
              <a:rPr sz="1400" spc="-60" dirty="0">
                <a:solidFill>
                  <a:srgbClr val="922122"/>
                </a:solidFill>
                <a:latin typeface="Arial"/>
                <a:cs typeface="Arial"/>
              </a:rPr>
              <a:t> </a:t>
            </a:r>
            <a:r>
              <a:rPr sz="1400" dirty="0">
                <a:solidFill>
                  <a:srgbClr val="922122"/>
                </a:solidFill>
                <a:latin typeface="Arial"/>
                <a:cs typeface="Arial"/>
              </a:rPr>
              <a:t>mecánico.</a:t>
            </a:r>
            <a:endParaRPr sz="1400">
              <a:latin typeface="Arial"/>
              <a:cs typeface="Arial"/>
            </a:endParaRPr>
          </a:p>
          <a:p>
            <a:pPr marL="396240" indent="-383540">
              <a:lnSpc>
                <a:spcPct val="100000"/>
              </a:lnSpc>
              <a:buClr>
                <a:srgbClr val="3891A7"/>
              </a:buClr>
              <a:buSzPct val="78571"/>
              <a:buFont typeface="Wingdings"/>
              <a:buChar char=""/>
              <a:tabLst>
                <a:tab pos="396240" algn="l"/>
                <a:tab pos="396875" algn="l"/>
              </a:tabLst>
            </a:pPr>
            <a:r>
              <a:rPr sz="1400" dirty="0">
                <a:solidFill>
                  <a:srgbClr val="922122"/>
                </a:solidFill>
                <a:latin typeface="Arial"/>
                <a:cs typeface="Arial"/>
              </a:rPr>
              <a:t>Productos</a:t>
            </a:r>
            <a:r>
              <a:rPr sz="1400" spc="-70" dirty="0">
                <a:solidFill>
                  <a:srgbClr val="922122"/>
                </a:solidFill>
                <a:latin typeface="Arial"/>
                <a:cs typeface="Arial"/>
              </a:rPr>
              <a:t> </a:t>
            </a:r>
            <a:r>
              <a:rPr sz="1400" spc="-5" dirty="0">
                <a:solidFill>
                  <a:srgbClr val="922122"/>
                </a:solidFill>
                <a:latin typeface="Arial"/>
                <a:cs typeface="Arial"/>
              </a:rPr>
              <a:t>auxiliares.</a:t>
            </a:r>
            <a:endParaRPr sz="1400">
              <a:latin typeface="Arial"/>
              <a:cs typeface="Arial"/>
            </a:endParaRPr>
          </a:p>
        </p:txBody>
      </p:sp>
      <p:sp>
        <p:nvSpPr>
          <p:cNvPr id="19" name="object 19"/>
          <p:cNvSpPr/>
          <p:nvPr/>
        </p:nvSpPr>
        <p:spPr>
          <a:xfrm>
            <a:off x="376427" y="2516123"/>
            <a:ext cx="3076956" cy="269748"/>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4856988" y="1143000"/>
            <a:ext cx="4215384" cy="5430012"/>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4929251" y="1214462"/>
            <a:ext cx="4072001" cy="5286375"/>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4929251" y="1214462"/>
            <a:ext cx="4072254" cy="5286375"/>
          </a:xfrm>
          <a:custGeom>
            <a:avLst/>
            <a:gdLst/>
            <a:ahLst/>
            <a:cxnLst/>
            <a:rect l="l" t="t" r="r" b="b"/>
            <a:pathLst>
              <a:path w="4072254" h="5286375">
                <a:moveTo>
                  <a:pt x="0" y="5286375"/>
                </a:moveTo>
                <a:lnTo>
                  <a:pt x="4072001" y="5286375"/>
                </a:lnTo>
                <a:lnTo>
                  <a:pt x="4072001" y="0"/>
                </a:lnTo>
                <a:lnTo>
                  <a:pt x="0" y="0"/>
                </a:lnTo>
                <a:lnTo>
                  <a:pt x="0" y="5286375"/>
                </a:lnTo>
                <a:close/>
              </a:path>
            </a:pathLst>
          </a:custGeom>
          <a:ln w="12700">
            <a:solidFill>
              <a:srgbClr val="8AE700"/>
            </a:solidFill>
          </a:ln>
        </p:spPr>
        <p:txBody>
          <a:bodyPr wrap="square" lIns="0" tIns="0" rIns="0" bIns="0" rtlCol="0"/>
          <a:lstStyle/>
          <a:p>
            <a:endParaRPr/>
          </a:p>
        </p:txBody>
      </p:sp>
      <p:sp>
        <p:nvSpPr>
          <p:cNvPr id="23" name="object 23"/>
          <p:cNvSpPr/>
          <p:nvPr/>
        </p:nvSpPr>
        <p:spPr>
          <a:xfrm>
            <a:off x="4957571" y="1502663"/>
            <a:ext cx="344424" cy="252984"/>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5305044" y="1482852"/>
            <a:ext cx="1895855" cy="332232"/>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5195315" y="3360420"/>
            <a:ext cx="3703320" cy="332232"/>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5305044" y="3555491"/>
            <a:ext cx="1562100" cy="332232"/>
          </a:xfrm>
          <a:prstGeom prst="rect">
            <a:avLst/>
          </a:prstGeom>
          <a:blipFill>
            <a:blip r:embed="rId19" cstate="print"/>
            <a:stretch>
              <a:fillRect/>
            </a:stretch>
          </a:blipFill>
        </p:spPr>
        <p:txBody>
          <a:bodyPr wrap="square" lIns="0" tIns="0" rIns="0" bIns="0" rtlCol="0"/>
          <a:lstStyle/>
          <a:p>
            <a:endParaRPr/>
          </a:p>
        </p:txBody>
      </p:sp>
      <p:sp>
        <p:nvSpPr>
          <p:cNvPr id="27" name="object 27"/>
          <p:cNvSpPr/>
          <p:nvPr/>
        </p:nvSpPr>
        <p:spPr>
          <a:xfrm>
            <a:off x="5066410" y="1408938"/>
            <a:ext cx="127126" cy="127000"/>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5456046" y="1383791"/>
            <a:ext cx="1602313" cy="150113"/>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5790184" y="1468119"/>
            <a:ext cx="62230" cy="39370"/>
          </a:xfrm>
          <a:custGeom>
            <a:avLst/>
            <a:gdLst/>
            <a:ahLst/>
            <a:cxnLst/>
            <a:rect l="l" t="t" r="r" b="b"/>
            <a:pathLst>
              <a:path w="62229" h="39369">
                <a:moveTo>
                  <a:pt x="0" y="0"/>
                </a:moveTo>
                <a:lnTo>
                  <a:pt x="0" y="38862"/>
                </a:lnTo>
                <a:lnTo>
                  <a:pt x="27177" y="38862"/>
                </a:lnTo>
                <a:lnTo>
                  <a:pt x="37718" y="38862"/>
                </a:lnTo>
                <a:lnTo>
                  <a:pt x="44323" y="38607"/>
                </a:lnTo>
                <a:lnTo>
                  <a:pt x="47243" y="37972"/>
                </a:lnTo>
                <a:lnTo>
                  <a:pt x="51562" y="37210"/>
                </a:lnTo>
                <a:lnTo>
                  <a:pt x="55117" y="35178"/>
                </a:lnTo>
                <a:lnTo>
                  <a:pt x="57912" y="32130"/>
                </a:lnTo>
                <a:lnTo>
                  <a:pt x="60578" y="29082"/>
                </a:lnTo>
                <a:lnTo>
                  <a:pt x="61975" y="25018"/>
                </a:lnTo>
                <a:lnTo>
                  <a:pt x="61975" y="19812"/>
                </a:lnTo>
                <a:lnTo>
                  <a:pt x="61975" y="15493"/>
                </a:lnTo>
                <a:lnTo>
                  <a:pt x="60960" y="11810"/>
                </a:lnTo>
                <a:lnTo>
                  <a:pt x="58800" y="8762"/>
                </a:lnTo>
                <a:lnTo>
                  <a:pt x="56641" y="5714"/>
                </a:lnTo>
                <a:lnTo>
                  <a:pt x="23621" y="0"/>
                </a:lnTo>
                <a:lnTo>
                  <a:pt x="0" y="0"/>
                </a:lnTo>
                <a:close/>
              </a:path>
            </a:pathLst>
          </a:custGeom>
          <a:ln w="9144">
            <a:solidFill>
              <a:srgbClr val="62851A"/>
            </a:solidFill>
          </a:ln>
        </p:spPr>
        <p:txBody>
          <a:bodyPr wrap="square" lIns="0" tIns="0" rIns="0" bIns="0" rtlCol="0"/>
          <a:lstStyle/>
          <a:p>
            <a:endParaRPr/>
          </a:p>
        </p:txBody>
      </p:sp>
      <p:sp>
        <p:nvSpPr>
          <p:cNvPr id="30" name="object 30"/>
          <p:cNvSpPr/>
          <p:nvPr/>
        </p:nvSpPr>
        <p:spPr>
          <a:xfrm>
            <a:off x="6671309" y="1420113"/>
            <a:ext cx="40005" cy="53975"/>
          </a:xfrm>
          <a:custGeom>
            <a:avLst/>
            <a:gdLst/>
            <a:ahLst/>
            <a:cxnLst/>
            <a:rect l="l" t="t" r="r" b="b"/>
            <a:pathLst>
              <a:path w="40004" h="53975">
                <a:moveTo>
                  <a:pt x="19685" y="0"/>
                </a:moveTo>
                <a:lnTo>
                  <a:pt x="0" y="53848"/>
                </a:lnTo>
                <a:lnTo>
                  <a:pt x="39624" y="53848"/>
                </a:lnTo>
                <a:lnTo>
                  <a:pt x="19685" y="0"/>
                </a:lnTo>
                <a:close/>
              </a:path>
            </a:pathLst>
          </a:custGeom>
          <a:ln w="9144">
            <a:solidFill>
              <a:srgbClr val="62851A"/>
            </a:solidFill>
          </a:ln>
        </p:spPr>
        <p:txBody>
          <a:bodyPr wrap="square" lIns="0" tIns="0" rIns="0" bIns="0" rtlCol="0"/>
          <a:lstStyle/>
          <a:p>
            <a:endParaRPr/>
          </a:p>
        </p:txBody>
      </p:sp>
      <p:sp>
        <p:nvSpPr>
          <p:cNvPr id="31" name="object 31"/>
          <p:cNvSpPr/>
          <p:nvPr/>
        </p:nvSpPr>
        <p:spPr>
          <a:xfrm>
            <a:off x="5944361" y="1420113"/>
            <a:ext cx="40005" cy="53975"/>
          </a:xfrm>
          <a:custGeom>
            <a:avLst/>
            <a:gdLst/>
            <a:ahLst/>
            <a:cxnLst/>
            <a:rect l="l" t="t" r="r" b="b"/>
            <a:pathLst>
              <a:path w="40004" h="53975">
                <a:moveTo>
                  <a:pt x="19685" y="0"/>
                </a:moveTo>
                <a:lnTo>
                  <a:pt x="0" y="53848"/>
                </a:lnTo>
                <a:lnTo>
                  <a:pt x="39624" y="53848"/>
                </a:lnTo>
                <a:lnTo>
                  <a:pt x="19685" y="0"/>
                </a:lnTo>
                <a:close/>
              </a:path>
            </a:pathLst>
          </a:custGeom>
          <a:ln w="9144">
            <a:solidFill>
              <a:srgbClr val="62851A"/>
            </a:solidFill>
          </a:ln>
        </p:spPr>
        <p:txBody>
          <a:bodyPr wrap="square" lIns="0" tIns="0" rIns="0" bIns="0" rtlCol="0"/>
          <a:lstStyle/>
          <a:p>
            <a:endParaRPr/>
          </a:p>
        </p:txBody>
      </p:sp>
      <p:sp>
        <p:nvSpPr>
          <p:cNvPr id="32" name="object 32"/>
          <p:cNvSpPr/>
          <p:nvPr/>
        </p:nvSpPr>
        <p:spPr>
          <a:xfrm>
            <a:off x="6805041" y="1410842"/>
            <a:ext cx="62230" cy="96520"/>
          </a:xfrm>
          <a:custGeom>
            <a:avLst/>
            <a:gdLst/>
            <a:ahLst/>
            <a:cxnLst/>
            <a:rect l="l" t="t" r="r" b="b"/>
            <a:pathLst>
              <a:path w="62229" h="96519">
                <a:moveTo>
                  <a:pt x="0" y="0"/>
                </a:moveTo>
                <a:lnTo>
                  <a:pt x="0" y="96139"/>
                </a:lnTo>
                <a:lnTo>
                  <a:pt x="21843" y="96139"/>
                </a:lnTo>
                <a:lnTo>
                  <a:pt x="29972" y="96139"/>
                </a:lnTo>
                <a:lnTo>
                  <a:pt x="35940" y="95631"/>
                </a:lnTo>
                <a:lnTo>
                  <a:pt x="39497" y="94742"/>
                </a:lnTo>
                <a:lnTo>
                  <a:pt x="44323" y="93599"/>
                </a:lnTo>
                <a:lnTo>
                  <a:pt x="48259" y="91567"/>
                </a:lnTo>
                <a:lnTo>
                  <a:pt x="51307" y="88646"/>
                </a:lnTo>
                <a:lnTo>
                  <a:pt x="54482" y="85852"/>
                </a:lnTo>
                <a:lnTo>
                  <a:pt x="61975" y="48133"/>
                </a:lnTo>
                <a:lnTo>
                  <a:pt x="61787" y="40229"/>
                </a:lnTo>
                <a:lnTo>
                  <a:pt x="50673" y="8255"/>
                </a:lnTo>
                <a:lnTo>
                  <a:pt x="47116" y="4826"/>
                </a:lnTo>
                <a:lnTo>
                  <a:pt x="42672" y="2540"/>
                </a:lnTo>
                <a:lnTo>
                  <a:pt x="37210" y="1397"/>
                </a:lnTo>
                <a:lnTo>
                  <a:pt x="33019" y="508"/>
                </a:lnTo>
                <a:lnTo>
                  <a:pt x="25018" y="0"/>
                </a:lnTo>
                <a:lnTo>
                  <a:pt x="13080" y="0"/>
                </a:lnTo>
                <a:lnTo>
                  <a:pt x="0" y="0"/>
                </a:lnTo>
                <a:close/>
              </a:path>
            </a:pathLst>
          </a:custGeom>
          <a:ln w="9143">
            <a:solidFill>
              <a:srgbClr val="62851A"/>
            </a:solidFill>
          </a:ln>
        </p:spPr>
        <p:txBody>
          <a:bodyPr wrap="square" lIns="0" tIns="0" rIns="0" bIns="0" rtlCol="0"/>
          <a:lstStyle/>
          <a:p>
            <a:endParaRPr/>
          </a:p>
        </p:txBody>
      </p:sp>
      <p:sp>
        <p:nvSpPr>
          <p:cNvPr id="33" name="object 33"/>
          <p:cNvSpPr/>
          <p:nvPr/>
        </p:nvSpPr>
        <p:spPr>
          <a:xfrm>
            <a:off x="6369303" y="1410842"/>
            <a:ext cx="59690" cy="36830"/>
          </a:xfrm>
          <a:custGeom>
            <a:avLst/>
            <a:gdLst/>
            <a:ahLst/>
            <a:cxnLst/>
            <a:rect l="l" t="t" r="r" b="b"/>
            <a:pathLst>
              <a:path w="59689" h="36830">
                <a:moveTo>
                  <a:pt x="0" y="0"/>
                </a:moveTo>
                <a:lnTo>
                  <a:pt x="0" y="36830"/>
                </a:lnTo>
                <a:lnTo>
                  <a:pt x="21717" y="36830"/>
                </a:lnTo>
                <a:lnTo>
                  <a:pt x="59182" y="22352"/>
                </a:lnTo>
                <a:lnTo>
                  <a:pt x="59182" y="18034"/>
                </a:lnTo>
                <a:lnTo>
                  <a:pt x="59182" y="13208"/>
                </a:lnTo>
                <a:lnTo>
                  <a:pt x="57912" y="9271"/>
                </a:lnTo>
                <a:lnTo>
                  <a:pt x="55245" y="6223"/>
                </a:lnTo>
                <a:lnTo>
                  <a:pt x="52705" y="3175"/>
                </a:lnTo>
                <a:lnTo>
                  <a:pt x="49022" y="1270"/>
                </a:lnTo>
                <a:lnTo>
                  <a:pt x="44196" y="508"/>
                </a:lnTo>
                <a:lnTo>
                  <a:pt x="41910" y="127"/>
                </a:lnTo>
                <a:lnTo>
                  <a:pt x="34798" y="0"/>
                </a:lnTo>
                <a:lnTo>
                  <a:pt x="22860" y="0"/>
                </a:lnTo>
                <a:lnTo>
                  <a:pt x="0" y="0"/>
                </a:lnTo>
                <a:close/>
              </a:path>
            </a:pathLst>
          </a:custGeom>
          <a:ln w="9144">
            <a:solidFill>
              <a:srgbClr val="62851A"/>
            </a:solidFill>
          </a:ln>
        </p:spPr>
        <p:txBody>
          <a:bodyPr wrap="square" lIns="0" tIns="0" rIns="0" bIns="0" rtlCol="0"/>
          <a:lstStyle/>
          <a:p>
            <a:endParaRPr/>
          </a:p>
        </p:txBody>
      </p:sp>
      <p:sp>
        <p:nvSpPr>
          <p:cNvPr id="34" name="object 34"/>
          <p:cNvSpPr/>
          <p:nvPr/>
        </p:nvSpPr>
        <p:spPr>
          <a:xfrm>
            <a:off x="6076569" y="1410842"/>
            <a:ext cx="62230" cy="96520"/>
          </a:xfrm>
          <a:custGeom>
            <a:avLst/>
            <a:gdLst/>
            <a:ahLst/>
            <a:cxnLst/>
            <a:rect l="l" t="t" r="r" b="b"/>
            <a:pathLst>
              <a:path w="62229" h="96519">
                <a:moveTo>
                  <a:pt x="0" y="0"/>
                </a:moveTo>
                <a:lnTo>
                  <a:pt x="0" y="96139"/>
                </a:lnTo>
                <a:lnTo>
                  <a:pt x="21843" y="96139"/>
                </a:lnTo>
                <a:lnTo>
                  <a:pt x="29971" y="96139"/>
                </a:lnTo>
                <a:lnTo>
                  <a:pt x="35940" y="95631"/>
                </a:lnTo>
                <a:lnTo>
                  <a:pt x="39496" y="94742"/>
                </a:lnTo>
                <a:lnTo>
                  <a:pt x="44322" y="93599"/>
                </a:lnTo>
                <a:lnTo>
                  <a:pt x="48259" y="91567"/>
                </a:lnTo>
                <a:lnTo>
                  <a:pt x="51307" y="88646"/>
                </a:lnTo>
                <a:lnTo>
                  <a:pt x="54482" y="85852"/>
                </a:lnTo>
                <a:lnTo>
                  <a:pt x="61975" y="48133"/>
                </a:lnTo>
                <a:lnTo>
                  <a:pt x="61787" y="40229"/>
                </a:lnTo>
                <a:lnTo>
                  <a:pt x="50672" y="8255"/>
                </a:lnTo>
                <a:lnTo>
                  <a:pt x="47116" y="4826"/>
                </a:lnTo>
                <a:lnTo>
                  <a:pt x="42671" y="2540"/>
                </a:lnTo>
                <a:lnTo>
                  <a:pt x="37210" y="1397"/>
                </a:lnTo>
                <a:lnTo>
                  <a:pt x="33019" y="508"/>
                </a:lnTo>
                <a:lnTo>
                  <a:pt x="25018" y="0"/>
                </a:lnTo>
                <a:lnTo>
                  <a:pt x="13080" y="0"/>
                </a:lnTo>
                <a:lnTo>
                  <a:pt x="0" y="0"/>
                </a:lnTo>
                <a:close/>
              </a:path>
            </a:pathLst>
          </a:custGeom>
          <a:ln w="9143">
            <a:solidFill>
              <a:srgbClr val="62851A"/>
            </a:solidFill>
          </a:ln>
        </p:spPr>
        <p:txBody>
          <a:bodyPr wrap="square" lIns="0" tIns="0" rIns="0" bIns="0" rtlCol="0"/>
          <a:lstStyle/>
          <a:p>
            <a:endParaRPr/>
          </a:p>
        </p:txBody>
      </p:sp>
      <p:sp>
        <p:nvSpPr>
          <p:cNvPr id="35" name="object 35"/>
          <p:cNvSpPr/>
          <p:nvPr/>
        </p:nvSpPr>
        <p:spPr>
          <a:xfrm>
            <a:off x="5790184" y="1410461"/>
            <a:ext cx="57150" cy="33655"/>
          </a:xfrm>
          <a:custGeom>
            <a:avLst/>
            <a:gdLst/>
            <a:ahLst/>
            <a:cxnLst/>
            <a:rect l="l" t="t" r="r" b="b"/>
            <a:pathLst>
              <a:path w="57150" h="33655">
                <a:moveTo>
                  <a:pt x="0" y="0"/>
                </a:moveTo>
                <a:lnTo>
                  <a:pt x="0" y="33527"/>
                </a:lnTo>
                <a:lnTo>
                  <a:pt x="19176" y="33527"/>
                </a:lnTo>
                <a:lnTo>
                  <a:pt x="30606" y="33527"/>
                </a:lnTo>
                <a:lnTo>
                  <a:pt x="37718" y="33400"/>
                </a:lnTo>
                <a:lnTo>
                  <a:pt x="40512" y="33020"/>
                </a:lnTo>
                <a:lnTo>
                  <a:pt x="45465" y="32512"/>
                </a:lnTo>
                <a:lnTo>
                  <a:pt x="49402" y="30734"/>
                </a:lnTo>
                <a:lnTo>
                  <a:pt x="52324" y="27812"/>
                </a:lnTo>
                <a:lnTo>
                  <a:pt x="55244" y="25018"/>
                </a:lnTo>
                <a:lnTo>
                  <a:pt x="56641" y="21209"/>
                </a:lnTo>
                <a:lnTo>
                  <a:pt x="56641" y="16510"/>
                </a:lnTo>
                <a:lnTo>
                  <a:pt x="56641" y="12064"/>
                </a:lnTo>
                <a:lnTo>
                  <a:pt x="30606" y="0"/>
                </a:lnTo>
                <a:lnTo>
                  <a:pt x="16890" y="0"/>
                </a:lnTo>
                <a:lnTo>
                  <a:pt x="0" y="0"/>
                </a:lnTo>
                <a:close/>
              </a:path>
            </a:pathLst>
          </a:custGeom>
          <a:ln w="9144">
            <a:solidFill>
              <a:srgbClr val="62851A"/>
            </a:solidFill>
          </a:ln>
        </p:spPr>
        <p:txBody>
          <a:bodyPr wrap="square" lIns="0" tIns="0" rIns="0" bIns="0" rtlCol="0"/>
          <a:lstStyle/>
          <a:p>
            <a:endParaRPr/>
          </a:p>
        </p:txBody>
      </p:sp>
      <p:sp>
        <p:nvSpPr>
          <p:cNvPr id="36" name="object 36"/>
          <p:cNvSpPr/>
          <p:nvPr/>
        </p:nvSpPr>
        <p:spPr>
          <a:xfrm>
            <a:off x="6947916" y="1408938"/>
            <a:ext cx="80645" cy="100330"/>
          </a:xfrm>
          <a:custGeom>
            <a:avLst/>
            <a:gdLst/>
            <a:ahLst/>
            <a:cxnLst/>
            <a:rect l="l" t="t" r="r" b="b"/>
            <a:pathLst>
              <a:path w="80645" h="100330">
                <a:moveTo>
                  <a:pt x="40258" y="0"/>
                </a:moveTo>
                <a:lnTo>
                  <a:pt x="6215" y="19369"/>
                </a:lnTo>
                <a:lnTo>
                  <a:pt x="0" y="49784"/>
                </a:lnTo>
                <a:lnTo>
                  <a:pt x="694" y="61406"/>
                </a:lnTo>
                <a:lnTo>
                  <a:pt x="24256" y="96742"/>
                </a:lnTo>
                <a:lnTo>
                  <a:pt x="40258" y="99949"/>
                </a:lnTo>
                <a:lnTo>
                  <a:pt x="48619" y="99161"/>
                </a:lnTo>
                <a:lnTo>
                  <a:pt x="77422" y="71516"/>
                </a:lnTo>
                <a:lnTo>
                  <a:pt x="80263" y="49402"/>
                </a:lnTo>
                <a:lnTo>
                  <a:pt x="79573" y="37730"/>
                </a:lnTo>
                <a:lnTo>
                  <a:pt x="56546" y="3047"/>
                </a:lnTo>
                <a:lnTo>
                  <a:pt x="40258" y="0"/>
                </a:lnTo>
                <a:close/>
              </a:path>
            </a:pathLst>
          </a:custGeom>
          <a:ln w="9144">
            <a:solidFill>
              <a:srgbClr val="62851A"/>
            </a:solidFill>
          </a:ln>
        </p:spPr>
        <p:txBody>
          <a:bodyPr wrap="square" lIns="0" tIns="0" rIns="0" bIns="0" rtlCol="0"/>
          <a:lstStyle/>
          <a:p>
            <a:endParaRPr/>
          </a:p>
        </p:txBody>
      </p:sp>
      <p:sp>
        <p:nvSpPr>
          <p:cNvPr id="37" name="object 37"/>
          <p:cNvSpPr/>
          <p:nvPr/>
        </p:nvSpPr>
        <p:spPr>
          <a:xfrm>
            <a:off x="6775704" y="1386332"/>
            <a:ext cx="121920" cy="145415"/>
          </a:xfrm>
          <a:custGeom>
            <a:avLst/>
            <a:gdLst/>
            <a:ahLst/>
            <a:cxnLst/>
            <a:rect l="l" t="t" r="r" b="b"/>
            <a:pathLst>
              <a:path w="121920" h="145415">
                <a:moveTo>
                  <a:pt x="0" y="0"/>
                </a:moveTo>
                <a:lnTo>
                  <a:pt x="53467" y="0"/>
                </a:lnTo>
                <a:lnTo>
                  <a:pt x="62043" y="168"/>
                </a:lnTo>
                <a:lnTo>
                  <a:pt x="102997" y="16128"/>
                </a:lnTo>
                <a:lnTo>
                  <a:pt x="120443" y="55149"/>
                </a:lnTo>
                <a:lnTo>
                  <a:pt x="121666" y="73913"/>
                </a:lnTo>
                <a:lnTo>
                  <a:pt x="121382" y="82557"/>
                </a:lnTo>
                <a:lnTo>
                  <a:pt x="110553" y="119125"/>
                </a:lnTo>
                <a:lnTo>
                  <a:pt x="75763" y="143319"/>
                </a:lnTo>
                <a:lnTo>
                  <a:pt x="55118" y="145033"/>
                </a:lnTo>
                <a:lnTo>
                  <a:pt x="0" y="145033"/>
                </a:lnTo>
                <a:lnTo>
                  <a:pt x="0" y="0"/>
                </a:lnTo>
                <a:close/>
              </a:path>
            </a:pathLst>
          </a:custGeom>
          <a:ln w="9144">
            <a:solidFill>
              <a:srgbClr val="62851A"/>
            </a:solidFill>
          </a:ln>
        </p:spPr>
        <p:txBody>
          <a:bodyPr wrap="square" lIns="0" tIns="0" rIns="0" bIns="0" rtlCol="0"/>
          <a:lstStyle/>
          <a:p>
            <a:endParaRPr/>
          </a:p>
        </p:txBody>
      </p:sp>
      <p:sp>
        <p:nvSpPr>
          <p:cNvPr id="38" name="object 38"/>
          <p:cNvSpPr/>
          <p:nvPr/>
        </p:nvSpPr>
        <p:spPr>
          <a:xfrm>
            <a:off x="6619367" y="1386332"/>
            <a:ext cx="146050" cy="145415"/>
          </a:xfrm>
          <a:custGeom>
            <a:avLst/>
            <a:gdLst/>
            <a:ahLst/>
            <a:cxnLst/>
            <a:rect l="l" t="t" r="r" b="b"/>
            <a:pathLst>
              <a:path w="146050" h="145415">
                <a:moveTo>
                  <a:pt x="56387" y="0"/>
                </a:moveTo>
                <a:lnTo>
                  <a:pt x="87375" y="0"/>
                </a:lnTo>
                <a:lnTo>
                  <a:pt x="145541" y="145033"/>
                </a:lnTo>
                <a:lnTo>
                  <a:pt x="113664" y="145033"/>
                </a:lnTo>
                <a:lnTo>
                  <a:pt x="100964" y="112140"/>
                </a:lnTo>
                <a:lnTo>
                  <a:pt x="43052" y="112140"/>
                </a:lnTo>
                <a:lnTo>
                  <a:pt x="30987" y="145033"/>
                </a:lnTo>
                <a:lnTo>
                  <a:pt x="0" y="145033"/>
                </a:lnTo>
                <a:lnTo>
                  <a:pt x="56387" y="0"/>
                </a:lnTo>
                <a:close/>
              </a:path>
            </a:pathLst>
          </a:custGeom>
          <a:ln w="9143">
            <a:solidFill>
              <a:srgbClr val="62851A"/>
            </a:solidFill>
          </a:ln>
        </p:spPr>
        <p:txBody>
          <a:bodyPr wrap="square" lIns="0" tIns="0" rIns="0" bIns="0" rtlCol="0"/>
          <a:lstStyle/>
          <a:p>
            <a:endParaRPr/>
          </a:p>
        </p:txBody>
      </p:sp>
      <p:sp>
        <p:nvSpPr>
          <p:cNvPr id="39" name="object 39"/>
          <p:cNvSpPr/>
          <p:nvPr/>
        </p:nvSpPr>
        <p:spPr>
          <a:xfrm>
            <a:off x="6486525" y="1386332"/>
            <a:ext cx="115570" cy="145415"/>
          </a:xfrm>
          <a:custGeom>
            <a:avLst/>
            <a:gdLst/>
            <a:ahLst/>
            <a:cxnLst/>
            <a:rect l="l" t="t" r="r" b="b"/>
            <a:pathLst>
              <a:path w="115570" h="145415">
                <a:moveTo>
                  <a:pt x="0" y="0"/>
                </a:moveTo>
                <a:lnTo>
                  <a:pt x="28448" y="0"/>
                </a:lnTo>
                <a:lnTo>
                  <a:pt x="87883" y="96900"/>
                </a:lnTo>
                <a:lnTo>
                  <a:pt x="87883" y="0"/>
                </a:lnTo>
                <a:lnTo>
                  <a:pt x="115061" y="0"/>
                </a:lnTo>
                <a:lnTo>
                  <a:pt x="115061" y="145033"/>
                </a:lnTo>
                <a:lnTo>
                  <a:pt x="85725" y="145033"/>
                </a:lnTo>
                <a:lnTo>
                  <a:pt x="27177" y="50418"/>
                </a:lnTo>
                <a:lnTo>
                  <a:pt x="27177" y="145033"/>
                </a:lnTo>
                <a:lnTo>
                  <a:pt x="0" y="145033"/>
                </a:lnTo>
                <a:lnTo>
                  <a:pt x="0" y="0"/>
                </a:lnTo>
                <a:close/>
              </a:path>
            </a:pathLst>
          </a:custGeom>
          <a:ln w="9144">
            <a:solidFill>
              <a:srgbClr val="62851A"/>
            </a:solidFill>
          </a:ln>
        </p:spPr>
        <p:txBody>
          <a:bodyPr wrap="square" lIns="0" tIns="0" rIns="0" bIns="0" rtlCol="0"/>
          <a:lstStyle/>
          <a:p>
            <a:endParaRPr/>
          </a:p>
        </p:txBody>
      </p:sp>
      <p:sp>
        <p:nvSpPr>
          <p:cNvPr id="40" name="object 40"/>
          <p:cNvSpPr/>
          <p:nvPr/>
        </p:nvSpPr>
        <p:spPr>
          <a:xfrm>
            <a:off x="6339966" y="1386332"/>
            <a:ext cx="130810" cy="145415"/>
          </a:xfrm>
          <a:custGeom>
            <a:avLst/>
            <a:gdLst/>
            <a:ahLst/>
            <a:cxnLst/>
            <a:rect l="l" t="t" r="r" b="b"/>
            <a:pathLst>
              <a:path w="130810" h="145415">
                <a:moveTo>
                  <a:pt x="0" y="0"/>
                </a:moveTo>
                <a:lnTo>
                  <a:pt x="61722" y="0"/>
                </a:lnTo>
                <a:lnTo>
                  <a:pt x="72554" y="240"/>
                </a:lnTo>
                <a:lnTo>
                  <a:pt x="112395" y="17779"/>
                </a:lnTo>
                <a:lnTo>
                  <a:pt x="118745" y="32130"/>
                </a:lnTo>
                <a:lnTo>
                  <a:pt x="118745" y="40639"/>
                </a:lnTo>
                <a:lnTo>
                  <a:pt x="97123" y="76311"/>
                </a:lnTo>
                <a:lnTo>
                  <a:pt x="80391" y="81025"/>
                </a:lnTo>
                <a:lnTo>
                  <a:pt x="86741" y="84708"/>
                </a:lnTo>
                <a:lnTo>
                  <a:pt x="112775" y="116712"/>
                </a:lnTo>
                <a:lnTo>
                  <a:pt x="130556" y="145033"/>
                </a:lnTo>
                <a:lnTo>
                  <a:pt x="95504" y="145033"/>
                </a:lnTo>
                <a:lnTo>
                  <a:pt x="74295" y="113537"/>
                </a:lnTo>
                <a:lnTo>
                  <a:pt x="69105" y="105846"/>
                </a:lnTo>
                <a:lnTo>
                  <a:pt x="42037" y="84454"/>
                </a:lnTo>
                <a:lnTo>
                  <a:pt x="35306" y="84454"/>
                </a:lnTo>
                <a:lnTo>
                  <a:pt x="29337" y="84454"/>
                </a:lnTo>
                <a:lnTo>
                  <a:pt x="29337" y="145033"/>
                </a:lnTo>
                <a:lnTo>
                  <a:pt x="0" y="145033"/>
                </a:lnTo>
                <a:lnTo>
                  <a:pt x="0" y="0"/>
                </a:lnTo>
                <a:close/>
              </a:path>
            </a:pathLst>
          </a:custGeom>
          <a:ln w="9144">
            <a:solidFill>
              <a:srgbClr val="62851A"/>
            </a:solidFill>
          </a:ln>
        </p:spPr>
        <p:txBody>
          <a:bodyPr wrap="square" lIns="0" tIns="0" rIns="0" bIns="0" rtlCol="0"/>
          <a:lstStyle/>
          <a:p>
            <a:endParaRPr/>
          </a:p>
        </p:txBody>
      </p:sp>
      <p:sp>
        <p:nvSpPr>
          <p:cNvPr id="41" name="object 41"/>
          <p:cNvSpPr/>
          <p:nvPr/>
        </p:nvSpPr>
        <p:spPr>
          <a:xfrm>
            <a:off x="6193409" y="1386332"/>
            <a:ext cx="116205" cy="147955"/>
          </a:xfrm>
          <a:custGeom>
            <a:avLst/>
            <a:gdLst/>
            <a:ahLst/>
            <a:cxnLst/>
            <a:rect l="l" t="t" r="r" b="b"/>
            <a:pathLst>
              <a:path w="116204" h="147955">
                <a:moveTo>
                  <a:pt x="0" y="0"/>
                </a:moveTo>
                <a:lnTo>
                  <a:pt x="29337" y="0"/>
                </a:lnTo>
                <a:lnTo>
                  <a:pt x="29337" y="78612"/>
                </a:lnTo>
                <a:lnTo>
                  <a:pt x="29337" y="91058"/>
                </a:lnTo>
                <a:lnTo>
                  <a:pt x="39369" y="117093"/>
                </a:lnTo>
                <a:lnTo>
                  <a:pt x="44068" y="120776"/>
                </a:lnTo>
                <a:lnTo>
                  <a:pt x="50545" y="122554"/>
                </a:lnTo>
                <a:lnTo>
                  <a:pt x="58674" y="122554"/>
                </a:lnTo>
                <a:lnTo>
                  <a:pt x="67055" y="122554"/>
                </a:lnTo>
                <a:lnTo>
                  <a:pt x="85089" y="104901"/>
                </a:lnTo>
                <a:lnTo>
                  <a:pt x="85978" y="99948"/>
                </a:lnTo>
                <a:lnTo>
                  <a:pt x="86360" y="91693"/>
                </a:lnTo>
                <a:lnTo>
                  <a:pt x="86360" y="80263"/>
                </a:lnTo>
                <a:lnTo>
                  <a:pt x="86360" y="0"/>
                </a:lnTo>
                <a:lnTo>
                  <a:pt x="115696" y="0"/>
                </a:lnTo>
                <a:lnTo>
                  <a:pt x="115696" y="76200"/>
                </a:lnTo>
                <a:lnTo>
                  <a:pt x="111760" y="120268"/>
                </a:lnTo>
                <a:lnTo>
                  <a:pt x="104520" y="131317"/>
                </a:lnTo>
                <a:lnTo>
                  <a:pt x="100329" y="136270"/>
                </a:lnTo>
                <a:lnTo>
                  <a:pt x="59562" y="147573"/>
                </a:lnTo>
                <a:lnTo>
                  <a:pt x="49801" y="147266"/>
                </a:lnTo>
                <a:lnTo>
                  <a:pt x="11049" y="130301"/>
                </a:lnTo>
                <a:lnTo>
                  <a:pt x="188" y="88794"/>
                </a:lnTo>
                <a:lnTo>
                  <a:pt x="0" y="77342"/>
                </a:lnTo>
                <a:lnTo>
                  <a:pt x="0" y="0"/>
                </a:lnTo>
                <a:close/>
              </a:path>
            </a:pathLst>
          </a:custGeom>
          <a:ln w="9144">
            <a:solidFill>
              <a:srgbClr val="62851A"/>
            </a:solidFill>
          </a:ln>
        </p:spPr>
        <p:txBody>
          <a:bodyPr wrap="square" lIns="0" tIns="0" rIns="0" bIns="0" rtlCol="0"/>
          <a:lstStyle/>
          <a:p>
            <a:endParaRPr/>
          </a:p>
        </p:txBody>
      </p:sp>
      <p:sp>
        <p:nvSpPr>
          <p:cNvPr id="42" name="object 42"/>
          <p:cNvSpPr/>
          <p:nvPr/>
        </p:nvSpPr>
        <p:spPr>
          <a:xfrm>
            <a:off x="6047232" y="1386332"/>
            <a:ext cx="121920" cy="145415"/>
          </a:xfrm>
          <a:custGeom>
            <a:avLst/>
            <a:gdLst/>
            <a:ahLst/>
            <a:cxnLst/>
            <a:rect l="l" t="t" r="r" b="b"/>
            <a:pathLst>
              <a:path w="121920" h="145415">
                <a:moveTo>
                  <a:pt x="0" y="0"/>
                </a:moveTo>
                <a:lnTo>
                  <a:pt x="53466" y="0"/>
                </a:lnTo>
                <a:lnTo>
                  <a:pt x="62043" y="168"/>
                </a:lnTo>
                <a:lnTo>
                  <a:pt x="102996" y="16128"/>
                </a:lnTo>
                <a:lnTo>
                  <a:pt x="120443" y="55149"/>
                </a:lnTo>
                <a:lnTo>
                  <a:pt x="121665" y="73913"/>
                </a:lnTo>
                <a:lnTo>
                  <a:pt x="121382" y="82557"/>
                </a:lnTo>
                <a:lnTo>
                  <a:pt x="110553" y="119125"/>
                </a:lnTo>
                <a:lnTo>
                  <a:pt x="75763" y="143319"/>
                </a:lnTo>
                <a:lnTo>
                  <a:pt x="55117" y="145033"/>
                </a:lnTo>
                <a:lnTo>
                  <a:pt x="0" y="145033"/>
                </a:lnTo>
                <a:lnTo>
                  <a:pt x="0" y="0"/>
                </a:lnTo>
                <a:close/>
              </a:path>
            </a:pathLst>
          </a:custGeom>
          <a:ln w="9143">
            <a:solidFill>
              <a:srgbClr val="62851A"/>
            </a:solidFill>
          </a:ln>
        </p:spPr>
        <p:txBody>
          <a:bodyPr wrap="square" lIns="0" tIns="0" rIns="0" bIns="0" rtlCol="0"/>
          <a:lstStyle/>
          <a:p>
            <a:endParaRPr/>
          </a:p>
        </p:txBody>
      </p:sp>
      <p:sp>
        <p:nvSpPr>
          <p:cNvPr id="43" name="object 43"/>
          <p:cNvSpPr/>
          <p:nvPr/>
        </p:nvSpPr>
        <p:spPr>
          <a:xfrm>
            <a:off x="5892419" y="1386332"/>
            <a:ext cx="146050" cy="145415"/>
          </a:xfrm>
          <a:custGeom>
            <a:avLst/>
            <a:gdLst/>
            <a:ahLst/>
            <a:cxnLst/>
            <a:rect l="l" t="t" r="r" b="b"/>
            <a:pathLst>
              <a:path w="146050" h="145415">
                <a:moveTo>
                  <a:pt x="56387" y="0"/>
                </a:moveTo>
                <a:lnTo>
                  <a:pt x="87375" y="0"/>
                </a:lnTo>
                <a:lnTo>
                  <a:pt x="145541" y="145033"/>
                </a:lnTo>
                <a:lnTo>
                  <a:pt x="113664" y="145033"/>
                </a:lnTo>
                <a:lnTo>
                  <a:pt x="100964" y="112140"/>
                </a:lnTo>
                <a:lnTo>
                  <a:pt x="43052" y="112140"/>
                </a:lnTo>
                <a:lnTo>
                  <a:pt x="30987" y="145033"/>
                </a:lnTo>
                <a:lnTo>
                  <a:pt x="0" y="145033"/>
                </a:lnTo>
                <a:lnTo>
                  <a:pt x="56387" y="0"/>
                </a:lnTo>
                <a:close/>
              </a:path>
            </a:pathLst>
          </a:custGeom>
          <a:ln w="9144">
            <a:solidFill>
              <a:srgbClr val="62851A"/>
            </a:solidFill>
          </a:ln>
        </p:spPr>
        <p:txBody>
          <a:bodyPr wrap="square" lIns="0" tIns="0" rIns="0" bIns="0" rtlCol="0"/>
          <a:lstStyle/>
          <a:p>
            <a:endParaRPr/>
          </a:p>
        </p:txBody>
      </p:sp>
      <p:sp>
        <p:nvSpPr>
          <p:cNvPr id="44" name="object 44"/>
          <p:cNvSpPr/>
          <p:nvPr/>
        </p:nvSpPr>
        <p:spPr>
          <a:xfrm>
            <a:off x="5760846" y="1386332"/>
            <a:ext cx="121920" cy="145415"/>
          </a:xfrm>
          <a:custGeom>
            <a:avLst/>
            <a:gdLst/>
            <a:ahLst/>
            <a:cxnLst/>
            <a:rect l="l" t="t" r="r" b="b"/>
            <a:pathLst>
              <a:path w="121920" h="145415">
                <a:moveTo>
                  <a:pt x="0" y="0"/>
                </a:moveTo>
                <a:lnTo>
                  <a:pt x="58038" y="0"/>
                </a:lnTo>
                <a:lnTo>
                  <a:pt x="66083" y="93"/>
                </a:lnTo>
                <a:lnTo>
                  <a:pt x="103377" y="10413"/>
                </a:lnTo>
                <a:lnTo>
                  <a:pt x="109981" y="19557"/>
                </a:lnTo>
                <a:lnTo>
                  <a:pt x="113029" y="24637"/>
                </a:lnTo>
                <a:lnTo>
                  <a:pt x="114426" y="30225"/>
                </a:lnTo>
                <a:lnTo>
                  <a:pt x="114426" y="36448"/>
                </a:lnTo>
                <a:lnTo>
                  <a:pt x="114426" y="43306"/>
                </a:lnTo>
                <a:lnTo>
                  <a:pt x="94106" y="67944"/>
                </a:lnTo>
                <a:lnTo>
                  <a:pt x="102869" y="70612"/>
                </a:lnTo>
                <a:lnTo>
                  <a:pt x="109727" y="74929"/>
                </a:lnTo>
                <a:lnTo>
                  <a:pt x="114426" y="81152"/>
                </a:lnTo>
                <a:lnTo>
                  <a:pt x="119252" y="87375"/>
                </a:lnTo>
                <a:lnTo>
                  <a:pt x="121538" y="94614"/>
                </a:lnTo>
                <a:lnTo>
                  <a:pt x="121538" y="102996"/>
                </a:lnTo>
                <a:lnTo>
                  <a:pt x="121538" y="109600"/>
                </a:lnTo>
                <a:lnTo>
                  <a:pt x="104393" y="137159"/>
                </a:lnTo>
                <a:lnTo>
                  <a:pt x="99060" y="140969"/>
                </a:lnTo>
                <a:lnTo>
                  <a:pt x="49402" y="145033"/>
                </a:lnTo>
                <a:lnTo>
                  <a:pt x="0" y="145033"/>
                </a:lnTo>
                <a:lnTo>
                  <a:pt x="0" y="0"/>
                </a:lnTo>
                <a:close/>
              </a:path>
            </a:pathLst>
          </a:custGeom>
          <a:ln w="9144">
            <a:solidFill>
              <a:srgbClr val="62851A"/>
            </a:solidFill>
          </a:ln>
        </p:spPr>
        <p:txBody>
          <a:bodyPr wrap="square" lIns="0" tIns="0" rIns="0" bIns="0" rtlCol="0"/>
          <a:lstStyle/>
          <a:p>
            <a:endParaRPr/>
          </a:p>
        </p:txBody>
      </p:sp>
      <p:sp>
        <p:nvSpPr>
          <p:cNvPr id="45" name="object 45"/>
          <p:cNvSpPr/>
          <p:nvPr/>
        </p:nvSpPr>
        <p:spPr>
          <a:xfrm>
            <a:off x="5451475" y="1381760"/>
            <a:ext cx="284480" cy="154177"/>
          </a:xfrm>
          <a:prstGeom prst="rect">
            <a:avLst/>
          </a:prstGeom>
          <a:blipFill>
            <a:blip r:embed="rId22" cstate="print"/>
            <a:stretch>
              <a:fillRect/>
            </a:stretch>
          </a:blipFill>
        </p:spPr>
        <p:txBody>
          <a:bodyPr wrap="square" lIns="0" tIns="0" rIns="0" bIns="0" rtlCol="0"/>
          <a:lstStyle/>
          <a:p>
            <a:endParaRPr/>
          </a:p>
        </p:txBody>
      </p:sp>
      <p:sp>
        <p:nvSpPr>
          <p:cNvPr id="46" name="object 46"/>
          <p:cNvSpPr/>
          <p:nvPr/>
        </p:nvSpPr>
        <p:spPr>
          <a:xfrm>
            <a:off x="6917690" y="1383791"/>
            <a:ext cx="140970" cy="150495"/>
          </a:xfrm>
          <a:custGeom>
            <a:avLst/>
            <a:gdLst/>
            <a:ahLst/>
            <a:cxnLst/>
            <a:rect l="l" t="t" r="r" b="b"/>
            <a:pathLst>
              <a:path w="140970" h="150494">
                <a:moveTo>
                  <a:pt x="70103" y="0"/>
                </a:moveTo>
                <a:lnTo>
                  <a:pt x="111001" y="11251"/>
                </a:lnTo>
                <a:lnTo>
                  <a:pt x="135921" y="43767"/>
                </a:lnTo>
                <a:lnTo>
                  <a:pt x="140715" y="75311"/>
                </a:lnTo>
                <a:lnTo>
                  <a:pt x="139525" y="91886"/>
                </a:lnTo>
                <a:lnTo>
                  <a:pt x="121665" y="130302"/>
                </a:lnTo>
                <a:lnTo>
                  <a:pt x="85732" y="148875"/>
                </a:lnTo>
                <a:lnTo>
                  <a:pt x="70611" y="150113"/>
                </a:lnTo>
                <a:lnTo>
                  <a:pt x="55250" y="148875"/>
                </a:lnTo>
                <a:lnTo>
                  <a:pt x="19050" y="130302"/>
                </a:lnTo>
                <a:lnTo>
                  <a:pt x="1190" y="92350"/>
                </a:lnTo>
                <a:lnTo>
                  <a:pt x="0" y="75946"/>
                </a:lnTo>
                <a:lnTo>
                  <a:pt x="406" y="65327"/>
                </a:lnTo>
                <a:lnTo>
                  <a:pt x="14477" y="24765"/>
                </a:lnTo>
                <a:lnTo>
                  <a:pt x="53435" y="1492"/>
                </a:lnTo>
                <a:lnTo>
                  <a:pt x="70103" y="0"/>
                </a:lnTo>
                <a:close/>
              </a:path>
            </a:pathLst>
          </a:custGeom>
          <a:ln w="9144">
            <a:solidFill>
              <a:srgbClr val="62851A"/>
            </a:solidFill>
          </a:ln>
        </p:spPr>
        <p:txBody>
          <a:bodyPr wrap="square" lIns="0" tIns="0" rIns="0" bIns="0" rtlCol="0"/>
          <a:lstStyle/>
          <a:p>
            <a:endParaRPr/>
          </a:p>
        </p:txBody>
      </p:sp>
      <p:sp>
        <p:nvSpPr>
          <p:cNvPr id="47" name="object 47"/>
          <p:cNvSpPr txBox="1"/>
          <p:nvPr/>
        </p:nvSpPr>
        <p:spPr>
          <a:xfrm>
            <a:off x="5400802" y="1665173"/>
            <a:ext cx="3434079" cy="1264285"/>
          </a:xfrm>
          <a:prstGeom prst="rect">
            <a:avLst/>
          </a:prstGeom>
        </p:spPr>
        <p:txBody>
          <a:bodyPr vert="horz" wrap="square" lIns="0" tIns="55244" rIns="0" bIns="0" rtlCol="0">
            <a:spAutoFit/>
          </a:bodyPr>
          <a:lstStyle/>
          <a:p>
            <a:pPr marL="41275" marR="5080" indent="-41910">
              <a:lnSpc>
                <a:spcPts val="1340"/>
              </a:lnSpc>
              <a:spcBef>
                <a:spcPts val="434"/>
              </a:spcBef>
            </a:pPr>
            <a:r>
              <a:rPr sz="1400" dirty="0">
                <a:latin typeface="Arial"/>
                <a:cs typeface="Arial"/>
              </a:rPr>
              <a:t>Se aplica una pasta o preparación,  mediante una máquina y después de un  tiempo de reposo, los productos</a:t>
            </a:r>
            <a:r>
              <a:rPr sz="1400" spc="-215" dirty="0">
                <a:latin typeface="Arial"/>
                <a:cs typeface="Arial"/>
              </a:rPr>
              <a:t> </a:t>
            </a:r>
            <a:r>
              <a:rPr sz="1400" dirty="0">
                <a:latin typeface="Arial"/>
                <a:cs typeface="Arial"/>
              </a:rPr>
              <a:t>depilantes  llegan por difusión a la raíz del pelo  </a:t>
            </a:r>
            <a:r>
              <a:rPr sz="1400" spc="-5" dirty="0">
                <a:latin typeface="Arial"/>
                <a:cs typeface="Arial"/>
              </a:rPr>
              <a:t>destruyéndola, </a:t>
            </a:r>
            <a:r>
              <a:rPr sz="1400" dirty="0">
                <a:latin typeface="Arial"/>
                <a:cs typeface="Arial"/>
              </a:rPr>
              <a:t>y permitiendo así que el  pelo o lana sea arrancado por métodos  </a:t>
            </a:r>
            <a:r>
              <a:rPr sz="1400" spc="-5" dirty="0">
                <a:latin typeface="Arial"/>
                <a:cs typeface="Arial"/>
              </a:rPr>
              <a:t>mecánicos.</a:t>
            </a:r>
            <a:endParaRPr sz="1400">
              <a:latin typeface="Arial"/>
              <a:cs typeface="Arial"/>
            </a:endParaRPr>
          </a:p>
        </p:txBody>
      </p:sp>
      <p:sp>
        <p:nvSpPr>
          <p:cNvPr id="48" name="object 48"/>
          <p:cNvSpPr/>
          <p:nvPr/>
        </p:nvSpPr>
        <p:spPr>
          <a:xfrm>
            <a:off x="5341873" y="3256788"/>
            <a:ext cx="3367151" cy="354457"/>
          </a:xfrm>
          <a:prstGeom prst="rect">
            <a:avLst/>
          </a:prstGeom>
          <a:blipFill>
            <a:blip r:embed="rId23" cstate="print"/>
            <a:stretch>
              <a:fillRect/>
            </a:stretch>
          </a:blipFill>
        </p:spPr>
        <p:txBody>
          <a:bodyPr wrap="square" lIns="0" tIns="0" rIns="0" bIns="0" rtlCol="0"/>
          <a:lstStyle/>
          <a:p>
            <a:endParaRPr/>
          </a:p>
        </p:txBody>
      </p:sp>
      <p:sp>
        <p:nvSpPr>
          <p:cNvPr id="49" name="object 49"/>
          <p:cNvSpPr txBox="1"/>
          <p:nvPr/>
        </p:nvSpPr>
        <p:spPr>
          <a:xfrm>
            <a:off x="5057902" y="3845178"/>
            <a:ext cx="3820795" cy="1691005"/>
          </a:xfrm>
          <a:prstGeom prst="rect">
            <a:avLst/>
          </a:prstGeom>
        </p:spPr>
        <p:txBody>
          <a:bodyPr vert="horz" wrap="square" lIns="0" tIns="12700" rIns="0" bIns="0" rtlCol="0">
            <a:spAutoFit/>
          </a:bodyPr>
          <a:lstStyle/>
          <a:p>
            <a:pPr marL="384175" indent="-384175">
              <a:lnSpc>
                <a:spcPct val="100000"/>
              </a:lnSpc>
              <a:spcBef>
                <a:spcPts val="100"/>
              </a:spcBef>
              <a:buClr>
                <a:srgbClr val="3891A7"/>
              </a:buClr>
              <a:buSzPct val="78571"/>
              <a:buFont typeface="Wingdings"/>
              <a:buChar char=""/>
              <a:tabLst>
                <a:tab pos="384175" algn="l"/>
                <a:tab pos="384810" algn="l"/>
              </a:tabLst>
            </a:pPr>
            <a:r>
              <a:rPr sz="1400" b="1" spc="-5" dirty="0">
                <a:latin typeface="Arial"/>
                <a:cs typeface="Arial"/>
              </a:rPr>
              <a:t>Concentración de </a:t>
            </a:r>
            <a:r>
              <a:rPr sz="1400" b="1" dirty="0">
                <a:latin typeface="Arial"/>
                <a:cs typeface="Arial"/>
              </a:rPr>
              <a:t>la</a:t>
            </a:r>
            <a:r>
              <a:rPr sz="1400" b="1" spc="-85" dirty="0">
                <a:latin typeface="Arial"/>
                <a:cs typeface="Arial"/>
              </a:rPr>
              <a:t> </a:t>
            </a:r>
            <a:r>
              <a:rPr sz="1400" b="1" dirty="0">
                <a:latin typeface="Arial"/>
                <a:cs typeface="Arial"/>
              </a:rPr>
              <a:t>pasta</a:t>
            </a:r>
            <a:r>
              <a:rPr sz="1400" dirty="0">
                <a:latin typeface="Arial"/>
                <a:cs typeface="Arial"/>
              </a:rPr>
              <a:t>.</a:t>
            </a:r>
            <a:endParaRPr sz="1400">
              <a:latin typeface="Arial"/>
              <a:cs typeface="Arial"/>
            </a:endParaRPr>
          </a:p>
          <a:p>
            <a:pPr marL="384175" indent="-384175">
              <a:lnSpc>
                <a:spcPct val="100000"/>
              </a:lnSpc>
              <a:spcBef>
                <a:spcPts val="5"/>
              </a:spcBef>
              <a:buClr>
                <a:srgbClr val="3891A7"/>
              </a:buClr>
              <a:buSzPct val="78571"/>
              <a:buFont typeface="Wingdings"/>
              <a:buChar char=""/>
              <a:tabLst>
                <a:tab pos="384175" algn="l"/>
                <a:tab pos="384810" algn="l"/>
              </a:tabLst>
            </a:pPr>
            <a:r>
              <a:rPr sz="1400" b="1" dirty="0">
                <a:latin typeface="Arial"/>
                <a:cs typeface="Arial"/>
              </a:rPr>
              <a:t>Espesante.</a:t>
            </a:r>
            <a:endParaRPr sz="1400">
              <a:latin typeface="Arial"/>
              <a:cs typeface="Arial"/>
            </a:endParaRPr>
          </a:p>
          <a:p>
            <a:pPr marL="384175" indent="-384175">
              <a:lnSpc>
                <a:spcPct val="100000"/>
              </a:lnSpc>
              <a:buClr>
                <a:srgbClr val="3891A7"/>
              </a:buClr>
              <a:buSzPct val="78571"/>
              <a:buFont typeface="Wingdings"/>
              <a:buChar char=""/>
              <a:tabLst>
                <a:tab pos="384175" algn="l"/>
                <a:tab pos="384810" algn="l"/>
              </a:tabLst>
            </a:pPr>
            <a:r>
              <a:rPr sz="1400" b="1" dirty="0">
                <a:latin typeface="Arial"/>
                <a:cs typeface="Arial"/>
              </a:rPr>
              <a:t>Estado </a:t>
            </a:r>
            <a:r>
              <a:rPr sz="1400" b="1" spc="-5" dirty="0">
                <a:latin typeface="Arial"/>
                <a:cs typeface="Arial"/>
              </a:rPr>
              <a:t>del</a:t>
            </a:r>
            <a:r>
              <a:rPr sz="1400" b="1" spc="-55" dirty="0">
                <a:latin typeface="Arial"/>
                <a:cs typeface="Arial"/>
              </a:rPr>
              <a:t> </a:t>
            </a:r>
            <a:r>
              <a:rPr sz="1400" b="1" spc="-5" dirty="0">
                <a:latin typeface="Arial"/>
                <a:cs typeface="Arial"/>
              </a:rPr>
              <a:t>remojo.</a:t>
            </a:r>
            <a:endParaRPr sz="1400">
              <a:latin typeface="Arial"/>
              <a:cs typeface="Arial"/>
            </a:endParaRPr>
          </a:p>
          <a:p>
            <a:pPr marL="384175" marR="5080" indent="-384175">
              <a:lnSpc>
                <a:spcPct val="80000"/>
              </a:lnSpc>
              <a:spcBef>
                <a:spcPts val="335"/>
              </a:spcBef>
              <a:buClr>
                <a:srgbClr val="3891A7"/>
              </a:buClr>
              <a:buSzPct val="78571"/>
              <a:buFont typeface="Wingdings"/>
              <a:buChar char=""/>
              <a:tabLst>
                <a:tab pos="384175" algn="l"/>
                <a:tab pos="384810" algn="l"/>
              </a:tabLst>
            </a:pPr>
            <a:r>
              <a:rPr sz="1400" b="1" spc="-5" dirty="0">
                <a:latin typeface="Arial"/>
                <a:cs typeface="Arial"/>
              </a:rPr>
              <a:t>Tiempo de reposo entre </a:t>
            </a:r>
            <a:r>
              <a:rPr sz="1400" b="1" dirty="0">
                <a:latin typeface="Arial"/>
                <a:cs typeface="Arial"/>
              </a:rPr>
              <a:t>el</a:t>
            </a:r>
            <a:r>
              <a:rPr sz="1400" b="1" spc="-110" dirty="0">
                <a:latin typeface="Arial"/>
                <a:cs typeface="Arial"/>
              </a:rPr>
              <a:t> </a:t>
            </a:r>
            <a:r>
              <a:rPr sz="1400" b="1" spc="-5" dirty="0">
                <a:latin typeface="Arial"/>
                <a:cs typeface="Arial"/>
              </a:rPr>
              <a:t>embadurnado  </a:t>
            </a:r>
            <a:r>
              <a:rPr sz="1400" b="1" dirty="0">
                <a:latin typeface="Arial"/>
                <a:cs typeface="Arial"/>
              </a:rPr>
              <a:t>y</a:t>
            </a:r>
            <a:r>
              <a:rPr sz="1400" b="1" spc="-25" dirty="0">
                <a:latin typeface="Arial"/>
                <a:cs typeface="Arial"/>
              </a:rPr>
              <a:t> </a:t>
            </a:r>
            <a:r>
              <a:rPr sz="1400" b="1" spc="-5" dirty="0">
                <a:latin typeface="Arial"/>
                <a:cs typeface="Arial"/>
              </a:rPr>
              <a:t>depilado.</a:t>
            </a:r>
            <a:endParaRPr sz="1400">
              <a:latin typeface="Arial"/>
              <a:cs typeface="Arial"/>
            </a:endParaRPr>
          </a:p>
          <a:p>
            <a:pPr marL="384175" indent="-384175">
              <a:lnSpc>
                <a:spcPct val="100000"/>
              </a:lnSpc>
              <a:buClr>
                <a:srgbClr val="3891A7"/>
              </a:buClr>
              <a:buSzPct val="78571"/>
              <a:buFont typeface="Wingdings"/>
              <a:buChar char=""/>
              <a:tabLst>
                <a:tab pos="384175" algn="l"/>
                <a:tab pos="384810" algn="l"/>
              </a:tabLst>
            </a:pPr>
            <a:r>
              <a:rPr sz="1400" b="1" spc="-10" dirty="0">
                <a:latin typeface="Arial"/>
                <a:cs typeface="Arial"/>
              </a:rPr>
              <a:t>Temperatura.</a:t>
            </a:r>
            <a:endParaRPr sz="1400">
              <a:latin typeface="Arial"/>
              <a:cs typeface="Arial"/>
            </a:endParaRPr>
          </a:p>
          <a:p>
            <a:pPr marL="384175" indent="-384175">
              <a:lnSpc>
                <a:spcPct val="100000"/>
              </a:lnSpc>
              <a:buClr>
                <a:srgbClr val="3891A7"/>
              </a:buClr>
              <a:buSzPct val="78571"/>
              <a:buFont typeface="Wingdings"/>
              <a:buChar char=""/>
              <a:tabLst>
                <a:tab pos="384175" algn="l"/>
                <a:tab pos="384810" algn="l"/>
              </a:tabLst>
            </a:pPr>
            <a:r>
              <a:rPr sz="1400" b="1" spc="-5" dirty="0">
                <a:latin typeface="Arial"/>
                <a:cs typeface="Arial"/>
              </a:rPr>
              <a:t>Grosor de </a:t>
            </a:r>
            <a:r>
              <a:rPr sz="1400" b="1" dirty="0">
                <a:latin typeface="Arial"/>
                <a:cs typeface="Arial"/>
              </a:rPr>
              <a:t>la</a:t>
            </a:r>
            <a:r>
              <a:rPr sz="1400" b="1" spc="-55" dirty="0">
                <a:latin typeface="Arial"/>
                <a:cs typeface="Arial"/>
              </a:rPr>
              <a:t> </a:t>
            </a:r>
            <a:r>
              <a:rPr sz="1400" b="1" spc="-5" dirty="0">
                <a:latin typeface="Arial"/>
                <a:cs typeface="Arial"/>
              </a:rPr>
              <a:t>piel.</a:t>
            </a:r>
            <a:endParaRPr sz="1400">
              <a:latin typeface="Arial"/>
              <a:cs typeface="Arial"/>
            </a:endParaRPr>
          </a:p>
          <a:p>
            <a:pPr marL="384175" indent="-384175">
              <a:lnSpc>
                <a:spcPct val="100000"/>
              </a:lnSpc>
              <a:buClr>
                <a:srgbClr val="3891A7"/>
              </a:buClr>
              <a:buSzPct val="78571"/>
              <a:buFont typeface="Wingdings"/>
              <a:buChar char=""/>
              <a:tabLst>
                <a:tab pos="384175" algn="l"/>
                <a:tab pos="384810" algn="l"/>
              </a:tabLst>
            </a:pPr>
            <a:r>
              <a:rPr sz="1400" b="1" spc="-5" dirty="0">
                <a:latin typeface="Arial"/>
                <a:cs typeface="Arial"/>
              </a:rPr>
              <a:t>Productos</a:t>
            </a:r>
            <a:r>
              <a:rPr sz="1400" b="1" spc="-50" dirty="0">
                <a:latin typeface="Arial"/>
                <a:cs typeface="Arial"/>
              </a:rPr>
              <a:t> </a:t>
            </a:r>
            <a:r>
              <a:rPr sz="1400" b="1" dirty="0">
                <a:latin typeface="Arial"/>
                <a:cs typeface="Arial"/>
              </a:rPr>
              <a:t>auxiliares</a:t>
            </a:r>
            <a:endParaRPr sz="14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5572" y="284988"/>
            <a:ext cx="4044696" cy="61447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7200" y="357212"/>
            <a:ext cx="3900424" cy="600075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7200" y="357212"/>
            <a:ext cx="3900804" cy="6000750"/>
          </a:xfrm>
          <a:custGeom>
            <a:avLst/>
            <a:gdLst/>
            <a:ahLst/>
            <a:cxnLst/>
            <a:rect l="l" t="t" r="r" b="b"/>
            <a:pathLst>
              <a:path w="3900804" h="6000750">
                <a:moveTo>
                  <a:pt x="0" y="6000750"/>
                </a:moveTo>
                <a:lnTo>
                  <a:pt x="3900424" y="6000750"/>
                </a:lnTo>
                <a:lnTo>
                  <a:pt x="3900424" y="0"/>
                </a:lnTo>
                <a:lnTo>
                  <a:pt x="0" y="0"/>
                </a:lnTo>
                <a:lnTo>
                  <a:pt x="0" y="6000750"/>
                </a:lnTo>
                <a:close/>
              </a:path>
            </a:pathLst>
          </a:custGeom>
          <a:ln w="12699">
            <a:solidFill>
              <a:srgbClr val="00A9DE"/>
            </a:solidFill>
          </a:ln>
        </p:spPr>
        <p:txBody>
          <a:bodyPr wrap="square" lIns="0" tIns="0" rIns="0" bIns="0" rtlCol="0"/>
          <a:lstStyle/>
          <a:p>
            <a:endParaRPr/>
          </a:p>
        </p:txBody>
      </p:sp>
      <p:sp>
        <p:nvSpPr>
          <p:cNvPr id="10" name="object 10"/>
          <p:cNvSpPr/>
          <p:nvPr/>
        </p:nvSpPr>
        <p:spPr>
          <a:xfrm>
            <a:off x="790955" y="580644"/>
            <a:ext cx="3015996" cy="44653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787908" y="882396"/>
            <a:ext cx="2586228" cy="44653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992733" y="437641"/>
            <a:ext cx="2552344" cy="20650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019300" y="487552"/>
            <a:ext cx="54610" cy="74295"/>
          </a:xfrm>
          <a:custGeom>
            <a:avLst/>
            <a:gdLst/>
            <a:ahLst/>
            <a:cxnLst/>
            <a:rect l="l" t="t" r="r" b="b"/>
            <a:pathLst>
              <a:path w="54610" h="74295">
                <a:moveTo>
                  <a:pt x="26924" y="0"/>
                </a:moveTo>
                <a:lnTo>
                  <a:pt x="0" y="74041"/>
                </a:lnTo>
                <a:lnTo>
                  <a:pt x="54482" y="74041"/>
                </a:lnTo>
                <a:lnTo>
                  <a:pt x="26924" y="0"/>
                </a:lnTo>
                <a:close/>
              </a:path>
            </a:pathLst>
          </a:custGeom>
          <a:ln w="9144">
            <a:solidFill>
              <a:srgbClr val="62851A"/>
            </a:solidFill>
          </a:ln>
        </p:spPr>
        <p:txBody>
          <a:bodyPr wrap="square" lIns="0" tIns="0" rIns="0" bIns="0" rtlCol="0"/>
          <a:lstStyle/>
          <a:p>
            <a:endParaRPr/>
          </a:p>
        </p:txBody>
      </p:sp>
      <p:sp>
        <p:nvSpPr>
          <p:cNvPr id="14" name="object 14"/>
          <p:cNvSpPr/>
          <p:nvPr/>
        </p:nvSpPr>
        <p:spPr>
          <a:xfrm>
            <a:off x="3405885" y="474726"/>
            <a:ext cx="81915" cy="50800"/>
          </a:xfrm>
          <a:custGeom>
            <a:avLst/>
            <a:gdLst/>
            <a:ahLst/>
            <a:cxnLst/>
            <a:rect l="l" t="t" r="r" b="b"/>
            <a:pathLst>
              <a:path w="81914" h="50800">
                <a:moveTo>
                  <a:pt x="0" y="0"/>
                </a:moveTo>
                <a:lnTo>
                  <a:pt x="0" y="50673"/>
                </a:lnTo>
                <a:lnTo>
                  <a:pt x="29844" y="50673"/>
                </a:lnTo>
                <a:lnTo>
                  <a:pt x="70865" y="46609"/>
                </a:lnTo>
                <a:lnTo>
                  <a:pt x="77342" y="39750"/>
                </a:lnTo>
                <a:lnTo>
                  <a:pt x="80137" y="35813"/>
                </a:lnTo>
                <a:lnTo>
                  <a:pt x="81406" y="30861"/>
                </a:lnTo>
                <a:lnTo>
                  <a:pt x="81406" y="24764"/>
                </a:lnTo>
                <a:lnTo>
                  <a:pt x="81406" y="18161"/>
                </a:lnTo>
                <a:lnTo>
                  <a:pt x="42546" y="47"/>
                </a:lnTo>
                <a:lnTo>
                  <a:pt x="31496" y="0"/>
                </a:lnTo>
                <a:lnTo>
                  <a:pt x="0" y="0"/>
                </a:lnTo>
                <a:close/>
              </a:path>
            </a:pathLst>
          </a:custGeom>
          <a:ln w="9144">
            <a:solidFill>
              <a:srgbClr val="62851A"/>
            </a:solidFill>
          </a:ln>
        </p:spPr>
        <p:txBody>
          <a:bodyPr wrap="square" lIns="0" tIns="0" rIns="0" bIns="0" rtlCol="0"/>
          <a:lstStyle/>
          <a:p>
            <a:endParaRPr/>
          </a:p>
        </p:txBody>
      </p:sp>
      <p:sp>
        <p:nvSpPr>
          <p:cNvPr id="15" name="object 15"/>
          <p:cNvSpPr/>
          <p:nvPr/>
        </p:nvSpPr>
        <p:spPr>
          <a:xfrm>
            <a:off x="3003423" y="474726"/>
            <a:ext cx="71120" cy="57150"/>
          </a:xfrm>
          <a:custGeom>
            <a:avLst/>
            <a:gdLst/>
            <a:ahLst/>
            <a:cxnLst/>
            <a:rect l="l" t="t" r="r" b="b"/>
            <a:pathLst>
              <a:path w="71119" h="57150">
                <a:moveTo>
                  <a:pt x="0" y="0"/>
                </a:moveTo>
                <a:lnTo>
                  <a:pt x="0" y="56641"/>
                </a:lnTo>
                <a:lnTo>
                  <a:pt x="22097" y="56641"/>
                </a:lnTo>
                <a:lnTo>
                  <a:pt x="63500" y="48260"/>
                </a:lnTo>
                <a:lnTo>
                  <a:pt x="71119" y="34162"/>
                </a:lnTo>
                <a:lnTo>
                  <a:pt x="71119" y="28194"/>
                </a:lnTo>
                <a:lnTo>
                  <a:pt x="71119" y="20954"/>
                </a:lnTo>
                <a:lnTo>
                  <a:pt x="68960" y="14986"/>
                </a:lnTo>
                <a:lnTo>
                  <a:pt x="64643" y="10287"/>
                </a:lnTo>
                <a:lnTo>
                  <a:pt x="60451" y="5587"/>
                </a:lnTo>
                <a:lnTo>
                  <a:pt x="19431" y="0"/>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2209292" y="474726"/>
            <a:ext cx="85725" cy="132715"/>
          </a:xfrm>
          <a:custGeom>
            <a:avLst/>
            <a:gdLst/>
            <a:ahLst/>
            <a:cxnLst/>
            <a:rect l="l" t="t" r="r" b="b"/>
            <a:pathLst>
              <a:path w="85725" h="132715">
                <a:moveTo>
                  <a:pt x="0" y="0"/>
                </a:moveTo>
                <a:lnTo>
                  <a:pt x="0" y="132207"/>
                </a:lnTo>
                <a:lnTo>
                  <a:pt x="30099" y="132207"/>
                </a:lnTo>
                <a:lnTo>
                  <a:pt x="41401" y="132207"/>
                </a:lnTo>
                <a:lnTo>
                  <a:pt x="49530" y="131572"/>
                </a:lnTo>
                <a:lnTo>
                  <a:pt x="54482" y="130301"/>
                </a:lnTo>
                <a:lnTo>
                  <a:pt x="60959" y="128777"/>
                </a:lnTo>
                <a:lnTo>
                  <a:pt x="66420" y="125984"/>
                </a:lnTo>
                <a:lnTo>
                  <a:pt x="70738" y="122047"/>
                </a:lnTo>
                <a:lnTo>
                  <a:pt x="75056" y="118110"/>
                </a:lnTo>
                <a:lnTo>
                  <a:pt x="85101" y="77168"/>
                </a:lnTo>
                <a:lnTo>
                  <a:pt x="85343" y="66166"/>
                </a:lnTo>
                <a:lnTo>
                  <a:pt x="85101" y="55308"/>
                </a:lnTo>
                <a:lnTo>
                  <a:pt x="74802" y="16001"/>
                </a:lnTo>
                <a:lnTo>
                  <a:pt x="38719" y="476"/>
                </a:lnTo>
                <a:lnTo>
                  <a:pt x="18160" y="0"/>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1806955" y="474726"/>
            <a:ext cx="85725" cy="132715"/>
          </a:xfrm>
          <a:custGeom>
            <a:avLst/>
            <a:gdLst/>
            <a:ahLst/>
            <a:cxnLst/>
            <a:rect l="l" t="t" r="r" b="b"/>
            <a:pathLst>
              <a:path w="85725" h="132715">
                <a:moveTo>
                  <a:pt x="0" y="0"/>
                </a:moveTo>
                <a:lnTo>
                  <a:pt x="0" y="132207"/>
                </a:lnTo>
                <a:lnTo>
                  <a:pt x="30099" y="132207"/>
                </a:lnTo>
                <a:lnTo>
                  <a:pt x="41401" y="132207"/>
                </a:lnTo>
                <a:lnTo>
                  <a:pt x="49530" y="131572"/>
                </a:lnTo>
                <a:lnTo>
                  <a:pt x="54482" y="130301"/>
                </a:lnTo>
                <a:lnTo>
                  <a:pt x="60960" y="128777"/>
                </a:lnTo>
                <a:lnTo>
                  <a:pt x="66420" y="125984"/>
                </a:lnTo>
                <a:lnTo>
                  <a:pt x="70738" y="122047"/>
                </a:lnTo>
                <a:lnTo>
                  <a:pt x="75056" y="118110"/>
                </a:lnTo>
                <a:lnTo>
                  <a:pt x="85101" y="77168"/>
                </a:lnTo>
                <a:lnTo>
                  <a:pt x="85343" y="66166"/>
                </a:lnTo>
                <a:lnTo>
                  <a:pt x="85101" y="55308"/>
                </a:lnTo>
                <a:lnTo>
                  <a:pt x="74802" y="16001"/>
                </a:lnTo>
                <a:lnTo>
                  <a:pt x="38719" y="476"/>
                </a:lnTo>
                <a:lnTo>
                  <a:pt x="18161" y="0"/>
                </a:lnTo>
                <a:lnTo>
                  <a:pt x="0"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1033043" y="474726"/>
            <a:ext cx="81915" cy="50800"/>
          </a:xfrm>
          <a:custGeom>
            <a:avLst/>
            <a:gdLst/>
            <a:ahLst/>
            <a:cxnLst/>
            <a:rect l="l" t="t" r="r" b="b"/>
            <a:pathLst>
              <a:path w="81915" h="50800">
                <a:moveTo>
                  <a:pt x="0" y="0"/>
                </a:moveTo>
                <a:lnTo>
                  <a:pt x="0" y="50673"/>
                </a:lnTo>
                <a:lnTo>
                  <a:pt x="29832" y="50673"/>
                </a:lnTo>
                <a:lnTo>
                  <a:pt x="70865" y="46609"/>
                </a:lnTo>
                <a:lnTo>
                  <a:pt x="77355" y="39750"/>
                </a:lnTo>
                <a:lnTo>
                  <a:pt x="80073" y="35813"/>
                </a:lnTo>
                <a:lnTo>
                  <a:pt x="81432" y="30861"/>
                </a:lnTo>
                <a:lnTo>
                  <a:pt x="81432" y="24764"/>
                </a:lnTo>
                <a:lnTo>
                  <a:pt x="81432" y="18161"/>
                </a:lnTo>
                <a:lnTo>
                  <a:pt x="42490" y="47"/>
                </a:lnTo>
                <a:lnTo>
                  <a:pt x="31457" y="0"/>
                </a:lnTo>
                <a:lnTo>
                  <a:pt x="0"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3182366" y="472058"/>
            <a:ext cx="110489" cy="137795"/>
          </a:xfrm>
          <a:custGeom>
            <a:avLst/>
            <a:gdLst/>
            <a:ahLst/>
            <a:cxnLst/>
            <a:rect l="l" t="t" r="r" b="b"/>
            <a:pathLst>
              <a:path w="110489" h="137795">
                <a:moveTo>
                  <a:pt x="55498" y="0"/>
                </a:moveTo>
                <a:lnTo>
                  <a:pt x="15366" y="17017"/>
                </a:lnTo>
                <a:lnTo>
                  <a:pt x="972" y="52433"/>
                </a:lnTo>
                <a:lnTo>
                  <a:pt x="0" y="68579"/>
                </a:lnTo>
                <a:lnTo>
                  <a:pt x="996" y="84510"/>
                </a:lnTo>
                <a:lnTo>
                  <a:pt x="15747" y="120014"/>
                </a:lnTo>
                <a:lnTo>
                  <a:pt x="55498" y="137540"/>
                </a:lnTo>
                <a:lnTo>
                  <a:pt x="66974" y="136447"/>
                </a:lnTo>
                <a:lnTo>
                  <a:pt x="101810" y="110380"/>
                </a:lnTo>
                <a:lnTo>
                  <a:pt x="110489" y="68071"/>
                </a:lnTo>
                <a:lnTo>
                  <a:pt x="109559" y="52002"/>
                </a:lnTo>
                <a:lnTo>
                  <a:pt x="87360" y="9483"/>
                </a:lnTo>
                <a:lnTo>
                  <a:pt x="55498"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2700782" y="472058"/>
            <a:ext cx="110489" cy="137795"/>
          </a:xfrm>
          <a:custGeom>
            <a:avLst/>
            <a:gdLst/>
            <a:ahLst/>
            <a:cxnLst/>
            <a:rect l="l" t="t" r="r" b="b"/>
            <a:pathLst>
              <a:path w="110489" h="137795">
                <a:moveTo>
                  <a:pt x="55499" y="0"/>
                </a:moveTo>
                <a:lnTo>
                  <a:pt x="15367" y="17017"/>
                </a:lnTo>
                <a:lnTo>
                  <a:pt x="972" y="52433"/>
                </a:lnTo>
                <a:lnTo>
                  <a:pt x="0" y="68579"/>
                </a:lnTo>
                <a:lnTo>
                  <a:pt x="996" y="84510"/>
                </a:lnTo>
                <a:lnTo>
                  <a:pt x="15748" y="120014"/>
                </a:lnTo>
                <a:lnTo>
                  <a:pt x="55499" y="137540"/>
                </a:lnTo>
                <a:lnTo>
                  <a:pt x="66974" y="136447"/>
                </a:lnTo>
                <a:lnTo>
                  <a:pt x="101810" y="110380"/>
                </a:lnTo>
                <a:lnTo>
                  <a:pt x="110490" y="68071"/>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21" name="object 21"/>
          <p:cNvSpPr/>
          <p:nvPr/>
        </p:nvSpPr>
        <p:spPr>
          <a:xfrm>
            <a:off x="2403601" y="472058"/>
            <a:ext cx="110489" cy="137795"/>
          </a:xfrm>
          <a:custGeom>
            <a:avLst/>
            <a:gdLst/>
            <a:ahLst/>
            <a:cxnLst/>
            <a:rect l="l" t="t" r="r" b="b"/>
            <a:pathLst>
              <a:path w="110489" h="137795">
                <a:moveTo>
                  <a:pt x="55499" y="0"/>
                </a:moveTo>
                <a:lnTo>
                  <a:pt x="15367" y="17017"/>
                </a:lnTo>
                <a:lnTo>
                  <a:pt x="972" y="52433"/>
                </a:lnTo>
                <a:lnTo>
                  <a:pt x="0" y="68579"/>
                </a:lnTo>
                <a:lnTo>
                  <a:pt x="996" y="84510"/>
                </a:lnTo>
                <a:lnTo>
                  <a:pt x="15748" y="120014"/>
                </a:lnTo>
                <a:lnTo>
                  <a:pt x="55499" y="137540"/>
                </a:lnTo>
                <a:lnTo>
                  <a:pt x="66974" y="136447"/>
                </a:lnTo>
                <a:lnTo>
                  <a:pt x="101810" y="110380"/>
                </a:lnTo>
                <a:lnTo>
                  <a:pt x="110490" y="68071"/>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22" name="object 22"/>
          <p:cNvSpPr/>
          <p:nvPr/>
        </p:nvSpPr>
        <p:spPr>
          <a:xfrm>
            <a:off x="3365627" y="440944"/>
            <a:ext cx="179705" cy="200025"/>
          </a:xfrm>
          <a:custGeom>
            <a:avLst/>
            <a:gdLst/>
            <a:ahLst/>
            <a:cxnLst/>
            <a:rect l="l" t="t" r="r" b="b"/>
            <a:pathLst>
              <a:path w="179704" h="200025">
                <a:moveTo>
                  <a:pt x="0" y="0"/>
                </a:moveTo>
                <a:lnTo>
                  <a:pt x="84836" y="0"/>
                </a:lnTo>
                <a:lnTo>
                  <a:pt x="99742" y="353"/>
                </a:lnTo>
                <a:lnTo>
                  <a:pt x="138199" y="8651"/>
                </a:lnTo>
                <a:lnTo>
                  <a:pt x="161067" y="39306"/>
                </a:lnTo>
                <a:lnTo>
                  <a:pt x="163195" y="56006"/>
                </a:lnTo>
                <a:lnTo>
                  <a:pt x="162381" y="66748"/>
                </a:lnTo>
                <a:lnTo>
                  <a:pt x="142585" y="99756"/>
                </a:lnTo>
                <a:lnTo>
                  <a:pt x="110617" y="111632"/>
                </a:lnTo>
                <a:lnTo>
                  <a:pt x="116828" y="115536"/>
                </a:lnTo>
                <a:lnTo>
                  <a:pt x="148207" y="149969"/>
                </a:lnTo>
                <a:lnTo>
                  <a:pt x="179450" y="199643"/>
                </a:lnTo>
                <a:lnTo>
                  <a:pt x="131318" y="199643"/>
                </a:lnTo>
                <a:lnTo>
                  <a:pt x="102108" y="156209"/>
                </a:lnTo>
                <a:lnTo>
                  <a:pt x="94990" y="145661"/>
                </a:lnTo>
                <a:lnTo>
                  <a:pt x="68707" y="118617"/>
                </a:lnTo>
                <a:lnTo>
                  <a:pt x="64515" y="117093"/>
                </a:lnTo>
                <a:lnTo>
                  <a:pt x="57658" y="116331"/>
                </a:lnTo>
                <a:lnTo>
                  <a:pt x="48513" y="116331"/>
                </a:lnTo>
                <a:lnTo>
                  <a:pt x="40259" y="116331"/>
                </a:lnTo>
                <a:lnTo>
                  <a:pt x="40259" y="199643"/>
                </a:lnTo>
                <a:lnTo>
                  <a:pt x="0" y="199643"/>
                </a:lnTo>
                <a:lnTo>
                  <a:pt x="0" y="0"/>
                </a:lnTo>
                <a:close/>
              </a:path>
            </a:pathLst>
          </a:custGeom>
          <a:ln w="9144">
            <a:solidFill>
              <a:srgbClr val="62851A"/>
            </a:solidFill>
          </a:ln>
        </p:spPr>
        <p:txBody>
          <a:bodyPr wrap="square" lIns="0" tIns="0" rIns="0" bIns="0" rtlCol="0"/>
          <a:lstStyle/>
          <a:p>
            <a:endParaRPr/>
          </a:p>
        </p:txBody>
      </p:sp>
      <p:sp>
        <p:nvSpPr>
          <p:cNvPr id="23" name="object 23"/>
          <p:cNvSpPr/>
          <p:nvPr/>
        </p:nvSpPr>
        <p:spPr>
          <a:xfrm>
            <a:off x="2963164" y="440944"/>
            <a:ext cx="153035" cy="200025"/>
          </a:xfrm>
          <a:custGeom>
            <a:avLst/>
            <a:gdLst/>
            <a:ahLst/>
            <a:cxnLst/>
            <a:rect l="l" t="t" r="r" b="b"/>
            <a:pathLst>
              <a:path w="153035" h="200025">
                <a:moveTo>
                  <a:pt x="0" y="0"/>
                </a:moveTo>
                <a:lnTo>
                  <a:pt x="64643" y="0"/>
                </a:lnTo>
                <a:lnTo>
                  <a:pt x="81430" y="190"/>
                </a:lnTo>
                <a:lnTo>
                  <a:pt x="120866" y="5978"/>
                </a:lnTo>
                <a:lnTo>
                  <a:pt x="150034" y="39846"/>
                </a:lnTo>
                <a:lnTo>
                  <a:pt x="152908" y="61467"/>
                </a:lnTo>
                <a:lnTo>
                  <a:pt x="152481" y="70272"/>
                </a:lnTo>
                <a:lnTo>
                  <a:pt x="134193" y="108134"/>
                </a:lnTo>
                <a:lnTo>
                  <a:pt x="90725" y="123650"/>
                </a:lnTo>
                <a:lnTo>
                  <a:pt x="66548" y="124332"/>
                </a:lnTo>
                <a:lnTo>
                  <a:pt x="40259" y="124332"/>
                </a:lnTo>
                <a:lnTo>
                  <a:pt x="40259" y="199643"/>
                </a:lnTo>
                <a:lnTo>
                  <a:pt x="0" y="199643"/>
                </a:lnTo>
                <a:lnTo>
                  <a:pt x="0" y="0"/>
                </a:lnTo>
                <a:close/>
              </a:path>
            </a:pathLst>
          </a:custGeom>
          <a:ln w="9143">
            <a:solidFill>
              <a:srgbClr val="62851A"/>
            </a:solidFill>
          </a:ln>
        </p:spPr>
        <p:txBody>
          <a:bodyPr wrap="square" lIns="0" tIns="0" rIns="0" bIns="0" rtlCol="0"/>
          <a:lstStyle/>
          <a:p>
            <a:endParaRPr/>
          </a:p>
        </p:txBody>
      </p:sp>
      <p:sp>
        <p:nvSpPr>
          <p:cNvPr id="24" name="object 24"/>
          <p:cNvSpPr/>
          <p:nvPr/>
        </p:nvSpPr>
        <p:spPr>
          <a:xfrm>
            <a:off x="2169032" y="440944"/>
            <a:ext cx="167640" cy="200025"/>
          </a:xfrm>
          <a:custGeom>
            <a:avLst/>
            <a:gdLst/>
            <a:ahLst/>
            <a:cxnLst/>
            <a:rect l="l" t="t" r="r" b="b"/>
            <a:pathLst>
              <a:path w="167639" h="200025">
                <a:moveTo>
                  <a:pt x="0" y="0"/>
                </a:moveTo>
                <a:lnTo>
                  <a:pt x="73660" y="0"/>
                </a:lnTo>
                <a:lnTo>
                  <a:pt x="85379" y="238"/>
                </a:lnTo>
                <a:lnTo>
                  <a:pt x="127920" y="11064"/>
                </a:lnTo>
                <a:lnTo>
                  <a:pt x="157162" y="45388"/>
                </a:lnTo>
                <a:lnTo>
                  <a:pt x="166961" y="88274"/>
                </a:lnTo>
                <a:lnTo>
                  <a:pt x="167386" y="101726"/>
                </a:lnTo>
                <a:lnTo>
                  <a:pt x="166985" y="113661"/>
                </a:lnTo>
                <a:lnTo>
                  <a:pt x="157043" y="154628"/>
                </a:lnTo>
                <a:lnTo>
                  <a:pt x="127523" y="188610"/>
                </a:lnTo>
                <a:lnTo>
                  <a:pt x="86413" y="199382"/>
                </a:lnTo>
                <a:lnTo>
                  <a:pt x="75818" y="199643"/>
                </a:lnTo>
                <a:lnTo>
                  <a:pt x="0" y="199643"/>
                </a:lnTo>
                <a:lnTo>
                  <a:pt x="0" y="0"/>
                </a:lnTo>
                <a:close/>
              </a:path>
            </a:pathLst>
          </a:custGeom>
          <a:ln w="9143">
            <a:solidFill>
              <a:srgbClr val="62851A"/>
            </a:solidFill>
          </a:ln>
        </p:spPr>
        <p:txBody>
          <a:bodyPr wrap="square" lIns="0" tIns="0" rIns="0" bIns="0" rtlCol="0"/>
          <a:lstStyle/>
          <a:p>
            <a:endParaRPr/>
          </a:p>
        </p:txBody>
      </p:sp>
      <p:sp>
        <p:nvSpPr>
          <p:cNvPr id="25" name="object 25"/>
          <p:cNvSpPr/>
          <p:nvPr/>
        </p:nvSpPr>
        <p:spPr>
          <a:xfrm>
            <a:off x="1947672" y="440944"/>
            <a:ext cx="200660" cy="200025"/>
          </a:xfrm>
          <a:custGeom>
            <a:avLst/>
            <a:gdLst/>
            <a:ahLst/>
            <a:cxnLst/>
            <a:rect l="l" t="t" r="r" b="b"/>
            <a:pathLst>
              <a:path w="200660" h="200025">
                <a:moveTo>
                  <a:pt x="77723" y="0"/>
                </a:moveTo>
                <a:lnTo>
                  <a:pt x="120395" y="0"/>
                </a:lnTo>
                <a:lnTo>
                  <a:pt x="200278" y="199643"/>
                </a:lnTo>
                <a:lnTo>
                  <a:pt x="156463" y="199643"/>
                </a:lnTo>
                <a:lnTo>
                  <a:pt x="139064" y="154304"/>
                </a:lnTo>
                <a:lnTo>
                  <a:pt x="59181" y="154304"/>
                </a:lnTo>
                <a:lnTo>
                  <a:pt x="42798" y="199643"/>
                </a:lnTo>
                <a:lnTo>
                  <a:pt x="0" y="199643"/>
                </a:lnTo>
                <a:lnTo>
                  <a:pt x="77723" y="0"/>
                </a:lnTo>
                <a:close/>
              </a:path>
            </a:pathLst>
          </a:custGeom>
          <a:ln w="9144">
            <a:solidFill>
              <a:srgbClr val="62851A"/>
            </a:solidFill>
          </a:ln>
        </p:spPr>
        <p:txBody>
          <a:bodyPr wrap="square" lIns="0" tIns="0" rIns="0" bIns="0" rtlCol="0"/>
          <a:lstStyle/>
          <a:p>
            <a:endParaRPr/>
          </a:p>
        </p:txBody>
      </p:sp>
      <p:sp>
        <p:nvSpPr>
          <p:cNvPr id="26" name="object 26"/>
          <p:cNvSpPr/>
          <p:nvPr/>
        </p:nvSpPr>
        <p:spPr>
          <a:xfrm>
            <a:off x="1766697" y="440944"/>
            <a:ext cx="167640" cy="200025"/>
          </a:xfrm>
          <a:custGeom>
            <a:avLst/>
            <a:gdLst/>
            <a:ahLst/>
            <a:cxnLst/>
            <a:rect l="l" t="t" r="r" b="b"/>
            <a:pathLst>
              <a:path w="167639" h="200025">
                <a:moveTo>
                  <a:pt x="0" y="0"/>
                </a:moveTo>
                <a:lnTo>
                  <a:pt x="73659" y="0"/>
                </a:lnTo>
                <a:lnTo>
                  <a:pt x="85379" y="238"/>
                </a:lnTo>
                <a:lnTo>
                  <a:pt x="127920" y="11064"/>
                </a:lnTo>
                <a:lnTo>
                  <a:pt x="157162" y="45388"/>
                </a:lnTo>
                <a:lnTo>
                  <a:pt x="166961" y="88274"/>
                </a:lnTo>
                <a:lnTo>
                  <a:pt x="167385" y="101726"/>
                </a:lnTo>
                <a:lnTo>
                  <a:pt x="166985" y="113661"/>
                </a:lnTo>
                <a:lnTo>
                  <a:pt x="157043" y="154628"/>
                </a:lnTo>
                <a:lnTo>
                  <a:pt x="127523" y="188610"/>
                </a:lnTo>
                <a:lnTo>
                  <a:pt x="86413" y="199382"/>
                </a:lnTo>
                <a:lnTo>
                  <a:pt x="75818" y="199643"/>
                </a:lnTo>
                <a:lnTo>
                  <a:pt x="0" y="199643"/>
                </a:lnTo>
                <a:lnTo>
                  <a:pt x="0" y="0"/>
                </a:lnTo>
                <a:close/>
              </a:path>
            </a:pathLst>
          </a:custGeom>
          <a:ln w="9144">
            <a:solidFill>
              <a:srgbClr val="62851A"/>
            </a:solidFill>
          </a:ln>
        </p:spPr>
        <p:txBody>
          <a:bodyPr wrap="square" lIns="0" tIns="0" rIns="0" bIns="0" rtlCol="0"/>
          <a:lstStyle/>
          <a:p>
            <a:endParaRPr/>
          </a:p>
        </p:txBody>
      </p:sp>
      <p:sp>
        <p:nvSpPr>
          <p:cNvPr id="27" name="object 27"/>
          <p:cNvSpPr/>
          <p:nvPr/>
        </p:nvSpPr>
        <p:spPr>
          <a:xfrm>
            <a:off x="1560830" y="436372"/>
            <a:ext cx="168275" cy="212216"/>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1193774" y="440944"/>
            <a:ext cx="152400" cy="200025"/>
          </a:xfrm>
          <a:custGeom>
            <a:avLst/>
            <a:gdLst/>
            <a:ahLst/>
            <a:cxnLst/>
            <a:rect l="l" t="t" r="r" b="b"/>
            <a:pathLst>
              <a:path w="152400" h="200025">
                <a:moveTo>
                  <a:pt x="0" y="0"/>
                </a:moveTo>
                <a:lnTo>
                  <a:pt x="147980" y="0"/>
                </a:lnTo>
                <a:lnTo>
                  <a:pt x="147980" y="33781"/>
                </a:lnTo>
                <a:lnTo>
                  <a:pt x="40309" y="33781"/>
                </a:lnTo>
                <a:lnTo>
                  <a:pt x="40309" y="78104"/>
                </a:lnTo>
                <a:lnTo>
                  <a:pt x="140487" y="78104"/>
                </a:lnTo>
                <a:lnTo>
                  <a:pt x="140487" y="111759"/>
                </a:lnTo>
                <a:lnTo>
                  <a:pt x="40309" y="111759"/>
                </a:lnTo>
                <a:lnTo>
                  <a:pt x="40309" y="165988"/>
                </a:lnTo>
                <a:lnTo>
                  <a:pt x="151790" y="165988"/>
                </a:lnTo>
                <a:lnTo>
                  <a:pt x="151790" y="199643"/>
                </a:lnTo>
                <a:lnTo>
                  <a:pt x="0" y="199643"/>
                </a:lnTo>
                <a:lnTo>
                  <a:pt x="0" y="0"/>
                </a:lnTo>
                <a:close/>
              </a:path>
            </a:pathLst>
          </a:custGeom>
          <a:ln w="9144">
            <a:solidFill>
              <a:srgbClr val="62851A"/>
            </a:solidFill>
          </a:ln>
        </p:spPr>
        <p:txBody>
          <a:bodyPr wrap="square" lIns="0" tIns="0" rIns="0" bIns="0" rtlCol="0"/>
          <a:lstStyle/>
          <a:p>
            <a:endParaRPr/>
          </a:p>
        </p:txBody>
      </p:sp>
      <p:sp>
        <p:nvSpPr>
          <p:cNvPr id="29" name="object 29"/>
          <p:cNvSpPr/>
          <p:nvPr/>
        </p:nvSpPr>
        <p:spPr>
          <a:xfrm>
            <a:off x="992733" y="440944"/>
            <a:ext cx="179705" cy="200025"/>
          </a:xfrm>
          <a:custGeom>
            <a:avLst/>
            <a:gdLst/>
            <a:ahLst/>
            <a:cxnLst/>
            <a:rect l="l" t="t" r="r" b="b"/>
            <a:pathLst>
              <a:path w="179705" h="200025">
                <a:moveTo>
                  <a:pt x="0" y="0"/>
                </a:moveTo>
                <a:lnTo>
                  <a:pt x="84848" y="0"/>
                </a:lnTo>
                <a:lnTo>
                  <a:pt x="99750" y="353"/>
                </a:lnTo>
                <a:lnTo>
                  <a:pt x="138237" y="8651"/>
                </a:lnTo>
                <a:lnTo>
                  <a:pt x="161104" y="39306"/>
                </a:lnTo>
                <a:lnTo>
                  <a:pt x="163283" y="56006"/>
                </a:lnTo>
                <a:lnTo>
                  <a:pt x="162457" y="66748"/>
                </a:lnTo>
                <a:lnTo>
                  <a:pt x="142650" y="99756"/>
                </a:lnTo>
                <a:lnTo>
                  <a:pt x="110578" y="111632"/>
                </a:lnTo>
                <a:lnTo>
                  <a:pt x="116829" y="115536"/>
                </a:lnTo>
                <a:lnTo>
                  <a:pt x="148269" y="149969"/>
                </a:lnTo>
                <a:lnTo>
                  <a:pt x="179489" y="199643"/>
                </a:lnTo>
                <a:lnTo>
                  <a:pt x="131279" y="199643"/>
                </a:lnTo>
                <a:lnTo>
                  <a:pt x="102133" y="156209"/>
                </a:lnTo>
                <a:lnTo>
                  <a:pt x="94984" y="145661"/>
                </a:lnTo>
                <a:lnTo>
                  <a:pt x="68770" y="118617"/>
                </a:lnTo>
                <a:lnTo>
                  <a:pt x="64503" y="117093"/>
                </a:lnTo>
                <a:lnTo>
                  <a:pt x="57746" y="116331"/>
                </a:lnTo>
                <a:lnTo>
                  <a:pt x="48488" y="116331"/>
                </a:lnTo>
                <a:lnTo>
                  <a:pt x="40309" y="116331"/>
                </a:lnTo>
                <a:lnTo>
                  <a:pt x="40309" y="199643"/>
                </a:lnTo>
                <a:lnTo>
                  <a:pt x="0" y="199643"/>
                </a:lnTo>
                <a:lnTo>
                  <a:pt x="0" y="0"/>
                </a:lnTo>
                <a:close/>
              </a:path>
            </a:pathLst>
          </a:custGeom>
          <a:ln w="9144">
            <a:solidFill>
              <a:srgbClr val="62851A"/>
            </a:solidFill>
          </a:ln>
        </p:spPr>
        <p:txBody>
          <a:bodyPr wrap="square" lIns="0" tIns="0" rIns="0" bIns="0" rtlCol="0"/>
          <a:lstStyle/>
          <a:p>
            <a:endParaRPr/>
          </a:p>
        </p:txBody>
      </p:sp>
      <p:sp>
        <p:nvSpPr>
          <p:cNvPr id="30" name="object 30"/>
          <p:cNvSpPr/>
          <p:nvPr/>
        </p:nvSpPr>
        <p:spPr>
          <a:xfrm>
            <a:off x="3140836" y="437641"/>
            <a:ext cx="193675" cy="206375"/>
          </a:xfrm>
          <a:custGeom>
            <a:avLst/>
            <a:gdLst/>
            <a:ahLst/>
            <a:cxnLst/>
            <a:rect l="l" t="t" r="r" b="b"/>
            <a:pathLst>
              <a:path w="193675" h="206375">
                <a:moveTo>
                  <a:pt x="96646" y="0"/>
                </a:moveTo>
                <a:lnTo>
                  <a:pt x="136334" y="6794"/>
                </a:lnTo>
                <a:lnTo>
                  <a:pt x="178833" y="42354"/>
                </a:lnTo>
                <a:lnTo>
                  <a:pt x="192029" y="80454"/>
                </a:lnTo>
                <a:lnTo>
                  <a:pt x="193675" y="103505"/>
                </a:lnTo>
                <a:lnTo>
                  <a:pt x="192031" y="126313"/>
                </a:lnTo>
                <a:lnTo>
                  <a:pt x="178887" y="164119"/>
                </a:lnTo>
                <a:lnTo>
                  <a:pt x="136699" y="199532"/>
                </a:lnTo>
                <a:lnTo>
                  <a:pt x="97155" y="206375"/>
                </a:lnTo>
                <a:lnTo>
                  <a:pt x="76009" y="204682"/>
                </a:lnTo>
                <a:lnTo>
                  <a:pt x="26288" y="179197"/>
                </a:lnTo>
                <a:lnTo>
                  <a:pt x="1643" y="126940"/>
                </a:lnTo>
                <a:lnTo>
                  <a:pt x="0" y="104394"/>
                </a:lnTo>
                <a:lnTo>
                  <a:pt x="571" y="89753"/>
                </a:lnTo>
                <a:lnTo>
                  <a:pt x="12882" y="45783"/>
                </a:lnTo>
                <a:lnTo>
                  <a:pt x="40084" y="15303"/>
                </a:lnTo>
                <a:lnTo>
                  <a:pt x="84812" y="480"/>
                </a:lnTo>
                <a:lnTo>
                  <a:pt x="96646" y="0"/>
                </a:lnTo>
                <a:close/>
              </a:path>
            </a:pathLst>
          </a:custGeom>
          <a:ln w="9144">
            <a:solidFill>
              <a:srgbClr val="62851A"/>
            </a:solidFill>
          </a:ln>
        </p:spPr>
        <p:txBody>
          <a:bodyPr wrap="square" lIns="0" tIns="0" rIns="0" bIns="0" rtlCol="0"/>
          <a:lstStyle/>
          <a:p>
            <a:endParaRPr/>
          </a:p>
        </p:txBody>
      </p:sp>
      <p:sp>
        <p:nvSpPr>
          <p:cNvPr id="31" name="object 31"/>
          <p:cNvSpPr/>
          <p:nvPr/>
        </p:nvSpPr>
        <p:spPr>
          <a:xfrm>
            <a:off x="2659252" y="437641"/>
            <a:ext cx="193675" cy="206375"/>
          </a:xfrm>
          <a:custGeom>
            <a:avLst/>
            <a:gdLst/>
            <a:ahLst/>
            <a:cxnLst/>
            <a:rect l="l" t="t" r="r" b="b"/>
            <a:pathLst>
              <a:path w="193675" h="206375">
                <a:moveTo>
                  <a:pt x="96647" y="0"/>
                </a:moveTo>
                <a:lnTo>
                  <a:pt x="136334" y="6794"/>
                </a:lnTo>
                <a:lnTo>
                  <a:pt x="178833" y="42354"/>
                </a:lnTo>
                <a:lnTo>
                  <a:pt x="192029" y="80454"/>
                </a:lnTo>
                <a:lnTo>
                  <a:pt x="193675" y="103505"/>
                </a:lnTo>
                <a:lnTo>
                  <a:pt x="192031" y="126313"/>
                </a:lnTo>
                <a:lnTo>
                  <a:pt x="178887" y="164119"/>
                </a:lnTo>
                <a:lnTo>
                  <a:pt x="136699" y="199532"/>
                </a:lnTo>
                <a:lnTo>
                  <a:pt x="97155" y="206375"/>
                </a:lnTo>
                <a:lnTo>
                  <a:pt x="76009" y="204682"/>
                </a:lnTo>
                <a:lnTo>
                  <a:pt x="26289" y="179197"/>
                </a:lnTo>
                <a:lnTo>
                  <a:pt x="1643" y="126940"/>
                </a:lnTo>
                <a:lnTo>
                  <a:pt x="0" y="104394"/>
                </a:lnTo>
                <a:lnTo>
                  <a:pt x="571" y="89753"/>
                </a:lnTo>
                <a:lnTo>
                  <a:pt x="12882" y="45783"/>
                </a:lnTo>
                <a:lnTo>
                  <a:pt x="40084" y="15303"/>
                </a:lnTo>
                <a:lnTo>
                  <a:pt x="84812" y="480"/>
                </a:lnTo>
                <a:lnTo>
                  <a:pt x="96647" y="0"/>
                </a:lnTo>
                <a:close/>
              </a:path>
            </a:pathLst>
          </a:custGeom>
          <a:ln w="9144">
            <a:solidFill>
              <a:srgbClr val="62851A"/>
            </a:solidFill>
          </a:ln>
        </p:spPr>
        <p:txBody>
          <a:bodyPr wrap="square" lIns="0" tIns="0" rIns="0" bIns="0" rtlCol="0"/>
          <a:lstStyle/>
          <a:p>
            <a:endParaRPr/>
          </a:p>
        </p:txBody>
      </p:sp>
      <p:sp>
        <p:nvSpPr>
          <p:cNvPr id="32" name="object 32"/>
          <p:cNvSpPr/>
          <p:nvPr/>
        </p:nvSpPr>
        <p:spPr>
          <a:xfrm>
            <a:off x="2362073" y="437641"/>
            <a:ext cx="193675" cy="206375"/>
          </a:xfrm>
          <a:custGeom>
            <a:avLst/>
            <a:gdLst/>
            <a:ahLst/>
            <a:cxnLst/>
            <a:rect l="l" t="t" r="r" b="b"/>
            <a:pathLst>
              <a:path w="193675" h="206375">
                <a:moveTo>
                  <a:pt x="96646" y="0"/>
                </a:moveTo>
                <a:lnTo>
                  <a:pt x="136334" y="6794"/>
                </a:lnTo>
                <a:lnTo>
                  <a:pt x="178833" y="42354"/>
                </a:lnTo>
                <a:lnTo>
                  <a:pt x="192029" y="80454"/>
                </a:lnTo>
                <a:lnTo>
                  <a:pt x="193675" y="103505"/>
                </a:lnTo>
                <a:lnTo>
                  <a:pt x="192031" y="126313"/>
                </a:lnTo>
                <a:lnTo>
                  <a:pt x="178887" y="164119"/>
                </a:lnTo>
                <a:lnTo>
                  <a:pt x="136699" y="199532"/>
                </a:lnTo>
                <a:lnTo>
                  <a:pt x="97154" y="206375"/>
                </a:lnTo>
                <a:lnTo>
                  <a:pt x="76009" y="204682"/>
                </a:lnTo>
                <a:lnTo>
                  <a:pt x="26288" y="179197"/>
                </a:lnTo>
                <a:lnTo>
                  <a:pt x="1643" y="126940"/>
                </a:lnTo>
                <a:lnTo>
                  <a:pt x="0" y="104394"/>
                </a:lnTo>
                <a:lnTo>
                  <a:pt x="571" y="89753"/>
                </a:lnTo>
                <a:lnTo>
                  <a:pt x="12882" y="45783"/>
                </a:lnTo>
                <a:lnTo>
                  <a:pt x="40084" y="15303"/>
                </a:lnTo>
                <a:lnTo>
                  <a:pt x="84812" y="480"/>
                </a:lnTo>
                <a:lnTo>
                  <a:pt x="96646" y="0"/>
                </a:lnTo>
                <a:close/>
              </a:path>
            </a:pathLst>
          </a:custGeom>
          <a:ln w="9144">
            <a:solidFill>
              <a:srgbClr val="62851A"/>
            </a:solidFill>
          </a:ln>
        </p:spPr>
        <p:txBody>
          <a:bodyPr wrap="square" lIns="0" tIns="0" rIns="0" bIns="0" rtlCol="0"/>
          <a:lstStyle/>
          <a:p>
            <a:endParaRPr/>
          </a:p>
        </p:txBody>
      </p:sp>
      <p:sp>
        <p:nvSpPr>
          <p:cNvPr id="33" name="object 33"/>
          <p:cNvSpPr/>
          <p:nvPr/>
        </p:nvSpPr>
        <p:spPr>
          <a:xfrm>
            <a:off x="1369441" y="437641"/>
            <a:ext cx="162560" cy="207010"/>
          </a:xfrm>
          <a:custGeom>
            <a:avLst/>
            <a:gdLst/>
            <a:ahLst/>
            <a:cxnLst/>
            <a:rect l="l" t="t" r="r" b="b"/>
            <a:pathLst>
              <a:path w="162559" h="207009">
                <a:moveTo>
                  <a:pt x="80137" y="0"/>
                </a:moveTo>
                <a:lnTo>
                  <a:pt x="126035" y="9215"/>
                </a:lnTo>
                <a:lnTo>
                  <a:pt x="154993" y="47351"/>
                </a:lnTo>
                <a:lnTo>
                  <a:pt x="156590" y="60452"/>
                </a:lnTo>
                <a:lnTo>
                  <a:pt x="116331" y="62230"/>
                </a:lnTo>
                <a:lnTo>
                  <a:pt x="114553" y="51943"/>
                </a:lnTo>
                <a:lnTo>
                  <a:pt x="110871" y="44577"/>
                </a:lnTo>
                <a:lnTo>
                  <a:pt x="79756" y="33274"/>
                </a:lnTo>
                <a:lnTo>
                  <a:pt x="71395" y="33726"/>
                </a:lnTo>
                <a:lnTo>
                  <a:pt x="45846" y="47752"/>
                </a:lnTo>
                <a:lnTo>
                  <a:pt x="45846" y="52959"/>
                </a:lnTo>
                <a:lnTo>
                  <a:pt x="45846" y="57658"/>
                </a:lnTo>
                <a:lnTo>
                  <a:pt x="88772" y="78359"/>
                </a:lnTo>
                <a:lnTo>
                  <a:pt x="102562" y="81887"/>
                </a:lnTo>
                <a:lnTo>
                  <a:pt x="139001" y="96777"/>
                </a:lnTo>
                <a:lnTo>
                  <a:pt x="161825" y="135729"/>
                </a:lnTo>
                <a:lnTo>
                  <a:pt x="162306" y="144780"/>
                </a:lnTo>
                <a:lnTo>
                  <a:pt x="161710" y="153285"/>
                </a:lnTo>
                <a:lnTo>
                  <a:pt x="141319" y="190055"/>
                </a:lnTo>
                <a:lnTo>
                  <a:pt x="94924" y="206049"/>
                </a:lnTo>
                <a:lnTo>
                  <a:pt x="82422" y="206502"/>
                </a:lnTo>
                <a:lnTo>
                  <a:pt x="64583" y="205406"/>
                </a:lnTo>
                <a:lnTo>
                  <a:pt x="24256" y="188975"/>
                </a:lnTo>
                <a:lnTo>
                  <a:pt x="3022" y="153810"/>
                </a:lnTo>
                <a:lnTo>
                  <a:pt x="0" y="138049"/>
                </a:lnTo>
                <a:lnTo>
                  <a:pt x="39243" y="134238"/>
                </a:lnTo>
                <a:lnTo>
                  <a:pt x="41485" y="143424"/>
                </a:lnTo>
                <a:lnTo>
                  <a:pt x="44608" y="151336"/>
                </a:lnTo>
                <a:lnTo>
                  <a:pt x="82803" y="172466"/>
                </a:lnTo>
                <a:lnTo>
                  <a:pt x="91995" y="171961"/>
                </a:lnTo>
                <a:lnTo>
                  <a:pt x="122047" y="152273"/>
                </a:lnTo>
                <a:lnTo>
                  <a:pt x="122047" y="145034"/>
                </a:lnTo>
                <a:lnTo>
                  <a:pt x="122047" y="140208"/>
                </a:lnTo>
                <a:lnTo>
                  <a:pt x="120650" y="136271"/>
                </a:lnTo>
                <a:lnTo>
                  <a:pt x="117856" y="132969"/>
                </a:lnTo>
                <a:lnTo>
                  <a:pt x="115189" y="129667"/>
                </a:lnTo>
                <a:lnTo>
                  <a:pt x="71120" y="115570"/>
                </a:lnTo>
                <a:lnTo>
                  <a:pt x="56139" y="111331"/>
                </a:lnTo>
                <a:lnTo>
                  <a:pt x="17579" y="87112"/>
                </a:lnTo>
                <a:lnTo>
                  <a:pt x="7239" y="55625"/>
                </a:lnTo>
                <a:lnTo>
                  <a:pt x="7784" y="48125"/>
                </a:lnTo>
                <a:lnTo>
                  <a:pt x="33145" y="10763"/>
                </a:lnTo>
                <a:lnTo>
                  <a:pt x="69038" y="428"/>
                </a:lnTo>
                <a:lnTo>
                  <a:pt x="80137" y="0"/>
                </a:lnTo>
                <a:close/>
              </a:path>
            </a:pathLst>
          </a:custGeom>
          <a:ln w="9144">
            <a:solidFill>
              <a:srgbClr val="62851A"/>
            </a:solidFill>
          </a:ln>
        </p:spPr>
        <p:txBody>
          <a:bodyPr wrap="square" lIns="0" tIns="0" rIns="0" bIns="0" rtlCol="0"/>
          <a:lstStyle/>
          <a:p>
            <a:endParaRPr/>
          </a:p>
        </p:txBody>
      </p:sp>
      <p:sp>
        <p:nvSpPr>
          <p:cNvPr id="34" name="object 34"/>
          <p:cNvSpPr/>
          <p:nvPr/>
        </p:nvSpPr>
        <p:spPr>
          <a:xfrm>
            <a:off x="989825" y="690626"/>
            <a:ext cx="2180856" cy="255143"/>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2366772" y="789305"/>
            <a:ext cx="54610" cy="74295"/>
          </a:xfrm>
          <a:custGeom>
            <a:avLst/>
            <a:gdLst/>
            <a:ahLst/>
            <a:cxnLst/>
            <a:rect l="l" t="t" r="r" b="b"/>
            <a:pathLst>
              <a:path w="54610" h="74294">
                <a:moveTo>
                  <a:pt x="26923" y="0"/>
                </a:moveTo>
                <a:lnTo>
                  <a:pt x="0" y="74041"/>
                </a:lnTo>
                <a:lnTo>
                  <a:pt x="54482" y="74041"/>
                </a:lnTo>
                <a:lnTo>
                  <a:pt x="26923" y="0"/>
                </a:lnTo>
                <a:close/>
              </a:path>
            </a:pathLst>
          </a:custGeom>
          <a:ln w="9144">
            <a:solidFill>
              <a:srgbClr val="62851A"/>
            </a:solidFill>
          </a:ln>
        </p:spPr>
        <p:txBody>
          <a:bodyPr wrap="square" lIns="0" tIns="0" rIns="0" bIns="0" rtlCol="0"/>
          <a:lstStyle/>
          <a:p>
            <a:endParaRPr/>
          </a:p>
        </p:txBody>
      </p:sp>
      <p:sp>
        <p:nvSpPr>
          <p:cNvPr id="36" name="object 36"/>
          <p:cNvSpPr/>
          <p:nvPr/>
        </p:nvSpPr>
        <p:spPr>
          <a:xfrm>
            <a:off x="1386586" y="776477"/>
            <a:ext cx="81915" cy="50800"/>
          </a:xfrm>
          <a:custGeom>
            <a:avLst/>
            <a:gdLst/>
            <a:ahLst/>
            <a:cxnLst/>
            <a:rect l="l" t="t" r="r" b="b"/>
            <a:pathLst>
              <a:path w="81915" h="50800">
                <a:moveTo>
                  <a:pt x="0" y="0"/>
                </a:moveTo>
                <a:lnTo>
                  <a:pt x="0" y="50673"/>
                </a:lnTo>
                <a:lnTo>
                  <a:pt x="29844" y="50673"/>
                </a:lnTo>
                <a:lnTo>
                  <a:pt x="70865" y="46609"/>
                </a:lnTo>
                <a:lnTo>
                  <a:pt x="77342" y="39750"/>
                </a:lnTo>
                <a:lnTo>
                  <a:pt x="80136" y="35813"/>
                </a:lnTo>
                <a:lnTo>
                  <a:pt x="81406" y="30861"/>
                </a:lnTo>
                <a:lnTo>
                  <a:pt x="81406" y="24764"/>
                </a:lnTo>
                <a:lnTo>
                  <a:pt x="81406" y="18161"/>
                </a:lnTo>
                <a:lnTo>
                  <a:pt x="42546" y="47"/>
                </a:lnTo>
                <a:lnTo>
                  <a:pt x="31495" y="0"/>
                </a:lnTo>
                <a:lnTo>
                  <a:pt x="0" y="0"/>
                </a:lnTo>
                <a:close/>
              </a:path>
            </a:pathLst>
          </a:custGeom>
          <a:ln w="9144">
            <a:solidFill>
              <a:srgbClr val="62851A"/>
            </a:solidFill>
          </a:ln>
        </p:spPr>
        <p:txBody>
          <a:bodyPr wrap="square" lIns="0" tIns="0" rIns="0" bIns="0" rtlCol="0"/>
          <a:lstStyle/>
          <a:p>
            <a:endParaRPr/>
          </a:p>
        </p:txBody>
      </p:sp>
      <p:sp>
        <p:nvSpPr>
          <p:cNvPr id="37" name="object 37"/>
          <p:cNvSpPr/>
          <p:nvPr/>
        </p:nvSpPr>
        <p:spPr>
          <a:xfrm>
            <a:off x="2828798" y="773811"/>
            <a:ext cx="110489" cy="137795"/>
          </a:xfrm>
          <a:custGeom>
            <a:avLst/>
            <a:gdLst/>
            <a:ahLst/>
            <a:cxnLst/>
            <a:rect l="l" t="t" r="r" b="b"/>
            <a:pathLst>
              <a:path w="110489" h="137794">
                <a:moveTo>
                  <a:pt x="55499" y="0"/>
                </a:moveTo>
                <a:lnTo>
                  <a:pt x="15366" y="17017"/>
                </a:lnTo>
                <a:lnTo>
                  <a:pt x="972" y="52433"/>
                </a:lnTo>
                <a:lnTo>
                  <a:pt x="0" y="68579"/>
                </a:lnTo>
                <a:lnTo>
                  <a:pt x="996" y="84510"/>
                </a:lnTo>
                <a:lnTo>
                  <a:pt x="15747" y="120014"/>
                </a:lnTo>
                <a:lnTo>
                  <a:pt x="55499" y="137540"/>
                </a:lnTo>
                <a:lnTo>
                  <a:pt x="66974" y="136447"/>
                </a:lnTo>
                <a:lnTo>
                  <a:pt x="101810" y="110380"/>
                </a:lnTo>
                <a:lnTo>
                  <a:pt x="110489" y="68072"/>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38" name="object 38"/>
          <p:cNvSpPr/>
          <p:nvPr/>
        </p:nvSpPr>
        <p:spPr>
          <a:xfrm>
            <a:off x="3007741" y="738123"/>
            <a:ext cx="167513" cy="208787"/>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2716529" y="742695"/>
            <a:ext cx="40640" cy="200025"/>
          </a:xfrm>
          <a:custGeom>
            <a:avLst/>
            <a:gdLst/>
            <a:ahLst/>
            <a:cxnLst/>
            <a:rect l="l" t="t" r="r" b="b"/>
            <a:pathLst>
              <a:path w="40639" h="200025">
                <a:moveTo>
                  <a:pt x="0" y="0"/>
                </a:moveTo>
                <a:lnTo>
                  <a:pt x="40386" y="0"/>
                </a:lnTo>
                <a:lnTo>
                  <a:pt x="40386" y="199643"/>
                </a:lnTo>
                <a:lnTo>
                  <a:pt x="0" y="199643"/>
                </a:lnTo>
                <a:lnTo>
                  <a:pt x="0" y="0"/>
                </a:lnTo>
                <a:close/>
              </a:path>
            </a:pathLst>
          </a:custGeom>
          <a:ln w="9143">
            <a:solidFill>
              <a:srgbClr val="62851A"/>
            </a:solidFill>
          </a:ln>
        </p:spPr>
        <p:txBody>
          <a:bodyPr wrap="square" lIns="0" tIns="0" rIns="0" bIns="0" rtlCol="0"/>
          <a:lstStyle/>
          <a:p>
            <a:endParaRPr/>
          </a:p>
        </p:txBody>
      </p:sp>
      <p:sp>
        <p:nvSpPr>
          <p:cNvPr id="40" name="object 40"/>
          <p:cNvSpPr/>
          <p:nvPr/>
        </p:nvSpPr>
        <p:spPr>
          <a:xfrm>
            <a:off x="2295144" y="742695"/>
            <a:ext cx="200660" cy="200025"/>
          </a:xfrm>
          <a:custGeom>
            <a:avLst/>
            <a:gdLst/>
            <a:ahLst/>
            <a:cxnLst/>
            <a:rect l="l" t="t" r="r" b="b"/>
            <a:pathLst>
              <a:path w="200660" h="200025">
                <a:moveTo>
                  <a:pt x="77724" y="0"/>
                </a:moveTo>
                <a:lnTo>
                  <a:pt x="120395" y="0"/>
                </a:lnTo>
                <a:lnTo>
                  <a:pt x="200279" y="199643"/>
                </a:lnTo>
                <a:lnTo>
                  <a:pt x="156463" y="199643"/>
                </a:lnTo>
                <a:lnTo>
                  <a:pt x="139064" y="154304"/>
                </a:lnTo>
                <a:lnTo>
                  <a:pt x="59181" y="154304"/>
                </a:lnTo>
                <a:lnTo>
                  <a:pt x="42799" y="199643"/>
                </a:lnTo>
                <a:lnTo>
                  <a:pt x="0" y="199643"/>
                </a:lnTo>
                <a:lnTo>
                  <a:pt x="77724" y="0"/>
                </a:lnTo>
                <a:close/>
              </a:path>
            </a:pathLst>
          </a:custGeom>
          <a:ln w="9144">
            <a:solidFill>
              <a:srgbClr val="62851A"/>
            </a:solidFill>
          </a:ln>
        </p:spPr>
        <p:txBody>
          <a:bodyPr wrap="square" lIns="0" tIns="0" rIns="0" bIns="0" rtlCol="0"/>
          <a:lstStyle/>
          <a:p>
            <a:endParaRPr/>
          </a:p>
        </p:txBody>
      </p:sp>
      <p:sp>
        <p:nvSpPr>
          <p:cNvPr id="41" name="object 41"/>
          <p:cNvSpPr/>
          <p:nvPr/>
        </p:nvSpPr>
        <p:spPr>
          <a:xfrm>
            <a:off x="2151760" y="742695"/>
            <a:ext cx="158750" cy="200025"/>
          </a:xfrm>
          <a:custGeom>
            <a:avLst/>
            <a:gdLst/>
            <a:ahLst/>
            <a:cxnLst/>
            <a:rect l="l" t="t" r="r" b="b"/>
            <a:pathLst>
              <a:path w="158750" h="200025">
                <a:moveTo>
                  <a:pt x="0" y="0"/>
                </a:moveTo>
                <a:lnTo>
                  <a:pt x="158622" y="0"/>
                </a:lnTo>
                <a:lnTo>
                  <a:pt x="158622" y="33781"/>
                </a:lnTo>
                <a:lnTo>
                  <a:pt x="99568" y="33781"/>
                </a:lnTo>
                <a:lnTo>
                  <a:pt x="99568" y="199643"/>
                </a:lnTo>
                <a:lnTo>
                  <a:pt x="59308" y="199643"/>
                </a:lnTo>
                <a:lnTo>
                  <a:pt x="59308" y="33781"/>
                </a:lnTo>
                <a:lnTo>
                  <a:pt x="0" y="33781"/>
                </a:lnTo>
                <a:lnTo>
                  <a:pt x="0" y="0"/>
                </a:lnTo>
                <a:close/>
              </a:path>
            </a:pathLst>
          </a:custGeom>
          <a:ln w="9144">
            <a:solidFill>
              <a:srgbClr val="62851A"/>
            </a:solidFill>
          </a:ln>
        </p:spPr>
        <p:txBody>
          <a:bodyPr wrap="square" lIns="0" tIns="0" rIns="0" bIns="0" rtlCol="0"/>
          <a:lstStyle/>
          <a:p>
            <a:endParaRPr/>
          </a:p>
        </p:txBody>
      </p:sp>
      <p:sp>
        <p:nvSpPr>
          <p:cNvPr id="42" name="object 42"/>
          <p:cNvSpPr/>
          <p:nvPr/>
        </p:nvSpPr>
        <p:spPr>
          <a:xfrm>
            <a:off x="1965325" y="742695"/>
            <a:ext cx="158750" cy="200025"/>
          </a:xfrm>
          <a:custGeom>
            <a:avLst/>
            <a:gdLst/>
            <a:ahLst/>
            <a:cxnLst/>
            <a:rect l="l" t="t" r="r" b="b"/>
            <a:pathLst>
              <a:path w="158750" h="200025">
                <a:moveTo>
                  <a:pt x="0" y="0"/>
                </a:moveTo>
                <a:lnTo>
                  <a:pt x="39243" y="0"/>
                </a:lnTo>
                <a:lnTo>
                  <a:pt x="120904" y="133350"/>
                </a:lnTo>
                <a:lnTo>
                  <a:pt x="120904" y="0"/>
                </a:lnTo>
                <a:lnTo>
                  <a:pt x="158369" y="0"/>
                </a:lnTo>
                <a:lnTo>
                  <a:pt x="158369" y="199643"/>
                </a:lnTo>
                <a:lnTo>
                  <a:pt x="117982" y="199643"/>
                </a:lnTo>
                <a:lnTo>
                  <a:pt x="37464" y="69468"/>
                </a:lnTo>
                <a:lnTo>
                  <a:pt x="37464" y="199643"/>
                </a:lnTo>
                <a:lnTo>
                  <a:pt x="0" y="199643"/>
                </a:lnTo>
                <a:lnTo>
                  <a:pt x="0" y="0"/>
                </a:lnTo>
                <a:close/>
              </a:path>
            </a:pathLst>
          </a:custGeom>
          <a:ln w="9144">
            <a:solidFill>
              <a:srgbClr val="62851A"/>
            </a:solidFill>
          </a:ln>
        </p:spPr>
        <p:txBody>
          <a:bodyPr wrap="square" lIns="0" tIns="0" rIns="0" bIns="0" rtlCol="0"/>
          <a:lstStyle/>
          <a:p>
            <a:endParaRPr/>
          </a:p>
        </p:txBody>
      </p:sp>
      <p:sp>
        <p:nvSpPr>
          <p:cNvPr id="43" name="object 43"/>
          <p:cNvSpPr/>
          <p:nvPr/>
        </p:nvSpPr>
        <p:spPr>
          <a:xfrm>
            <a:off x="1779016" y="742695"/>
            <a:ext cx="151765" cy="200025"/>
          </a:xfrm>
          <a:custGeom>
            <a:avLst/>
            <a:gdLst/>
            <a:ahLst/>
            <a:cxnLst/>
            <a:rect l="l" t="t" r="r" b="b"/>
            <a:pathLst>
              <a:path w="151764" h="200025">
                <a:moveTo>
                  <a:pt x="0" y="0"/>
                </a:moveTo>
                <a:lnTo>
                  <a:pt x="147954" y="0"/>
                </a:lnTo>
                <a:lnTo>
                  <a:pt x="147954" y="33781"/>
                </a:lnTo>
                <a:lnTo>
                  <a:pt x="40258" y="33781"/>
                </a:lnTo>
                <a:lnTo>
                  <a:pt x="40258" y="78104"/>
                </a:lnTo>
                <a:lnTo>
                  <a:pt x="140461" y="78104"/>
                </a:lnTo>
                <a:lnTo>
                  <a:pt x="140461" y="111759"/>
                </a:lnTo>
                <a:lnTo>
                  <a:pt x="40258" y="111759"/>
                </a:lnTo>
                <a:lnTo>
                  <a:pt x="40258" y="165988"/>
                </a:lnTo>
                <a:lnTo>
                  <a:pt x="151764" y="165988"/>
                </a:lnTo>
                <a:lnTo>
                  <a:pt x="151764" y="199643"/>
                </a:lnTo>
                <a:lnTo>
                  <a:pt x="0" y="199643"/>
                </a:lnTo>
                <a:lnTo>
                  <a:pt x="0" y="0"/>
                </a:lnTo>
                <a:close/>
              </a:path>
            </a:pathLst>
          </a:custGeom>
          <a:ln w="9144">
            <a:solidFill>
              <a:srgbClr val="62851A"/>
            </a:solidFill>
          </a:ln>
        </p:spPr>
        <p:txBody>
          <a:bodyPr wrap="square" lIns="0" tIns="0" rIns="0" bIns="0" rtlCol="0"/>
          <a:lstStyle/>
          <a:p>
            <a:endParaRPr/>
          </a:p>
        </p:txBody>
      </p:sp>
      <p:sp>
        <p:nvSpPr>
          <p:cNvPr id="44" name="object 44"/>
          <p:cNvSpPr/>
          <p:nvPr/>
        </p:nvSpPr>
        <p:spPr>
          <a:xfrm>
            <a:off x="1546733" y="742695"/>
            <a:ext cx="193040" cy="200025"/>
          </a:xfrm>
          <a:custGeom>
            <a:avLst/>
            <a:gdLst/>
            <a:ahLst/>
            <a:cxnLst/>
            <a:rect l="l" t="t" r="r" b="b"/>
            <a:pathLst>
              <a:path w="193039" h="200025">
                <a:moveTo>
                  <a:pt x="0" y="0"/>
                </a:moveTo>
                <a:lnTo>
                  <a:pt x="60325" y="0"/>
                </a:lnTo>
                <a:lnTo>
                  <a:pt x="96647" y="136270"/>
                </a:lnTo>
                <a:lnTo>
                  <a:pt x="132460" y="0"/>
                </a:lnTo>
                <a:lnTo>
                  <a:pt x="192912" y="0"/>
                </a:lnTo>
                <a:lnTo>
                  <a:pt x="192912" y="199643"/>
                </a:lnTo>
                <a:lnTo>
                  <a:pt x="155447" y="199643"/>
                </a:lnTo>
                <a:lnTo>
                  <a:pt x="155447" y="42544"/>
                </a:lnTo>
                <a:lnTo>
                  <a:pt x="115823" y="199643"/>
                </a:lnTo>
                <a:lnTo>
                  <a:pt x="76961" y="199643"/>
                </a:lnTo>
                <a:lnTo>
                  <a:pt x="37464" y="42544"/>
                </a:lnTo>
                <a:lnTo>
                  <a:pt x="37464" y="199643"/>
                </a:lnTo>
                <a:lnTo>
                  <a:pt x="0" y="199643"/>
                </a:lnTo>
                <a:lnTo>
                  <a:pt x="0" y="0"/>
                </a:lnTo>
                <a:close/>
              </a:path>
            </a:pathLst>
          </a:custGeom>
          <a:ln w="9144">
            <a:solidFill>
              <a:srgbClr val="62851A"/>
            </a:solidFill>
          </a:ln>
        </p:spPr>
        <p:txBody>
          <a:bodyPr wrap="square" lIns="0" tIns="0" rIns="0" bIns="0" rtlCol="0"/>
          <a:lstStyle/>
          <a:p>
            <a:endParaRPr/>
          </a:p>
        </p:txBody>
      </p:sp>
      <p:sp>
        <p:nvSpPr>
          <p:cNvPr id="45" name="object 45"/>
          <p:cNvSpPr/>
          <p:nvPr/>
        </p:nvSpPr>
        <p:spPr>
          <a:xfrm>
            <a:off x="1346327" y="742695"/>
            <a:ext cx="179705" cy="200025"/>
          </a:xfrm>
          <a:custGeom>
            <a:avLst/>
            <a:gdLst/>
            <a:ahLst/>
            <a:cxnLst/>
            <a:rect l="l" t="t" r="r" b="b"/>
            <a:pathLst>
              <a:path w="179705" h="200025">
                <a:moveTo>
                  <a:pt x="0" y="0"/>
                </a:moveTo>
                <a:lnTo>
                  <a:pt x="84835" y="0"/>
                </a:lnTo>
                <a:lnTo>
                  <a:pt x="99742" y="353"/>
                </a:lnTo>
                <a:lnTo>
                  <a:pt x="138199" y="8651"/>
                </a:lnTo>
                <a:lnTo>
                  <a:pt x="161067" y="39306"/>
                </a:lnTo>
                <a:lnTo>
                  <a:pt x="163194" y="56006"/>
                </a:lnTo>
                <a:lnTo>
                  <a:pt x="162381" y="66748"/>
                </a:lnTo>
                <a:lnTo>
                  <a:pt x="142585" y="99756"/>
                </a:lnTo>
                <a:lnTo>
                  <a:pt x="110616" y="111632"/>
                </a:lnTo>
                <a:lnTo>
                  <a:pt x="116828" y="115536"/>
                </a:lnTo>
                <a:lnTo>
                  <a:pt x="148207" y="149969"/>
                </a:lnTo>
                <a:lnTo>
                  <a:pt x="179450" y="199643"/>
                </a:lnTo>
                <a:lnTo>
                  <a:pt x="131317" y="199643"/>
                </a:lnTo>
                <a:lnTo>
                  <a:pt x="102107" y="156209"/>
                </a:lnTo>
                <a:lnTo>
                  <a:pt x="94990" y="145661"/>
                </a:lnTo>
                <a:lnTo>
                  <a:pt x="68706" y="118617"/>
                </a:lnTo>
                <a:lnTo>
                  <a:pt x="64515" y="117093"/>
                </a:lnTo>
                <a:lnTo>
                  <a:pt x="57657" y="116331"/>
                </a:lnTo>
                <a:lnTo>
                  <a:pt x="48513" y="116331"/>
                </a:lnTo>
                <a:lnTo>
                  <a:pt x="40259" y="116331"/>
                </a:lnTo>
                <a:lnTo>
                  <a:pt x="40259" y="199643"/>
                </a:lnTo>
                <a:lnTo>
                  <a:pt x="0" y="199643"/>
                </a:lnTo>
                <a:lnTo>
                  <a:pt x="0" y="0"/>
                </a:lnTo>
                <a:close/>
              </a:path>
            </a:pathLst>
          </a:custGeom>
          <a:ln w="9144">
            <a:solidFill>
              <a:srgbClr val="62851A"/>
            </a:solidFill>
          </a:ln>
        </p:spPr>
        <p:txBody>
          <a:bodyPr wrap="square" lIns="0" tIns="0" rIns="0" bIns="0" rtlCol="0"/>
          <a:lstStyle/>
          <a:p>
            <a:endParaRPr/>
          </a:p>
        </p:txBody>
      </p:sp>
      <p:sp>
        <p:nvSpPr>
          <p:cNvPr id="46" name="object 46"/>
          <p:cNvSpPr/>
          <p:nvPr/>
        </p:nvSpPr>
        <p:spPr>
          <a:xfrm>
            <a:off x="1160246" y="742695"/>
            <a:ext cx="152400" cy="200025"/>
          </a:xfrm>
          <a:custGeom>
            <a:avLst/>
            <a:gdLst/>
            <a:ahLst/>
            <a:cxnLst/>
            <a:rect l="l" t="t" r="r" b="b"/>
            <a:pathLst>
              <a:path w="152400" h="200025">
                <a:moveTo>
                  <a:pt x="0" y="0"/>
                </a:moveTo>
                <a:lnTo>
                  <a:pt x="147980" y="0"/>
                </a:lnTo>
                <a:lnTo>
                  <a:pt x="147980" y="33781"/>
                </a:lnTo>
                <a:lnTo>
                  <a:pt x="40309" y="33781"/>
                </a:lnTo>
                <a:lnTo>
                  <a:pt x="40309" y="78104"/>
                </a:lnTo>
                <a:lnTo>
                  <a:pt x="140487" y="78104"/>
                </a:lnTo>
                <a:lnTo>
                  <a:pt x="140487" y="111759"/>
                </a:lnTo>
                <a:lnTo>
                  <a:pt x="40309" y="111759"/>
                </a:lnTo>
                <a:lnTo>
                  <a:pt x="40309" y="165988"/>
                </a:lnTo>
                <a:lnTo>
                  <a:pt x="151790" y="165988"/>
                </a:lnTo>
                <a:lnTo>
                  <a:pt x="151790" y="199643"/>
                </a:lnTo>
                <a:lnTo>
                  <a:pt x="0" y="199643"/>
                </a:lnTo>
                <a:lnTo>
                  <a:pt x="0" y="0"/>
                </a:lnTo>
                <a:close/>
              </a:path>
            </a:pathLst>
          </a:custGeom>
          <a:ln w="9144">
            <a:solidFill>
              <a:srgbClr val="62851A"/>
            </a:solidFill>
          </a:ln>
        </p:spPr>
        <p:txBody>
          <a:bodyPr wrap="square" lIns="0" tIns="0" rIns="0" bIns="0" rtlCol="0"/>
          <a:lstStyle/>
          <a:p>
            <a:endParaRPr/>
          </a:p>
        </p:txBody>
      </p:sp>
      <p:sp>
        <p:nvSpPr>
          <p:cNvPr id="47" name="object 47"/>
          <p:cNvSpPr/>
          <p:nvPr/>
        </p:nvSpPr>
        <p:spPr>
          <a:xfrm>
            <a:off x="989825" y="742695"/>
            <a:ext cx="137160" cy="200025"/>
          </a:xfrm>
          <a:custGeom>
            <a:avLst/>
            <a:gdLst/>
            <a:ahLst/>
            <a:cxnLst/>
            <a:rect l="l" t="t" r="r" b="b"/>
            <a:pathLst>
              <a:path w="137159" h="200025">
                <a:moveTo>
                  <a:pt x="0" y="0"/>
                </a:moveTo>
                <a:lnTo>
                  <a:pt x="136855" y="0"/>
                </a:lnTo>
                <a:lnTo>
                  <a:pt x="136855" y="33781"/>
                </a:lnTo>
                <a:lnTo>
                  <a:pt x="40309" y="33781"/>
                </a:lnTo>
                <a:lnTo>
                  <a:pt x="40309" y="81025"/>
                </a:lnTo>
                <a:lnTo>
                  <a:pt x="123647" y="81025"/>
                </a:lnTo>
                <a:lnTo>
                  <a:pt x="123647" y="114807"/>
                </a:lnTo>
                <a:lnTo>
                  <a:pt x="40309" y="114807"/>
                </a:lnTo>
                <a:lnTo>
                  <a:pt x="40309" y="199643"/>
                </a:lnTo>
                <a:lnTo>
                  <a:pt x="0" y="199643"/>
                </a:lnTo>
                <a:lnTo>
                  <a:pt x="0" y="0"/>
                </a:lnTo>
                <a:close/>
              </a:path>
            </a:pathLst>
          </a:custGeom>
          <a:ln w="9144">
            <a:solidFill>
              <a:srgbClr val="62851A"/>
            </a:solidFill>
          </a:ln>
        </p:spPr>
        <p:txBody>
          <a:bodyPr wrap="square" lIns="0" tIns="0" rIns="0" bIns="0" rtlCol="0"/>
          <a:lstStyle/>
          <a:p>
            <a:endParaRPr/>
          </a:p>
        </p:txBody>
      </p:sp>
      <p:sp>
        <p:nvSpPr>
          <p:cNvPr id="48" name="object 48"/>
          <p:cNvSpPr/>
          <p:nvPr/>
        </p:nvSpPr>
        <p:spPr>
          <a:xfrm>
            <a:off x="2787269" y="739394"/>
            <a:ext cx="193675" cy="206375"/>
          </a:xfrm>
          <a:custGeom>
            <a:avLst/>
            <a:gdLst/>
            <a:ahLst/>
            <a:cxnLst/>
            <a:rect l="l" t="t" r="r" b="b"/>
            <a:pathLst>
              <a:path w="193675" h="206375">
                <a:moveTo>
                  <a:pt x="96647" y="0"/>
                </a:moveTo>
                <a:lnTo>
                  <a:pt x="136334" y="6794"/>
                </a:lnTo>
                <a:lnTo>
                  <a:pt x="178833" y="42354"/>
                </a:lnTo>
                <a:lnTo>
                  <a:pt x="192029" y="80454"/>
                </a:lnTo>
                <a:lnTo>
                  <a:pt x="193675" y="103504"/>
                </a:lnTo>
                <a:lnTo>
                  <a:pt x="192031" y="126313"/>
                </a:lnTo>
                <a:lnTo>
                  <a:pt x="178887" y="164119"/>
                </a:lnTo>
                <a:lnTo>
                  <a:pt x="136699" y="199532"/>
                </a:lnTo>
                <a:lnTo>
                  <a:pt x="97155" y="206375"/>
                </a:lnTo>
                <a:lnTo>
                  <a:pt x="76009" y="204682"/>
                </a:lnTo>
                <a:lnTo>
                  <a:pt x="26288" y="179196"/>
                </a:lnTo>
                <a:lnTo>
                  <a:pt x="1643" y="126940"/>
                </a:lnTo>
                <a:lnTo>
                  <a:pt x="0" y="104393"/>
                </a:lnTo>
                <a:lnTo>
                  <a:pt x="571" y="89753"/>
                </a:lnTo>
                <a:lnTo>
                  <a:pt x="12882" y="45783"/>
                </a:lnTo>
                <a:lnTo>
                  <a:pt x="40084" y="15303"/>
                </a:lnTo>
                <a:lnTo>
                  <a:pt x="84812" y="480"/>
                </a:lnTo>
                <a:lnTo>
                  <a:pt x="96647" y="0"/>
                </a:lnTo>
                <a:close/>
              </a:path>
            </a:pathLst>
          </a:custGeom>
          <a:ln w="9144">
            <a:solidFill>
              <a:srgbClr val="62851A"/>
            </a:solidFill>
          </a:ln>
        </p:spPr>
        <p:txBody>
          <a:bodyPr wrap="square" lIns="0" tIns="0" rIns="0" bIns="0" rtlCol="0"/>
          <a:lstStyle/>
          <a:p>
            <a:endParaRPr/>
          </a:p>
        </p:txBody>
      </p:sp>
      <p:sp>
        <p:nvSpPr>
          <p:cNvPr id="49" name="object 49"/>
          <p:cNvSpPr/>
          <p:nvPr/>
        </p:nvSpPr>
        <p:spPr>
          <a:xfrm>
            <a:off x="2509520" y="739394"/>
            <a:ext cx="173990" cy="206375"/>
          </a:xfrm>
          <a:custGeom>
            <a:avLst/>
            <a:gdLst/>
            <a:ahLst/>
            <a:cxnLst/>
            <a:rect l="l" t="t" r="r" b="b"/>
            <a:pathLst>
              <a:path w="173989" h="206375">
                <a:moveTo>
                  <a:pt x="93472" y="0"/>
                </a:moveTo>
                <a:lnTo>
                  <a:pt x="140620" y="12108"/>
                </a:lnTo>
                <a:lnTo>
                  <a:pt x="169517" y="47111"/>
                </a:lnTo>
                <a:lnTo>
                  <a:pt x="173355" y="58419"/>
                </a:lnTo>
                <a:lnTo>
                  <a:pt x="133477" y="67944"/>
                </a:lnTo>
                <a:lnTo>
                  <a:pt x="131191" y="60561"/>
                </a:lnTo>
                <a:lnTo>
                  <a:pt x="127952" y="54022"/>
                </a:lnTo>
                <a:lnTo>
                  <a:pt x="91440" y="34416"/>
                </a:lnTo>
                <a:lnTo>
                  <a:pt x="80821" y="35415"/>
                </a:lnTo>
                <a:lnTo>
                  <a:pt x="49297" y="59511"/>
                </a:lnTo>
                <a:lnTo>
                  <a:pt x="41529" y="101980"/>
                </a:lnTo>
                <a:lnTo>
                  <a:pt x="42384" y="119503"/>
                </a:lnTo>
                <a:lnTo>
                  <a:pt x="55118" y="155828"/>
                </a:lnTo>
                <a:lnTo>
                  <a:pt x="90550" y="171957"/>
                </a:lnTo>
                <a:lnTo>
                  <a:pt x="98288" y="171315"/>
                </a:lnTo>
                <a:lnTo>
                  <a:pt x="131899" y="139775"/>
                </a:lnTo>
                <a:lnTo>
                  <a:pt x="134874" y="129539"/>
                </a:lnTo>
                <a:lnTo>
                  <a:pt x="173862" y="141985"/>
                </a:lnTo>
                <a:lnTo>
                  <a:pt x="153735" y="181544"/>
                </a:lnTo>
                <a:lnTo>
                  <a:pt x="120284" y="202390"/>
                </a:lnTo>
                <a:lnTo>
                  <a:pt x="90931" y="206375"/>
                </a:lnTo>
                <a:lnTo>
                  <a:pt x="71981" y="204682"/>
                </a:lnTo>
                <a:lnTo>
                  <a:pt x="25654" y="179196"/>
                </a:lnTo>
                <a:lnTo>
                  <a:pt x="1597" y="127261"/>
                </a:lnTo>
                <a:lnTo>
                  <a:pt x="0" y="104901"/>
                </a:lnTo>
                <a:lnTo>
                  <a:pt x="1617" y="81405"/>
                </a:lnTo>
                <a:lnTo>
                  <a:pt x="14519" y="42697"/>
                </a:lnTo>
                <a:lnTo>
                  <a:pt x="55530" y="6873"/>
                </a:lnTo>
                <a:lnTo>
                  <a:pt x="73465" y="1716"/>
                </a:lnTo>
                <a:lnTo>
                  <a:pt x="93472" y="0"/>
                </a:lnTo>
                <a:close/>
              </a:path>
            </a:pathLst>
          </a:custGeom>
          <a:ln w="9144">
            <a:solidFill>
              <a:srgbClr val="62851A"/>
            </a:solidFill>
          </a:ln>
        </p:spPr>
        <p:txBody>
          <a:bodyPr wrap="square" lIns="0" tIns="0" rIns="0" bIns="0" rtlCol="0"/>
          <a:lstStyle/>
          <a:p>
            <a:endParaRPr/>
          </a:p>
        </p:txBody>
      </p:sp>
      <p:sp>
        <p:nvSpPr>
          <p:cNvPr id="50" name="object 50"/>
          <p:cNvSpPr/>
          <p:nvPr/>
        </p:nvSpPr>
        <p:spPr>
          <a:xfrm>
            <a:off x="2859404" y="690626"/>
            <a:ext cx="61594" cy="40640"/>
          </a:xfrm>
          <a:custGeom>
            <a:avLst/>
            <a:gdLst/>
            <a:ahLst/>
            <a:cxnLst/>
            <a:rect l="l" t="t" r="r" b="b"/>
            <a:pathLst>
              <a:path w="61594" h="40640">
                <a:moveTo>
                  <a:pt x="18795" y="0"/>
                </a:moveTo>
                <a:lnTo>
                  <a:pt x="61594" y="0"/>
                </a:lnTo>
                <a:lnTo>
                  <a:pt x="24256" y="40639"/>
                </a:lnTo>
                <a:lnTo>
                  <a:pt x="0" y="40639"/>
                </a:lnTo>
                <a:lnTo>
                  <a:pt x="18795" y="0"/>
                </a:lnTo>
                <a:close/>
              </a:path>
            </a:pathLst>
          </a:custGeom>
          <a:ln w="9143">
            <a:solidFill>
              <a:srgbClr val="62851A"/>
            </a:solidFill>
          </a:ln>
        </p:spPr>
        <p:txBody>
          <a:bodyPr wrap="square" lIns="0" tIns="0" rIns="0" bIns="0" rtlCol="0"/>
          <a:lstStyle/>
          <a:p>
            <a:endParaRPr/>
          </a:p>
        </p:txBody>
      </p:sp>
      <p:sp>
        <p:nvSpPr>
          <p:cNvPr id="51" name="object 51"/>
          <p:cNvSpPr txBox="1"/>
          <p:nvPr/>
        </p:nvSpPr>
        <p:spPr>
          <a:xfrm>
            <a:off x="919988" y="1390268"/>
            <a:ext cx="3303270" cy="4283710"/>
          </a:xfrm>
          <a:prstGeom prst="rect">
            <a:avLst/>
          </a:prstGeom>
        </p:spPr>
        <p:txBody>
          <a:bodyPr vert="horz" wrap="square" lIns="0" tIns="45719" rIns="0" bIns="0" rtlCol="0">
            <a:spAutoFit/>
          </a:bodyPr>
          <a:lstStyle/>
          <a:p>
            <a:pPr marL="48895" marR="5080" indent="-36830" algn="just">
              <a:lnSpc>
                <a:spcPct val="90000"/>
              </a:lnSpc>
              <a:spcBef>
                <a:spcPts val="359"/>
              </a:spcBef>
              <a:tabLst>
                <a:tab pos="1121410" algn="l"/>
              </a:tabLst>
            </a:pPr>
            <a:r>
              <a:rPr sz="2200" spc="-5" dirty="0">
                <a:latin typeface="Berlin Sans FB"/>
                <a:cs typeface="Berlin Sans FB"/>
              </a:rPr>
              <a:t>Es el método mas </a:t>
            </a:r>
            <a:r>
              <a:rPr sz="2200" spc="-10" dirty="0">
                <a:latin typeface="Berlin Sans FB"/>
                <a:cs typeface="Berlin Sans FB"/>
              </a:rPr>
              <a:t>antiguo  </a:t>
            </a:r>
            <a:r>
              <a:rPr sz="2200" spc="-5" dirty="0">
                <a:latin typeface="Berlin Sans FB"/>
                <a:cs typeface="Berlin Sans FB"/>
              </a:rPr>
              <a:t>para lograr una lana no  </a:t>
            </a:r>
            <a:r>
              <a:rPr sz="2200" spc="-10" dirty="0">
                <a:latin typeface="Berlin Sans FB"/>
                <a:cs typeface="Berlin Sans FB"/>
              </a:rPr>
              <a:t>dañada </a:t>
            </a:r>
            <a:r>
              <a:rPr sz="2200" spc="-5" dirty="0">
                <a:latin typeface="Berlin Sans FB"/>
                <a:cs typeface="Berlin Sans FB"/>
              </a:rPr>
              <a:t>o pelos. Es el  tratamiento de pieles </a:t>
            </a:r>
            <a:r>
              <a:rPr sz="2200" spc="-10" dirty="0">
                <a:latin typeface="Berlin Sans FB"/>
                <a:cs typeface="Berlin Sans FB"/>
              </a:rPr>
              <a:t>(por  </a:t>
            </a:r>
            <a:r>
              <a:rPr sz="2200" spc="-5" dirty="0">
                <a:latin typeface="Berlin Sans FB"/>
                <a:cs typeface="Berlin Sans FB"/>
              </a:rPr>
              <a:t>ej. de oveja) utilizando  cámaras con temperatura y  </a:t>
            </a:r>
            <a:r>
              <a:rPr sz="2200" spc="-10" dirty="0">
                <a:latin typeface="Berlin Sans FB"/>
                <a:cs typeface="Berlin Sans FB"/>
              </a:rPr>
              <a:t>humedad </a:t>
            </a:r>
            <a:r>
              <a:rPr sz="2200" spc="-5" dirty="0">
                <a:latin typeface="Berlin Sans FB"/>
                <a:cs typeface="Berlin Sans FB"/>
              </a:rPr>
              <a:t>controladas (20-  22</a:t>
            </a:r>
            <a:r>
              <a:rPr sz="2200" spc="-15" dirty="0">
                <a:latin typeface="Berlin Sans FB"/>
                <a:cs typeface="Berlin Sans FB"/>
              </a:rPr>
              <a:t> </a:t>
            </a:r>
            <a:r>
              <a:rPr sz="2200" spc="-10" dirty="0">
                <a:latin typeface="Berlin Sans FB"/>
                <a:cs typeface="Berlin Sans FB"/>
              </a:rPr>
              <a:t>ºC)</a:t>
            </a:r>
            <a:r>
              <a:rPr sz="2200" spc="10" dirty="0">
                <a:latin typeface="Berlin Sans FB"/>
                <a:cs typeface="Berlin Sans FB"/>
              </a:rPr>
              <a:t> </a:t>
            </a:r>
            <a:r>
              <a:rPr sz="2200" spc="-5" dirty="0">
                <a:latin typeface="Berlin Sans FB"/>
                <a:cs typeface="Berlin Sans FB"/>
              </a:rPr>
              <a:t>y	</a:t>
            </a:r>
            <a:r>
              <a:rPr sz="2200" dirty="0">
                <a:latin typeface="Berlin Sans FB"/>
                <a:cs typeface="Berlin Sans FB"/>
              </a:rPr>
              <a:t>la </a:t>
            </a:r>
            <a:r>
              <a:rPr sz="2200" spc="-5" dirty="0">
                <a:latin typeface="Berlin Sans FB"/>
                <a:cs typeface="Berlin Sans FB"/>
              </a:rPr>
              <a:t>formación </a:t>
            </a:r>
            <a:r>
              <a:rPr sz="2200" spc="-10" dirty="0">
                <a:latin typeface="Berlin Sans FB"/>
                <a:cs typeface="Berlin Sans FB"/>
              </a:rPr>
              <a:t>de  </a:t>
            </a:r>
            <a:r>
              <a:rPr sz="2200" spc="-5" dirty="0">
                <a:latin typeface="Berlin Sans FB"/>
                <a:cs typeface="Berlin Sans FB"/>
              </a:rPr>
              <a:t>microorganismos </a:t>
            </a:r>
            <a:r>
              <a:rPr sz="2200" spc="-10" dirty="0">
                <a:latin typeface="Berlin Sans FB"/>
                <a:cs typeface="Berlin Sans FB"/>
              </a:rPr>
              <a:t>que  ocasionan </a:t>
            </a:r>
            <a:r>
              <a:rPr sz="2200" spc="-5" dirty="0">
                <a:latin typeface="Berlin Sans FB"/>
                <a:cs typeface="Berlin Sans FB"/>
              </a:rPr>
              <a:t>un aflojamiento  del pelo, beneficiando </a:t>
            </a:r>
            <a:r>
              <a:rPr sz="2200" dirty="0">
                <a:latin typeface="Berlin Sans FB"/>
                <a:cs typeface="Berlin Sans FB"/>
              </a:rPr>
              <a:t>la  </a:t>
            </a:r>
            <a:r>
              <a:rPr sz="2200" spc="-5" dirty="0">
                <a:latin typeface="Berlin Sans FB"/>
                <a:cs typeface="Berlin Sans FB"/>
              </a:rPr>
              <a:t>lana o pelo en toda su  longitud. La piel no recibe  ningún</a:t>
            </a:r>
            <a:r>
              <a:rPr sz="2200" dirty="0">
                <a:latin typeface="Berlin Sans FB"/>
                <a:cs typeface="Berlin Sans FB"/>
              </a:rPr>
              <a:t> </a:t>
            </a:r>
            <a:r>
              <a:rPr sz="2200" spc="-5" dirty="0">
                <a:latin typeface="Berlin Sans FB"/>
                <a:cs typeface="Berlin Sans FB"/>
              </a:rPr>
              <a:t>beneficio.</a:t>
            </a:r>
            <a:endParaRPr sz="2200">
              <a:latin typeface="Berlin Sans FB"/>
              <a:cs typeface="Berlin Sans FB"/>
            </a:endParaRPr>
          </a:p>
        </p:txBody>
      </p:sp>
      <p:sp>
        <p:nvSpPr>
          <p:cNvPr id="52" name="object 52"/>
          <p:cNvSpPr/>
          <p:nvPr/>
        </p:nvSpPr>
        <p:spPr>
          <a:xfrm>
            <a:off x="4572000" y="284988"/>
            <a:ext cx="4287011" cy="6144767"/>
          </a:xfrm>
          <a:prstGeom prst="rect">
            <a:avLst/>
          </a:prstGeom>
          <a:blipFill>
            <a:blip r:embed="rId13" cstate="print"/>
            <a:stretch>
              <a:fillRect/>
            </a:stretch>
          </a:blipFill>
        </p:spPr>
        <p:txBody>
          <a:bodyPr wrap="square" lIns="0" tIns="0" rIns="0" bIns="0" rtlCol="0"/>
          <a:lstStyle/>
          <a:p>
            <a:endParaRPr/>
          </a:p>
        </p:txBody>
      </p:sp>
      <p:sp>
        <p:nvSpPr>
          <p:cNvPr id="53" name="object 53"/>
          <p:cNvSpPr/>
          <p:nvPr/>
        </p:nvSpPr>
        <p:spPr>
          <a:xfrm>
            <a:off x="4643501" y="357212"/>
            <a:ext cx="4143375" cy="6000750"/>
          </a:xfrm>
          <a:prstGeom prst="rect">
            <a:avLst/>
          </a:prstGeom>
          <a:blipFill>
            <a:blip r:embed="rId14" cstate="print"/>
            <a:stretch>
              <a:fillRect/>
            </a:stretch>
          </a:blipFill>
        </p:spPr>
        <p:txBody>
          <a:bodyPr wrap="square" lIns="0" tIns="0" rIns="0" bIns="0" rtlCol="0"/>
          <a:lstStyle/>
          <a:p>
            <a:endParaRPr/>
          </a:p>
        </p:txBody>
      </p:sp>
      <p:sp>
        <p:nvSpPr>
          <p:cNvPr id="54" name="object 54"/>
          <p:cNvSpPr/>
          <p:nvPr/>
        </p:nvSpPr>
        <p:spPr>
          <a:xfrm>
            <a:off x="4643501" y="357212"/>
            <a:ext cx="4143375" cy="6000750"/>
          </a:xfrm>
          <a:custGeom>
            <a:avLst/>
            <a:gdLst/>
            <a:ahLst/>
            <a:cxnLst/>
            <a:rect l="l" t="t" r="r" b="b"/>
            <a:pathLst>
              <a:path w="4143375" h="6000750">
                <a:moveTo>
                  <a:pt x="0" y="6000750"/>
                </a:moveTo>
                <a:lnTo>
                  <a:pt x="4143375" y="6000750"/>
                </a:lnTo>
                <a:lnTo>
                  <a:pt x="4143375" y="0"/>
                </a:lnTo>
                <a:lnTo>
                  <a:pt x="0" y="0"/>
                </a:lnTo>
                <a:lnTo>
                  <a:pt x="0" y="6000750"/>
                </a:lnTo>
                <a:close/>
              </a:path>
            </a:pathLst>
          </a:custGeom>
          <a:ln w="12700">
            <a:solidFill>
              <a:srgbClr val="FF0000"/>
            </a:solidFill>
          </a:ln>
        </p:spPr>
        <p:txBody>
          <a:bodyPr wrap="square" lIns="0" tIns="0" rIns="0" bIns="0" rtlCol="0"/>
          <a:lstStyle/>
          <a:p>
            <a:endParaRPr/>
          </a:p>
        </p:txBody>
      </p:sp>
      <p:sp>
        <p:nvSpPr>
          <p:cNvPr id="55" name="object 55"/>
          <p:cNvSpPr/>
          <p:nvPr/>
        </p:nvSpPr>
        <p:spPr>
          <a:xfrm>
            <a:off x="5443728" y="580644"/>
            <a:ext cx="2097024" cy="446531"/>
          </a:xfrm>
          <a:prstGeom prst="rect">
            <a:avLst/>
          </a:prstGeom>
          <a:blipFill>
            <a:blip r:embed="rId15" cstate="print"/>
            <a:stretch>
              <a:fillRect/>
            </a:stretch>
          </a:blipFill>
        </p:spPr>
        <p:txBody>
          <a:bodyPr wrap="square" lIns="0" tIns="0" rIns="0" bIns="0" rtlCol="0"/>
          <a:lstStyle/>
          <a:p>
            <a:endParaRPr/>
          </a:p>
        </p:txBody>
      </p:sp>
      <p:sp>
        <p:nvSpPr>
          <p:cNvPr id="56" name="object 56"/>
          <p:cNvSpPr/>
          <p:nvPr/>
        </p:nvSpPr>
        <p:spPr>
          <a:xfrm>
            <a:off x="5645150" y="388874"/>
            <a:ext cx="1703386" cy="255142"/>
          </a:xfrm>
          <a:prstGeom prst="rect">
            <a:avLst/>
          </a:prstGeom>
          <a:blipFill>
            <a:blip r:embed="rId16" cstate="print"/>
            <a:stretch>
              <a:fillRect/>
            </a:stretch>
          </a:blipFill>
        </p:spPr>
        <p:txBody>
          <a:bodyPr wrap="square" lIns="0" tIns="0" rIns="0" bIns="0" rtlCol="0"/>
          <a:lstStyle/>
          <a:p>
            <a:endParaRPr/>
          </a:p>
        </p:txBody>
      </p:sp>
      <p:sp>
        <p:nvSpPr>
          <p:cNvPr id="57" name="object 57"/>
          <p:cNvSpPr/>
          <p:nvPr/>
        </p:nvSpPr>
        <p:spPr>
          <a:xfrm>
            <a:off x="6563741" y="487552"/>
            <a:ext cx="54610" cy="74295"/>
          </a:xfrm>
          <a:custGeom>
            <a:avLst/>
            <a:gdLst/>
            <a:ahLst/>
            <a:cxnLst/>
            <a:rect l="l" t="t" r="r" b="b"/>
            <a:pathLst>
              <a:path w="54609" h="74295">
                <a:moveTo>
                  <a:pt x="26924" y="0"/>
                </a:moveTo>
                <a:lnTo>
                  <a:pt x="0" y="74041"/>
                </a:lnTo>
                <a:lnTo>
                  <a:pt x="54355" y="74041"/>
                </a:lnTo>
                <a:lnTo>
                  <a:pt x="26924" y="0"/>
                </a:lnTo>
                <a:close/>
              </a:path>
            </a:pathLst>
          </a:custGeom>
          <a:ln w="9144">
            <a:solidFill>
              <a:srgbClr val="62851A"/>
            </a:solidFill>
          </a:ln>
        </p:spPr>
        <p:txBody>
          <a:bodyPr wrap="square" lIns="0" tIns="0" rIns="0" bIns="0" rtlCol="0"/>
          <a:lstStyle/>
          <a:p>
            <a:endParaRPr/>
          </a:p>
        </p:txBody>
      </p:sp>
      <p:sp>
        <p:nvSpPr>
          <p:cNvPr id="58" name="object 58"/>
          <p:cNvSpPr/>
          <p:nvPr/>
        </p:nvSpPr>
        <p:spPr>
          <a:xfrm>
            <a:off x="7196455" y="472058"/>
            <a:ext cx="110489" cy="137795"/>
          </a:xfrm>
          <a:custGeom>
            <a:avLst/>
            <a:gdLst/>
            <a:ahLst/>
            <a:cxnLst/>
            <a:rect l="l" t="t" r="r" b="b"/>
            <a:pathLst>
              <a:path w="110490" h="137795">
                <a:moveTo>
                  <a:pt x="55372" y="0"/>
                </a:moveTo>
                <a:lnTo>
                  <a:pt x="15240" y="17017"/>
                </a:lnTo>
                <a:lnTo>
                  <a:pt x="952" y="52433"/>
                </a:lnTo>
                <a:lnTo>
                  <a:pt x="0" y="68579"/>
                </a:lnTo>
                <a:lnTo>
                  <a:pt x="976" y="84510"/>
                </a:lnTo>
                <a:lnTo>
                  <a:pt x="15621" y="120014"/>
                </a:lnTo>
                <a:lnTo>
                  <a:pt x="55372" y="137540"/>
                </a:lnTo>
                <a:lnTo>
                  <a:pt x="66921" y="136447"/>
                </a:lnTo>
                <a:lnTo>
                  <a:pt x="101756" y="110380"/>
                </a:lnTo>
                <a:lnTo>
                  <a:pt x="110490" y="68071"/>
                </a:lnTo>
                <a:lnTo>
                  <a:pt x="109539" y="52002"/>
                </a:lnTo>
                <a:lnTo>
                  <a:pt x="87233" y="9483"/>
                </a:lnTo>
                <a:lnTo>
                  <a:pt x="55372" y="0"/>
                </a:lnTo>
                <a:close/>
              </a:path>
            </a:pathLst>
          </a:custGeom>
          <a:ln w="9143">
            <a:solidFill>
              <a:srgbClr val="62851A"/>
            </a:solidFill>
          </a:ln>
        </p:spPr>
        <p:txBody>
          <a:bodyPr wrap="square" lIns="0" tIns="0" rIns="0" bIns="0" rtlCol="0"/>
          <a:lstStyle/>
          <a:p>
            <a:endParaRPr/>
          </a:p>
        </p:txBody>
      </p:sp>
      <p:sp>
        <p:nvSpPr>
          <p:cNvPr id="59" name="object 59"/>
          <p:cNvSpPr/>
          <p:nvPr/>
        </p:nvSpPr>
        <p:spPr>
          <a:xfrm>
            <a:off x="6883018" y="440944"/>
            <a:ext cx="40640" cy="200025"/>
          </a:xfrm>
          <a:custGeom>
            <a:avLst/>
            <a:gdLst/>
            <a:ahLst/>
            <a:cxnLst/>
            <a:rect l="l" t="t" r="r" b="b"/>
            <a:pathLst>
              <a:path w="40640" h="200025">
                <a:moveTo>
                  <a:pt x="0" y="0"/>
                </a:moveTo>
                <a:lnTo>
                  <a:pt x="40258" y="0"/>
                </a:lnTo>
                <a:lnTo>
                  <a:pt x="40258" y="199643"/>
                </a:lnTo>
                <a:lnTo>
                  <a:pt x="0" y="199643"/>
                </a:lnTo>
                <a:lnTo>
                  <a:pt x="0" y="0"/>
                </a:lnTo>
                <a:close/>
              </a:path>
            </a:pathLst>
          </a:custGeom>
          <a:ln w="9144">
            <a:solidFill>
              <a:srgbClr val="62851A"/>
            </a:solidFill>
          </a:ln>
        </p:spPr>
        <p:txBody>
          <a:bodyPr wrap="square" lIns="0" tIns="0" rIns="0" bIns="0" rtlCol="0"/>
          <a:lstStyle/>
          <a:p>
            <a:endParaRPr/>
          </a:p>
        </p:txBody>
      </p:sp>
      <p:sp>
        <p:nvSpPr>
          <p:cNvPr id="60" name="object 60"/>
          <p:cNvSpPr/>
          <p:nvPr/>
        </p:nvSpPr>
        <p:spPr>
          <a:xfrm>
            <a:off x="6699250" y="440944"/>
            <a:ext cx="158750" cy="200025"/>
          </a:xfrm>
          <a:custGeom>
            <a:avLst/>
            <a:gdLst/>
            <a:ahLst/>
            <a:cxnLst/>
            <a:rect l="l" t="t" r="r" b="b"/>
            <a:pathLst>
              <a:path w="158750" h="200025">
                <a:moveTo>
                  <a:pt x="0" y="0"/>
                </a:moveTo>
                <a:lnTo>
                  <a:pt x="158623" y="0"/>
                </a:lnTo>
                <a:lnTo>
                  <a:pt x="158623" y="33781"/>
                </a:lnTo>
                <a:lnTo>
                  <a:pt x="99568" y="33781"/>
                </a:lnTo>
                <a:lnTo>
                  <a:pt x="99568" y="199643"/>
                </a:lnTo>
                <a:lnTo>
                  <a:pt x="59181" y="199643"/>
                </a:lnTo>
                <a:lnTo>
                  <a:pt x="59181" y="33781"/>
                </a:lnTo>
                <a:lnTo>
                  <a:pt x="0" y="33781"/>
                </a:lnTo>
                <a:lnTo>
                  <a:pt x="0" y="0"/>
                </a:lnTo>
                <a:close/>
              </a:path>
            </a:pathLst>
          </a:custGeom>
          <a:ln w="9144">
            <a:solidFill>
              <a:srgbClr val="62851A"/>
            </a:solidFill>
          </a:ln>
        </p:spPr>
        <p:txBody>
          <a:bodyPr wrap="square" lIns="0" tIns="0" rIns="0" bIns="0" rtlCol="0"/>
          <a:lstStyle/>
          <a:p>
            <a:endParaRPr/>
          </a:p>
        </p:txBody>
      </p:sp>
      <p:sp>
        <p:nvSpPr>
          <p:cNvPr id="61" name="object 61"/>
          <p:cNvSpPr/>
          <p:nvPr/>
        </p:nvSpPr>
        <p:spPr>
          <a:xfrm>
            <a:off x="6492113" y="440944"/>
            <a:ext cx="200660" cy="200025"/>
          </a:xfrm>
          <a:custGeom>
            <a:avLst/>
            <a:gdLst/>
            <a:ahLst/>
            <a:cxnLst/>
            <a:rect l="l" t="t" r="r" b="b"/>
            <a:pathLst>
              <a:path w="200659" h="200025">
                <a:moveTo>
                  <a:pt x="77723" y="0"/>
                </a:moveTo>
                <a:lnTo>
                  <a:pt x="120268" y="0"/>
                </a:lnTo>
                <a:lnTo>
                  <a:pt x="200279" y="199643"/>
                </a:lnTo>
                <a:lnTo>
                  <a:pt x="156463" y="199643"/>
                </a:lnTo>
                <a:lnTo>
                  <a:pt x="138937" y="154304"/>
                </a:lnTo>
                <a:lnTo>
                  <a:pt x="59182" y="154304"/>
                </a:lnTo>
                <a:lnTo>
                  <a:pt x="42671" y="199643"/>
                </a:lnTo>
                <a:lnTo>
                  <a:pt x="0" y="199643"/>
                </a:lnTo>
                <a:lnTo>
                  <a:pt x="77723" y="0"/>
                </a:lnTo>
                <a:close/>
              </a:path>
            </a:pathLst>
          </a:custGeom>
          <a:ln w="9144">
            <a:solidFill>
              <a:srgbClr val="62851A"/>
            </a:solidFill>
          </a:ln>
        </p:spPr>
        <p:txBody>
          <a:bodyPr wrap="square" lIns="0" tIns="0" rIns="0" bIns="0" rtlCol="0"/>
          <a:lstStyle/>
          <a:p>
            <a:endParaRPr/>
          </a:p>
        </p:txBody>
      </p:sp>
      <p:sp>
        <p:nvSpPr>
          <p:cNvPr id="62" name="object 62"/>
          <p:cNvSpPr/>
          <p:nvPr/>
        </p:nvSpPr>
        <p:spPr>
          <a:xfrm>
            <a:off x="6280150" y="440944"/>
            <a:ext cx="193040" cy="200025"/>
          </a:xfrm>
          <a:custGeom>
            <a:avLst/>
            <a:gdLst/>
            <a:ahLst/>
            <a:cxnLst/>
            <a:rect l="l" t="t" r="r" b="b"/>
            <a:pathLst>
              <a:path w="193039" h="200025">
                <a:moveTo>
                  <a:pt x="0" y="0"/>
                </a:moveTo>
                <a:lnTo>
                  <a:pt x="60325" y="0"/>
                </a:lnTo>
                <a:lnTo>
                  <a:pt x="96520" y="136270"/>
                </a:lnTo>
                <a:lnTo>
                  <a:pt x="132334" y="0"/>
                </a:lnTo>
                <a:lnTo>
                  <a:pt x="192786" y="0"/>
                </a:lnTo>
                <a:lnTo>
                  <a:pt x="192786" y="199643"/>
                </a:lnTo>
                <a:lnTo>
                  <a:pt x="155321" y="199643"/>
                </a:lnTo>
                <a:lnTo>
                  <a:pt x="155321" y="42544"/>
                </a:lnTo>
                <a:lnTo>
                  <a:pt x="115697" y="199643"/>
                </a:lnTo>
                <a:lnTo>
                  <a:pt x="76962" y="199643"/>
                </a:lnTo>
                <a:lnTo>
                  <a:pt x="37464" y="42544"/>
                </a:lnTo>
                <a:lnTo>
                  <a:pt x="37464" y="199643"/>
                </a:lnTo>
                <a:lnTo>
                  <a:pt x="0" y="199643"/>
                </a:lnTo>
                <a:lnTo>
                  <a:pt x="0" y="0"/>
                </a:lnTo>
                <a:close/>
              </a:path>
            </a:pathLst>
          </a:custGeom>
          <a:ln w="9144">
            <a:solidFill>
              <a:srgbClr val="62851A"/>
            </a:solidFill>
          </a:ln>
        </p:spPr>
        <p:txBody>
          <a:bodyPr wrap="square" lIns="0" tIns="0" rIns="0" bIns="0" rtlCol="0"/>
          <a:lstStyle/>
          <a:p>
            <a:endParaRPr/>
          </a:p>
        </p:txBody>
      </p:sp>
      <p:sp>
        <p:nvSpPr>
          <p:cNvPr id="63" name="object 63"/>
          <p:cNvSpPr/>
          <p:nvPr/>
        </p:nvSpPr>
        <p:spPr>
          <a:xfrm>
            <a:off x="5826886" y="436372"/>
            <a:ext cx="419735" cy="208787"/>
          </a:xfrm>
          <a:prstGeom prst="rect">
            <a:avLst/>
          </a:prstGeom>
          <a:blipFill>
            <a:blip r:embed="rId17" cstate="print"/>
            <a:stretch>
              <a:fillRect/>
            </a:stretch>
          </a:blipFill>
        </p:spPr>
        <p:txBody>
          <a:bodyPr wrap="square" lIns="0" tIns="0" rIns="0" bIns="0" rtlCol="0"/>
          <a:lstStyle/>
          <a:p>
            <a:endParaRPr/>
          </a:p>
        </p:txBody>
      </p:sp>
      <p:sp>
        <p:nvSpPr>
          <p:cNvPr id="64" name="object 64"/>
          <p:cNvSpPr/>
          <p:nvPr/>
        </p:nvSpPr>
        <p:spPr>
          <a:xfrm>
            <a:off x="5645150" y="440944"/>
            <a:ext cx="152400" cy="200025"/>
          </a:xfrm>
          <a:custGeom>
            <a:avLst/>
            <a:gdLst/>
            <a:ahLst/>
            <a:cxnLst/>
            <a:rect l="l" t="t" r="r" b="b"/>
            <a:pathLst>
              <a:path w="152400" h="200025">
                <a:moveTo>
                  <a:pt x="0" y="0"/>
                </a:moveTo>
                <a:lnTo>
                  <a:pt x="148082" y="0"/>
                </a:lnTo>
                <a:lnTo>
                  <a:pt x="148082" y="33781"/>
                </a:lnTo>
                <a:lnTo>
                  <a:pt x="40386" y="33781"/>
                </a:lnTo>
                <a:lnTo>
                  <a:pt x="40386" y="78104"/>
                </a:lnTo>
                <a:lnTo>
                  <a:pt x="140588" y="78104"/>
                </a:lnTo>
                <a:lnTo>
                  <a:pt x="140588" y="111759"/>
                </a:lnTo>
                <a:lnTo>
                  <a:pt x="40386" y="111759"/>
                </a:lnTo>
                <a:lnTo>
                  <a:pt x="40386" y="165988"/>
                </a:lnTo>
                <a:lnTo>
                  <a:pt x="151891" y="165988"/>
                </a:lnTo>
                <a:lnTo>
                  <a:pt x="151891" y="199643"/>
                </a:lnTo>
                <a:lnTo>
                  <a:pt x="0" y="199643"/>
                </a:lnTo>
                <a:lnTo>
                  <a:pt x="0" y="0"/>
                </a:lnTo>
                <a:close/>
              </a:path>
            </a:pathLst>
          </a:custGeom>
          <a:ln w="9143">
            <a:solidFill>
              <a:srgbClr val="62851A"/>
            </a:solidFill>
          </a:ln>
        </p:spPr>
        <p:txBody>
          <a:bodyPr wrap="square" lIns="0" tIns="0" rIns="0" bIns="0" rtlCol="0"/>
          <a:lstStyle/>
          <a:p>
            <a:endParaRPr/>
          </a:p>
        </p:txBody>
      </p:sp>
      <p:sp>
        <p:nvSpPr>
          <p:cNvPr id="65" name="object 65"/>
          <p:cNvSpPr/>
          <p:nvPr/>
        </p:nvSpPr>
        <p:spPr>
          <a:xfrm>
            <a:off x="7154926" y="437641"/>
            <a:ext cx="193675" cy="206375"/>
          </a:xfrm>
          <a:custGeom>
            <a:avLst/>
            <a:gdLst/>
            <a:ahLst/>
            <a:cxnLst/>
            <a:rect l="l" t="t" r="r" b="b"/>
            <a:pathLst>
              <a:path w="193675" h="206375">
                <a:moveTo>
                  <a:pt x="96520" y="0"/>
                </a:moveTo>
                <a:lnTo>
                  <a:pt x="136255" y="6794"/>
                </a:lnTo>
                <a:lnTo>
                  <a:pt x="178726" y="42354"/>
                </a:lnTo>
                <a:lnTo>
                  <a:pt x="192010" y="80454"/>
                </a:lnTo>
                <a:lnTo>
                  <a:pt x="193675" y="103505"/>
                </a:lnTo>
                <a:lnTo>
                  <a:pt x="192031" y="126313"/>
                </a:lnTo>
                <a:lnTo>
                  <a:pt x="178887" y="164119"/>
                </a:lnTo>
                <a:lnTo>
                  <a:pt x="136636" y="199532"/>
                </a:lnTo>
                <a:lnTo>
                  <a:pt x="97027" y="206375"/>
                </a:lnTo>
                <a:lnTo>
                  <a:pt x="75955" y="204682"/>
                </a:lnTo>
                <a:lnTo>
                  <a:pt x="26289" y="179197"/>
                </a:lnTo>
                <a:lnTo>
                  <a:pt x="1643" y="126940"/>
                </a:lnTo>
                <a:lnTo>
                  <a:pt x="0" y="104394"/>
                </a:lnTo>
                <a:lnTo>
                  <a:pt x="571" y="89753"/>
                </a:lnTo>
                <a:lnTo>
                  <a:pt x="12862" y="45783"/>
                </a:lnTo>
                <a:lnTo>
                  <a:pt x="40052" y="15303"/>
                </a:lnTo>
                <a:lnTo>
                  <a:pt x="84685" y="480"/>
                </a:lnTo>
                <a:lnTo>
                  <a:pt x="96520" y="0"/>
                </a:lnTo>
                <a:close/>
              </a:path>
            </a:pathLst>
          </a:custGeom>
          <a:ln w="9144">
            <a:solidFill>
              <a:srgbClr val="62851A"/>
            </a:solidFill>
          </a:ln>
        </p:spPr>
        <p:txBody>
          <a:bodyPr wrap="square" lIns="0" tIns="0" rIns="0" bIns="0" rtlCol="0"/>
          <a:lstStyle/>
          <a:p>
            <a:endParaRPr/>
          </a:p>
        </p:txBody>
      </p:sp>
      <p:sp>
        <p:nvSpPr>
          <p:cNvPr id="66" name="object 66"/>
          <p:cNvSpPr/>
          <p:nvPr/>
        </p:nvSpPr>
        <p:spPr>
          <a:xfrm>
            <a:off x="6954901" y="437641"/>
            <a:ext cx="173990" cy="206375"/>
          </a:xfrm>
          <a:custGeom>
            <a:avLst/>
            <a:gdLst/>
            <a:ahLst/>
            <a:cxnLst/>
            <a:rect l="l" t="t" r="r" b="b"/>
            <a:pathLst>
              <a:path w="173990" h="206375">
                <a:moveTo>
                  <a:pt x="93345" y="0"/>
                </a:moveTo>
                <a:lnTo>
                  <a:pt x="140600" y="12108"/>
                </a:lnTo>
                <a:lnTo>
                  <a:pt x="169499" y="47111"/>
                </a:lnTo>
                <a:lnTo>
                  <a:pt x="173354" y="58420"/>
                </a:lnTo>
                <a:lnTo>
                  <a:pt x="133350" y="67945"/>
                </a:lnTo>
                <a:lnTo>
                  <a:pt x="131137" y="60561"/>
                </a:lnTo>
                <a:lnTo>
                  <a:pt x="127936" y="54022"/>
                </a:lnTo>
                <a:lnTo>
                  <a:pt x="91313" y="34417"/>
                </a:lnTo>
                <a:lnTo>
                  <a:pt x="80712" y="35415"/>
                </a:lnTo>
                <a:lnTo>
                  <a:pt x="49244" y="59511"/>
                </a:lnTo>
                <a:lnTo>
                  <a:pt x="41528" y="101981"/>
                </a:lnTo>
                <a:lnTo>
                  <a:pt x="42366" y="119503"/>
                </a:lnTo>
                <a:lnTo>
                  <a:pt x="55118" y="155829"/>
                </a:lnTo>
                <a:lnTo>
                  <a:pt x="90550" y="171958"/>
                </a:lnTo>
                <a:lnTo>
                  <a:pt x="98268" y="171315"/>
                </a:lnTo>
                <a:lnTo>
                  <a:pt x="131843" y="139775"/>
                </a:lnTo>
                <a:lnTo>
                  <a:pt x="134747" y="129540"/>
                </a:lnTo>
                <a:lnTo>
                  <a:pt x="173863" y="141986"/>
                </a:lnTo>
                <a:lnTo>
                  <a:pt x="153628" y="181544"/>
                </a:lnTo>
                <a:lnTo>
                  <a:pt x="120221" y="202390"/>
                </a:lnTo>
                <a:lnTo>
                  <a:pt x="90931" y="206375"/>
                </a:lnTo>
                <a:lnTo>
                  <a:pt x="71907" y="204682"/>
                </a:lnTo>
                <a:lnTo>
                  <a:pt x="25526" y="179197"/>
                </a:lnTo>
                <a:lnTo>
                  <a:pt x="1595" y="127261"/>
                </a:lnTo>
                <a:lnTo>
                  <a:pt x="0" y="104902"/>
                </a:lnTo>
                <a:lnTo>
                  <a:pt x="1597" y="81405"/>
                </a:lnTo>
                <a:lnTo>
                  <a:pt x="14412" y="42697"/>
                </a:lnTo>
                <a:lnTo>
                  <a:pt x="55451" y="6873"/>
                </a:lnTo>
                <a:lnTo>
                  <a:pt x="73392" y="1716"/>
                </a:lnTo>
                <a:lnTo>
                  <a:pt x="93345" y="0"/>
                </a:lnTo>
                <a:close/>
              </a:path>
            </a:pathLst>
          </a:custGeom>
          <a:ln w="9144">
            <a:solidFill>
              <a:srgbClr val="62851A"/>
            </a:solidFill>
          </a:ln>
        </p:spPr>
        <p:txBody>
          <a:bodyPr wrap="square" lIns="0" tIns="0" rIns="0" bIns="0" rtlCol="0"/>
          <a:lstStyle/>
          <a:p>
            <a:endParaRPr/>
          </a:p>
        </p:txBody>
      </p:sp>
      <p:sp>
        <p:nvSpPr>
          <p:cNvPr id="67" name="object 67"/>
          <p:cNvSpPr/>
          <p:nvPr/>
        </p:nvSpPr>
        <p:spPr>
          <a:xfrm>
            <a:off x="6567551" y="388874"/>
            <a:ext cx="61594" cy="40640"/>
          </a:xfrm>
          <a:custGeom>
            <a:avLst/>
            <a:gdLst/>
            <a:ahLst/>
            <a:cxnLst/>
            <a:rect l="l" t="t" r="r" b="b"/>
            <a:pathLst>
              <a:path w="61595" h="40640">
                <a:moveTo>
                  <a:pt x="18796" y="0"/>
                </a:moveTo>
                <a:lnTo>
                  <a:pt x="61595" y="0"/>
                </a:lnTo>
                <a:lnTo>
                  <a:pt x="24129" y="40639"/>
                </a:lnTo>
                <a:lnTo>
                  <a:pt x="0" y="40639"/>
                </a:lnTo>
                <a:lnTo>
                  <a:pt x="18796" y="0"/>
                </a:lnTo>
                <a:close/>
              </a:path>
            </a:pathLst>
          </a:custGeom>
          <a:ln w="9144">
            <a:solidFill>
              <a:srgbClr val="62851A"/>
            </a:solidFill>
          </a:ln>
        </p:spPr>
        <p:txBody>
          <a:bodyPr wrap="square" lIns="0" tIns="0" rIns="0" bIns="0" rtlCol="0"/>
          <a:lstStyle/>
          <a:p>
            <a:endParaRPr/>
          </a:p>
        </p:txBody>
      </p:sp>
      <p:sp>
        <p:nvSpPr>
          <p:cNvPr id="68" name="object 68"/>
          <p:cNvSpPr txBox="1"/>
          <p:nvPr/>
        </p:nvSpPr>
        <p:spPr>
          <a:xfrm>
            <a:off x="5143627" y="1048892"/>
            <a:ext cx="3531870" cy="5001260"/>
          </a:xfrm>
          <a:prstGeom prst="rect">
            <a:avLst/>
          </a:prstGeom>
        </p:spPr>
        <p:txBody>
          <a:bodyPr vert="horz" wrap="square" lIns="0" tIns="48895" rIns="0" bIns="0" rtlCol="0">
            <a:spAutoFit/>
          </a:bodyPr>
          <a:lstStyle/>
          <a:p>
            <a:pPr marL="12700" marR="289560" indent="34925" algn="just">
              <a:lnSpc>
                <a:spcPct val="90000"/>
              </a:lnSpc>
              <a:spcBef>
                <a:spcPts val="385"/>
              </a:spcBef>
            </a:pPr>
            <a:r>
              <a:rPr sz="2400" spc="-5" dirty="0">
                <a:latin typeface="Georgia"/>
                <a:cs typeface="Georgia"/>
              </a:rPr>
              <a:t>Es derivado de los  tradicionales depilados  por putrefacción, se  </a:t>
            </a:r>
            <a:r>
              <a:rPr sz="2400" dirty="0">
                <a:latin typeface="Georgia"/>
                <a:cs typeface="Georgia"/>
              </a:rPr>
              <a:t>aplican </a:t>
            </a:r>
            <a:r>
              <a:rPr sz="2400" spc="-5" dirty="0">
                <a:latin typeface="Georgia"/>
                <a:cs typeface="Georgia"/>
              </a:rPr>
              <a:t>en cantidades  exactamente  dosificadas, enzimas  derivadas de bacterias </a:t>
            </a:r>
            <a:r>
              <a:rPr sz="2400" dirty="0">
                <a:latin typeface="Georgia"/>
                <a:cs typeface="Georgia"/>
              </a:rPr>
              <a:t>o  </a:t>
            </a:r>
            <a:r>
              <a:rPr sz="2400" spc="-5" dirty="0">
                <a:latin typeface="Georgia"/>
                <a:cs typeface="Georgia"/>
              </a:rPr>
              <a:t>proteasas de</a:t>
            </a:r>
            <a:r>
              <a:rPr sz="2400" spc="-30" dirty="0">
                <a:latin typeface="Georgia"/>
                <a:cs typeface="Georgia"/>
              </a:rPr>
              <a:t> </a:t>
            </a:r>
            <a:r>
              <a:rPr sz="2400" spc="-5" dirty="0">
                <a:latin typeface="Georgia"/>
                <a:cs typeface="Georgia"/>
              </a:rPr>
              <a:t>hongos</a:t>
            </a:r>
            <a:endParaRPr sz="2400">
              <a:latin typeface="Georgia"/>
              <a:cs typeface="Georgia"/>
            </a:endParaRPr>
          </a:p>
          <a:p>
            <a:pPr marL="12700" marR="5080" algn="just">
              <a:lnSpc>
                <a:spcPct val="90000"/>
              </a:lnSpc>
            </a:pPr>
            <a:r>
              <a:rPr sz="2400" spc="-5" dirty="0">
                <a:latin typeface="Georgia"/>
                <a:cs typeface="Georgia"/>
              </a:rPr>
              <a:t>especialmente </a:t>
            </a:r>
            <a:r>
              <a:rPr sz="2400" dirty="0">
                <a:latin typeface="Georgia"/>
                <a:cs typeface="Georgia"/>
              </a:rPr>
              <a:t>aisladas, o  </a:t>
            </a:r>
            <a:r>
              <a:rPr sz="2400" spc="-5" dirty="0">
                <a:latin typeface="Georgia"/>
                <a:cs typeface="Georgia"/>
              </a:rPr>
              <a:t>una combinación  optimizada de </a:t>
            </a:r>
            <a:r>
              <a:rPr sz="2400" dirty="0">
                <a:latin typeface="Georgia"/>
                <a:cs typeface="Georgia"/>
              </a:rPr>
              <a:t>ambos  </a:t>
            </a:r>
            <a:r>
              <a:rPr sz="2400" spc="-5" dirty="0">
                <a:latin typeface="Georgia"/>
                <a:cs typeface="Georgia"/>
              </a:rPr>
              <a:t>tipos, facilitando el  desprendimiento del</a:t>
            </a:r>
            <a:r>
              <a:rPr sz="2400" spc="-90" dirty="0">
                <a:latin typeface="Georgia"/>
                <a:cs typeface="Georgia"/>
              </a:rPr>
              <a:t> </a:t>
            </a:r>
            <a:r>
              <a:rPr sz="2400" spc="-5" dirty="0">
                <a:latin typeface="Georgia"/>
                <a:cs typeface="Georgia"/>
              </a:rPr>
              <a:t>pelo.  Este proceso </a:t>
            </a:r>
            <a:r>
              <a:rPr sz="2400" dirty="0">
                <a:latin typeface="Georgia"/>
                <a:cs typeface="Georgia"/>
              </a:rPr>
              <a:t>no </a:t>
            </a:r>
            <a:r>
              <a:rPr sz="2400" spc="-5" dirty="0">
                <a:latin typeface="Georgia"/>
                <a:cs typeface="Georgia"/>
              </a:rPr>
              <a:t>tiene  </a:t>
            </a:r>
            <a:r>
              <a:rPr sz="2400" dirty="0">
                <a:latin typeface="Georgia"/>
                <a:cs typeface="Georgia"/>
              </a:rPr>
              <a:t>impacto</a:t>
            </a:r>
            <a:r>
              <a:rPr sz="2400" spc="-20" dirty="0">
                <a:latin typeface="Georgia"/>
                <a:cs typeface="Georgia"/>
              </a:rPr>
              <a:t> </a:t>
            </a:r>
            <a:r>
              <a:rPr sz="2400" dirty="0">
                <a:latin typeface="Georgia"/>
                <a:cs typeface="Georgia"/>
              </a:rPr>
              <a:t>ambiental</a:t>
            </a:r>
            <a:endParaRPr sz="2400">
              <a:latin typeface="Georgia"/>
              <a:cs typeface="Georgi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28599" y="500024"/>
            <a:ext cx="3900424" cy="578650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28599" y="500024"/>
            <a:ext cx="3900804" cy="5786755"/>
          </a:xfrm>
          <a:custGeom>
            <a:avLst/>
            <a:gdLst/>
            <a:ahLst/>
            <a:cxnLst/>
            <a:rect l="l" t="t" r="r" b="b"/>
            <a:pathLst>
              <a:path w="3900804" h="5786755">
                <a:moveTo>
                  <a:pt x="0" y="5786501"/>
                </a:moveTo>
                <a:lnTo>
                  <a:pt x="3900424" y="5786501"/>
                </a:lnTo>
                <a:lnTo>
                  <a:pt x="3900424" y="0"/>
                </a:lnTo>
                <a:lnTo>
                  <a:pt x="0" y="0"/>
                </a:lnTo>
                <a:lnTo>
                  <a:pt x="0" y="5786501"/>
                </a:lnTo>
                <a:close/>
              </a:path>
            </a:pathLst>
          </a:custGeom>
          <a:ln w="12700">
            <a:solidFill>
              <a:srgbClr val="0000FF"/>
            </a:solidFill>
          </a:ln>
        </p:spPr>
        <p:txBody>
          <a:bodyPr wrap="square" lIns="0" tIns="0" rIns="0" bIns="0" rtlCol="0"/>
          <a:lstStyle/>
          <a:p>
            <a:endParaRPr/>
          </a:p>
        </p:txBody>
      </p:sp>
      <p:sp>
        <p:nvSpPr>
          <p:cNvPr id="9" name="object 9"/>
          <p:cNvSpPr/>
          <p:nvPr/>
        </p:nvSpPr>
        <p:spPr>
          <a:xfrm>
            <a:off x="946403" y="742187"/>
            <a:ext cx="2249424" cy="48463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156601" y="584454"/>
            <a:ext cx="1828660" cy="22580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966848" y="639063"/>
            <a:ext cx="59690" cy="81280"/>
          </a:xfrm>
          <a:custGeom>
            <a:avLst/>
            <a:gdLst/>
            <a:ahLst/>
            <a:cxnLst/>
            <a:rect l="l" t="t" r="r" b="b"/>
            <a:pathLst>
              <a:path w="59689" h="81279">
                <a:moveTo>
                  <a:pt x="29463" y="0"/>
                </a:moveTo>
                <a:lnTo>
                  <a:pt x="0" y="81025"/>
                </a:lnTo>
                <a:lnTo>
                  <a:pt x="59562" y="81025"/>
                </a:lnTo>
                <a:lnTo>
                  <a:pt x="29463"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1735201" y="625094"/>
            <a:ext cx="93345" cy="144780"/>
          </a:xfrm>
          <a:custGeom>
            <a:avLst/>
            <a:gdLst/>
            <a:ahLst/>
            <a:cxnLst/>
            <a:rect l="l" t="t" r="r" b="b"/>
            <a:pathLst>
              <a:path w="93344" h="144779">
                <a:moveTo>
                  <a:pt x="0" y="0"/>
                </a:moveTo>
                <a:lnTo>
                  <a:pt x="0" y="144525"/>
                </a:lnTo>
                <a:lnTo>
                  <a:pt x="32893" y="144525"/>
                </a:lnTo>
                <a:lnTo>
                  <a:pt x="72643" y="137667"/>
                </a:lnTo>
                <a:lnTo>
                  <a:pt x="92217" y="94948"/>
                </a:lnTo>
                <a:lnTo>
                  <a:pt x="93344" y="72389"/>
                </a:lnTo>
                <a:lnTo>
                  <a:pt x="93061" y="60459"/>
                </a:lnTo>
                <a:lnTo>
                  <a:pt x="81661" y="17398"/>
                </a:lnTo>
                <a:lnTo>
                  <a:pt x="76326" y="12318"/>
                </a:lnTo>
                <a:lnTo>
                  <a:pt x="70993" y="7238"/>
                </a:lnTo>
                <a:lnTo>
                  <a:pt x="32146" y="121"/>
                </a:lnTo>
                <a:lnTo>
                  <a:pt x="19812" y="0"/>
                </a:lnTo>
                <a:lnTo>
                  <a:pt x="0" y="0"/>
                </a:lnTo>
                <a:close/>
              </a:path>
            </a:pathLst>
          </a:custGeom>
          <a:ln w="9144">
            <a:solidFill>
              <a:srgbClr val="62851A"/>
            </a:solidFill>
          </a:ln>
        </p:spPr>
        <p:txBody>
          <a:bodyPr wrap="square" lIns="0" tIns="0" rIns="0" bIns="0" rtlCol="0"/>
          <a:lstStyle/>
          <a:p>
            <a:endParaRPr/>
          </a:p>
        </p:txBody>
      </p:sp>
      <p:sp>
        <p:nvSpPr>
          <p:cNvPr id="13" name="object 13"/>
          <p:cNvSpPr/>
          <p:nvPr/>
        </p:nvSpPr>
        <p:spPr>
          <a:xfrm>
            <a:off x="2617723" y="622173"/>
            <a:ext cx="121285" cy="150495"/>
          </a:xfrm>
          <a:custGeom>
            <a:avLst/>
            <a:gdLst/>
            <a:ahLst/>
            <a:cxnLst/>
            <a:rect l="l" t="t" r="r" b="b"/>
            <a:pathLst>
              <a:path w="121285" h="150495">
                <a:moveTo>
                  <a:pt x="60578" y="0"/>
                </a:moveTo>
                <a:lnTo>
                  <a:pt x="16763" y="18668"/>
                </a:lnTo>
                <a:lnTo>
                  <a:pt x="1047" y="57334"/>
                </a:lnTo>
                <a:lnTo>
                  <a:pt x="0" y="74929"/>
                </a:lnTo>
                <a:lnTo>
                  <a:pt x="1071" y="92364"/>
                </a:lnTo>
                <a:lnTo>
                  <a:pt x="17144" y="131190"/>
                </a:lnTo>
                <a:lnTo>
                  <a:pt x="60578" y="150240"/>
                </a:lnTo>
                <a:lnTo>
                  <a:pt x="73203" y="149052"/>
                </a:lnTo>
                <a:lnTo>
                  <a:pt x="111293" y="120622"/>
                </a:lnTo>
                <a:lnTo>
                  <a:pt x="120776" y="74294"/>
                </a:lnTo>
                <a:lnTo>
                  <a:pt x="119751" y="56794"/>
                </a:lnTo>
                <a:lnTo>
                  <a:pt x="104267" y="18414"/>
                </a:lnTo>
                <a:lnTo>
                  <a:pt x="60578" y="0"/>
                </a:lnTo>
                <a:close/>
              </a:path>
            </a:pathLst>
          </a:custGeom>
          <a:ln w="9144">
            <a:solidFill>
              <a:srgbClr val="62851A"/>
            </a:solidFill>
          </a:ln>
        </p:spPr>
        <p:txBody>
          <a:bodyPr wrap="square" lIns="0" tIns="0" rIns="0" bIns="0" rtlCol="0"/>
          <a:lstStyle/>
          <a:p>
            <a:endParaRPr/>
          </a:p>
        </p:txBody>
      </p:sp>
      <p:sp>
        <p:nvSpPr>
          <p:cNvPr id="14" name="object 14"/>
          <p:cNvSpPr/>
          <p:nvPr/>
        </p:nvSpPr>
        <p:spPr>
          <a:xfrm>
            <a:off x="1201991" y="622173"/>
            <a:ext cx="121285" cy="150495"/>
          </a:xfrm>
          <a:custGeom>
            <a:avLst/>
            <a:gdLst/>
            <a:ahLst/>
            <a:cxnLst/>
            <a:rect l="l" t="t" r="r" b="b"/>
            <a:pathLst>
              <a:path w="121284" h="150495">
                <a:moveTo>
                  <a:pt x="60566" y="0"/>
                </a:moveTo>
                <a:lnTo>
                  <a:pt x="16662" y="18668"/>
                </a:lnTo>
                <a:lnTo>
                  <a:pt x="1040" y="57334"/>
                </a:lnTo>
                <a:lnTo>
                  <a:pt x="0" y="74929"/>
                </a:lnTo>
                <a:lnTo>
                  <a:pt x="1069" y="92364"/>
                </a:lnTo>
                <a:lnTo>
                  <a:pt x="17119" y="131190"/>
                </a:lnTo>
                <a:lnTo>
                  <a:pt x="60566" y="150240"/>
                </a:lnTo>
                <a:lnTo>
                  <a:pt x="73161" y="149052"/>
                </a:lnTo>
                <a:lnTo>
                  <a:pt x="111230" y="120622"/>
                </a:lnTo>
                <a:lnTo>
                  <a:pt x="120713" y="74294"/>
                </a:lnTo>
                <a:lnTo>
                  <a:pt x="119687" y="56794"/>
                </a:lnTo>
                <a:lnTo>
                  <a:pt x="104203" y="18414"/>
                </a:lnTo>
                <a:lnTo>
                  <a:pt x="60566" y="0"/>
                </a:lnTo>
                <a:close/>
              </a:path>
            </a:pathLst>
          </a:custGeom>
          <a:ln w="9144">
            <a:solidFill>
              <a:srgbClr val="62851A"/>
            </a:solidFill>
          </a:ln>
        </p:spPr>
        <p:txBody>
          <a:bodyPr wrap="square" lIns="0" tIns="0" rIns="0" bIns="0" rtlCol="0"/>
          <a:lstStyle/>
          <a:p>
            <a:endParaRPr/>
          </a:p>
        </p:txBody>
      </p:sp>
      <p:sp>
        <p:nvSpPr>
          <p:cNvPr id="15" name="object 15"/>
          <p:cNvSpPr/>
          <p:nvPr/>
        </p:nvSpPr>
        <p:spPr>
          <a:xfrm>
            <a:off x="2356357" y="588137"/>
            <a:ext cx="203200" cy="218440"/>
          </a:xfrm>
          <a:custGeom>
            <a:avLst/>
            <a:gdLst/>
            <a:ahLst/>
            <a:cxnLst/>
            <a:rect l="l" t="t" r="r" b="b"/>
            <a:pathLst>
              <a:path w="203200" h="218440">
                <a:moveTo>
                  <a:pt x="0" y="0"/>
                </a:moveTo>
                <a:lnTo>
                  <a:pt x="47752" y="0"/>
                </a:lnTo>
                <a:lnTo>
                  <a:pt x="102997" y="161543"/>
                </a:lnTo>
                <a:lnTo>
                  <a:pt x="156337" y="0"/>
                </a:lnTo>
                <a:lnTo>
                  <a:pt x="203073" y="0"/>
                </a:lnTo>
                <a:lnTo>
                  <a:pt x="124968" y="218186"/>
                </a:lnTo>
                <a:lnTo>
                  <a:pt x="77978" y="218186"/>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2291969" y="588137"/>
            <a:ext cx="44450" cy="218440"/>
          </a:xfrm>
          <a:custGeom>
            <a:avLst/>
            <a:gdLst/>
            <a:ahLst/>
            <a:cxnLst/>
            <a:rect l="l" t="t" r="r" b="b"/>
            <a:pathLst>
              <a:path w="44450" h="218440">
                <a:moveTo>
                  <a:pt x="0" y="0"/>
                </a:moveTo>
                <a:lnTo>
                  <a:pt x="44068" y="0"/>
                </a:lnTo>
                <a:lnTo>
                  <a:pt x="44068" y="218186"/>
                </a:lnTo>
                <a:lnTo>
                  <a:pt x="0" y="218186"/>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2091689" y="588137"/>
            <a:ext cx="173990" cy="218440"/>
          </a:xfrm>
          <a:custGeom>
            <a:avLst/>
            <a:gdLst/>
            <a:ahLst/>
            <a:cxnLst/>
            <a:rect l="l" t="t" r="r" b="b"/>
            <a:pathLst>
              <a:path w="173989" h="218440">
                <a:moveTo>
                  <a:pt x="0" y="0"/>
                </a:moveTo>
                <a:lnTo>
                  <a:pt x="173482" y="0"/>
                </a:lnTo>
                <a:lnTo>
                  <a:pt x="173482" y="36957"/>
                </a:lnTo>
                <a:lnTo>
                  <a:pt x="108839" y="36957"/>
                </a:lnTo>
                <a:lnTo>
                  <a:pt x="108839" y="218186"/>
                </a:lnTo>
                <a:lnTo>
                  <a:pt x="64770" y="218186"/>
                </a:lnTo>
                <a:lnTo>
                  <a:pt x="64770" y="36957"/>
                </a:lnTo>
                <a:lnTo>
                  <a:pt x="0" y="36957"/>
                </a:lnTo>
                <a:lnTo>
                  <a:pt x="0"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1888617" y="588137"/>
            <a:ext cx="219075" cy="218440"/>
          </a:xfrm>
          <a:custGeom>
            <a:avLst/>
            <a:gdLst/>
            <a:ahLst/>
            <a:cxnLst/>
            <a:rect l="l" t="t" r="r" b="b"/>
            <a:pathLst>
              <a:path w="219075" h="218440">
                <a:moveTo>
                  <a:pt x="84962" y="0"/>
                </a:moveTo>
                <a:lnTo>
                  <a:pt x="131571" y="0"/>
                </a:lnTo>
                <a:lnTo>
                  <a:pt x="218947" y="218186"/>
                </a:lnTo>
                <a:lnTo>
                  <a:pt x="170941" y="218186"/>
                </a:lnTo>
                <a:lnTo>
                  <a:pt x="151891" y="168655"/>
                </a:lnTo>
                <a:lnTo>
                  <a:pt x="64769" y="168655"/>
                </a:lnTo>
                <a:lnTo>
                  <a:pt x="46735" y="218186"/>
                </a:lnTo>
                <a:lnTo>
                  <a:pt x="0" y="218186"/>
                </a:lnTo>
                <a:lnTo>
                  <a:pt x="84962"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1691132" y="588137"/>
            <a:ext cx="182880" cy="218440"/>
          </a:xfrm>
          <a:custGeom>
            <a:avLst/>
            <a:gdLst/>
            <a:ahLst/>
            <a:cxnLst/>
            <a:rect l="l" t="t" r="r" b="b"/>
            <a:pathLst>
              <a:path w="182880" h="218440">
                <a:moveTo>
                  <a:pt x="0" y="0"/>
                </a:moveTo>
                <a:lnTo>
                  <a:pt x="80518" y="0"/>
                </a:lnTo>
                <a:lnTo>
                  <a:pt x="93329" y="261"/>
                </a:lnTo>
                <a:lnTo>
                  <a:pt x="131312" y="7594"/>
                </a:lnTo>
                <a:lnTo>
                  <a:pt x="161391" y="31900"/>
                </a:lnTo>
                <a:lnTo>
                  <a:pt x="178915" y="70711"/>
                </a:lnTo>
                <a:lnTo>
                  <a:pt x="182880" y="111251"/>
                </a:lnTo>
                <a:lnTo>
                  <a:pt x="182473" y="124227"/>
                </a:lnTo>
                <a:lnTo>
                  <a:pt x="171731" y="168961"/>
                </a:lnTo>
                <a:lnTo>
                  <a:pt x="146673" y="201451"/>
                </a:lnTo>
                <a:lnTo>
                  <a:pt x="104854" y="217043"/>
                </a:lnTo>
                <a:lnTo>
                  <a:pt x="82931" y="218186"/>
                </a:lnTo>
                <a:lnTo>
                  <a:pt x="0" y="218186"/>
                </a:lnTo>
                <a:lnTo>
                  <a:pt x="0"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1604644" y="588137"/>
            <a:ext cx="44450" cy="218440"/>
          </a:xfrm>
          <a:custGeom>
            <a:avLst/>
            <a:gdLst/>
            <a:ahLst/>
            <a:cxnLst/>
            <a:rect l="l" t="t" r="r" b="b"/>
            <a:pathLst>
              <a:path w="44450" h="218440">
                <a:moveTo>
                  <a:pt x="0" y="0"/>
                </a:moveTo>
                <a:lnTo>
                  <a:pt x="44068" y="0"/>
                </a:lnTo>
                <a:lnTo>
                  <a:pt x="44068" y="218186"/>
                </a:lnTo>
                <a:lnTo>
                  <a:pt x="0" y="218186"/>
                </a:lnTo>
                <a:lnTo>
                  <a:pt x="0" y="0"/>
                </a:lnTo>
                <a:close/>
              </a:path>
            </a:pathLst>
          </a:custGeom>
          <a:ln w="9144">
            <a:solidFill>
              <a:srgbClr val="62851A"/>
            </a:solidFill>
          </a:ln>
        </p:spPr>
        <p:txBody>
          <a:bodyPr wrap="square" lIns="0" tIns="0" rIns="0" bIns="0" rtlCol="0"/>
          <a:lstStyle/>
          <a:p>
            <a:endParaRPr/>
          </a:p>
        </p:txBody>
      </p:sp>
      <p:sp>
        <p:nvSpPr>
          <p:cNvPr id="21" name="object 21"/>
          <p:cNvSpPr/>
          <p:nvPr/>
        </p:nvSpPr>
        <p:spPr>
          <a:xfrm>
            <a:off x="1381125" y="588137"/>
            <a:ext cx="203200" cy="218440"/>
          </a:xfrm>
          <a:custGeom>
            <a:avLst/>
            <a:gdLst/>
            <a:ahLst/>
            <a:cxnLst/>
            <a:rect l="l" t="t" r="r" b="b"/>
            <a:pathLst>
              <a:path w="203200" h="218440">
                <a:moveTo>
                  <a:pt x="6984" y="0"/>
                </a:moveTo>
                <a:lnTo>
                  <a:pt x="58419" y="0"/>
                </a:lnTo>
                <a:lnTo>
                  <a:pt x="102234" y="70103"/>
                </a:lnTo>
                <a:lnTo>
                  <a:pt x="145034" y="0"/>
                </a:lnTo>
                <a:lnTo>
                  <a:pt x="196087" y="0"/>
                </a:lnTo>
                <a:lnTo>
                  <a:pt x="128269" y="106045"/>
                </a:lnTo>
                <a:lnTo>
                  <a:pt x="202819" y="218186"/>
                </a:lnTo>
                <a:lnTo>
                  <a:pt x="149733" y="218186"/>
                </a:lnTo>
                <a:lnTo>
                  <a:pt x="101346" y="142748"/>
                </a:lnTo>
                <a:lnTo>
                  <a:pt x="52831" y="218186"/>
                </a:lnTo>
                <a:lnTo>
                  <a:pt x="0" y="218186"/>
                </a:lnTo>
                <a:lnTo>
                  <a:pt x="74549" y="104393"/>
                </a:lnTo>
                <a:lnTo>
                  <a:pt x="6984" y="0"/>
                </a:lnTo>
                <a:close/>
              </a:path>
            </a:pathLst>
          </a:custGeom>
          <a:ln w="9144">
            <a:solidFill>
              <a:srgbClr val="62851A"/>
            </a:solidFill>
          </a:ln>
        </p:spPr>
        <p:txBody>
          <a:bodyPr wrap="square" lIns="0" tIns="0" rIns="0" bIns="0" rtlCol="0"/>
          <a:lstStyle/>
          <a:p>
            <a:endParaRPr/>
          </a:p>
        </p:txBody>
      </p:sp>
      <p:sp>
        <p:nvSpPr>
          <p:cNvPr id="22" name="object 22"/>
          <p:cNvSpPr/>
          <p:nvPr/>
        </p:nvSpPr>
        <p:spPr>
          <a:xfrm>
            <a:off x="2807842" y="584454"/>
            <a:ext cx="177800" cy="226060"/>
          </a:xfrm>
          <a:custGeom>
            <a:avLst/>
            <a:gdLst/>
            <a:ahLst/>
            <a:cxnLst/>
            <a:rect l="l" t="t" r="r" b="b"/>
            <a:pathLst>
              <a:path w="177800" h="226059">
                <a:moveTo>
                  <a:pt x="87630" y="0"/>
                </a:moveTo>
                <a:lnTo>
                  <a:pt x="137707" y="10126"/>
                </a:lnTo>
                <a:lnTo>
                  <a:pt x="165226" y="39036"/>
                </a:lnTo>
                <a:lnTo>
                  <a:pt x="171195" y="66040"/>
                </a:lnTo>
                <a:lnTo>
                  <a:pt x="127126" y="68072"/>
                </a:lnTo>
                <a:lnTo>
                  <a:pt x="125313" y="60209"/>
                </a:lnTo>
                <a:lnTo>
                  <a:pt x="122713" y="53562"/>
                </a:lnTo>
                <a:lnTo>
                  <a:pt x="87121" y="36449"/>
                </a:lnTo>
                <a:lnTo>
                  <a:pt x="78025" y="36947"/>
                </a:lnTo>
                <a:lnTo>
                  <a:pt x="50037" y="52197"/>
                </a:lnTo>
                <a:lnTo>
                  <a:pt x="50037" y="57912"/>
                </a:lnTo>
                <a:lnTo>
                  <a:pt x="50037" y="63119"/>
                </a:lnTo>
                <a:lnTo>
                  <a:pt x="97155" y="85725"/>
                </a:lnTo>
                <a:lnTo>
                  <a:pt x="112131" y="89560"/>
                </a:lnTo>
                <a:lnTo>
                  <a:pt x="125047" y="93456"/>
                </a:lnTo>
                <a:lnTo>
                  <a:pt x="163994" y="116903"/>
                </a:lnTo>
                <a:lnTo>
                  <a:pt x="177419" y="158369"/>
                </a:lnTo>
                <a:lnTo>
                  <a:pt x="176774" y="167580"/>
                </a:lnTo>
                <a:lnTo>
                  <a:pt x="154463" y="207724"/>
                </a:lnTo>
                <a:lnTo>
                  <a:pt x="116173" y="223805"/>
                </a:lnTo>
                <a:lnTo>
                  <a:pt x="90043" y="225806"/>
                </a:lnTo>
                <a:lnTo>
                  <a:pt x="70566" y="224613"/>
                </a:lnTo>
                <a:lnTo>
                  <a:pt x="26543" y="206629"/>
                </a:lnTo>
                <a:lnTo>
                  <a:pt x="3307" y="168142"/>
                </a:lnTo>
                <a:lnTo>
                  <a:pt x="0" y="150875"/>
                </a:lnTo>
                <a:lnTo>
                  <a:pt x="42925" y="146812"/>
                </a:lnTo>
                <a:lnTo>
                  <a:pt x="45350" y="156860"/>
                </a:lnTo>
                <a:lnTo>
                  <a:pt x="48799" y="165481"/>
                </a:lnTo>
                <a:lnTo>
                  <a:pt x="81051" y="187954"/>
                </a:lnTo>
                <a:lnTo>
                  <a:pt x="90550" y="188595"/>
                </a:lnTo>
                <a:lnTo>
                  <a:pt x="100554" y="188025"/>
                </a:lnTo>
                <a:lnTo>
                  <a:pt x="133350" y="166497"/>
                </a:lnTo>
                <a:lnTo>
                  <a:pt x="133350" y="158496"/>
                </a:lnTo>
                <a:lnTo>
                  <a:pt x="133350" y="153288"/>
                </a:lnTo>
                <a:lnTo>
                  <a:pt x="100330" y="132175"/>
                </a:lnTo>
                <a:lnTo>
                  <a:pt x="77724" y="126365"/>
                </a:lnTo>
                <a:lnTo>
                  <a:pt x="61339" y="121723"/>
                </a:lnTo>
                <a:lnTo>
                  <a:pt x="19252" y="95301"/>
                </a:lnTo>
                <a:lnTo>
                  <a:pt x="8000" y="60833"/>
                </a:lnTo>
                <a:lnTo>
                  <a:pt x="8576" y="52667"/>
                </a:lnTo>
                <a:lnTo>
                  <a:pt x="28940" y="16954"/>
                </a:lnTo>
                <a:lnTo>
                  <a:pt x="64293" y="1905"/>
                </a:lnTo>
                <a:lnTo>
                  <a:pt x="75509" y="476"/>
                </a:lnTo>
                <a:lnTo>
                  <a:pt x="87630" y="0"/>
                </a:lnTo>
                <a:close/>
              </a:path>
            </a:pathLst>
          </a:custGeom>
          <a:ln w="9144">
            <a:solidFill>
              <a:srgbClr val="62851A"/>
            </a:solidFill>
          </a:ln>
        </p:spPr>
        <p:txBody>
          <a:bodyPr wrap="square" lIns="0" tIns="0" rIns="0" bIns="0" rtlCol="0"/>
          <a:lstStyle/>
          <a:p>
            <a:endParaRPr/>
          </a:p>
        </p:txBody>
      </p:sp>
      <p:sp>
        <p:nvSpPr>
          <p:cNvPr id="23" name="object 23"/>
          <p:cNvSpPr/>
          <p:nvPr/>
        </p:nvSpPr>
        <p:spPr>
          <a:xfrm>
            <a:off x="2572385" y="584454"/>
            <a:ext cx="212090" cy="226060"/>
          </a:xfrm>
          <a:custGeom>
            <a:avLst/>
            <a:gdLst/>
            <a:ahLst/>
            <a:cxnLst/>
            <a:rect l="l" t="t" r="r" b="b"/>
            <a:pathLst>
              <a:path w="212089" h="226059">
                <a:moveTo>
                  <a:pt x="105537" y="0"/>
                </a:moveTo>
                <a:lnTo>
                  <a:pt x="148955" y="7508"/>
                </a:lnTo>
                <a:lnTo>
                  <a:pt x="182752" y="29972"/>
                </a:lnTo>
                <a:lnTo>
                  <a:pt x="204358" y="65706"/>
                </a:lnTo>
                <a:lnTo>
                  <a:pt x="211581" y="113157"/>
                </a:lnTo>
                <a:lnTo>
                  <a:pt x="209794" y="138112"/>
                </a:lnTo>
                <a:lnTo>
                  <a:pt x="195454" y="179450"/>
                </a:lnTo>
                <a:lnTo>
                  <a:pt x="167358" y="208855"/>
                </a:lnTo>
                <a:lnTo>
                  <a:pt x="128980" y="223801"/>
                </a:lnTo>
                <a:lnTo>
                  <a:pt x="106171" y="225679"/>
                </a:lnTo>
                <a:lnTo>
                  <a:pt x="83048" y="223821"/>
                </a:lnTo>
                <a:lnTo>
                  <a:pt x="44324" y="208962"/>
                </a:lnTo>
                <a:lnTo>
                  <a:pt x="16127" y="179699"/>
                </a:lnTo>
                <a:lnTo>
                  <a:pt x="1787" y="138793"/>
                </a:lnTo>
                <a:lnTo>
                  <a:pt x="0" y="114173"/>
                </a:lnTo>
                <a:lnTo>
                  <a:pt x="621" y="98171"/>
                </a:lnTo>
                <a:lnTo>
                  <a:pt x="10032" y="58166"/>
                </a:lnTo>
                <a:lnTo>
                  <a:pt x="36901" y="22101"/>
                </a:lnTo>
                <a:lnTo>
                  <a:pt x="80470" y="2174"/>
                </a:lnTo>
                <a:lnTo>
                  <a:pt x="105537" y="0"/>
                </a:lnTo>
                <a:close/>
              </a:path>
            </a:pathLst>
          </a:custGeom>
          <a:ln w="9144">
            <a:solidFill>
              <a:srgbClr val="62851A"/>
            </a:solidFill>
          </a:ln>
        </p:spPr>
        <p:txBody>
          <a:bodyPr wrap="square" lIns="0" tIns="0" rIns="0" bIns="0" rtlCol="0"/>
          <a:lstStyle/>
          <a:p>
            <a:endParaRPr/>
          </a:p>
        </p:txBody>
      </p:sp>
      <p:sp>
        <p:nvSpPr>
          <p:cNvPr id="24" name="object 24"/>
          <p:cNvSpPr/>
          <p:nvPr/>
        </p:nvSpPr>
        <p:spPr>
          <a:xfrm>
            <a:off x="1156601" y="584454"/>
            <a:ext cx="212090" cy="226060"/>
          </a:xfrm>
          <a:custGeom>
            <a:avLst/>
            <a:gdLst/>
            <a:ahLst/>
            <a:cxnLst/>
            <a:rect l="l" t="t" r="r" b="b"/>
            <a:pathLst>
              <a:path w="212090" h="226059">
                <a:moveTo>
                  <a:pt x="105511" y="0"/>
                </a:moveTo>
                <a:lnTo>
                  <a:pt x="148940" y="7508"/>
                </a:lnTo>
                <a:lnTo>
                  <a:pt x="182740" y="29972"/>
                </a:lnTo>
                <a:lnTo>
                  <a:pt x="204346" y="65706"/>
                </a:lnTo>
                <a:lnTo>
                  <a:pt x="211569" y="113157"/>
                </a:lnTo>
                <a:lnTo>
                  <a:pt x="209781" y="138112"/>
                </a:lnTo>
                <a:lnTo>
                  <a:pt x="195442" y="179450"/>
                </a:lnTo>
                <a:lnTo>
                  <a:pt x="167344" y="208855"/>
                </a:lnTo>
                <a:lnTo>
                  <a:pt x="128946" y="223801"/>
                </a:lnTo>
                <a:lnTo>
                  <a:pt x="106108" y="225679"/>
                </a:lnTo>
                <a:lnTo>
                  <a:pt x="83019" y="223821"/>
                </a:lnTo>
                <a:lnTo>
                  <a:pt x="44323" y="208962"/>
                </a:lnTo>
                <a:lnTo>
                  <a:pt x="16153" y="179699"/>
                </a:lnTo>
                <a:lnTo>
                  <a:pt x="1795" y="138793"/>
                </a:lnTo>
                <a:lnTo>
                  <a:pt x="0" y="114173"/>
                </a:lnTo>
                <a:lnTo>
                  <a:pt x="621" y="98171"/>
                </a:lnTo>
                <a:lnTo>
                  <a:pt x="9969" y="58166"/>
                </a:lnTo>
                <a:lnTo>
                  <a:pt x="36868" y="22101"/>
                </a:lnTo>
                <a:lnTo>
                  <a:pt x="80435" y="2174"/>
                </a:lnTo>
                <a:lnTo>
                  <a:pt x="105511" y="0"/>
                </a:lnTo>
                <a:close/>
              </a:path>
            </a:pathLst>
          </a:custGeom>
          <a:ln w="9144">
            <a:solidFill>
              <a:srgbClr val="62851A"/>
            </a:solidFill>
          </a:ln>
        </p:spPr>
        <p:txBody>
          <a:bodyPr wrap="square" lIns="0" tIns="0" rIns="0" bIns="0" rtlCol="0"/>
          <a:lstStyle/>
          <a:p>
            <a:endParaRPr/>
          </a:p>
        </p:txBody>
      </p:sp>
      <p:sp>
        <p:nvSpPr>
          <p:cNvPr id="25" name="object 25"/>
          <p:cNvSpPr txBox="1">
            <a:spLocks noGrp="1"/>
          </p:cNvSpPr>
          <p:nvPr>
            <p:ph type="title"/>
          </p:nvPr>
        </p:nvSpPr>
        <p:spPr>
          <a:xfrm>
            <a:off x="847445" y="1246454"/>
            <a:ext cx="3300095" cy="720725"/>
          </a:xfrm>
          <a:prstGeom prst="rect">
            <a:avLst/>
          </a:prstGeom>
        </p:spPr>
        <p:txBody>
          <a:bodyPr vert="horz" wrap="square" lIns="0" tIns="12700" rIns="0" bIns="0" rtlCol="0">
            <a:spAutoFit/>
          </a:bodyPr>
          <a:lstStyle/>
          <a:p>
            <a:pPr marL="12700">
              <a:lnSpc>
                <a:spcPts val="2735"/>
              </a:lnSpc>
              <a:spcBef>
                <a:spcPts val="100"/>
              </a:spcBef>
            </a:pPr>
            <a:r>
              <a:rPr sz="2400" b="0" dirty="0">
                <a:solidFill>
                  <a:srgbClr val="000000"/>
                </a:solidFill>
                <a:latin typeface="Baskerville Old Face"/>
                <a:cs typeface="Baskerville Old Face"/>
              </a:rPr>
              <a:t>La </a:t>
            </a:r>
            <a:r>
              <a:rPr sz="2400" b="0" spc="-5" dirty="0">
                <a:solidFill>
                  <a:srgbClr val="000000"/>
                </a:solidFill>
                <a:latin typeface="Baskerville Old Face"/>
                <a:cs typeface="Baskerville Old Face"/>
              </a:rPr>
              <a:t>aplicación </a:t>
            </a:r>
            <a:r>
              <a:rPr sz="2400" b="0" dirty="0">
                <a:solidFill>
                  <a:srgbClr val="000000"/>
                </a:solidFill>
                <a:latin typeface="Baskerville Old Face"/>
                <a:cs typeface="Baskerville Old Face"/>
              </a:rPr>
              <a:t>de</a:t>
            </a:r>
            <a:r>
              <a:rPr sz="2400" b="0" spc="10" dirty="0">
                <a:solidFill>
                  <a:srgbClr val="000000"/>
                </a:solidFill>
                <a:latin typeface="Baskerville Old Face"/>
                <a:cs typeface="Baskerville Old Face"/>
              </a:rPr>
              <a:t> </a:t>
            </a:r>
            <a:r>
              <a:rPr sz="2400" b="0" dirty="0">
                <a:solidFill>
                  <a:srgbClr val="000000"/>
                </a:solidFill>
                <a:latin typeface="Baskerville Old Face"/>
                <a:cs typeface="Baskerville Old Face"/>
              </a:rPr>
              <a:t>productos</a:t>
            </a:r>
            <a:endParaRPr sz="2400">
              <a:latin typeface="Baskerville Old Face"/>
              <a:cs typeface="Baskerville Old Face"/>
            </a:endParaRPr>
          </a:p>
          <a:p>
            <a:pPr marL="93345">
              <a:lnSpc>
                <a:spcPts val="2735"/>
              </a:lnSpc>
            </a:pPr>
            <a:r>
              <a:rPr sz="2400" b="0" dirty="0">
                <a:solidFill>
                  <a:srgbClr val="000000"/>
                </a:solidFill>
                <a:latin typeface="Baskerville Old Face"/>
                <a:cs typeface="Baskerville Old Face"/>
              </a:rPr>
              <a:t>como </a:t>
            </a:r>
            <a:r>
              <a:rPr sz="2400" b="0" spc="-5" dirty="0">
                <a:solidFill>
                  <a:srgbClr val="000000"/>
                </a:solidFill>
                <a:latin typeface="Baskerville Old Face"/>
                <a:cs typeface="Baskerville Old Face"/>
              </a:rPr>
              <a:t>óxidos</a:t>
            </a:r>
            <a:r>
              <a:rPr sz="2400" b="0" spc="-25" dirty="0">
                <a:solidFill>
                  <a:srgbClr val="000000"/>
                </a:solidFill>
                <a:latin typeface="Baskerville Old Face"/>
                <a:cs typeface="Baskerville Old Face"/>
              </a:rPr>
              <a:t> </a:t>
            </a:r>
            <a:r>
              <a:rPr sz="2400" b="0" dirty="0">
                <a:solidFill>
                  <a:srgbClr val="000000"/>
                </a:solidFill>
                <a:latin typeface="Baskerville Old Face"/>
                <a:cs typeface="Baskerville Old Face"/>
              </a:rPr>
              <a:t>de</a:t>
            </a:r>
            <a:endParaRPr sz="2400">
              <a:latin typeface="Baskerville Old Face"/>
              <a:cs typeface="Baskerville Old Face"/>
            </a:endParaRPr>
          </a:p>
        </p:txBody>
      </p:sp>
      <p:sp>
        <p:nvSpPr>
          <p:cNvPr id="26" name="object 26"/>
          <p:cNvSpPr txBox="1"/>
          <p:nvPr/>
        </p:nvSpPr>
        <p:spPr>
          <a:xfrm>
            <a:off x="928217" y="1905127"/>
            <a:ext cx="3244850" cy="3685540"/>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Baskerville Old Face"/>
                <a:cs typeface="Baskerville Old Face"/>
              </a:rPr>
              <a:t>cloro, peróxido sódico y  otros </a:t>
            </a:r>
            <a:r>
              <a:rPr sz="2400" spc="-5" dirty="0">
                <a:latin typeface="Baskerville Old Face"/>
                <a:cs typeface="Baskerville Old Face"/>
              </a:rPr>
              <a:t>oxidantes </a:t>
            </a:r>
            <a:r>
              <a:rPr sz="2400" dirty="0">
                <a:latin typeface="Baskerville Old Face"/>
                <a:cs typeface="Baskerville Old Face"/>
              </a:rPr>
              <a:t>que  </a:t>
            </a:r>
            <a:r>
              <a:rPr sz="2400" spc="-5" dirty="0">
                <a:latin typeface="Baskerville Old Face"/>
                <a:cs typeface="Baskerville Old Face"/>
              </a:rPr>
              <a:t>destruyen la unión </a:t>
            </a:r>
            <a:r>
              <a:rPr sz="2400" dirty="0">
                <a:latin typeface="Baskerville Old Face"/>
                <a:cs typeface="Baskerville Old Face"/>
              </a:rPr>
              <a:t>entre el  pelo y </a:t>
            </a:r>
            <a:r>
              <a:rPr sz="2400" spc="-10" dirty="0">
                <a:latin typeface="Baskerville Old Face"/>
                <a:cs typeface="Baskerville Old Face"/>
              </a:rPr>
              <a:t>la </a:t>
            </a:r>
            <a:r>
              <a:rPr sz="2400" spc="-5" dirty="0">
                <a:latin typeface="Baskerville Old Face"/>
                <a:cs typeface="Baskerville Old Face"/>
              </a:rPr>
              <a:t>piel, </a:t>
            </a:r>
            <a:r>
              <a:rPr sz="2400" dirty="0">
                <a:latin typeface="Baskerville Old Face"/>
                <a:cs typeface="Baskerville Old Face"/>
              </a:rPr>
              <a:t>por  </a:t>
            </a:r>
            <a:r>
              <a:rPr sz="2400" spc="-5" dirty="0">
                <a:latin typeface="Baskerville Old Face"/>
                <a:cs typeface="Baskerville Old Face"/>
              </a:rPr>
              <a:t>oxidación, </a:t>
            </a:r>
            <a:r>
              <a:rPr sz="2400" dirty="0">
                <a:latin typeface="Baskerville Old Face"/>
                <a:cs typeface="Baskerville Old Face"/>
              </a:rPr>
              <a:t>permitiendo el  </a:t>
            </a:r>
            <a:r>
              <a:rPr sz="2400" spc="-5" dirty="0">
                <a:latin typeface="Baskerville Old Face"/>
                <a:cs typeface="Baskerville Old Face"/>
              </a:rPr>
              <a:t>depilado tanto </a:t>
            </a:r>
            <a:r>
              <a:rPr sz="2400" dirty="0">
                <a:latin typeface="Baskerville Old Face"/>
                <a:cs typeface="Baskerville Old Face"/>
              </a:rPr>
              <a:t>en </a:t>
            </a:r>
            <a:r>
              <a:rPr sz="2400" spc="-5" dirty="0">
                <a:latin typeface="Baskerville Old Face"/>
                <a:cs typeface="Baskerville Old Face"/>
              </a:rPr>
              <a:t>fulón  </a:t>
            </a:r>
            <a:r>
              <a:rPr sz="2400" dirty="0">
                <a:latin typeface="Baskerville Old Face"/>
                <a:cs typeface="Baskerville Old Face"/>
              </a:rPr>
              <a:t>como por</a:t>
            </a:r>
            <a:r>
              <a:rPr sz="2400" spc="-60" dirty="0">
                <a:latin typeface="Baskerville Old Face"/>
                <a:cs typeface="Baskerville Old Face"/>
              </a:rPr>
              <a:t> </a:t>
            </a:r>
            <a:r>
              <a:rPr sz="2400" dirty="0">
                <a:latin typeface="Baskerville Old Face"/>
                <a:cs typeface="Baskerville Old Face"/>
              </a:rPr>
              <a:t>embadurnado.</a:t>
            </a:r>
            <a:endParaRPr sz="2400">
              <a:latin typeface="Baskerville Old Face"/>
              <a:cs typeface="Baskerville Old Face"/>
            </a:endParaRPr>
          </a:p>
          <a:p>
            <a:pPr marL="12700" algn="just">
              <a:lnSpc>
                <a:spcPts val="2450"/>
              </a:lnSpc>
            </a:pPr>
            <a:r>
              <a:rPr sz="2400" spc="-5" dirty="0">
                <a:latin typeface="Baskerville Old Face"/>
                <a:cs typeface="Baskerville Old Face"/>
              </a:rPr>
              <a:t>Es difícil controlar</a:t>
            </a:r>
            <a:r>
              <a:rPr sz="2400" spc="25" dirty="0">
                <a:latin typeface="Baskerville Old Face"/>
                <a:cs typeface="Baskerville Old Face"/>
              </a:rPr>
              <a:t> </a:t>
            </a:r>
            <a:r>
              <a:rPr sz="2400" spc="-5" dirty="0">
                <a:latin typeface="Baskerville Old Face"/>
                <a:cs typeface="Baskerville Old Face"/>
              </a:rPr>
              <a:t>los</a:t>
            </a:r>
            <a:endParaRPr sz="2400">
              <a:latin typeface="Baskerville Old Face"/>
              <a:cs typeface="Baskerville Old Face"/>
            </a:endParaRPr>
          </a:p>
          <a:p>
            <a:pPr marL="12700" marR="653415" algn="just">
              <a:lnSpc>
                <a:spcPct val="90200"/>
              </a:lnSpc>
              <a:spcBef>
                <a:spcPts val="140"/>
              </a:spcBef>
            </a:pPr>
            <a:r>
              <a:rPr sz="2400" dirty="0">
                <a:latin typeface="Baskerville Old Face"/>
                <a:cs typeface="Baskerville Old Face"/>
              </a:rPr>
              <a:t>efectos </a:t>
            </a:r>
            <a:r>
              <a:rPr sz="2400" spc="-5" dirty="0">
                <a:latin typeface="Baskerville Old Face"/>
                <a:cs typeface="Baskerville Old Face"/>
              </a:rPr>
              <a:t>drásticos </a:t>
            </a:r>
            <a:r>
              <a:rPr sz="2400" dirty="0">
                <a:latin typeface="Baskerville Old Face"/>
                <a:cs typeface="Baskerville Old Face"/>
              </a:rPr>
              <a:t>que  puede producir </a:t>
            </a:r>
            <a:r>
              <a:rPr sz="2400" spc="-5" dirty="0">
                <a:latin typeface="Baskerville Old Face"/>
                <a:cs typeface="Baskerville Old Face"/>
              </a:rPr>
              <a:t>este  </a:t>
            </a:r>
            <a:r>
              <a:rPr sz="2400" dirty="0">
                <a:latin typeface="Baskerville Old Face"/>
                <a:cs typeface="Baskerville Old Face"/>
              </a:rPr>
              <a:t>proceso </a:t>
            </a:r>
            <a:r>
              <a:rPr sz="2400" spc="-5" dirty="0">
                <a:latin typeface="Baskerville Old Face"/>
                <a:cs typeface="Baskerville Old Face"/>
              </a:rPr>
              <a:t>sobre la</a:t>
            </a:r>
            <a:r>
              <a:rPr sz="2400" spc="-80" dirty="0">
                <a:latin typeface="Baskerville Old Face"/>
                <a:cs typeface="Baskerville Old Face"/>
              </a:rPr>
              <a:t> </a:t>
            </a:r>
            <a:r>
              <a:rPr sz="2400" spc="-5" dirty="0">
                <a:latin typeface="Baskerville Old Face"/>
                <a:cs typeface="Baskerville Old Face"/>
              </a:rPr>
              <a:t>piel.</a:t>
            </a:r>
            <a:endParaRPr sz="2400">
              <a:latin typeface="Baskerville Old Face"/>
              <a:cs typeface="Baskerville Old Face"/>
            </a:endParaRPr>
          </a:p>
        </p:txBody>
      </p:sp>
      <p:sp>
        <p:nvSpPr>
          <p:cNvPr id="27" name="object 27"/>
          <p:cNvSpPr/>
          <p:nvPr/>
        </p:nvSpPr>
        <p:spPr>
          <a:xfrm>
            <a:off x="4500371" y="428244"/>
            <a:ext cx="4287012" cy="592988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4572000" y="500024"/>
            <a:ext cx="4143375" cy="5786501"/>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4572000" y="500024"/>
            <a:ext cx="4143375" cy="5786755"/>
          </a:xfrm>
          <a:custGeom>
            <a:avLst/>
            <a:gdLst/>
            <a:ahLst/>
            <a:cxnLst/>
            <a:rect l="l" t="t" r="r" b="b"/>
            <a:pathLst>
              <a:path w="4143375" h="5786755">
                <a:moveTo>
                  <a:pt x="0" y="5786501"/>
                </a:moveTo>
                <a:lnTo>
                  <a:pt x="4143375" y="5786501"/>
                </a:lnTo>
                <a:lnTo>
                  <a:pt x="4143375" y="0"/>
                </a:lnTo>
                <a:lnTo>
                  <a:pt x="0" y="0"/>
                </a:lnTo>
                <a:lnTo>
                  <a:pt x="0" y="5786501"/>
                </a:lnTo>
                <a:close/>
              </a:path>
            </a:pathLst>
          </a:custGeom>
          <a:ln w="12700">
            <a:solidFill>
              <a:srgbClr val="EA2000"/>
            </a:solidFill>
          </a:ln>
        </p:spPr>
        <p:txBody>
          <a:bodyPr wrap="square" lIns="0" tIns="0" rIns="0" bIns="0" rtlCol="0"/>
          <a:lstStyle/>
          <a:p>
            <a:endParaRPr/>
          </a:p>
        </p:txBody>
      </p:sp>
      <p:sp>
        <p:nvSpPr>
          <p:cNvPr id="30" name="object 30"/>
          <p:cNvSpPr/>
          <p:nvPr/>
        </p:nvSpPr>
        <p:spPr>
          <a:xfrm>
            <a:off x="4866132" y="723900"/>
            <a:ext cx="3119627" cy="446532"/>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902708" y="1025652"/>
            <a:ext cx="2318004" cy="446532"/>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4902708" y="1327403"/>
            <a:ext cx="2157984" cy="446532"/>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5060696" y="580516"/>
            <a:ext cx="2647823" cy="206502"/>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5754115" y="575944"/>
            <a:ext cx="1958975" cy="215646"/>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5302250" y="614933"/>
            <a:ext cx="110489" cy="137795"/>
          </a:xfrm>
          <a:custGeom>
            <a:avLst/>
            <a:gdLst/>
            <a:ahLst/>
            <a:cxnLst/>
            <a:rect l="l" t="t" r="r" b="b"/>
            <a:pathLst>
              <a:path w="110489" h="137795">
                <a:moveTo>
                  <a:pt x="55499" y="0"/>
                </a:moveTo>
                <a:lnTo>
                  <a:pt x="15366" y="17017"/>
                </a:lnTo>
                <a:lnTo>
                  <a:pt x="972" y="52433"/>
                </a:lnTo>
                <a:lnTo>
                  <a:pt x="0" y="68579"/>
                </a:lnTo>
                <a:lnTo>
                  <a:pt x="996" y="84510"/>
                </a:lnTo>
                <a:lnTo>
                  <a:pt x="15748" y="120014"/>
                </a:lnTo>
                <a:lnTo>
                  <a:pt x="55499" y="137540"/>
                </a:lnTo>
                <a:lnTo>
                  <a:pt x="66974" y="136447"/>
                </a:lnTo>
                <a:lnTo>
                  <a:pt x="101810" y="110380"/>
                </a:lnTo>
                <a:lnTo>
                  <a:pt x="110489" y="68071"/>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36" name="object 36"/>
          <p:cNvSpPr/>
          <p:nvPr/>
        </p:nvSpPr>
        <p:spPr>
          <a:xfrm>
            <a:off x="5481192" y="579247"/>
            <a:ext cx="167513" cy="208787"/>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5260721" y="580516"/>
            <a:ext cx="193675" cy="206375"/>
          </a:xfrm>
          <a:custGeom>
            <a:avLst/>
            <a:gdLst/>
            <a:ahLst/>
            <a:cxnLst/>
            <a:rect l="l" t="t" r="r" b="b"/>
            <a:pathLst>
              <a:path w="193675" h="206375">
                <a:moveTo>
                  <a:pt x="96646" y="0"/>
                </a:moveTo>
                <a:lnTo>
                  <a:pt x="136334" y="6794"/>
                </a:lnTo>
                <a:lnTo>
                  <a:pt x="178833" y="42354"/>
                </a:lnTo>
                <a:lnTo>
                  <a:pt x="192029" y="80454"/>
                </a:lnTo>
                <a:lnTo>
                  <a:pt x="193675" y="103505"/>
                </a:lnTo>
                <a:lnTo>
                  <a:pt x="192031" y="126313"/>
                </a:lnTo>
                <a:lnTo>
                  <a:pt x="178887" y="164119"/>
                </a:lnTo>
                <a:lnTo>
                  <a:pt x="136699" y="199532"/>
                </a:lnTo>
                <a:lnTo>
                  <a:pt x="97154" y="206375"/>
                </a:lnTo>
                <a:lnTo>
                  <a:pt x="76009" y="204682"/>
                </a:lnTo>
                <a:lnTo>
                  <a:pt x="26288" y="179197"/>
                </a:lnTo>
                <a:lnTo>
                  <a:pt x="1643" y="126940"/>
                </a:lnTo>
                <a:lnTo>
                  <a:pt x="0" y="104394"/>
                </a:lnTo>
                <a:lnTo>
                  <a:pt x="571" y="89771"/>
                </a:lnTo>
                <a:lnTo>
                  <a:pt x="12882" y="45783"/>
                </a:lnTo>
                <a:lnTo>
                  <a:pt x="40084" y="15303"/>
                </a:lnTo>
                <a:lnTo>
                  <a:pt x="84812" y="480"/>
                </a:lnTo>
                <a:lnTo>
                  <a:pt x="96646" y="0"/>
                </a:lnTo>
                <a:close/>
              </a:path>
            </a:pathLst>
          </a:custGeom>
          <a:ln w="9144">
            <a:solidFill>
              <a:srgbClr val="62851A"/>
            </a:solidFill>
          </a:ln>
        </p:spPr>
        <p:txBody>
          <a:bodyPr wrap="square" lIns="0" tIns="0" rIns="0" bIns="0" rtlCol="0"/>
          <a:lstStyle/>
          <a:p>
            <a:endParaRPr/>
          </a:p>
        </p:txBody>
      </p:sp>
      <p:sp>
        <p:nvSpPr>
          <p:cNvPr id="38" name="object 38"/>
          <p:cNvSpPr/>
          <p:nvPr/>
        </p:nvSpPr>
        <p:spPr>
          <a:xfrm>
            <a:off x="5060696" y="580516"/>
            <a:ext cx="173990" cy="206375"/>
          </a:xfrm>
          <a:custGeom>
            <a:avLst/>
            <a:gdLst/>
            <a:ahLst/>
            <a:cxnLst/>
            <a:rect l="l" t="t" r="r" b="b"/>
            <a:pathLst>
              <a:path w="173989" h="206375">
                <a:moveTo>
                  <a:pt x="93471" y="0"/>
                </a:moveTo>
                <a:lnTo>
                  <a:pt x="140620" y="12108"/>
                </a:lnTo>
                <a:lnTo>
                  <a:pt x="169517" y="47111"/>
                </a:lnTo>
                <a:lnTo>
                  <a:pt x="173354" y="58420"/>
                </a:lnTo>
                <a:lnTo>
                  <a:pt x="133476" y="67945"/>
                </a:lnTo>
                <a:lnTo>
                  <a:pt x="131190" y="60561"/>
                </a:lnTo>
                <a:lnTo>
                  <a:pt x="127952" y="54022"/>
                </a:lnTo>
                <a:lnTo>
                  <a:pt x="91312" y="34417"/>
                </a:lnTo>
                <a:lnTo>
                  <a:pt x="80768" y="35415"/>
                </a:lnTo>
                <a:lnTo>
                  <a:pt x="49297" y="59511"/>
                </a:lnTo>
                <a:lnTo>
                  <a:pt x="41528" y="101981"/>
                </a:lnTo>
                <a:lnTo>
                  <a:pt x="42384" y="119503"/>
                </a:lnTo>
                <a:lnTo>
                  <a:pt x="55117" y="155829"/>
                </a:lnTo>
                <a:lnTo>
                  <a:pt x="90550" y="171958"/>
                </a:lnTo>
                <a:lnTo>
                  <a:pt x="98288" y="171315"/>
                </a:lnTo>
                <a:lnTo>
                  <a:pt x="131899" y="139775"/>
                </a:lnTo>
                <a:lnTo>
                  <a:pt x="134874" y="129540"/>
                </a:lnTo>
                <a:lnTo>
                  <a:pt x="173862" y="141986"/>
                </a:lnTo>
                <a:lnTo>
                  <a:pt x="153735" y="181544"/>
                </a:lnTo>
                <a:lnTo>
                  <a:pt x="120284" y="202437"/>
                </a:lnTo>
                <a:lnTo>
                  <a:pt x="90931" y="206375"/>
                </a:lnTo>
                <a:lnTo>
                  <a:pt x="71981" y="204682"/>
                </a:lnTo>
                <a:lnTo>
                  <a:pt x="25653" y="179197"/>
                </a:lnTo>
                <a:lnTo>
                  <a:pt x="1597" y="127261"/>
                </a:lnTo>
                <a:lnTo>
                  <a:pt x="0" y="104902"/>
                </a:lnTo>
                <a:lnTo>
                  <a:pt x="1617" y="81405"/>
                </a:lnTo>
                <a:lnTo>
                  <a:pt x="14519" y="42697"/>
                </a:lnTo>
                <a:lnTo>
                  <a:pt x="55530" y="6873"/>
                </a:lnTo>
                <a:lnTo>
                  <a:pt x="73465" y="1716"/>
                </a:lnTo>
                <a:lnTo>
                  <a:pt x="93471" y="0"/>
                </a:lnTo>
                <a:close/>
              </a:path>
            </a:pathLst>
          </a:custGeom>
          <a:ln w="9144">
            <a:solidFill>
              <a:srgbClr val="62851A"/>
            </a:solidFill>
          </a:ln>
        </p:spPr>
        <p:txBody>
          <a:bodyPr wrap="square" lIns="0" tIns="0" rIns="0" bIns="0" rtlCol="0"/>
          <a:lstStyle/>
          <a:p>
            <a:endParaRPr/>
          </a:p>
        </p:txBody>
      </p:sp>
      <p:sp>
        <p:nvSpPr>
          <p:cNvPr id="39" name="object 39"/>
          <p:cNvSpPr/>
          <p:nvPr/>
        </p:nvSpPr>
        <p:spPr>
          <a:xfrm>
            <a:off x="5094096" y="882269"/>
            <a:ext cx="1853754" cy="206501"/>
          </a:xfrm>
          <a:prstGeom prst="rect">
            <a:avLst/>
          </a:prstGeom>
          <a:blipFill>
            <a:blip r:embed="rId16" cstate="print"/>
            <a:stretch>
              <a:fillRect/>
            </a:stretch>
          </a:blipFill>
        </p:spPr>
        <p:txBody>
          <a:bodyPr wrap="square" lIns="0" tIns="0" rIns="0" bIns="0" rtlCol="0"/>
          <a:lstStyle/>
          <a:p>
            <a:endParaRPr/>
          </a:p>
        </p:txBody>
      </p:sp>
      <p:sp>
        <p:nvSpPr>
          <p:cNvPr id="40" name="object 40"/>
          <p:cNvSpPr/>
          <p:nvPr/>
        </p:nvSpPr>
        <p:spPr>
          <a:xfrm>
            <a:off x="6353302" y="919352"/>
            <a:ext cx="81915" cy="50800"/>
          </a:xfrm>
          <a:custGeom>
            <a:avLst/>
            <a:gdLst/>
            <a:ahLst/>
            <a:cxnLst/>
            <a:rect l="l" t="t" r="r" b="b"/>
            <a:pathLst>
              <a:path w="81914" h="50800">
                <a:moveTo>
                  <a:pt x="0" y="0"/>
                </a:moveTo>
                <a:lnTo>
                  <a:pt x="0" y="50673"/>
                </a:lnTo>
                <a:lnTo>
                  <a:pt x="29845" y="50673"/>
                </a:lnTo>
                <a:lnTo>
                  <a:pt x="70865" y="46609"/>
                </a:lnTo>
                <a:lnTo>
                  <a:pt x="77343" y="39750"/>
                </a:lnTo>
                <a:lnTo>
                  <a:pt x="80137" y="35813"/>
                </a:lnTo>
                <a:lnTo>
                  <a:pt x="81407" y="30861"/>
                </a:lnTo>
                <a:lnTo>
                  <a:pt x="81407" y="24764"/>
                </a:lnTo>
                <a:lnTo>
                  <a:pt x="81407" y="18161"/>
                </a:lnTo>
                <a:lnTo>
                  <a:pt x="42546" y="47"/>
                </a:lnTo>
                <a:lnTo>
                  <a:pt x="31496" y="0"/>
                </a:lnTo>
                <a:lnTo>
                  <a:pt x="0" y="0"/>
                </a:lnTo>
                <a:close/>
              </a:path>
            </a:pathLst>
          </a:custGeom>
          <a:ln w="9144">
            <a:solidFill>
              <a:srgbClr val="62851A"/>
            </a:solidFill>
          </a:ln>
        </p:spPr>
        <p:txBody>
          <a:bodyPr wrap="square" lIns="0" tIns="0" rIns="0" bIns="0" rtlCol="0"/>
          <a:lstStyle/>
          <a:p>
            <a:endParaRPr/>
          </a:p>
        </p:txBody>
      </p:sp>
      <p:sp>
        <p:nvSpPr>
          <p:cNvPr id="41" name="object 41"/>
          <p:cNvSpPr/>
          <p:nvPr/>
        </p:nvSpPr>
        <p:spPr>
          <a:xfrm>
            <a:off x="6151879" y="919352"/>
            <a:ext cx="85725" cy="132715"/>
          </a:xfrm>
          <a:custGeom>
            <a:avLst/>
            <a:gdLst/>
            <a:ahLst/>
            <a:cxnLst/>
            <a:rect l="l" t="t" r="r" b="b"/>
            <a:pathLst>
              <a:path w="85725" h="132715">
                <a:moveTo>
                  <a:pt x="0" y="0"/>
                </a:moveTo>
                <a:lnTo>
                  <a:pt x="0" y="132207"/>
                </a:lnTo>
                <a:lnTo>
                  <a:pt x="30099" y="132207"/>
                </a:lnTo>
                <a:lnTo>
                  <a:pt x="41402" y="132207"/>
                </a:lnTo>
                <a:lnTo>
                  <a:pt x="49530" y="131572"/>
                </a:lnTo>
                <a:lnTo>
                  <a:pt x="54483" y="130301"/>
                </a:lnTo>
                <a:lnTo>
                  <a:pt x="60960" y="128777"/>
                </a:lnTo>
                <a:lnTo>
                  <a:pt x="83093" y="95456"/>
                </a:lnTo>
                <a:lnTo>
                  <a:pt x="85344" y="66167"/>
                </a:lnTo>
                <a:lnTo>
                  <a:pt x="85101" y="55308"/>
                </a:lnTo>
                <a:lnTo>
                  <a:pt x="74803" y="16001"/>
                </a:lnTo>
                <a:lnTo>
                  <a:pt x="38719" y="476"/>
                </a:lnTo>
                <a:lnTo>
                  <a:pt x="18161" y="0"/>
                </a:lnTo>
                <a:lnTo>
                  <a:pt x="0" y="0"/>
                </a:lnTo>
                <a:close/>
              </a:path>
            </a:pathLst>
          </a:custGeom>
          <a:ln w="9143">
            <a:solidFill>
              <a:srgbClr val="62851A"/>
            </a:solidFill>
          </a:ln>
        </p:spPr>
        <p:txBody>
          <a:bodyPr wrap="square" lIns="0" tIns="0" rIns="0" bIns="0" rtlCol="0"/>
          <a:lstStyle/>
          <a:p>
            <a:endParaRPr/>
          </a:p>
        </p:txBody>
      </p:sp>
      <p:sp>
        <p:nvSpPr>
          <p:cNvPr id="42" name="object 42"/>
          <p:cNvSpPr/>
          <p:nvPr/>
        </p:nvSpPr>
        <p:spPr>
          <a:xfrm>
            <a:off x="6795769" y="916686"/>
            <a:ext cx="110489" cy="137795"/>
          </a:xfrm>
          <a:custGeom>
            <a:avLst/>
            <a:gdLst/>
            <a:ahLst/>
            <a:cxnLst/>
            <a:rect l="l" t="t" r="r" b="b"/>
            <a:pathLst>
              <a:path w="110490" h="137794">
                <a:moveTo>
                  <a:pt x="55499" y="0"/>
                </a:moveTo>
                <a:lnTo>
                  <a:pt x="15366" y="17017"/>
                </a:lnTo>
                <a:lnTo>
                  <a:pt x="972" y="52433"/>
                </a:lnTo>
                <a:lnTo>
                  <a:pt x="0" y="68579"/>
                </a:lnTo>
                <a:lnTo>
                  <a:pt x="996" y="84510"/>
                </a:lnTo>
                <a:lnTo>
                  <a:pt x="15748" y="120014"/>
                </a:lnTo>
                <a:lnTo>
                  <a:pt x="55499" y="137540"/>
                </a:lnTo>
                <a:lnTo>
                  <a:pt x="66974" y="136447"/>
                </a:lnTo>
                <a:lnTo>
                  <a:pt x="101810" y="110380"/>
                </a:lnTo>
                <a:lnTo>
                  <a:pt x="110489" y="68072"/>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43" name="object 43"/>
          <p:cNvSpPr/>
          <p:nvPr/>
        </p:nvSpPr>
        <p:spPr>
          <a:xfrm>
            <a:off x="6592823" y="887222"/>
            <a:ext cx="140970" cy="198120"/>
          </a:xfrm>
          <a:custGeom>
            <a:avLst/>
            <a:gdLst/>
            <a:ahLst/>
            <a:cxnLst/>
            <a:rect l="l" t="t" r="r" b="b"/>
            <a:pathLst>
              <a:path w="140970" h="198119">
                <a:moveTo>
                  <a:pt x="0" y="0"/>
                </a:moveTo>
                <a:lnTo>
                  <a:pt x="40385" y="0"/>
                </a:lnTo>
                <a:lnTo>
                  <a:pt x="40385" y="164337"/>
                </a:lnTo>
                <a:lnTo>
                  <a:pt x="140589" y="164337"/>
                </a:lnTo>
                <a:lnTo>
                  <a:pt x="140589" y="197992"/>
                </a:lnTo>
                <a:lnTo>
                  <a:pt x="0" y="197992"/>
                </a:lnTo>
                <a:lnTo>
                  <a:pt x="0" y="0"/>
                </a:lnTo>
                <a:close/>
              </a:path>
            </a:pathLst>
          </a:custGeom>
          <a:ln w="9144">
            <a:solidFill>
              <a:srgbClr val="62851A"/>
            </a:solidFill>
          </a:ln>
        </p:spPr>
        <p:txBody>
          <a:bodyPr wrap="square" lIns="0" tIns="0" rIns="0" bIns="0" rtlCol="0"/>
          <a:lstStyle/>
          <a:p>
            <a:endParaRPr/>
          </a:p>
        </p:txBody>
      </p:sp>
      <p:sp>
        <p:nvSpPr>
          <p:cNvPr id="44" name="object 44"/>
          <p:cNvSpPr/>
          <p:nvPr/>
        </p:nvSpPr>
        <p:spPr>
          <a:xfrm>
            <a:off x="5492496" y="887222"/>
            <a:ext cx="140970" cy="198120"/>
          </a:xfrm>
          <a:custGeom>
            <a:avLst/>
            <a:gdLst/>
            <a:ahLst/>
            <a:cxnLst/>
            <a:rect l="l" t="t" r="r" b="b"/>
            <a:pathLst>
              <a:path w="140970" h="198119">
                <a:moveTo>
                  <a:pt x="0" y="0"/>
                </a:moveTo>
                <a:lnTo>
                  <a:pt x="40386" y="0"/>
                </a:lnTo>
                <a:lnTo>
                  <a:pt x="40386" y="164337"/>
                </a:lnTo>
                <a:lnTo>
                  <a:pt x="140588" y="164337"/>
                </a:lnTo>
                <a:lnTo>
                  <a:pt x="140588" y="197992"/>
                </a:lnTo>
                <a:lnTo>
                  <a:pt x="0" y="197992"/>
                </a:lnTo>
                <a:lnTo>
                  <a:pt x="0" y="0"/>
                </a:lnTo>
                <a:close/>
              </a:path>
            </a:pathLst>
          </a:custGeom>
          <a:ln w="9144">
            <a:solidFill>
              <a:srgbClr val="62851A"/>
            </a:solidFill>
          </a:ln>
        </p:spPr>
        <p:txBody>
          <a:bodyPr wrap="square" lIns="0" tIns="0" rIns="0" bIns="0" rtlCol="0"/>
          <a:lstStyle/>
          <a:p>
            <a:endParaRPr/>
          </a:p>
        </p:txBody>
      </p:sp>
      <p:sp>
        <p:nvSpPr>
          <p:cNvPr id="45" name="object 45"/>
          <p:cNvSpPr/>
          <p:nvPr/>
        </p:nvSpPr>
        <p:spPr>
          <a:xfrm>
            <a:off x="6512814" y="885571"/>
            <a:ext cx="40640" cy="200025"/>
          </a:xfrm>
          <a:custGeom>
            <a:avLst/>
            <a:gdLst/>
            <a:ahLst/>
            <a:cxnLst/>
            <a:rect l="l" t="t" r="r" b="b"/>
            <a:pathLst>
              <a:path w="40640" h="200025">
                <a:moveTo>
                  <a:pt x="0" y="0"/>
                </a:moveTo>
                <a:lnTo>
                  <a:pt x="40385" y="0"/>
                </a:lnTo>
                <a:lnTo>
                  <a:pt x="40385" y="199643"/>
                </a:lnTo>
                <a:lnTo>
                  <a:pt x="0" y="199643"/>
                </a:lnTo>
                <a:lnTo>
                  <a:pt x="0" y="0"/>
                </a:lnTo>
                <a:close/>
              </a:path>
            </a:pathLst>
          </a:custGeom>
          <a:ln w="9144">
            <a:solidFill>
              <a:srgbClr val="62851A"/>
            </a:solidFill>
          </a:ln>
        </p:spPr>
        <p:txBody>
          <a:bodyPr wrap="square" lIns="0" tIns="0" rIns="0" bIns="0" rtlCol="0"/>
          <a:lstStyle/>
          <a:p>
            <a:endParaRPr/>
          </a:p>
        </p:txBody>
      </p:sp>
      <p:sp>
        <p:nvSpPr>
          <p:cNvPr id="46" name="object 46"/>
          <p:cNvSpPr/>
          <p:nvPr/>
        </p:nvSpPr>
        <p:spPr>
          <a:xfrm>
            <a:off x="6313042" y="885571"/>
            <a:ext cx="179705" cy="200025"/>
          </a:xfrm>
          <a:custGeom>
            <a:avLst/>
            <a:gdLst/>
            <a:ahLst/>
            <a:cxnLst/>
            <a:rect l="l" t="t" r="r" b="b"/>
            <a:pathLst>
              <a:path w="179704" h="200025">
                <a:moveTo>
                  <a:pt x="0" y="0"/>
                </a:moveTo>
                <a:lnTo>
                  <a:pt x="84836" y="0"/>
                </a:lnTo>
                <a:lnTo>
                  <a:pt x="99742" y="353"/>
                </a:lnTo>
                <a:lnTo>
                  <a:pt x="138199" y="8651"/>
                </a:lnTo>
                <a:lnTo>
                  <a:pt x="161067" y="39306"/>
                </a:lnTo>
                <a:lnTo>
                  <a:pt x="163195" y="56006"/>
                </a:lnTo>
                <a:lnTo>
                  <a:pt x="162381" y="66748"/>
                </a:lnTo>
                <a:lnTo>
                  <a:pt x="142585" y="99756"/>
                </a:lnTo>
                <a:lnTo>
                  <a:pt x="110617" y="111632"/>
                </a:lnTo>
                <a:lnTo>
                  <a:pt x="116828" y="115536"/>
                </a:lnTo>
                <a:lnTo>
                  <a:pt x="148207" y="149969"/>
                </a:lnTo>
                <a:lnTo>
                  <a:pt x="179451" y="199643"/>
                </a:lnTo>
                <a:lnTo>
                  <a:pt x="131318" y="199643"/>
                </a:lnTo>
                <a:lnTo>
                  <a:pt x="102108" y="156209"/>
                </a:lnTo>
                <a:lnTo>
                  <a:pt x="94990" y="145661"/>
                </a:lnTo>
                <a:lnTo>
                  <a:pt x="68707" y="118617"/>
                </a:lnTo>
                <a:lnTo>
                  <a:pt x="64516" y="117093"/>
                </a:lnTo>
                <a:lnTo>
                  <a:pt x="57658" y="116331"/>
                </a:lnTo>
                <a:lnTo>
                  <a:pt x="48514" y="116331"/>
                </a:lnTo>
                <a:lnTo>
                  <a:pt x="40259" y="116331"/>
                </a:lnTo>
                <a:lnTo>
                  <a:pt x="40259" y="199643"/>
                </a:lnTo>
                <a:lnTo>
                  <a:pt x="0" y="199643"/>
                </a:lnTo>
                <a:lnTo>
                  <a:pt x="0" y="0"/>
                </a:lnTo>
                <a:close/>
              </a:path>
            </a:pathLst>
          </a:custGeom>
          <a:ln w="9143">
            <a:solidFill>
              <a:srgbClr val="62851A"/>
            </a:solidFill>
          </a:ln>
        </p:spPr>
        <p:txBody>
          <a:bodyPr wrap="square" lIns="0" tIns="0" rIns="0" bIns="0" rtlCol="0"/>
          <a:lstStyle/>
          <a:p>
            <a:endParaRPr/>
          </a:p>
        </p:txBody>
      </p:sp>
      <p:sp>
        <p:nvSpPr>
          <p:cNvPr id="47" name="object 47"/>
          <p:cNvSpPr/>
          <p:nvPr/>
        </p:nvSpPr>
        <p:spPr>
          <a:xfrm>
            <a:off x="6111621" y="885571"/>
            <a:ext cx="167640" cy="200025"/>
          </a:xfrm>
          <a:custGeom>
            <a:avLst/>
            <a:gdLst/>
            <a:ahLst/>
            <a:cxnLst/>
            <a:rect l="l" t="t" r="r" b="b"/>
            <a:pathLst>
              <a:path w="167639" h="200025">
                <a:moveTo>
                  <a:pt x="0" y="0"/>
                </a:moveTo>
                <a:lnTo>
                  <a:pt x="73659" y="0"/>
                </a:lnTo>
                <a:lnTo>
                  <a:pt x="85379" y="238"/>
                </a:lnTo>
                <a:lnTo>
                  <a:pt x="127920" y="11064"/>
                </a:lnTo>
                <a:lnTo>
                  <a:pt x="157162" y="45388"/>
                </a:lnTo>
                <a:lnTo>
                  <a:pt x="166961" y="88274"/>
                </a:lnTo>
                <a:lnTo>
                  <a:pt x="167386" y="101726"/>
                </a:lnTo>
                <a:lnTo>
                  <a:pt x="166985" y="113661"/>
                </a:lnTo>
                <a:lnTo>
                  <a:pt x="157043" y="154628"/>
                </a:lnTo>
                <a:lnTo>
                  <a:pt x="127523" y="188610"/>
                </a:lnTo>
                <a:lnTo>
                  <a:pt x="86413" y="199382"/>
                </a:lnTo>
                <a:lnTo>
                  <a:pt x="75818" y="199643"/>
                </a:lnTo>
                <a:lnTo>
                  <a:pt x="0" y="199643"/>
                </a:lnTo>
                <a:lnTo>
                  <a:pt x="0" y="0"/>
                </a:lnTo>
                <a:close/>
              </a:path>
            </a:pathLst>
          </a:custGeom>
          <a:ln w="9143">
            <a:solidFill>
              <a:srgbClr val="62851A"/>
            </a:solidFill>
          </a:ln>
        </p:spPr>
        <p:txBody>
          <a:bodyPr wrap="square" lIns="0" tIns="0" rIns="0" bIns="0" rtlCol="0"/>
          <a:lstStyle/>
          <a:p>
            <a:endParaRPr/>
          </a:p>
        </p:txBody>
      </p:sp>
      <p:sp>
        <p:nvSpPr>
          <p:cNvPr id="48" name="object 48"/>
          <p:cNvSpPr/>
          <p:nvPr/>
        </p:nvSpPr>
        <p:spPr>
          <a:xfrm>
            <a:off x="6032753" y="885571"/>
            <a:ext cx="40640" cy="200025"/>
          </a:xfrm>
          <a:custGeom>
            <a:avLst/>
            <a:gdLst/>
            <a:ahLst/>
            <a:cxnLst/>
            <a:rect l="l" t="t" r="r" b="b"/>
            <a:pathLst>
              <a:path w="40639" h="200025">
                <a:moveTo>
                  <a:pt x="0" y="0"/>
                </a:moveTo>
                <a:lnTo>
                  <a:pt x="40386" y="0"/>
                </a:lnTo>
                <a:lnTo>
                  <a:pt x="40386" y="199643"/>
                </a:lnTo>
                <a:lnTo>
                  <a:pt x="0" y="199643"/>
                </a:lnTo>
                <a:lnTo>
                  <a:pt x="0" y="0"/>
                </a:lnTo>
                <a:close/>
              </a:path>
            </a:pathLst>
          </a:custGeom>
          <a:ln w="9143">
            <a:solidFill>
              <a:srgbClr val="62851A"/>
            </a:solidFill>
          </a:ln>
        </p:spPr>
        <p:txBody>
          <a:bodyPr wrap="square" lIns="0" tIns="0" rIns="0" bIns="0" rtlCol="0"/>
          <a:lstStyle/>
          <a:p>
            <a:endParaRPr/>
          </a:p>
        </p:txBody>
      </p:sp>
      <p:sp>
        <p:nvSpPr>
          <p:cNvPr id="49" name="object 49"/>
          <p:cNvSpPr/>
          <p:nvPr/>
        </p:nvSpPr>
        <p:spPr>
          <a:xfrm>
            <a:off x="5832983" y="885571"/>
            <a:ext cx="160020" cy="200025"/>
          </a:xfrm>
          <a:custGeom>
            <a:avLst/>
            <a:gdLst/>
            <a:ahLst/>
            <a:cxnLst/>
            <a:rect l="l" t="t" r="r" b="b"/>
            <a:pathLst>
              <a:path w="160020" h="200025">
                <a:moveTo>
                  <a:pt x="0" y="0"/>
                </a:moveTo>
                <a:lnTo>
                  <a:pt x="40258" y="0"/>
                </a:lnTo>
                <a:lnTo>
                  <a:pt x="40258" y="78612"/>
                </a:lnTo>
                <a:lnTo>
                  <a:pt x="119252" y="78612"/>
                </a:lnTo>
                <a:lnTo>
                  <a:pt x="119252" y="0"/>
                </a:lnTo>
                <a:lnTo>
                  <a:pt x="159638" y="0"/>
                </a:lnTo>
                <a:lnTo>
                  <a:pt x="159638" y="199643"/>
                </a:lnTo>
                <a:lnTo>
                  <a:pt x="119252" y="199643"/>
                </a:lnTo>
                <a:lnTo>
                  <a:pt x="119252" y="112394"/>
                </a:lnTo>
                <a:lnTo>
                  <a:pt x="40258" y="112394"/>
                </a:lnTo>
                <a:lnTo>
                  <a:pt x="40258" y="199643"/>
                </a:lnTo>
                <a:lnTo>
                  <a:pt x="0" y="199643"/>
                </a:lnTo>
                <a:lnTo>
                  <a:pt x="0" y="0"/>
                </a:lnTo>
                <a:close/>
              </a:path>
            </a:pathLst>
          </a:custGeom>
          <a:ln w="9144">
            <a:solidFill>
              <a:srgbClr val="62851A"/>
            </a:solidFill>
          </a:ln>
        </p:spPr>
        <p:txBody>
          <a:bodyPr wrap="square" lIns="0" tIns="0" rIns="0" bIns="0" rtlCol="0"/>
          <a:lstStyle/>
          <a:p>
            <a:endParaRPr/>
          </a:p>
        </p:txBody>
      </p:sp>
      <p:sp>
        <p:nvSpPr>
          <p:cNvPr id="50" name="object 50"/>
          <p:cNvSpPr/>
          <p:nvPr/>
        </p:nvSpPr>
        <p:spPr>
          <a:xfrm>
            <a:off x="5662421" y="885571"/>
            <a:ext cx="137160" cy="200025"/>
          </a:xfrm>
          <a:custGeom>
            <a:avLst/>
            <a:gdLst/>
            <a:ahLst/>
            <a:cxnLst/>
            <a:rect l="l" t="t" r="r" b="b"/>
            <a:pathLst>
              <a:path w="137160" h="200025">
                <a:moveTo>
                  <a:pt x="0" y="0"/>
                </a:moveTo>
                <a:lnTo>
                  <a:pt x="136905" y="0"/>
                </a:lnTo>
                <a:lnTo>
                  <a:pt x="136905" y="33781"/>
                </a:lnTo>
                <a:lnTo>
                  <a:pt x="40258" y="33781"/>
                </a:lnTo>
                <a:lnTo>
                  <a:pt x="40258" y="81025"/>
                </a:lnTo>
                <a:lnTo>
                  <a:pt x="123698" y="81025"/>
                </a:lnTo>
                <a:lnTo>
                  <a:pt x="123698" y="114807"/>
                </a:lnTo>
                <a:lnTo>
                  <a:pt x="40258" y="114807"/>
                </a:lnTo>
                <a:lnTo>
                  <a:pt x="40258" y="199643"/>
                </a:lnTo>
                <a:lnTo>
                  <a:pt x="0" y="199643"/>
                </a:lnTo>
                <a:lnTo>
                  <a:pt x="0" y="0"/>
                </a:lnTo>
                <a:close/>
              </a:path>
            </a:pathLst>
          </a:custGeom>
          <a:ln w="9144">
            <a:solidFill>
              <a:srgbClr val="62851A"/>
            </a:solidFill>
          </a:ln>
        </p:spPr>
        <p:txBody>
          <a:bodyPr wrap="square" lIns="0" tIns="0" rIns="0" bIns="0" rtlCol="0"/>
          <a:lstStyle/>
          <a:p>
            <a:endParaRPr/>
          </a:p>
        </p:txBody>
      </p:sp>
      <p:sp>
        <p:nvSpPr>
          <p:cNvPr id="51" name="object 51"/>
          <p:cNvSpPr/>
          <p:nvPr/>
        </p:nvSpPr>
        <p:spPr>
          <a:xfrm>
            <a:off x="5285485" y="880999"/>
            <a:ext cx="168275" cy="212217"/>
          </a:xfrm>
          <a:prstGeom prst="rect">
            <a:avLst/>
          </a:prstGeom>
          <a:blipFill>
            <a:blip r:embed="rId17" cstate="print"/>
            <a:stretch>
              <a:fillRect/>
            </a:stretch>
          </a:blipFill>
        </p:spPr>
        <p:txBody>
          <a:bodyPr wrap="square" lIns="0" tIns="0" rIns="0" bIns="0" rtlCol="0"/>
          <a:lstStyle/>
          <a:p>
            <a:endParaRPr/>
          </a:p>
        </p:txBody>
      </p:sp>
      <p:sp>
        <p:nvSpPr>
          <p:cNvPr id="52" name="object 52"/>
          <p:cNvSpPr/>
          <p:nvPr/>
        </p:nvSpPr>
        <p:spPr>
          <a:xfrm>
            <a:off x="6754241" y="882269"/>
            <a:ext cx="193675" cy="206375"/>
          </a:xfrm>
          <a:custGeom>
            <a:avLst/>
            <a:gdLst/>
            <a:ahLst/>
            <a:cxnLst/>
            <a:rect l="l" t="t" r="r" b="b"/>
            <a:pathLst>
              <a:path w="193675" h="206375">
                <a:moveTo>
                  <a:pt x="96647" y="0"/>
                </a:moveTo>
                <a:lnTo>
                  <a:pt x="136334" y="6794"/>
                </a:lnTo>
                <a:lnTo>
                  <a:pt x="178833" y="42354"/>
                </a:lnTo>
                <a:lnTo>
                  <a:pt x="192029" y="80454"/>
                </a:lnTo>
                <a:lnTo>
                  <a:pt x="193675" y="103504"/>
                </a:lnTo>
                <a:lnTo>
                  <a:pt x="192031" y="126313"/>
                </a:lnTo>
                <a:lnTo>
                  <a:pt x="178887" y="164119"/>
                </a:lnTo>
                <a:lnTo>
                  <a:pt x="136699" y="199532"/>
                </a:lnTo>
                <a:lnTo>
                  <a:pt x="97154" y="206375"/>
                </a:lnTo>
                <a:lnTo>
                  <a:pt x="76009" y="204682"/>
                </a:lnTo>
                <a:lnTo>
                  <a:pt x="26288" y="179196"/>
                </a:lnTo>
                <a:lnTo>
                  <a:pt x="1643" y="126940"/>
                </a:lnTo>
                <a:lnTo>
                  <a:pt x="0" y="104393"/>
                </a:lnTo>
                <a:lnTo>
                  <a:pt x="571" y="89771"/>
                </a:lnTo>
                <a:lnTo>
                  <a:pt x="12882" y="45783"/>
                </a:lnTo>
                <a:lnTo>
                  <a:pt x="40084" y="15303"/>
                </a:lnTo>
                <a:lnTo>
                  <a:pt x="84812" y="480"/>
                </a:lnTo>
                <a:lnTo>
                  <a:pt x="96647" y="0"/>
                </a:lnTo>
                <a:close/>
              </a:path>
            </a:pathLst>
          </a:custGeom>
          <a:ln w="9144">
            <a:solidFill>
              <a:srgbClr val="62851A"/>
            </a:solidFill>
          </a:ln>
        </p:spPr>
        <p:txBody>
          <a:bodyPr wrap="square" lIns="0" tIns="0" rIns="0" bIns="0" rtlCol="0"/>
          <a:lstStyle/>
          <a:p>
            <a:endParaRPr/>
          </a:p>
        </p:txBody>
      </p:sp>
      <p:sp>
        <p:nvSpPr>
          <p:cNvPr id="53" name="object 53"/>
          <p:cNvSpPr/>
          <p:nvPr/>
        </p:nvSpPr>
        <p:spPr>
          <a:xfrm>
            <a:off x="5089525" y="877697"/>
            <a:ext cx="171450" cy="215646"/>
          </a:xfrm>
          <a:prstGeom prst="rect">
            <a:avLst/>
          </a:prstGeom>
          <a:blipFill>
            <a:blip r:embed="rId18" cstate="print"/>
            <a:stretch>
              <a:fillRect/>
            </a:stretch>
          </a:blipFill>
        </p:spPr>
        <p:txBody>
          <a:bodyPr wrap="square" lIns="0" tIns="0" rIns="0" bIns="0" rtlCol="0"/>
          <a:lstStyle/>
          <a:p>
            <a:endParaRPr/>
          </a:p>
        </p:txBody>
      </p:sp>
      <p:sp>
        <p:nvSpPr>
          <p:cNvPr id="54" name="object 54"/>
          <p:cNvSpPr/>
          <p:nvPr/>
        </p:nvSpPr>
        <p:spPr>
          <a:xfrm>
            <a:off x="5096128" y="1135252"/>
            <a:ext cx="1763776" cy="255270"/>
          </a:xfrm>
          <a:prstGeom prst="rect">
            <a:avLst/>
          </a:prstGeom>
          <a:blipFill>
            <a:blip r:embed="rId19" cstate="print"/>
            <a:stretch>
              <a:fillRect/>
            </a:stretch>
          </a:blipFill>
        </p:spPr>
        <p:txBody>
          <a:bodyPr wrap="square" lIns="0" tIns="0" rIns="0" bIns="0" rtlCol="0"/>
          <a:lstStyle/>
          <a:p>
            <a:endParaRPr/>
          </a:p>
        </p:txBody>
      </p:sp>
      <p:sp>
        <p:nvSpPr>
          <p:cNvPr id="55" name="object 55"/>
          <p:cNvSpPr/>
          <p:nvPr/>
        </p:nvSpPr>
        <p:spPr>
          <a:xfrm>
            <a:off x="6821678" y="1348739"/>
            <a:ext cx="38735" cy="38735"/>
          </a:xfrm>
          <a:custGeom>
            <a:avLst/>
            <a:gdLst/>
            <a:ahLst/>
            <a:cxnLst/>
            <a:rect l="l" t="t" r="r" b="b"/>
            <a:pathLst>
              <a:path w="38734" h="38734">
                <a:moveTo>
                  <a:pt x="0" y="0"/>
                </a:moveTo>
                <a:lnTo>
                  <a:pt x="38226" y="0"/>
                </a:lnTo>
                <a:lnTo>
                  <a:pt x="38226" y="38226"/>
                </a:lnTo>
                <a:lnTo>
                  <a:pt x="0" y="38226"/>
                </a:lnTo>
                <a:lnTo>
                  <a:pt x="0" y="0"/>
                </a:lnTo>
                <a:close/>
              </a:path>
            </a:pathLst>
          </a:custGeom>
          <a:ln w="9144">
            <a:solidFill>
              <a:srgbClr val="62851A"/>
            </a:solidFill>
          </a:ln>
        </p:spPr>
        <p:txBody>
          <a:bodyPr wrap="square" lIns="0" tIns="0" rIns="0" bIns="0" rtlCol="0"/>
          <a:lstStyle/>
          <a:p>
            <a:endParaRPr/>
          </a:p>
        </p:txBody>
      </p:sp>
      <p:sp>
        <p:nvSpPr>
          <p:cNvPr id="56" name="object 56"/>
          <p:cNvSpPr/>
          <p:nvPr/>
        </p:nvSpPr>
        <p:spPr>
          <a:xfrm>
            <a:off x="5789676" y="1233932"/>
            <a:ext cx="54610" cy="74295"/>
          </a:xfrm>
          <a:custGeom>
            <a:avLst/>
            <a:gdLst/>
            <a:ahLst/>
            <a:cxnLst/>
            <a:rect l="l" t="t" r="r" b="b"/>
            <a:pathLst>
              <a:path w="54610" h="74294">
                <a:moveTo>
                  <a:pt x="26924" y="0"/>
                </a:moveTo>
                <a:lnTo>
                  <a:pt x="0" y="74040"/>
                </a:lnTo>
                <a:lnTo>
                  <a:pt x="54483" y="74040"/>
                </a:lnTo>
                <a:lnTo>
                  <a:pt x="26924" y="0"/>
                </a:lnTo>
                <a:close/>
              </a:path>
            </a:pathLst>
          </a:custGeom>
          <a:ln w="9144">
            <a:solidFill>
              <a:srgbClr val="62851A"/>
            </a:solidFill>
          </a:ln>
        </p:spPr>
        <p:txBody>
          <a:bodyPr wrap="square" lIns="0" tIns="0" rIns="0" bIns="0" rtlCol="0"/>
          <a:lstStyle/>
          <a:p>
            <a:endParaRPr/>
          </a:p>
        </p:txBody>
      </p:sp>
      <p:sp>
        <p:nvSpPr>
          <p:cNvPr id="57" name="object 57"/>
          <p:cNvSpPr/>
          <p:nvPr/>
        </p:nvSpPr>
        <p:spPr>
          <a:xfrm>
            <a:off x="5361178" y="1221105"/>
            <a:ext cx="81915" cy="50800"/>
          </a:xfrm>
          <a:custGeom>
            <a:avLst/>
            <a:gdLst/>
            <a:ahLst/>
            <a:cxnLst/>
            <a:rect l="l" t="t" r="r" b="b"/>
            <a:pathLst>
              <a:path w="81914" h="50800">
                <a:moveTo>
                  <a:pt x="0" y="0"/>
                </a:moveTo>
                <a:lnTo>
                  <a:pt x="0" y="50673"/>
                </a:lnTo>
                <a:lnTo>
                  <a:pt x="29845" y="50673"/>
                </a:lnTo>
                <a:lnTo>
                  <a:pt x="70866" y="46609"/>
                </a:lnTo>
                <a:lnTo>
                  <a:pt x="77343" y="39750"/>
                </a:lnTo>
                <a:lnTo>
                  <a:pt x="80137" y="35814"/>
                </a:lnTo>
                <a:lnTo>
                  <a:pt x="81407" y="30861"/>
                </a:lnTo>
                <a:lnTo>
                  <a:pt x="81407" y="24765"/>
                </a:lnTo>
                <a:lnTo>
                  <a:pt x="81407" y="18161"/>
                </a:lnTo>
                <a:lnTo>
                  <a:pt x="42546" y="47"/>
                </a:lnTo>
                <a:lnTo>
                  <a:pt x="31496" y="0"/>
                </a:lnTo>
                <a:lnTo>
                  <a:pt x="0" y="0"/>
                </a:lnTo>
                <a:close/>
              </a:path>
            </a:pathLst>
          </a:custGeom>
          <a:ln w="9144">
            <a:solidFill>
              <a:srgbClr val="62851A"/>
            </a:solidFill>
          </a:ln>
        </p:spPr>
        <p:txBody>
          <a:bodyPr wrap="square" lIns="0" tIns="0" rIns="0" bIns="0" rtlCol="0"/>
          <a:lstStyle/>
          <a:p>
            <a:endParaRPr/>
          </a:p>
        </p:txBody>
      </p:sp>
      <p:sp>
        <p:nvSpPr>
          <p:cNvPr id="58" name="object 58"/>
          <p:cNvSpPr/>
          <p:nvPr/>
        </p:nvSpPr>
        <p:spPr>
          <a:xfrm>
            <a:off x="6452870" y="1218438"/>
            <a:ext cx="110489" cy="137795"/>
          </a:xfrm>
          <a:custGeom>
            <a:avLst/>
            <a:gdLst/>
            <a:ahLst/>
            <a:cxnLst/>
            <a:rect l="l" t="t" r="r" b="b"/>
            <a:pathLst>
              <a:path w="110490" h="137794">
                <a:moveTo>
                  <a:pt x="55499" y="0"/>
                </a:moveTo>
                <a:lnTo>
                  <a:pt x="15366" y="17017"/>
                </a:lnTo>
                <a:lnTo>
                  <a:pt x="972" y="52433"/>
                </a:lnTo>
                <a:lnTo>
                  <a:pt x="0" y="68579"/>
                </a:lnTo>
                <a:lnTo>
                  <a:pt x="996" y="84510"/>
                </a:lnTo>
                <a:lnTo>
                  <a:pt x="15747" y="120014"/>
                </a:lnTo>
                <a:lnTo>
                  <a:pt x="55499" y="137540"/>
                </a:lnTo>
                <a:lnTo>
                  <a:pt x="66974" y="136447"/>
                </a:lnTo>
                <a:lnTo>
                  <a:pt x="101810" y="110380"/>
                </a:lnTo>
                <a:lnTo>
                  <a:pt x="110489" y="68072"/>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59" name="object 59"/>
          <p:cNvSpPr/>
          <p:nvPr/>
        </p:nvSpPr>
        <p:spPr>
          <a:xfrm>
            <a:off x="5137658" y="1218438"/>
            <a:ext cx="110489" cy="137795"/>
          </a:xfrm>
          <a:custGeom>
            <a:avLst/>
            <a:gdLst/>
            <a:ahLst/>
            <a:cxnLst/>
            <a:rect l="l" t="t" r="r" b="b"/>
            <a:pathLst>
              <a:path w="110489" h="137794">
                <a:moveTo>
                  <a:pt x="55499" y="0"/>
                </a:moveTo>
                <a:lnTo>
                  <a:pt x="15366" y="17017"/>
                </a:lnTo>
                <a:lnTo>
                  <a:pt x="972" y="52433"/>
                </a:lnTo>
                <a:lnTo>
                  <a:pt x="0" y="68579"/>
                </a:lnTo>
                <a:lnTo>
                  <a:pt x="996" y="84510"/>
                </a:lnTo>
                <a:lnTo>
                  <a:pt x="15747" y="120014"/>
                </a:lnTo>
                <a:lnTo>
                  <a:pt x="55499" y="137540"/>
                </a:lnTo>
                <a:lnTo>
                  <a:pt x="66974" y="136447"/>
                </a:lnTo>
                <a:lnTo>
                  <a:pt x="101810" y="110380"/>
                </a:lnTo>
                <a:lnTo>
                  <a:pt x="110489" y="68072"/>
                </a:lnTo>
                <a:lnTo>
                  <a:pt x="109559" y="52002"/>
                </a:lnTo>
                <a:lnTo>
                  <a:pt x="87360" y="9483"/>
                </a:lnTo>
                <a:lnTo>
                  <a:pt x="55499" y="0"/>
                </a:lnTo>
                <a:close/>
              </a:path>
            </a:pathLst>
          </a:custGeom>
          <a:ln w="9144">
            <a:solidFill>
              <a:srgbClr val="62851A"/>
            </a:solidFill>
          </a:ln>
        </p:spPr>
        <p:txBody>
          <a:bodyPr wrap="square" lIns="0" tIns="0" rIns="0" bIns="0" rtlCol="0"/>
          <a:lstStyle/>
          <a:p>
            <a:endParaRPr/>
          </a:p>
        </p:txBody>
      </p:sp>
      <p:sp>
        <p:nvSpPr>
          <p:cNvPr id="60" name="object 60"/>
          <p:cNvSpPr/>
          <p:nvPr/>
        </p:nvSpPr>
        <p:spPr>
          <a:xfrm>
            <a:off x="6139434" y="1187322"/>
            <a:ext cx="40640" cy="200025"/>
          </a:xfrm>
          <a:custGeom>
            <a:avLst/>
            <a:gdLst/>
            <a:ahLst/>
            <a:cxnLst/>
            <a:rect l="l" t="t" r="r" b="b"/>
            <a:pathLst>
              <a:path w="40639" h="200025">
                <a:moveTo>
                  <a:pt x="0" y="0"/>
                </a:moveTo>
                <a:lnTo>
                  <a:pt x="40386" y="0"/>
                </a:lnTo>
                <a:lnTo>
                  <a:pt x="40386" y="199643"/>
                </a:lnTo>
                <a:lnTo>
                  <a:pt x="0" y="199643"/>
                </a:lnTo>
                <a:lnTo>
                  <a:pt x="0" y="0"/>
                </a:lnTo>
                <a:close/>
              </a:path>
            </a:pathLst>
          </a:custGeom>
          <a:ln w="9143">
            <a:solidFill>
              <a:srgbClr val="62851A"/>
            </a:solidFill>
          </a:ln>
        </p:spPr>
        <p:txBody>
          <a:bodyPr wrap="square" lIns="0" tIns="0" rIns="0" bIns="0" rtlCol="0"/>
          <a:lstStyle/>
          <a:p>
            <a:endParaRPr/>
          </a:p>
        </p:txBody>
      </p:sp>
      <p:sp>
        <p:nvSpPr>
          <p:cNvPr id="61" name="object 61"/>
          <p:cNvSpPr/>
          <p:nvPr/>
        </p:nvSpPr>
        <p:spPr>
          <a:xfrm>
            <a:off x="5939916" y="1187322"/>
            <a:ext cx="158750" cy="200025"/>
          </a:xfrm>
          <a:custGeom>
            <a:avLst/>
            <a:gdLst/>
            <a:ahLst/>
            <a:cxnLst/>
            <a:rect l="l" t="t" r="r" b="b"/>
            <a:pathLst>
              <a:path w="158750" h="200025">
                <a:moveTo>
                  <a:pt x="0" y="0"/>
                </a:moveTo>
                <a:lnTo>
                  <a:pt x="39243" y="0"/>
                </a:lnTo>
                <a:lnTo>
                  <a:pt x="120904" y="133350"/>
                </a:lnTo>
                <a:lnTo>
                  <a:pt x="120904" y="0"/>
                </a:lnTo>
                <a:lnTo>
                  <a:pt x="158369" y="0"/>
                </a:lnTo>
                <a:lnTo>
                  <a:pt x="158369" y="199643"/>
                </a:lnTo>
                <a:lnTo>
                  <a:pt x="117983" y="199643"/>
                </a:lnTo>
                <a:lnTo>
                  <a:pt x="37465" y="69468"/>
                </a:lnTo>
                <a:lnTo>
                  <a:pt x="37465" y="199643"/>
                </a:lnTo>
                <a:lnTo>
                  <a:pt x="0" y="199643"/>
                </a:lnTo>
                <a:lnTo>
                  <a:pt x="0" y="0"/>
                </a:lnTo>
                <a:close/>
              </a:path>
            </a:pathLst>
          </a:custGeom>
          <a:ln w="9144">
            <a:solidFill>
              <a:srgbClr val="62851A"/>
            </a:solidFill>
          </a:ln>
        </p:spPr>
        <p:txBody>
          <a:bodyPr wrap="square" lIns="0" tIns="0" rIns="0" bIns="0" rtlCol="0"/>
          <a:lstStyle/>
          <a:p>
            <a:endParaRPr/>
          </a:p>
        </p:txBody>
      </p:sp>
      <p:sp>
        <p:nvSpPr>
          <p:cNvPr id="62" name="object 62"/>
          <p:cNvSpPr/>
          <p:nvPr/>
        </p:nvSpPr>
        <p:spPr>
          <a:xfrm>
            <a:off x="5718047" y="1187322"/>
            <a:ext cx="200660" cy="200025"/>
          </a:xfrm>
          <a:custGeom>
            <a:avLst/>
            <a:gdLst/>
            <a:ahLst/>
            <a:cxnLst/>
            <a:rect l="l" t="t" r="r" b="b"/>
            <a:pathLst>
              <a:path w="200660" h="200025">
                <a:moveTo>
                  <a:pt x="77724" y="0"/>
                </a:moveTo>
                <a:lnTo>
                  <a:pt x="120396" y="0"/>
                </a:lnTo>
                <a:lnTo>
                  <a:pt x="200278" y="199643"/>
                </a:lnTo>
                <a:lnTo>
                  <a:pt x="156463" y="199643"/>
                </a:lnTo>
                <a:lnTo>
                  <a:pt x="139064" y="154304"/>
                </a:lnTo>
                <a:lnTo>
                  <a:pt x="59181" y="154304"/>
                </a:lnTo>
                <a:lnTo>
                  <a:pt x="42799" y="199643"/>
                </a:lnTo>
                <a:lnTo>
                  <a:pt x="0" y="199643"/>
                </a:lnTo>
                <a:lnTo>
                  <a:pt x="77724" y="0"/>
                </a:lnTo>
                <a:close/>
              </a:path>
            </a:pathLst>
          </a:custGeom>
          <a:ln w="9144">
            <a:solidFill>
              <a:srgbClr val="62851A"/>
            </a:solidFill>
          </a:ln>
        </p:spPr>
        <p:txBody>
          <a:bodyPr wrap="square" lIns="0" tIns="0" rIns="0" bIns="0" rtlCol="0"/>
          <a:lstStyle/>
          <a:p>
            <a:endParaRPr/>
          </a:p>
        </p:txBody>
      </p:sp>
      <p:sp>
        <p:nvSpPr>
          <p:cNvPr id="63" name="object 63"/>
          <p:cNvSpPr/>
          <p:nvPr/>
        </p:nvSpPr>
        <p:spPr>
          <a:xfrm>
            <a:off x="5320919" y="1187322"/>
            <a:ext cx="179705" cy="200025"/>
          </a:xfrm>
          <a:custGeom>
            <a:avLst/>
            <a:gdLst/>
            <a:ahLst/>
            <a:cxnLst/>
            <a:rect l="l" t="t" r="r" b="b"/>
            <a:pathLst>
              <a:path w="179704" h="200025">
                <a:moveTo>
                  <a:pt x="0" y="0"/>
                </a:moveTo>
                <a:lnTo>
                  <a:pt x="84835" y="0"/>
                </a:lnTo>
                <a:lnTo>
                  <a:pt x="99742" y="353"/>
                </a:lnTo>
                <a:lnTo>
                  <a:pt x="138199" y="8651"/>
                </a:lnTo>
                <a:lnTo>
                  <a:pt x="161067" y="39306"/>
                </a:lnTo>
                <a:lnTo>
                  <a:pt x="163194" y="56006"/>
                </a:lnTo>
                <a:lnTo>
                  <a:pt x="162381" y="66748"/>
                </a:lnTo>
                <a:lnTo>
                  <a:pt x="142585" y="99756"/>
                </a:lnTo>
                <a:lnTo>
                  <a:pt x="110616" y="111632"/>
                </a:lnTo>
                <a:lnTo>
                  <a:pt x="116828" y="115536"/>
                </a:lnTo>
                <a:lnTo>
                  <a:pt x="148207" y="149969"/>
                </a:lnTo>
                <a:lnTo>
                  <a:pt x="179450" y="199643"/>
                </a:lnTo>
                <a:lnTo>
                  <a:pt x="131317" y="199643"/>
                </a:lnTo>
                <a:lnTo>
                  <a:pt x="102107" y="156210"/>
                </a:lnTo>
                <a:lnTo>
                  <a:pt x="94990" y="145661"/>
                </a:lnTo>
                <a:lnTo>
                  <a:pt x="68706" y="118617"/>
                </a:lnTo>
                <a:lnTo>
                  <a:pt x="64515" y="117093"/>
                </a:lnTo>
                <a:lnTo>
                  <a:pt x="57657" y="116331"/>
                </a:lnTo>
                <a:lnTo>
                  <a:pt x="48513" y="116331"/>
                </a:lnTo>
                <a:lnTo>
                  <a:pt x="40258" y="116331"/>
                </a:lnTo>
                <a:lnTo>
                  <a:pt x="40258" y="199643"/>
                </a:lnTo>
                <a:lnTo>
                  <a:pt x="0" y="199643"/>
                </a:lnTo>
                <a:lnTo>
                  <a:pt x="0" y="0"/>
                </a:lnTo>
                <a:close/>
              </a:path>
            </a:pathLst>
          </a:custGeom>
          <a:ln w="9144">
            <a:solidFill>
              <a:srgbClr val="62851A"/>
            </a:solidFill>
          </a:ln>
        </p:spPr>
        <p:txBody>
          <a:bodyPr wrap="square" lIns="0" tIns="0" rIns="0" bIns="0" rtlCol="0"/>
          <a:lstStyle/>
          <a:p>
            <a:endParaRPr/>
          </a:p>
        </p:txBody>
      </p:sp>
      <p:sp>
        <p:nvSpPr>
          <p:cNvPr id="64" name="object 64"/>
          <p:cNvSpPr/>
          <p:nvPr/>
        </p:nvSpPr>
        <p:spPr>
          <a:xfrm>
            <a:off x="6625717" y="1184021"/>
            <a:ext cx="162560" cy="207010"/>
          </a:xfrm>
          <a:custGeom>
            <a:avLst/>
            <a:gdLst/>
            <a:ahLst/>
            <a:cxnLst/>
            <a:rect l="l" t="t" r="r" b="b"/>
            <a:pathLst>
              <a:path w="162559" h="207009">
                <a:moveTo>
                  <a:pt x="80136" y="0"/>
                </a:moveTo>
                <a:lnTo>
                  <a:pt x="126035" y="9215"/>
                </a:lnTo>
                <a:lnTo>
                  <a:pt x="154993" y="47351"/>
                </a:lnTo>
                <a:lnTo>
                  <a:pt x="156590" y="60451"/>
                </a:lnTo>
                <a:lnTo>
                  <a:pt x="116331" y="62229"/>
                </a:lnTo>
                <a:lnTo>
                  <a:pt x="114553" y="51942"/>
                </a:lnTo>
                <a:lnTo>
                  <a:pt x="110871" y="44576"/>
                </a:lnTo>
                <a:lnTo>
                  <a:pt x="79755" y="33274"/>
                </a:lnTo>
                <a:lnTo>
                  <a:pt x="71395" y="33726"/>
                </a:lnTo>
                <a:lnTo>
                  <a:pt x="45847" y="47751"/>
                </a:lnTo>
                <a:lnTo>
                  <a:pt x="45847" y="52958"/>
                </a:lnTo>
                <a:lnTo>
                  <a:pt x="45847" y="57657"/>
                </a:lnTo>
                <a:lnTo>
                  <a:pt x="88773" y="78358"/>
                </a:lnTo>
                <a:lnTo>
                  <a:pt x="102562" y="81887"/>
                </a:lnTo>
                <a:lnTo>
                  <a:pt x="139001" y="96777"/>
                </a:lnTo>
                <a:lnTo>
                  <a:pt x="161825" y="135729"/>
                </a:lnTo>
                <a:lnTo>
                  <a:pt x="162305" y="144779"/>
                </a:lnTo>
                <a:lnTo>
                  <a:pt x="161710" y="153285"/>
                </a:lnTo>
                <a:lnTo>
                  <a:pt x="141319" y="190055"/>
                </a:lnTo>
                <a:lnTo>
                  <a:pt x="94924" y="206049"/>
                </a:lnTo>
                <a:lnTo>
                  <a:pt x="82423" y="206501"/>
                </a:lnTo>
                <a:lnTo>
                  <a:pt x="64583" y="205406"/>
                </a:lnTo>
                <a:lnTo>
                  <a:pt x="24256" y="188975"/>
                </a:lnTo>
                <a:lnTo>
                  <a:pt x="3022" y="153810"/>
                </a:lnTo>
                <a:lnTo>
                  <a:pt x="0" y="138049"/>
                </a:lnTo>
                <a:lnTo>
                  <a:pt x="39242" y="134238"/>
                </a:lnTo>
                <a:lnTo>
                  <a:pt x="41485" y="143424"/>
                </a:lnTo>
                <a:lnTo>
                  <a:pt x="44608" y="151336"/>
                </a:lnTo>
                <a:lnTo>
                  <a:pt x="82803" y="172465"/>
                </a:lnTo>
                <a:lnTo>
                  <a:pt x="91995" y="171961"/>
                </a:lnTo>
                <a:lnTo>
                  <a:pt x="122047" y="152273"/>
                </a:lnTo>
                <a:lnTo>
                  <a:pt x="122047" y="145033"/>
                </a:lnTo>
                <a:lnTo>
                  <a:pt x="122047" y="140207"/>
                </a:lnTo>
                <a:lnTo>
                  <a:pt x="120650" y="136270"/>
                </a:lnTo>
                <a:lnTo>
                  <a:pt x="117855" y="132968"/>
                </a:lnTo>
                <a:lnTo>
                  <a:pt x="115188" y="129666"/>
                </a:lnTo>
                <a:lnTo>
                  <a:pt x="71119" y="115569"/>
                </a:lnTo>
                <a:lnTo>
                  <a:pt x="56139" y="111331"/>
                </a:lnTo>
                <a:lnTo>
                  <a:pt x="17579" y="87112"/>
                </a:lnTo>
                <a:lnTo>
                  <a:pt x="7238" y="55625"/>
                </a:lnTo>
                <a:lnTo>
                  <a:pt x="7784" y="48127"/>
                </a:lnTo>
                <a:lnTo>
                  <a:pt x="33145" y="10765"/>
                </a:lnTo>
                <a:lnTo>
                  <a:pt x="69038" y="428"/>
                </a:lnTo>
                <a:lnTo>
                  <a:pt x="80136" y="0"/>
                </a:lnTo>
                <a:close/>
              </a:path>
            </a:pathLst>
          </a:custGeom>
          <a:ln w="9144">
            <a:solidFill>
              <a:srgbClr val="62851A"/>
            </a:solidFill>
          </a:ln>
        </p:spPr>
        <p:txBody>
          <a:bodyPr wrap="square" lIns="0" tIns="0" rIns="0" bIns="0" rtlCol="0"/>
          <a:lstStyle/>
          <a:p>
            <a:endParaRPr/>
          </a:p>
        </p:txBody>
      </p:sp>
      <p:sp>
        <p:nvSpPr>
          <p:cNvPr id="65" name="object 65"/>
          <p:cNvSpPr/>
          <p:nvPr/>
        </p:nvSpPr>
        <p:spPr>
          <a:xfrm>
            <a:off x="6411340" y="1184021"/>
            <a:ext cx="193675" cy="206375"/>
          </a:xfrm>
          <a:custGeom>
            <a:avLst/>
            <a:gdLst/>
            <a:ahLst/>
            <a:cxnLst/>
            <a:rect l="l" t="t" r="r" b="b"/>
            <a:pathLst>
              <a:path w="193675" h="206375">
                <a:moveTo>
                  <a:pt x="96647" y="0"/>
                </a:moveTo>
                <a:lnTo>
                  <a:pt x="136334" y="6794"/>
                </a:lnTo>
                <a:lnTo>
                  <a:pt x="178833" y="42354"/>
                </a:lnTo>
                <a:lnTo>
                  <a:pt x="192029" y="80454"/>
                </a:lnTo>
                <a:lnTo>
                  <a:pt x="193675" y="103504"/>
                </a:lnTo>
                <a:lnTo>
                  <a:pt x="192031" y="126313"/>
                </a:lnTo>
                <a:lnTo>
                  <a:pt x="178887" y="164119"/>
                </a:lnTo>
                <a:lnTo>
                  <a:pt x="136699" y="199532"/>
                </a:lnTo>
                <a:lnTo>
                  <a:pt x="97155" y="206375"/>
                </a:lnTo>
                <a:lnTo>
                  <a:pt x="76009" y="204682"/>
                </a:lnTo>
                <a:lnTo>
                  <a:pt x="26288" y="179196"/>
                </a:lnTo>
                <a:lnTo>
                  <a:pt x="1643" y="126940"/>
                </a:lnTo>
                <a:lnTo>
                  <a:pt x="0" y="104393"/>
                </a:lnTo>
                <a:lnTo>
                  <a:pt x="571" y="89771"/>
                </a:lnTo>
                <a:lnTo>
                  <a:pt x="12882" y="45783"/>
                </a:lnTo>
                <a:lnTo>
                  <a:pt x="40084" y="15303"/>
                </a:lnTo>
                <a:lnTo>
                  <a:pt x="84812" y="480"/>
                </a:lnTo>
                <a:lnTo>
                  <a:pt x="96647" y="0"/>
                </a:lnTo>
                <a:close/>
              </a:path>
            </a:pathLst>
          </a:custGeom>
          <a:ln w="9144">
            <a:solidFill>
              <a:srgbClr val="62851A"/>
            </a:solidFill>
          </a:ln>
        </p:spPr>
        <p:txBody>
          <a:bodyPr wrap="square" lIns="0" tIns="0" rIns="0" bIns="0" rtlCol="0"/>
          <a:lstStyle/>
          <a:p>
            <a:endParaRPr/>
          </a:p>
        </p:txBody>
      </p:sp>
      <p:sp>
        <p:nvSpPr>
          <p:cNvPr id="66" name="object 66"/>
          <p:cNvSpPr/>
          <p:nvPr/>
        </p:nvSpPr>
        <p:spPr>
          <a:xfrm>
            <a:off x="6211315" y="1184021"/>
            <a:ext cx="173990" cy="206375"/>
          </a:xfrm>
          <a:custGeom>
            <a:avLst/>
            <a:gdLst/>
            <a:ahLst/>
            <a:cxnLst/>
            <a:rect l="l" t="t" r="r" b="b"/>
            <a:pathLst>
              <a:path w="173989" h="206375">
                <a:moveTo>
                  <a:pt x="93472" y="0"/>
                </a:moveTo>
                <a:lnTo>
                  <a:pt x="140620" y="12108"/>
                </a:lnTo>
                <a:lnTo>
                  <a:pt x="169517" y="47111"/>
                </a:lnTo>
                <a:lnTo>
                  <a:pt x="173355" y="58419"/>
                </a:lnTo>
                <a:lnTo>
                  <a:pt x="133476" y="67944"/>
                </a:lnTo>
                <a:lnTo>
                  <a:pt x="131190" y="60561"/>
                </a:lnTo>
                <a:lnTo>
                  <a:pt x="127952" y="54022"/>
                </a:lnTo>
                <a:lnTo>
                  <a:pt x="91312" y="34416"/>
                </a:lnTo>
                <a:lnTo>
                  <a:pt x="80768" y="35415"/>
                </a:lnTo>
                <a:lnTo>
                  <a:pt x="49297" y="59511"/>
                </a:lnTo>
                <a:lnTo>
                  <a:pt x="41529" y="101980"/>
                </a:lnTo>
                <a:lnTo>
                  <a:pt x="42384" y="119503"/>
                </a:lnTo>
                <a:lnTo>
                  <a:pt x="55118" y="155828"/>
                </a:lnTo>
                <a:lnTo>
                  <a:pt x="90550" y="171957"/>
                </a:lnTo>
                <a:lnTo>
                  <a:pt x="98288" y="171315"/>
                </a:lnTo>
                <a:lnTo>
                  <a:pt x="131899" y="139775"/>
                </a:lnTo>
                <a:lnTo>
                  <a:pt x="134874" y="129539"/>
                </a:lnTo>
                <a:lnTo>
                  <a:pt x="173862" y="141986"/>
                </a:lnTo>
                <a:lnTo>
                  <a:pt x="153735" y="181544"/>
                </a:lnTo>
                <a:lnTo>
                  <a:pt x="120284" y="202437"/>
                </a:lnTo>
                <a:lnTo>
                  <a:pt x="90932" y="206375"/>
                </a:lnTo>
                <a:lnTo>
                  <a:pt x="71981" y="204682"/>
                </a:lnTo>
                <a:lnTo>
                  <a:pt x="25654" y="179196"/>
                </a:lnTo>
                <a:lnTo>
                  <a:pt x="1597" y="127261"/>
                </a:lnTo>
                <a:lnTo>
                  <a:pt x="0" y="104901"/>
                </a:lnTo>
                <a:lnTo>
                  <a:pt x="1617" y="81405"/>
                </a:lnTo>
                <a:lnTo>
                  <a:pt x="14519" y="42697"/>
                </a:lnTo>
                <a:lnTo>
                  <a:pt x="55530" y="6873"/>
                </a:lnTo>
                <a:lnTo>
                  <a:pt x="73465" y="1716"/>
                </a:lnTo>
                <a:lnTo>
                  <a:pt x="93472" y="0"/>
                </a:lnTo>
                <a:close/>
              </a:path>
            </a:pathLst>
          </a:custGeom>
          <a:ln w="9144">
            <a:solidFill>
              <a:srgbClr val="62851A"/>
            </a:solidFill>
          </a:ln>
        </p:spPr>
        <p:txBody>
          <a:bodyPr wrap="square" lIns="0" tIns="0" rIns="0" bIns="0" rtlCol="0"/>
          <a:lstStyle/>
          <a:p>
            <a:endParaRPr/>
          </a:p>
        </p:txBody>
      </p:sp>
      <p:sp>
        <p:nvSpPr>
          <p:cNvPr id="67" name="object 67"/>
          <p:cNvSpPr/>
          <p:nvPr/>
        </p:nvSpPr>
        <p:spPr>
          <a:xfrm>
            <a:off x="5514975" y="1184021"/>
            <a:ext cx="186690" cy="206375"/>
          </a:xfrm>
          <a:custGeom>
            <a:avLst/>
            <a:gdLst/>
            <a:ahLst/>
            <a:cxnLst/>
            <a:rect l="l" t="t" r="r" b="b"/>
            <a:pathLst>
              <a:path w="186689" h="206375">
                <a:moveTo>
                  <a:pt x="99187" y="0"/>
                </a:moveTo>
                <a:lnTo>
                  <a:pt x="145746" y="8733"/>
                </a:lnTo>
                <a:lnTo>
                  <a:pt x="174402" y="34083"/>
                </a:lnTo>
                <a:lnTo>
                  <a:pt x="184150" y="58674"/>
                </a:lnTo>
                <a:lnTo>
                  <a:pt x="144145" y="66166"/>
                </a:lnTo>
                <a:lnTo>
                  <a:pt x="141521" y="59213"/>
                </a:lnTo>
                <a:lnTo>
                  <a:pt x="138017" y="53022"/>
                </a:lnTo>
                <a:lnTo>
                  <a:pt x="99187" y="34416"/>
                </a:lnTo>
                <a:lnTo>
                  <a:pt x="86635" y="35464"/>
                </a:lnTo>
                <a:lnTo>
                  <a:pt x="50315" y="60565"/>
                </a:lnTo>
                <a:lnTo>
                  <a:pt x="41528" y="100837"/>
                </a:lnTo>
                <a:lnTo>
                  <a:pt x="42527" y="117530"/>
                </a:lnTo>
                <a:lnTo>
                  <a:pt x="57403" y="154177"/>
                </a:lnTo>
                <a:lnTo>
                  <a:pt x="98678" y="171957"/>
                </a:lnTo>
                <a:lnTo>
                  <a:pt x="105058" y="171648"/>
                </a:lnTo>
                <a:lnTo>
                  <a:pt x="146050" y="154939"/>
                </a:lnTo>
                <a:lnTo>
                  <a:pt x="146050" y="129539"/>
                </a:lnTo>
                <a:lnTo>
                  <a:pt x="99822" y="129539"/>
                </a:lnTo>
                <a:lnTo>
                  <a:pt x="99822" y="96012"/>
                </a:lnTo>
                <a:lnTo>
                  <a:pt x="186689" y="96012"/>
                </a:lnTo>
                <a:lnTo>
                  <a:pt x="186689" y="175513"/>
                </a:lnTo>
                <a:lnTo>
                  <a:pt x="149987" y="197103"/>
                </a:lnTo>
                <a:lnTo>
                  <a:pt x="101346" y="206375"/>
                </a:lnTo>
                <a:lnTo>
                  <a:pt x="86151" y="205563"/>
                </a:lnTo>
                <a:lnTo>
                  <a:pt x="46736" y="193293"/>
                </a:lnTo>
                <a:lnTo>
                  <a:pt x="18303" y="167201"/>
                </a:lnTo>
                <a:lnTo>
                  <a:pt x="2936" y="130143"/>
                </a:lnTo>
                <a:lnTo>
                  <a:pt x="0" y="102488"/>
                </a:lnTo>
                <a:lnTo>
                  <a:pt x="811" y="87318"/>
                </a:lnTo>
                <a:lnTo>
                  <a:pt x="13080" y="47116"/>
                </a:lnTo>
                <a:lnTo>
                  <a:pt x="39495" y="17077"/>
                </a:lnTo>
                <a:lnTo>
                  <a:pt x="85472" y="619"/>
                </a:lnTo>
                <a:lnTo>
                  <a:pt x="99187" y="0"/>
                </a:lnTo>
                <a:close/>
              </a:path>
            </a:pathLst>
          </a:custGeom>
          <a:ln w="9144">
            <a:solidFill>
              <a:srgbClr val="62851A"/>
            </a:solidFill>
          </a:ln>
        </p:spPr>
        <p:txBody>
          <a:bodyPr wrap="square" lIns="0" tIns="0" rIns="0" bIns="0" rtlCol="0"/>
          <a:lstStyle/>
          <a:p>
            <a:endParaRPr/>
          </a:p>
        </p:txBody>
      </p:sp>
      <p:sp>
        <p:nvSpPr>
          <p:cNvPr id="68" name="object 68"/>
          <p:cNvSpPr/>
          <p:nvPr/>
        </p:nvSpPr>
        <p:spPr>
          <a:xfrm>
            <a:off x="5096128" y="1184021"/>
            <a:ext cx="193675" cy="206375"/>
          </a:xfrm>
          <a:custGeom>
            <a:avLst/>
            <a:gdLst/>
            <a:ahLst/>
            <a:cxnLst/>
            <a:rect l="l" t="t" r="r" b="b"/>
            <a:pathLst>
              <a:path w="193675" h="206375">
                <a:moveTo>
                  <a:pt x="96647" y="0"/>
                </a:moveTo>
                <a:lnTo>
                  <a:pt x="136334" y="6794"/>
                </a:lnTo>
                <a:lnTo>
                  <a:pt x="178833" y="42354"/>
                </a:lnTo>
                <a:lnTo>
                  <a:pt x="192029" y="80454"/>
                </a:lnTo>
                <a:lnTo>
                  <a:pt x="193675" y="103504"/>
                </a:lnTo>
                <a:lnTo>
                  <a:pt x="192031" y="126313"/>
                </a:lnTo>
                <a:lnTo>
                  <a:pt x="178887" y="164119"/>
                </a:lnTo>
                <a:lnTo>
                  <a:pt x="136699" y="199532"/>
                </a:lnTo>
                <a:lnTo>
                  <a:pt x="97155" y="206375"/>
                </a:lnTo>
                <a:lnTo>
                  <a:pt x="76009" y="204682"/>
                </a:lnTo>
                <a:lnTo>
                  <a:pt x="26288" y="179196"/>
                </a:lnTo>
                <a:lnTo>
                  <a:pt x="1643" y="126940"/>
                </a:lnTo>
                <a:lnTo>
                  <a:pt x="0" y="104393"/>
                </a:lnTo>
                <a:lnTo>
                  <a:pt x="571" y="89771"/>
                </a:lnTo>
                <a:lnTo>
                  <a:pt x="12882" y="45783"/>
                </a:lnTo>
                <a:lnTo>
                  <a:pt x="40084" y="15303"/>
                </a:lnTo>
                <a:lnTo>
                  <a:pt x="84812" y="480"/>
                </a:lnTo>
                <a:lnTo>
                  <a:pt x="96647" y="0"/>
                </a:lnTo>
                <a:close/>
              </a:path>
            </a:pathLst>
          </a:custGeom>
          <a:ln w="9144">
            <a:solidFill>
              <a:srgbClr val="62851A"/>
            </a:solidFill>
          </a:ln>
        </p:spPr>
        <p:txBody>
          <a:bodyPr wrap="square" lIns="0" tIns="0" rIns="0" bIns="0" rtlCol="0"/>
          <a:lstStyle/>
          <a:p>
            <a:endParaRPr/>
          </a:p>
        </p:txBody>
      </p:sp>
      <p:sp>
        <p:nvSpPr>
          <p:cNvPr id="69" name="object 69"/>
          <p:cNvSpPr/>
          <p:nvPr/>
        </p:nvSpPr>
        <p:spPr>
          <a:xfrm>
            <a:off x="5793485" y="1135252"/>
            <a:ext cx="62230" cy="40640"/>
          </a:xfrm>
          <a:custGeom>
            <a:avLst/>
            <a:gdLst/>
            <a:ahLst/>
            <a:cxnLst/>
            <a:rect l="l" t="t" r="r" b="b"/>
            <a:pathLst>
              <a:path w="62229" h="40640">
                <a:moveTo>
                  <a:pt x="18796" y="0"/>
                </a:moveTo>
                <a:lnTo>
                  <a:pt x="61722" y="0"/>
                </a:lnTo>
                <a:lnTo>
                  <a:pt x="24256" y="40639"/>
                </a:lnTo>
                <a:lnTo>
                  <a:pt x="0" y="40639"/>
                </a:lnTo>
                <a:lnTo>
                  <a:pt x="18796" y="0"/>
                </a:lnTo>
                <a:close/>
              </a:path>
            </a:pathLst>
          </a:custGeom>
          <a:ln w="9144">
            <a:solidFill>
              <a:srgbClr val="62851A"/>
            </a:solidFill>
          </a:ln>
        </p:spPr>
        <p:txBody>
          <a:bodyPr wrap="square" lIns="0" tIns="0" rIns="0" bIns="0" rtlCol="0"/>
          <a:lstStyle/>
          <a:p>
            <a:endParaRPr/>
          </a:p>
        </p:txBody>
      </p:sp>
      <p:sp>
        <p:nvSpPr>
          <p:cNvPr id="70" name="object 70"/>
          <p:cNvSpPr txBox="1"/>
          <p:nvPr/>
        </p:nvSpPr>
        <p:spPr>
          <a:xfrm>
            <a:off x="4997322" y="1833498"/>
            <a:ext cx="3578225" cy="4283710"/>
          </a:xfrm>
          <a:prstGeom prst="rect">
            <a:avLst/>
          </a:prstGeom>
        </p:spPr>
        <p:txBody>
          <a:bodyPr vert="horz" wrap="square" lIns="0" tIns="49530" rIns="0" bIns="0" rtlCol="0">
            <a:spAutoFit/>
          </a:bodyPr>
          <a:lstStyle/>
          <a:p>
            <a:pPr marL="86995" marR="422909" indent="-74930" algn="just">
              <a:lnSpc>
                <a:spcPts val="2380"/>
              </a:lnSpc>
              <a:spcBef>
                <a:spcPts val="390"/>
              </a:spcBef>
            </a:pPr>
            <a:r>
              <a:rPr sz="2200" spc="-5" dirty="0">
                <a:latin typeface="Arial"/>
                <a:cs typeface="Arial"/>
              </a:rPr>
              <a:t>El éxito de estos  procesos, parten de un  buen remojo </a:t>
            </a:r>
            <a:r>
              <a:rPr sz="2200" dirty="0">
                <a:latin typeface="Arial"/>
                <a:cs typeface="Arial"/>
              </a:rPr>
              <a:t>asistido</a:t>
            </a:r>
            <a:r>
              <a:rPr sz="2200" spc="-40" dirty="0">
                <a:latin typeface="Arial"/>
                <a:cs typeface="Arial"/>
              </a:rPr>
              <a:t> </a:t>
            </a:r>
            <a:r>
              <a:rPr sz="2200" spc="-5" dirty="0">
                <a:latin typeface="Arial"/>
                <a:cs typeface="Arial"/>
              </a:rPr>
              <a:t>por</a:t>
            </a:r>
            <a:endParaRPr sz="2200">
              <a:latin typeface="Arial"/>
              <a:cs typeface="Arial"/>
            </a:endParaRPr>
          </a:p>
          <a:p>
            <a:pPr marL="86995" algn="just">
              <a:lnSpc>
                <a:spcPts val="2200"/>
              </a:lnSpc>
            </a:pPr>
            <a:r>
              <a:rPr sz="2200" spc="-5" dirty="0">
                <a:latin typeface="Arial"/>
                <a:cs typeface="Arial"/>
              </a:rPr>
              <a:t>enzimas y luego </a:t>
            </a:r>
            <a:r>
              <a:rPr sz="2200" dirty="0">
                <a:latin typeface="Arial"/>
                <a:cs typeface="Arial"/>
              </a:rPr>
              <a:t>se</a:t>
            </a:r>
            <a:r>
              <a:rPr sz="2200" spc="-35" dirty="0">
                <a:latin typeface="Arial"/>
                <a:cs typeface="Arial"/>
              </a:rPr>
              <a:t> </a:t>
            </a:r>
            <a:r>
              <a:rPr sz="2200" dirty="0">
                <a:latin typeface="Arial"/>
                <a:cs typeface="Arial"/>
              </a:rPr>
              <a:t>aplican</a:t>
            </a:r>
            <a:endParaRPr sz="2200">
              <a:latin typeface="Arial"/>
              <a:cs typeface="Arial"/>
            </a:endParaRPr>
          </a:p>
          <a:p>
            <a:pPr marL="86995" marR="5080" algn="just">
              <a:lnSpc>
                <a:spcPct val="90000"/>
              </a:lnSpc>
              <a:spcBef>
                <a:spcPts val="135"/>
              </a:spcBef>
            </a:pPr>
            <a:r>
              <a:rPr sz="2200" spc="-5" dirty="0">
                <a:latin typeface="Arial"/>
                <a:cs typeface="Arial"/>
              </a:rPr>
              <a:t>compuestos del tipo  hidroximercaptanos; una de  las mas conocidas es el </a:t>
            </a:r>
            <a:r>
              <a:rPr sz="2200" spc="10" dirty="0">
                <a:latin typeface="Arial"/>
                <a:cs typeface="Arial"/>
              </a:rPr>
              <a:t>2-  </a:t>
            </a:r>
            <a:r>
              <a:rPr sz="2200" spc="-5" dirty="0">
                <a:latin typeface="Arial"/>
                <a:cs typeface="Arial"/>
              </a:rPr>
              <a:t>mercaptoetanol como sal  alcalina, los cuales oxidan  rápidamente y no  contaminan las aguas  residuales, dan buen  rendimiento a la superficie y  buen</a:t>
            </a:r>
            <a:r>
              <a:rPr sz="2200" spc="-15" dirty="0">
                <a:latin typeface="Arial"/>
                <a:cs typeface="Arial"/>
              </a:rPr>
              <a:t> </a:t>
            </a:r>
            <a:r>
              <a:rPr sz="2200" spc="-5" dirty="0">
                <a:latin typeface="Arial"/>
                <a:cs typeface="Arial"/>
              </a:rPr>
              <a:t>hinchamiento.</a:t>
            </a:r>
            <a:endParaRPr sz="22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75" y="409575"/>
            <a:ext cx="3295650" cy="168592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91027" y="423799"/>
            <a:ext cx="5457825" cy="1457450"/>
          </a:xfrm>
          <a:prstGeom prst="rect">
            <a:avLst/>
          </a:prstGeom>
        </p:spPr>
        <p:txBody>
          <a:bodyPr vert="horz" wrap="square" lIns="0" tIns="13335" rIns="0" bIns="0" rtlCol="0">
            <a:spAutoFit/>
          </a:bodyPr>
          <a:lstStyle/>
          <a:p>
            <a:pPr marL="48895" indent="-36195">
              <a:lnSpc>
                <a:spcPct val="100000"/>
              </a:lnSpc>
              <a:spcBef>
                <a:spcPts val="105"/>
              </a:spcBef>
              <a:buClr>
                <a:srgbClr val="3891A7"/>
              </a:buClr>
              <a:buSzPts val="150"/>
              <a:buFont typeface="Wingdings"/>
              <a:buChar char=""/>
              <a:tabLst>
                <a:tab pos="49530" algn="l"/>
              </a:tabLst>
            </a:pPr>
            <a:r>
              <a:rPr sz="1100" b="1" spc="-5" dirty="0">
                <a:latin typeface="Arial"/>
                <a:cs typeface="Arial"/>
              </a:rPr>
              <a:t>Na2S </a:t>
            </a:r>
            <a:r>
              <a:rPr sz="1100" b="1" dirty="0">
                <a:latin typeface="Arial"/>
                <a:cs typeface="Arial"/>
              </a:rPr>
              <a:t>(sulfuro de</a:t>
            </a:r>
            <a:r>
              <a:rPr sz="1100" b="1" spc="-45" dirty="0">
                <a:latin typeface="Arial"/>
                <a:cs typeface="Arial"/>
              </a:rPr>
              <a:t> </a:t>
            </a:r>
            <a:r>
              <a:rPr sz="1100" b="1" dirty="0">
                <a:latin typeface="Arial"/>
                <a:cs typeface="Arial"/>
              </a:rPr>
              <a:t>sodio).</a:t>
            </a:r>
            <a:endParaRPr sz="1100" dirty="0">
              <a:latin typeface="Arial"/>
              <a:cs typeface="Arial"/>
            </a:endParaRPr>
          </a:p>
          <a:p>
            <a:pPr marL="12700" marR="5080">
              <a:lnSpc>
                <a:spcPts val="1060"/>
              </a:lnSpc>
              <a:spcBef>
                <a:spcPts val="250"/>
              </a:spcBef>
            </a:pPr>
            <a:r>
              <a:rPr sz="1100" b="1" spc="-5" dirty="0">
                <a:latin typeface="Arial"/>
                <a:cs typeface="Arial"/>
              </a:rPr>
              <a:t>U</a:t>
            </a:r>
            <a:r>
              <a:rPr sz="1100" spc="-5" dirty="0">
                <a:latin typeface="Arial"/>
                <a:cs typeface="Arial"/>
              </a:rPr>
              <a:t>sado </a:t>
            </a:r>
            <a:r>
              <a:rPr sz="1100" dirty="0">
                <a:latin typeface="Arial"/>
                <a:cs typeface="Arial"/>
              </a:rPr>
              <a:t>para lograr </a:t>
            </a:r>
            <a:r>
              <a:rPr sz="1100" spc="-5" dirty="0">
                <a:latin typeface="Arial"/>
                <a:cs typeface="Arial"/>
              </a:rPr>
              <a:t>endurecimientos </a:t>
            </a:r>
            <a:r>
              <a:rPr sz="1100" dirty="0">
                <a:latin typeface="Arial"/>
                <a:cs typeface="Arial"/>
              </a:rPr>
              <a:t>naturales en </a:t>
            </a:r>
            <a:r>
              <a:rPr sz="1100" spc="-5" dirty="0">
                <a:latin typeface="Arial"/>
                <a:cs typeface="Arial"/>
              </a:rPr>
              <a:t>pieles </a:t>
            </a:r>
            <a:r>
              <a:rPr sz="1100" dirty="0">
                <a:latin typeface="Arial"/>
                <a:cs typeface="Arial"/>
              </a:rPr>
              <a:t>de cabra, para </a:t>
            </a:r>
            <a:r>
              <a:rPr sz="1100" spc="-5" dirty="0">
                <a:latin typeface="Arial"/>
                <a:cs typeface="Arial"/>
              </a:rPr>
              <a:t>la </a:t>
            </a:r>
            <a:r>
              <a:rPr sz="1100" dirty="0">
                <a:latin typeface="Arial"/>
                <a:cs typeface="Arial"/>
              </a:rPr>
              <a:t>fabricación de  cueros </a:t>
            </a:r>
            <a:r>
              <a:rPr sz="1100" spc="-5" dirty="0">
                <a:latin typeface="Arial"/>
                <a:cs typeface="Arial"/>
              </a:rPr>
              <a:t>cabritilla </a:t>
            </a:r>
            <a:r>
              <a:rPr sz="1100" dirty="0">
                <a:latin typeface="Arial"/>
                <a:cs typeface="Arial"/>
              </a:rPr>
              <a:t>de poros </a:t>
            </a:r>
            <a:r>
              <a:rPr sz="1100" spc="-5" dirty="0">
                <a:latin typeface="Arial"/>
                <a:cs typeface="Arial"/>
              </a:rPr>
              <a:t>delicados </a:t>
            </a:r>
            <a:r>
              <a:rPr sz="1100" dirty="0">
                <a:latin typeface="Arial"/>
                <a:cs typeface="Arial"/>
              </a:rPr>
              <a:t>y poco elásticos. </a:t>
            </a:r>
            <a:r>
              <a:rPr sz="1100" spc="-5" dirty="0">
                <a:latin typeface="Arial"/>
                <a:cs typeface="Arial"/>
              </a:rPr>
              <a:t>En pieles </a:t>
            </a:r>
            <a:r>
              <a:rPr sz="1100" dirty="0">
                <a:latin typeface="Arial"/>
                <a:cs typeface="Arial"/>
              </a:rPr>
              <a:t>de becerro de matadero  o </a:t>
            </a:r>
            <a:r>
              <a:rPr sz="1100" spc="-5" dirty="0">
                <a:latin typeface="Arial"/>
                <a:cs typeface="Arial"/>
              </a:rPr>
              <a:t>pieles </a:t>
            </a:r>
            <a:r>
              <a:rPr sz="1100" dirty="0">
                <a:latin typeface="Arial"/>
                <a:cs typeface="Arial"/>
              </a:rPr>
              <a:t>de </a:t>
            </a:r>
            <a:r>
              <a:rPr sz="1100" spc="-5" dirty="0">
                <a:latin typeface="Arial"/>
                <a:cs typeface="Arial"/>
              </a:rPr>
              <a:t>bovino </a:t>
            </a:r>
            <a:r>
              <a:rPr sz="1100" dirty="0">
                <a:latin typeface="Arial"/>
                <a:cs typeface="Arial"/>
              </a:rPr>
              <a:t>pequeñas, para conseguir cueros </a:t>
            </a:r>
            <a:r>
              <a:rPr sz="1100" spc="-5" dirty="0">
                <a:latin typeface="Arial"/>
                <a:cs typeface="Arial"/>
              </a:rPr>
              <a:t>nobuk </a:t>
            </a:r>
            <a:r>
              <a:rPr sz="1100" dirty="0">
                <a:latin typeface="Arial"/>
                <a:cs typeface="Arial"/>
              </a:rPr>
              <a:t>y afelpado de fibra</a:t>
            </a:r>
            <a:r>
              <a:rPr sz="1100" spc="-135" dirty="0">
                <a:latin typeface="Arial"/>
                <a:cs typeface="Arial"/>
              </a:rPr>
              <a:t> </a:t>
            </a:r>
            <a:r>
              <a:rPr sz="1100" dirty="0">
                <a:latin typeface="Arial"/>
                <a:cs typeface="Arial"/>
              </a:rPr>
              <a:t>gruesa.</a:t>
            </a:r>
          </a:p>
          <a:p>
            <a:pPr>
              <a:lnSpc>
                <a:spcPct val="100000"/>
              </a:lnSpc>
              <a:spcBef>
                <a:spcPts val="55"/>
              </a:spcBef>
            </a:pPr>
            <a:endParaRPr sz="1100" dirty="0">
              <a:latin typeface="Times New Roman"/>
              <a:cs typeface="Times New Roman"/>
            </a:endParaRPr>
          </a:p>
          <a:p>
            <a:pPr marL="149860" indent="-137160">
              <a:lnSpc>
                <a:spcPct val="100000"/>
              </a:lnSpc>
              <a:buClr>
                <a:srgbClr val="3891A7"/>
              </a:buClr>
              <a:buSzPct val="77272"/>
              <a:buFont typeface="Wingdings"/>
              <a:buChar char=""/>
              <a:tabLst>
                <a:tab pos="149860" algn="l"/>
              </a:tabLst>
            </a:pPr>
            <a:r>
              <a:rPr sz="1100" b="1" dirty="0">
                <a:latin typeface="Arial"/>
                <a:cs typeface="Arial"/>
              </a:rPr>
              <a:t>Ca(OH)2 (hidróxido de</a:t>
            </a:r>
            <a:r>
              <a:rPr sz="1100" b="1" spc="-70" dirty="0">
                <a:latin typeface="Arial"/>
                <a:cs typeface="Arial"/>
              </a:rPr>
              <a:t> </a:t>
            </a:r>
            <a:r>
              <a:rPr sz="1100" b="1" dirty="0">
                <a:latin typeface="Arial"/>
                <a:cs typeface="Arial"/>
              </a:rPr>
              <a:t>calcio).</a:t>
            </a:r>
            <a:endParaRPr sz="1100" dirty="0">
              <a:latin typeface="Arial"/>
              <a:cs typeface="Arial"/>
            </a:endParaRPr>
          </a:p>
          <a:p>
            <a:pPr marL="12700" marR="363855">
              <a:lnSpc>
                <a:spcPts val="1060"/>
              </a:lnSpc>
              <a:spcBef>
                <a:spcPts val="250"/>
              </a:spcBef>
            </a:pPr>
            <a:r>
              <a:rPr sz="1100" spc="-5" dirty="0">
                <a:latin typeface="Arial"/>
                <a:cs typeface="Arial"/>
              </a:rPr>
              <a:t>El </a:t>
            </a:r>
            <a:r>
              <a:rPr sz="1100" dirty="0">
                <a:latin typeface="Arial"/>
                <a:cs typeface="Arial"/>
              </a:rPr>
              <a:t>mas </a:t>
            </a:r>
            <a:r>
              <a:rPr sz="1100" spc="-5" dirty="0">
                <a:latin typeface="Arial"/>
                <a:cs typeface="Arial"/>
              </a:rPr>
              <a:t>utilizado </a:t>
            </a:r>
            <a:r>
              <a:rPr sz="1100" dirty="0">
                <a:latin typeface="Arial"/>
                <a:cs typeface="Arial"/>
              </a:rPr>
              <a:t>en el calero, frena el hinchamiento osmótico </a:t>
            </a:r>
            <a:r>
              <a:rPr sz="1100" spc="-5" dirty="0">
                <a:latin typeface="Arial"/>
                <a:cs typeface="Arial"/>
              </a:rPr>
              <a:t>provocado </a:t>
            </a:r>
            <a:r>
              <a:rPr sz="1100" dirty="0">
                <a:latin typeface="Arial"/>
                <a:cs typeface="Arial"/>
              </a:rPr>
              <a:t>por </a:t>
            </a:r>
            <a:r>
              <a:rPr sz="1100" spc="-5" dirty="0">
                <a:latin typeface="Arial"/>
                <a:cs typeface="Arial"/>
              </a:rPr>
              <a:t>la  alcalinidad. </a:t>
            </a:r>
            <a:r>
              <a:rPr sz="1100" dirty="0">
                <a:latin typeface="Arial"/>
                <a:cs typeface="Arial"/>
              </a:rPr>
              <a:t>. Las </a:t>
            </a:r>
            <a:r>
              <a:rPr sz="1100" spc="-5" dirty="0">
                <a:latin typeface="Arial"/>
                <a:cs typeface="Arial"/>
              </a:rPr>
              <a:t>pieles </a:t>
            </a:r>
            <a:r>
              <a:rPr sz="1100" dirty="0">
                <a:latin typeface="Arial"/>
                <a:cs typeface="Arial"/>
              </a:rPr>
              <a:t>en general son </a:t>
            </a:r>
            <a:r>
              <a:rPr sz="1100" spc="-5" dirty="0">
                <a:latin typeface="Arial"/>
                <a:cs typeface="Arial"/>
              </a:rPr>
              <a:t>blandas, sin </a:t>
            </a:r>
            <a:r>
              <a:rPr sz="1100" dirty="0">
                <a:latin typeface="Arial"/>
                <a:cs typeface="Arial"/>
              </a:rPr>
              <a:t>arrugas, su acción es </a:t>
            </a:r>
            <a:r>
              <a:rPr sz="1100" spc="-5" dirty="0">
                <a:latin typeface="Arial"/>
                <a:cs typeface="Arial"/>
              </a:rPr>
              <a:t>suave </a:t>
            </a:r>
            <a:r>
              <a:rPr sz="1100" dirty="0">
                <a:latin typeface="Arial"/>
                <a:cs typeface="Arial"/>
              </a:rPr>
              <a:t>y  </a:t>
            </a:r>
            <a:r>
              <a:rPr sz="1100" spc="-5" dirty="0">
                <a:latin typeface="Arial"/>
                <a:cs typeface="Arial"/>
              </a:rPr>
              <a:t>lenta, </a:t>
            </a:r>
            <a:r>
              <a:rPr sz="1100" dirty="0">
                <a:latin typeface="Arial"/>
                <a:cs typeface="Arial"/>
              </a:rPr>
              <a:t>aumentando con </a:t>
            </a:r>
            <a:r>
              <a:rPr sz="1100" spc="-5" dirty="0">
                <a:latin typeface="Arial"/>
                <a:cs typeface="Arial"/>
              </a:rPr>
              <a:t>la</a:t>
            </a:r>
            <a:r>
              <a:rPr sz="1100" spc="-75" dirty="0">
                <a:latin typeface="Arial"/>
                <a:cs typeface="Arial"/>
              </a:rPr>
              <a:t> </a:t>
            </a:r>
            <a:r>
              <a:rPr sz="1100" dirty="0">
                <a:latin typeface="Arial"/>
                <a:cs typeface="Arial"/>
              </a:rPr>
              <a:t>temperatura.</a:t>
            </a:r>
          </a:p>
        </p:txBody>
      </p:sp>
      <p:sp>
        <p:nvSpPr>
          <p:cNvPr id="4" name="object 4"/>
          <p:cNvSpPr txBox="1"/>
          <p:nvPr/>
        </p:nvSpPr>
        <p:spPr>
          <a:xfrm>
            <a:off x="3391027" y="1966036"/>
            <a:ext cx="5434965" cy="495934"/>
          </a:xfrm>
          <a:prstGeom prst="rect">
            <a:avLst/>
          </a:prstGeom>
        </p:spPr>
        <p:txBody>
          <a:bodyPr vert="horz" wrap="square" lIns="0" tIns="13335" rIns="0" bIns="0" rtlCol="0">
            <a:spAutoFit/>
          </a:bodyPr>
          <a:lstStyle/>
          <a:p>
            <a:pPr marL="149860" indent="-137160">
              <a:lnSpc>
                <a:spcPct val="100000"/>
              </a:lnSpc>
              <a:spcBef>
                <a:spcPts val="105"/>
              </a:spcBef>
              <a:buClr>
                <a:srgbClr val="3891A7"/>
              </a:buClr>
              <a:buSzPct val="77272"/>
              <a:buFont typeface="Wingdings"/>
              <a:buChar char=""/>
              <a:tabLst>
                <a:tab pos="149860" algn="l"/>
              </a:tabLst>
            </a:pPr>
            <a:r>
              <a:rPr sz="1100" b="1" spc="-5" dirty="0">
                <a:latin typeface="Arial"/>
                <a:cs typeface="Arial"/>
              </a:rPr>
              <a:t>NaHS </a:t>
            </a:r>
            <a:r>
              <a:rPr sz="1100" b="1" dirty="0">
                <a:latin typeface="Arial"/>
                <a:cs typeface="Arial"/>
              </a:rPr>
              <a:t>(sulfhidrato de </a:t>
            </a:r>
            <a:r>
              <a:rPr sz="1100" b="1" spc="-5" dirty="0">
                <a:latin typeface="Arial"/>
                <a:cs typeface="Arial"/>
              </a:rPr>
              <a:t>sodio)</a:t>
            </a:r>
            <a:r>
              <a:rPr sz="1100" b="1" spc="-65" dirty="0">
                <a:latin typeface="Arial"/>
                <a:cs typeface="Arial"/>
              </a:rPr>
              <a:t> </a:t>
            </a:r>
            <a:r>
              <a:rPr sz="1100" b="1" dirty="0">
                <a:latin typeface="Arial"/>
                <a:cs typeface="Arial"/>
              </a:rPr>
              <a:t>.</a:t>
            </a:r>
            <a:endParaRPr sz="1100" dirty="0">
              <a:latin typeface="Arial"/>
              <a:cs typeface="Arial"/>
            </a:endParaRPr>
          </a:p>
          <a:p>
            <a:pPr marL="12700" marR="5080">
              <a:lnSpc>
                <a:spcPct val="80000"/>
              </a:lnSpc>
              <a:spcBef>
                <a:spcPts val="265"/>
              </a:spcBef>
            </a:pPr>
            <a:r>
              <a:rPr sz="1100" spc="-5" dirty="0">
                <a:latin typeface="Arial"/>
                <a:cs typeface="Arial"/>
              </a:rPr>
              <a:t>Se </a:t>
            </a:r>
            <a:r>
              <a:rPr sz="1100" dirty="0">
                <a:latin typeface="Arial"/>
                <a:cs typeface="Arial"/>
              </a:rPr>
              <a:t>parece </a:t>
            </a:r>
            <a:r>
              <a:rPr sz="1100" spc="-5" dirty="0">
                <a:latin typeface="Arial"/>
                <a:cs typeface="Arial"/>
              </a:rPr>
              <a:t>muchísimo </a:t>
            </a:r>
            <a:r>
              <a:rPr sz="1100" dirty="0">
                <a:latin typeface="Arial"/>
                <a:cs typeface="Arial"/>
              </a:rPr>
              <a:t>al </a:t>
            </a:r>
            <a:r>
              <a:rPr sz="1100" spc="-5" dirty="0">
                <a:latin typeface="Arial"/>
                <a:cs typeface="Arial"/>
              </a:rPr>
              <a:t>Na2S </a:t>
            </a:r>
            <a:r>
              <a:rPr sz="1100" dirty="0">
                <a:latin typeface="Arial"/>
                <a:cs typeface="Arial"/>
              </a:rPr>
              <a:t>por su </a:t>
            </a:r>
            <a:r>
              <a:rPr sz="1100" spc="-5" dirty="0">
                <a:latin typeface="Arial"/>
                <a:cs typeface="Arial"/>
              </a:rPr>
              <a:t>tipo </a:t>
            </a:r>
            <a:r>
              <a:rPr sz="1100" dirty="0">
                <a:latin typeface="Arial"/>
                <a:cs typeface="Arial"/>
              </a:rPr>
              <a:t>de </a:t>
            </a:r>
            <a:r>
              <a:rPr sz="1100" spc="-5" dirty="0">
                <a:latin typeface="Arial"/>
                <a:cs typeface="Arial"/>
              </a:rPr>
              <a:t>acción, </a:t>
            </a:r>
            <a:r>
              <a:rPr sz="1100" dirty="0">
                <a:latin typeface="Arial"/>
                <a:cs typeface="Arial"/>
              </a:rPr>
              <a:t>el hinchamiento es , en </a:t>
            </a:r>
            <a:r>
              <a:rPr sz="1100" spc="-5" dirty="0">
                <a:latin typeface="Arial"/>
                <a:cs typeface="Arial"/>
              </a:rPr>
              <a:t>la mayoría  </a:t>
            </a:r>
            <a:r>
              <a:rPr sz="1100" dirty="0">
                <a:latin typeface="Arial"/>
                <a:cs typeface="Arial"/>
              </a:rPr>
              <a:t>de </a:t>
            </a:r>
            <a:r>
              <a:rPr sz="1100" spc="-5" dirty="0">
                <a:latin typeface="Arial"/>
                <a:cs typeface="Arial"/>
              </a:rPr>
              <a:t>los </a:t>
            </a:r>
            <a:r>
              <a:rPr sz="1100" dirty="0">
                <a:latin typeface="Arial"/>
                <a:cs typeface="Arial"/>
              </a:rPr>
              <a:t>casos </a:t>
            </a:r>
            <a:r>
              <a:rPr sz="1100" spc="-5" dirty="0">
                <a:latin typeface="Arial"/>
                <a:cs typeface="Arial"/>
              </a:rPr>
              <a:t>insuficiente, </a:t>
            </a:r>
            <a:r>
              <a:rPr sz="1100" dirty="0">
                <a:latin typeface="Arial"/>
                <a:cs typeface="Arial"/>
              </a:rPr>
              <a:t>por eso se emplea casi siempre junto al</a:t>
            </a:r>
            <a:r>
              <a:rPr sz="1100" spc="-155" dirty="0">
                <a:latin typeface="Arial"/>
                <a:cs typeface="Arial"/>
              </a:rPr>
              <a:t> </a:t>
            </a:r>
            <a:r>
              <a:rPr sz="1100" spc="-5" dirty="0">
                <a:latin typeface="Arial"/>
                <a:cs typeface="Arial"/>
              </a:rPr>
              <a:t>Na2S.</a:t>
            </a:r>
            <a:endParaRPr sz="1100" dirty="0">
              <a:latin typeface="Arial"/>
              <a:cs typeface="Arial"/>
            </a:endParaRPr>
          </a:p>
        </p:txBody>
      </p:sp>
      <p:sp>
        <p:nvSpPr>
          <p:cNvPr id="5" name="object 5"/>
          <p:cNvSpPr txBox="1"/>
          <p:nvPr/>
        </p:nvSpPr>
        <p:spPr>
          <a:xfrm>
            <a:off x="3391027" y="2603373"/>
            <a:ext cx="5363210" cy="797560"/>
          </a:xfrm>
          <a:prstGeom prst="rect">
            <a:avLst/>
          </a:prstGeom>
        </p:spPr>
        <p:txBody>
          <a:bodyPr vert="horz" wrap="square" lIns="0" tIns="13335" rIns="0" bIns="0" rtlCol="0">
            <a:spAutoFit/>
          </a:bodyPr>
          <a:lstStyle/>
          <a:p>
            <a:pPr marL="149860" indent="-137160">
              <a:lnSpc>
                <a:spcPct val="100000"/>
              </a:lnSpc>
              <a:spcBef>
                <a:spcPts val="105"/>
              </a:spcBef>
              <a:buClr>
                <a:srgbClr val="3891A7"/>
              </a:buClr>
              <a:buSzPct val="77272"/>
              <a:buFont typeface="Wingdings"/>
              <a:buChar char=""/>
              <a:tabLst>
                <a:tab pos="149860" algn="l"/>
              </a:tabLst>
            </a:pPr>
            <a:r>
              <a:rPr sz="1100" b="1" dirty="0">
                <a:latin typeface="Arial"/>
                <a:cs typeface="Arial"/>
              </a:rPr>
              <a:t>Sales</a:t>
            </a:r>
            <a:r>
              <a:rPr sz="1100" b="1" spc="-15" dirty="0">
                <a:latin typeface="Arial"/>
                <a:cs typeface="Arial"/>
              </a:rPr>
              <a:t> </a:t>
            </a:r>
            <a:r>
              <a:rPr sz="1100" b="1" dirty="0">
                <a:latin typeface="Arial"/>
                <a:cs typeface="Arial"/>
              </a:rPr>
              <a:t>neutras.</a:t>
            </a:r>
            <a:endParaRPr sz="1100" dirty="0">
              <a:latin typeface="Arial"/>
              <a:cs typeface="Arial"/>
            </a:endParaRPr>
          </a:p>
          <a:p>
            <a:pPr marL="12700" marR="5080">
              <a:lnSpc>
                <a:spcPct val="80000"/>
              </a:lnSpc>
              <a:spcBef>
                <a:spcPts val="260"/>
              </a:spcBef>
            </a:pPr>
            <a:r>
              <a:rPr sz="1100" spc="-5" dirty="0">
                <a:latin typeface="Arial"/>
                <a:cs typeface="Arial"/>
              </a:rPr>
              <a:t>No </a:t>
            </a:r>
            <a:r>
              <a:rPr sz="1100" dirty="0">
                <a:latin typeface="Arial"/>
                <a:cs typeface="Arial"/>
              </a:rPr>
              <a:t>se </a:t>
            </a:r>
            <a:r>
              <a:rPr sz="1100" spc="-5" dirty="0">
                <a:latin typeface="Arial"/>
                <a:cs typeface="Arial"/>
              </a:rPr>
              <a:t>obtienen </a:t>
            </a:r>
            <a:r>
              <a:rPr sz="1100" dirty="0">
                <a:latin typeface="Arial"/>
                <a:cs typeface="Arial"/>
              </a:rPr>
              <a:t>buenos </a:t>
            </a:r>
            <a:r>
              <a:rPr sz="1100" spc="-5" dirty="0">
                <a:latin typeface="Arial"/>
                <a:cs typeface="Arial"/>
              </a:rPr>
              <a:t>resultados </a:t>
            </a:r>
            <a:r>
              <a:rPr sz="1100" dirty="0">
                <a:latin typeface="Arial"/>
                <a:cs typeface="Arial"/>
              </a:rPr>
              <a:t>en el cuero con </a:t>
            </a:r>
            <a:r>
              <a:rPr sz="1100" spc="-5" dirty="0">
                <a:latin typeface="Arial"/>
                <a:cs typeface="Arial"/>
              </a:rPr>
              <a:t>la adición </a:t>
            </a:r>
            <a:r>
              <a:rPr sz="1100" dirty="0">
                <a:latin typeface="Arial"/>
                <a:cs typeface="Arial"/>
              </a:rPr>
              <a:t>de </a:t>
            </a:r>
            <a:r>
              <a:rPr sz="1100" spc="-5" dirty="0">
                <a:latin typeface="Arial"/>
                <a:cs typeface="Arial"/>
              </a:rPr>
              <a:t>sales </a:t>
            </a:r>
            <a:r>
              <a:rPr sz="1100" dirty="0">
                <a:latin typeface="Arial"/>
                <a:cs typeface="Arial"/>
              </a:rPr>
              <a:t>en el calero. Sal  común </a:t>
            </a:r>
            <a:r>
              <a:rPr sz="1100" spc="-5" dirty="0">
                <a:latin typeface="Arial"/>
                <a:cs typeface="Arial"/>
              </a:rPr>
              <a:t>(NaCl), </a:t>
            </a:r>
            <a:r>
              <a:rPr sz="1100" dirty="0">
                <a:latin typeface="Arial"/>
                <a:cs typeface="Arial"/>
              </a:rPr>
              <a:t>en bajas concentraciones, para el aumento </a:t>
            </a:r>
            <a:r>
              <a:rPr sz="1100" spc="-5" dirty="0">
                <a:latin typeface="Arial"/>
                <a:cs typeface="Arial"/>
              </a:rPr>
              <a:t>del </a:t>
            </a:r>
            <a:r>
              <a:rPr sz="1100" dirty="0">
                <a:latin typeface="Arial"/>
                <a:cs typeface="Arial"/>
              </a:rPr>
              <a:t>hinchamiento </a:t>
            </a:r>
            <a:r>
              <a:rPr sz="1100" spc="-5" dirty="0">
                <a:latin typeface="Arial"/>
                <a:cs typeface="Arial"/>
              </a:rPr>
              <a:t>del  </a:t>
            </a:r>
            <a:r>
              <a:rPr sz="1100" dirty="0">
                <a:latin typeface="Arial"/>
                <a:cs typeface="Arial"/>
              </a:rPr>
              <a:t>pelambre. </a:t>
            </a:r>
            <a:r>
              <a:rPr sz="1100" spc="-5" dirty="0">
                <a:latin typeface="Arial"/>
                <a:cs typeface="Arial"/>
              </a:rPr>
              <a:t>CaCl2 </a:t>
            </a:r>
            <a:r>
              <a:rPr sz="1100" dirty="0">
                <a:latin typeface="Arial"/>
                <a:cs typeface="Arial"/>
              </a:rPr>
              <a:t>(cloruro </a:t>
            </a:r>
            <a:r>
              <a:rPr sz="1100" spc="-5" dirty="0">
                <a:latin typeface="Arial"/>
                <a:cs typeface="Arial"/>
              </a:rPr>
              <a:t>cálcico),</a:t>
            </a:r>
            <a:r>
              <a:rPr sz="1100" spc="-65" dirty="0">
                <a:latin typeface="Arial"/>
                <a:cs typeface="Arial"/>
              </a:rPr>
              <a:t> </a:t>
            </a:r>
            <a:r>
              <a:rPr sz="1100" dirty="0">
                <a:latin typeface="Arial"/>
                <a:cs typeface="Arial"/>
              </a:rPr>
              <a:t>para</a:t>
            </a:r>
          </a:p>
          <a:p>
            <a:pPr marL="12700">
              <a:lnSpc>
                <a:spcPct val="100000"/>
              </a:lnSpc>
            </a:pPr>
            <a:r>
              <a:rPr sz="1100" spc="-5" dirty="0">
                <a:latin typeface="Arial"/>
                <a:cs typeface="Arial"/>
              </a:rPr>
              <a:t>disminuir </a:t>
            </a:r>
            <a:r>
              <a:rPr sz="1100" dirty="0">
                <a:latin typeface="Arial"/>
                <a:cs typeface="Arial"/>
              </a:rPr>
              <a:t>el</a:t>
            </a:r>
            <a:r>
              <a:rPr sz="1100" spc="-10" dirty="0">
                <a:latin typeface="Arial"/>
                <a:cs typeface="Arial"/>
              </a:rPr>
              <a:t> </a:t>
            </a:r>
            <a:r>
              <a:rPr sz="1100" dirty="0">
                <a:latin typeface="Arial"/>
                <a:cs typeface="Arial"/>
              </a:rPr>
              <a:t>hinchamiento.</a:t>
            </a:r>
          </a:p>
        </p:txBody>
      </p:sp>
      <p:sp>
        <p:nvSpPr>
          <p:cNvPr id="6" name="object 6"/>
          <p:cNvSpPr txBox="1"/>
          <p:nvPr/>
        </p:nvSpPr>
        <p:spPr>
          <a:xfrm>
            <a:off x="3391027" y="3542538"/>
            <a:ext cx="5266055" cy="644407"/>
          </a:xfrm>
          <a:prstGeom prst="rect">
            <a:avLst/>
          </a:prstGeom>
        </p:spPr>
        <p:txBody>
          <a:bodyPr vert="horz" wrap="square" lIns="0" tIns="13335" rIns="0" bIns="0" rtlCol="0">
            <a:spAutoFit/>
          </a:bodyPr>
          <a:lstStyle/>
          <a:p>
            <a:pPr marL="149860" indent="-137160">
              <a:lnSpc>
                <a:spcPct val="100000"/>
              </a:lnSpc>
              <a:spcBef>
                <a:spcPts val="105"/>
              </a:spcBef>
              <a:buClr>
                <a:srgbClr val="3891A7"/>
              </a:buClr>
              <a:buSzPct val="77272"/>
              <a:buFont typeface="Wingdings"/>
              <a:buChar char=""/>
              <a:tabLst>
                <a:tab pos="149860" algn="l"/>
              </a:tabLst>
            </a:pPr>
            <a:r>
              <a:rPr sz="1100" b="1" spc="-5" dirty="0">
                <a:latin typeface="Arial"/>
                <a:cs typeface="Arial"/>
              </a:rPr>
              <a:t>Aminas.</a:t>
            </a:r>
            <a:endParaRPr sz="1100" dirty="0">
              <a:latin typeface="Arial"/>
              <a:cs typeface="Arial"/>
            </a:endParaRPr>
          </a:p>
          <a:p>
            <a:pPr marL="12700" marR="5080">
              <a:lnSpc>
                <a:spcPts val="1060"/>
              </a:lnSpc>
              <a:spcBef>
                <a:spcPts val="250"/>
              </a:spcBef>
            </a:pPr>
            <a:r>
              <a:rPr sz="1100" dirty="0">
                <a:latin typeface="Arial"/>
                <a:cs typeface="Arial"/>
              </a:rPr>
              <a:t>Generan un efecto </a:t>
            </a:r>
            <a:r>
              <a:rPr sz="1100" spc="-5" dirty="0">
                <a:latin typeface="Arial"/>
                <a:cs typeface="Arial"/>
              </a:rPr>
              <a:t>liotrópico </a:t>
            </a:r>
            <a:r>
              <a:rPr sz="1100" dirty="0">
                <a:latin typeface="Arial"/>
                <a:cs typeface="Arial"/>
              </a:rPr>
              <a:t>beneficioso , </a:t>
            </a:r>
            <a:r>
              <a:rPr sz="1100" spc="-5" dirty="0">
                <a:latin typeface="Arial"/>
                <a:cs typeface="Arial"/>
              </a:rPr>
              <a:t>parecido </a:t>
            </a:r>
            <a:r>
              <a:rPr sz="1100" dirty="0">
                <a:latin typeface="Arial"/>
                <a:cs typeface="Arial"/>
              </a:rPr>
              <a:t>al de </a:t>
            </a:r>
            <a:r>
              <a:rPr sz="1100" spc="-5" dirty="0">
                <a:latin typeface="Arial"/>
                <a:cs typeface="Arial"/>
              </a:rPr>
              <a:t>la </a:t>
            </a:r>
            <a:r>
              <a:rPr sz="1100" dirty="0">
                <a:latin typeface="Arial"/>
                <a:cs typeface="Arial"/>
              </a:rPr>
              <a:t>cal. </a:t>
            </a:r>
            <a:r>
              <a:rPr sz="1100" spc="-5" dirty="0">
                <a:latin typeface="Arial"/>
                <a:cs typeface="Arial"/>
              </a:rPr>
              <a:t>Se </a:t>
            </a:r>
            <a:r>
              <a:rPr sz="1100" dirty="0">
                <a:latin typeface="Arial"/>
                <a:cs typeface="Arial"/>
              </a:rPr>
              <a:t>usan tanto como  productos </a:t>
            </a:r>
            <a:r>
              <a:rPr sz="1100" spc="-5" dirty="0">
                <a:latin typeface="Arial"/>
                <a:cs typeface="Arial"/>
              </a:rPr>
              <a:t>auxiliares, </a:t>
            </a:r>
            <a:r>
              <a:rPr sz="1100" dirty="0">
                <a:latin typeface="Arial"/>
                <a:cs typeface="Arial"/>
              </a:rPr>
              <a:t>tanto como agentes </a:t>
            </a:r>
            <a:r>
              <a:rPr sz="1100" spc="-5" dirty="0">
                <a:latin typeface="Arial"/>
                <a:cs typeface="Arial"/>
              </a:rPr>
              <a:t>principales. </a:t>
            </a:r>
            <a:r>
              <a:rPr sz="1100" dirty="0">
                <a:latin typeface="Arial"/>
                <a:cs typeface="Arial"/>
              </a:rPr>
              <a:t>son más usados estos </a:t>
            </a:r>
            <a:r>
              <a:rPr sz="1100" spc="-5" dirty="0">
                <a:latin typeface="Arial"/>
                <a:cs typeface="Arial"/>
              </a:rPr>
              <a:t>tipos</a:t>
            </a:r>
            <a:r>
              <a:rPr sz="1100" spc="-120" dirty="0">
                <a:latin typeface="Arial"/>
                <a:cs typeface="Arial"/>
              </a:rPr>
              <a:t> </a:t>
            </a:r>
            <a:r>
              <a:rPr sz="1100" dirty="0">
                <a:latin typeface="Arial"/>
                <a:cs typeface="Arial"/>
              </a:rPr>
              <a:t>de  </a:t>
            </a:r>
            <a:r>
              <a:rPr sz="1100" dirty="0">
                <a:solidFill>
                  <a:srgbClr val="FFFFFF"/>
                </a:solidFill>
                <a:latin typeface="Arial"/>
                <a:cs typeface="Arial"/>
              </a:rPr>
              <a:t>pelambre por su </a:t>
            </a:r>
            <a:r>
              <a:rPr sz="1100" spc="-5" dirty="0">
                <a:solidFill>
                  <a:srgbClr val="FFFFFF"/>
                </a:solidFill>
                <a:latin typeface="Arial"/>
                <a:cs typeface="Arial"/>
              </a:rPr>
              <a:t>mayor facilidad </a:t>
            </a:r>
            <a:r>
              <a:rPr sz="1100" dirty="0">
                <a:solidFill>
                  <a:srgbClr val="FFFFFF"/>
                </a:solidFill>
                <a:latin typeface="Arial"/>
                <a:cs typeface="Arial"/>
              </a:rPr>
              <a:t>de remoción en el tratamiento de aguas</a:t>
            </a:r>
            <a:r>
              <a:rPr sz="1100" spc="-145" dirty="0">
                <a:solidFill>
                  <a:srgbClr val="FFFFFF"/>
                </a:solidFill>
                <a:latin typeface="Arial"/>
                <a:cs typeface="Arial"/>
              </a:rPr>
              <a:t> </a:t>
            </a:r>
            <a:r>
              <a:rPr sz="1100" spc="-5" dirty="0">
                <a:solidFill>
                  <a:srgbClr val="FFFFFF"/>
                </a:solidFill>
                <a:latin typeface="Arial"/>
                <a:cs typeface="Arial"/>
              </a:rPr>
              <a:t>residuales.</a:t>
            </a:r>
            <a:endParaRPr sz="1100" dirty="0">
              <a:latin typeface="Arial"/>
              <a:cs typeface="Arial"/>
            </a:endParaRPr>
          </a:p>
        </p:txBody>
      </p:sp>
      <p:sp>
        <p:nvSpPr>
          <p:cNvPr id="7" name="object 7"/>
          <p:cNvSpPr txBox="1"/>
          <p:nvPr/>
        </p:nvSpPr>
        <p:spPr>
          <a:xfrm>
            <a:off x="3391027" y="4313682"/>
            <a:ext cx="5471795" cy="502702"/>
          </a:xfrm>
          <a:prstGeom prst="rect">
            <a:avLst/>
          </a:prstGeom>
        </p:spPr>
        <p:txBody>
          <a:bodyPr vert="horz" wrap="square" lIns="0" tIns="12700" rIns="0" bIns="0" rtlCol="0">
            <a:spAutoFit/>
          </a:bodyPr>
          <a:lstStyle/>
          <a:p>
            <a:pPr marL="149860" indent="-137160">
              <a:lnSpc>
                <a:spcPct val="100000"/>
              </a:lnSpc>
              <a:spcBef>
                <a:spcPts val="100"/>
              </a:spcBef>
              <a:buClr>
                <a:srgbClr val="3891A7"/>
              </a:buClr>
              <a:buSzPct val="77272"/>
              <a:buFont typeface="Wingdings"/>
              <a:buChar char=""/>
              <a:tabLst>
                <a:tab pos="149860" algn="l"/>
              </a:tabLst>
            </a:pPr>
            <a:r>
              <a:rPr sz="1100" b="1" spc="-10" dirty="0">
                <a:latin typeface="Arial"/>
                <a:cs typeface="Arial"/>
              </a:rPr>
              <a:t>Agua.</a:t>
            </a:r>
            <a:endParaRPr sz="1100" dirty="0">
              <a:latin typeface="Arial"/>
              <a:cs typeface="Arial"/>
            </a:endParaRPr>
          </a:p>
          <a:p>
            <a:pPr marL="12700" marR="5080">
              <a:lnSpc>
                <a:spcPts val="1060"/>
              </a:lnSpc>
              <a:spcBef>
                <a:spcPts val="254"/>
              </a:spcBef>
            </a:pPr>
            <a:r>
              <a:rPr sz="1100" spc="-5" dirty="0">
                <a:latin typeface="Arial"/>
                <a:cs typeface="Arial"/>
              </a:rPr>
              <a:t>En </a:t>
            </a:r>
            <a:r>
              <a:rPr sz="1100" dirty="0">
                <a:latin typeface="Arial"/>
                <a:cs typeface="Arial"/>
              </a:rPr>
              <a:t>un calero </a:t>
            </a:r>
            <a:r>
              <a:rPr sz="1100" spc="-5" dirty="0">
                <a:latin typeface="Arial"/>
                <a:cs typeface="Arial"/>
              </a:rPr>
              <a:t>cuya </a:t>
            </a:r>
            <a:r>
              <a:rPr sz="1100" dirty="0">
                <a:latin typeface="Arial"/>
                <a:cs typeface="Arial"/>
              </a:rPr>
              <a:t>agua </a:t>
            </a:r>
            <a:r>
              <a:rPr sz="1100" spc="-5" dirty="0">
                <a:latin typeface="Arial"/>
                <a:cs typeface="Arial"/>
              </a:rPr>
              <a:t>tiene </a:t>
            </a:r>
            <a:r>
              <a:rPr sz="1100" dirty="0">
                <a:latin typeface="Arial"/>
                <a:cs typeface="Arial"/>
              </a:rPr>
              <a:t>bicarbonato, se debe </a:t>
            </a:r>
            <a:r>
              <a:rPr sz="1100" spc="-5" dirty="0">
                <a:latin typeface="Arial"/>
                <a:cs typeface="Arial"/>
              </a:rPr>
              <a:t>eliminar previamente, </a:t>
            </a:r>
            <a:r>
              <a:rPr sz="1100" dirty="0">
                <a:latin typeface="Arial"/>
                <a:cs typeface="Arial"/>
              </a:rPr>
              <a:t>de </a:t>
            </a:r>
            <a:r>
              <a:rPr sz="1100" spc="-5" dirty="0">
                <a:latin typeface="Arial"/>
                <a:cs typeface="Arial"/>
              </a:rPr>
              <a:t>lo </a:t>
            </a:r>
            <a:r>
              <a:rPr sz="1100" dirty="0">
                <a:latin typeface="Arial"/>
                <a:cs typeface="Arial"/>
              </a:rPr>
              <a:t>contrario  </a:t>
            </a:r>
            <a:r>
              <a:rPr sz="1100" spc="-5" dirty="0">
                <a:latin typeface="Arial"/>
                <a:cs typeface="Arial"/>
              </a:rPr>
              <a:t>provocará la precipitación </a:t>
            </a:r>
            <a:r>
              <a:rPr sz="1100" dirty="0">
                <a:latin typeface="Arial"/>
                <a:cs typeface="Arial"/>
              </a:rPr>
              <a:t>con Ca(OH)2 sobre </a:t>
            </a:r>
            <a:r>
              <a:rPr sz="1100" spc="-5" dirty="0">
                <a:latin typeface="Arial"/>
                <a:cs typeface="Arial"/>
              </a:rPr>
              <a:t>la</a:t>
            </a:r>
            <a:r>
              <a:rPr sz="1100" spc="-85" dirty="0">
                <a:latin typeface="Arial"/>
                <a:cs typeface="Arial"/>
              </a:rPr>
              <a:t> </a:t>
            </a:r>
            <a:r>
              <a:rPr sz="1100" dirty="0">
                <a:latin typeface="Arial"/>
                <a:cs typeface="Arial"/>
              </a:rPr>
              <a:t>flor.</a:t>
            </a:r>
          </a:p>
        </p:txBody>
      </p:sp>
      <p:sp>
        <p:nvSpPr>
          <p:cNvPr id="8" name="object 8"/>
          <p:cNvSpPr txBox="1"/>
          <p:nvPr/>
        </p:nvSpPr>
        <p:spPr>
          <a:xfrm>
            <a:off x="3391027" y="4950714"/>
            <a:ext cx="5208905" cy="495934"/>
          </a:xfrm>
          <a:prstGeom prst="rect">
            <a:avLst/>
          </a:prstGeom>
        </p:spPr>
        <p:txBody>
          <a:bodyPr vert="horz" wrap="square" lIns="0" tIns="12700" rIns="0" bIns="0" rtlCol="0">
            <a:spAutoFit/>
          </a:bodyPr>
          <a:lstStyle/>
          <a:p>
            <a:pPr marL="149860" indent="-137160">
              <a:lnSpc>
                <a:spcPct val="100000"/>
              </a:lnSpc>
              <a:spcBef>
                <a:spcPts val="100"/>
              </a:spcBef>
              <a:buClr>
                <a:srgbClr val="3891A7"/>
              </a:buClr>
              <a:buSzPct val="77272"/>
              <a:buFont typeface="Wingdings"/>
              <a:buChar char=""/>
              <a:tabLst>
                <a:tab pos="149860" algn="l"/>
              </a:tabLst>
            </a:pPr>
            <a:r>
              <a:rPr sz="1100" b="1" spc="-10" dirty="0">
                <a:latin typeface="Arial"/>
                <a:cs typeface="Arial"/>
              </a:rPr>
              <a:t>Aire.</a:t>
            </a:r>
            <a:endParaRPr sz="1100" dirty="0">
              <a:latin typeface="Arial"/>
              <a:cs typeface="Arial"/>
            </a:endParaRPr>
          </a:p>
          <a:p>
            <a:pPr marL="12700" marR="5080">
              <a:lnSpc>
                <a:spcPct val="80000"/>
              </a:lnSpc>
              <a:spcBef>
                <a:spcPts val="270"/>
              </a:spcBef>
            </a:pPr>
            <a:r>
              <a:rPr sz="1100" dirty="0">
                <a:latin typeface="Arial"/>
                <a:cs typeface="Arial"/>
              </a:rPr>
              <a:t>Estas </a:t>
            </a:r>
            <a:r>
              <a:rPr sz="1100" spc="-5" dirty="0">
                <a:latin typeface="Arial"/>
                <a:cs typeface="Arial"/>
              </a:rPr>
              <a:t>pieles </a:t>
            </a:r>
            <a:r>
              <a:rPr sz="1100" dirty="0">
                <a:latin typeface="Arial"/>
                <a:cs typeface="Arial"/>
              </a:rPr>
              <a:t>no entren en contacto con el </a:t>
            </a:r>
            <a:r>
              <a:rPr sz="1100" spc="-5" dirty="0">
                <a:latin typeface="Arial"/>
                <a:cs typeface="Arial"/>
              </a:rPr>
              <a:t>aire </a:t>
            </a:r>
            <a:r>
              <a:rPr sz="1100" dirty="0">
                <a:latin typeface="Arial"/>
                <a:cs typeface="Arial"/>
              </a:rPr>
              <a:t>por mucho tiempo (CO2) después</a:t>
            </a:r>
            <a:r>
              <a:rPr sz="1100" spc="-215" dirty="0">
                <a:latin typeface="Arial"/>
                <a:cs typeface="Arial"/>
              </a:rPr>
              <a:t> </a:t>
            </a:r>
            <a:r>
              <a:rPr sz="1100" spc="-5" dirty="0">
                <a:latin typeface="Arial"/>
                <a:cs typeface="Arial"/>
              </a:rPr>
              <a:t>del  </a:t>
            </a:r>
            <a:r>
              <a:rPr sz="1100" dirty="0">
                <a:latin typeface="Arial"/>
                <a:cs typeface="Arial"/>
              </a:rPr>
              <a:t>apelambrado o después </a:t>
            </a:r>
            <a:r>
              <a:rPr sz="1100" spc="-5" dirty="0">
                <a:latin typeface="Arial"/>
                <a:cs typeface="Arial"/>
              </a:rPr>
              <a:t>del </a:t>
            </a:r>
            <a:r>
              <a:rPr sz="1100" dirty="0">
                <a:latin typeface="Arial"/>
                <a:cs typeface="Arial"/>
              </a:rPr>
              <a:t>calero </a:t>
            </a:r>
            <a:r>
              <a:rPr sz="1100" spc="-5" dirty="0">
                <a:latin typeface="Arial"/>
                <a:cs typeface="Arial"/>
              </a:rPr>
              <a:t>sin previo</a:t>
            </a:r>
            <a:r>
              <a:rPr sz="1100" spc="-60" dirty="0">
                <a:latin typeface="Arial"/>
                <a:cs typeface="Arial"/>
              </a:rPr>
              <a:t> </a:t>
            </a:r>
            <a:r>
              <a:rPr sz="1100" spc="-5" dirty="0">
                <a:latin typeface="Arial"/>
                <a:cs typeface="Arial"/>
              </a:rPr>
              <a:t>lavado|.</a:t>
            </a:r>
            <a:endParaRPr sz="1100" dirty="0">
              <a:latin typeface="Arial"/>
              <a:cs typeface="Arial"/>
            </a:endParaRPr>
          </a:p>
        </p:txBody>
      </p:sp>
      <p:sp>
        <p:nvSpPr>
          <p:cNvPr id="9" name="object 9"/>
          <p:cNvSpPr txBox="1"/>
          <p:nvPr/>
        </p:nvSpPr>
        <p:spPr>
          <a:xfrm>
            <a:off x="3391027" y="5588000"/>
            <a:ext cx="4966335" cy="502702"/>
          </a:xfrm>
          <a:prstGeom prst="rect">
            <a:avLst/>
          </a:prstGeom>
        </p:spPr>
        <p:txBody>
          <a:bodyPr vert="horz" wrap="square" lIns="0" tIns="12700" rIns="0" bIns="0" rtlCol="0">
            <a:spAutoFit/>
          </a:bodyPr>
          <a:lstStyle/>
          <a:p>
            <a:pPr marL="149860" indent="-137160">
              <a:lnSpc>
                <a:spcPct val="100000"/>
              </a:lnSpc>
              <a:spcBef>
                <a:spcPts val="100"/>
              </a:spcBef>
              <a:buClr>
                <a:srgbClr val="3891A7"/>
              </a:buClr>
              <a:buSzPct val="77272"/>
              <a:buFont typeface="Wingdings"/>
              <a:buChar char=""/>
              <a:tabLst>
                <a:tab pos="149860" algn="l"/>
              </a:tabLst>
            </a:pPr>
            <a:r>
              <a:rPr sz="1100" b="1" spc="-5" dirty="0">
                <a:latin typeface="Arial"/>
                <a:cs typeface="Arial"/>
              </a:rPr>
              <a:t>Los </a:t>
            </a:r>
            <a:r>
              <a:rPr sz="1100" b="1" dirty="0">
                <a:latin typeface="Arial"/>
                <a:cs typeface="Arial"/>
              </a:rPr>
              <a:t>antisépticos.</a:t>
            </a:r>
            <a:endParaRPr sz="1100" dirty="0">
              <a:latin typeface="Arial"/>
              <a:cs typeface="Arial"/>
            </a:endParaRPr>
          </a:p>
          <a:p>
            <a:pPr marL="12700" marR="5080">
              <a:lnSpc>
                <a:spcPts val="1060"/>
              </a:lnSpc>
              <a:spcBef>
                <a:spcPts val="254"/>
              </a:spcBef>
            </a:pPr>
            <a:r>
              <a:rPr sz="1100" spc="-5" dirty="0">
                <a:latin typeface="Arial"/>
                <a:cs typeface="Arial"/>
              </a:rPr>
              <a:t>No </a:t>
            </a:r>
            <a:r>
              <a:rPr sz="1100" dirty="0">
                <a:latin typeface="Arial"/>
                <a:cs typeface="Arial"/>
              </a:rPr>
              <a:t>son </a:t>
            </a:r>
            <a:r>
              <a:rPr sz="1100" spc="-5" dirty="0">
                <a:latin typeface="Arial"/>
                <a:cs typeface="Arial"/>
              </a:rPr>
              <a:t>necesarios </a:t>
            </a:r>
            <a:r>
              <a:rPr sz="1100" dirty="0">
                <a:latin typeface="Arial"/>
                <a:cs typeface="Arial"/>
              </a:rPr>
              <a:t>en el calero </a:t>
            </a:r>
            <a:r>
              <a:rPr sz="1100" spc="-10" dirty="0">
                <a:latin typeface="Arial"/>
                <a:cs typeface="Arial"/>
              </a:rPr>
              <a:t>ya </a:t>
            </a:r>
            <a:r>
              <a:rPr sz="1100" spc="5" dirty="0">
                <a:latin typeface="Arial"/>
                <a:cs typeface="Arial"/>
              </a:rPr>
              <a:t>que </a:t>
            </a:r>
            <a:r>
              <a:rPr sz="1100" dirty="0">
                <a:latin typeface="Arial"/>
                <a:cs typeface="Arial"/>
              </a:rPr>
              <a:t>a </a:t>
            </a:r>
            <a:r>
              <a:rPr sz="1100" spc="-5" dirty="0">
                <a:latin typeface="Arial"/>
                <a:cs typeface="Arial"/>
              </a:rPr>
              <a:t>los elevados niveles </a:t>
            </a:r>
            <a:r>
              <a:rPr sz="1100" dirty="0">
                <a:latin typeface="Arial"/>
                <a:cs typeface="Arial"/>
              </a:rPr>
              <a:t>de pH de este, </a:t>
            </a:r>
            <a:r>
              <a:rPr sz="1100" spc="-5" dirty="0">
                <a:latin typeface="Arial"/>
                <a:cs typeface="Arial"/>
              </a:rPr>
              <a:t>las  </a:t>
            </a:r>
            <a:r>
              <a:rPr sz="1100" dirty="0">
                <a:latin typeface="Arial"/>
                <a:cs typeface="Arial"/>
              </a:rPr>
              <a:t>bacterias y hongos </a:t>
            </a:r>
            <a:r>
              <a:rPr sz="1100" spc="-5" dirty="0">
                <a:latin typeface="Arial"/>
                <a:cs typeface="Arial"/>
              </a:rPr>
              <a:t>difícilmente </a:t>
            </a:r>
            <a:r>
              <a:rPr sz="1100" dirty="0">
                <a:latin typeface="Arial"/>
                <a:cs typeface="Arial"/>
              </a:rPr>
              <a:t>puedan</a:t>
            </a:r>
            <a:r>
              <a:rPr sz="1100" spc="-80" dirty="0">
                <a:latin typeface="Arial"/>
                <a:cs typeface="Arial"/>
              </a:rPr>
              <a:t> </a:t>
            </a:r>
            <a:r>
              <a:rPr sz="1100" spc="-5" dirty="0">
                <a:latin typeface="Arial"/>
                <a:cs typeface="Arial"/>
              </a:rPr>
              <a:t>sobrevivir.</a:t>
            </a:r>
            <a:endParaRPr sz="1100" dirty="0">
              <a:latin typeface="Arial"/>
              <a:cs typeface="Arial"/>
            </a:endParaRPr>
          </a:p>
        </p:txBody>
      </p:sp>
      <p:sp>
        <p:nvSpPr>
          <p:cNvPr id="10" name="object 10"/>
          <p:cNvSpPr txBox="1"/>
          <p:nvPr/>
        </p:nvSpPr>
        <p:spPr>
          <a:xfrm>
            <a:off x="285724" y="2286012"/>
            <a:ext cx="2786380" cy="3857625"/>
          </a:xfrm>
          <a:prstGeom prst="rect">
            <a:avLst/>
          </a:prstGeom>
          <a:solidFill>
            <a:srgbClr val="4F271C"/>
          </a:solidFill>
          <a:ln w="38100">
            <a:solidFill>
              <a:srgbClr val="FFFF00"/>
            </a:solidFill>
          </a:ln>
        </p:spPr>
        <p:txBody>
          <a:bodyPr vert="horz" wrap="square" lIns="0" tIns="42545" rIns="0" bIns="0" rtlCol="0">
            <a:spAutoFit/>
          </a:bodyPr>
          <a:lstStyle/>
          <a:p>
            <a:pPr marL="91440">
              <a:lnSpc>
                <a:spcPct val="100000"/>
              </a:lnSpc>
              <a:spcBef>
                <a:spcPts val="335"/>
              </a:spcBef>
            </a:pPr>
            <a:r>
              <a:rPr sz="1000" spc="-5" dirty="0">
                <a:solidFill>
                  <a:srgbClr val="FFC000"/>
                </a:solidFill>
                <a:latin typeface="Arial"/>
                <a:cs typeface="Arial"/>
              </a:rPr>
              <a:t>O</a:t>
            </a:r>
            <a:r>
              <a:rPr sz="1000" b="1" spc="-5" dirty="0">
                <a:solidFill>
                  <a:srgbClr val="FFC000"/>
                </a:solidFill>
                <a:latin typeface="Arial"/>
                <a:cs typeface="Arial"/>
              </a:rPr>
              <a:t>tros</a:t>
            </a:r>
            <a:r>
              <a:rPr sz="1000" b="1" spc="-25" dirty="0">
                <a:solidFill>
                  <a:srgbClr val="FFC000"/>
                </a:solidFill>
                <a:latin typeface="Arial"/>
                <a:cs typeface="Arial"/>
              </a:rPr>
              <a:t> </a:t>
            </a:r>
            <a:r>
              <a:rPr sz="1000" b="1" spc="-5" dirty="0">
                <a:solidFill>
                  <a:srgbClr val="FFC000"/>
                </a:solidFill>
                <a:latin typeface="Arial"/>
                <a:cs typeface="Arial"/>
              </a:rPr>
              <a:t>productos.</a:t>
            </a:r>
            <a:endParaRPr sz="1000">
              <a:latin typeface="Arial"/>
              <a:cs typeface="Arial"/>
            </a:endParaRPr>
          </a:p>
          <a:p>
            <a:pPr>
              <a:lnSpc>
                <a:spcPct val="100000"/>
              </a:lnSpc>
              <a:spcBef>
                <a:spcPts val="50"/>
              </a:spcBef>
            </a:pPr>
            <a:endParaRPr sz="1000">
              <a:latin typeface="Times New Roman"/>
              <a:cs typeface="Times New Roman"/>
            </a:endParaRPr>
          </a:p>
          <a:p>
            <a:pPr marL="91440" marR="370205">
              <a:lnSpc>
                <a:spcPct val="100000"/>
              </a:lnSpc>
            </a:pPr>
            <a:r>
              <a:rPr sz="1000" spc="-5" dirty="0">
                <a:solidFill>
                  <a:srgbClr val="FFFFFF"/>
                </a:solidFill>
                <a:latin typeface="Arial"/>
                <a:cs typeface="Arial"/>
              </a:rPr>
              <a:t>Productos que actúan </a:t>
            </a:r>
            <a:r>
              <a:rPr sz="1000" dirty="0">
                <a:solidFill>
                  <a:srgbClr val="FFFFFF"/>
                </a:solidFill>
                <a:latin typeface="Arial"/>
                <a:cs typeface="Arial"/>
              </a:rPr>
              <a:t>como </a:t>
            </a:r>
            <a:r>
              <a:rPr sz="1000" spc="-5" dirty="0">
                <a:solidFill>
                  <a:srgbClr val="FFFFFF"/>
                </a:solidFill>
                <a:latin typeface="Arial"/>
                <a:cs typeface="Arial"/>
              </a:rPr>
              <a:t>espesantes  : Caolín, creta, almidón, dextrina, y  dispersiones de polímeros</a:t>
            </a:r>
            <a:r>
              <a:rPr sz="1000" spc="-40" dirty="0">
                <a:solidFill>
                  <a:srgbClr val="FFFFFF"/>
                </a:solidFill>
                <a:latin typeface="Arial"/>
                <a:cs typeface="Arial"/>
              </a:rPr>
              <a:t> </a:t>
            </a:r>
            <a:r>
              <a:rPr sz="1000" spc="-5" dirty="0">
                <a:solidFill>
                  <a:srgbClr val="FFFFFF"/>
                </a:solidFill>
                <a:latin typeface="Arial"/>
                <a:cs typeface="Arial"/>
              </a:rPr>
              <a:t>.</a:t>
            </a:r>
            <a:endParaRPr sz="1000">
              <a:latin typeface="Arial"/>
              <a:cs typeface="Arial"/>
            </a:endParaRPr>
          </a:p>
          <a:p>
            <a:pPr>
              <a:lnSpc>
                <a:spcPct val="100000"/>
              </a:lnSpc>
              <a:spcBef>
                <a:spcPts val="50"/>
              </a:spcBef>
            </a:pPr>
            <a:endParaRPr sz="1000">
              <a:latin typeface="Times New Roman"/>
              <a:cs typeface="Times New Roman"/>
            </a:endParaRPr>
          </a:p>
          <a:p>
            <a:pPr marL="91440" marR="318770">
              <a:lnSpc>
                <a:spcPct val="100000"/>
              </a:lnSpc>
            </a:pPr>
            <a:r>
              <a:rPr sz="1000" spc="-5" dirty="0">
                <a:solidFill>
                  <a:srgbClr val="FFFFFF"/>
                </a:solidFill>
                <a:latin typeface="Arial"/>
                <a:cs typeface="Arial"/>
              </a:rPr>
              <a:t>Productos que favorecen la solubilidad  del Ca(OH)2 (hidróxido de</a:t>
            </a:r>
            <a:r>
              <a:rPr sz="1000" spc="-30" dirty="0">
                <a:solidFill>
                  <a:srgbClr val="FFFFFF"/>
                </a:solidFill>
                <a:latin typeface="Arial"/>
                <a:cs typeface="Arial"/>
              </a:rPr>
              <a:t> </a:t>
            </a:r>
            <a:r>
              <a:rPr sz="1000" spc="-5" dirty="0">
                <a:solidFill>
                  <a:srgbClr val="FFFFFF"/>
                </a:solidFill>
                <a:latin typeface="Arial"/>
                <a:cs typeface="Arial"/>
              </a:rPr>
              <a:t>calcio):</a:t>
            </a:r>
            <a:endParaRPr sz="1000">
              <a:latin typeface="Arial"/>
              <a:cs typeface="Arial"/>
            </a:endParaRPr>
          </a:p>
          <a:p>
            <a:pPr marL="91440" marR="347980">
              <a:lnSpc>
                <a:spcPct val="100000"/>
              </a:lnSpc>
            </a:pPr>
            <a:r>
              <a:rPr sz="1000" spc="-10" dirty="0">
                <a:solidFill>
                  <a:srgbClr val="FFFFFF"/>
                </a:solidFill>
                <a:latin typeface="Arial"/>
                <a:cs typeface="Arial"/>
              </a:rPr>
              <a:t>Melaza, </a:t>
            </a:r>
            <a:r>
              <a:rPr sz="1000" spc="-5" dirty="0">
                <a:solidFill>
                  <a:srgbClr val="FFFFFF"/>
                </a:solidFill>
                <a:latin typeface="Arial"/>
                <a:cs typeface="Arial"/>
              </a:rPr>
              <a:t>glucosa (sacarosa) (sacáridos  en general).</a:t>
            </a:r>
            <a:endParaRPr sz="1000">
              <a:latin typeface="Arial"/>
              <a:cs typeface="Arial"/>
            </a:endParaRPr>
          </a:p>
          <a:p>
            <a:pPr>
              <a:lnSpc>
                <a:spcPct val="100000"/>
              </a:lnSpc>
              <a:spcBef>
                <a:spcPts val="50"/>
              </a:spcBef>
            </a:pPr>
            <a:endParaRPr sz="1000">
              <a:latin typeface="Times New Roman"/>
              <a:cs typeface="Times New Roman"/>
            </a:endParaRPr>
          </a:p>
          <a:p>
            <a:pPr marL="91440" marR="222250">
              <a:lnSpc>
                <a:spcPct val="100000"/>
              </a:lnSpc>
              <a:spcBef>
                <a:spcPts val="5"/>
              </a:spcBef>
            </a:pPr>
            <a:r>
              <a:rPr sz="1000" spc="-5" dirty="0">
                <a:solidFill>
                  <a:srgbClr val="FFFFFF"/>
                </a:solidFill>
                <a:latin typeface="Arial"/>
                <a:cs typeface="Arial"/>
              </a:rPr>
              <a:t>Productos </a:t>
            </a:r>
            <a:r>
              <a:rPr sz="1000" spc="-10" dirty="0">
                <a:solidFill>
                  <a:srgbClr val="FFFFFF"/>
                </a:solidFill>
                <a:latin typeface="Arial"/>
                <a:cs typeface="Arial"/>
              </a:rPr>
              <a:t>deslizantes </a:t>
            </a:r>
            <a:r>
              <a:rPr sz="1000" spc="-5" dirty="0">
                <a:solidFill>
                  <a:srgbClr val="FFFFFF"/>
                </a:solidFill>
                <a:latin typeface="Arial"/>
                <a:cs typeface="Arial"/>
              </a:rPr>
              <a:t>(para evitar bajos de  flor por abrasión): Copolímeros de alto  peso molecular solubles en agua y otros  mucopolisacáridos de efecto</a:t>
            </a:r>
            <a:r>
              <a:rPr sz="1000" spc="-55" dirty="0">
                <a:solidFill>
                  <a:srgbClr val="FFFFFF"/>
                </a:solidFill>
                <a:latin typeface="Arial"/>
                <a:cs typeface="Arial"/>
              </a:rPr>
              <a:t> </a:t>
            </a:r>
            <a:r>
              <a:rPr sz="1000" spc="-5" dirty="0">
                <a:solidFill>
                  <a:srgbClr val="FFFFFF"/>
                </a:solidFill>
                <a:latin typeface="Arial"/>
                <a:cs typeface="Arial"/>
              </a:rPr>
              <a:t>muscílago</a:t>
            </a:r>
            <a:endParaRPr sz="1000">
              <a:latin typeface="Arial"/>
              <a:cs typeface="Arial"/>
            </a:endParaRPr>
          </a:p>
          <a:p>
            <a:pPr marL="91440">
              <a:lnSpc>
                <a:spcPct val="100000"/>
              </a:lnSpc>
            </a:pPr>
            <a:r>
              <a:rPr sz="1000" spc="-5" dirty="0">
                <a:solidFill>
                  <a:srgbClr val="FFFFFF"/>
                </a:solidFill>
                <a:latin typeface="Arial"/>
                <a:cs typeface="Arial"/>
              </a:rPr>
              <a:t>.</a:t>
            </a:r>
            <a:endParaRPr sz="1000">
              <a:latin typeface="Arial"/>
              <a:cs typeface="Arial"/>
            </a:endParaRPr>
          </a:p>
          <a:p>
            <a:pPr marL="91440" marR="100965">
              <a:lnSpc>
                <a:spcPct val="100000"/>
              </a:lnSpc>
            </a:pPr>
            <a:r>
              <a:rPr sz="1000" spc="-5" dirty="0">
                <a:solidFill>
                  <a:srgbClr val="FFFFFF"/>
                </a:solidFill>
                <a:latin typeface="Arial"/>
                <a:cs typeface="Arial"/>
              </a:rPr>
              <a:t>Productos </a:t>
            </a:r>
            <a:r>
              <a:rPr sz="1000" dirty="0">
                <a:solidFill>
                  <a:srgbClr val="FFFFFF"/>
                </a:solidFill>
                <a:latin typeface="Arial"/>
                <a:cs typeface="Arial"/>
              </a:rPr>
              <a:t>como </a:t>
            </a:r>
            <a:r>
              <a:rPr sz="1000" spc="-5" dirty="0">
                <a:solidFill>
                  <a:srgbClr val="FFFFFF"/>
                </a:solidFill>
                <a:latin typeface="Arial"/>
                <a:cs typeface="Arial"/>
              </a:rPr>
              <a:t>: -Na2CO3 (carbonato de  sodio) -NH4OH (hidróxido de amonio) -KOH  (hidróxido de potasio) -Na2O2 (peróxido de  sodio) pueden ser </a:t>
            </a:r>
            <a:r>
              <a:rPr sz="1000" spc="-10" dirty="0">
                <a:solidFill>
                  <a:srgbClr val="FFFFFF"/>
                </a:solidFill>
                <a:latin typeface="Arial"/>
                <a:cs typeface="Arial"/>
              </a:rPr>
              <a:t>utilizados </a:t>
            </a:r>
            <a:r>
              <a:rPr sz="1000" spc="-5" dirty="0">
                <a:solidFill>
                  <a:srgbClr val="FFFFFF"/>
                </a:solidFill>
                <a:latin typeface="Arial"/>
                <a:cs typeface="Arial"/>
              </a:rPr>
              <a:t>en algunos  casos especiales.</a:t>
            </a:r>
            <a:endParaRPr sz="1000">
              <a:latin typeface="Arial"/>
              <a:cs typeface="Arial"/>
            </a:endParaRPr>
          </a:p>
          <a:p>
            <a:pPr>
              <a:lnSpc>
                <a:spcPct val="100000"/>
              </a:lnSpc>
              <a:spcBef>
                <a:spcPts val="50"/>
              </a:spcBef>
            </a:pPr>
            <a:endParaRPr sz="1000">
              <a:latin typeface="Times New Roman"/>
              <a:cs typeface="Times New Roman"/>
            </a:endParaRPr>
          </a:p>
          <a:p>
            <a:pPr marL="91440" marR="186690" indent="33020">
              <a:lnSpc>
                <a:spcPct val="100000"/>
              </a:lnSpc>
            </a:pPr>
            <a:r>
              <a:rPr sz="1000" spc="-5" dirty="0">
                <a:solidFill>
                  <a:srgbClr val="FFFFFF"/>
                </a:solidFill>
                <a:latin typeface="Arial"/>
                <a:cs typeface="Arial"/>
              </a:rPr>
              <a:t>Cabe destacar entre ellos el peróxido de  sodio (Na2O2) que es previsible  desempeñe un papel cada </a:t>
            </a:r>
            <a:r>
              <a:rPr sz="1000" spc="-10" dirty="0">
                <a:solidFill>
                  <a:srgbClr val="FFFFFF"/>
                </a:solidFill>
                <a:latin typeface="Arial"/>
                <a:cs typeface="Arial"/>
              </a:rPr>
              <a:t>vez </a:t>
            </a:r>
            <a:r>
              <a:rPr sz="1000" dirty="0">
                <a:solidFill>
                  <a:srgbClr val="FFFFFF"/>
                </a:solidFill>
                <a:latin typeface="Arial"/>
                <a:cs typeface="Arial"/>
              </a:rPr>
              <a:t>más  </a:t>
            </a:r>
            <a:r>
              <a:rPr sz="1000" spc="-5" dirty="0">
                <a:solidFill>
                  <a:srgbClr val="FFFFFF"/>
                </a:solidFill>
                <a:latin typeface="Arial"/>
                <a:cs typeface="Arial"/>
              </a:rPr>
              <a:t>importante.</a:t>
            </a:r>
            <a:endParaRPr sz="10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152400" y="38100"/>
            <a:ext cx="7610475" cy="204787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331975" y="1647444"/>
            <a:ext cx="6242304" cy="4837176"/>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6850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3825" y="28575"/>
            <a:ext cx="7810500" cy="15240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72516" y="1561846"/>
            <a:ext cx="7152640" cy="4059554"/>
          </a:xfrm>
          <a:prstGeom prst="rect">
            <a:avLst/>
          </a:prstGeom>
        </p:spPr>
        <p:txBody>
          <a:bodyPr vert="horz" wrap="square" lIns="0" tIns="12700" rIns="0" bIns="0" rtlCol="0">
            <a:spAutoFit/>
          </a:bodyPr>
          <a:lstStyle/>
          <a:p>
            <a:pPr marL="396240" indent="-383540">
              <a:lnSpc>
                <a:spcPct val="100000"/>
              </a:lnSpc>
              <a:spcBef>
                <a:spcPts val="100"/>
              </a:spcBef>
              <a:buClr>
                <a:srgbClr val="3891A7"/>
              </a:buClr>
              <a:buSzPct val="78571"/>
              <a:buFont typeface="Wingdings 2"/>
              <a:buChar char=""/>
              <a:tabLst>
                <a:tab pos="396240" algn="l"/>
                <a:tab pos="396875" algn="l"/>
              </a:tabLst>
            </a:pPr>
            <a:r>
              <a:rPr sz="2100" spc="-10" dirty="0">
                <a:latin typeface="Arial"/>
                <a:cs typeface="Arial"/>
              </a:rPr>
              <a:t>pH</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spc="-25" dirty="0">
                <a:latin typeface="Arial"/>
                <a:cs typeface="Arial"/>
              </a:rPr>
              <a:t>Temperatura.</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spc="-15" dirty="0">
                <a:latin typeface="Arial"/>
                <a:cs typeface="Arial"/>
              </a:rPr>
              <a:t>Tiempo</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dirty="0">
                <a:latin typeface="Arial"/>
                <a:cs typeface="Arial"/>
              </a:rPr>
              <a:t>Efecto</a:t>
            </a:r>
            <a:r>
              <a:rPr sz="2100" spc="-30" dirty="0">
                <a:latin typeface="Arial"/>
                <a:cs typeface="Arial"/>
              </a:rPr>
              <a:t> </a:t>
            </a:r>
            <a:r>
              <a:rPr sz="2100" spc="-5" dirty="0">
                <a:latin typeface="Arial"/>
                <a:cs typeface="Arial"/>
              </a:rPr>
              <a:t>mecánico</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spc="-5" dirty="0">
                <a:latin typeface="Arial"/>
                <a:cs typeface="Arial"/>
              </a:rPr>
              <a:t>Color del</a:t>
            </a:r>
            <a:r>
              <a:rPr sz="2100" spc="-15" dirty="0">
                <a:latin typeface="Arial"/>
                <a:cs typeface="Arial"/>
              </a:rPr>
              <a:t> </a:t>
            </a:r>
            <a:r>
              <a:rPr sz="2100" spc="-5" dirty="0">
                <a:latin typeface="Arial"/>
                <a:cs typeface="Arial"/>
              </a:rPr>
              <a:t>cuero</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dirty="0">
                <a:latin typeface="Arial"/>
                <a:cs typeface="Arial"/>
              </a:rPr>
              <a:t>Olor</a:t>
            </a:r>
            <a:r>
              <a:rPr sz="2100" spc="-20" dirty="0">
                <a:latin typeface="Arial"/>
                <a:cs typeface="Arial"/>
              </a:rPr>
              <a:t> </a:t>
            </a:r>
            <a:r>
              <a:rPr sz="2100" spc="-5" dirty="0">
                <a:latin typeface="Arial"/>
                <a:cs typeface="Arial"/>
              </a:rPr>
              <a:t>-Densidad.</a:t>
            </a:r>
            <a:endParaRPr sz="21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2100" spc="-50" dirty="0">
                <a:latin typeface="Arial"/>
                <a:cs typeface="Arial"/>
              </a:rPr>
              <a:t>Tacto </a:t>
            </a:r>
            <a:r>
              <a:rPr sz="2100" spc="-5" dirty="0">
                <a:latin typeface="Arial"/>
                <a:cs typeface="Arial"/>
              </a:rPr>
              <a:t>de la piel -Limpieza de la flor</a:t>
            </a:r>
            <a:endParaRPr sz="2100" dirty="0">
              <a:latin typeface="Arial"/>
              <a:cs typeface="Arial"/>
            </a:endParaRPr>
          </a:p>
          <a:p>
            <a:pPr marL="396240" indent="-383540">
              <a:lnSpc>
                <a:spcPct val="100000"/>
              </a:lnSpc>
              <a:spcBef>
                <a:spcPts val="5"/>
              </a:spcBef>
              <a:buClr>
                <a:srgbClr val="3891A7"/>
              </a:buClr>
              <a:buSzPct val="78571"/>
              <a:buFont typeface="Wingdings 2"/>
              <a:buChar char=""/>
              <a:tabLst>
                <a:tab pos="396240" algn="l"/>
                <a:tab pos="396875" algn="l"/>
              </a:tabLst>
            </a:pPr>
            <a:r>
              <a:rPr sz="2100" spc="-5" dirty="0">
                <a:latin typeface="Arial"/>
                <a:cs typeface="Arial"/>
              </a:rPr>
              <a:t>Control del</a:t>
            </a:r>
            <a:r>
              <a:rPr sz="2100" spc="-20" dirty="0">
                <a:latin typeface="Arial"/>
                <a:cs typeface="Arial"/>
              </a:rPr>
              <a:t> </a:t>
            </a:r>
            <a:r>
              <a:rPr sz="2100" spc="-5" dirty="0">
                <a:latin typeface="Arial"/>
                <a:cs typeface="Arial"/>
              </a:rPr>
              <a:t>depilado.</a:t>
            </a:r>
            <a:endParaRPr sz="2100" dirty="0">
              <a:latin typeface="Arial"/>
              <a:cs typeface="Arial"/>
            </a:endParaRPr>
          </a:p>
          <a:p>
            <a:pPr marL="396240" marR="5080" indent="-383540">
              <a:lnSpc>
                <a:spcPct val="80000"/>
              </a:lnSpc>
              <a:spcBef>
                <a:spcPts val="500"/>
              </a:spcBef>
              <a:buClr>
                <a:srgbClr val="3891A7"/>
              </a:buClr>
              <a:buSzPct val="78571"/>
              <a:buFont typeface="Wingdings 2"/>
              <a:buChar char=""/>
              <a:tabLst>
                <a:tab pos="396240" algn="l"/>
                <a:tab pos="396875" algn="l"/>
              </a:tabLst>
            </a:pPr>
            <a:r>
              <a:rPr sz="2100" spc="-5" dirty="0">
                <a:latin typeface="Arial"/>
                <a:cs typeface="Arial"/>
              </a:rPr>
              <a:t>Control de la hinchazón </a:t>
            </a:r>
            <a:r>
              <a:rPr sz="2100" dirty="0">
                <a:latin typeface="Arial"/>
                <a:cs typeface="Arial"/>
              </a:rPr>
              <a:t>y </a:t>
            </a:r>
            <a:r>
              <a:rPr sz="2100" spc="-5" dirty="0">
                <a:latin typeface="Arial"/>
                <a:cs typeface="Arial"/>
              </a:rPr>
              <a:t>del </a:t>
            </a:r>
            <a:r>
              <a:rPr sz="2100" spc="-10" dirty="0">
                <a:latin typeface="Arial"/>
                <a:cs typeface="Arial"/>
              </a:rPr>
              <a:t>grado </a:t>
            </a:r>
            <a:r>
              <a:rPr sz="2100" spc="-5" dirty="0">
                <a:latin typeface="Arial"/>
                <a:cs typeface="Arial"/>
              </a:rPr>
              <a:t>de turgencia a través  de </a:t>
            </a:r>
            <a:r>
              <a:rPr sz="2100" dirty="0">
                <a:latin typeface="Arial"/>
                <a:cs typeface="Arial"/>
              </a:rPr>
              <a:t>tacto</a:t>
            </a:r>
            <a:r>
              <a:rPr sz="2100" spc="-25" dirty="0">
                <a:latin typeface="Arial"/>
                <a:cs typeface="Arial"/>
              </a:rPr>
              <a:t> </a:t>
            </a:r>
            <a:r>
              <a:rPr sz="2100" spc="-5" dirty="0">
                <a:latin typeface="Arial"/>
                <a:cs typeface="Arial"/>
              </a:rPr>
              <a:t>manual.</a:t>
            </a:r>
            <a:endParaRPr sz="2100" dirty="0">
              <a:latin typeface="Arial"/>
              <a:cs typeface="Arial"/>
            </a:endParaRPr>
          </a:p>
          <a:p>
            <a:pPr marL="396240" marR="120650" indent="-383540">
              <a:lnSpc>
                <a:spcPct val="80000"/>
              </a:lnSpc>
              <a:spcBef>
                <a:spcPts val="505"/>
              </a:spcBef>
              <a:buClr>
                <a:srgbClr val="3891A7"/>
              </a:buClr>
              <a:buSzPct val="78571"/>
              <a:buFont typeface="Wingdings 2"/>
              <a:buChar char=""/>
              <a:tabLst>
                <a:tab pos="396240" algn="l"/>
                <a:tab pos="396875" algn="l"/>
              </a:tabLst>
            </a:pPr>
            <a:r>
              <a:rPr sz="2100" spc="-5" dirty="0">
                <a:latin typeface="Arial"/>
                <a:cs typeface="Arial"/>
              </a:rPr>
              <a:t>Grado de atravesamiento de los productos, haciendo un  corte transversal (particularmente en pieles</a:t>
            </a:r>
            <a:r>
              <a:rPr sz="2100" spc="-20" dirty="0">
                <a:latin typeface="Arial"/>
                <a:cs typeface="Arial"/>
              </a:rPr>
              <a:t> </a:t>
            </a:r>
            <a:r>
              <a:rPr sz="2100" spc="-5" dirty="0">
                <a:latin typeface="Arial"/>
                <a:cs typeface="Arial"/>
              </a:rPr>
              <a:t>gruesas)</a:t>
            </a:r>
            <a:endParaRPr sz="2100" dirty="0">
              <a:latin typeface="Arial"/>
              <a:cs typeface="Arial"/>
            </a:endParaRPr>
          </a:p>
          <a:p>
            <a:pPr marL="396240" indent="-383540">
              <a:lnSpc>
                <a:spcPct val="100000"/>
              </a:lnSpc>
              <a:spcBef>
                <a:spcPts val="5"/>
              </a:spcBef>
              <a:buClr>
                <a:srgbClr val="3891A7"/>
              </a:buClr>
              <a:buSzPct val="78571"/>
              <a:buFont typeface="Wingdings 2"/>
              <a:buChar char=""/>
              <a:tabLst>
                <a:tab pos="396240" algn="l"/>
                <a:tab pos="396875" algn="l"/>
              </a:tabLst>
            </a:pPr>
            <a:r>
              <a:rPr sz="2100" dirty="0">
                <a:latin typeface="Arial"/>
                <a:cs typeface="Arial"/>
              </a:rPr>
              <a:t>Efectos </a:t>
            </a:r>
            <a:r>
              <a:rPr sz="2100" spc="-5" dirty="0">
                <a:latin typeface="Arial"/>
                <a:cs typeface="Arial"/>
              </a:rPr>
              <a:t>organolépticos del pelambre </a:t>
            </a:r>
            <a:r>
              <a:rPr sz="2100" dirty="0">
                <a:latin typeface="Arial"/>
                <a:cs typeface="Arial"/>
              </a:rPr>
              <a:t>y</a:t>
            </a:r>
            <a:r>
              <a:rPr sz="2100" spc="-80" dirty="0">
                <a:latin typeface="Arial"/>
                <a:cs typeface="Arial"/>
              </a:rPr>
              <a:t> </a:t>
            </a:r>
            <a:r>
              <a:rPr sz="2100" spc="-5" dirty="0">
                <a:latin typeface="Arial"/>
                <a:cs typeface="Arial"/>
              </a:rPr>
              <a:t>calero.</a:t>
            </a:r>
            <a:endParaRPr sz="21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684" y="771144"/>
            <a:ext cx="4021836" cy="9052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6597" y="496062"/>
            <a:ext cx="3254921" cy="4118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90800" y="589026"/>
            <a:ext cx="102870" cy="133350"/>
          </a:xfrm>
          <a:custGeom>
            <a:avLst/>
            <a:gdLst/>
            <a:ahLst/>
            <a:cxnLst/>
            <a:rect l="l" t="t" r="r" b="b"/>
            <a:pathLst>
              <a:path w="102869" h="133350">
                <a:moveTo>
                  <a:pt x="49656" y="0"/>
                </a:moveTo>
                <a:lnTo>
                  <a:pt x="0" y="133350"/>
                </a:lnTo>
                <a:lnTo>
                  <a:pt x="102362" y="133350"/>
                </a:lnTo>
                <a:lnTo>
                  <a:pt x="49656" y="0"/>
                </a:lnTo>
                <a:close/>
              </a:path>
            </a:pathLst>
          </a:custGeom>
          <a:ln w="9144">
            <a:solidFill>
              <a:srgbClr val="62851A"/>
            </a:solidFill>
          </a:ln>
        </p:spPr>
        <p:txBody>
          <a:bodyPr wrap="square" lIns="0" tIns="0" rIns="0" bIns="0" rtlCol="0"/>
          <a:lstStyle/>
          <a:p>
            <a:endParaRPr/>
          </a:p>
        </p:txBody>
      </p:sp>
      <p:sp>
        <p:nvSpPr>
          <p:cNvPr id="5" name="object 5"/>
          <p:cNvSpPr/>
          <p:nvPr/>
        </p:nvSpPr>
        <p:spPr>
          <a:xfrm>
            <a:off x="1827276" y="589026"/>
            <a:ext cx="102870" cy="133350"/>
          </a:xfrm>
          <a:custGeom>
            <a:avLst/>
            <a:gdLst/>
            <a:ahLst/>
            <a:cxnLst/>
            <a:rect l="l" t="t" r="r" b="b"/>
            <a:pathLst>
              <a:path w="102869" h="133350">
                <a:moveTo>
                  <a:pt x="49656" y="0"/>
                </a:moveTo>
                <a:lnTo>
                  <a:pt x="0" y="133350"/>
                </a:lnTo>
                <a:lnTo>
                  <a:pt x="102362" y="133350"/>
                </a:lnTo>
                <a:lnTo>
                  <a:pt x="49656" y="0"/>
                </a:lnTo>
                <a:close/>
              </a:path>
            </a:pathLst>
          </a:custGeom>
          <a:ln w="9144">
            <a:solidFill>
              <a:srgbClr val="62851A"/>
            </a:solidFill>
          </a:ln>
        </p:spPr>
        <p:txBody>
          <a:bodyPr wrap="square" lIns="0" tIns="0" rIns="0" bIns="0" rtlCol="0"/>
          <a:lstStyle/>
          <a:p>
            <a:endParaRPr/>
          </a:p>
        </p:txBody>
      </p:sp>
      <p:sp>
        <p:nvSpPr>
          <p:cNvPr id="6" name="object 6"/>
          <p:cNvSpPr/>
          <p:nvPr/>
        </p:nvSpPr>
        <p:spPr>
          <a:xfrm>
            <a:off x="3016250" y="525780"/>
            <a:ext cx="203200" cy="354330"/>
          </a:xfrm>
          <a:custGeom>
            <a:avLst/>
            <a:gdLst/>
            <a:ahLst/>
            <a:cxnLst/>
            <a:rect l="l" t="t" r="r" b="b"/>
            <a:pathLst>
              <a:path w="203200" h="354330">
                <a:moveTo>
                  <a:pt x="0" y="0"/>
                </a:moveTo>
                <a:lnTo>
                  <a:pt x="0" y="272161"/>
                </a:lnTo>
                <a:lnTo>
                  <a:pt x="188" y="284827"/>
                </a:lnTo>
                <a:lnTo>
                  <a:pt x="8255" y="328549"/>
                </a:lnTo>
                <a:lnTo>
                  <a:pt x="49391" y="352966"/>
                </a:lnTo>
                <a:lnTo>
                  <a:pt x="66801" y="354203"/>
                </a:lnTo>
                <a:lnTo>
                  <a:pt x="82758" y="353534"/>
                </a:lnTo>
                <a:lnTo>
                  <a:pt x="123317" y="343408"/>
                </a:lnTo>
                <a:lnTo>
                  <a:pt x="157481" y="318404"/>
                </a:lnTo>
                <a:lnTo>
                  <a:pt x="181959" y="282273"/>
                </a:lnTo>
                <a:lnTo>
                  <a:pt x="197173" y="237930"/>
                </a:lnTo>
                <a:lnTo>
                  <a:pt x="202692" y="187960"/>
                </a:lnTo>
                <a:lnTo>
                  <a:pt x="201955" y="168880"/>
                </a:lnTo>
                <a:lnTo>
                  <a:pt x="191007" y="114427"/>
                </a:lnTo>
                <a:lnTo>
                  <a:pt x="167719" y="67117"/>
                </a:lnTo>
                <a:lnTo>
                  <a:pt x="141549" y="37115"/>
                </a:lnTo>
                <a:lnTo>
                  <a:pt x="103830" y="12731"/>
                </a:lnTo>
                <a:lnTo>
                  <a:pt x="59181" y="1174"/>
                </a:lnTo>
                <a:lnTo>
                  <a:pt x="27939" y="0"/>
                </a:lnTo>
                <a:lnTo>
                  <a:pt x="0" y="0"/>
                </a:lnTo>
                <a:close/>
              </a:path>
            </a:pathLst>
          </a:custGeom>
          <a:ln w="9144">
            <a:solidFill>
              <a:srgbClr val="62851A"/>
            </a:solidFill>
          </a:ln>
        </p:spPr>
        <p:txBody>
          <a:bodyPr wrap="square" lIns="0" tIns="0" rIns="0" bIns="0" rtlCol="0"/>
          <a:lstStyle/>
          <a:p>
            <a:endParaRPr/>
          </a:p>
        </p:txBody>
      </p:sp>
      <p:sp>
        <p:nvSpPr>
          <p:cNvPr id="7" name="object 7"/>
          <p:cNvSpPr/>
          <p:nvPr/>
        </p:nvSpPr>
        <p:spPr>
          <a:xfrm>
            <a:off x="3428365" y="516381"/>
            <a:ext cx="264160" cy="371475"/>
          </a:xfrm>
          <a:custGeom>
            <a:avLst/>
            <a:gdLst/>
            <a:ahLst/>
            <a:cxnLst/>
            <a:rect l="l" t="t" r="r" b="b"/>
            <a:pathLst>
              <a:path w="264160" h="371475">
                <a:moveTo>
                  <a:pt x="131572" y="0"/>
                </a:moveTo>
                <a:lnTo>
                  <a:pt x="93602" y="5411"/>
                </a:lnTo>
                <a:lnTo>
                  <a:pt x="53855" y="31297"/>
                </a:lnTo>
                <a:lnTo>
                  <a:pt x="25876" y="71580"/>
                </a:lnTo>
                <a:lnTo>
                  <a:pt x="11684" y="107695"/>
                </a:lnTo>
                <a:lnTo>
                  <a:pt x="2936" y="148589"/>
                </a:lnTo>
                <a:lnTo>
                  <a:pt x="0" y="192531"/>
                </a:lnTo>
                <a:lnTo>
                  <a:pt x="2668" y="230564"/>
                </a:lnTo>
                <a:lnTo>
                  <a:pt x="24056" y="297152"/>
                </a:lnTo>
                <a:lnTo>
                  <a:pt x="52445" y="336849"/>
                </a:lnTo>
                <a:lnTo>
                  <a:pt x="82931" y="360298"/>
                </a:lnTo>
                <a:lnTo>
                  <a:pt x="131572" y="370966"/>
                </a:lnTo>
                <a:lnTo>
                  <a:pt x="145125" y="370320"/>
                </a:lnTo>
                <a:lnTo>
                  <a:pt x="190974" y="354808"/>
                </a:lnTo>
                <a:lnTo>
                  <a:pt x="239045" y="301902"/>
                </a:lnTo>
                <a:lnTo>
                  <a:pt x="261143" y="230274"/>
                </a:lnTo>
                <a:lnTo>
                  <a:pt x="263906" y="191388"/>
                </a:lnTo>
                <a:lnTo>
                  <a:pt x="263165" y="169691"/>
                </a:lnTo>
                <a:lnTo>
                  <a:pt x="257208" y="128059"/>
                </a:lnTo>
                <a:lnTo>
                  <a:pt x="245447" y="89215"/>
                </a:lnTo>
                <a:lnTo>
                  <a:pt x="218694" y="41655"/>
                </a:lnTo>
                <a:lnTo>
                  <a:pt x="180848" y="9905"/>
                </a:lnTo>
                <a:lnTo>
                  <a:pt x="131572" y="0"/>
                </a:lnTo>
                <a:close/>
              </a:path>
            </a:pathLst>
          </a:custGeom>
          <a:ln w="9144">
            <a:solidFill>
              <a:srgbClr val="62851A"/>
            </a:solidFill>
          </a:ln>
        </p:spPr>
        <p:txBody>
          <a:bodyPr wrap="square" lIns="0" tIns="0" rIns="0" bIns="0" rtlCol="0"/>
          <a:lstStyle/>
          <a:p>
            <a:endParaRPr/>
          </a:p>
        </p:txBody>
      </p:sp>
      <p:sp>
        <p:nvSpPr>
          <p:cNvPr id="8" name="object 8"/>
          <p:cNvSpPr/>
          <p:nvPr/>
        </p:nvSpPr>
        <p:spPr>
          <a:xfrm>
            <a:off x="2884932" y="505841"/>
            <a:ext cx="413384" cy="393065"/>
          </a:xfrm>
          <a:custGeom>
            <a:avLst/>
            <a:gdLst/>
            <a:ahLst/>
            <a:cxnLst/>
            <a:rect l="l" t="t" r="r" b="b"/>
            <a:pathLst>
              <a:path w="413385" h="393065">
                <a:moveTo>
                  <a:pt x="0" y="0"/>
                </a:moveTo>
                <a:lnTo>
                  <a:pt x="159385" y="0"/>
                </a:lnTo>
                <a:lnTo>
                  <a:pt x="182550" y="73"/>
                </a:lnTo>
                <a:lnTo>
                  <a:pt x="226949" y="1270"/>
                </a:lnTo>
                <a:lnTo>
                  <a:pt x="281527" y="12144"/>
                </a:lnTo>
                <a:lnTo>
                  <a:pt x="327913" y="35687"/>
                </a:lnTo>
                <a:lnTo>
                  <a:pt x="363823" y="68643"/>
                </a:lnTo>
                <a:lnTo>
                  <a:pt x="390779" y="110362"/>
                </a:lnTo>
                <a:lnTo>
                  <a:pt x="407638" y="158495"/>
                </a:lnTo>
                <a:lnTo>
                  <a:pt x="413257" y="210438"/>
                </a:lnTo>
                <a:lnTo>
                  <a:pt x="412450" y="229893"/>
                </a:lnTo>
                <a:lnTo>
                  <a:pt x="400431" y="285114"/>
                </a:lnTo>
                <a:lnTo>
                  <a:pt x="375392" y="331495"/>
                </a:lnTo>
                <a:lnTo>
                  <a:pt x="347372" y="359096"/>
                </a:lnTo>
                <a:lnTo>
                  <a:pt x="307089" y="380154"/>
                </a:lnTo>
                <a:lnTo>
                  <a:pt x="266277" y="389040"/>
                </a:lnTo>
                <a:lnTo>
                  <a:pt x="212217" y="392684"/>
                </a:lnTo>
                <a:lnTo>
                  <a:pt x="0" y="392684"/>
                </a:lnTo>
                <a:lnTo>
                  <a:pt x="0" y="375412"/>
                </a:lnTo>
                <a:lnTo>
                  <a:pt x="9620" y="374719"/>
                </a:lnTo>
                <a:lnTo>
                  <a:pt x="17716" y="373776"/>
                </a:lnTo>
                <a:lnTo>
                  <a:pt x="45085" y="360553"/>
                </a:lnTo>
                <a:lnTo>
                  <a:pt x="50165" y="355473"/>
                </a:lnTo>
                <a:lnTo>
                  <a:pt x="58483" y="312243"/>
                </a:lnTo>
                <a:lnTo>
                  <a:pt x="58674" y="299338"/>
                </a:lnTo>
                <a:lnTo>
                  <a:pt x="58674" y="93218"/>
                </a:lnTo>
                <a:lnTo>
                  <a:pt x="55244" y="50292"/>
                </a:lnTo>
                <a:lnTo>
                  <a:pt x="52959" y="41529"/>
                </a:lnTo>
                <a:lnTo>
                  <a:pt x="51562" y="34925"/>
                </a:lnTo>
                <a:lnTo>
                  <a:pt x="14410" y="18728"/>
                </a:lnTo>
                <a:lnTo>
                  <a:pt x="0" y="17272"/>
                </a:lnTo>
                <a:lnTo>
                  <a:pt x="0" y="0"/>
                </a:lnTo>
                <a:close/>
              </a:path>
            </a:pathLst>
          </a:custGeom>
          <a:ln w="9144">
            <a:solidFill>
              <a:srgbClr val="62851A"/>
            </a:solidFill>
          </a:ln>
        </p:spPr>
        <p:txBody>
          <a:bodyPr wrap="square" lIns="0" tIns="0" rIns="0" bIns="0" rtlCol="0"/>
          <a:lstStyle/>
          <a:p>
            <a:endParaRPr/>
          </a:p>
        </p:txBody>
      </p:sp>
      <p:sp>
        <p:nvSpPr>
          <p:cNvPr id="9" name="object 9"/>
          <p:cNvSpPr/>
          <p:nvPr/>
        </p:nvSpPr>
        <p:spPr>
          <a:xfrm>
            <a:off x="2122932" y="505841"/>
            <a:ext cx="757555" cy="393065"/>
          </a:xfrm>
          <a:custGeom>
            <a:avLst/>
            <a:gdLst/>
            <a:ahLst/>
            <a:cxnLst/>
            <a:rect l="l" t="t" r="r" b="b"/>
            <a:pathLst>
              <a:path w="757555" h="393065">
                <a:moveTo>
                  <a:pt x="0" y="0"/>
                </a:moveTo>
                <a:lnTo>
                  <a:pt x="190119" y="0"/>
                </a:lnTo>
                <a:lnTo>
                  <a:pt x="190119" y="17272"/>
                </a:lnTo>
                <a:lnTo>
                  <a:pt x="180736" y="17960"/>
                </a:lnTo>
                <a:lnTo>
                  <a:pt x="172783" y="18875"/>
                </a:lnTo>
                <a:lnTo>
                  <a:pt x="135890" y="32385"/>
                </a:lnTo>
                <a:lnTo>
                  <a:pt x="137032" y="36703"/>
                </a:lnTo>
                <a:lnTo>
                  <a:pt x="136525" y="43053"/>
                </a:lnTo>
                <a:lnTo>
                  <a:pt x="131318" y="93218"/>
                </a:lnTo>
                <a:lnTo>
                  <a:pt x="131318" y="254635"/>
                </a:lnTo>
                <a:lnTo>
                  <a:pt x="132389" y="299444"/>
                </a:lnTo>
                <a:lnTo>
                  <a:pt x="140207" y="337058"/>
                </a:lnTo>
                <a:lnTo>
                  <a:pt x="176472" y="367869"/>
                </a:lnTo>
                <a:lnTo>
                  <a:pt x="215137" y="372745"/>
                </a:lnTo>
                <a:lnTo>
                  <a:pt x="230641" y="372221"/>
                </a:lnTo>
                <a:lnTo>
                  <a:pt x="268986" y="364363"/>
                </a:lnTo>
                <a:lnTo>
                  <a:pt x="304038" y="338836"/>
                </a:lnTo>
                <a:lnTo>
                  <a:pt x="322454" y="302982"/>
                </a:lnTo>
                <a:lnTo>
                  <a:pt x="331724" y="266192"/>
                </a:lnTo>
                <a:lnTo>
                  <a:pt x="349123" y="267335"/>
                </a:lnTo>
                <a:lnTo>
                  <a:pt x="345694" y="374650"/>
                </a:lnTo>
                <a:lnTo>
                  <a:pt x="354203" y="373507"/>
                </a:lnTo>
                <a:lnTo>
                  <a:pt x="360934" y="371475"/>
                </a:lnTo>
                <a:lnTo>
                  <a:pt x="390203" y="343697"/>
                </a:lnTo>
                <a:lnTo>
                  <a:pt x="412781" y="298608"/>
                </a:lnTo>
                <a:lnTo>
                  <a:pt x="529082" y="0"/>
                </a:lnTo>
                <a:lnTo>
                  <a:pt x="552957" y="0"/>
                </a:lnTo>
                <a:lnTo>
                  <a:pt x="675894" y="297180"/>
                </a:lnTo>
                <a:lnTo>
                  <a:pt x="693038" y="336113"/>
                </a:lnTo>
                <a:lnTo>
                  <a:pt x="702437" y="353060"/>
                </a:lnTo>
                <a:lnTo>
                  <a:pt x="705738" y="359283"/>
                </a:lnTo>
                <a:lnTo>
                  <a:pt x="747025" y="374429"/>
                </a:lnTo>
                <a:lnTo>
                  <a:pt x="757174" y="375666"/>
                </a:lnTo>
                <a:lnTo>
                  <a:pt x="757174" y="392684"/>
                </a:lnTo>
                <a:lnTo>
                  <a:pt x="562101" y="392684"/>
                </a:lnTo>
                <a:lnTo>
                  <a:pt x="562101" y="375538"/>
                </a:lnTo>
                <a:lnTo>
                  <a:pt x="575075" y="374110"/>
                </a:lnTo>
                <a:lnTo>
                  <a:pt x="585597" y="372300"/>
                </a:lnTo>
                <a:lnTo>
                  <a:pt x="613918" y="342138"/>
                </a:lnTo>
                <a:lnTo>
                  <a:pt x="613463" y="336565"/>
                </a:lnTo>
                <a:lnTo>
                  <a:pt x="612092" y="329946"/>
                </a:lnTo>
                <a:lnTo>
                  <a:pt x="609792" y="322278"/>
                </a:lnTo>
                <a:lnTo>
                  <a:pt x="606551" y="313563"/>
                </a:lnTo>
                <a:lnTo>
                  <a:pt x="608457" y="305308"/>
                </a:lnTo>
                <a:lnTo>
                  <a:pt x="576453" y="239395"/>
                </a:lnTo>
                <a:lnTo>
                  <a:pt x="461518" y="239395"/>
                </a:lnTo>
                <a:lnTo>
                  <a:pt x="447801" y="275717"/>
                </a:lnTo>
                <a:lnTo>
                  <a:pt x="438404" y="295275"/>
                </a:lnTo>
                <a:lnTo>
                  <a:pt x="434403" y="307728"/>
                </a:lnTo>
                <a:lnTo>
                  <a:pt x="431546" y="318992"/>
                </a:lnTo>
                <a:lnTo>
                  <a:pt x="429831" y="329064"/>
                </a:lnTo>
                <a:lnTo>
                  <a:pt x="429260" y="337947"/>
                </a:lnTo>
                <a:lnTo>
                  <a:pt x="429260" y="344043"/>
                </a:lnTo>
                <a:lnTo>
                  <a:pt x="430530" y="349631"/>
                </a:lnTo>
                <a:lnTo>
                  <a:pt x="433197" y="354711"/>
                </a:lnTo>
                <a:lnTo>
                  <a:pt x="435737" y="359791"/>
                </a:lnTo>
                <a:lnTo>
                  <a:pt x="474344" y="375538"/>
                </a:lnTo>
                <a:lnTo>
                  <a:pt x="474344" y="392684"/>
                </a:lnTo>
                <a:lnTo>
                  <a:pt x="345186" y="392684"/>
                </a:lnTo>
                <a:lnTo>
                  <a:pt x="337185" y="392684"/>
                </a:lnTo>
                <a:lnTo>
                  <a:pt x="0" y="392684"/>
                </a:lnTo>
                <a:lnTo>
                  <a:pt x="0" y="374776"/>
                </a:lnTo>
                <a:lnTo>
                  <a:pt x="45085" y="360553"/>
                </a:lnTo>
                <a:lnTo>
                  <a:pt x="57912" y="323310"/>
                </a:lnTo>
                <a:lnTo>
                  <a:pt x="58674" y="299338"/>
                </a:lnTo>
                <a:lnTo>
                  <a:pt x="58674" y="93218"/>
                </a:lnTo>
                <a:lnTo>
                  <a:pt x="55372" y="51562"/>
                </a:lnTo>
                <a:lnTo>
                  <a:pt x="28320" y="21209"/>
                </a:lnTo>
                <a:lnTo>
                  <a:pt x="0" y="17399"/>
                </a:lnTo>
                <a:lnTo>
                  <a:pt x="0" y="0"/>
                </a:lnTo>
                <a:close/>
              </a:path>
            </a:pathLst>
          </a:custGeom>
          <a:ln w="9144">
            <a:solidFill>
              <a:srgbClr val="62851A"/>
            </a:solidFill>
          </a:ln>
        </p:spPr>
        <p:txBody>
          <a:bodyPr wrap="square" lIns="0" tIns="0" rIns="0" bIns="0" rtlCol="0"/>
          <a:lstStyle/>
          <a:p>
            <a:endParaRPr/>
          </a:p>
        </p:txBody>
      </p:sp>
      <p:sp>
        <p:nvSpPr>
          <p:cNvPr id="10" name="object 10"/>
          <p:cNvSpPr/>
          <p:nvPr/>
        </p:nvSpPr>
        <p:spPr>
          <a:xfrm>
            <a:off x="1696592" y="505841"/>
            <a:ext cx="420370" cy="393065"/>
          </a:xfrm>
          <a:custGeom>
            <a:avLst/>
            <a:gdLst/>
            <a:ahLst/>
            <a:cxnLst/>
            <a:rect l="l" t="t" r="r" b="b"/>
            <a:pathLst>
              <a:path w="420369" h="393065">
                <a:moveTo>
                  <a:pt x="191896" y="0"/>
                </a:moveTo>
                <a:lnTo>
                  <a:pt x="215773" y="0"/>
                </a:lnTo>
                <a:lnTo>
                  <a:pt x="338708" y="297180"/>
                </a:lnTo>
                <a:lnTo>
                  <a:pt x="345185" y="312681"/>
                </a:lnTo>
                <a:lnTo>
                  <a:pt x="350900" y="325659"/>
                </a:lnTo>
                <a:lnTo>
                  <a:pt x="355853" y="336113"/>
                </a:lnTo>
                <a:lnTo>
                  <a:pt x="360044" y="344043"/>
                </a:lnTo>
                <a:lnTo>
                  <a:pt x="365251" y="353060"/>
                </a:lnTo>
                <a:lnTo>
                  <a:pt x="368554" y="359283"/>
                </a:lnTo>
                <a:lnTo>
                  <a:pt x="409840" y="374429"/>
                </a:lnTo>
                <a:lnTo>
                  <a:pt x="419988" y="375666"/>
                </a:lnTo>
                <a:lnTo>
                  <a:pt x="419988" y="392684"/>
                </a:lnTo>
                <a:lnTo>
                  <a:pt x="224917" y="392684"/>
                </a:lnTo>
                <a:lnTo>
                  <a:pt x="224917" y="375538"/>
                </a:lnTo>
                <a:lnTo>
                  <a:pt x="237890" y="374110"/>
                </a:lnTo>
                <a:lnTo>
                  <a:pt x="248412" y="372300"/>
                </a:lnTo>
                <a:lnTo>
                  <a:pt x="276732" y="342138"/>
                </a:lnTo>
                <a:lnTo>
                  <a:pt x="276278" y="336565"/>
                </a:lnTo>
                <a:lnTo>
                  <a:pt x="274907" y="329946"/>
                </a:lnTo>
                <a:lnTo>
                  <a:pt x="272607" y="322278"/>
                </a:lnTo>
                <a:lnTo>
                  <a:pt x="269367" y="313563"/>
                </a:lnTo>
                <a:lnTo>
                  <a:pt x="271271" y="305308"/>
                </a:lnTo>
                <a:lnTo>
                  <a:pt x="239268" y="239395"/>
                </a:lnTo>
                <a:lnTo>
                  <a:pt x="124332" y="239395"/>
                </a:lnTo>
                <a:lnTo>
                  <a:pt x="110617" y="275717"/>
                </a:lnTo>
                <a:lnTo>
                  <a:pt x="101218" y="295275"/>
                </a:lnTo>
                <a:lnTo>
                  <a:pt x="97218" y="307728"/>
                </a:lnTo>
                <a:lnTo>
                  <a:pt x="94361" y="318992"/>
                </a:lnTo>
                <a:lnTo>
                  <a:pt x="92646" y="329064"/>
                </a:lnTo>
                <a:lnTo>
                  <a:pt x="92075" y="337947"/>
                </a:lnTo>
                <a:lnTo>
                  <a:pt x="92075" y="344043"/>
                </a:lnTo>
                <a:lnTo>
                  <a:pt x="93344" y="349631"/>
                </a:lnTo>
                <a:lnTo>
                  <a:pt x="96012" y="354711"/>
                </a:lnTo>
                <a:lnTo>
                  <a:pt x="98551" y="359791"/>
                </a:lnTo>
                <a:lnTo>
                  <a:pt x="137159" y="375538"/>
                </a:lnTo>
                <a:lnTo>
                  <a:pt x="137159" y="392684"/>
                </a:lnTo>
                <a:lnTo>
                  <a:pt x="0" y="392684"/>
                </a:lnTo>
                <a:lnTo>
                  <a:pt x="0" y="375412"/>
                </a:lnTo>
                <a:lnTo>
                  <a:pt x="8862" y="374554"/>
                </a:lnTo>
                <a:lnTo>
                  <a:pt x="16605" y="373125"/>
                </a:lnTo>
                <a:lnTo>
                  <a:pt x="48513" y="349885"/>
                </a:lnTo>
                <a:lnTo>
                  <a:pt x="70385" y="310872"/>
                </a:lnTo>
                <a:lnTo>
                  <a:pt x="88137" y="267081"/>
                </a:lnTo>
                <a:lnTo>
                  <a:pt x="191896" y="0"/>
                </a:lnTo>
                <a:close/>
              </a:path>
            </a:pathLst>
          </a:custGeom>
          <a:ln w="9144">
            <a:solidFill>
              <a:srgbClr val="62851A"/>
            </a:solidFill>
          </a:ln>
        </p:spPr>
        <p:txBody>
          <a:bodyPr wrap="square" lIns="0" tIns="0" rIns="0" bIns="0" rtlCol="0"/>
          <a:lstStyle/>
          <a:p>
            <a:endParaRPr/>
          </a:p>
        </p:txBody>
      </p:sp>
      <p:sp>
        <p:nvSpPr>
          <p:cNvPr id="11" name="object 11"/>
          <p:cNvSpPr/>
          <p:nvPr/>
        </p:nvSpPr>
        <p:spPr>
          <a:xfrm>
            <a:off x="882396" y="505841"/>
            <a:ext cx="416559" cy="393065"/>
          </a:xfrm>
          <a:custGeom>
            <a:avLst/>
            <a:gdLst/>
            <a:ahLst/>
            <a:cxnLst/>
            <a:rect l="l" t="t" r="r" b="b"/>
            <a:pathLst>
              <a:path w="416559" h="393065">
                <a:moveTo>
                  <a:pt x="0" y="0"/>
                </a:moveTo>
                <a:lnTo>
                  <a:pt x="116217" y="0"/>
                </a:lnTo>
                <a:lnTo>
                  <a:pt x="334556" y="289433"/>
                </a:lnTo>
                <a:lnTo>
                  <a:pt x="334556" y="93218"/>
                </a:lnTo>
                <a:lnTo>
                  <a:pt x="331558" y="52705"/>
                </a:lnTo>
                <a:lnTo>
                  <a:pt x="305053" y="21717"/>
                </a:lnTo>
                <a:lnTo>
                  <a:pt x="275844" y="17272"/>
                </a:lnTo>
                <a:lnTo>
                  <a:pt x="275844" y="0"/>
                </a:lnTo>
                <a:lnTo>
                  <a:pt x="416306" y="0"/>
                </a:lnTo>
                <a:lnTo>
                  <a:pt x="416306" y="17653"/>
                </a:lnTo>
                <a:lnTo>
                  <a:pt x="401758" y="18557"/>
                </a:lnTo>
                <a:lnTo>
                  <a:pt x="389359" y="21272"/>
                </a:lnTo>
                <a:lnTo>
                  <a:pt x="360616" y="52450"/>
                </a:lnTo>
                <a:lnTo>
                  <a:pt x="357644" y="92963"/>
                </a:lnTo>
                <a:lnTo>
                  <a:pt x="357644" y="392684"/>
                </a:lnTo>
                <a:lnTo>
                  <a:pt x="336245" y="392684"/>
                </a:lnTo>
                <a:lnTo>
                  <a:pt x="81762" y="61722"/>
                </a:lnTo>
                <a:lnTo>
                  <a:pt x="81762" y="299338"/>
                </a:lnTo>
                <a:lnTo>
                  <a:pt x="84721" y="340360"/>
                </a:lnTo>
                <a:lnTo>
                  <a:pt x="95122" y="360553"/>
                </a:lnTo>
                <a:lnTo>
                  <a:pt x="99771" y="365379"/>
                </a:lnTo>
                <a:lnTo>
                  <a:pt x="140474" y="375412"/>
                </a:lnTo>
                <a:lnTo>
                  <a:pt x="140474" y="392684"/>
                </a:lnTo>
                <a:lnTo>
                  <a:pt x="0" y="392684"/>
                </a:lnTo>
                <a:lnTo>
                  <a:pt x="0" y="375412"/>
                </a:lnTo>
                <a:lnTo>
                  <a:pt x="9374" y="374717"/>
                </a:lnTo>
                <a:lnTo>
                  <a:pt x="17364" y="373761"/>
                </a:lnTo>
                <a:lnTo>
                  <a:pt x="45148" y="360553"/>
                </a:lnTo>
                <a:lnTo>
                  <a:pt x="50165" y="355473"/>
                </a:lnTo>
                <a:lnTo>
                  <a:pt x="58486" y="312243"/>
                </a:lnTo>
                <a:lnTo>
                  <a:pt x="58673" y="299338"/>
                </a:lnTo>
                <a:lnTo>
                  <a:pt x="58673" y="92963"/>
                </a:lnTo>
                <a:lnTo>
                  <a:pt x="55676" y="52832"/>
                </a:lnTo>
                <a:lnTo>
                  <a:pt x="44996" y="31876"/>
                </a:lnTo>
                <a:lnTo>
                  <a:pt x="40716" y="27305"/>
                </a:lnTo>
                <a:lnTo>
                  <a:pt x="0" y="17272"/>
                </a:lnTo>
                <a:lnTo>
                  <a:pt x="0"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516597" y="505841"/>
            <a:ext cx="349250" cy="393065"/>
          </a:xfrm>
          <a:custGeom>
            <a:avLst/>
            <a:gdLst/>
            <a:ahLst/>
            <a:cxnLst/>
            <a:rect l="l" t="t" r="r" b="b"/>
            <a:pathLst>
              <a:path w="349250" h="393065">
                <a:moveTo>
                  <a:pt x="0" y="0"/>
                </a:moveTo>
                <a:lnTo>
                  <a:pt x="311708" y="0"/>
                </a:lnTo>
                <a:lnTo>
                  <a:pt x="316928" y="103250"/>
                </a:lnTo>
                <a:lnTo>
                  <a:pt x="299466" y="103759"/>
                </a:lnTo>
                <a:lnTo>
                  <a:pt x="297113" y="90945"/>
                </a:lnTo>
                <a:lnTo>
                  <a:pt x="294306" y="79740"/>
                </a:lnTo>
                <a:lnTo>
                  <a:pt x="270322" y="38832"/>
                </a:lnTo>
                <a:lnTo>
                  <a:pt x="235254" y="23749"/>
                </a:lnTo>
                <a:lnTo>
                  <a:pt x="189445" y="19938"/>
                </a:lnTo>
                <a:lnTo>
                  <a:pt x="131394" y="19938"/>
                </a:lnTo>
                <a:lnTo>
                  <a:pt x="131394" y="176403"/>
                </a:lnTo>
                <a:lnTo>
                  <a:pt x="142201" y="176403"/>
                </a:lnTo>
                <a:lnTo>
                  <a:pt x="186499" y="171323"/>
                </a:lnTo>
                <a:lnTo>
                  <a:pt x="197307" y="162941"/>
                </a:lnTo>
                <a:lnTo>
                  <a:pt x="201993" y="158114"/>
                </a:lnTo>
                <a:lnTo>
                  <a:pt x="212805" y="121396"/>
                </a:lnTo>
                <a:lnTo>
                  <a:pt x="214363" y="109347"/>
                </a:lnTo>
                <a:lnTo>
                  <a:pt x="231990" y="109982"/>
                </a:lnTo>
                <a:lnTo>
                  <a:pt x="230809" y="270637"/>
                </a:lnTo>
                <a:lnTo>
                  <a:pt x="213194" y="270637"/>
                </a:lnTo>
                <a:lnTo>
                  <a:pt x="211583" y="258540"/>
                </a:lnTo>
                <a:lnTo>
                  <a:pt x="209778" y="248158"/>
                </a:lnTo>
                <a:lnTo>
                  <a:pt x="193141" y="211836"/>
                </a:lnTo>
                <a:lnTo>
                  <a:pt x="150666" y="196580"/>
                </a:lnTo>
                <a:lnTo>
                  <a:pt x="141351" y="196342"/>
                </a:lnTo>
                <a:lnTo>
                  <a:pt x="131394" y="196342"/>
                </a:lnTo>
                <a:lnTo>
                  <a:pt x="131394" y="254635"/>
                </a:lnTo>
                <a:lnTo>
                  <a:pt x="131510" y="272516"/>
                </a:lnTo>
                <a:lnTo>
                  <a:pt x="134397" y="317736"/>
                </a:lnTo>
                <a:lnTo>
                  <a:pt x="151220" y="353123"/>
                </a:lnTo>
                <a:lnTo>
                  <a:pt x="187742" y="370570"/>
                </a:lnTo>
                <a:lnTo>
                  <a:pt x="215176" y="372745"/>
                </a:lnTo>
                <a:lnTo>
                  <a:pt x="230818" y="372244"/>
                </a:lnTo>
                <a:lnTo>
                  <a:pt x="269189" y="364744"/>
                </a:lnTo>
                <a:lnTo>
                  <a:pt x="304977" y="338582"/>
                </a:lnTo>
                <a:lnTo>
                  <a:pt x="325548" y="295306"/>
                </a:lnTo>
                <a:lnTo>
                  <a:pt x="331685" y="269875"/>
                </a:lnTo>
                <a:lnTo>
                  <a:pt x="348843" y="270510"/>
                </a:lnTo>
                <a:lnTo>
                  <a:pt x="344868" y="392684"/>
                </a:lnTo>
                <a:lnTo>
                  <a:pt x="0" y="392684"/>
                </a:lnTo>
                <a:lnTo>
                  <a:pt x="0" y="375412"/>
                </a:lnTo>
                <a:lnTo>
                  <a:pt x="9384" y="374717"/>
                </a:lnTo>
                <a:lnTo>
                  <a:pt x="17381" y="373761"/>
                </a:lnTo>
                <a:lnTo>
                  <a:pt x="45173" y="360553"/>
                </a:lnTo>
                <a:lnTo>
                  <a:pt x="50203" y="355473"/>
                </a:lnTo>
                <a:lnTo>
                  <a:pt x="58524" y="312243"/>
                </a:lnTo>
                <a:lnTo>
                  <a:pt x="58712" y="299338"/>
                </a:lnTo>
                <a:lnTo>
                  <a:pt x="58712" y="93218"/>
                </a:lnTo>
                <a:lnTo>
                  <a:pt x="55714" y="52832"/>
                </a:lnTo>
                <a:lnTo>
                  <a:pt x="45021" y="31876"/>
                </a:lnTo>
                <a:lnTo>
                  <a:pt x="40741" y="27305"/>
                </a:lnTo>
                <a:lnTo>
                  <a:pt x="0" y="17272"/>
                </a:lnTo>
                <a:lnTo>
                  <a:pt x="0" y="0"/>
                </a:lnTo>
                <a:close/>
              </a:path>
            </a:pathLst>
          </a:custGeom>
          <a:ln w="9144">
            <a:solidFill>
              <a:srgbClr val="62851A"/>
            </a:solidFill>
          </a:ln>
        </p:spPr>
        <p:txBody>
          <a:bodyPr wrap="square" lIns="0" tIns="0" rIns="0" bIns="0" rtlCol="0"/>
          <a:lstStyle/>
          <a:p>
            <a:endParaRPr/>
          </a:p>
        </p:txBody>
      </p:sp>
      <p:sp>
        <p:nvSpPr>
          <p:cNvPr id="13" name="object 13"/>
          <p:cNvSpPr/>
          <p:nvPr/>
        </p:nvSpPr>
        <p:spPr>
          <a:xfrm>
            <a:off x="3349116" y="496062"/>
            <a:ext cx="422909" cy="412115"/>
          </a:xfrm>
          <a:custGeom>
            <a:avLst/>
            <a:gdLst/>
            <a:ahLst/>
            <a:cxnLst/>
            <a:rect l="l" t="t" r="r" b="b"/>
            <a:pathLst>
              <a:path w="422910" h="412115">
                <a:moveTo>
                  <a:pt x="213613" y="0"/>
                </a:moveTo>
                <a:lnTo>
                  <a:pt x="257143" y="4873"/>
                </a:lnTo>
                <a:lnTo>
                  <a:pt x="299338" y="19558"/>
                </a:lnTo>
                <a:lnTo>
                  <a:pt x="338200" y="42894"/>
                </a:lnTo>
                <a:lnTo>
                  <a:pt x="371729" y="74040"/>
                </a:lnTo>
                <a:lnTo>
                  <a:pt x="409733" y="135604"/>
                </a:lnTo>
                <a:lnTo>
                  <a:pt x="422402" y="204977"/>
                </a:lnTo>
                <a:lnTo>
                  <a:pt x="421570" y="223196"/>
                </a:lnTo>
                <a:lnTo>
                  <a:pt x="409194" y="275971"/>
                </a:lnTo>
                <a:lnTo>
                  <a:pt x="382440" y="323905"/>
                </a:lnTo>
                <a:lnTo>
                  <a:pt x="354296" y="354982"/>
                </a:lnTo>
                <a:lnTo>
                  <a:pt x="317684" y="382085"/>
                </a:lnTo>
                <a:lnTo>
                  <a:pt x="275899" y="401091"/>
                </a:lnTo>
                <a:lnTo>
                  <a:pt x="231513" y="410668"/>
                </a:lnTo>
                <a:lnTo>
                  <a:pt x="208534" y="411861"/>
                </a:lnTo>
                <a:lnTo>
                  <a:pt x="185862" y="410694"/>
                </a:lnTo>
                <a:lnTo>
                  <a:pt x="142186" y="401359"/>
                </a:lnTo>
                <a:lnTo>
                  <a:pt x="101107" y="382954"/>
                </a:lnTo>
                <a:lnTo>
                  <a:pt x="65293" y="356526"/>
                </a:lnTo>
                <a:lnTo>
                  <a:pt x="38240" y="326550"/>
                </a:lnTo>
                <a:lnTo>
                  <a:pt x="12827" y="279526"/>
                </a:lnTo>
                <a:lnTo>
                  <a:pt x="807" y="226823"/>
                </a:lnTo>
                <a:lnTo>
                  <a:pt x="0" y="208534"/>
                </a:lnTo>
                <a:lnTo>
                  <a:pt x="1287" y="184846"/>
                </a:lnTo>
                <a:lnTo>
                  <a:pt x="11626" y="140043"/>
                </a:lnTo>
                <a:lnTo>
                  <a:pt x="32055" y="99474"/>
                </a:lnTo>
                <a:lnTo>
                  <a:pt x="61098" y="66760"/>
                </a:lnTo>
                <a:lnTo>
                  <a:pt x="78740" y="53593"/>
                </a:lnTo>
                <a:lnTo>
                  <a:pt x="94861" y="40070"/>
                </a:lnTo>
                <a:lnTo>
                  <a:pt x="127817" y="19357"/>
                </a:lnTo>
                <a:lnTo>
                  <a:pt x="178943" y="3047"/>
                </a:lnTo>
                <a:lnTo>
                  <a:pt x="196230" y="761"/>
                </a:lnTo>
                <a:lnTo>
                  <a:pt x="213613" y="0"/>
                </a:lnTo>
                <a:close/>
              </a:path>
            </a:pathLst>
          </a:custGeom>
          <a:ln w="9144">
            <a:solidFill>
              <a:srgbClr val="62851A"/>
            </a:solidFill>
          </a:ln>
        </p:spPr>
        <p:txBody>
          <a:bodyPr wrap="square" lIns="0" tIns="0" rIns="0" bIns="0" rtlCol="0"/>
          <a:lstStyle/>
          <a:p>
            <a:endParaRPr/>
          </a:p>
        </p:txBody>
      </p:sp>
      <p:sp>
        <p:nvSpPr>
          <p:cNvPr id="14" name="object 14"/>
          <p:cNvSpPr/>
          <p:nvPr/>
        </p:nvSpPr>
        <p:spPr>
          <a:xfrm>
            <a:off x="1337436" y="496062"/>
            <a:ext cx="351155" cy="412115"/>
          </a:xfrm>
          <a:custGeom>
            <a:avLst/>
            <a:gdLst/>
            <a:ahLst/>
            <a:cxnLst/>
            <a:rect l="l" t="t" r="r" b="b"/>
            <a:pathLst>
              <a:path w="351155" h="412115">
                <a:moveTo>
                  <a:pt x="207137" y="0"/>
                </a:moveTo>
                <a:lnTo>
                  <a:pt x="262822" y="7929"/>
                </a:lnTo>
                <a:lnTo>
                  <a:pt x="303656" y="20827"/>
                </a:lnTo>
                <a:lnTo>
                  <a:pt x="307339" y="22098"/>
                </a:lnTo>
                <a:lnTo>
                  <a:pt x="310514" y="22860"/>
                </a:lnTo>
                <a:lnTo>
                  <a:pt x="313308" y="22860"/>
                </a:lnTo>
                <a:lnTo>
                  <a:pt x="316102" y="22860"/>
                </a:lnTo>
                <a:lnTo>
                  <a:pt x="318135" y="21971"/>
                </a:lnTo>
                <a:lnTo>
                  <a:pt x="319531" y="20192"/>
                </a:lnTo>
                <a:lnTo>
                  <a:pt x="320929" y="18034"/>
                </a:lnTo>
                <a:lnTo>
                  <a:pt x="322961" y="13970"/>
                </a:lnTo>
                <a:lnTo>
                  <a:pt x="325755" y="7747"/>
                </a:lnTo>
                <a:lnTo>
                  <a:pt x="342011" y="7747"/>
                </a:lnTo>
                <a:lnTo>
                  <a:pt x="345694" y="144017"/>
                </a:lnTo>
                <a:lnTo>
                  <a:pt x="329183" y="144017"/>
                </a:lnTo>
                <a:lnTo>
                  <a:pt x="326644" y="137287"/>
                </a:lnTo>
                <a:lnTo>
                  <a:pt x="324485" y="131825"/>
                </a:lnTo>
                <a:lnTo>
                  <a:pt x="310189" y="91037"/>
                </a:lnTo>
                <a:lnTo>
                  <a:pt x="306831" y="80390"/>
                </a:lnTo>
                <a:lnTo>
                  <a:pt x="301186" y="72890"/>
                </a:lnTo>
                <a:lnTo>
                  <a:pt x="269505" y="40693"/>
                </a:lnTo>
                <a:lnTo>
                  <a:pt x="229473" y="22129"/>
                </a:lnTo>
                <a:lnTo>
                  <a:pt x="210693" y="20574"/>
                </a:lnTo>
                <a:lnTo>
                  <a:pt x="196312" y="21383"/>
                </a:lnTo>
                <a:lnTo>
                  <a:pt x="159003" y="33527"/>
                </a:lnTo>
                <a:lnTo>
                  <a:pt x="122554" y="66675"/>
                </a:lnTo>
                <a:lnTo>
                  <a:pt x="100552" y="102786"/>
                </a:lnTo>
                <a:lnTo>
                  <a:pt x="83089" y="158559"/>
                </a:lnTo>
                <a:lnTo>
                  <a:pt x="79247" y="206375"/>
                </a:lnTo>
                <a:lnTo>
                  <a:pt x="79912" y="227427"/>
                </a:lnTo>
                <a:lnTo>
                  <a:pt x="85195" y="266150"/>
                </a:lnTo>
                <a:lnTo>
                  <a:pt x="103155" y="317452"/>
                </a:lnTo>
                <a:lnTo>
                  <a:pt x="141285" y="364347"/>
                </a:lnTo>
                <a:lnTo>
                  <a:pt x="189430" y="380730"/>
                </a:lnTo>
                <a:lnTo>
                  <a:pt x="218312" y="382777"/>
                </a:lnTo>
                <a:lnTo>
                  <a:pt x="233314" y="382133"/>
                </a:lnTo>
                <a:lnTo>
                  <a:pt x="273176" y="372363"/>
                </a:lnTo>
                <a:lnTo>
                  <a:pt x="310388" y="343026"/>
                </a:lnTo>
                <a:lnTo>
                  <a:pt x="329533" y="298021"/>
                </a:lnTo>
                <a:lnTo>
                  <a:pt x="334010" y="277875"/>
                </a:lnTo>
                <a:lnTo>
                  <a:pt x="351155" y="280035"/>
                </a:lnTo>
                <a:lnTo>
                  <a:pt x="342042" y="325119"/>
                </a:lnTo>
                <a:lnTo>
                  <a:pt x="315593" y="370677"/>
                </a:lnTo>
                <a:lnTo>
                  <a:pt x="274319" y="398145"/>
                </a:lnTo>
                <a:lnTo>
                  <a:pt x="219670" y="411003"/>
                </a:lnTo>
                <a:lnTo>
                  <a:pt x="198881" y="411861"/>
                </a:lnTo>
                <a:lnTo>
                  <a:pt x="179359" y="411124"/>
                </a:lnTo>
                <a:lnTo>
                  <a:pt x="141553" y="405270"/>
                </a:lnTo>
                <a:lnTo>
                  <a:pt x="95787" y="388727"/>
                </a:lnTo>
                <a:lnTo>
                  <a:pt x="50397" y="354349"/>
                </a:lnTo>
                <a:lnTo>
                  <a:pt x="18270" y="305440"/>
                </a:lnTo>
                <a:lnTo>
                  <a:pt x="2026" y="246334"/>
                </a:lnTo>
                <a:lnTo>
                  <a:pt x="0" y="213233"/>
                </a:lnTo>
                <a:lnTo>
                  <a:pt x="1188" y="187559"/>
                </a:lnTo>
                <a:lnTo>
                  <a:pt x="10662" y="139259"/>
                </a:lnTo>
                <a:lnTo>
                  <a:pt x="29378" y="95484"/>
                </a:lnTo>
                <a:lnTo>
                  <a:pt x="55909" y="59757"/>
                </a:lnTo>
                <a:lnTo>
                  <a:pt x="85701" y="35302"/>
                </a:lnTo>
                <a:lnTo>
                  <a:pt x="134493" y="12191"/>
                </a:lnTo>
                <a:lnTo>
                  <a:pt x="188964" y="761"/>
                </a:lnTo>
                <a:lnTo>
                  <a:pt x="207137" y="0"/>
                </a:lnTo>
                <a:close/>
              </a:path>
            </a:pathLst>
          </a:custGeom>
          <a:ln w="9144">
            <a:solidFill>
              <a:srgbClr val="62851A"/>
            </a:solidFill>
          </a:ln>
        </p:spPr>
        <p:txBody>
          <a:bodyPr wrap="square" lIns="0" tIns="0" rIns="0" bIns="0" rtlCol="0"/>
          <a:lstStyle/>
          <a:p>
            <a:endParaRPr/>
          </a:p>
        </p:txBody>
      </p:sp>
      <p:sp>
        <p:nvSpPr>
          <p:cNvPr id="15" name="object 15"/>
          <p:cNvSpPr txBox="1"/>
          <p:nvPr/>
        </p:nvSpPr>
        <p:spPr>
          <a:xfrm>
            <a:off x="214287" y="5143512"/>
            <a:ext cx="4283075" cy="841897"/>
          </a:xfrm>
          <a:prstGeom prst="rect">
            <a:avLst/>
          </a:prstGeom>
          <a:solidFill>
            <a:schemeClr val="accent1">
              <a:lumMod val="40000"/>
              <a:lumOff val="60000"/>
            </a:schemeClr>
          </a:solidFill>
          <a:ln w="38100">
            <a:solidFill>
              <a:srgbClr val="CC0099"/>
            </a:solidFill>
          </a:ln>
        </p:spPr>
        <p:txBody>
          <a:bodyPr vert="horz" wrap="square" lIns="0" tIns="41275" rIns="0" bIns="0" rtlCol="0">
            <a:spAutoFit/>
          </a:bodyPr>
          <a:lstStyle/>
          <a:p>
            <a:pPr marL="90805" marR="151765">
              <a:lnSpc>
                <a:spcPct val="80100"/>
              </a:lnSpc>
              <a:spcBef>
                <a:spcPts val="325"/>
              </a:spcBef>
            </a:pPr>
            <a:r>
              <a:rPr sz="1300" b="1" spc="-5" dirty="0">
                <a:latin typeface="Arial"/>
                <a:cs typeface="Arial"/>
              </a:rPr>
              <a:t>Considerando el encalado cuando más intenso  sea este, más puede afectar el carácter blando,  debido a un exceso de cal o a un calero muy  prolongado. Un calero muy fuerte provoca  hidrólisis de la</a:t>
            </a:r>
            <a:r>
              <a:rPr sz="1300" b="1" spc="45" dirty="0">
                <a:latin typeface="Arial"/>
                <a:cs typeface="Arial"/>
              </a:rPr>
              <a:t> </a:t>
            </a:r>
            <a:r>
              <a:rPr sz="1300" b="1" spc="-5" dirty="0">
                <a:latin typeface="Arial"/>
                <a:cs typeface="Arial"/>
              </a:rPr>
              <a:t>piel.</a:t>
            </a:r>
            <a:endParaRPr sz="1300" dirty="0">
              <a:latin typeface="Arial"/>
              <a:cs typeface="Arial"/>
            </a:endParaRPr>
          </a:p>
        </p:txBody>
      </p:sp>
      <p:sp>
        <p:nvSpPr>
          <p:cNvPr id="16" name="object 16"/>
          <p:cNvSpPr txBox="1"/>
          <p:nvPr/>
        </p:nvSpPr>
        <p:spPr>
          <a:xfrm>
            <a:off x="4645025" y="5214950"/>
            <a:ext cx="4284980" cy="1207382"/>
          </a:xfrm>
          <a:prstGeom prst="rect">
            <a:avLst/>
          </a:prstGeom>
          <a:solidFill>
            <a:schemeClr val="accent1">
              <a:lumMod val="40000"/>
              <a:lumOff val="60000"/>
            </a:schemeClr>
          </a:solidFill>
          <a:ln w="38100">
            <a:solidFill>
              <a:srgbClr val="FFC000"/>
            </a:solidFill>
          </a:ln>
        </p:spPr>
        <p:txBody>
          <a:bodyPr vert="horz" wrap="square" lIns="0" tIns="40005" rIns="0" bIns="0" rtlCol="0">
            <a:spAutoFit/>
          </a:bodyPr>
          <a:lstStyle/>
          <a:p>
            <a:pPr marL="92075" marR="174625">
              <a:lnSpc>
                <a:spcPts val="1250"/>
              </a:lnSpc>
              <a:spcBef>
                <a:spcPts val="315"/>
              </a:spcBef>
            </a:pPr>
            <a:r>
              <a:rPr sz="1300" b="1" spc="-5" dirty="0">
                <a:latin typeface="Arial"/>
                <a:cs typeface="Arial"/>
              </a:rPr>
              <a:t>A </a:t>
            </a:r>
            <a:r>
              <a:rPr sz="1300" b="1" spc="-10" dirty="0">
                <a:latin typeface="Arial"/>
                <a:cs typeface="Arial"/>
              </a:rPr>
              <a:t>mayor </a:t>
            </a:r>
            <a:r>
              <a:rPr sz="1300" b="1" spc="-5" dirty="0">
                <a:latin typeface="Arial"/>
                <a:cs typeface="Arial"/>
              </a:rPr>
              <a:t>temperatura la piel tiende a ser mas  flexible y mas blanda, menos turgente (turgente=  por haber absorbido agua, tiene tensos sus  tejidos o membranas y paredes celulares),por lo  que los productos podrán penetrar mas  fácilmente con un </a:t>
            </a:r>
            <a:r>
              <a:rPr sz="1300" b="1" spc="-10" dirty="0">
                <a:latin typeface="Arial"/>
                <a:cs typeface="Arial"/>
              </a:rPr>
              <a:t>adecuado tiempo </a:t>
            </a:r>
            <a:r>
              <a:rPr sz="1300" b="1" spc="-5" dirty="0">
                <a:latin typeface="Arial"/>
                <a:cs typeface="Arial"/>
              </a:rPr>
              <a:t>de </a:t>
            </a:r>
            <a:r>
              <a:rPr sz="1300" b="1" spc="-10" dirty="0">
                <a:latin typeface="Arial"/>
                <a:cs typeface="Arial"/>
              </a:rPr>
              <a:t>rotación </a:t>
            </a:r>
            <a:r>
              <a:rPr sz="1300" b="1" spc="-5" dirty="0">
                <a:latin typeface="Arial"/>
                <a:cs typeface="Arial"/>
              </a:rPr>
              <a:t>o  </a:t>
            </a:r>
            <a:r>
              <a:rPr sz="1300" b="1" spc="-10" dirty="0">
                <a:latin typeface="Arial"/>
                <a:cs typeface="Arial"/>
              </a:rPr>
              <a:t>acción</a:t>
            </a:r>
            <a:r>
              <a:rPr sz="1300" b="1" spc="25" dirty="0">
                <a:latin typeface="Arial"/>
                <a:cs typeface="Arial"/>
              </a:rPr>
              <a:t> </a:t>
            </a:r>
            <a:r>
              <a:rPr sz="1300" b="1" spc="-10" dirty="0">
                <a:latin typeface="Arial"/>
                <a:cs typeface="Arial"/>
              </a:rPr>
              <a:t>mecánica.</a:t>
            </a:r>
            <a:endParaRPr sz="1300" dirty="0">
              <a:latin typeface="Arial"/>
              <a:cs typeface="Arial"/>
            </a:endParaRPr>
          </a:p>
        </p:txBody>
      </p:sp>
      <p:sp>
        <p:nvSpPr>
          <p:cNvPr id="17" name="object 17"/>
          <p:cNvSpPr txBox="1"/>
          <p:nvPr/>
        </p:nvSpPr>
        <p:spPr>
          <a:xfrm>
            <a:off x="672909" y="1112945"/>
            <a:ext cx="3657600" cy="4022090"/>
          </a:xfrm>
          <a:prstGeom prst="rect">
            <a:avLst/>
          </a:prstGeom>
        </p:spPr>
        <p:txBody>
          <a:bodyPr vert="horz" wrap="square" lIns="0" tIns="69850" rIns="0" bIns="0" rtlCol="0">
            <a:spAutoFit/>
          </a:bodyPr>
          <a:lstStyle/>
          <a:p>
            <a:pPr marL="12700" marR="5080" indent="13335">
              <a:lnSpc>
                <a:spcPct val="80000"/>
              </a:lnSpc>
              <a:spcBef>
                <a:spcPts val="550"/>
              </a:spcBef>
            </a:pPr>
            <a:r>
              <a:rPr sz="1900" spc="-5" dirty="0">
                <a:latin typeface="Arial"/>
                <a:cs typeface="Arial"/>
              </a:rPr>
              <a:t>El encalado o es la adición al  baño (agua) de cal apagada. La  concentración de la cal en  solución es aproximadamente </a:t>
            </a:r>
            <a:r>
              <a:rPr sz="1900" dirty="0">
                <a:latin typeface="Arial"/>
                <a:cs typeface="Arial"/>
              </a:rPr>
              <a:t>10-  </a:t>
            </a:r>
            <a:r>
              <a:rPr sz="1900" spc="-5" dirty="0">
                <a:latin typeface="Arial"/>
                <a:cs typeface="Arial"/>
              </a:rPr>
              <a:t>12 %, dependiendo del lote. La  temperatura óptima para realizar  esta operación es de </a:t>
            </a:r>
            <a:r>
              <a:rPr sz="1900" dirty="0">
                <a:latin typeface="Arial"/>
                <a:cs typeface="Arial"/>
              </a:rPr>
              <a:t>21</a:t>
            </a:r>
            <a:r>
              <a:rPr sz="1875" baseline="26666" dirty="0">
                <a:latin typeface="Arial"/>
                <a:cs typeface="Arial"/>
              </a:rPr>
              <a:t>o</a:t>
            </a:r>
            <a:r>
              <a:rPr sz="1900" dirty="0">
                <a:latin typeface="Arial"/>
                <a:cs typeface="Arial"/>
              </a:rPr>
              <a:t>C </a:t>
            </a:r>
            <a:r>
              <a:rPr sz="1900" spc="-5" dirty="0">
                <a:latin typeface="Arial"/>
                <a:cs typeface="Arial"/>
              </a:rPr>
              <a:t>, pero  muchos curtidores prefieren  temperaturas más bajas (entre 10  y 15 </a:t>
            </a:r>
            <a:r>
              <a:rPr sz="1875" baseline="26666" dirty="0">
                <a:latin typeface="Arial"/>
                <a:cs typeface="Arial"/>
              </a:rPr>
              <a:t>o</a:t>
            </a:r>
            <a:r>
              <a:rPr sz="1900" dirty="0">
                <a:latin typeface="Arial"/>
                <a:cs typeface="Arial"/>
              </a:rPr>
              <a:t>C </a:t>
            </a:r>
            <a:r>
              <a:rPr sz="1900" spc="-5" dirty="0">
                <a:latin typeface="Arial"/>
                <a:cs typeface="Arial"/>
              </a:rPr>
              <a:t>). En cuanto a la  temperatura existe</a:t>
            </a:r>
            <a:r>
              <a:rPr sz="1900" spc="40" dirty="0">
                <a:latin typeface="Arial"/>
                <a:cs typeface="Arial"/>
              </a:rPr>
              <a:t> </a:t>
            </a:r>
            <a:r>
              <a:rPr sz="1900" spc="-5" dirty="0">
                <a:latin typeface="Arial"/>
                <a:cs typeface="Arial"/>
              </a:rPr>
              <a:t>una</a:t>
            </a:r>
            <a:endParaRPr sz="1900" dirty="0">
              <a:latin typeface="Arial"/>
              <a:cs typeface="Arial"/>
            </a:endParaRPr>
          </a:p>
          <a:p>
            <a:pPr marL="12700" marR="50165">
              <a:lnSpc>
                <a:spcPct val="80000"/>
              </a:lnSpc>
            </a:pPr>
            <a:r>
              <a:rPr sz="1900" spc="-5" dirty="0">
                <a:latin typeface="Arial"/>
                <a:cs typeface="Arial"/>
              </a:rPr>
              <a:t>limitación, ya que ésta no debe  pasar de 27 </a:t>
            </a:r>
            <a:r>
              <a:rPr sz="1875" baseline="26666" dirty="0">
                <a:latin typeface="Arial"/>
                <a:cs typeface="Arial"/>
              </a:rPr>
              <a:t>o</a:t>
            </a:r>
            <a:r>
              <a:rPr sz="1900" dirty="0">
                <a:latin typeface="Arial"/>
                <a:cs typeface="Arial"/>
              </a:rPr>
              <a:t>C, </a:t>
            </a:r>
            <a:r>
              <a:rPr sz="1900" spc="-5" dirty="0">
                <a:latin typeface="Arial"/>
                <a:cs typeface="Arial"/>
              </a:rPr>
              <a:t>ya que podría  reaccionar la cal con las fibras de  colágeno de la piel, perdiéndose  material útil para producción de  cuero.</a:t>
            </a:r>
            <a:endParaRPr sz="1900" dirty="0">
              <a:latin typeface="Arial"/>
              <a:cs typeface="Arial"/>
            </a:endParaRPr>
          </a:p>
        </p:txBody>
      </p:sp>
      <p:sp>
        <p:nvSpPr>
          <p:cNvPr id="18" name="object 18"/>
          <p:cNvSpPr/>
          <p:nvPr/>
        </p:nvSpPr>
        <p:spPr>
          <a:xfrm>
            <a:off x="4786376" y="285750"/>
            <a:ext cx="4041775" cy="4672965"/>
          </a:xfrm>
          <a:custGeom>
            <a:avLst/>
            <a:gdLst/>
            <a:ahLst/>
            <a:cxnLst/>
            <a:rect l="l" t="t" r="r" b="b"/>
            <a:pathLst>
              <a:path w="4041775" h="4672965">
                <a:moveTo>
                  <a:pt x="0" y="4672838"/>
                </a:moveTo>
                <a:lnTo>
                  <a:pt x="4041775" y="4672838"/>
                </a:lnTo>
                <a:lnTo>
                  <a:pt x="4041775" y="0"/>
                </a:lnTo>
                <a:lnTo>
                  <a:pt x="0" y="0"/>
                </a:lnTo>
                <a:lnTo>
                  <a:pt x="0" y="4672838"/>
                </a:lnTo>
                <a:close/>
              </a:path>
            </a:pathLst>
          </a:custGeom>
          <a:ln w="28575">
            <a:solidFill>
              <a:srgbClr val="FF0000"/>
            </a:solidFill>
          </a:ln>
        </p:spPr>
        <p:txBody>
          <a:bodyPr wrap="square" lIns="0" tIns="0" rIns="0" bIns="0" rtlCol="0"/>
          <a:lstStyle/>
          <a:p>
            <a:endParaRPr/>
          </a:p>
        </p:txBody>
      </p:sp>
      <p:sp>
        <p:nvSpPr>
          <p:cNvPr id="19" name="object 19"/>
          <p:cNvSpPr/>
          <p:nvPr/>
        </p:nvSpPr>
        <p:spPr>
          <a:xfrm>
            <a:off x="4741164" y="487680"/>
            <a:ext cx="2026919" cy="40081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919853" y="610997"/>
            <a:ext cx="1694645" cy="201929"/>
          </a:xfrm>
          <a:prstGeom prst="rect">
            <a:avLst/>
          </a:prstGeom>
          <a:blipFill>
            <a:blip r:embed="rId5" cstate="print"/>
            <a:stretch>
              <a:fillRect/>
            </a:stretch>
          </a:blipFill>
        </p:spPr>
        <p:txBody>
          <a:bodyPr wrap="square" lIns="0" tIns="0" rIns="0" bIns="0" rtlCol="0"/>
          <a:lstStyle/>
          <a:p>
            <a:endParaRPr/>
          </a:p>
        </p:txBody>
      </p:sp>
      <p:sp>
        <p:nvSpPr>
          <p:cNvPr id="21" name="object 21"/>
          <p:cNvSpPr txBox="1"/>
          <p:nvPr/>
        </p:nvSpPr>
        <p:spPr>
          <a:xfrm>
            <a:off x="5257800" y="1090422"/>
            <a:ext cx="3399154" cy="3790315"/>
          </a:xfrm>
          <a:prstGeom prst="rect">
            <a:avLst/>
          </a:prstGeom>
        </p:spPr>
        <p:txBody>
          <a:bodyPr vert="horz" wrap="square" lIns="0" tIns="69850" rIns="0" bIns="0" rtlCol="0">
            <a:spAutoFit/>
          </a:bodyPr>
          <a:lstStyle/>
          <a:p>
            <a:pPr marL="12700" marR="5080" indent="1270">
              <a:lnSpc>
                <a:spcPct val="80000"/>
              </a:lnSpc>
              <a:spcBef>
                <a:spcPts val="550"/>
              </a:spcBef>
            </a:pPr>
            <a:r>
              <a:rPr sz="1900" spc="-5" dirty="0">
                <a:latin typeface="Arial"/>
                <a:cs typeface="Arial"/>
              </a:rPr>
              <a:t>Aquellos cueros cuya maciez  (blandura) debe ser acentuada,  pueden necesitar una acción  mas intensa, en la etapa del  encalado. El "reencalado"  consiste en el tratamiento de  las pieles previamente  encaladas en nuevo baño de  cal. </a:t>
            </a:r>
            <a:r>
              <a:rPr sz="1900" spc="-10" dirty="0">
                <a:latin typeface="Arial"/>
                <a:cs typeface="Arial"/>
              </a:rPr>
              <a:t>Al </a:t>
            </a:r>
            <a:r>
              <a:rPr sz="1900" spc="-5" dirty="0">
                <a:latin typeface="Arial"/>
                <a:cs typeface="Arial"/>
              </a:rPr>
              <a:t>ejecutar esta operación  se debe prestar atención  especial en el tiempo y la  temperatura, pues tiempos  largos y temperaturas altas  pueden afectar negativamente  las características  fisicoquímicas del</a:t>
            </a:r>
            <a:r>
              <a:rPr sz="1900" spc="35" dirty="0">
                <a:latin typeface="Arial"/>
                <a:cs typeface="Arial"/>
              </a:rPr>
              <a:t> </a:t>
            </a:r>
            <a:r>
              <a:rPr sz="1900" spc="-5" dirty="0">
                <a:latin typeface="Arial"/>
                <a:cs typeface="Arial"/>
              </a:rPr>
              <a:t>cuero.</a:t>
            </a:r>
            <a:endParaRPr sz="19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57200" y="887477"/>
            <a:ext cx="2927604" cy="9052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36931" y="583566"/>
            <a:ext cx="2332012" cy="421005"/>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780694" y="1675638"/>
            <a:ext cx="2885440" cy="4689475"/>
          </a:xfrm>
          <a:prstGeom prst="rect">
            <a:avLst/>
          </a:prstGeom>
        </p:spPr>
        <p:txBody>
          <a:bodyPr vert="horz" wrap="square" lIns="0" tIns="67310" rIns="0" bIns="0" rtlCol="0">
            <a:spAutoFit/>
          </a:bodyPr>
          <a:lstStyle/>
          <a:p>
            <a:pPr marL="17145" marR="111760" indent="-5080">
              <a:lnSpc>
                <a:spcPct val="80000"/>
              </a:lnSpc>
              <a:spcBef>
                <a:spcPts val="530"/>
              </a:spcBef>
            </a:pPr>
            <a:r>
              <a:rPr sz="1800" spc="-5" dirty="0">
                <a:latin typeface="Arial"/>
                <a:cs typeface="Arial"/>
              </a:rPr>
              <a:t>El calero consiste en poner  en contacto los productos  alcalinos Ca(OH)2(el de  </a:t>
            </a:r>
            <a:r>
              <a:rPr sz="1800" spc="-10" dirty="0">
                <a:latin typeface="Arial"/>
                <a:cs typeface="Arial"/>
              </a:rPr>
              <a:t>mayor</a:t>
            </a:r>
            <a:endParaRPr sz="1800" dirty="0">
              <a:latin typeface="Arial"/>
              <a:cs typeface="Arial"/>
            </a:endParaRPr>
          </a:p>
          <a:p>
            <a:pPr marL="17145" marR="55244" algn="just">
              <a:lnSpc>
                <a:spcPct val="80000"/>
              </a:lnSpc>
            </a:pPr>
            <a:r>
              <a:rPr sz="1800" spc="-5" dirty="0">
                <a:latin typeface="Arial"/>
                <a:cs typeface="Arial"/>
              </a:rPr>
              <a:t>concentración), NaS2, NaH  </a:t>
            </a:r>
            <a:r>
              <a:rPr sz="1800" dirty="0">
                <a:latin typeface="Arial"/>
                <a:cs typeface="Arial"/>
              </a:rPr>
              <a:t>S, </a:t>
            </a:r>
            <a:r>
              <a:rPr sz="1800" spc="-5" dirty="0">
                <a:latin typeface="Arial"/>
                <a:cs typeface="Arial"/>
              </a:rPr>
              <a:t>aminas, </a:t>
            </a:r>
            <a:r>
              <a:rPr sz="1800" dirty="0">
                <a:latin typeface="Arial"/>
                <a:cs typeface="Arial"/>
              </a:rPr>
              <a:t>y </a:t>
            </a:r>
            <a:r>
              <a:rPr sz="1800" spc="-5" dirty="0">
                <a:latin typeface="Arial"/>
                <a:cs typeface="Arial"/>
              </a:rPr>
              <a:t>todos los</a:t>
            </a:r>
            <a:r>
              <a:rPr sz="1800" spc="-65" dirty="0">
                <a:latin typeface="Arial"/>
                <a:cs typeface="Arial"/>
              </a:rPr>
              <a:t> </a:t>
            </a:r>
            <a:r>
              <a:rPr sz="1800" dirty="0">
                <a:latin typeface="Arial"/>
                <a:cs typeface="Arial"/>
              </a:rPr>
              <a:t>otros  </a:t>
            </a:r>
            <a:r>
              <a:rPr sz="1800" spc="-5" dirty="0">
                <a:latin typeface="Arial"/>
                <a:cs typeface="Arial"/>
              </a:rPr>
              <a:t>productos</a:t>
            </a:r>
            <a:endParaRPr sz="1800" dirty="0">
              <a:latin typeface="Arial"/>
              <a:cs typeface="Arial"/>
            </a:endParaRPr>
          </a:p>
          <a:p>
            <a:pPr marL="17145" marR="5080">
              <a:lnSpc>
                <a:spcPct val="80000"/>
              </a:lnSpc>
            </a:pPr>
            <a:r>
              <a:rPr sz="1800" spc="-5" dirty="0">
                <a:latin typeface="Arial"/>
                <a:cs typeface="Arial"/>
              </a:rPr>
              <a:t>involucrados, sales, tensoa  ctivos, peróxidos, etc.,disuel  </a:t>
            </a:r>
            <a:r>
              <a:rPr sz="1800" dirty="0">
                <a:latin typeface="Arial"/>
                <a:cs typeface="Arial"/>
              </a:rPr>
              <a:t>tos </a:t>
            </a:r>
            <a:r>
              <a:rPr sz="1800" spc="-5" dirty="0">
                <a:latin typeface="Arial"/>
                <a:cs typeface="Arial"/>
              </a:rPr>
              <a:t>en agua con la piel en  aparatos agitadores  (fulones, -bombos- batanes</a:t>
            </a:r>
            <a:endParaRPr sz="1800" dirty="0">
              <a:latin typeface="Arial"/>
              <a:cs typeface="Arial"/>
            </a:endParaRPr>
          </a:p>
          <a:p>
            <a:pPr marL="17145">
              <a:lnSpc>
                <a:spcPts val="1515"/>
              </a:lnSpc>
            </a:pPr>
            <a:r>
              <a:rPr sz="1800" spc="-5" dirty="0">
                <a:latin typeface="Arial"/>
                <a:cs typeface="Arial"/>
              </a:rPr>
              <a:t>-molinetes-</a:t>
            </a:r>
            <a:endParaRPr sz="1800" dirty="0">
              <a:latin typeface="Arial"/>
              <a:cs typeface="Arial"/>
            </a:endParaRPr>
          </a:p>
          <a:p>
            <a:pPr marL="17145" marR="118110">
              <a:lnSpc>
                <a:spcPts val="1730"/>
              </a:lnSpc>
              <a:spcBef>
                <a:spcPts val="200"/>
              </a:spcBef>
            </a:pPr>
            <a:r>
              <a:rPr sz="1800" dirty="0">
                <a:latin typeface="Arial"/>
                <a:cs typeface="Arial"/>
              </a:rPr>
              <a:t>, </a:t>
            </a:r>
            <a:r>
              <a:rPr sz="1800" spc="-5" dirty="0">
                <a:latin typeface="Arial"/>
                <a:cs typeface="Arial"/>
              </a:rPr>
              <a:t>mezcladores, etc.)  Durante un tiempo </a:t>
            </a:r>
            <a:r>
              <a:rPr sz="1800" dirty="0">
                <a:latin typeface="Arial"/>
                <a:cs typeface="Arial"/>
              </a:rPr>
              <a:t>más </a:t>
            </a:r>
            <a:r>
              <a:rPr sz="1800" spc="-5" dirty="0">
                <a:latin typeface="Arial"/>
                <a:cs typeface="Arial"/>
              </a:rPr>
              <a:t>o  menos largo, hasta  conseguir la acción de los  productos del calero en  toda la sección de la piel, </a:t>
            </a:r>
            <a:r>
              <a:rPr sz="1800" dirty="0">
                <a:latin typeface="Arial"/>
                <a:cs typeface="Arial"/>
              </a:rPr>
              <a:t>y  </a:t>
            </a:r>
            <a:r>
              <a:rPr sz="1800" spc="-5" dirty="0">
                <a:latin typeface="Arial"/>
                <a:cs typeface="Arial"/>
              </a:rPr>
              <a:t>el grado de ataque </a:t>
            </a:r>
            <a:r>
              <a:rPr sz="1800" dirty="0">
                <a:latin typeface="Arial"/>
                <a:cs typeface="Arial"/>
              </a:rPr>
              <a:t>(físico-  </a:t>
            </a:r>
            <a:r>
              <a:rPr sz="1800" spc="-5" dirty="0">
                <a:latin typeface="Arial"/>
                <a:cs typeface="Arial"/>
              </a:rPr>
              <a:t>químico)</a:t>
            </a:r>
            <a:r>
              <a:rPr sz="1800" spc="-10" dirty="0">
                <a:latin typeface="Arial"/>
                <a:cs typeface="Arial"/>
              </a:rPr>
              <a:t> </a:t>
            </a:r>
            <a:r>
              <a:rPr sz="1800" spc="-5" dirty="0">
                <a:latin typeface="Arial"/>
                <a:cs typeface="Arial"/>
              </a:rPr>
              <a:t>deseado</a:t>
            </a:r>
            <a:endParaRPr sz="1800" dirty="0">
              <a:latin typeface="Arial"/>
              <a:cs typeface="Arial"/>
            </a:endParaRPr>
          </a:p>
        </p:txBody>
      </p:sp>
      <p:sp>
        <p:nvSpPr>
          <p:cNvPr id="10" name="object 10"/>
          <p:cNvSpPr txBox="1">
            <a:spLocks noGrp="1"/>
          </p:cNvSpPr>
          <p:nvPr>
            <p:ph type="title"/>
          </p:nvPr>
        </p:nvSpPr>
        <p:spPr>
          <a:xfrm>
            <a:off x="4383151" y="591172"/>
            <a:ext cx="3934460" cy="2105063"/>
          </a:xfrm>
          <a:prstGeom prst="rect">
            <a:avLst/>
          </a:prstGeom>
        </p:spPr>
        <p:txBody>
          <a:bodyPr vert="horz" wrap="square" lIns="0" tIns="12065" rIns="0" bIns="0" rtlCol="0">
            <a:spAutoFit/>
          </a:bodyPr>
          <a:lstStyle/>
          <a:p>
            <a:pPr marL="12700">
              <a:lnSpc>
                <a:spcPct val="100000"/>
              </a:lnSpc>
              <a:spcBef>
                <a:spcPts val="95"/>
              </a:spcBef>
            </a:pPr>
            <a:r>
              <a:rPr sz="2800" spc="-5" dirty="0" smtClean="0">
                <a:solidFill>
                  <a:srgbClr val="00AFEF"/>
                </a:solidFill>
              </a:rPr>
              <a:t>OBJETIVO</a:t>
            </a:r>
            <a:r>
              <a:rPr lang="es-MX" sz="2800" dirty="0"/>
              <a:t/>
            </a:r>
            <a:br>
              <a:rPr lang="es-MX" sz="2800" dirty="0"/>
            </a:br>
            <a:r>
              <a:rPr sz="1800" b="0" spc="-5" dirty="0" smtClean="0">
                <a:solidFill>
                  <a:schemeClr val="tx1"/>
                </a:solidFill>
                <a:latin typeface="Arial"/>
                <a:cs typeface="Arial"/>
              </a:rPr>
              <a:t>El </a:t>
            </a:r>
            <a:r>
              <a:rPr sz="1800" b="0" spc="-5" dirty="0">
                <a:solidFill>
                  <a:schemeClr val="tx1"/>
                </a:solidFill>
                <a:latin typeface="Arial"/>
                <a:cs typeface="Arial"/>
              </a:rPr>
              <a:t>objetivo es lograr con un buen  efecto mecánico, favorecer la  penetración en la piel </a:t>
            </a:r>
            <a:r>
              <a:rPr sz="1800" b="0" dirty="0">
                <a:solidFill>
                  <a:schemeClr val="tx1"/>
                </a:solidFill>
                <a:latin typeface="Arial"/>
                <a:cs typeface="Arial"/>
              </a:rPr>
              <a:t>y  </a:t>
            </a:r>
            <a:r>
              <a:rPr sz="1800" b="0" spc="-5" dirty="0">
                <a:solidFill>
                  <a:schemeClr val="tx1"/>
                </a:solidFill>
                <a:latin typeface="Arial"/>
                <a:cs typeface="Arial"/>
              </a:rPr>
              <a:t>homogeneizar las concentraciones  de producto entre las zonas de  líquido </a:t>
            </a:r>
            <a:r>
              <a:rPr sz="1800" b="0" spc="-10" dirty="0">
                <a:solidFill>
                  <a:schemeClr val="tx1"/>
                </a:solidFill>
                <a:latin typeface="Arial"/>
                <a:cs typeface="Arial"/>
              </a:rPr>
              <a:t>en </a:t>
            </a:r>
            <a:r>
              <a:rPr sz="1800" b="0" spc="-5" dirty="0">
                <a:solidFill>
                  <a:schemeClr val="tx1"/>
                </a:solidFill>
                <a:latin typeface="Arial"/>
                <a:cs typeface="Arial"/>
              </a:rPr>
              <a:t>contacto con la piel</a:t>
            </a:r>
            <a:r>
              <a:rPr sz="1800" b="0" spc="25" dirty="0">
                <a:solidFill>
                  <a:schemeClr val="tx1"/>
                </a:solidFill>
                <a:latin typeface="Arial"/>
                <a:cs typeface="Arial"/>
              </a:rPr>
              <a:t> </a:t>
            </a:r>
            <a:r>
              <a:rPr sz="1800" b="0" dirty="0">
                <a:solidFill>
                  <a:schemeClr val="tx1"/>
                </a:solidFill>
                <a:latin typeface="Arial"/>
                <a:cs typeface="Arial"/>
              </a:rPr>
              <a:t>.</a:t>
            </a:r>
            <a:endParaRPr sz="1800" dirty="0">
              <a:solidFill>
                <a:schemeClr val="tx1"/>
              </a:solidFill>
              <a:latin typeface="Arial"/>
              <a:cs typeface="Arial"/>
            </a:endParaRPr>
          </a:p>
        </p:txBody>
      </p:sp>
      <p:sp>
        <p:nvSpPr>
          <p:cNvPr id="11" name="object 11"/>
          <p:cNvSpPr txBox="1"/>
          <p:nvPr/>
        </p:nvSpPr>
        <p:spPr>
          <a:xfrm>
            <a:off x="4383151" y="2891154"/>
            <a:ext cx="4077970" cy="2659380"/>
          </a:xfrm>
          <a:prstGeom prst="rect">
            <a:avLst/>
          </a:prstGeom>
        </p:spPr>
        <p:txBody>
          <a:bodyPr vert="horz" wrap="square" lIns="0" tIns="12700" rIns="0" bIns="0" rtlCol="0">
            <a:spAutoFit/>
          </a:bodyPr>
          <a:lstStyle/>
          <a:p>
            <a:pPr marL="446405">
              <a:lnSpc>
                <a:spcPct val="100000"/>
              </a:lnSpc>
              <a:spcBef>
                <a:spcPts val="100"/>
              </a:spcBef>
            </a:pPr>
            <a:r>
              <a:rPr sz="1800" b="1" spc="-5" dirty="0">
                <a:latin typeface="Arial"/>
                <a:cs typeface="Arial"/>
              </a:rPr>
              <a:t>ANALÍTICOS:</a:t>
            </a:r>
            <a:endParaRPr sz="1800" dirty="0">
              <a:latin typeface="Arial"/>
              <a:cs typeface="Arial"/>
            </a:endParaRPr>
          </a:p>
          <a:p>
            <a:pPr marL="396240" marR="5080" indent="-383540">
              <a:lnSpc>
                <a:spcPct val="80000"/>
              </a:lnSpc>
              <a:spcBef>
                <a:spcPts val="430"/>
              </a:spcBef>
              <a:buClr>
                <a:srgbClr val="3891A7"/>
              </a:buClr>
              <a:buSzPct val="80555"/>
              <a:buFont typeface="Wingdings 2"/>
              <a:buChar char=""/>
              <a:tabLst>
                <a:tab pos="396240" algn="l"/>
                <a:tab pos="396875" algn="l"/>
              </a:tabLst>
            </a:pPr>
            <a:r>
              <a:rPr sz="1800" spc="-5" dirty="0">
                <a:latin typeface="Arial"/>
                <a:cs typeface="Arial"/>
              </a:rPr>
              <a:t>Determinación de la alcalinidad </a:t>
            </a:r>
            <a:r>
              <a:rPr sz="1800" dirty="0">
                <a:latin typeface="Arial"/>
                <a:cs typeface="Arial"/>
              </a:rPr>
              <a:t>total  </a:t>
            </a:r>
            <a:r>
              <a:rPr sz="1800" spc="-5" dirty="0">
                <a:latin typeface="Arial"/>
                <a:cs typeface="Arial"/>
              </a:rPr>
              <a:t>de los</a:t>
            </a:r>
            <a:r>
              <a:rPr sz="1800" spc="-10" dirty="0">
                <a:latin typeface="Arial"/>
                <a:cs typeface="Arial"/>
              </a:rPr>
              <a:t> </a:t>
            </a:r>
            <a:r>
              <a:rPr sz="1800" spc="-5" dirty="0">
                <a:latin typeface="Arial"/>
                <a:cs typeface="Arial"/>
              </a:rPr>
              <a:t>baños.</a:t>
            </a:r>
            <a:endParaRPr sz="1800" dirty="0">
              <a:latin typeface="Arial"/>
              <a:cs typeface="Arial"/>
            </a:endParaRPr>
          </a:p>
          <a:p>
            <a:pPr marL="396240" marR="160020" indent="-383540">
              <a:lnSpc>
                <a:spcPts val="1730"/>
              </a:lnSpc>
              <a:spcBef>
                <a:spcPts val="415"/>
              </a:spcBef>
              <a:buClr>
                <a:srgbClr val="3891A7"/>
              </a:buClr>
              <a:buSzPct val="80555"/>
              <a:buFont typeface="Wingdings 2"/>
              <a:buChar char=""/>
              <a:tabLst>
                <a:tab pos="396240" algn="l"/>
                <a:tab pos="396875" algn="l"/>
              </a:tabLst>
            </a:pPr>
            <a:r>
              <a:rPr sz="1800" spc="-5" dirty="0">
                <a:latin typeface="Arial"/>
                <a:cs typeface="Arial"/>
              </a:rPr>
              <a:t>Determinación de la concentración  de Sulfuros (o grupos reductores)</a:t>
            </a:r>
            <a:endParaRPr sz="1800" dirty="0">
              <a:latin typeface="Arial"/>
              <a:cs typeface="Arial"/>
            </a:endParaRPr>
          </a:p>
          <a:p>
            <a:pPr marL="396240" marR="334645" indent="-383540">
              <a:lnSpc>
                <a:spcPct val="80000"/>
              </a:lnSpc>
              <a:spcBef>
                <a:spcPts val="450"/>
              </a:spcBef>
              <a:buClr>
                <a:srgbClr val="3891A7"/>
              </a:buClr>
              <a:buSzPct val="80555"/>
              <a:buFont typeface="Wingdings 2"/>
              <a:buChar char=""/>
              <a:tabLst>
                <a:tab pos="396240" algn="l"/>
                <a:tab pos="396875" algn="l"/>
              </a:tabLst>
            </a:pPr>
            <a:r>
              <a:rPr sz="1800" spc="-5" dirty="0">
                <a:latin typeface="Arial"/>
                <a:cs typeface="Arial"/>
              </a:rPr>
              <a:t>Determinación del tenor </a:t>
            </a:r>
            <a:r>
              <a:rPr sz="1800" spc="-10" dirty="0">
                <a:latin typeface="Arial"/>
                <a:cs typeface="Arial"/>
              </a:rPr>
              <a:t>de  </a:t>
            </a:r>
            <a:r>
              <a:rPr sz="1800" spc="-5" dirty="0">
                <a:latin typeface="Arial"/>
                <a:cs typeface="Arial"/>
              </a:rPr>
              <a:t>amoníaco, fundamentalmente en  aquellos baños de pelambres de  recirculación.</a:t>
            </a:r>
            <a:endParaRPr sz="1800" dirty="0">
              <a:latin typeface="Arial"/>
              <a:cs typeface="Arial"/>
            </a:endParaRPr>
          </a:p>
          <a:p>
            <a:pPr marL="396240">
              <a:lnSpc>
                <a:spcPts val="1510"/>
              </a:lnSpc>
            </a:pPr>
            <a:r>
              <a:rPr sz="1800" spc="-5" dirty="0">
                <a:latin typeface="Arial"/>
                <a:cs typeface="Arial"/>
              </a:rPr>
              <a:t>Con </a:t>
            </a:r>
            <a:r>
              <a:rPr sz="1800" spc="-10" dirty="0">
                <a:latin typeface="Arial"/>
                <a:cs typeface="Arial"/>
              </a:rPr>
              <a:t>un </a:t>
            </a:r>
            <a:r>
              <a:rPr sz="1800" spc="-5" dirty="0">
                <a:latin typeface="Arial"/>
                <a:cs typeface="Arial"/>
              </a:rPr>
              <a:t>muy alto contenido,</a:t>
            </a:r>
            <a:r>
              <a:rPr sz="1800" spc="25" dirty="0">
                <a:latin typeface="Arial"/>
                <a:cs typeface="Arial"/>
              </a:rPr>
              <a:t> </a:t>
            </a:r>
            <a:r>
              <a:rPr sz="1800" spc="-5" dirty="0">
                <a:latin typeface="Arial"/>
                <a:cs typeface="Arial"/>
              </a:rPr>
              <a:t>debe</a:t>
            </a:r>
            <a:endParaRPr sz="1800" dirty="0">
              <a:latin typeface="Arial"/>
              <a:cs typeface="Arial"/>
            </a:endParaRPr>
          </a:p>
          <a:p>
            <a:pPr marL="396240">
              <a:lnSpc>
                <a:spcPts val="1945"/>
              </a:lnSpc>
            </a:pPr>
            <a:r>
              <a:rPr sz="1800" spc="-5" dirty="0">
                <a:latin typeface="Arial"/>
                <a:cs typeface="Arial"/>
              </a:rPr>
              <a:t>efectuarse </a:t>
            </a:r>
            <a:r>
              <a:rPr sz="1800" dirty="0">
                <a:latin typeface="Arial"/>
                <a:cs typeface="Arial"/>
              </a:rPr>
              <a:t>un </a:t>
            </a:r>
            <a:r>
              <a:rPr sz="1800" spc="-5" dirty="0">
                <a:latin typeface="Arial"/>
                <a:cs typeface="Arial"/>
              </a:rPr>
              <a:t>cambio de</a:t>
            </a:r>
            <a:r>
              <a:rPr sz="1800" spc="-35" dirty="0">
                <a:latin typeface="Arial"/>
                <a:cs typeface="Arial"/>
              </a:rPr>
              <a:t> </a:t>
            </a:r>
            <a:r>
              <a:rPr sz="1800" spc="-5" dirty="0">
                <a:latin typeface="Arial"/>
                <a:cs typeface="Arial"/>
              </a:rPr>
              <a:t>baños.</a:t>
            </a:r>
            <a:endParaRPr sz="18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4884" y="751331"/>
            <a:ext cx="3855720" cy="71170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35965" y="510920"/>
            <a:ext cx="3228713" cy="33870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883535" y="592836"/>
            <a:ext cx="89535" cy="121920"/>
          </a:xfrm>
          <a:custGeom>
            <a:avLst/>
            <a:gdLst/>
            <a:ahLst/>
            <a:cxnLst/>
            <a:rect l="l" t="t" r="r" b="b"/>
            <a:pathLst>
              <a:path w="89535" h="121920">
                <a:moveTo>
                  <a:pt x="44195" y="0"/>
                </a:moveTo>
                <a:lnTo>
                  <a:pt x="0" y="121412"/>
                </a:lnTo>
                <a:lnTo>
                  <a:pt x="89281" y="121412"/>
                </a:lnTo>
                <a:lnTo>
                  <a:pt x="44195" y="0"/>
                </a:lnTo>
                <a:close/>
              </a:path>
            </a:pathLst>
          </a:custGeom>
          <a:ln w="9144">
            <a:solidFill>
              <a:srgbClr val="62851A"/>
            </a:solidFill>
          </a:ln>
        </p:spPr>
        <p:txBody>
          <a:bodyPr wrap="square" lIns="0" tIns="0" rIns="0" bIns="0" rtlCol="0"/>
          <a:lstStyle/>
          <a:p>
            <a:endParaRPr/>
          </a:p>
        </p:txBody>
      </p:sp>
      <p:sp>
        <p:nvSpPr>
          <p:cNvPr id="10" name="object 10"/>
          <p:cNvSpPr/>
          <p:nvPr/>
        </p:nvSpPr>
        <p:spPr>
          <a:xfrm>
            <a:off x="1891410" y="592836"/>
            <a:ext cx="89535" cy="121920"/>
          </a:xfrm>
          <a:custGeom>
            <a:avLst/>
            <a:gdLst/>
            <a:ahLst/>
            <a:cxnLst/>
            <a:rect l="l" t="t" r="r" b="b"/>
            <a:pathLst>
              <a:path w="89535" h="121920">
                <a:moveTo>
                  <a:pt x="44195" y="0"/>
                </a:moveTo>
                <a:lnTo>
                  <a:pt x="0" y="121412"/>
                </a:lnTo>
                <a:lnTo>
                  <a:pt x="89281" y="121412"/>
                </a:lnTo>
                <a:lnTo>
                  <a:pt x="44195" y="0"/>
                </a:lnTo>
                <a:close/>
              </a:path>
            </a:pathLst>
          </a:custGeom>
          <a:ln w="9144">
            <a:solidFill>
              <a:srgbClr val="62851A"/>
            </a:solidFill>
          </a:ln>
        </p:spPr>
        <p:txBody>
          <a:bodyPr wrap="square" lIns="0" tIns="0" rIns="0" bIns="0" rtlCol="0"/>
          <a:lstStyle/>
          <a:p>
            <a:endParaRPr/>
          </a:p>
        </p:txBody>
      </p:sp>
      <p:sp>
        <p:nvSpPr>
          <p:cNvPr id="11" name="object 11"/>
          <p:cNvSpPr/>
          <p:nvPr/>
        </p:nvSpPr>
        <p:spPr>
          <a:xfrm>
            <a:off x="3191255" y="567308"/>
            <a:ext cx="149225" cy="22593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199639" y="567308"/>
            <a:ext cx="142621" cy="9220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97471" y="567308"/>
            <a:ext cx="149110" cy="225933"/>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3510915" y="562863"/>
            <a:ext cx="190119" cy="23456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3129788" y="516508"/>
            <a:ext cx="274955" cy="327660"/>
          </a:xfrm>
          <a:custGeom>
            <a:avLst/>
            <a:gdLst/>
            <a:ahLst/>
            <a:cxnLst/>
            <a:rect l="l" t="t" r="r" b="b"/>
            <a:pathLst>
              <a:path w="274954" h="327659">
                <a:moveTo>
                  <a:pt x="0" y="0"/>
                </a:moveTo>
                <a:lnTo>
                  <a:pt x="120776" y="0"/>
                </a:lnTo>
                <a:lnTo>
                  <a:pt x="140021" y="382"/>
                </a:lnTo>
                <a:lnTo>
                  <a:pt x="183134" y="6223"/>
                </a:lnTo>
                <a:lnTo>
                  <a:pt x="221620" y="26421"/>
                </a:lnTo>
                <a:lnTo>
                  <a:pt x="250507" y="60451"/>
                </a:lnTo>
                <a:lnTo>
                  <a:pt x="268339" y="106029"/>
                </a:lnTo>
                <a:lnTo>
                  <a:pt x="273760" y="144700"/>
                </a:lnTo>
                <a:lnTo>
                  <a:pt x="274447" y="166750"/>
                </a:lnTo>
                <a:lnTo>
                  <a:pt x="273806" y="186253"/>
                </a:lnTo>
                <a:lnTo>
                  <a:pt x="264287" y="236474"/>
                </a:lnTo>
                <a:lnTo>
                  <a:pt x="239998" y="282354"/>
                </a:lnTo>
                <a:lnTo>
                  <a:pt x="209057" y="309133"/>
                </a:lnTo>
                <a:lnTo>
                  <a:pt x="170999" y="323367"/>
                </a:lnTo>
                <a:lnTo>
                  <a:pt x="124333" y="327278"/>
                </a:lnTo>
                <a:lnTo>
                  <a:pt x="0" y="327278"/>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2766060" y="516508"/>
            <a:ext cx="328930" cy="327660"/>
          </a:xfrm>
          <a:custGeom>
            <a:avLst/>
            <a:gdLst/>
            <a:ahLst/>
            <a:cxnLst/>
            <a:rect l="l" t="t" r="r" b="b"/>
            <a:pathLst>
              <a:path w="328930" h="327659">
                <a:moveTo>
                  <a:pt x="127507" y="0"/>
                </a:moveTo>
                <a:lnTo>
                  <a:pt x="197357" y="0"/>
                </a:lnTo>
                <a:lnTo>
                  <a:pt x="328421" y="327278"/>
                </a:lnTo>
                <a:lnTo>
                  <a:pt x="256539" y="327278"/>
                </a:lnTo>
                <a:lnTo>
                  <a:pt x="227964" y="252983"/>
                </a:lnTo>
                <a:lnTo>
                  <a:pt x="97154" y="252983"/>
                </a:lnTo>
                <a:lnTo>
                  <a:pt x="70103" y="327278"/>
                </a:lnTo>
                <a:lnTo>
                  <a:pt x="0" y="327278"/>
                </a:lnTo>
                <a:lnTo>
                  <a:pt x="127507"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2469260" y="516508"/>
            <a:ext cx="259715" cy="327660"/>
          </a:xfrm>
          <a:custGeom>
            <a:avLst/>
            <a:gdLst/>
            <a:ahLst/>
            <a:cxnLst/>
            <a:rect l="l" t="t" r="r" b="b"/>
            <a:pathLst>
              <a:path w="259714" h="327659">
                <a:moveTo>
                  <a:pt x="0" y="0"/>
                </a:moveTo>
                <a:lnTo>
                  <a:pt x="64262" y="0"/>
                </a:lnTo>
                <a:lnTo>
                  <a:pt x="198246" y="218566"/>
                </a:lnTo>
                <a:lnTo>
                  <a:pt x="198246" y="0"/>
                </a:lnTo>
                <a:lnTo>
                  <a:pt x="259714" y="0"/>
                </a:lnTo>
                <a:lnTo>
                  <a:pt x="259714" y="327278"/>
                </a:lnTo>
                <a:lnTo>
                  <a:pt x="193294" y="327278"/>
                </a:lnTo>
                <a:lnTo>
                  <a:pt x="61468" y="113791"/>
                </a:lnTo>
                <a:lnTo>
                  <a:pt x="61468" y="327278"/>
                </a:lnTo>
                <a:lnTo>
                  <a:pt x="0" y="327278"/>
                </a:lnTo>
                <a:lnTo>
                  <a:pt x="0"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2138172" y="516508"/>
            <a:ext cx="294640" cy="327660"/>
          </a:xfrm>
          <a:custGeom>
            <a:avLst/>
            <a:gdLst/>
            <a:ahLst/>
            <a:cxnLst/>
            <a:rect l="l" t="t" r="r" b="b"/>
            <a:pathLst>
              <a:path w="294639" h="327659">
                <a:moveTo>
                  <a:pt x="0" y="0"/>
                </a:moveTo>
                <a:lnTo>
                  <a:pt x="139064" y="0"/>
                </a:lnTo>
                <a:lnTo>
                  <a:pt x="163472" y="547"/>
                </a:lnTo>
                <a:lnTo>
                  <a:pt x="201572" y="4929"/>
                </a:lnTo>
                <a:lnTo>
                  <a:pt x="236696" y="21066"/>
                </a:lnTo>
                <a:lnTo>
                  <a:pt x="259605" y="51849"/>
                </a:lnTo>
                <a:lnTo>
                  <a:pt x="267588" y="91693"/>
                </a:lnTo>
                <a:lnTo>
                  <a:pt x="266233" y="109343"/>
                </a:lnTo>
                <a:lnTo>
                  <a:pt x="245998" y="152526"/>
                </a:lnTo>
                <a:lnTo>
                  <a:pt x="201421" y="178619"/>
                </a:lnTo>
                <a:lnTo>
                  <a:pt x="181228" y="182879"/>
                </a:lnTo>
                <a:lnTo>
                  <a:pt x="191498" y="189237"/>
                </a:lnTo>
                <a:lnTo>
                  <a:pt x="224232" y="219213"/>
                </a:lnTo>
                <a:lnTo>
                  <a:pt x="254253" y="263398"/>
                </a:lnTo>
                <a:lnTo>
                  <a:pt x="294131" y="327278"/>
                </a:lnTo>
                <a:lnTo>
                  <a:pt x="215137" y="327278"/>
                </a:lnTo>
                <a:lnTo>
                  <a:pt x="167385" y="256031"/>
                </a:lnTo>
                <a:lnTo>
                  <a:pt x="155644" y="238742"/>
                </a:lnTo>
                <a:lnTo>
                  <a:pt x="132587" y="207899"/>
                </a:lnTo>
                <a:lnTo>
                  <a:pt x="90021" y="190863"/>
                </a:lnTo>
                <a:lnTo>
                  <a:pt x="79375" y="190626"/>
                </a:lnTo>
                <a:lnTo>
                  <a:pt x="66039" y="190626"/>
                </a:lnTo>
                <a:lnTo>
                  <a:pt x="66039" y="327278"/>
                </a:lnTo>
                <a:lnTo>
                  <a:pt x="0" y="327278"/>
                </a:lnTo>
                <a:lnTo>
                  <a:pt x="0"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1773935" y="516508"/>
            <a:ext cx="328930" cy="327660"/>
          </a:xfrm>
          <a:custGeom>
            <a:avLst/>
            <a:gdLst/>
            <a:ahLst/>
            <a:cxnLst/>
            <a:rect l="l" t="t" r="r" b="b"/>
            <a:pathLst>
              <a:path w="328930" h="327659">
                <a:moveTo>
                  <a:pt x="127507" y="0"/>
                </a:moveTo>
                <a:lnTo>
                  <a:pt x="197357" y="0"/>
                </a:lnTo>
                <a:lnTo>
                  <a:pt x="328421" y="327278"/>
                </a:lnTo>
                <a:lnTo>
                  <a:pt x="256539" y="327278"/>
                </a:lnTo>
                <a:lnTo>
                  <a:pt x="227964" y="252983"/>
                </a:lnTo>
                <a:lnTo>
                  <a:pt x="97155" y="252983"/>
                </a:lnTo>
                <a:lnTo>
                  <a:pt x="70103" y="327278"/>
                </a:lnTo>
                <a:lnTo>
                  <a:pt x="0" y="327278"/>
                </a:lnTo>
                <a:lnTo>
                  <a:pt x="127507"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866889" y="516508"/>
            <a:ext cx="248920" cy="327660"/>
          </a:xfrm>
          <a:custGeom>
            <a:avLst/>
            <a:gdLst/>
            <a:ahLst/>
            <a:cxnLst/>
            <a:rect l="l" t="t" r="r" b="b"/>
            <a:pathLst>
              <a:path w="248919" h="327659">
                <a:moveTo>
                  <a:pt x="0" y="0"/>
                </a:moveTo>
                <a:lnTo>
                  <a:pt x="242671" y="0"/>
                </a:lnTo>
                <a:lnTo>
                  <a:pt x="242671" y="55371"/>
                </a:lnTo>
                <a:lnTo>
                  <a:pt x="66078" y="55371"/>
                </a:lnTo>
                <a:lnTo>
                  <a:pt x="66078" y="127888"/>
                </a:lnTo>
                <a:lnTo>
                  <a:pt x="230390" y="127888"/>
                </a:lnTo>
                <a:lnTo>
                  <a:pt x="230390" y="183006"/>
                </a:lnTo>
                <a:lnTo>
                  <a:pt x="66078" y="183006"/>
                </a:lnTo>
                <a:lnTo>
                  <a:pt x="66078" y="272161"/>
                </a:lnTo>
                <a:lnTo>
                  <a:pt x="248919" y="272161"/>
                </a:lnTo>
                <a:lnTo>
                  <a:pt x="248919" y="327278"/>
                </a:lnTo>
                <a:lnTo>
                  <a:pt x="0" y="327278"/>
                </a:lnTo>
                <a:lnTo>
                  <a:pt x="0" y="0"/>
                </a:lnTo>
                <a:close/>
              </a:path>
            </a:pathLst>
          </a:custGeom>
          <a:ln w="9144">
            <a:solidFill>
              <a:srgbClr val="62851A"/>
            </a:solidFill>
          </a:ln>
        </p:spPr>
        <p:txBody>
          <a:bodyPr wrap="square" lIns="0" tIns="0" rIns="0" bIns="0" rtlCol="0"/>
          <a:lstStyle/>
          <a:p>
            <a:endParaRPr/>
          </a:p>
        </p:txBody>
      </p:sp>
      <p:sp>
        <p:nvSpPr>
          <p:cNvPr id="21" name="object 21"/>
          <p:cNvSpPr/>
          <p:nvPr/>
        </p:nvSpPr>
        <p:spPr>
          <a:xfrm>
            <a:off x="535965" y="516508"/>
            <a:ext cx="274955" cy="327660"/>
          </a:xfrm>
          <a:custGeom>
            <a:avLst/>
            <a:gdLst/>
            <a:ahLst/>
            <a:cxnLst/>
            <a:rect l="l" t="t" r="r" b="b"/>
            <a:pathLst>
              <a:path w="274955" h="327659">
                <a:moveTo>
                  <a:pt x="0" y="0"/>
                </a:moveTo>
                <a:lnTo>
                  <a:pt x="120764" y="0"/>
                </a:lnTo>
                <a:lnTo>
                  <a:pt x="139980" y="382"/>
                </a:lnTo>
                <a:lnTo>
                  <a:pt x="183057" y="6223"/>
                </a:lnTo>
                <a:lnTo>
                  <a:pt x="221600" y="26421"/>
                </a:lnTo>
                <a:lnTo>
                  <a:pt x="250474" y="60451"/>
                </a:lnTo>
                <a:lnTo>
                  <a:pt x="268330" y="106029"/>
                </a:lnTo>
                <a:lnTo>
                  <a:pt x="273688" y="144700"/>
                </a:lnTo>
                <a:lnTo>
                  <a:pt x="274358" y="166750"/>
                </a:lnTo>
                <a:lnTo>
                  <a:pt x="273729" y="186253"/>
                </a:lnTo>
                <a:lnTo>
                  <a:pt x="264312" y="236474"/>
                </a:lnTo>
                <a:lnTo>
                  <a:pt x="239995" y="282354"/>
                </a:lnTo>
                <a:lnTo>
                  <a:pt x="209059" y="309133"/>
                </a:lnTo>
                <a:lnTo>
                  <a:pt x="170971" y="323367"/>
                </a:lnTo>
                <a:lnTo>
                  <a:pt x="124345" y="327278"/>
                </a:lnTo>
                <a:lnTo>
                  <a:pt x="0" y="327278"/>
                </a:lnTo>
                <a:lnTo>
                  <a:pt x="0" y="0"/>
                </a:lnTo>
                <a:close/>
              </a:path>
            </a:pathLst>
          </a:custGeom>
          <a:ln w="9144">
            <a:solidFill>
              <a:srgbClr val="62851A"/>
            </a:solidFill>
          </a:ln>
        </p:spPr>
        <p:txBody>
          <a:bodyPr wrap="square" lIns="0" tIns="0" rIns="0" bIns="0" rtlCol="0"/>
          <a:lstStyle/>
          <a:p>
            <a:endParaRPr/>
          </a:p>
        </p:txBody>
      </p:sp>
      <p:sp>
        <p:nvSpPr>
          <p:cNvPr id="22" name="object 22"/>
          <p:cNvSpPr/>
          <p:nvPr/>
        </p:nvSpPr>
        <p:spPr>
          <a:xfrm>
            <a:off x="3447288" y="510920"/>
            <a:ext cx="317500" cy="338455"/>
          </a:xfrm>
          <a:custGeom>
            <a:avLst/>
            <a:gdLst/>
            <a:ahLst/>
            <a:cxnLst/>
            <a:rect l="l" t="t" r="r" b="b"/>
            <a:pathLst>
              <a:path w="317500" h="338455">
                <a:moveTo>
                  <a:pt x="158369" y="0"/>
                </a:moveTo>
                <a:lnTo>
                  <a:pt x="223408" y="11223"/>
                </a:lnTo>
                <a:lnTo>
                  <a:pt x="274065" y="44830"/>
                </a:lnTo>
                <a:lnTo>
                  <a:pt x="306641" y="98488"/>
                </a:lnTo>
                <a:lnTo>
                  <a:pt x="317500" y="169671"/>
                </a:lnTo>
                <a:lnTo>
                  <a:pt x="314809" y="207131"/>
                </a:lnTo>
                <a:lnTo>
                  <a:pt x="293282" y="269095"/>
                </a:lnTo>
                <a:lnTo>
                  <a:pt x="251090" y="313219"/>
                </a:lnTo>
                <a:lnTo>
                  <a:pt x="193472" y="335647"/>
                </a:lnTo>
                <a:lnTo>
                  <a:pt x="159258" y="338454"/>
                </a:lnTo>
                <a:lnTo>
                  <a:pt x="124636" y="335668"/>
                </a:lnTo>
                <a:lnTo>
                  <a:pt x="66585" y="313380"/>
                </a:lnTo>
                <a:lnTo>
                  <a:pt x="24324" y="269493"/>
                </a:lnTo>
                <a:lnTo>
                  <a:pt x="2710" y="208152"/>
                </a:lnTo>
                <a:lnTo>
                  <a:pt x="0" y="171195"/>
                </a:lnTo>
                <a:lnTo>
                  <a:pt x="948" y="147220"/>
                </a:lnTo>
                <a:lnTo>
                  <a:pt x="8465" y="105223"/>
                </a:lnTo>
                <a:lnTo>
                  <a:pt x="28225" y="63547"/>
                </a:lnTo>
                <a:lnTo>
                  <a:pt x="55395" y="33135"/>
                </a:lnTo>
                <a:lnTo>
                  <a:pt x="87757" y="12953"/>
                </a:lnTo>
                <a:lnTo>
                  <a:pt x="138959" y="809"/>
                </a:lnTo>
                <a:lnTo>
                  <a:pt x="158369" y="0"/>
                </a:lnTo>
                <a:close/>
              </a:path>
            </a:pathLst>
          </a:custGeom>
          <a:ln w="9143">
            <a:solidFill>
              <a:srgbClr val="62851A"/>
            </a:solidFill>
          </a:ln>
        </p:spPr>
        <p:txBody>
          <a:bodyPr wrap="square" lIns="0" tIns="0" rIns="0" bIns="0" rtlCol="0"/>
          <a:lstStyle/>
          <a:p>
            <a:endParaRPr/>
          </a:p>
        </p:txBody>
      </p:sp>
      <p:sp>
        <p:nvSpPr>
          <p:cNvPr id="23" name="object 23"/>
          <p:cNvSpPr/>
          <p:nvPr/>
        </p:nvSpPr>
        <p:spPr>
          <a:xfrm>
            <a:off x="1464944" y="510920"/>
            <a:ext cx="285115" cy="338455"/>
          </a:xfrm>
          <a:custGeom>
            <a:avLst/>
            <a:gdLst/>
            <a:ahLst/>
            <a:cxnLst/>
            <a:rect l="l" t="t" r="r" b="b"/>
            <a:pathLst>
              <a:path w="285114" h="338455">
                <a:moveTo>
                  <a:pt x="153035" y="0"/>
                </a:moveTo>
                <a:lnTo>
                  <a:pt x="207533" y="8874"/>
                </a:lnTo>
                <a:lnTo>
                  <a:pt x="250698" y="35559"/>
                </a:lnTo>
                <a:lnTo>
                  <a:pt x="277862" y="77279"/>
                </a:lnTo>
                <a:lnTo>
                  <a:pt x="284099" y="95757"/>
                </a:lnTo>
                <a:lnTo>
                  <a:pt x="218694" y="111378"/>
                </a:lnTo>
                <a:lnTo>
                  <a:pt x="215028" y="99357"/>
                </a:lnTo>
                <a:lnTo>
                  <a:pt x="209756" y="88646"/>
                </a:lnTo>
                <a:lnTo>
                  <a:pt x="174085" y="60166"/>
                </a:lnTo>
                <a:lnTo>
                  <a:pt x="149733" y="56514"/>
                </a:lnTo>
                <a:lnTo>
                  <a:pt x="132397" y="58136"/>
                </a:lnTo>
                <a:lnTo>
                  <a:pt x="90678" y="82550"/>
                </a:lnTo>
                <a:lnTo>
                  <a:pt x="73707" y="116855"/>
                </a:lnTo>
                <a:lnTo>
                  <a:pt x="68072" y="167258"/>
                </a:lnTo>
                <a:lnTo>
                  <a:pt x="69455" y="196000"/>
                </a:lnTo>
                <a:lnTo>
                  <a:pt x="80555" y="240196"/>
                </a:lnTo>
                <a:lnTo>
                  <a:pt x="116030" y="275367"/>
                </a:lnTo>
                <a:lnTo>
                  <a:pt x="148336" y="281939"/>
                </a:lnTo>
                <a:lnTo>
                  <a:pt x="161099" y="280892"/>
                </a:lnTo>
                <a:lnTo>
                  <a:pt x="202513" y="255601"/>
                </a:lnTo>
                <a:lnTo>
                  <a:pt x="220980" y="212470"/>
                </a:lnTo>
                <a:lnTo>
                  <a:pt x="284988" y="232790"/>
                </a:lnTo>
                <a:lnTo>
                  <a:pt x="265382" y="279558"/>
                </a:lnTo>
                <a:lnTo>
                  <a:pt x="235966" y="312419"/>
                </a:lnTo>
                <a:lnTo>
                  <a:pt x="197151" y="331962"/>
                </a:lnTo>
                <a:lnTo>
                  <a:pt x="149098" y="338454"/>
                </a:lnTo>
                <a:lnTo>
                  <a:pt x="117955" y="335668"/>
                </a:lnTo>
                <a:lnTo>
                  <a:pt x="64337" y="313380"/>
                </a:lnTo>
                <a:lnTo>
                  <a:pt x="23574" y="269561"/>
                </a:lnTo>
                <a:lnTo>
                  <a:pt x="2619" y="208688"/>
                </a:lnTo>
                <a:lnTo>
                  <a:pt x="0" y="172084"/>
                </a:lnTo>
                <a:lnTo>
                  <a:pt x="2623" y="133508"/>
                </a:lnTo>
                <a:lnTo>
                  <a:pt x="23681" y="70072"/>
                </a:lnTo>
                <a:lnTo>
                  <a:pt x="64881" y="25449"/>
                </a:lnTo>
                <a:lnTo>
                  <a:pt x="120316" y="2831"/>
                </a:lnTo>
                <a:lnTo>
                  <a:pt x="153035" y="0"/>
                </a:lnTo>
                <a:close/>
              </a:path>
            </a:pathLst>
          </a:custGeom>
          <a:ln w="9144">
            <a:solidFill>
              <a:srgbClr val="62851A"/>
            </a:solidFill>
          </a:ln>
        </p:spPr>
        <p:txBody>
          <a:bodyPr wrap="square" lIns="0" tIns="0" rIns="0" bIns="0" rtlCol="0"/>
          <a:lstStyle/>
          <a:p>
            <a:endParaRPr/>
          </a:p>
        </p:txBody>
      </p:sp>
      <p:sp>
        <p:nvSpPr>
          <p:cNvPr id="24" name="object 24"/>
          <p:cNvSpPr/>
          <p:nvPr/>
        </p:nvSpPr>
        <p:spPr>
          <a:xfrm>
            <a:off x="1154950" y="510920"/>
            <a:ext cx="266065" cy="339090"/>
          </a:xfrm>
          <a:custGeom>
            <a:avLst/>
            <a:gdLst/>
            <a:ahLst/>
            <a:cxnLst/>
            <a:rect l="l" t="t" r="r" b="b"/>
            <a:pathLst>
              <a:path w="266065" h="339090">
                <a:moveTo>
                  <a:pt x="131305" y="0"/>
                </a:moveTo>
                <a:lnTo>
                  <a:pt x="185280" y="6762"/>
                </a:lnTo>
                <a:lnTo>
                  <a:pt x="224015" y="27050"/>
                </a:lnTo>
                <a:lnTo>
                  <a:pt x="247780" y="58594"/>
                </a:lnTo>
                <a:lnTo>
                  <a:pt x="256781" y="99187"/>
                </a:lnTo>
                <a:lnTo>
                  <a:pt x="190614" y="101980"/>
                </a:lnTo>
                <a:lnTo>
                  <a:pt x="187901" y="90289"/>
                </a:lnTo>
                <a:lnTo>
                  <a:pt x="183962" y="80359"/>
                </a:lnTo>
                <a:lnTo>
                  <a:pt x="143663" y="55427"/>
                </a:lnTo>
                <a:lnTo>
                  <a:pt x="130543" y="54737"/>
                </a:lnTo>
                <a:lnTo>
                  <a:pt x="116953" y="55475"/>
                </a:lnTo>
                <a:lnTo>
                  <a:pt x="78498" y="71627"/>
                </a:lnTo>
                <a:lnTo>
                  <a:pt x="75006" y="78358"/>
                </a:lnTo>
                <a:lnTo>
                  <a:pt x="75006" y="86867"/>
                </a:lnTo>
                <a:lnTo>
                  <a:pt x="75006" y="94614"/>
                </a:lnTo>
                <a:lnTo>
                  <a:pt x="106256" y="117427"/>
                </a:lnTo>
                <a:lnTo>
                  <a:pt x="145529" y="128650"/>
                </a:lnTo>
                <a:lnTo>
                  <a:pt x="168075" y="134340"/>
                </a:lnTo>
                <a:lnTo>
                  <a:pt x="187502" y="140160"/>
                </a:lnTo>
                <a:lnTo>
                  <a:pt x="227809" y="158791"/>
                </a:lnTo>
                <a:lnTo>
                  <a:pt x="258765" y="196592"/>
                </a:lnTo>
                <a:lnTo>
                  <a:pt x="266052" y="237489"/>
                </a:lnTo>
                <a:lnTo>
                  <a:pt x="265075" y="251350"/>
                </a:lnTo>
                <a:lnTo>
                  <a:pt x="250431" y="290194"/>
                </a:lnTo>
                <a:lnTo>
                  <a:pt x="219713" y="319984"/>
                </a:lnTo>
                <a:lnTo>
                  <a:pt x="174151" y="335692"/>
                </a:lnTo>
                <a:lnTo>
                  <a:pt x="135115" y="338708"/>
                </a:lnTo>
                <a:lnTo>
                  <a:pt x="105853" y="336903"/>
                </a:lnTo>
                <a:lnTo>
                  <a:pt x="58169" y="322528"/>
                </a:lnTo>
                <a:lnTo>
                  <a:pt x="24781" y="294001"/>
                </a:lnTo>
                <a:lnTo>
                  <a:pt x="4912" y="252178"/>
                </a:lnTo>
                <a:lnTo>
                  <a:pt x="0" y="226313"/>
                </a:lnTo>
                <a:lnTo>
                  <a:pt x="64287" y="220090"/>
                </a:lnTo>
                <a:lnTo>
                  <a:pt x="67938" y="235211"/>
                </a:lnTo>
                <a:lnTo>
                  <a:pt x="73080" y="248189"/>
                </a:lnTo>
                <a:lnTo>
                  <a:pt x="108707" y="279034"/>
                </a:lnTo>
                <a:lnTo>
                  <a:pt x="135750" y="282828"/>
                </a:lnTo>
                <a:lnTo>
                  <a:pt x="150700" y="281993"/>
                </a:lnTo>
                <a:lnTo>
                  <a:pt x="190957" y="262318"/>
                </a:lnTo>
                <a:lnTo>
                  <a:pt x="200012" y="237743"/>
                </a:lnTo>
                <a:lnTo>
                  <a:pt x="200012" y="229996"/>
                </a:lnTo>
                <a:lnTo>
                  <a:pt x="169405" y="203834"/>
                </a:lnTo>
                <a:lnTo>
                  <a:pt x="116573" y="189483"/>
                </a:lnTo>
                <a:lnTo>
                  <a:pt x="91959" y="182532"/>
                </a:lnTo>
                <a:lnTo>
                  <a:pt x="54658" y="166391"/>
                </a:lnTo>
                <a:lnTo>
                  <a:pt x="19357" y="127222"/>
                </a:lnTo>
                <a:lnTo>
                  <a:pt x="11823" y="91312"/>
                </a:lnTo>
                <a:lnTo>
                  <a:pt x="12709" y="79027"/>
                </a:lnTo>
                <a:lnTo>
                  <a:pt x="33877" y="34289"/>
                </a:lnTo>
                <a:lnTo>
                  <a:pt x="66852" y="11429"/>
                </a:lnTo>
                <a:lnTo>
                  <a:pt x="113106" y="714"/>
                </a:lnTo>
                <a:lnTo>
                  <a:pt x="131305" y="0"/>
                </a:lnTo>
                <a:close/>
              </a:path>
            </a:pathLst>
          </a:custGeom>
          <a:ln w="9144">
            <a:solidFill>
              <a:srgbClr val="62851A"/>
            </a:solidFill>
          </a:ln>
        </p:spPr>
        <p:txBody>
          <a:bodyPr wrap="square" lIns="0" tIns="0" rIns="0" bIns="0" rtlCol="0"/>
          <a:lstStyle/>
          <a:p>
            <a:endParaRPr/>
          </a:p>
        </p:txBody>
      </p:sp>
      <p:sp>
        <p:nvSpPr>
          <p:cNvPr id="25" name="object 25"/>
          <p:cNvSpPr txBox="1"/>
          <p:nvPr/>
        </p:nvSpPr>
        <p:spPr>
          <a:xfrm>
            <a:off x="572516" y="1166876"/>
            <a:ext cx="3408679" cy="5367020"/>
          </a:xfrm>
          <a:prstGeom prst="rect">
            <a:avLst/>
          </a:prstGeom>
        </p:spPr>
        <p:txBody>
          <a:bodyPr vert="horz" wrap="square" lIns="0" tIns="85725" rIns="0" bIns="0" rtlCol="0">
            <a:spAutoFit/>
          </a:bodyPr>
          <a:lstStyle/>
          <a:p>
            <a:pPr marL="396240" marR="5080" indent="-383540" algn="just">
              <a:lnSpc>
                <a:spcPct val="80000"/>
              </a:lnSpc>
              <a:spcBef>
                <a:spcPts val="675"/>
              </a:spcBef>
              <a:buClr>
                <a:srgbClr val="3891A7"/>
              </a:buClr>
              <a:buSzPct val="79166"/>
              <a:buFont typeface="Wingdings 2"/>
              <a:buChar char=""/>
              <a:tabLst>
                <a:tab pos="396240" algn="l"/>
                <a:tab pos="396875" algn="l"/>
              </a:tabLst>
            </a:pPr>
            <a:r>
              <a:rPr sz="2400" b="1" spc="-5" dirty="0">
                <a:latin typeface="Arial"/>
                <a:cs typeface="Arial"/>
              </a:rPr>
              <a:t>Descarnado. </a:t>
            </a:r>
            <a:r>
              <a:rPr sz="2400" dirty="0">
                <a:latin typeface="Arial"/>
                <a:cs typeface="Arial"/>
              </a:rPr>
              <a:t>Esta </a:t>
            </a:r>
            <a:r>
              <a:rPr sz="2400" spc="-5" dirty="0">
                <a:latin typeface="Arial"/>
                <a:cs typeface="Arial"/>
              </a:rPr>
              <a:t>es  una operación  mecánica que reciben  las pieles con el </a:t>
            </a:r>
            <a:r>
              <a:rPr sz="2400" dirty="0">
                <a:latin typeface="Arial"/>
                <a:cs typeface="Arial"/>
              </a:rPr>
              <a:t>fin </a:t>
            </a:r>
            <a:r>
              <a:rPr sz="2400" spc="-5" dirty="0">
                <a:latin typeface="Arial"/>
                <a:cs typeface="Arial"/>
              </a:rPr>
              <a:t>de  eliminar las  carnosidades, la  grasa </a:t>
            </a:r>
            <a:r>
              <a:rPr sz="2400" dirty="0">
                <a:latin typeface="Arial"/>
                <a:cs typeface="Arial"/>
              </a:rPr>
              <a:t>y </a:t>
            </a:r>
            <a:r>
              <a:rPr sz="2400" spc="-5" dirty="0">
                <a:latin typeface="Arial"/>
                <a:cs typeface="Arial"/>
              </a:rPr>
              <a:t>los </a:t>
            </a:r>
            <a:r>
              <a:rPr sz="2400" dirty="0">
                <a:latin typeface="Arial"/>
                <a:cs typeface="Arial"/>
              </a:rPr>
              <a:t>trozos </a:t>
            </a:r>
            <a:r>
              <a:rPr sz="2400" spc="-5" dirty="0">
                <a:latin typeface="Arial"/>
                <a:cs typeface="Arial"/>
              </a:rPr>
              <a:t>de  piel deteriorada. </a:t>
            </a:r>
            <a:r>
              <a:rPr sz="2400" dirty="0">
                <a:latin typeface="Arial"/>
                <a:cs typeface="Arial"/>
              </a:rPr>
              <a:t>Se  </a:t>
            </a:r>
            <a:r>
              <a:rPr sz="2400" spc="-5" dirty="0">
                <a:latin typeface="Arial"/>
                <a:cs typeface="Arial"/>
              </a:rPr>
              <a:t>realiza en una  máquina  descarnadora. Este  </a:t>
            </a:r>
            <a:r>
              <a:rPr sz="2400" dirty="0">
                <a:latin typeface="Arial"/>
                <a:cs typeface="Arial"/>
              </a:rPr>
              <a:t>artefacto </a:t>
            </a:r>
            <a:r>
              <a:rPr sz="2400" spc="-5" dirty="0">
                <a:latin typeface="Arial"/>
                <a:cs typeface="Arial"/>
              </a:rPr>
              <a:t>posee unas  cuchillas </a:t>
            </a:r>
            <a:r>
              <a:rPr sz="2400" dirty="0">
                <a:latin typeface="Arial"/>
                <a:cs typeface="Arial"/>
              </a:rPr>
              <a:t>en </a:t>
            </a:r>
            <a:r>
              <a:rPr sz="2400" spc="-5" dirty="0">
                <a:latin typeface="Arial"/>
                <a:cs typeface="Arial"/>
              </a:rPr>
              <a:t>espiral,  que separan el tejido  adiposo </a:t>
            </a:r>
            <a:r>
              <a:rPr sz="2400" dirty="0">
                <a:latin typeface="Arial"/>
                <a:cs typeface="Arial"/>
              </a:rPr>
              <a:t>y </a:t>
            </a:r>
            <a:r>
              <a:rPr sz="2400" spc="-5" dirty="0">
                <a:latin typeface="Arial"/>
                <a:cs typeface="Arial"/>
              </a:rPr>
              <a:t>los restos  de músculo, dejando  la superficie de la piel  limpia </a:t>
            </a:r>
            <a:r>
              <a:rPr sz="2400" dirty="0">
                <a:latin typeface="Arial"/>
                <a:cs typeface="Arial"/>
              </a:rPr>
              <a:t>y</a:t>
            </a:r>
            <a:r>
              <a:rPr sz="2400" spc="-10" dirty="0">
                <a:latin typeface="Arial"/>
                <a:cs typeface="Arial"/>
              </a:rPr>
              <a:t> </a:t>
            </a:r>
            <a:r>
              <a:rPr sz="2400" spc="-5" dirty="0">
                <a:latin typeface="Arial"/>
                <a:cs typeface="Arial"/>
              </a:rPr>
              <a:t>uniforme.</a:t>
            </a:r>
            <a:endParaRPr sz="2400" dirty="0">
              <a:latin typeface="Arial"/>
              <a:cs typeface="Arial"/>
            </a:endParaRPr>
          </a:p>
        </p:txBody>
      </p:sp>
      <p:sp>
        <p:nvSpPr>
          <p:cNvPr id="26" name="object 26"/>
          <p:cNvSpPr/>
          <p:nvPr/>
        </p:nvSpPr>
        <p:spPr>
          <a:xfrm>
            <a:off x="4498847" y="1141475"/>
            <a:ext cx="1432560" cy="2203704"/>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6641592" y="854963"/>
            <a:ext cx="1908048" cy="1755648"/>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p:nvPr/>
        </p:nvSpPr>
        <p:spPr>
          <a:xfrm>
            <a:off x="4437126" y="3528186"/>
            <a:ext cx="1001394"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92D050"/>
                </a:solidFill>
                <a:latin typeface="Arial"/>
                <a:cs typeface="Arial"/>
              </a:rPr>
              <a:t>D</a:t>
            </a:r>
            <a:r>
              <a:rPr sz="1800" spc="-15" dirty="0">
                <a:solidFill>
                  <a:srgbClr val="92D050"/>
                </a:solidFill>
                <a:latin typeface="Arial"/>
                <a:cs typeface="Arial"/>
              </a:rPr>
              <a:t>e</a:t>
            </a:r>
            <a:r>
              <a:rPr sz="1800" spc="-5" dirty="0">
                <a:solidFill>
                  <a:srgbClr val="92D050"/>
                </a:solidFill>
                <a:latin typeface="Arial"/>
                <a:cs typeface="Arial"/>
              </a:rPr>
              <a:t>scar</a:t>
            </a:r>
            <a:r>
              <a:rPr sz="1800" spc="-15" dirty="0">
                <a:solidFill>
                  <a:srgbClr val="92D050"/>
                </a:solidFill>
                <a:latin typeface="Arial"/>
                <a:cs typeface="Arial"/>
              </a:rPr>
              <a:t>n</a:t>
            </a:r>
            <a:r>
              <a:rPr sz="1800" spc="-5" dirty="0">
                <a:solidFill>
                  <a:srgbClr val="92D050"/>
                </a:solidFill>
                <a:latin typeface="Arial"/>
                <a:cs typeface="Arial"/>
              </a:rPr>
              <a:t>e  manual</a:t>
            </a:r>
            <a:endParaRPr sz="1800">
              <a:latin typeface="Arial"/>
              <a:cs typeface="Arial"/>
            </a:endParaRPr>
          </a:p>
        </p:txBody>
      </p:sp>
      <p:sp>
        <p:nvSpPr>
          <p:cNvPr id="29" name="object 29"/>
          <p:cNvSpPr txBox="1"/>
          <p:nvPr/>
        </p:nvSpPr>
        <p:spPr>
          <a:xfrm>
            <a:off x="6795007" y="2742057"/>
            <a:ext cx="121856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92D050"/>
                </a:solidFill>
                <a:latin typeface="Arial"/>
                <a:cs typeface="Arial"/>
              </a:rPr>
              <a:t>Maquina</a:t>
            </a:r>
            <a:r>
              <a:rPr sz="1800" spc="-70" dirty="0">
                <a:solidFill>
                  <a:srgbClr val="92D050"/>
                </a:solidFill>
                <a:latin typeface="Arial"/>
                <a:cs typeface="Arial"/>
              </a:rPr>
              <a:t> </a:t>
            </a:r>
            <a:r>
              <a:rPr sz="1800" spc="-5" dirty="0">
                <a:solidFill>
                  <a:srgbClr val="92D050"/>
                </a:solidFill>
                <a:latin typeface="Arial"/>
                <a:cs typeface="Arial"/>
              </a:rPr>
              <a:t>de  descarne</a:t>
            </a:r>
            <a:endParaRPr sz="1800">
              <a:latin typeface="Arial"/>
              <a:cs typeface="Arial"/>
            </a:endParaRPr>
          </a:p>
        </p:txBody>
      </p:sp>
      <p:sp>
        <p:nvSpPr>
          <p:cNvPr id="30" name="object 30"/>
          <p:cNvSpPr/>
          <p:nvPr/>
        </p:nvSpPr>
        <p:spPr>
          <a:xfrm>
            <a:off x="5781675" y="3933823"/>
            <a:ext cx="3124200" cy="2924174"/>
          </a:xfrm>
          <a:prstGeom prst="rect">
            <a:avLst/>
          </a:prstGeom>
          <a:blipFill>
            <a:blip r:embed="rId12" cstate="print"/>
            <a:stretch>
              <a:fillRect/>
            </a:stretch>
          </a:blipFill>
        </p:spPr>
        <p:txBody>
          <a:bodyPr wrap="square" lIns="0" tIns="0" rIns="0" bIns="0" rtlCol="0"/>
          <a:lstStyle/>
          <a:p>
            <a:endParaRPr/>
          </a:p>
        </p:txBody>
      </p:sp>
      <p:sp>
        <p:nvSpPr>
          <p:cNvPr id="31" name="object 31"/>
          <p:cNvSpPr txBox="1"/>
          <p:nvPr/>
        </p:nvSpPr>
        <p:spPr>
          <a:xfrm>
            <a:off x="6223253" y="6028740"/>
            <a:ext cx="230822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92D050"/>
                </a:solidFill>
                <a:latin typeface="Arial"/>
                <a:cs typeface="Arial"/>
              </a:rPr>
              <a:t>Rodillo para</a:t>
            </a:r>
            <a:r>
              <a:rPr sz="1800" spc="-65" dirty="0">
                <a:solidFill>
                  <a:srgbClr val="92D050"/>
                </a:solidFill>
                <a:latin typeface="Arial"/>
                <a:cs typeface="Arial"/>
              </a:rPr>
              <a:t> </a:t>
            </a:r>
            <a:r>
              <a:rPr sz="1800" spc="-5" dirty="0">
                <a:solidFill>
                  <a:srgbClr val="92D050"/>
                </a:solidFill>
                <a:latin typeface="Arial"/>
                <a:cs typeface="Arial"/>
              </a:rPr>
              <a:t>descamar</a:t>
            </a:r>
            <a:endParaRPr sz="180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1925" y="400050"/>
            <a:ext cx="3219450" cy="8001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57200" y="1214500"/>
            <a:ext cx="3657600" cy="3316292"/>
          </a:xfrm>
          <a:prstGeom prst="rect">
            <a:avLst/>
          </a:prstGeom>
          <a:solidFill>
            <a:schemeClr val="accent1">
              <a:lumMod val="40000"/>
              <a:lumOff val="60000"/>
            </a:schemeClr>
          </a:solidFill>
          <a:ln w="28575">
            <a:solidFill>
              <a:srgbClr val="F88530"/>
            </a:solidFill>
          </a:ln>
        </p:spPr>
        <p:txBody>
          <a:bodyPr vert="horz" wrap="square" lIns="0" tIns="0" rIns="0" bIns="0" rtlCol="0">
            <a:spAutoFit/>
          </a:bodyPr>
          <a:lstStyle/>
          <a:p>
            <a:pPr>
              <a:lnSpc>
                <a:spcPct val="100000"/>
              </a:lnSpc>
            </a:pPr>
            <a:endParaRPr sz="2350" dirty="0">
              <a:latin typeface="Times New Roman"/>
              <a:cs typeface="Times New Roman"/>
            </a:endParaRPr>
          </a:p>
          <a:p>
            <a:pPr marL="511809" marR="191135" indent="-384175">
              <a:lnSpc>
                <a:spcPct val="80000"/>
              </a:lnSpc>
              <a:buClr>
                <a:srgbClr val="3891A7"/>
              </a:buClr>
              <a:buSzPct val="80000"/>
              <a:buFont typeface="Wingdings 2"/>
              <a:buChar char=""/>
              <a:tabLst>
                <a:tab pos="511809" algn="l"/>
                <a:tab pos="512445" algn="l"/>
              </a:tabLst>
            </a:pPr>
            <a:r>
              <a:rPr sz="2000" dirty="0">
                <a:latin typeface="Arial"/>
                <a:cs typeface="Arial"/>
              </a:rPr>
              <a:t>El descarnado es  necesario pues en la  endodermis (parte de la  piel en contacto con el  animal) quedan,</a:t>
            </a:r>
            <a:r>
              <a:rPr sz="2000" spc="-95" dirty="0">
                <a:latin typeface="Arial"/>
                <a:cs typeface="Arial"/>
              </a:rPr>
              <a:t> </a:t>
            </a:r>
            <a:r>
              <a:rPr sz="2000" dirty="0">
                <a:latin typeface="Arial"/>
                <a:cs typeface="Arial"/>
              </a:rPr>
              <a:t>luego</a:t>
            </a:r>
            <a:r>
              <a:rPr sz="2000" spc="-35" dirty="0">
                <a:latin typeface="Arial"/>
                <a:cs typeface="Arial"/>
              </a:rPr>
              <a:t> </a:t>
            </a:r>
            <a:r>
              <a:rPr sz="2000" dirty="0">
                <a:latin typeface="Arial"/>
                <a:cs typeface="Arial"/>
              </a:rPr>
              <a:t>del  cuereado, restos de  carne y grasa que deben  eliminarse para </a:t>
            </a:r>
            <a:r>
              <a:rPr sz="2000" spc="-5" dirty="0">
                <a:latin typeface="Arial"/>
                <a:cs typeface="Arial"/>
              </a:rPr>
              <a:t>evitar  </a:t>
            </a:r>
            <a:r>
              <a:rPr sz="2000" dirty="0">
                <a:latin typeface="Arial"/>
                <a:cs typeface="Arial"/>
              </a:rPr>
              <a:t>(entre otras  consecuencias) el  desarrollo de bacterias  sobre la</a:t>
            </a:r>
            <a:r>
              <a:rPr sz="2000" spc="-60" dirty="0">
                <a:latin typeface="Arial"/>
                <a:cs typeface="Arial"/>
              </a:rPr>
              <a:t> </a:t>
            </a:r>
            <a:r>
              <a:rPr sz="2000" dirty="0">
                <a:latin typeface="Arial"/>
                <a:cs typeface="Arial"/>
              </a:rPr>
              <a:t>piel.</a:t>
            </a:r>
          </a:p>
        </p:txBody>
      </p:sp>
      <p:sp>
        <p:nvSpPr>
          <p:cNvPr id="9" name="object 9"/>
          <p:cNvSpPr txBox="1"/>
          <p:nvPr/>
        </p:nvSpPr>
        <p:spPr>
          <a:xfrm>
            <a:off x="4929251" y="500126"/>
            <a:ext cx="3657600" cy="4547399"/>
          </a:xfrm>
          <a:prstGeom prst="rect">
            <a:avLst/>
          </a:prstGeom>
          <a:solidFill>
            <a:schemeClr val="accent1">
              <a:lumMod val="40000"/>
              <a:lumOff val="60000"/>
            </a:schemeClr>
          </a:solidFill>
          <a:ln w="28575">
            <a:solidFill>
              <a:srgbClr val="92D050"/>
            </a:solidFill>
          </a:ln>
        </p:spPr>
        <p:txBody>
          <a:bodyPr vert="horz" wrap="square" lIns="0" tIns="0" rIns="0" bIns="0" rtlCol="0">
            <a:spAutoFit/>
          </a:bodyPr>
          <a:lstStyle/>
          <a:p>
            <a:pPr>
              <a:lnSpc>
                <a:spcPct val="100000"/>
              </a:lnSpc>
            </a:pPr>
            <a:endParaRPr sz="2350" dirty="0">
              <a:latin typeface="Times New Roman"/>
              <a:cs typeface="Times New Roman"/>
            </a:endParaRPr>
          </a:p>
          <a:p>
            <a:pPr marL="512445" marR="116205" indent="-384175">
              <a:lnSpc>
                <a:spcPct val="80000"/>
              </a:lnSpc>
              <a:buClr>
                <a:srgbClr val="3891A7"/>
              </a:buClr>
              <a:buSzPct val="80000"/>
              <a:buFont typeface="Wingdings 2"/>
              <a:buChar char=""/>
              <a:tabLst>
                <a:tab pos="512445" algn="l"/>
                <a:tab pos="513080" algn="l"/>
              </a:tabLst>
            </a:pPr>
            <a:r>
              <a:rPr sz="2000" dirty="0">
                <a:latin typeface="Arial"/>
                <a:cs typeface="Arial"/>
              </a:rPr>
              <a:t>El proceso someramente  descrito consiste en pasar  la piel por medio de un  cilindro neumático de  garra y otro de cuchillas  helicoidales muy filosas  La piel circula en sentido  contrario a este </a:t>
            </a:r>
            <a:r>
              <a:rPr sz="2000" spc="-5" dirty="0">
                <a:latin typeface="Arial"/>
                <a:cs typeface="Arial"/>
              </a:rPr>
              <a:t>último  </a:t>
            </a:r>
            <a:r>
              <a:rPr sz="2000" dirty="0">
                <a:latin typeface="Arial"/>
                <a:cs typeface="Arial"/>
              </a:rPr>
              <a:t>cilindro, el cual está  ajustado de tal forma que  presiona a la piel, lo  suficiente , como asegurar  el corte (o eliminar  definitivamente) sólo del  tejido subcutáneo (grasa  </a:t>
            </a:r>
            <a:r>
              <a:rPr sz="2000" spc="-5" dirty="0">
                <a:latin typeface="Arial"/>
                <a:cs typeface="Arial"/>
              </a:rPr>
              <a:t>y/o </a:t>
            </a:r>
            <a:r>
              <a:rPr sz="2000" dirty="0">
                <a:latin typeface="Arial"/>
                <a:cs typeface="Arial"/>
              </a:rPr>
              <a:t>carne ) adherido a  ella.</a:t>
            </a:r>
          </a:p>
        </p:txBody>
      </p:sp>
      <p:sp>
        <p:nvSpPr>
          <p:cNvPr id="10" name="object 10"/>
          <p:cNvSpPr/>
          <p:nvPr/>
        </p:nvSpPr>
        <p:spPr>
          <a:xfrm>
            <a:off x="5000628" y="5072074"/>
            <a:ext cx="2638425" cy="7143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247" y="457200"/>
            <a:ext cx="4705706" cy="1674817"/>
          </a:xfrm>
          <a:prstGeom prst="rect">
            <a:avLst/>
          </a:prstGeom>
        </p:spPr>
        <p:txBody>
          <a:bodyPr vert="horz" wrap="square" lIns="0" tIns="12700" rIns="0" bIns="0" rtlCol="0">
            <a:spAutoFit/>
          </a:bodyPr>
          <a:lstStyle/>
          <a:p>
            <a:pPr marL="12700" marR="5080" algn="just">
              <a:lnSpc>
                <a:spcPct val="100000"/>
              </a:lnSpc>
              <a:spcBef>
                <a:spcPts val="100"/>
              </a:spcBef>
            </a:pPr>
            <a:r>
              <a:rPr dirty="0">
                <a:latin typeface="Arial"/>
                <a:cs typeface="Arial"/>
              </a:rPr>
              <a:t>Las pieles peladas, descarnadas </a:t>
            </a:r>
            <a:r>
              <a:rPr spc="-10" dirty="0">
                <a:latin typeface="Arial"/>
                <a:cs typeface="Arial"/>
              </a:rPr>
              <a:t>y/o </a:t>
            </a:r>
            <a:r>
              <a:rPr spc="-5" dirty="0">
                <a:latin typeface="Arial"/>
                <a:cs typeface="Arial"/>
              </a:rPr>
              <a:t>divididas  </a:t>
            </a:r>
            <a:r>
              <a:rPr dirty="0">
                <a:latin typeface="Arial"/>
                <a:cs typeface="Arial"/>
              </a:rPr>
              <a:t>(eventualmente), se denominan comúnmente  pieles en tripa. El peso en tripa, medido en  éste estado, </a:t>
            </a:r>
            <a:r>
              <a:rPr spc="-5" dirty="0">
                <a:latin typeface="Arial"/>
                <a:cs typeface="Arial"/>
              </a:rPr>
              <a:t>sirve </a:t>
            </a:r>
            <a:r>
              <a:rPr dirty="0">
                <a:latin typeface="Arial"/>
                <a:cs typeface="Arial"/>
              </a:rPr>
              <a:t>de base para el cálculo de  las dosificaciones de productos químicos</a:t>
            </a:r>
            <a:r>
              <a:rPr spc="-160" dirty="0">
                <a:latin typeface="Arial"/>
                <a:cs typeface="Arial"/>
              </a:rPr>
              <a:t> </a:t>
            </a:r>
            <a:r>
              <a:rPr dirty="0">
                <a:latin typeface="Arial"/>
                <a:cs typeface="Arial"/>
              </a:rPr>
              <a:t>que  se requieren para los procesos siguientes</a:t>
            </a:r>
            <a:r>
              <a:rPr spc="-155" dirty="0">
                <a:latin typeface="Arial"/>
                <a:cs typeface="Arial"/>
              </a:rPr>
              <a:t> </a:t>
            </a:r>
            <a:r>
              <a:rPr dirty="0">
                <a:latin typeface="Arial"/>
                <a:cs typeface="Arial"/>
              </a:rPr>
              <a:t>.</a:t>
            </a:r>
          </a:p>
        </p:txBody>
      </p:sp>
      <p:sp>
        <p:nvSpPr>
          <p:cNvPr id="3" name="object 3"/>
          <p:cNvSpPr txBox="1"/>
          <p:nvPr/>
        </p:nvSpPr>
        <p:spPr>
          <a:xfrm>
            <a:off x="5638800" y="3015931"/>
            <a:ext cx="2972435" cy="3293110"/>
          </a:xfrm>
          <a:prstGeom prst="rect">
            <a:avLst/>
          </a:prstGeom>
        </p:spPr>
        <p:txBody>
          <a:bodyPr vert="horz" wrap="square" lIns="0" tIns="12065" rIns="0" bIns="0" rtlCol="0">
            <a:spAutoFit/>
          </a:bodyPr>
          <a:lstStyle/>
          <a:p>
            <a:pPr marL="12700" marR="177165" algn="just">
              <a:lnSpc>
                <a:spcPct val="100000"/>
              </a:lnSpc>
              <a:spcBef>
                <a:spcPts val="95"/>
              </a:spcBef>
            </a:pPr>
            <a:r>
              <a:rPr sz="1600" spc="-5" dirty="0">
                <a:latin typeface="Arial"/>
                <a:cs typeface="Arial"/>
              </a:rPr>
              <a:t>Si las pieles son demasiado  gruesas para algunos artículos  finales, en particular si se trata  de pieles vacunas o equinas  (caballos), se dividen con  máquina de dividir de</a:t>
            </a:r>
            <a:r>
              <a:rPr sz="1600" spc="-40" dirty="0">
                <a:latin typeface="Arial"/>
                <a:cs typeface="Arial"/>
              </a:rPr>
              <a:t> </a:t>
            </a:r>
            <a:r>
              <a:rPr sz="1600" spc="-5" dirty="0">
                <a:latin typeface="Arial"/>
                <a:cs typeface="Arial"/>
              </a:rPr>
              <a:t>cinta.</a:t>
            </a:r>
            <a:endParaRPr sz="1600" dirty="0">
              <a:latin typeface="Arial"/>
              <a:cs typeface="Arial"/>
            </a:endParaRPr>
          </a:p>
          <a:p>
            <a:pPr algn="just">
              <a:lnSpc>
                <a:spcPct val="100000"/>
              </a:lnSpc>
              <a:spcBef>
                <a:spcPts val="45"/>
              </a:spcBef>
            </a:pPr>
            <a:endParaRPr sz="2300" dirty="0">
              <a:latin typeface="Times New Roman"/>
              <a:cs typeface="Times New Roman"/>
            </a:endParaRPr>
          </a:p>
          <a:p>
            <a:pPr marL="12700" marR="5080" algn="just">
              <a:lnSpc>
                <a:spcPct val="100000"/>
              </a:lnSpc>
            </a:pPr>
            <a:r>
              <a:rPr sz="1600" spc="-5" dirty="0">
                <a:latin typeface="Arial"/>
                <a:cs typeface="Arial"/>
              </a:rPr>
              <a:t>Esta operación </a:t>
            </a:r>
            <a:r>
              <a:rPr sz="1600" dirty="0">
                <a:latin typeface="Arial"/>
                <a:cs typeface="Arial"/>
              </a:rPr>
              <a:t>se </a:t>
            </a:r>
            <a:r>
              <a:rPr sz="1600" spc="-5" dirty="0">
                <a:latin typeface="Arial"/>
                <a:cs typeface="Arial"/>
              </a:rPr>
              <a:t>realiza luego  del descarnado, sobre todo en  aquellas producciones de  cueros para tapicería fina  (muebles y automotriz) así como  para</a:t>
            </a:r>
            <a:r>
              <a:rPr sz="1600" spc="-10" dirty="0">
                <a:latin typeface="Arial"/>
                <a:cs typeface="Arial"/>
              </a:rPr>
              <a:t> </a:t>
            </a:r>
            <a:r>
              <a:rPr sz="1600" spc="-5" dirty="0">
                <a:latin typeface="Arial"/>
                <a:cs typeface="Arial"/>
              </a:rPr>
              <a:t>vestimenta.</a:t>
            </a:r>
            <a:endParaRPr sz="1600" dirty="0">
              <a:latin typeface="Arial"/>
              <a:cs typeface="Arial"/>
            </a:endParaRPr>
          </a:p>
        </p:txBody>
      </p:sp>
      <p:sp>
        <p:nvSpPr>
          <p:cNvPr id="4" name="object 4"/>
          <p:cNvSpPr/>
          <p:nvPr/>
        </p:nvSpPr>
        <p:spPr>
          <a:xfrm>
            <a:off x="5867400" y="457200"/>
            <a:ext cx="2860548" cy="19933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71600" y="2819402"/>
            <a:ext cx="3429000" cy="40385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214884" y="890016"/>
            <a:ext cx="4032504" cy="71323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13664" y="680212"/>
            <a:ext cx="3425621" cy="32270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09092" y="675640"/>
            <a:ext cx="3063798" cy="33185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670553" y="696087"/>
            <a:ext cx="207010" cy="290830"/>
          </a:xfrm>
          <a:custGeom>
            <a:avLst/>
            <a:gdLst/>
            <a:ahLst/>
            <a:cxnLst/>
            <a:rect l="l" t="t" r="r" b="b"/>
            <a:pathLst>
              <a:path w="207010" h="290830">
                <a:moveTo>
                  <a:pt x="102997" y="0"/>
                </a:moveTo>
                <a:lnTo>
                  <a:pt x="64897" y="7620"/>
                </a:lnTo>
                <a:lnTo>
                  <a:pt x="35051" y="32765"/>
                </a:lnTo>
                <a:lnTo>
                  <a:pt x="14263" y="69717"/>
                </a:lnTo>
                <a:lnTo>
                  <a:pt x="2286" y="116474"/>
                </a:lnTo>
                <a:lnTo>
                  <a:pt x="0" y="150875"/>
                </a:lnTo>
                <a:lnTo>
                  <a:pt x="2095" y="180689"/>
                </a:lnTo>
                <a:lnTo>
                  <a:pt x="18859" y="232886"/>
                </a:lnTo>
                <a:lnTo>
                  <a:pt x="41072" y="263961"/>
                </a:lnTo>
                <a:lnTo>
                  <a:pt x="73493" y="285988"/>
                </a:lnTo>
                <a:lnTo>
                  <a:pt x="102997" y="290702"/>
                </a:lnTo>
                <a:lnTo>
                  <a:pt x="113617" y="290179"/>
                </a:lnTo>
                <a:lnTo>
                  <a:pt x="157400" y="273176"/>
                </a:lnTo>
                <a:lnTo>
                  <a:pt x="187253" y="236533"/>
                </a:lnTo>
                <a:lnTo>
                  <a:pt x="204589" y="180439"/>
                </a:lnTo>
                <a:lnTo>
                  <a:pt x="206756" y="149987"/>
                </a:lnTo>
                <a:lnTo>
                  <a:pt x="206162" y="132984"/>
                </a:lnTo>
                <a:lnTo>
                  <a:pt x="197358" y="84836"/>
                </a:lnTo>
                <a:lnTo>
                  <a:pt x="179230" y="43955"/>
                </a:lnTo>
                <a:lnTo>
                  <a:pt x="149534" y="12245"/>
                </a:lnTo>
                <a:lnTo>
                  <a:pt x="102997" y="0"/>
                </a:lnTo>
                <a:close/>
              </a:path>
            </a:pathLst>
          </a:custGeom>
          <a:ln w="9144">
            <a:solidFill>
              <a:srgbClr val="62851A"/>
            </a:solidFill>
          </a:ln>
        </p:spPr>
        <p:txBody>
          <a:bodyPr wrap="square" lIns="0" tIns="0" rIns="0" bIns="0" rtlCol="0"/>
          <a:lstStyle/>
          <a:p>
            <a:endParaRPr/>
          </a:p>
        </p:txBody>
      </p:sp>
      <p:sp>
        <p:nvSpPr>
          <p:cNvPr id="11" name="object 11"/>
          <p:cNvSpPr/>
          <p:nvPr/>
        </p:nvSpPr>
        <p:spPr>
          <a:xfrm>
            <a:off x="3608451" y="680212"/>
            <a:ext cx="330835" cy="323215"/>
          </a:xfrm>
          <a:custGeom>
            <a:avLst/>
            <a:gdLst/>
            <a:ahLst/>
            <a:cxnLst/>
            <a:rect l="l" t="t" r="r" b="b"/>
            <a:pathLst>
              <a:path w="330835" h="323215">
                <a:moveTo>
                  <a:pt x="167259" y="0"/>
                </a:moveTo>
                <a:lnTo>
                  <a:pt x="218140" y="8679"/>
                </a:lnTo>
                <a:lnTo>
                  <a:pt x="264937" y="33655"/>
                </a:lnTo>
                <a:lnTo>
                  <a:pt x="308546" y="81375"/>
                </a:lnTo>
                <a:lnTo>
                  <a:pt x="328358" y="132619"/>
                </a:lnTo>
                <a:lnTo>
                  <a:pt x="330835" y="160527"/>
                </a:lnTo>
                <a:lnTo>
                  <a:pt x="330192" y="174791"/>
                </a:lnTo>
                <a:lnTo>
                  <a:pt x="320548" y="216153"/>
                </a:lnTo>
                <a:lnTo>
                  <a:pt x="299581" y="253765"/>
                </a:lnTo>
                <a:lnTo>
                  <a:pt x="263747" y="289480"/>
                </a:lnTo>
                <a:lnTo>
                  <a:pt x="216132" y="314188"/>
                </a:lnTo>
                <a:lnTo>
                  <a:pt x="163322" y="322707"/>
                </a:lnTo>
                <a:lnTo>
                  <a:pt x="145609" y="321782"/>
                </a:lnTo>
                <a:lnTo>
                  <a:pt x="94996" y="308101"/>
                </a:lnTo>
                <a:lnTo>
                  <a:pt x="51169" y="279348"/>
                </a:lnTo>
                <a:lnTo>
                  <a:pt x="22240" y="244316"/>
                </a:lnTo>
                <a:lnTo>
                  <a:pt x="5679" y="205525"/>
                </a:lnTo>
                <a:lnTo>
                  <a:pt x="0" y="163449"/>
                </a:lnTo>
                <a:lnTo>
                  <a:pt x="1021" y="144849"/>
                </a:lnTo>
                <a:lnTo>
                  <a:pt x="16256" y="93217"/>
                </a:lnTo>
                <a:lnTo>
                  <a:pt x="47884" y="52320"/>
                </a:lnTo>
                <a:lnTo>
                  <a:pt x="61722" y="42037"/>
                </a:lnTo>
                <a:lnTo>
                  <a:pt x="74316" y="31440"/>
                </a:lnTo>
                <a:lnTo>
                  <a:pt x="113411" y="9651"/>
                </a:lnTo>
                <a:lnTo>
                  <a:pt x="153683" y="597"/>
                </a:lnTo>
                <a:lnTo>
                  <a:pt x="167259" y="0"/>
                </a:lnTo>
                <a:close/>
              </a:path>
            </a:pathLst>
          </a:custGeom>
          <a:ln w="9144">
            <a:solidFill>
              <a:srgbClr val="62851A"/>
            </a:solidFill>
          </a:ln>
        </p:spPr>
        <p:txBody>
          <a:bodyPr wrap="square" lIns="0" tIns="0" rIns="0" bIns="0" rtlCol="0"/>
          <a:lstStyle/>
          <a:p>
            <a:endParaRPr/>
          </a:p>
        </p:txBody>
      </p:sp>
      <p:sp>
        <p:nvSpPr>
          <p:cNvPr id="12" name="object 12"/>
          <p:cNvSpPr txBox="1"/>
          <p:nvPr/>
        </p:nvSpPr>
        <p:spPr>
          <a:xfrm>
            <a:off x="572516" y="1561846"/>
            <a:ext cx="6918959" cy="3995420"/>
          </a:xfrm>
          <a:prstGeom prst="rect">
            <a:avLst/>
          </a:prstGeom>
        </p:spPr>
        <p:txBody>
          <a:bodyPr vert="horz" wrap="square" lIns="0" tIns="76835" rIns="0" bIns="0" rtlCol="0">
            <a:spAutoFit/>
          </a:bodyPr>
          <a:lstStyle/>
          <a:p>
            <a:pPr marL="396240" marR="5080" indent="-383540" algn="just">
              <a:lnSpc>
                <a:spcPct val="80000"/>
              </a:lnSpc>
              <a:spcBef>
                <a:spcPts val="605"/>
              </a:spcBef>
              <a:buClr>
                <a:srgbClr val="3891A7"/>
              </a:buClr>
              <a:buSzPct val="78571"/>
              <a:buFont typeface="Wingdings 2"/>
              <a:buChar char=""/>
              <a:tabLst>
                <a:tab pos="396240" algn="l"/>
                <a:tab pos="396875" algn="l"/>
              </a:tabLst>
            </a:pPr>
            <a:r>
              <a:rPr sz="2100" spc="-5" dirty="0">
                <a:latin typeface="Arial"/>
                <a:cs typeface="Arial"/>
              </a:rPr>
              <a:t>El desencalado sirve para eliminación de la cal (unida  químicamente, absorbida en los capilares, almacenada  mecánicamente) contenida </a:t>
            </a:r>
            <a:r>
              <a:rPr sz="2100" dirty="0">
                <a:latin typeface="Arial"/>
                <a:cs typeface="Arial"/>
              </a:rPr>
              <a:t>en el </a:t>
            </a:r>
            <a:r>
              <a:rPr sz="2100" spc="-5" dirty="0">
                <a:latin typeface="Arial"/>
                <a:cs typeface="Arial"/>
              </a:rPr>
              <a:t>baño </a:t>
            </a:r>
            <a:r>
              <a:rPr sz="2100" dirty="0">
                <a:latin typeface="Arial"/>
                <a:cs typeface="Arial"/>
              </a:rPr>
              <a:t>de </a:t>
            </a:r>
            <a:r>
              <a:rPr sz="2100" spc="-5" dirty="0">
                <a:latin typeface="Arial"/>
                <a:cs typeface="Arial"/>
              </a:rPr>
              <a:t>pelambre </a:t>
            </a:r>
            <a:r>
              <a:rPr sz="2100" dirty="0">
                <a:latin typeface="Arial"/>
                <a:cs typeface="Arial"/>
              </a:rPr>
              <a:t>y  </a:t>
            </a:r>
            <a:r>
              <a:rPr sz="2100" spc="-5" dirty="0">
                <a:latin typeface="Arial"/>
                <a:cs typeface="Arial"/>
              </a:rPr>
              <a:t>para el deshinchamiento de las</a:t>
            </a:r>
            <a:r>
              <a:rPr sz="2100" spc="-50" dirty="0">
                <a:latin typeface="Arial"/>
                <a:cs typeface="Arial"/>
              </a:rPr>
              <a:t> </a:t>
            </a:r>
            <a:r>
              <a:rPr sz="2100" spc="-5" dirty="0">
                <a:latin typeface="Arial"/>
                <a:cs typeface="Arial"/>
              </a:rPr>
              <a:t>pieles.</a:t>
            </a:r>
            <a:endParaRPr sz="2100" dirty="0">
              <a:latin typeface="Arial"/>
              <a:cs typeface="Arial"/>
            </a:endParaRPr>
          </a:p>
          <a:p>
            <a:pPr algn="just">
              <a:lnSpc>
                <a:spcPct val="100000"/>
              </a:lnSpc>
              <a:spcBef>
                <a:spcPts val="30"/>
              </a:spcBef>
              <a:buClr>
                <a:srgbClr val="3891A7"/>
              </a:buClr>
              <a:buFont typeface="Wingdings 2"/>
              <a:buChar char=""/>
            </a:pPr>
            <a:endParaRPr sz="2600" dirty="0">
              <a:latin typeface="Times New Roman"/>
              <a:cs typeface="Times New Roman"/>
            </a:endParaRPr>
          </a:p>
          <a:p>
            <a:pPr marL="396240" marR="81280" indent="-12700" algn="just">
              <a:lnSpc>
                <a:spcPct val="80000"/>
              </a:lnSpc>
            </a:pPr>
            <a:r>
              <a:rPr sz="2100" spc="-5" dirty="0">
                <a:latin typeface="Arial"/>
                <a:cs typeface="Arial"/>
              </a:rPr>
              <a:t>La cal que </a:t>
            </a:r>
            <a:r>
              <a:rPr sz="2100" dirty="0">
                <a:latin typeface="Arial"/>
                <a:cs typeface="Arial"/>
              </a:rPr>
              <a:t>se </a:t>
            </a:r>
            <a:r>
              <a:rPr sz="2100" spc="-5" dirty="0">
                <a:latin typeface="Arial"/>
                <a:cs typeface="Arial"/>
              </a:rPr>
              <a:t>ha agregado al proceso durante la  operación de pelambre, se encuentra en la piel en </a:t>
            </a:r>
            <a:r>
              <a:rPr sz="2100" dirty="0">
                <a:latin typeface="Arial"/>
                <a:cs typeface="Arial"/>
              </a:rPr>
              <a:t>tres  formas:</a:t>
            </a:r>
          </a:p>
          <a:p>
            <a:pPr marL="396240" indent="-383540" algn="just">
              <a:lnSpc>
                <a:spcPct val="100000"/>
              </a:lnSpc>
              <a:spcBef>
                <a:spcPts val="5"/>
              </a:spcBef>
              <a:buClr>
                <a:srgbClr val="3891A7"/>
              </a:buClr>
              <a:buSzPct val="78571"/>
              <a:buFont typeface="Wingdings 2"/>
              <a:buChar char=""/>
              <a:tabLst>
                <a:tab pos="396240" algn="l"/>
                <a:tab pos="396875" algn="l"/>
              </a:tabLst>
            </a:pPr>
            <a:r>
              <a:rPr sz="2100" spc="-5" dirty="0">
                <a:latin typeface="Arial"/>
                <a:cs typeface="Arial"/>
              </a:rPr>
              <a:t>combinada </a:t>
            </a:r>
            <a:r>
              <a:rPr sz="2100" dirty="0">
                <a:latin typeface="Arial"/>
                <a:cs typeface="Arial"/>
              </a:rPr>
              <a:t>con la misma</a:t>
            </a:r>
            <a:r>
              <a:rPr sz="2100" spc="-80" dirty="0">
                <a:latin typeface="Arial"/>
                <a:cs typeface="Arial"/>
              </a:rPr>
              <a:t> </a:t>
            </a:r>
            <a:r>
              <a:rPr sz="2100" spc="-5" dirty="0">
                <a:latin typeface="Arial"/>
                <a:cs typeface="Arial"/>
              </a:rPr>
              <a:t>piel</a:t>
            </a:r>
            <a:endParaRPr sz="2100" dirty="0">
              <a:latin typeface="Arial"/>
              <a:cs typeface="Arial"/>
            </a:endParaRPr>
          </a:p>
          <a:p>
            <a:pPr marL="396240" marR="819150" indent="-383540" algn="just">
              <a:lnSpc>
                <a:spcPct val="80000"/>
              </a:lnSpc>
              <a:spcBef>
                <a:spcPts val="505"/>
              </a:spcBef>
              <a:buClr>
                <a:srgbClr val="3891A7"/>
              </a:buClr>
              <a:buSzPct val="78571"/>
              <a:buFont typeface="Wingdings 2"/>
              <a:buChar char=""/>
              <a:tabLst>
                <a:tab pos="396240" algn="l"/>
                <a:tab pos="396875" algn="l"/>
              </a:tabLst>
            </a:pPr>
            <a:r>
              <a:rPr sz="2100" spc="-5" dirty="0">
                <a:latin typeface="Arial"/>
                <a:cs typeface="Arial"/>
              </a:rPr>
              <a:t>disuelta en los líquidos que ocupan los espacios  interfibrilares</a:t>
            </a:r>
            <a:r>
              <a:rPr sz="2100" spc="-35" dirty="0">
                <a:latin typeface="Arial"/>
                <a:cs typeface="Arial"/>
              </a:rPr>
              <a:t> </a:t>
            </a:r>
            <a:r>
              <a:rPr sz="2100" dirty="0">
                <a:latin typeface="Arial"/>
                <a:cs typeface="Arial"/>
              </a:rPr>
              <a:t>y</a:t>
            </a:r>
          </a:p>
          <a:p>
            <a:pPr marL="396240" marR="96520" indent="-383540" algn="just">
              <a:lnSpc>
                <a:spcPct val="80100"/>
              </a:lnSpc>
              <a:spcBef>
                <a:spcPts val="500"/>
              </a:spcBef>
              <a:buClr>
                <a:srgbClr val="3891A7"/>
              </a:buClr>
              <a:buSzPct val="78571"/>
              <a:buFont typeface="Wingdings 2"/>
              <a:buChar char=""/>
              <a:tabLst>
                <a:tab pos="396875" algn="l"/>
              </a:tabLst>
            </a:pPr>
            <a:r>
              <a:rPr sz="2100" spc="-5" dirty="0">
                <a:latin typeface="Arial"/>
                <a:cs typeface="Arial"/>
              </a:rPr>
              <a:t>depositada en forma de lodos sobre las fibras, o como  </a:t>
            </a:r>
            <a:r>
              <a:rPr sz="2100" spc="-10" dirty="0">
                <a:latin typeface="Arial"/>
                <a:cs typeface="Arial"/>
              </a:rPr>
              <a:t>jabones </a:t>
            </a:r>
            <a:r>
              <a:rPr sz="2100" dirty="0">
                <a:latin typeface="Arial"/>
                <a:cs typeface="Arial"/>
              </a:rPr>
              <a:t>cálcicos </a:t>
            </a:r>
            <a:r>
              <a:rPr sz="2100" spc="-5" dirty="0">
                <a:latin typeface="Arial"/>
                <a:cs typeface="Arial"/>
              </a:rPr>
              <a:t>formados por la saponificación de las  grasas </a:t>
            </a:r>
            <a:r>
              <a:rPr sz="2100" dirty="0">
                <a:latin typeface="Arial"/>
                <a:cs typeface="Arial"/>
              </a:rPr>
              <a:t>en la </a:t>
            </a:r>
            <a:r>
              <a:rPr sz="2100" spc="-5" dirty="0">
                <a:latin typeface="Arial"/>
                <a:cs typeface="Arial"/>
              </a:rPr>
              <a:t>operación </a:t>
            </a:r>
            <a:r>
              <a:rPr sz="2100" dirty="0">
                <a:latin typeface="Arial"/>
                <a:cs typeface="Arial"/>
              </a:rPr>
              <a:t>de</a:t>
            </a:r>
            <a:r>
              <a:rPr sz="2100" spc="-75" dirty="0">
                <a:latin typeface="Arial"/>
                <a:cs typeface="Arial"/>
              </a:rPr>
              <a:t> </a:t>
            </a:r>
            <a:r>
              <a:rPr sz="2100" spc="-5" dirty="0">
                <a:latin typeface="Arial"/>
                <a:cs typeface="Arial"/>
              </a:rPr>
              <a:t>pelambre.</a:t>
            </a:r>
            <a:endParaRPr sz="21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9352" y="166115"/>
            <a:ext cx="3584448" cy="83667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03008" y="445643"/>
            <a:ext cx="2892671" cy="37465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7200" y="1214399"/>
            <a:ext cx="3657600" cy="5215255"/>
          </a:xfrm>
          <a:custGeom>
            <a:avLst/>
            <a:gdLst/>
            <a:ahLst/>
            <a:cxnLst/>
            <a:rect l="l" t="t" r="r" b="b"/>
            <a:pathLst>
              <a:path w="3657600" h="5215255">
                <a:moveTo>
                  <a:pt x="0" y="5215001"/>
                </a:moveTo>
                <a:lnTo>
                  <a:pt x="3657600" y="5215001"/>
                </a:lnTo>
                <a:lnTo>
                  <a:pt x="3657600" y="0"/>
                </a:lnTo>
                <a:lnTo>
                  <a:pt x="0" y="0"/>
                </a:lnTo>
                <a:lnTo>
                  <a:pt x="0" y="5215001"/>
                </a:lnTo>
                <a:close/>
              </a:path>
            </a:pathLst>
          </a:custGeom>
          <a:ln w="28575">
            <a:solidFill>
              <a:srgbClr val="92D050"/>
            </a:solidFill>
          </a:ln>
        </p:spPr>
        <p:txBody>
          <a:bodyPr wrap="square" lIns="0" tIns="0" rIns="0" bIns="0" rtlCol="0"/>
          <a:lstStyle/>
          <a:p>
            <a:endParaRPr/>
          </a:p>
        </p:txBody>
      </p:sp>
      <p:sp>
        <p:nvSpPr>
          <p:cNvPr id="10" name="object 10"/>
          <p:cNvSpPr txBox="1"/>
          <p:nvPr/>
        </p:nvSpPr>
        <p:spPr>
          <a:xfrm>
            <a:off x="572516" y="1575561"/>
            <a:ext cx="3314700" cy="4307589"/>
          </a:xfrm>
          <a:prstGeom prst="rect">
            <a:avLst/>
          </a:prstGeom>
        </p:spPr>
        <p:txBody>
          <a:bodyPr vert="horz" wrap="square" lIns="0" tIns="49530" rIns="0" bIns="0" rtlCol="0">
            <a:spAutoFit/>
          </a:bodyPr>
          <a:lstStyle/>
          <a:p>
            <a:pPr marL="396240" marR="7620" indent="-383540" algn="just">
              <a:lnSpc>
                <a:spcPts val="2380"/>
              </a:lnSpc>
              <a:spcBef>
                <a:spcPts val="390"/>
              </a:spcBef>
              <a:buClr>
                <a:srgbClr val="3891A7"/>
              </a:buClr>
              <a:buSzPct val="79545"/>
              <a:buFont typeface="Wingdings 2"/>
              <a:buChar char=""/>
              <a:tabLst>
                <a:tab pos="396240" algn="l"/>
                <a:tab pos="396875" algn="l"/>
              </a:tabLst>
            </a:pPr>
            <a:r>
              <a:rPr sz="2200" spc="-5" dirty="0">
                <a:latin typeface="Arial"/>
                <a:cs typeface="Arial"/>
              </a:rPr>
              <a:t>Eliminar la cal adherida  o absorbida por la piel  en su parte</a:t>
            </a:r>
            <a:r>
              <a:rPr sz="2200" spc="-10" dirty="0">
                <a:latin typeface="Arial"/>
                <a:cs typeface="Arial"/>
              </a:rPr>
              <a:t> </a:t>
            </a:r>
            <a:r>
              <a:rPr sz="2200" spc="-15" dirty="0">
                <a:latin typeface="Arial"/>
                <a:cs typeface="Arial"/>
              </a:rPr>
              <a:t>exterior.</a:t>
            </a:r>
            <a:endParaRPr sz="2200" dirty="0">
              <a:latin typeface="Arial"/>
              <a:cs typeface="Arial"/>
            </a:endParaRPr>
          </a:p>
          <a:p>
            <a:pPr marL="396240" marR="55244" indent="-383540" algn="just">
              <a:lnSpc>
                <a:spcPts val="2380"/>
              </a:lnSpc>
              <a:spcBef>
                <a:spcPts val="515"/>
              </a:spcBef>
              <a:buClr>
                <a:srgbClr val="3891A7"/>
              </a:buClr>
              <a:buSzPct val="79545"/>
              <a:buFont typeface="Wingdings 2"/>
              <a:buChar char=""/>
              <a:tabLst>
                <a:tab pos="396240" algn="l"/>
                <a:tab pos="396875" algn="l"/>
              </a:tabLst>
            </a:pPr>
            <a:r>
              <a:rPr sz="2200" spc="-5" dirty="0">
                <a:latin typeface="Arial"/>
                <a:cs typeface="Arial"/>
              </a:rPr>
              <a:t>Eliminar la cal de los  espacios</a:t>
            </a:r>
            <a:r>
              <a:rPr sz="2200" spc="-30" dirty="0">
                <a:latin typeface="Arial"/>
                <a:cs typeface="Arial"/>
              </a:rPr>
              <a:t> </a:t>
            </a:r>
            <a:r>
              <a:rPr sz="2200" spc="-5" dirty="0">
                <a:latin typeface="Arial"/>
                <a:cs typeface="Arial"/>
              </a:rPr>
              <a:t>interfibrilares.</a:t>
            </a:r>
            <a:endParaRPr sz="2200" dirty="0">
              <a:latin typeface="Arial"/>
              <a:cs typeface="Arial"/>
            </a:endParaRPr>
          </a:p>
          <a:p>
            <a:pPr marL="396240" marR="5080" indent="-383540" algn="just">
              <a:lnSpc>
                <a:spcPts val="2380"/>
              </a:lnSpc>
              <a:spcBef>
                <a:spcPts val="525"/>
              </a:spcBef>
              <a:buClr>
                <a:srgbClr val="3891A7"/>
              </a:buClr>
              <a:buSzPct val="79545"/>
              <a:buFont typeface="Wingdings 2"/>
              <a:buChar char=""/>
              <a:tabLst>
                <a:tab pos="396240" algn="l"/>
                <a:tab pos="396875" algn="l"/>
              </a:tabLst>
            </a:pPr>
            <a:r>
              <a:rPr sz="2200" spc="-5" dirty="0">
                <a:latin typeface="Arial"/>
                <a:cs typeface="Arial"/>
              </a:rPr>
              <a:t>Eliminar </a:t>
            </a:r>
            <a:r>
              <a:rPr sz="2200" dirty="0">
                <a:latin typeface="Arial"/>
                <a:cs typeface="Arial"/>
              </a:rPr>
              <a:t>la </a:t>
            </a:r>
            <a:r>
              <a:rPr sz="2200" spc="-5" dirty="0">
                <a:latin typeface="Arial"/>
                <a:cs typeface="Arial"/>
              </a:rPr>
              <a:t>cal que se  hubiera combinada con  el</a:t>
            </a:r>
            <a:r>
              <a:rPr sz="2200" spc="-15" dirty="0">
                <a:latin typeface="Arial"/>
                <a:cs typeface="Arial"/>
              </a:rPr>
              <a:t> </a:t>
            </a:r>
            <a:r>
              <a:rPr sz="2200" spc="-5" dirty="0">
                <a:latin typeface="Arial"/>
                <a:cs typeface="Arial"/>
              </a:rPr>
              <a:t>colágeno.</a:t>
            </a:r>
            <a:endParaRPr sz="2200" dirty="0">
              <a:latin typeface="Arial"/>
              <a:cs typeface="Arial"/>
            </a:endParaRPr>
          </a:p>
          <a:p>
            <a:pPr marL="396240" marR="612775" indent="-383540" algn="just">
              <a:lnSpc>
                <a:spcPts val="2380"/>
              </a:lnSpc>
              <a:spcBef>
                <a:spcPts val="515"/>
              </a:spcBef>
              <a:buClr>
                <a:srgbClr val="3891A7"/>
              </a:buClr>
              <a:buSzPct val="79545"/>
              <a:buFont typeface="Wingdings 2"/>
              <a:buChar char=""/>
              <a:tabLst>
                <a:tab pos="396240" algn="l"/>
                <a:tab pos="396875" algn="l"/>
              </a:tabLst>
            </a:pPr>
            <a:r>
              <a:rPr sz="2200" spc="-5" dirty="0">
                <a:latin typeface="Arial"/>
                <a:cs typeface="Arial"/>
              </a:rPr>
              <a:t>Deshinchar la piel  dándole</a:t>
            </a:r>
            <a:r>
              <a:rPr sz="2200" spc="-45" dirty="0">
                <a:latin typeface="Arial"/>
                <a:cs typeface="Arial"/>
              </a:rPr>
              <a:t> </a:t>
            </a:r>
            <a:r>
              <a:rPr sz="2200" spc="-5" dirty="0">
                <a:latin typeface="Arial"/>
                <a:cs typeface="Arial"/>
              </a:rPr>
              <a:t>morbidez.</a:t>
            </a:r>
            <a:endParaRPr sz="2200" dirty="0">
              <a:latin typeface="Arial"/>
              <a:cs typeface="Arial"/>
            </a:endParaRPr>
          </a:p>
          <a:p>
            <a:pPr marL="396240" marR="114935" indent="-383540" algn="just">
              <a:lnSpc>
                <a:spcPts val="2380"/>
              </a:lnSpc>
              <a:spcBef>
                <a:spcPts val="525"/>
              </a:spcBef>
              <a:buClr>
                <a:srgbClr val="3891A7"/>
              </a:buClr>
              <a:buSzPct val="79545"/>
              <a:buFont typeface="Wingdings 2"/>
              <a:buChar char=""/>
              <a:tabLst>
                <a:tab pos="396240" algn="l"/>
                <a:tab pos="396875" algn="l"/>
              </a:tabLst>
            </a:pPr>
            <a:r>
              <a:rPr sz="2200" spc="-5" dirty="0">
                <a:latin typeface="Arial"/>
                <a:cs typeface="Arial"/>
              </a:rPr>
              <a:t>Ajustar el </a:t>
            </a:r>
            <a:r>
              <a:rPr sz="2200" dirty="0">
                <a:latin typeface="Arial"/>
                <a:cs typeface="Arial"/>
              </a:rPr>
              <a:t>pH </a:t>
            </a:r>
            <a:r>
              <a:rPr sz="2200" spc="-5" dirty="0">
                <a:latin typeface="Arial"/>
                <a:cs typeface="Arial"/>
              </a:rPr>
              <a:t>de la</a:t>
            </a:r>
            <a:r>
              <a:rPr sz="2200" spc="-50" dirty="0">
                <a:latin typeface="Arial"/>
                <a:cs typeface="Arial"/>
              </a:rPr>
              <a:t> </a:t>
            </a:r>
            <a:r>
              <a:rPr sz="2200" dirty="0">
                <a:latin typeface="Arial"/>
                <a:cs typeface="Arial"/>
              </a:rPr>
              <a:t>piel  </a:t>
            </a:r>
            <a:r>
              <a:rPr sz="2200" spc="-5" dirty="0">
                <a:latin typeface="Arial"/>
                <a:cs typeface="Arial"/>
              </a:rPr>
              <a:t>para el proceso de  purga.</a:t>
            </a:r>
            <a:endParaRPr sz="2200" dirty="0">
              <a:latin typeface="Arial"/>
              <a:cs typeface="Arial"/>
            </a:endParaRPr>
          </a:p>
        </p:txBody>
      </p:sp>
      <p:sp>
        <p:nvSpPr>
          <p:cNvPr id="11" name="object 11"/>
          <p:cNvSpPr/>
          <p:nvPr/>
        </p:nvSpPr>
        <p:spPr>
          <a:xfrm>
            <a:off x="4429125" y="1214399"/>
            <a:ext cx="4286250" cy="5215255"/>
          </a:xfrm>
          <a:custGeom>
            <a:avLst/>
            <a:gdLst/>
            <a:ahLst/>
            <a:cxnLst/>
            <a:rect l="l" t="t" r="r" b="b"/>
            <a:pathLst>
              <a:path w="4286250" h="5215255">
                <a:moveTo>
                  <a:pt x="0" y="5215001"/>
                </a:moveTo>
                <a:lnTo>
                  <a:pt x="4286250" y="5215001"/>
                </a:lnTo>
                <a:lnTo>
                  <a:pt x="4286250" y="0"/>
                </a:lnTo>
                <a:lnTo>
                  <a:pt x="0" y="0"/>
                </a:lnTo>
                <a:lnTo>
                  <a:pt x="0" y="5215001"/>
                </a:lnTo>
                <a:close/>
              </a:path>
            </a:pathLst>
          </a:custGeom>
          <a:ln w="28574">
            <a:solidFill>
              <a:srgbClr val="00AFEF"/>
            </a:solidFill>
          </a:ln>
        </p:spPr>
        <p:txBody>
          <a:bodyPr wrap="square" lIns="0" tIns="0" rIns="0" bIns="0" rtlCol="0"/>
          <a:lstStyle/>
          <a:p>
            <a:endParaRPr/>
          </a:p>
        </p:txBody>
      </p:sp>
      <p:sp>
        <p:nvSpPr>
          <p:cNvPr id="12" name="object 12"/>
          <p:cNvSpPr txBox="1">
            <a:spLocks noGrp="1"/>
          </p:cNvSpPr>
          <p:nvPr>
            <p:ph type="title"/>
          </p:nvPr>
        </p:nvSpPr>
        <p:spPr>
          <a:xfrm>
            <a:off x="4874514" y="1620977"/>
            <a:ext cx="2023745" cy="422909"/>
          </a:xfrm>
          <a:prstGeom prst="rect">
            <a:avLst/>
          </a:prstGeom>
        </p:spPr>
        <p:txBody>
          <a:bodyPr vert="horz" wrap="square" lIns="0" tIns="13335" rIns="0" bIns="0" rtlCol="0">
            <a:spAutoFit/>
          </a:bodyPr>
          <a:lstStyle/>
          <a:p>
            <a:pPr marL="12700">
              <a:lnSpc>
                <a:spcPct val="100000"/>
              </a:lnSpc>
              <a:spcBef>
                <a:spcPts val="105"/>
              </a:spcBef>
            </a:pPr>
            <a:r>
              <a:rPr sz="2600" b="0" spc="-5" dirty="0">
                <a:solidFill>
                  <a:srgbClr val="CC0099"/>
                </a:solidFill>
                <a:latin typeface="Baskerville Old Face"/>
                <a:cs typeface="Baskerville Old Face"/>
              </a:rPr>
              <a:t>PROBLEMAS</a:t>
            </a:r>
            <a:endParaRPr sz="2600">
              <a:latin typeface="Baskerville Old Face"/>
              <a:cs typeface="Baskerville Old Face"/>
            </a:endParaRPr>
          </a:p>
        </p:txBody>
      </p:sp>
      <p:sp>
        <p:nvSpPr>
          <p:cNvPr id="13" name="object 13"/>
          <p:cNvSpPr txBox="1"/>
          <p:nvPr/>
        </p:nvSpPr>
        <p:spPr>
          <a:xfrm>
            <a:off x="4572000" y="2071678"/>
            <a:ext cx="3924300" cy="3837460"/>
          </a:xfrm>
          <a:prstGeom prst="rect">
            <a:avLst/>
          </a:prstGeom>
        </p:spPr>
        <p:txBody>
          <a:bodyPr vert="horz" wrap="square" lIns="0" tIns="45719" rIns="0" bIns="0" rtlCol="0">
            <a:spAutoFit/>
          </a:bodyPr>
          <a:lstStyle/>
          <a:p>
            <a:pPr marL="396875" marR="36830" indent="-74930" algn="just">
              <a:lnSpc>
                <a:spcPct val="90000"/>
              </a:lnSpc>
              <a:spcBef>
                <a:spcPts val="359"/>
              </a:spcBef>
            </a:pPr>
            <a:r>
              <a:rPr sz="2200" spc="-5" dirty="0">
                <a:latin typeface="Arial"/>
                <a:cs typeface="Arial"/>
              </a:rPr>
              <a:t>Si no </a:t>
            </a:r>
            <a:r>
              <a:rPr sz="2200" dirty="0">
                <a:latin typeface="Arial"/>
                <a:cs typeface="Arial"/>
              </a:rPr>
              <a:t>se </a:t>
            </a:r>
            <a:r>
              <a:rPr sz="2200" spc="-5" dirty="0">
                <a:latin typeface="Arial"/>
                <a:cs typeface="Arial"/>
              </a:rPr>
              <a:t>verifica una  </a:t>
            </a:r>
            <a:r>
              <a:rPr sz="2200" dirty="0">
                <a:latin typeface="Arial"/>
                <a:cs typeface="Arial"/>
              </a:rPr>
              <a:t>eliminación </a:t>
            </a:r>
            <a:r>
              <a:rPr sz="2200" spc="-5" dirty="0">
                <a:latin typeface="Arial"/>
                <a:cs typeface="Arial"/>
              </a:rPr>
              <a:t>de cal</a:t>
            </a:r>
            <a:r>
              <a:rPr sz="2200" spc="-85" dirty="0">
                <a:latin typeface="Arial"/>
                <a:cs typeface="Arial"/>
              </a:rPr>
              <a:t> </a:t>
            </a:r>
            <a:r>
              <a:rPr sz="2200" dirty="0">
                <a:latin typeface="Arial"/>
                <a:cs typeface="Arial"/>
              </a:rPr>
              <a:t>suficiente  </a:t>
            </a:r>
            <a:r>
              <a:rPr sz="2200" spc="-5" dirty="0">
                <a:latin typeface="Arial"/>
                <a:cs typeface="Arial"/>
              </a:rPr>
              <a:t>pueden observarse entre  otros </a:t>
            </a:r>
            <a:r>
              <a:rPr sz="2200" dirty="0">
                <a:latin typeface="Arial"/>
                <a:cs typeface="Arial"/>
              </a:rPr>
              <a:t>posibles </a:t>
            </a:r>
            <a:r>
              <a:rPr sz="2200" spc="-5" dirty="0">
                <a:latin typeface="Arial"/>
                <a:cs typeface="Arial"/>
              </a:rPr>
              <a:t>problemas</a:t>
            </a:r>
            <a:r>
              <a:rPr sz="2200" spc="5" dirty="0">
                <a:latin typeface="Arial"/>
                <a:cs typeface="Arial"/>
              </a:rPr>
              <a:t> </a:t>
            </a:r>
            <a:r>
              <a:rPr sz="2200" spc="-5" dirty="0">
                <a:latin typeface="Arial"/>
                <a:cs typeface="Arial"/>
              </a:rPr>
              <a:t>:</a:t>
            </a:r>
            <a:endParaRPr sz="2200" dirty="0">
              <a:latin typeface="Arial"/>
              <a:cs typeface="Arial"/>
            </a:endParaRPr>
          </a:p>
          <a:p>
            <a:pPr algn="just">
              <a:lnSpc>
                <a:spcPct val="100000"/>
              </a:lnSpc>
              <a:spcBef>
                <a:spcPts val="10"/>
              </a:spcBef>
            </a:pPr>
            <a:endParaRPr sz="3000" dirty="0">
              <a:latin typeface="Times New Roman"/>
              <a:cs typeface="Times New Roman"/>
            </a:endParaRPr>
          </a:p>
          <a:p>
            <a:pPr marL="396875" marR="5080" indent="-384175" algn="just">
              <a:lnSpc>
                <a:spcPts val="2380"/>
              </a:lnSpc>
              <a:spcBef>
                <a:spcPts val="5"/>
              </a:spcBef>
              <a:buClr>
                <a:srgbClr val="3891A7"/>
              </a:buClr>
              <a:buSzPct val="79545"/>
              <a:buFont typeface="Wingdings 2"/>
              <a:buChar char=""/>
              <a:tabLst>
                <a:tab pos="396875" algn="l"/>
                <a:tab pos="397510" algn="l"/>
              </a:tabLst>
            </a:pPr>
            <a:r>
              <a:rPr sz="2200" spc="-5" dirty="0">
                <a:latin typeface="Arial"/>
                <a:cs typeface="Arial"/>
              </a:rPr>
              <a:t>un aumento de </a:t>
            </a:r>
            <a:r>
              <a:rPr sz="2200" dirty="0">
                <a:latin typeface="Arial"/>
                <a:cs typeface="Arial"/>
              </a:rPr>
              <a:t>basicidad </a:t>
            </a:r>
            <a:r>
              <a:rPr sz="2200" spc="-5" dirty="0">
                <a:latin typeface="Arial"/>
                <a:cs typeface="Arial"/>
              </a:rPr>
              <a:t>en  la </a:t>
            </a:r>
            <a:r>
              <a:rPr sz="2200" dirty="0">
                <a:latin typeface="Arial"/>
                <a:cs typeface="Arial"/>
              </a:rPr>
              <a:t>curtición </a:t>
            </a:r>
            <a:r>
              <a:rPr sz="2200" spc="-5" dirty="0">
                <a:latin typeface="Arial"/>
                <a:cs typeface="Arial"/>
              </a:rPr>
              <a:t>al</a:t>
            </a:r>
            <a:r>
              <a:rPr sz="2200" spc="-30" dirty="0">
                <a:latin typeface="Arial"/>
                <a:cs typeface="Arial"/>
              </a:rPr>
              <a:t> </a:t>
            </a:r>
            <a:r>
              <a:rPr sz="2200" dirty="0">
                <a:latin typeface="Arial"/>
                <a:cs typeface="Arial"/>
              </a:rPr>
              <a:t>cromo.</a:t>
            </a:r>
          </a:p>
          <a:p>
            <a:pPr marL="396875" indent="-384175" algn="just">
              <a:lnSpc>
                <a:spcPct val="100000"/>
              </a:lnSpc>
              <a:spcBef>
                <a:spcPts val="225"/>
              </a:spcBef>
              <a:buClr>
                <a:srgbClr val="3891A7"/>
              </a:buClr>
              <a:buSzPct val="79545"/>
              <a:buFont typeface="Wingdings 2"/>
              <a:buChar char=""/>
              <a:tabLst>
                <a:tab pos="396875" algn="l"/>
                <a:tab pos="397510" algn="l"/>
              </a:tabLst>
            </a:pPr>
            <a:r>
              <a:rPr sz="2200" dirty="0">
                <a:latin typeface="Arial"/>
                <a:cs typeface="Arial"/>
              </a:rPr>
              <a:t>crispación </a:t>
            </a:r>
            <a:r>
              <a:rPr sz="2200" spc="-5" dirty="0">
                <a:latin typeface="Arial"/>
                <a:cs typeface="Arial"/>
              </a:rPr>
              <a:t>de la</a:t>
            </a:r>
            <a:r>
              <a:rPr sz="2200" spc="-20" dirty="0">
                <a:latin typeface="Arial"/>
                <a:cs typeface="Arial"/>
              </a:rPr>
              <a:t> </a:t>
            </a:r>
            <a:r>
              <a:rPr sz="2200" spc="-25" dirty="0">
                <a:latin typeface="Arial"/>
                <a:cs typeface="Arial"/>
              </a:rPr>
              <a:t>flor.</a:t>
            </a:r>
            <a:endParaRPr sz="2200" dirty="0">
              <a:latin typeface="Arial"/>
              <a:cs typeface="Arial"/>
            </a:endParaRPr>
          </a:p>
          <a:p>
            <a:pPr marL="396875" indent="-384175" algn="just">
              <a:lnSpc>
                <a:spcPct val="100000"/>
              </a:lnSpc>
              <a:spcBef>
                <a:spcPts val="265"/>
              </a:spcBef>
              <a:buClr>
                <a:srgbClr val="3891A7"/>
              </a:buClr>
              <a:buSzPct val="79545"/>
              <a:buFont typeface="Wingdings 2"/>
              <a:buChar char=""/>
              <a:tabLst>
                <a:tab pos="396875" algn="l"/>
                <a:tab pos="397510" algn="l"/>
              </a:tabLst>
            </a:pPr>
            <a:r>
              <a:rPr sz="2200" spc="-5" dirty="0">
                <a:latin typeface="Arial"/>
                <a:cs typeface="Arial"/>
              </a:rPr>
              <a:t>toque duro o</a:t>
            </a:r>
            <a:r>
              <a:rPr sz="2200" spc="10" dirty="0">
                <a:latin typeface="Arial"/>
                <a:cs typeface="Arial"/>
              </a:rPr>
              <a:t> </a:t>
            </a:r>
            <a:r>
              <a:rPr sz="2200" spc="-5" dirty="0">
                <a:latin typeface="Arial"/>
                <a:cs typeface="Arial"/>
              </a:rPr>
              <a:t>acartonado.</a:t>
            </a:r>
            <a:endParaRPr sz="2200" dirty="0">
              <a:latin typeface="Arial"/>
              <a:cs typeface="Arial"/>
            </a:endParaRPr>
          </a:p>
          <a:p>
            <a:pPr marL="396875" indent="-384175" algn="just">
              <a:lnSpc>
                <a:spcPct val="100000"/>
              </a:lnSpc>
              <a:spcBef>
                <a:spcPts val="260"/>
              </a:spcBef>
              <a:buClr>
                <a:srgbClr val="3891A7"/>
              </a:buClr>
              <a:buSzPct val="79545"/>
              <a:buFont typeface="Wingdings 2"/>
              <a:buChar char=""/>
              <a:tabLst>
                <a:tab pos="396875" algn="l"/>
                <a:tab pos="397510" algn="l"/>
              </a:tabLst>
            </a:pPr>
            <a:r>
              <a:rPr sz="2200" spc="-5" dirty="0">
                <a:latin typeface="Arial"/>
                <a:cs typeface="Arial"/>
              </a:rPr>
              <a:t>soltura de</a:t>
            </a:r>
            <a:r>
              <a:rPr sz="2200" dirty="0">
                <a:latin typeface="Arial"/>
                <a:cs typeface="Arial"/>
              </a:rPr>
              <a:t> </a:t>
            </a:r>
            <a:r>
              <a:rPr sz="2200" spc="-25" dirty="0">
                <a:latin typeface="Arial"/>
                <a:cs typeface="Arial"/>
              </a:rPr>
              <a:t>flor.</a:t>
            </a:r>
            <a:endParaRPr sz="2200" dirty="0">
              <a:latin typeface="Arial"/>
              <a:cs typeface="Arial"/>
            </a:endParaRPr>
          </a:p>
          <a:p>
            <a:pPr marL="396875" indent="-384175" algn="just">
              <a:lnSpc>
                <a:spcPct val="100000"/>
              </a:lnSpc>
              <a:spcBef>
                <a:spcPts val="265"/>
              </a:spcBef>
              <a:buClr>
                <a:srgbClr val="3891A7"/>
              </a:buClr>
              <a:buSzPct val="79545"/>
              <a:buFont typeface="Wingdings 2"/>
              <a:buChar char=""/>
              <a:tabLst>
                <a:tab pos="396875" algn="l"/>
                <a:tab pos="397510" algn="l"/>
              </a:tabLst>
            </a:pPr>
            <a:r>
              <a:rPr sz="2200" spc="-5" dirty="0">
                <a:latin typeface="Arial"/>
                <a:cs typeface="Arial"/>
              </a:rPr>
              <a:t>generar quiebre de</a:t>
            </a:r>
            <a:r>
              <a:rPr sz="2200" spc="20" dirty="0">
                <a:latin typeface="Arial"/>
                <a:cs typeface="Arial"/>
              </a:rPr>
              <a:t> </a:t>
            </a:r>
            <a:r>
              <a:rPr sz="2200" spc="-25" dirty="0">
                <a:latin typeface="Arial"/>
                <a:cs typeface="Arial"/>
              </a:rPr>
              <a:t>flor.</a:t>
            </a:r>
            <a:endParaRPr sz="22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7162" y="357212"/>
            <a:ext cx="3657600" cy="61436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7162" y="357212"/>
            <a:ext cx="3657600" cy="6143625"/>
          </a:xfrm>
          <a:custGeom>
            <a:avLst/>
            <a:gdLst/>
            <a:ahLst/>
            <a:cxnLst/>
            <a:rect l="l" t="t" r="r" b="b"/>
            <a:pathLst>
              <a:path w="3657600" h="6143625">
                <a:moveTo>
                  <a:pt x="0" y="6143625"/>
                </a:moveTo>
                <a:lnTo>
                  <a:pt x="3657600" y="6143625"/>
                </a:lnTo>
                <a:lnTo>
                  <a:pt x="3657600" y="0"/>
                </a:lnTo>
                <a:lnTo>
                  <a:pt x="0" y="0"/>
                </a:lnTo>
                <a:lnTo>
                  <a:pt x="0" y="6143625"/>
                </a:lnTo>
                <a:close/>
              </a:path>
            </a:pathLst>
          </a:custGeom>
          <a:ln w="19050">
            <a:solidFill>
              <a:srgbClr val="8F1E1F"/>
            </a:solidFill>
          </a:ln>
        </p:spPr>
        <p:txBody>
          <a:bodyPr wrap="square" lIns="0" tIns="0" rIns="0" bIns="0" rtlCol="0"/>
          <a:lstStyle/>
          <a:p>
            <a:endParaRPr/>
          </a:p>
        </p:txBody>
      </p:sp>
      <p:sp>
        <p:nvSpPr>
          <p:cNvPr id="9" name="object 9"/>
          <p:cNvSpPr txBox="1"/>
          <p:nvPr/>
        </p:nvSpPr>
        <p:spPr>
          <a:xfrm>
            <a:off x="573125" y="821512"/>
            <a:ext cx="2341245" cy="464184"/>
          </a:xfrm>
          <a:prstGeom prst="rect">
            <a:avLst/>
          </a:prstGeom>
        </p:spPr>
        <p:txBody>
          <a:bodyPr vert="horz" wrap="square" lIns="0" tIns="12065" rIns="0" bIns="0" rtlCol="0">
            <a:spAutoFit/>
          </a:bodyPr>
          <a:lstStyle/>
          <a:p>
            <a:pPr marL="12700">
              <a:lnSpc>
                <a:spcPts val="1730"/>
              </a:lnSpc>
              <a:spcBef>
                <a:spcPts val="95"/>
              </a:spcBef>
            </a:pPr>
            <a:r>
              <a:rPr sz="1600" spc="-10" dirty="0">
                <a:solidFill>
                  <a:srgbClr val="FF0000"/>
                </a:solidFill>
                <a:latin typeface="Baskerville Old Face"/>
                <a:cs typeface="Baskerville Old Face"/>
              </a:rPr>
              <a:t>CARACTERISTICAS</a:t>
            </a:r>
            <a:r>
              <a:rPr sz="1600" spc="20" dirty="0">
                <a:solidFill>
                  <a:srgbClr val="FF0000"/>
                </a:solidFill>
                <a:latin typeface="Baskerville Old Face"/>
                <a:cs typeface="Baskerville Old Face"/>
              </a:rPr>
              <a:t> </a:t>
            </a:r>
            <a:r>
              <a:rPr sz="1600" spc="-5" dirty="0">
                <a:solidFill>
                  <a:srgbClr val="FF0000"/>
                </a:solidFill>
                <a:latin typeface="Baskerville Old Face"/>
                <a:cs typeface="Baskerville Old Face"/>
              </a:rPr>
              <a:t>DEL</a:t>
            </a:r>
            <a:endParaRPr sz="1600">
              <a:latin typeface="Baskerville Old Face"/>
              <a:cs typeface="Baskerville Old Face"/>
            </a:endParaRPr>
          </a:p>
          <a:p>
            <a:pPr marL="295910">
              <a:lnSpc>
                <a:spcPts val="1730"/>
              </a:lnSpc>
            </a:pPr>
            <a:r>
              <a:rPr sz="1600" spc="-10" dirty="0">
                <a:solidFill>
                  <a:srgbClr val="FF0000"/>
                </a:solidFill>
                <a:latin typeface="Baskerville Old Face"/>
                <a:cs typeface="Baskerville Old Face"/>
              </a:rPr>
              <a:t>DESENCALADO</a:t>
            </a:r>
            <a:endParaRPr sz="1600">
              <a:latin typeface="Baskerville Old Face"/>
              <a:cs typeface="Baskerville Old Face"/>
            </a:endParaRPr>
          </a:p>
        </p:txBody>
      </p:sp>
      <p:sp>
        <p:nvSpPr>
          <p:cNvPr id="10" name="object 10"/>
          <p:cNvSpPr txBox="1"/>
          <p:nvPr/>
        </p:nvSpPr>
        <p:spPr>
          <a:xfrm>
            <a:off x="472541" y="1504569"/>
            <a:ext cx="3423920" cy="3989070"/>
          </a:xfrm>
          <a:prstGeom prst="rect">
            <a:avLst/>
          </a:prstGeom>
        </p:spPr>
        <p:txBody>
          <a:bodyPr vert="horz" wrap="square" lIns="0" tIns="74295" rIns="0" bIns="0" rtlCol="0">
            <a:spAutoFit/>
          </a:bodyPr>
          <a:lstStyle/>
          <a:p>
            <a:pPr marL="396240" marR="113664" indent="-383540">
              <a:lnSpc>
                <a:spcPct val="80000"/>
              </a:lnSpc>
              <a:spcBef>
                <a:spcPts val="585"/>
              </a:spcBef>
              <a:buClr>
                <a:srgbClr val="3891A7"/>
              </a:buClr>
              <a:buSzPct val="80000"/>
              <a:buFont typeface="Wingdings 2"/>
              <a:buChar char=""/>
              <a:tabLst>
                <a:tab pos="396240" algn="l"/>
                <a:tab pos="396875" algn="l"/>
              </a:tabLst>
            </a:pPr>
            <a:r>
              <a:rPr sz="2000" dirty="0">
                <a:latin typeface="Arial"/>
                <a:cs typeface="Arial"/>
              </a:rPr>
              <a:t>Capacidad de disolver la  cal depositada  capilarmente como la</a:t>
            </a:r>
            <a:r>
              <a:rPr sz="2000" spc="-140" dirty="0">
                <a:latin typeface="Arial"/>
                <a:cs typeface="Arial"/>
              </a:rPr>
              <a:t> </a:t>
            </a:r>
            <a:r>
              <a:rPr sz="2000" dirty="0">
                <a:latin typeface="Arial"/>
                <a:cs typeface="Arial"/>
              </a:rPr>
              <a:t>que  se encuentra </a:t>
            </a:r>
            <a:r>
              <a:rPr sz="2000" spc="-5" dirty="0">
                <a:latin typeface="Arial"/>
                <a:cs typeface="Arial"/>
              </a:rPr>
              <a:t>fijada  </a:t>
            </a:r>
            <a:r>
              <a:rPr sz="2000" dirty="0">
                <a:latin typeface="Arial"/>
                <a:cs typeface="Arial"/>
              </a:rPr>
              <a:t>químicamente.</a:t>
            </a:r>
            <a:endParaRPr sz="2000">
              <a:latin typeface="Arial"/>
              <a:cs typeface="Arial"/>
            </a:endParaRPr>
          </a:p>
          <a:p>
            <a:pPr marL="396240" marR="29209" indent="-383540">
              <a:lnSpc>
                <a:spcPts val="1920"/>
              </a:lnSpc>
              <a:spcBef>
                <a:spcPts val="459"/>
              </a:spcBef>
              <a:buClr>
                <a:srgbClr val="3891A7"/>
              </a:buClr>
              <a:buSzPct val="80000"/>
              <a:buFont typeface="Wingdings 2"/>
              <a:buChar char=""/>
              <a:tabLst>
                <a:tab pos="396240" algn="l"/>
                <a:tab pos="396875" algn="l"/>
              </a:tabLst>
            </a:pPr>
            <a:r>
              <a:rPr sz="2000" dirty="0">
                <a:latin typeface="Arial"/>
                <a:cs typeface="Arial"/>
              </a:rPr>
              <a:t>Incapacidad de originar</a:t>
            </a:r>
            <a:r>
              <a:rPr sz="2000" spc="-150" dirty="0">
                <a:latin typeface="Arial"/>
                <a:cs typeface="Arial"/>
              </a:rPr>
              <a:t> </a:t>
            </a:r>
            <a:r>
              <a:rPr sz="2000" dirty="0">
                <a:latin typeface="Arial"/>
                <a:cs typeface="Arial"/>
              </a:rPr>
              <a:t>un  hinchamiento</a:t>
            </a:r>
            <a:r>
              <a:rPr sz="2000" spc="-50" dirty="0">
                <a:latin typeface="Arial"/>
                <a:cs typeface="Arial"/>
              </a:rPr>
              <a:t> </a:t>
            </a:r>
            <a:r>
              <a:rPr sz="2000" dirty="0">
                <a:latin typeface="Arial"/>
                <a:cs typeface="Arial"/>
              </a:rPr>
              <a:t>excesivo.</a:t>
            </a:r>
            <a:endParaRPr sz="2000">
              <a:latin typeface="Arial"/>
              <a:cs typeface="Arial"/>
            </a:endParaRPr>
          </a:p>
          <a:p>
            <a:pPr marL="396240" indent="-383540">
              <a:lnSpc>
                <a:spcPct val="100000"/>
              </a:lnSpc>
              <a:spcBef>
                <a:spcPts val="20"/>
              </a:spcBef>
              <a:buClr>
                <a:srgbClr val="3891A7"/>
              </a:buClr>
              <a:buSzPct val="80000"/>
              <a:buFont typeface="Wingdings 2"/>
              <a:buChar char=""/>
              <a:tabLst>
                <a:tab pos="396240" algn="l"/>
                <a:tab pos="396875" algn="l"/>
              </a:tabLst>
            </a:pPr>
            <a:r>
              <a:rPr sz="2000" dirty="0">
                <a:latin typeface="Arial"/>
                <a:cs typeface="Arial"/>
              </a:rPr>
              <a:t>Ligero efecto</a:t>
            </a:r>
            <a:r>
              <a:rPr sz="2000" spc="-90" dirty="0">
                <a:latin typeface="Arial"/>
                <a:cs typeface="Arial"/>
              </a:rPr>
              <a:t> </a:t>
            </a:r>
            <a:r>
              <a:rPr sz="2000" dirty="0">
                <a:latin typeface="Arial"/>
                <a:cs typeface="Arial"/>
              </a:rPr>
              <a:t>hidrotrópico.</a:t>
            </a:r>
            <a:endParaRPr sz="2000">
              <a:latin typeface="Arial"/>
              <a:cs typeface="Arial"/>
            </a:endParaRPr>
          </a:p>
          <a:p>
            <a:pPr marL="396240" marR="5080" indent="-383540">
              <a:lnSpc>
                <a:spcPct val="80000"/>
              </a:lnSpc>
              <a:spcBef>
                <a:spcPts val="475"/>
              </a:spcBef>
              <a:buClr>
                <a:srgbClr val="3891A7"/>
              </a:buClr>
              <a:buSzPct val="80000"/>
              <a:buFont typeface="Wingdings 2"/>
              <a:buChar char=""/>
              <a:tabLst>
                <a:tab pos="396240" algn="l"/>
                <a:tab pos="396875" algn="l"/>
              </a:tabLst>
            </a:pPr>
            <a:r>
              <a:rPr sz="2000" dirty="0">
                <a:latin typeface="Arial"/>
                <a:cs typeface="Arial"/>
              </a:rPr>
              <a:t>Efecto tamponante , con</a:t>
            </a:r>
            <a:r>
              <a:rPr sz="2000" spc="-170" dirty="0">
                <a:latin typeface="Arial"/>
                <a:cs typeface="Arial"/>
              </a:rPr>
              <a:t> </a:t>
            </a:r>
            <a:r>
              <a:rPr sz="2000" dirty="0">
                <a:latin typeface="Arial"/>
                <a:cs typeface="Arial"/>
              </a:rPr>
              <a:t>lo  cual el pH de </a:t>
            </a:r>
            <a:r>
              <a:rPr sz="2000" spc="-5" dirty="0">
                <a:latin typeface="Arial"/>
                <a:cs typeface="Arial"/>
              </a:rPr>
              <a:t>la piel </a:t>
            </a:r>
            <a:r>
              <a:rPr sz="2000" dirty="0">
                <a:latin typeface="Arial"/>
                <a:cs typeface="Arial"/>
              </a:rPr>
              <a:t>en  tripa alcanza la zona  óptima para la acción  enzimática.</a:t>
            </a:r>
            <a:endParaRPr sz="2000">
              <a:latin typeface="Arial"/>
              <a:cs typeface="Arial"/>
            </a:endParaRPr>
          </a:p>
          <a:p>
            <a:pPr marL="396240" marR="590550" indent="-383540">
              <a:lnSpc>
                <a:spcPct val="80000"/>
              </a:lnSpc>
              <a:spcBef>
                <a:spcPts val="480"/>
              </a:spcBef>
              <a:buClr>
                <a:srgbClr val="3891A7"/>
              </a:buClr>
              <a:buSzPct val="80000"/>
              <a:buFont typeface="Wingdings 2"/>
              <a:buChar char=""/>
              <a:tabLst>
                <a:tab pos="396240" algn="l"/>
                <a:tab pos="396875" algn="l"/>
              </a:tabLst>
            </a:pPr>
            <a:r>
              <a:rPr sz="2000" dirty="0">
                <a:latin typeface="Arial"/>
                <a:cs typeface="Arial"/>
              </a:rPr>
              <a:t>Compatibilidad con</a:t>
            </a:r>
            <a:r>
              <a:rPr sz="2000" spc="-110" dirty="0">
                <a:latin typeface="Arial"/>
                <a:cs typeface="Arial"/>
              </a:rPr>
              <a:t> </a:t>
            </a:r>
            <a:r>
              <a:rPr sz="2000" dirty="0">
                <a:latin typeface="Arial"/>
                <a:cs typeface="Arial"/>
              </a:rPr>
              <a:t>el  medio</a:t>
            </a:r>
            <a:r>
              <a:rPr sz="2000" spc="-35" dirty="0">
                <a:latin typeface="Arial"/>
                <a:cs typeface="Arial"/>
              </a:rPr>
              <a:t> </a:t>
            </a:r>
            <a:r>
              <a:rPr sz="2000" dirty="0">
                <a:latin typeface="Arial"/>
                <a:cs typeface="Arial"/>
              </a:rPr>
              <a:t>ambiente.</a:t>
            </a:r>
            <a:endParaRPr sz="2000">
              <a:latin typeface="Arial"/>
              <a:cs typeface="Arial"/>
            </a:endParaRPr>
          </a:p>
        </p:txBody>
      </p:sp>
      <p:sp>
        <p:nvSpPr>
          <p:cNvPr id="11" name="object 11"/>
          <p:cNvSpPr/>
          <p:nvPr/>
        </p:nvSpPr>
        <p:spPr>
          <a:xfrm>
            <a:off x="4286250" y="357124"/>
            <a:ext cx="4500880" cy="6126480"/>
          </a:xfrm>
          <a:custGeom>
            <a:avLst/>
            <a:gdLst/>
            <a:ahLst/>
            <a:cxnLst/>
            <a:rect l="l" t="t" r="r" b="b"/>
            <a:pathLst>
              <a:path w="4500880" h="6126480">
                <a:moveTo>
                  <a:pt x="0" y="6126226"/>
                </a:moveTo>
                <a:lnTo>
                  <a:pt x="4500626" y="6126226"/>
                </a:lnTo>
                <a:lnTo>
                  <a:pt x="4500626" y="0"/>
                </a:lnTo>
                <a:lnTo>
                  <a:pt x="0" y="0"/>
                </a:lnTo>
                <a:lnTo>
                  <a:pt x="0" y="6126226"/>
                </a:lnTo>
                <a:close/>
              </a:path>
            </a:pathLst>
          </a:custGeom>
          <a:solidFill>
            <a:srgbClr val="FFFFFF"/>
          </a:solidFill>
        </p:spPr>
        <p:txBody>
          <a:bodyPr wrap="square" lIns="0" tIns="0" rIns="0" bIns="0" rtlCol="0"/>
          <a:lstStyle/>
          <a:p>
            <a:endParaRPr/>
          </a:p>
        </p:txBody>
      </p:sp>
      <p:sp>
        <p:nvSpPr>
          <p:cNvPr id="12" name="object 12"/>
          <p:cNvSpPr/>
          <p:nvPr/>
        </p:nvSpPr>
        <p:spPr>
          <a:xfrm>
            <a:off x="4286250" y="357124"/>
            <a:ext cx="4500880" cy="6126480"/>
          </a:xfrm>
          <a:custGeom>
            <a:avLst/>
            <a:gdLst/>
            <a:ahLst/>
            <a:cxnLst/>
            <a:rect l="l" t="t" r="r" b="b"/>
            <a:pathLst>
              <a:path w="4500880" h="6126480">
                <a:moveTo>
                  <a:pt x="0" y="6126226"/>
                </a:moveTo>
                <a:lnTo>
                  <a:pt x="4500626" y="6126226"/>
                </a:lnTo>
                <a:lnTo>
                  <a:pt x="4500626" y="0"/>
                </a:lnTo>
                <a:lnTo>
                  <a:pt x="0" y="0"/>
                </a:lnTo>
                <a:lnTo>
                  <a:pt x="0" y="6126226"/>
                </a:lnTo>
                <a:close/>
              </a:path>
            </a:pathLst>
          </a:custGeom>
          <a:ln w="19050">
            <a:solidFill>
              <a:srgbClr val="465A8D"/>
            </a:solidFill>
          </a:ln>
        </p:spPr>
        <p:txBody>
          <a:bodyPr wrap="square" lIns="0" tIns="0" rIns="0" bIns="0" rtlCol="0"/>
          <a:lstStyle/>
          <a:p>
            <a:endParaRPr/>
          </a:p>
        </p:txBody>
      </p:sp>
      <p:sp>
        <p:nvSpPr>
          <p:cNvPr id="13" name="object 13"/>
          <p:cNvSpPr txBox="1"/>
          <p:nvPr/>
        </p:nvSpPr>
        <p:spPr>
          <a:xfrm>
            <a:off x="4402328" y="579246"/>
            <a:ext cx="3569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88530"/>
                </a:solidFill>
                <a:latin typeface="Arial"/>
                <a:cs typeface="Arial"/>
              </a:rPr>
              <a:t>PRODUCTOS</a:t>
            </a:r>
            <a:r>
              <a:rPr sz="1800" b="1" spc="-50" dirty="0">
                <a:solidFill>
                  <a:srgbClr val="F88530"/>
                </a:solidFill>
                <a:latin typeface="Arial"/>
                <a:cs typeface="Arial"/>
              </a:rPr>
              <a:t> </a:t>
            </a:r>
            <a:r>
              <a:rPr sz="1800" b="1" spc="-5" dirty="0">
                <a:solidFill>
                  <a:srgbClr val="F88530"/>
                </a:solidFill>
                <a:latin typeface="Arial"/>
                <a:cs typeface="Arial"/>
              </a:rPr>
              <a:t>DESENCALANTES</a:t>
            </a:r>
            <a:endParaRPr sz="1800">
              <a:latin typeface="Arial"/>
              <a:cs typeface="Arial"/>
            </a:endParaRPr>
          </a:p>
        </p:txBody>
      </p:sp>
      <p:sp>
        <p:nvSpPr>
          <p:cNvPr id="14" name="object 14"/>
          <p:cNvSpPr txBox="1"/>
          <p:nvPr/>
        </p:nvSpPr>
        <p:spPr>
          <a:xfrm>
            <a:off x="4402328" y="1099185"/>
            <a:ext cx="4198620" cy="951865"/>
          </a:xfrm>
          <a:prstGeom prst="rect">
            <a:avLst/>
          </a:prstGeom>
        </p:spPr>
        <p:txBody>
          <a:bodyPr vert="horz" wrap="square" lIns="0" tIns="60960" rIns="0" bIns="0" rtlCol="0">
            <a:spAutoFit/>
          </a:bodyPr>
          <a:lstStyle/>
          <a:p>
            <a:pPr marL="396240" marR="5080" indent="-383540">
              <a:lnSpc>
                <a:spcPct val="80000"/>
              </a:lnSpc>
              <a:spcBef>
                <a:spcPts val="480"/>
              </a:spcBef>
              <a:buClr>
                <a:srgbClr val="3891A7"/>
              </a:buClr>
              <a:buSzPct val="78125"/>
              <a:buFont typeface="Wingdings 2"/>
              <a:buChar char=""/>
              <a:tabLst>
                <a:tab pos="396240" algn="l"/>
                <a:tab pos="396875" algn="l"/>
              </a:tabLst>
            </a:pPr>
            <a:r>
              <a:rPr sz="1600" b="1" u="heavy" spc="-5" dirty="0">
                <a:uFill>
                  <a:solidFill>
                    <a:srgbClr val="000000"/>
                  </a:solidFill>
                </a:uFill>
                <a:latin typeface="Arial"/>
                <a:cs typeface="Arial"/>
              </a:rPr>
              <a:t>Ácidos fuertes (Cte. de disociación &gt; 2.  10 )</a:t>
            </a:r>
            <a:r>
              <a:rPr sz="1600" b="1" spc="-5" dirty="0">
                <a:latin typeface="Arial"/>
                <a:cs typeface="Arial"/>
              </a:rPr>
              <a:t> </a:t>
            </a:r>
            <a:r>
              <a:rPr sz="1575" b="1" spc="7" baseline="26455" dirty="0">
                <a:latin typeface="Arial"/>
                <a:cs typeface="Arial"/>
              </a:rPr>
              <a:t>-6</a:t>
            </a:r>
            <a:endParaRPr sz="1575" baseline="26455">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5" dirty="0">
                <a:latin typeface="Arial"/>
                <a:cs typeface="Arial"/>
              </a:rPr>
              <a:t>HCl,H2SO4</a:t>
            </a:r>
            <a:r>
              <a:rPr sz="1600" spc="-5" dirty="0">
                <a:latin typeface="Arial"/>
                <a:cs typeface="Arial"/>
              </a:rPr>
              <a:t>,</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10" dirty="0">
                <a:latin typeface="Arial"/>
                <a:cs typeface="Arial"/>
              </a:rPr>
              <a:t>HCOOH,CH3COOH </a:t>
            </a:r>
            <a:r>
              <a:rPr sz="1600" b="1" spc="-5" dirty="0">
                <a:latin typeface="Arial"/>
                <a:cs typeface="Arial"/>
              </a:rPr>
              <a:t>Ácido</a:t>
            </a:r>
            <a:r>
              <a:rPr sz="1600" b="1" spc="50" dirty="0">
                <a:latin typeface="Arial"/>
                <a:cs typeface="Arial"/>
              </a:rPr>
              <a:t> </a:t>
            </a:r>
            <a:r>
              <a:rPr sz="1600" b="1" spc="-5" dirty="0">
                <a:latin typeface="Arial"/>
                <a:cs typeface="Arial"/>
              </a:rPr>
              <a:t>láctico</a:t>
            </a:r>
            <a:endParaRPr sz="1600">
              <a:latin typeface="Arial"/>
              <a:cs typeface="Arial"/>
            </a:endParaRPr>
          </a:p>
        </p:txBody>
      </p:sp>
      <p:sp>
        <p:nvSpPr>
          <p:cNvPr id="15" name="object 15"/>
          <p:cNvSpPr txBox="1"/>
          <p:nvPr/>
        </p:nvSpPr>
        <p:spPr>
          <a:xfrm>
            <a:off x="4402328" y="2269617"/>
            <a:ext cx="4187825" cy="1195705"/>
          </a:xfrm>
          <a:prstGeom prst="rect">
            <a:avLst/>
          </a:prstGeom>
        </p:spPr>
        <p:txBody>
          <a:bodyPr vert="horz" wrap="square" lIns="0" tIns="12065" rIns="0" bIns="0" rtlCol="0">
            <a:spAutoFit/>
          </a:bodyPr>
          <a:lstStyle/>
          <a:p>
            <a:pPr marL="396240" indent="-383540">
              <a:lnSpc>
                <a:spcPts val="1730"/>
              </a:lnSpc>
              <a:spcBef>
                <a:spcPts val="95"/>
              </a:spcBef>
              <a:buClr>
                <a:srgbClr val="3891A7"/>
              </a:buClr>
              <a:buSzPct val="78125"/>
              <a:buFont typeface="Wingdings 2"/>
              <a:buChar char=""/>
              <a:tabLst>
                <a:tab pos="396240" algn="l"/>
                <a:tab pos="396875" algn="l"/>
              </a:tabLst>
            </a:pPr>
            <a:r>
              <a:rPr sz="1600" b="1" u="heavy" spc="-5" dirty="0">
                <a:uFill>
                  <a:solidFill>
                    <a:srgbClr val="000000"/>
                  </a:solidFill>
                </a:uFill>
                <a:latin typeface="Arial"/>
                <a:cs typeface="Arial"/>
              </a:rPr>
              <a:t>Ácidos ligeros (Cte. de disociación &lt;</a:t>
            </a:r>
            <a:r>
              <a:rPr sz="1600" b="1" u="heavy" spc="75" dirty="0">
                <a:uFill>
                  <a:solidFill>
                    <a:srgbClr val="000000"/>
                  </a:solidFill>
                </a:uFill>
                <a:latin typeface="Arial"/>
                <a:cs typeface="Arial"/>
              </a:rPr>
              <a:t> </a:t>
            </a:r>
            <a:r>
              <a:rPr sz="1600" b="1" u="heavy" spc="-5" dirty="0">
                <a:uFill>
                  <a:solidFill>
                    <a:srgbClr val="000000"/>
                  </a:solidFill>
                </a:uFill>
                <a:latin typeface="Arial"/>
                <a:cs typeface="Arial"/>
              </a:rPr>
              <a:t>2.</a:t>
            </a:r>
            <a:endParaRPr sz="1600">
              <a:latin typeface="Arial"/>
              <a:cs typeface="Arial"/>
            </a:endParaRPr>
          </a:p>
          <a:p>
            <a:pPr marL="396240">
              <a:lnSpc>
                <a:spcPts val="1730"/>
              </a:lnSpc>
            </a:pPr>
            <a:r>
              <a:rPr sz="1600" b="1" u="heavy" spc="-5" dirty="0">
                <a:uFill>
                  <a:solidFill>
                    <a:srgbClr val="000000"/>
                  </a:solidFill>
                </a:uFill>
                <a:latin typeface="Arial"/>
                <a:cs typeface="Arial"/>
              </a:rPr>
              <a:t>10</a:t>
            </a:r>
            <a:r>
              <a:rPr sz="1600" b="1" u="heavy" spc="-20" dirty="0">
                <a:uFill>
                  <a:solidFill>
                    <a:srgbClr val="000000"/>
                  </a:solidFill>
                </a:uFill>
                <a:latin typeface="Arial"/>
                <a:cs typeface="Arial"/>
              </a:rPr>
              <a:t> </a:t>
            </a:r>
            <a:r>
              <a:rPr sz="1600" b="1" u="heavy" dirty="0">
                <a:uFill>
                  <a:solidFill>
                    <a:srgbClr val="000000"/>
                  </a:solidFill>
                </a:uFill>
                <a:latin typeface="Arial"/>
                <a:cs typeface="Arial"/>
              </a:rPr>
              <a:t>)</a:t>
            </a:r>
            <a:r>
              <a:rPr sz="1575" b="1" baseline="26455" dirty="0">
                <a:latin typeface="Arial"/>
                <a:cs typeface="Arial"/>
              </a:rPr>
              <a:t>-6</a:t>
            </a:r>
            <a:endParaRPr sz="1575" baseline="26455">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10" dirty="0">
                <a:latin typeface="Arial"/>
                <a:cs typeface="Arial"/>
              </a:rPr>
              <a:t>Ac.bórico</a:t>
            </a:r>
            <a:r>
              <a:rPr sz="1600" b="1" spc="40" dirty="0">
                <a:latin typeface="Arial"/>
                <a:cs typeface="Arial"/>
              </a:rPr>
              <a:t> </a:t>
            </a:r>
            <a:r>
              <a:rPr sz="1600" spc="-5" dirty="0">
                <a:latin typeface="Arial"/>
                <a:cs typeface="Arial"/>
              </a:rPr>
              <a:t>-.</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10" dirty="0">
                <a:latin typeface="Arial"/>
                <a:cs typeface="Arial"/>
              </a:rPr>
              <a:t>CO2 </a:t>
            </a:r>
            <a:r>
              <a:rPr sz="1600" b="1" spc="-5" dirty="0">
                <a:latin typeface="Arial"/>
                <a:cs typeface="Arial"/>
              </a:rPr>
              <a:t>= anhídrido Carbónico</a:t>
            </a:r>
            <a:r>
              <a:rPr sz="1600" b="1" spc="70" dirty="0">
                <a:latin typeface="Arial"/>
                <a:cs typeface="Arial"/>
              </a:rPr>
              <a:t> </a:t>
            </a:r>
            <a:r>
              <a:rPr sz="1600" spc="-5" dirty="0">
                <a:latin typeface="Arial"/>
                <a:cs typeface="Arial"/>
              </a:rPr>
              <a:t>-</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5" dirty="0">
                <a:latin typeface="Arial"/>
                <a:cs typeface="Arial"/>
              </a:rPr>
              <a:t>Bisulfito de sodio</a:t>
            </a:r>
            <a:r>
              <a:rPr sz="1600" b="1" spc="45" dirty="0">
                <a:latin typeface="Arial"/>
                <a:cs typeface="Arial"/>
              </a:rPr>
              <a:t> </a:t>
            </a:r>
            <a:r>
              <a:rPr sz="1600" spc="-5" dirty="0">
                <a:latin typeface="Arial"/>
                <a:cs typeface="Arial"/>
              </a:rPr>
              <a:t>–</a:t>
            </a:r>
            <a:endParaRPr sz="1600">
              <a:latin typeface="Arial"/>
              <a:cs typeface="Arial"/>
            </a:endParaRPr>
          </a:p>
        </p:txBody>
      </p:sp>
      <p:sp>
        <p:nvSpPr>
          <p:cNvPr id="16" name="object 16"/>
          <p:cNvSpPr txBox="1"/>
          <p:nvPr/>
        </p:nvSpPr>
        <p:spPr>
          <a:xfrm>
            <a:off x="4402328" y="3684270"/>
            <a:ext cx="3796665" cy="756920"/>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78125"/>
              <a:buFont typeface="Wingdings 2"/>
              <a:buChar char=""/>
              <a:tabLst>
                <a:tab pos="396240" algn="l"/>
                <a:tab pos="396875" algn="l"/>
              </a:tabLst>
            </a:pPr>
            <a:r>
              <a:rPr sz="1600" b="1" u="heavy" spc="-5" dirty="0">
                <a:uFill>
                  <a:solidFill>
                    <a:srgbClr val="000000"/>
                  </a:solidFill>
                </a:uFill>
                <a:latin typeface="Arial"/>
                <a:cs typeface="Arial"/>
              </a:rPr>
              <a:t>Sales</a:t>
            </a:r>
            <a:r>
              <a:rPr sz="1600" b="1" u="heavy" spc="-20" dirty="0">
                <a:uFill>
                  <a:solidFill>
                    <a:srgbClr val="000000"/>
                  </a:solidFill>
                </a:uFill>
                <a:latin typeface="Arial"/>
                <a:cs typeface="Arial"/>
              </a:rPr>
              <a:t> </a:t>
            </a:r>
            <a:r>
              <a:rPr sz="1600" b="1" u="heavy" spc="-5" dirty="0">
                <a:uFill>
                  <a:solidFill>
                    <a:srgbClr val="000000"/>
                  </a:solidFill>
                </a:uFill>
                <a:latin typeface="Arial"/>
                <a:cs typeface="Arial"/>
              </a:rPr>
              <a:t>amónicas</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5" dirty="0">
                <a:latin typeface="Arial"/>
                <a:cs typeface="Arial"/>
              </a:rPr>
              <a:t>Cloruro amónico Sulfato amónico</a:t>
            </a:r>
            <a:r>
              <a:rPr sz="1600" b="1" spc="50" dirty="0">
                <a:latin typeface="Arial"/>
                <a:cs typeface="Arial"/>
              </a:rPr>
              <a:t> </a:t>
            </a:r>
            <a:r>
              <a:rPr sz="1600" spc="-5" dirty="0">
                <a:latin typeface="Arial"/>
                <a:cs typeface="Arial"/>
              </a:rPr>
              <a:t>-</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10" dirty="0">
                <a:latin typeface="Arial"/>
                <a:cs typeface="Arial"/>
              </a:rPr>
              <a:t>Acetato </a:t>
            </a:r>
            <a:r>
              <a:rPr sz="1600" b="1" spc="-5" dirty="0">
                <a:latin typeface="Arial"/>
                <a:cs typeface="Arial"/>
              </a:rPr>
              <a:t>de amonio</a:t>
            </a:r>
            <a:r>
              <a:rPr sz="1600" b="1" spc="75" dirty="0">
                <a:latin typeface="Arial"/>
                <a:cs typeface="Arial"/>
              </a:rPr>
              <a:t> </a:t>
            </a:r>
            <a:r>
              <a:rPr sz="1600" spc="-5" dirty="0">
                <a:latin typeface="Arial"/>
                <a:cs typeface="Arial"/>
              </a:rPr>
              <a:t>–</a:t>
            </a:r>
            <a:endParaRPr sz="1600">
              <a:latin typeface="Arial"/>
              <a:cs typeface="Arial"/>
            </a:endParaRPr>
          </a:p>
        </p:txBody>
      </p:sp>
      <p:sp>
        <p:nvSpPr>
          <p:cNvPr id="17" name="object 17"/>
          <p:cNvSpPr txBox="1"/>
          <p:nvPr/>
        </p:nvSpPr>
        <p:spPr>
          <a:xfrm>
            <a:off x="4402328" y="4659884"/>
            <a:ext cx="3724275" cy="513080"/>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78125"/>
              <a:buFont typeface="Wingdings 2"/>
              <a:buChar char=""/>
              <a:tabLst>
                <a:tab pos="396240" algn="l"/>
                <a:tab pos="396875" algn="l"/>
              </a:tabLst>
            </a:pPr>
            <a:r>
              <a:rPr sz="1600" b="1" u="heavy" spc="-5" dirty="0">
                <a:uFill>
                  <a:solidFill>
                    <a:srgbClr val="000000"/>
                  </a:solidFill>
                </a:uFill>
                <a:latin typeface="Arial"/>
                <a:cs typeface="Arial"/>
              </a:rPr>
              <a:t>Compuestos orgánicos de</a:t>
            </a:r>
            <a:r>
              <a:rPr sz="1600" b="1" u="heavy" spc="-10" dirty="0">
                <a:uFill>
                  <a:solidFill>
                    <a:srgbClr val="000000"/>
                  </a:solidFill>
                </a:uFill>
                <a:latin typeface="Arial"/>
                <a:cs typeface="Arial"/>
              </a:rPr>
              <a:t> </a:t>
            </a:r>
            <a:r>
              <a:rPr sz="1600" b="1" u="heavy" spc="-5" dirty="0">
                <a:uFill>
                  <a:solidFill>
                    <a:srgbClr val="000000"/>
                  </a:solidFill>
                </a:uFill>
                <a:latin typeface="Arial"/>
                <a:cs typeface="Arial"/>
              </a:rPr>
              <a:t>ésteres</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5" dirty="0">
                <a:latin typeface="Arial"/>
                <a:cs typeface="Arial"/>
              </a:rPr>
              <a:t>Esteres cíclicos</a:t>
            </a:r>
            <a:r>
              <a:rPr sz="1600" b="1" spc="20" dirty="0">
                <a:latin typeface="Arial"/>
                <a:cs typeface="Arial"/>
              </a:rPr>
              <a:t> </a:t>
            </a:r>
            <a:r>
              <a:rPr sz="1600" spc="-5" dirty="0">
                <a:latin typeface="Arial"/>
                <a:cs typeface="Arial"/>
              </a:rPr>
              <a:t>–</a:t>
            </a:r>
            <a:endParaRPr sz="1600">
              <a:latin typeface="Arial"/>
              <a:cs typeface="Arial"/>
            </a:endParaRPr>
          </a:p>
        </p:txBody>
      </p:sp>
      <p:sp>
        <p:nvSpPr>
          <p:cNvPr id="18" name="object 18"/>
          <p:cNvSpPr txBox="1"/>
          <p:nvPr/>
        </p:nvSpPr>
        <p:spPr>
          <a:xfrm>
            <a:off x="4402328" y="5391403"/>
            <a:ext cx="4302125" cy="708025"/>
          </a:xfrm>
          <a:prstGeom prst="rect">
            <a:avLst/>
          </a:prstGeom>
        </p:spPr>
        <p:txBody>
          <a:bodyPr vert="horz" wrap="square" lIns="0" tIns="12065" rIns="0" bIns="0" rtlCol="0">
            <a:spAutoFit/>
          </a:bodyPr>
          <a:lstStyle/>
          <a:p>
            <a:pPr marL="396240" indent="-383540">
              <a:lnSpc>
                <a:spcPts val="1730"/>
              </a:lnSpc>
              <a:spcBef>
                <a:spcPts val="95"/>
              </a:spcBef>
              <a:buClr>
                <a:srgbClr val="3891A7"/>
              </a:buClr>
              <a:buSzPct val="78125"/>
              <a:buFont typeface="Wingdings 2"/>
              <a:buChar char=""/>
              <a:tabLst>
                <a:tab pos="396240" algn="l"/>
                <a:tab pos="396875" algn="l"/>
              </a:tabLst>
            </a:pPr>
            <a:r>
              <a:rPr sz="1600" u="heavy" spc="-5" dirty="0">
                <a:uFill>
                  <a:solidFill>
                    <a:srgbClr val="000000"/>
                  </a:solidFill>
                </a:uFill>
                <a:latin typeface="Arial"/>
                <a:cs typeface="Arial"/>
              </a:rPr>
              <a:t>Productos especiales del mercado (por</a:t>
            </a:r>
            <a:r>
              <a:rPr sz="1600" u="heavy" spc="25" dirty="0">
                <a:uFill>
                  <a:solidFill>
                    <a:srgbClr val="000000"/>
                  </a:solidFill>
                </a:uFill>
                <a:latin typeface="Arial"/>
                <a:cs typeface="Arial"/>
              </a:rPr>
              <a:t> </a:t>
            </a:r>
            <a:r>
              <a:rPr sz="1600" u="heavy" spc="-5" dirty="0">
                <a:uFill>
                  <a:solidFill>
                    <a:srgbClr val="000000"/>
                  </a:solidFill>
                </a:uFill>
                <a:latin typeface="Arial"/>
                <a:cs typeface="Arial"/>
              </a:rPr>
              <a:t>sus</a:t>
            </a:r>
            <a:endParaRPr sz="1600">
              <a:latin typeface="Arial"/>
              <a:cs typeface="Arial"/>
            </a:endParaRPr>
          </a:p>
          <a:p>
            <a:pPr marL="396240">
              <a:lnSpc>
                <a:spcPts val="1730"/>
              </a:lnSpc>
            </a:pPr>
            <a:r>
              <a:rPr sz="1600" u="heavy" spc="-5" dirty="0">
                <a:uFill>
                  <a:solidFill>
                    <a:srgbClr val="000000"/>
                  </a:solidFill>
                </a:uFill>
                <a:latin typeface="Arial"/>
                <a:cs typeface="Arial"/>
              </a:rPr>
              <a:t>resultados)</a:t>
            </a:r>
            <a:endParaRPr sz="1600">
              <a:latin typeface="Arial"/>
              <a:cs typeface="Arial"/>
            </a:endParaRPr>
          </a:p>
          <a:p>
            <a:pPr marL="396240" indent="-383540">
              <a:lnSpc>
                <a:spcPct val="100000"/>
              </a:lnSpc>
              <a:buClr>
                <a:srgbClr val="3891A7"/>
              </a:buClr>
              <a:buSzPct val="78125"/>
              <a:buFont typeface="Wingdings 2"/>
              <a:buChar char=""/>
              <a:tabLst>
                <a:tab pos="396240" algn="l"/>
                <a:tab pos="396875" algn="l"/>
              </a:tabLst>
            </a:pPr>
            <a:r>
              <a:rPr sz="1600" b="1" spc="-5" dirty="0">
                <a:latin typeface="Arial"/>
                <a:cs typeface="Arial"/>
              </a:rPr>
              <a:t>Mixturas o Ácidos Poli carboxílicos</a:t>
            </a:r>
            <a:r>
              <a:rPr sz="1600" b="1" spc="90" dirty="0">
                <a:latin typeface="Arial"/>
                <a:cs typeface="Arial"/>
              </a:rPr>
              <a:t> </a:t>
            </a:r>
            <a:r>
              <a:rPr sz="1600" spc="-5" dirty="0">
                <a:latin typeface="Arial"/>
                <a:cs typeface="Arial"/>
              </a:rPr>
              <a:t>-</a:t>
            </a:r>
            <a:endParaRPr sz="160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1925" y="228600"/>
            <a:ext cx="7267575" cy="800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6615" y="1071372"/>
            <a:ext cx="8188452" cy="528675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28599" y="1143025"/>
            <a:ext cx="8043926" cy="51435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28599" y="1143025"/>
            <a:ext cx="8044180" cy="5143500"/>
          </a:xfrm>
          <a:custGeom>
            <a:avLst/>
            <a:gdLst/>
            <a:ahLst/>
            <a:cxnLst/>
            <a:rect l="l" t="t" r="r" b="b"/>
            <a:pathLst>
              <a:path w="8044180" h="5143500">
                <a:moveTo>
                  <a:pt x="0" y="5143500"/>
                </a:moveTo>
                <a:lnTo>
                  <a:pt x="8043926" y="5143500"/>
                </a:lnTo>
                <a:lnTo>
                  <a:pt x="8043926" y="0"/>
                </a:lnTo>
                <a:lnTo>
                  <a:pt x="0" y="0"/>
                </a:lnTo>
                <a:lnTo>
                  <a:pt x="0" y="5143500"/>
                </a:lnTo>
                <a:close/>
              </a:path>
            </a:pathLst>
          </a:custGeom>
          <a:ln w="12700">
            <a:solidFill>
              <a:srgbClr val="8AE700"/>
            </a:solidFill>
          </a:ln>
        </p:spPr>
        <p:txBody>
          <a:bodyPr wrap="square" lIns="0" tIns="0" rIns="0" bIns="0" rtlCol="0"/>
          <a:lstStyle/>
          <a:p>
            <a:endParaRPr/>
          </a:p>
        </p:txBody>
      </p:sp>
      <p:sp>
        <p:nvSpPr>
          <p:cNvPr id="11" name="object 11"/>
          <p:cNvSpPr txBox="1"/>
          <p:nvPr/>
        </p:nvSpPr>
        <p:spPr>
          <a:xfrm>
            <a:off x="543864" y="1339342"/>
            <a:ext cx="7758430" cy="4561205"/>
          </a:xfrm>
          <a:prstGeom prst="rect">
            <a:avLst/>
          </a:prstGeom>
        </p:spPr>
        <p:txBody>
          <a:bodyPr vert="horz" wrap="square" lIns="0" tIns="12065" rIns="0" bIns="0" rtlCol="0">
            <a:spAutoFit/>
          </a:bodyPr>
          <a:lstStyle/>
          <a:p>
            <a:pPr marL="396875" indent="-384175">
              <a:lnSpc>
                <a:spcPct val="100000"/>
              </a:lnSpc>
              <a:spcBef>
                <a:spcPts val="95"/>
              </a:spcBef>
              <a:buClr>
                <a:srgbClr val="3891A7"/>
              </a:buClr>
              <a:buSzPct val="78125"/>
              <a:buFont typeface="Wingdings 2"/>
              <a:buChar char=""/>
              <a:tabLst>
                <a:tab pos="396875" algn="l"/>
                <a:tab pos="397510" algn="l"/>
              </a:tabLst>
            </a:pPr>
            <a:r>
              <a:rPr sz="1600" b="1" u="sng" dirty="0">
                <a:uFill>
                  <a:solidFill>
                    <a:srgbClr val="000000"/>
                  </a:solidFill>
                </a:uFill>
                <a:latin typeface="Baskerville Old Face"/>
                <a:cs typeface="Baskerville Old Face"/>
              </a:rPr>
              <a:t>Baños</a:t>
            </a:r>
            <a:endParaRPr sz="1600">
              <a:latin typeface="Baskerville Old Face"/>
              <a:cs typeface="Baskerville Old Face"/>
            </a:endParaRPr>
          </a:p>
          <a:p>
            <a:pPr marL="396875" marR="419734" indent="20955">
              <a:lnSpc>
                <a:spcPts val="1540"/>
              </a:lnSpc>
              <a:spcBef>
                <a:spcPts val="365"/>
              </a:spcBef>
            </a:pPr>
            <a:r>
              <a:rPr sz="1600" spc="-10" dirty="0">
                <a:latin typeface="Baskerville Old Face"/>
                <a:cs typeface="Baskerville Old Face"/>
              </a:rPr>
              <a:t>Cuanto </a:t>
            </a:r>
            <a:r>
              <a:rPr sz="1600" spc="-5" dirty="0">
                <a:latin typeface="Baskerville Old Face"/>
                <a:cs typeface="Baskerville Old Face"/>
              </a:rPr>
              <a:t>mas suave , caído y suelto deba ser un cuero, más penetrante y completo debe  efectuarse el</a:t>
            </a:r>
            <a:r>
              <a:rPr sz="1600" spc="25" dirty="0">
                <a:latin typeface="Baskerville Old Face"/>
                <a:cs typeface="Baskerville Old Face"/>
              </a:rPr>
              <a:t> </a:t>
            </a:r>
            <a:r>
              <a:rPr sz="1600" spc="-5" dirty="0">
                <a:latin typeface="Baskerville Old Face"/>
                <a:cs typeface="Baskerville Old Face"/>
              </a:rPr>
              <a:t>desencalado.</a:t>
            </a:r>
            <a:endParaRPr sz="1600">
              <a:latin typeface="Baskerville Old Face"/>
              <a:cs typeface="Baskerville Old Face"/>
            </a:endParaRPr>
          </a:p>
          <a:p>
            <a:pPr marL="396875" marR="5080" indent="20955">
              <a:lnSpc>
                <a:spcPct val="80100"/>
              </a:lnSpc>
              <a:spcBef>
                <a:spcPts val="395"/>
              </a:spcBef>
            </a:pPr>
            <a:r>
              <a:rPr sz="1600" b="1" dirty="0">
                <a:latin typeface="Baskerville Old Face"/>
                <a:cs typeface="Baskerville Old Face"/>
              </a:rPr>
              <a:t>Largo </a:t>
            </a:r>
            <a:r>
              <a:rPr sz="1600" b="1" spc="-5" dirty="0">
                <a:latin typeface="Baskerville Old Face"/>
                <a:cs typeface="Baskerville Old Face"/>
              </a:rPr>
              <a:t>y </a:t>
            </a:r>
            <a:r>
              <a:rPr sz="1600" b="1" dirty="0">
                <a:latin typeface="Baskerville Old Face"/>
                <a:cs typeface="Baskerville Old Face"/>
              </a:rPr>
              <a:t>tiempo de acción del desencalado </a:t>
            </a:r>
            <a:r>
              <a:rPr sz="1600" spc="-5" dirty="0">
                <a:latin typeface="Baskerville Old Face"/>
                <a:cs typeface="Baskerville Old Face"/>
              </a:rPr>
              <a:t>- </a:t>
            </a:r>
            <a:r>
              <a:rPr sz="1600" spc="-10" dirty="0">
                <a:latin typeface="Baskerville Old Face"/>
                <a:cs typeface="Baskerville Old Face"/>
              </a:rPr>
              <a:t>50-200 </a:t>
            </a:r>
            <a:r>
              <a:rPr sz="1600" spc="-5" dirty="0">
                <a:latin typeface="Baskerville Old Face"/>
                <a:cs typeface="Baskerville Old Face"/>
              </a:rPr>
              <a:t>% , cuanto más largo sea el </a:t>
            </a:r>
            <a:r>
              <a:rPr sz="1600" spc="-10" dirty="0">
                <a:latin typeface="Baskerville Old Face"/>
                <a:cs typeface="Baskerville Old Face"/>
              </a:rPr>
              <a:t>baño, </a:t>
            </a:r>
            <a:r>
              <a:rPr sz="1600" spc="-5" dirty="0">
                <a:latin typeface="Baskerville Old Face"/>
                <a:cs typeface="Baskerville Old Face"/>
              </a:rPr>
              <a:t>mas  </a:t>
            </a:r>
            <a:r>
              <a:rPr sz="1600" spc="-10" dirty="0">
                <a:latin typeface="Baskerville Old Face"/>
                <a:cs typeface="Baskerville Old Face"/>
              </a:rPr>
              <a:t>lento </a:t>
            </a:r>
            <a:r>
              <a:rPr sz="1600" spc="-5" dirty="0">
                <a:latin typeface="Baskerville Old Face"/>
                <a:cs typeface="Baskerville Old Face"/>
              </a:rPr>
              <a:t>sucede la difusión de los desencalantes en el interior de </a:t>
            </a:r>
            <a:r>
              <a:rPr sz="1600" spc="-10" dirty="0">
                <a:latin typeface="Baskerville Old Face"/>
                <a:cs typeface="Baskerville Old Face"/>
              </a:rPr>
              <a:t>la </a:t>
            </a:r>
            <a:r>
              <a:rPr sz="1600" spc="-5" dirty="0">
                <a:latin typeface="Baskerville Old Face"/>
                <a:cs typeface="Baskerville Old Face"/>
              </a:rPr>
              <a:t>piel, para mayor rapidez de  la disolución de las sales</a:t>
            </a:r>
            <a:r>
              <a:rPr sz="1600" spc="25" dirty="0">
                <a:latin typeface="Baskerville Old Face"/>
                <a:cs typeface="Baskerville Old Face"/>
              </a:rPr>
              <a:t> </a:t>
            </a:r>
            <a:r>
              <a:rPr sz="1600" spc="-5" dirty="0">
                <a:latin typeface="Baskerville Old Face"/>
                <a:cs typeface="Baskerville Old Face"/>
              </a:rPr>
              <a:t>formadas.</a:t>
            </a:r>
            <a:endParaRPr sz="1600">
              <a:latin typeface="Baskerville Old Face"/>
              <a:cs typeface="Baskerville Old Face"/>
            </a:endParaRPr>
          </a:p>
          <a:p>
            <a:pPr marL="396875" marR="104775" indent="20955">
              <a:lnSpc>
                <a:spcPts val="1540"/>
              </a:lnSpc>
              <a:spcBef>
                <a:spcPts val="365"/>
              </a:spcBef>
            </a:pPr>
            <a:r>
              <a:rPr sz="1600" b="1" dirty="0">
                <a:latin typeface="Baskerville Old Face"/>
                <a:cs typeface="Baskerville Old Face"/>
              </a:rPr>
              <a:t>Cantidad de desencalante </a:t>
            </a:r>
            <a:r>
              <a:rPr sz="1600" b="1" spc="-5" dirty="0">
                <a:latin typeface="Baskerville Old Face"/>
                <a:cs typeface="Baskerville Old Face"/>
              </a:rPr>
              <a:t>y </a:t>
            </a:r>
            <a:r>
              <a:rPr sz="1600" b="1" dirty="0">
                <a:latin typeface="Baskerville Old Face"/>
                <a:cs typeface="Baskerville Old Face"/>
              </a:rPr>
              <a:t>duración </a:t>
            </a:r>
            <a:r>
              <a:rPr sz="1600" spc="-5" dirty="0">
                <a:latin typeface="Baskerville Old Face"/>
                <a:cs typeface="Baskerville Old Face"/>
              </a:rPr>
              <a:t>- Dicha </a:t>
            </a:r>
            <a:r>
              <a:rPr sz="1600" spc="-10" dirty="0">
                <a:latin typeface="Baskerville Old Face"/>
                <a:cs typeface="Baskerville Old Face"/>
              </a:rPr>
              <a:t>cantidad </a:t>
            </a:r>
            <a:r>
              <a:rPr sz="1600" spc="-5" dirty="0">
                <a:latin typeface="Baskerville Old Face"/>
                <a:cs typeface="Baskerville Old Face"/>
              </a:rPr>
              <a:t>se ajusta a la </a:t>
            </a:r>
            <a:r>
              <a:rPr sz="1600" spc="-10" dirty="0">
                <a:latin typeface="Baskerville Old Face"/>
                <a:cs typeface="Baskerville Old Face"/>
              </a:rPr>
              <a:t>intensidad </a:t>
            </a:r>
            <a:r>
              <a:rPr sz="1600" spc="-5" dirty="0">
                <a:latin typeface="Baskerville Old Face"/>
                <a:cs typeface="Baskerville Old Face"/>
              </a:rPr>
              <a:t>de proceso  de pelado, así como a la </a:t>
            </a:r>
            <a:r>
              <a:rPr sz="1600" spc="-10" dirty="0">
                <a:latin typeface="Baskerville Old Face"/>
                <a:cs typeface="Baskerville Old Face"/>
              </a:rPr>
              <a:t>cantidad </a:t>
            </a:r>
            <a:r>
              <a:rPr sz="1600" spc="-5" dirty="0">
                <a:latin typeface="Baskerville Old Face"/>
                <a:cs typeface="Baskerville Old Face"/>
              </a:rPr>
              <a:t>de cal, al </a:t>
            </a:r>
            <a:r>
              <a:rPr sz="1600" spc="-10" dirty="0">
                <a:latin typeface="Baskerville Old Face"/>
                <a:cs typeface="Baskerville Old Face"/>
              </a:rPr>
              <a:t>tipo </a:t>
            </a:r>
            <a:r>
              <a:rPr sz="1600" spc="-5" dirty="0">
                <a:latin typeface="Baskerville Old Face"/>
                <a:cs typeface="Baskerville Old Face"/>
              </a:rPr>
              <a:t>de desencalante, grado de desencalado  deseado y a la estructura de la piel, y su espesor</a:t>
            </a:r>
            <a:r>
              <a:rPr sz="1600" spc="135" dirty="0">
                <a:latin typeface="Baskerville Old Face"/>
                <a:cs typeface="Baskerville Old Face"/>
              </a:rPr>
              <a:t> </a:t>
            </a:r>
            <a:r>
              <a:rPr sz="1600" spc="-5" dirty="0">
                <a:latin typeface="Baskerville Old Face"/>
                <a:cs typeface="Baskerville Old Face"/>
              </a:rPr>
              <a:t>.</a:t>
            </a:r>
            <a:endParaRPr sz="1600">
              <a:latin typeface="Baskerville Old Face"/>
              <a:cs typeface="Baskerville Old Face"/>
            </a:endParaRPr>
          </a:p>
          <a:p>
            <a:pPr marL="396875" marR="404495" indent="-30480">
              <a:lnSpc>
                <a:spcPts val="1540"/>
              </a:lnSpc>
              <a:spcBef>
                <a:spcPts val="375"/>
              </a:spcBef>
            </a:pPr>
            <a:r>
              <a:rPr sz="1600" b="1" dirty="0">
                <a:latin typeface="Baskerville Old Face"/>
                <a:cs typeface="Baskerville Old Face"/>
              </a:rPr>
              <a:t>Temperatura </a:t>
            </a:r>
            <a:r>
              <a:rPr sz="1600" spc="-5" dirty="0">
                <a:latin typeface="Baskerville Old Face"/>
                <a:cs typeface="Baskerville Old Face"/>
              </a:rPr>
              <a:t>- </a:t>
            </a:r>
            <a:r>
              <a:rPr sz="1600" spc="-10" dirty="0">
                <a:latin typeface="Baskerville Old Face"/>
                <a:cs typeface="Baskerville Old Face"/>
              </a:rPr>
              <a:t>Cuanto </a:t>
            </a:r>
            <a:r>
              <a:rPr sz="1600" spc="-5" dirty="0">
                <a:latin typeface="Baskerville Old Face"/>
                <a:cs typeface="Baskerville Old Face"/>
              </a:rPr>
              <a:t>más alta la temperatura (hasta 35 º C) , más rápido disminuye </a:t>
            </a:r>
            <a:r>
              <a:rPr sz="1600" spc="-10" dirty="0">
                <a:latin typeface="Baskerville Old Face"/>
                <a:cs typeface="Baskerville Old Face"/>
              </a:rPr>
              <a:t>la  </a:t>
            </a:r>
            <a:r>
              <a:rPr sz="1600" spc="-5" dirty="0">
                <a:latin typeface="Baskerville Old Face"/>
                <a:cs typeface="Baskerville Old Face"/>
              </a:rPr>
              <a:t>hinchazón de la piel. </a:t>
            </a:r>
            <a:r>
              <a:rPr sz="1600" spc="-10" dirty="0">
                <a:latin typeface="Baskerville Old Face"/>
                <a:cs typeface="Baskerville Old Face"/>
              </a:rPr>
              <a:t>(rango: </a:t>
            </a:r>
            <a:r>
              <a:rPr sz="1600" spc="-5" dirty="0">
                <a:latin typeface="Baskerville Old Face"/>
                <a:cs typeface="Baskerville Old Face"/>
              </a:rPr>
              <a:t>25 – 35 º</a:t>
            </a:r>
            <a:r>
              <a:rPr sz="1600" spc="114" dirty="0">
                <a:latin typeface="Baskerville Old Face"/>
                <a:cs typeface="Baskerville Old Face"/>
              </a:rPr>
              <a:t> </a:t>
            </a:r>
            <a:r>
              <a:rPr sz="1600" spc="-10" dirty="0">
                <a:latin typeface="Baskerville Old Face"/>
                <a:cs typeface="Baskerville Old Face"/>
              </a:rPr>
              <a:t>C)</a:t>
            </a:r>
            <a:endParaRPr sz="1600">
              <a:latin typeface="Baskerville Old Face"/>
              <a:cs typeface="Baskerville Old Face"/>
            </a:endParaRPr>
          </a:p>
          <a:p>
            <a:pPr marL="417830">
              <a:lnSpc>
                <a:spcPts val="1730"/>
              </a:lnSpc>
              <a:spcBef>
                <a:spcPts val="10"/>
              </a:spcBef>
            </a:pPr>
            <a:r>
              <a:rPr sz="1600" b="1" dirty="0">
                <a:latin typeface="Baskerville Old Face"/>
                <a:cs typeface="Baskerville Old Face"/>
              </a:rPr>
              <a:t>Agregado de productos </a:t>
            </a:r>
            <a:r>
              <a:rPr sz="1600" spc="-5" dirty="0">
                <a:latin typeface="Baskerville Old Face"/>
                <a:cs typeface="Baskerville Old Face"/>
              </a:rPr>
              <a:t>- Se pueden agregar ácidos fuertes de desencalado en</a:t>
            </a:r>
            <a:r>
              <a:rPr sz="1600" spc="110" dirty="0">
                <a:latin typeface="Baskerville Old Face"/>
                <a:cs typeface="Baskerville Old Face"/>
              </a:rPr>
              <a:t> </a:t>
            </a:r>
            <a:r>
              <a:rPr sz="1600" spc="-5" dirty="0">
                <a:latin typeface="Baskerville Old Face"/>
                <a:cs typeface="Baskerville Old Face"/>
              </a:rPr>
              <a:t>forma</a:t>
            </a:r>
            <a:endParaRPr sz="1600">
              <a:latin typeface="Baskerville Old Face"/>
              <a:cs typeface="Baskerville Old Face"/>
            </a:endParaRPr>
          </a:p>
          <a:p>
            <a:pPr marL="396875">
              <a:lnSpc>
                <a:spcPts val="1730"/>
              </a:lnSpc>
            </a:pPr>
            <a:r>
              <a:rPr sz="1600" spc="-10" dirty="0">
                <a:latin typeface="Baskerville Old Face"/>
                <a:cs typeface="Baskerville Old Face"/>
              </a:rPr>
              <a:t>lenta, </a:t>
            </a:r>
            <a:r>
              <a:rPr sz="1600" spc="-5" dirty="0">
                <a:latin typeface="Baskerville Old Face"/>
                <a:cs typeface="Baskerville Old Face"/>
              </a:rPr>
              <a:t>para descartar hinchamientos ácido y algún </a:t>
            </a:r>
            <a:r>
              <a:rPr sz="1600" spc="-10" dirty="0">
                <a:latin typeface="Baskerville Old Face"/>
                <a:cs typeface="Baskerville Old Face"/>
              </a:rPr>
              <a:t>tipo </a:t>
            </a:r>
            <a:r>
              <a:rPr sz="1600" spc="-5" dirty="0">
                <a:latin typeface="Baskerville Old Face"/>
                <a:cs typeface="Baskerville Old Face"/>
              </a:rPr>
              <a:t>de </a:t>
            </a:r>
            <a:r>
              <a:rPr sz="1600" spc="-10" dirty="0">
                <a:latin typeface="Baskerville Old Face"/>
                <a:cs typeface="Baskerville Old Face"/>
              </a:rPr>
              <a:t>fijación </a:t>
            </a:r>
            <a:r>
              <a:rPr sz="1600" spc="-5" dirty="0">
                <a:latin typeface="Baskerville Old Face"/>
                <a:cs typeface="Baskerville Old Face"/>
              </a:rPr>
              <a:t>no</a:t>
            </a:r>
            <a:r>
              <a:rPr sz="1600" spc="240" dirty="0">
                <a:latin typeface="Baskerville Old Face"/>
                <a:cs typeface="Baskerville Old Face"/>
              </a:rPr>
              <a:t> </a:t>
            </a:r>
            <a:r>
              <a:rPr sz="1600" spc="-5" dirty="0">
                <a:latin typeface="Baskerville Old Face"/>
                <a:cs typeface="Baskerville Old Face"/>
              </a:rPr>
              <a:t>deseada.</a:t>
            </a:r>
            <a:endParaRPr sz="1600">
              <a:latin typeface="Baskerville Old Face"/>
              <a:cs typeface="Baskerville Old Face"/>
            </a:endParaRPr>
          </a:p>
          <a:p>
            <a:pPr>
              <a:lnSpc>
                <a:spcPct val="100000"/>
              </a:lnSpc>
              <a:spcBef>
                <a:spcPts val="20"/>
              </a:spcBef>
            </a:pPr>
            <a:endParaRPr sz="1650">
              <a:latin typeface="Times New Roman"/>
              <a:cs typeface="Times New Roman"/>
            </a:endParaRPr>
          </a:p>
          <a:p>
            <a:pPr marL="396875" indent="-384175">
              <a:lnSpc>
                <a:spcPct val="100000"/>
              </a:lnSpc>
              <a:buClr>
                <a:srgbClr val="3891A7"/>
              </a:buClr>
              <a:buSzPct val="78125"/>
              <a:buFont typeface="Wingdings 2"/>
              <a:buChar char=""/>
              <a:tabLst>
                <a:tab pos="396875" algn="l"/>
                <a:tab pos="397510" algn="l"/>
              </a:tabLst>
            </a:pPr>
            <a:r>
              <a:rPr sz="1600" b="1" u="sng" dirty="0">
                <a:uFill>
                  <a:solidFill>
                    <a:srgbClr val="000000"/>
                  </a:solidFill>
                </a:uFill>
                <a:latin typeface="Baskerville Old Face"/>
                <a:cs typeface="Baskerville Old Face"/>
              </a:rPr>
              <a:t>Desencalado en baño muy corto (o casi</a:t>
            </a:r>
            <a:r>
              <a:rPr sz="1600" b="1" u="sng" spc="-155" dirty="0">
                <a:uFill>
                  <a:solidFill>
                    <a:srgbClr val="000000"/>
                  </a:solidFill>
                </a:uFill>
                <a:latin typeface="Baskerville Old Face"/>
                <a:cs typeface="Baskerville Old Face"/>
              </a:rPr>
              <a:t> </a:t>
            </a:r>
            <a:r>
              <a:rPr sz="1600" b="1" u="sng" dirty="0">
                <a:uFill>
                  <a:solidFill>
                    <a:srgbClr val="000000"/>
                  </a:solidFill>
                </a:uFill>
                <a:latin typeface="Baskerville Old Face"/>
                <a:cs typeface="Baskerville Old Face"/>
              </a:rPr>
              <a:t>seco)</a:t>
            </a:r>
            <a:endParaRPr sz="1600">
              <a:latin typeface="Baskerville Old Face"/>
              <a:cs typeface="Baskerville Old Face"/>
            </a:endParaRPr>
          </a:p>
          <a:p>
            <a:pPr marL="396875" marR="379730" indent="20955" algn="just">
              <a:lnSpc>
                <a:spcPts val="1540"/>
              </a:lnSpc>
              <a:spcBef>
                <a:spcPts val="370"/>
              </a:spcBef>
            </a:pPr>
            <a:r>
              <a:rPr sz="1600" b="1" dirty="0">
                <a:latin typeface="Baskerville Old Face"/>
                <a:cs typeface="Baskerville Old Face"/>
              </a:rPr>
              <a:t>Largo del baño: </a:t>
            </a:r>
            <a:r>
              <a:rPr sz="1600" b="1" spc="5" dirty="0">
                <a:latin typeface="Baskerville Old Face"/>
                <a:cs typeface="Baskerville Old Face"/>
              </a:rPr>
              <a:t>20- </a:t>
            </a:r>
            <a:r>
              <a:rPr sz="1600" b="1" spc="-5" dirty="0">
                <a:latin typeface="Baskerville Old Face"/>
                <a:cs typeface="Baskerville Old Face"/>
              </a:rPr>
              <a:t>30 % </a:t>
            </a:r>
            <a:r>
              <a:rPr sz="1600" spc="-5" dirty="0">
                <a:latin typeface="Baskerville Old Face"/>
                <a:cs typeface="Baskerville Old Face"/>
              </a:rPr>
              <a:t>- </a:t>
            </a:r>
            <a:r>
              <a:rPr sz="1600" spc="-10" dirty="0">
                <a:latin typeface="Baskerville Old Face"/>
                <a:cs typeface="Baskerville Old Face"/>
              </a:rPr>
              <a:t>Por </a:t>
            </a:r>
            <a:r>
              <a:rPr sz="1600" spc="-5" dirty="0">
                <a:latin typeface="Baskerville Old Face"/>
                <a:cs typeface="Baskerville Old Face"/>
              </a:rPr>
              <a:t>esta vía se </a:t>
            </a:r>
            <a:r>
              <a:rPr sz="1600" spc="-10" dirty="0">
                <a:latin typeface="Baskerville Old Face"/>
                <a:cs typeface="Baskerville Old Face"/>
              </a:rPr>
              <a:t>obtiene </a:t>
            </a:r>
            <a:r>
              <a:rPr sz="1600" spc="-5" dirty="0">
                <a:latin typeface="Baskerville Old Face"/>
                <a:cs typeface="Baskerville Old Face"/>
              </a:rPr>
              <a:t>un rápido deshinchamiento ,o sea se  encuentra una alta </a:t>
            </a:r>
            <a:r>
              <a:rPr sz="1600" spc="-10" dirty="0">
                <a:latin typeface="Baskerville Old Face"/>
                <a:cs typeface="Baskerville Old Face"/>
              </a:rPr>
              <a:t>velocidad </a:t>
            </a:r>
            <a:r>
              <a:rPr sz="1600" spc="-5" dirty="0">
                <a:latin typeface="Baskerville Old Face"/>
                <a:cs typeface="Baskerville Old Face"/>
              </a:rPr>
              <a:t>de desencalado, se reducen los </a:t>
            </a:r>
            <a:r>
              <a:rPr sz="1600" spc="-10" dirty="0">
                <a:latin typeface="Baskerville Old Face"/>
                <a:cs typeface="Baskerville Old Face"/>
              </a:rPr>
              <a:t>tiempos </a:t>
            </a:r>
            <a:r>
              <a:rPr sz="1600" spc="-5" dirty="0">
                <a:latin typeface="Baskerville Old Face"/>
                <a:cs typeface="Baskerville Old Face"/>
              </a:rPr>
              <a:t>del proceso, y en  especial se </a:t>
            </a:r>
            <a:r>
              <a:rPr sz="1600" spc="-10" dirty="0">
                <a:latin typeface="Baskerville Old Face"/>
                <a:cs typeface="Baskerville Old Face"/>
              </a:rPr>
              <a:t>logran </a:t>
            </a:r>
            <a:r>
              <a:rPr sz="1600" spc="-5" dirty="0">
                <a:latin typeface="Baskerville Old Face"/>
                <a:cs typeface="Baskerville Old Face"/>
              </a:rPr>
              <a:t>pieles muy gruesas </a:t>
            </a:r>
            <a:r>
              <a:rPr sz="1600" spc="-10" dirty="0">
                <a:latin typeface="Baskerville Old Face"/>
                <a:cs typeface="Baskerville Old Face"/>
              </a:rPr>
              <a:t>(ver </a:t>
            </a:r>
            <a:r>
              <a:rPr sz="1600" spc="-5" dirty="0">
                <a:latin typeface="Baskerville Old Face"/>
                <a:cs typeface="Baskerville Old Face"/>
              </a:rPr>
              <a:t>pieles preparadas para</a:t>
            </a:r>
            <a:r>
              <a:rPr sz="1600" spc="220" dirty="0">
                <a:latin typeface="Baskerville Old Face"/>
                <a:cs typeface="Baskerville Old Face"/>
              </a:rPr>
              <a:t> </a:t>
            </a:r>
            <a:r>
              <a:rPr sz="1600" spc="-5" dirty="0">
                <a:latin typeface="Baskerville Old Face"/>
                <a:cs typeface="Baskerville Old Face"/>
              </a:rPr>
              <a:t>capellada).</a:t>
            </a:r>
            <a:endParaRPr sz="1600">
              <a:latin typeface="Baskerville Old Face"/>
              <a:cs typeface="Baskerville Old Face"/>
            </a:endParaRPr>
          </a:p>
          <a:p>
            <a:pPr marL="396875" marR="120650">
              <a:lnSpc>
                <a:spcPct val="80100"/>
              </a:lnSpc>
            </a:pPr>
            <a:r>
              <a:rPr sz="1600" spc="-10" dirty="0">
                <a:latin typeface="Baskerville Old Face"/>
                <a:cs typeface="Baskerville Old Face"/>
              </a:rPr>
              <a:t>Este </a:t>
            </a:r>
            <a:r>
              <a:rPr sz="1600" spc="-5" dirty="0">
                <a:latin typeface="Baskerville Old Face"/>
                <a:cs typeface="Baskerville Old Face"/>
              </a:rPr>
              <a:t>proceso se ve </a:t>
            </a:r>
            <a:r>
              <a:rPr sz="1600" spc="-10" dirty="0">
                <a:latin typeface="Baskerville Old Face"/>
                <a:cs typeface="Baskerville Old Face"/>
              </a:rPr>
              <a:t>beneficiado </a:t>
            </a:r>
            <a:r>
              <a:rPr sz="1600" spc="-5" dirty="0">
                <a:latin typeface="Baskerville Old Face"/>
                <a:cs typeface="Baskerville Old Face"/>
              </a:rPr>
              <a:t>por la aplicación de productos desencalantes adecuados  </a:t>
            </a:r>
            <a:r>
              <a:rPr sz="1600" spc="-10" dirty="0">
                <a:latin typeface="Baskerville Old Face"/>
                <a:cs typeface="Baskerville Old Face"/>
              </a:rPr>
              <a:t>(cloruro </a:t>
            </a:r>
            <a:r>
              <a:rPr sz="1600" spc="-5" dirty="0">
                <a:latin typeface="Baskerville Old Face"/>
                <a:cs typeface="Baskerville Old Face"/>
              </a:rPr>
              <a:t>de amonio, </a:t>
            </a:r>
            <a:r>
              <a:rPr sz="1600" spc="-10" dirty="0">
                <a:latin typeface="Baskerville Old Face"/>
                <a:cs typeface="Baskerville Old Face"/>
              </a:rPr>
              <a:t>Sulfato </a:t>
            </a:r>
            <a:r>
              <a:rPr sz="1600" spc="-5" dirty="0">
                <a:latin typeface="Baskerville Old Face"/>
                <a:cs typeface="Baskerville Old Face"/>
              </a:rPr>
              <a:t>de amonio , y otros) que forman sales que permiten extraer </a:t>
            </a:r>
            <a:r>
              <a:rPr sz="1600" spc="-10" dirty="0">
                <a:latin typeface="Baskerville Old Face"/>
                <a:cs typeface="Baskerville Old Face"/>
              </a:rPr>
              <a:t>la  </a:t>
            </a:r>
            <a:r>
              <a:rPr sz="1600" spc="-5" dirty="0">
                <a:latin typeface="Baskerville Old Face"/>
                <a:cs typeface="Baskerville Old Face"/>
              </a:rPr>
              <a:t>cal.</a:t>
            </a:r>
            <a:endParaRPr sz="1600">
              <a:latin typeface="Baskerville Old Face"/>
              <a:cs typeface="Baskerville Old Fac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447675" y="342900"/>
            <a:ext cx="5381625" cy="142875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72516" y="1625853"/>
            <a:ext cx="3422015" cy="3683635"/>
          </a:xfrm>
          <a:prstGeom prst="rect">
            <a:avLst/>
          </a:prstGeom>
        </p:spPr>
        <p:txBody>
          <a:bodyPr vert="horz" wrap="square" lIns="0" tIns="12700" rIns="0" bIns="0" rtlCol="0">
            <a:spAutoFit/>
          </a:bodyPr>
          <a:lstStyle/>
          <a:p>
            <a:pPr marL="396240" marR="52705" indent="-383540">
              <a:lnSpc>
                <a:spcPct val="100000"/>
              </a:lnSpc>
              <a:spcBef>
                <a:spcPts val="100"/>
              </a:spcBef>
              <a:buClr>
                <a:srgbClr val="3891A7"/>
              </a:buClr>
              <a:buSzPct val="79166"/>
              <a:buFont typeface="Wingdings 2"/>
              <a:buChar char=""/>
              <a:tabLst>
                <a:tab pos="396240" algn="l"/>
                <a:tab pos="396875" algn="l"/>
              </a:tabLst>
            </a:pPr>
            <a:r>
              <a:rPr sz="2400" dirty="0">
                <a:latin typeface="Arial"/>
                <a:cs typeface="Arial"/>
              </a:rPr>
              <a:t>Este </a:t>
            </a:r>
            <a:r>
              <a:rPr sz="2400" spc="-5" dirty="0">
                <a:latin typeface="Arial"/>
                <a:cs typeface="Arial"/>
              </a:rPr>
              <a:t>paso es </a:t>
            </a:r>
            <a:r>
              <a:rPr sz="2400" dirty="0">
                <a:latin typeface="Arial"/>
                <a:cs typeface="Arial"/>
              </a:rPr>
              <a:t>muy  </a:t>
            </a:r>
            <a:r>
              <a:rPr sz="2400" spc="-5" dirty="0">
                <a:latin typeface="Arial"/>
                <a:cs typeface="Arial"/>
              </a:rPr>
              <a:t>importante, </a:t>
            </a:r>
            <a:r>
              <a:rPr sz="2400" dirty="0">
                <a:latin typeface="Arial"/>
                <a:cs typeface="Arial"/>
              </a:rPr>
              <a:t>ya </a:t>
            </a:r>
            <a:r>
              <a:rPr sz="2400" spc="-5" dirty="0">
                <a:latin typeface="Arial"/>
                <a:cs typeface="Arial"/>
              </a:rPr>
              <a:t>que </a:t>
            </a:r>
            <a:r>
              <a:rPr sz="2400" dirty="0">
                <a:latin typeface="Arial"/>
                <a:cs typeface="Arial"/>
              </a:rPr>
              <a:t>de  </a:t>
            </a:r>
            <a:r>
              <a:rPr sz="2400" spc="-5" dirty="0">
                <a:latin typeface="Arial"/>
                <a:cs typeface="Arial"/>
              </a:rPr>
              <a:t>el depende, la calidad  del producto final</a:t>
            </a:r>
            <a:endParaRPr sz="2400" dirty="0">
              <a:latin typeface="Arial"/>
              <a:cs typeface="Arial"/>
            </a:endParaRPr>
          </a:p>
          <a:p>
            <a:pPr marL="396240" marR="5080">
              <a:lnSpc>
                <a:spcPct val="100000"/>
              </a:lnSpc>
            </a:pPr>
            <a:r>
              <a:rPr sz="2400" dirty="0">
                <a:latin typeface="Arial"/>
                <a:cs typeface="Arial"/>
              </a:rPr>
              <a:t>, </a:t>
            </a:r>
            <a:r>
              <a:rPr sz="2400" spc="-5" dirty="0">
                <a:latin typeface="Arial"/>
                <a:cs typeface="Arial"/>
              </a:rPr>
              <a:t>porque las  cicatrices, </a:t>
            </a:r>
            <a:r>
              <a:rPr sz="2400" dirty="0">
                <a:latin typeface="Arial"/>
                <a:cs typeface="Arial"/>
              </a:rPr>
              <a:t>marcas,</a:t>
            </a:r>
            <a:r>
              <a:rPr sz="2400" spc="-70" dirty="0">
                <a:latin typeface="Arial"/>
                <a:cs typeface="Arial"/>
              </a:rPr>
              <a:t> </a:t>
            </a:r>
            <a:r>
              <a:rPr sz="2400" dirty="0">
                <a:latin typeface="Arial"/>
                <a:cs typeface="Arial"/>
              </a:rPr>
              <a:t>etc</a:t>
            </a:r>
          </a:p>
          <a:p>
            <a:pPr marL="396240" marR="271780">
              <a:lnSpc>
                <a:spcPct val="100000"/>
              </a:lnSpc>
              <a:spcBef>
                <a:spcPts val="5"/>
              </a:spcBef>
            </a:pPr>
            <a:r>
              <a:rPr sz="2400" dirty="0">
                <a:latin typeface="Arial"/>
                <a:cs typeface="Arial"/>
              </a:rPr>
              <a:t>., </a:t>
            </a:r>
            <a:r>
              <a:rPr sz="2400" spc="-5" dirty="0">
                <a:latin typeface="Arial"/>
                <a:cs typeface="Arial"/>
              </a:rPr>
              <a:t>al finalizar el  proceso se hacen  visibles, bajando </a:t>
            </a:r>
            <a:r>
              <a:rPr sz="2400" dirty="0">
                <a:latin typeface="Arial"/>
                <a:cs typeface="Arial"/>
              </a:rPr>
              <a:t>así  </a:t>
            </a:r>
            <a:r>
              <a:rPr sz="2400" spc="-5" dirty="0">
                <a:latin typeface="Arial"/>
                <a:cs typeface="Arial"/>
              </a:rPr>
              <a:t>la calidad del</a:t>
            </a:r>
            <a:r>
              <a:rPr sz="2400" dirty="0">
                <a:latin typeface="Arial"/>
                <a:cs typeface="Arial"/>
              </a:rPr>
              <a:t> </a:t>
            </a:r>
            <a:r>
              <a:rPr sz="2400" spc="-5" dirty="0">
                <a:latin typeface="Arial"/>
                <a:cs typeface="Arial"/>
              </a:rPr>
              <a:t>cuero.</a:t>
            </a:r>
            <a:endParaRPr sz="2400" dirty="0">
              <a:latin typeface="Arial"/>
              <a:cs typeface="Arial"/>
            </a:endParaRPr>
          </a:p>
        </p:txBody>
      </p:sp>
      <p:sp>
        <p:nvSpPr>
          <p:cNvPr id="9" name="object 9"/>
          <p:cNvSpPr txBox="1"/>
          <p:nvPr/>
        </p:nvSpPr>
        <p:spPr>
          <a:xfrm>
            <a:off x="4383151" y="1625853"/>
            <a:ext cx="3355340" cy="751488"/>
          </a:xfrm>
          <a:prstGeom prst="rect">
            <a:avLst/>
          </a:prstGeom>
        </p:spPr>
        <p:txBody>
          <a:bodyPr vert="horz" wrap="square" lIns="0" tIns="12700" rIns="0" bIns="0" rtlCol="0">
            <a:spAutoFit/>
          </a:bodyPr>
          <a:lstStyle/>
          <a:p>
            <a:pPr marL="396240" marR="5080" indent="-384175">
              <a:lnSpc>
                <a:spcPct val="100000"/>
              </a:lnSpc>
              <a:spcBef>
                <a:spcPts val="100"/>
              </a:spcBef>
            </a:pPr>
            <a:r>
              <a:rPr sz="2400" b="1" spc="-5" dirty="0">
                <a:latin typeface="Arial"/>
                <a:cs typeface="Arial"/>
              </a:rPr>
              <a:t>Consideraciones para  pieles </a:t>
            </a:r>
            <a:r>
              <a:rPr sz="2400" b="1" dirty="0">
                <a:latin typeface="Arial"/>
                <a:cs typeface="Arial"/>
              </a:rPr>
              <a:t>de</a:t>
            </a:r>
            <a:r>
              <a:rPr sz="2400" b="1" spc="-25" dirty="0">
                <a:latin typeface="Arial"/>
                <a:cs typeface="Arial"/>
              </a:rPr>
              <a:t> </a:t>
            </a:r>
            <a:r>
              <a:rPr sz="2400" b="1" spc="-5" dirty="0">
                <a:latin typeface="Arial"/>
                <a:cs typeface="Arial"/>
              </a:rPr>
              <a:t>calidad.</a:t>
            </a:r>
            <a:endParaRPr sz="2400" b="1" dirty="0">
              <a:latin typeface="Arial"/>
              <a:cs typeface="Arial"/>
            </a:endParaRPr>
          </a:p>
        </p:txBody>
      </p:sp>
      <p:sp>
        <p:nvSpPr>
          <p:cNvPr id="10" name="object 10"/>
          <p:cNvSpPr txBox="1"/>
          <p:nvPr/>
        </p:nvSpPr>
        <p:spPr>
          <a:xfrm>
            <a:off x="4383151" y="2430907"/>
            <a:ext cx="3355340" cy="3610610"/>
          </a:xfrm>
          <a:prstGeom prst="rect">
            <a:avLst/>
          </a:prstGeom>
        </p:spPr>
        <p:txBody>
          <a:bodyPr vert="horz" wrap="square" lIns="0" tIns="12700" rIns="0" bIns="0" rtlCol="0">
            <a:spAutoFit/>
          </a:bodyPr>
          <a:lstStyle/>
          <a:p>
            <a:pPr marL="396240" marR="156845" indent="-383540">
              <a:lnSpc>
                <a:spcPct val="100000"/>
              </a:lnSpc>
              <a:spcBef>
                <a:spcPts val="100"/>
              </a:spcBef>
              <a:buClr>
                <a:srgbClr val="3891A7"/>
              </a:buClr>
              <a:buSzPct val="79166"/>
              <a:buFont typeface="Wingdings"/>
              <a:buChar char=""/>
              <a:tabLst>
                <a:tab pos="396240" algn="l"/>
                <a:tab pos="396875" algn="l"/>
              </a:tabLst>
            </a:pPr>
            <a:r>
              <a:rPr sz="2400" spc="-5" dirty="0">
                <a:latin typeface="Arial"/>
                <a:cs typeface="Arial"/>
              </a:rPr>
              <a:t>Manejo del ganado  desde el</a:t>
            </a:r>
            <a:r>
              <a:rPr sz="2400" spc="-30" dirty="0">
                <a:latin typeface="Arial"/>
                <a:cs typeface="Arial"/>
              </a:rPr>
              <a:t> </a:t>
            </a:r>
            <a:r>
              <a:rPr sz="2400" spc="-5" dirty="0">
                <a:latin typeface="Arial"/>
                <a:cs typeface="Arial"/>
              </a:rPr>
              <a:t>nacimiento.</a:t>
            </a:r>
            <a:endParaRPr sz="2400" dirty="0">
              <a:latin typeface="Arial"/>
              <a:cs typeface="Arial"/>
            </a:endParaRPr>
          </a:p>
          <a:p>
            <a:pPr marL="396240" marR="187960" indent="-383540">
              <a:lnSpc>
                <a:spcPct val="100000"/>
              </a:lnSpc>
              <a:spcBef>
                <a:spcPts val="575"/>
              </a:spcBef>
              <a:buClr>
                <a:srgbClr val="3891A7"/>
              </a:buClr>
              <a:buSzPct val="79166"/>
              <a:buFont typeface="Wingdings"/>
              <a:buChar char=""/>
              <a:tabLst>
                <a:tab pos="396240" algn="l"/>
                <a:tab pos="396875" algn="l"/>
              </a:tabLst>
            </a:pPr>
            <a:r>
              <a:rPr sz="2400" spc="-10" dirty="0">
                <a:latin typeface="Arial"/>
                <a:cs typeface="Arial"/>
              </a:rPr>
              <a:t>Transporte </a:t>
            </a:r>
            <a:r>
              <a:rPr sz="2400" spc="-5" dirty="0">
                <a:latin typeface="Arial"/>
                <a:cs typeface="Arial"/>
              </a:rPr>
              <a:t>del  ganado </a:t>
            </a:r>
            <a:r>
              <a:rPr sz="2400" dirty="0">
                <a:latin typeface="Arial"/>
                <a:cs typeface="Arial"/>
              </a:rPr>
              <a:t>al</a:t>
            </a:r>
            <a:r>
              <a:rPr sz="2400" spc="-85" dirty="0">
                <a:latin typeface="Arial"/>
                <a:cs typeface="Arial"/>
              </a:rPr>
              <a:t> </a:t>
            </a:r>
            <a:r>
              <a:rPr sz="2400" dirty="0">
                <a:latin typeface="Arial"/>
                <a:cs typeface="Arial"/>
              </a:rPr>
              <a:t>frigorífico.</a:t>
            </a:r>
          </a:p>
          <a:p>
            <a:pPr marL="396240" indent="-383540">
              <a:lnSpc>
                <a:spcPct val="100000"/>
              </a:lnSpc>
              <a:spcBef>
                <a:spcPts val="575"/>
              </a:spcBef>
              <a:buClr>
                <a:srgbClr val="3891A7"/>
              </a:buClr>
              <a:buSzPct val="79166"/>
              <a:buFont typeface="Wingdings"/>
              <a:buChar char=""/>
              <a:tabLst>
                <a:tab pos="396240" algn="l"/>
                <a:tab pos="396875" algn="l"/>
              </a:tabLst>
            </a:pPr>
            <a:r>
              <a:rPr sz="2400" spc="-5" dirty="0">
                <a:latin typeface="Arial"/>
                <a:cs typeface="Arial"/>
              </a:rPr>
              <a:t>Matanza.</a:t>
            </a:r>
            <a:endParaRPr sz="2400" dirty="0">
              <a:latin typeface="Arial"/>
              <a:cs typeface="Arial"/>
            </a:endParaRPr>
          </a:p>
          <a:p>
            <a:pPr marL="396240" marR="5080" indent="-383540">
              <a:lnSpc>
                <a:spcPct val="100000"/>
              </a:lnSpc>
              <a:spcBef>
                <a:spcPts val="580"/>
              </a:spcBef>
              <a:buClr>
                <a:srgbClr val="3891A7"/>
              </a:buClr>
              <a:buSzPct val="79166"/>
              <a:buFont typeface="Wingdings"/>
              <a:buChar char=""/>
              <a:tabLst>
                <a:tab pos="396240" algn="l"/>
                <a:tab pos="396875" algn="l"/>
              </a:tabLst>
            </a:pPr>
            <a:r>
              <a:rPr sz="2400" spc="-10" dirty="0">
                <a:latin typeface="Arial"/>
                <a:cs typeface="Arial"/>
              </a:rPr>
              <a:t>Tratamiento </a:t>
            </a:r>
            <a:r>
              <a:rPr sz="2400" spc="-5" dirty="0">
                <a:latin typeface="Arial"/>
                <a:cs typeface="Arial"/>
              </a:rPr>
              <a:t>de pieles  después del</a:t>
            </a:r>
            <a:r>
              <a:rPr sz="2400" spc="-35" dirty="0">
                <a:latin typeface="Arial"/>
                <a:cs typeface="Arial"/>
              </a:rPr>
              <a:t> </a:t>
            </a:r>
            <a:r>
              <a:rPr sz="2400" spc="-5" dirty="0">
                <a:latin typeface="Arial"/>
                <a:cs typeface="Arial"/>
              </a:rPr>
              <a:t>desuello.</a:t>
            </a:r>
            <a:endParaRPr sz="2400" dirty="0">
              <a:latin typeface="Arial"/>
              <a:cs typeface="Arial"/>
            </a:endParaRPr>
          </a:p>
          <a:p>
            <a:pPr marL="474345" indent="-461645">
              <a:lnSpc>
                <a:spcPct val="100000"/>
              </a:lnSpc>
              <a:spcBef>
                <a:spcPts val="575"/>
              </a:spcBef>
              <a:buClr>
                <a:srgbClr val="3891A7"/>
              </a:buClr>
              <a:buSzPct val="79166"/>
              <a:buFont typeface="Wingdings"/>
              <a:buChar char=""/>
              <a:tabLst>
                <a:tab pos="474345" algn="l"/>
                <a:tab pos="474980" algn="l"/>
              </a:tabLst>
            </a:pPr>
            <a:r>
              <a:rPr sz="2400" spc="-10" dirty="0">
                <a:latin typeface="Arial"/>
                <a:cs typeface="Arial"/>
              </a:rPr>
              <a:t>Transporte </a:t>
            </a:r>
            <a:r>
              <a:rPr sz="2400" dirty="0">
                <a:latin typeface="Arial"/>
                <a:cs typeface="Arial"/>
              </a:rPr>
              <a:t>a</a:t>
            </a:r>
            <a:r>
              <a:rPr sz="2400" spc="-25" dirty="0">
                <a:latin typeface="Arial"/>
                <a:cs typeface="Arial"/>
              </a:rPr>
              <a:t> </a:t>
            </a:r>
            <a:r>
              <a:rPr sz="2400" dirty="0">
                <a:latin typeface="Arial"/>
                <a:cs typeface="Arial"/>
              </a:rPr>
              <a:t>las</a:t>
            </a:r>
          </a:p>
          <a:p>
            <a:pPr marL="396240">
              <a:lnSpc>
                <a:spcPct val="100000"/>
              </a:lnSpc>
            </a:pPr>
            <a:r>
              <a:rPr sz="2400" spc="-5" dirty="0">
                <a:latin typeface="Arial"/>
                <a:cs typeface="Arial"/>
              </a:rPr>
              <a:t>curtiembres.</a:t>
            </a:r>
            <a:endParaRPr sz="24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23" name="object 23"/>
          <p:cNvSpPr txBox="1">
            <a:spLocks noGrp="1"/>
          </p:cNvSpPr>
          <p:nvPr>
            <p:ph type="title"/>
          </p:nvPr>
        </p:nvSpPr>
        <p:spPr>
          <a:xfrm>
            <a:off x="732536" y="1291589"/>
            <a:ext cx="3768026" cy="459741"/>
          </a:xfrm>
          <a:prstGeom prst="rect">
            <a:avLst/>
          </a:prstGeom>
        </p:spPr>
        <p:txBody>
          <a:bodyPr vert="horz" wrap="square" lIns="0" tIns="13335" rIns="0" bIns="0" rtlCol="0">
            <a:spAutoFit/>
          </a:bodyPr>
          <a:lstStyle/>
          <a:p>
            <a:pPr marL="12700">
              <a:lnSpc>
                <a:spcPct val="100000"/>
              </a:lnSpc>
              <a:spcBef>
                <a:spcPts val="105"/>
              </a:spcBef>
            </a:pPr>
            <a:r>
              <a:rPr lang="es-EC" sz="2900" dirty="0" smtClean="0">
                <a:solidFill>
                  <a:srgbClr val="FFC000"/>
                </a:solidFill>
                <a:latin typeface="Arial"/>
                <a:cs typeface="Arial"/>
              </a:rPr>
              <a:t>P</a:t>
            </a:r>
            <a:r>
              <a:rPr sz="2900" b="0" smtClean="0">
                <a:solidFill>
                  <a:srgbClr val="FFC000"/>
                </a:solidFill>
                <a:latin typeface="Arial"/>
                <a:cs typeface="Arial"/>
              </a:rPr>
              <a:t>rocesos</a:t>
            </a:r>
            <a:r>
              <a:rPr sz="2900" b="0" spc="-90" smtClean="0">
                <a:solidFill>
                  <a:srgbClr val="FFC000"/>
                </a:solidFill>
                <a:latin typeface="Arial"/>
                <a:cs typeface="Arial"/>
              </a:rPr>
              <a:t> </a:t>
            </a:r>
            <a:r>
              <a:rPr lang="es-EC" sz="2900" spc="-90" dirty="0" smtClean="0">
                <a:solidFill>
                  <a:srgbClr val="FFC000"/>
                </a:solidFill>
                <a:latin typeface="Arial"/>
                <a:cs typeface="Arial"/>
              </a:rPr>
              <a:t>P</a:t>
            </a:r>
            <a:r>
              <a:rPr sz="2900" b="0" smtClean="0">
                <a:solidFill>
                  <a:srgbClr val="FFC000"/>
                </a:solidFill>
                <a:latin typeface="Arial"/>
                <a:cs typeface="Arial"/>
              </a:rPr>
              <a:t>revios</a:t>
            </a:r>
            <a:endParaRPr sz="2900" dirty="0">
              <a:latin typeface="Arial"/>
              <a:cs typeface="Arial"/>
            </a:endParaRPr>
          </a:p>
        </p:txBody>
      </p:sp>
      <p:sp>
        <p:nvSpPr>
          <p:cNvPr id="24" name="object 24"/>
          <p:cNvSpPr txBox="1"/>
          <p:nvPr/>
        </p:nvSpPr>
        <p:spPr>
          <a:xfrm>
            <a:off x="572516" y="2085543"/>
            <a:ext cx="7632700" cy="3251835"/>
          </a:xfrm>
          <a:prstGeom prst="rect">
            <a:avLst/>
          </a:prstGeom>
        </p:spPr>
        <p:txBody>
          <a:bodyPr vert="horz" wrap="square" lIns="0" tIns="13335" rIns="0" bIns="0" rtlCol="0">
            <a:spAutoFit/>
          </a:bodyPr>
          <a:lstStyle/>
          <a:p>
            <a:pPr marL="475615" indent="-462915">
              <a:lnSpc>
                <a:spcPct val="100000"/>
              </a:lnSpc>
              <a:spcBef>
                <a:spcPts val="105"/>
              </a:spcBef>
              <a:buClr>
                <a:srgbClr val="3891A7"/>
              </a:buClr>
              <a:buSzPct val="78260"/>
              <a:buFont typeface="Wingdings"/>
              <a:buChar char=""/>
              <a:tabLst>
                <a:tab pos="475615" algn="l"/>
                <a:tab pos="476250" algn="l"/>
              </a:tabLst>
            </a:pPr>
            <a:r>
              <a:rPr sz="2300" dirty="0">
                <a:solidFill>
                  <a:srgbClr val="00B0F0"/>
                </a:solidFill>
                <a:latin typeface="Arial"/>
                <a:cs typeface="Arial"/>
              </a:rPr>
              <a:t>1-</a:t>
            </a:r>
            <a:r>
              <a:rPr sz="2300" dirty="0">
                <a:solidFill>
                  <a:srgbClr val="FFFFFF"/>
                </a:solidFill>
                <a:latin typeface="Arial"/>
                <a:cs typeface="Arial"/>
              </a:rPr>
              <a:t> </a:t>
            </a:r>
            <a:r>
              <a:rPr sz="2300" dirty="0">
                <a:solidFill>
                  <a:srgbClr val="00AFEF"/>
                </a:solidFill>
                <a:latin typeface="Arial"/>
                <a:cs typeface="Arial"/>
              </a:rPr>
              <a:t>El rendido (ó</a:t>
            </a:r>
            <a:r>
              <a:rPr sz="2300" spc="-90" dirty="0">
                <a:solidFill>
                  <a:srgbClr val="00AFEF"/>
                </a:solidFill>
                <a:latin typeface="Arial"/>
                <a:cs typeface="Arial"/>
              </a:rPr>
              <a:t> </a:t>
            </a:r>
            <a:r>
              <a:rPr sz="2300" dirty="0">
                <a:solidFill>
                  <a:srgbClr val="00AFEF"/>
                </a:solidFill>
                <a:latin typeface="Arial"/>
                <a:cs typeface="Arial"/>
              </a:rPr>
              <a:t>purga)</a:t>
            </a:r>
            <a:endParaRPr sz="2300" dirty="0">
              <a:latin typeface="Arial"/>
              <a:cs typeface="Arial"/>
            </a:endParaRPr>
          </a:p>
          <a:p>
            <a:pPr marL="396240" marR="68580" indent="19685" algn="just">
              <a:lnSpc>
                <a:spcPct val="80000"/>
              </a:lnSpc>
              <a:spcBef>
                <a:spcPts val="550"/>
              </a:spcBef>
            </a:pPr>
            <a:r>
              <a:rPr sz="2300" dirty="0">
                <a:latin typeface="Arial"/>
                <a:cs typeface="Arial"/>
              </a:rPr>
              <a:t>Es un proceso mediante el cual a </a:t>
            </a:r>
            <a:r>
              <a:rPr sz="2300" spc="-5" dirty="0">
                <a:latin typeface="Arial"/>
                <a:cs typeface="Arial"/>
              </a:rPr>
              <a:t>través </a:t>
            </a:r>
            <a:r>
              <a:rPr sz="2300" dirty="0">
                <a:latin typeface="Arial"/>
                <a:cs typeface="Arial"/>
              </a:rPr>
              <a:t>de sistemas  enzimáticos </a:t>
            </a:r>
            <a:r>
              <a:rPr sz="2300" spc="-5" dirty="0">
                <a:latin typeface="Arial"/>
                <a:cs typeface="Arial"/>
              </a:rPr>
              <a:t>derivados </a:t>
            </a:r>
            <a:r>
              <a:rPr sz="2300" dirty="0">
                <a:latin typeface="Arial"/>
                <a:cs typeface="Arial"/>
              </a:rPr>
              <a:t>de páncreas, colonias de  bacterias u hongos, y muy frecuentemente en el</a:t>
            </a:r>
            <a:r>
              <a:rPr sz="2300" spc="-265" dirty="0">
                <a:latin typeface="Arial"/>
                <a:cs typeface="Arial"/>
              </a:rPr>
              <a:t> </a:t>
            </a:r>
            <a:r>
              <a:rPr sz="2300" dirty="0">
                <a:latin typeface="Arial"/>
                <a:cs typeface="Arial"/>
              </a:rPr>
              <a:t>mismo  baño de desencalado , se promueve el aflojamiento de  las fibras de colágeno, deshinchamiento de</a:t>
            </a:r>
            <a:r>
              <a:rPr sz="2300" spc="-215" dirty="0">
                <a:latin typeface="Arial"/>
                <a:cs typeface="Arial"/>
              </a:rPr>
              <a:t> </a:t>
            </a:r>
            <a:r>
              <a:rPr sz="2300" dirty="0">
                <a:latin typeface="Arial"/>
                <a:cs typeface="Arial"/>
              </a:rPr>
              <a:t>las</a:t>
            </a:r>
          </a:p>
          <a:p>
            <a:pPr marL="396240" marR="5080" algn="just">
              <a:lnSpc>
                <a:spcPct val="80000"/>
              </a:lnSpc>
            </a:pPr>
            <a:r>
              <a:rPr sz="2300" dirty="0">
                <a:latin typeface="Arial"/>
                <a:cs typeface="Arial"/>
              </a:rPr>
              <a:t>pieles, aflojamiento del repelo (raíz de pelo anclada</a:t>
            </a:r>
            <a:r>
              <a:rPr sz="2300" spc="-300" dirty="0">
                <a:latin typeface="Arial"/>
                <a:cs typeface="Arial"/>
              </a:rPr>
              <a:t> </a:t>
            </a:r>
            <a:r>
              <a:rPr sz="2300" dirty="0">
                <a:latin typeface="Arial"/>
                <a:cs typeface="Arial"/>
              </a:rPr>
              <a:t>aún  en folículo piloso) y una considerable disociación y  degradación de grasas naturales </a:t>
            </a:r>
            <a:r>
              <a:rPr sz="2300" spc="-5" dirty="0">
                <a:latin typeface="Arial"/>
                <a:cs typeface="Arial"/>
              </a:rPr>
              <a:t>por </a:t>
            </a:r>
            <a:r>
              <a:rPr sz="2300" dirty="0">
                <a:latin typeface="Arial"/>
                <a:cs typeface="Arial"/>
              </a:rPr>
              <a:t>la presencia de  lipasas. Cuánto más suelto , caído y </a:t>
            </a:r>
            <a:r>
              <a:rPr sz="2300" spc="-5" dirty="0">
                <a:latin typeface="Arial"/>
                <a:cs typeface="Arial"/>
              </a:rPr>
              <a:t>suave </a:t>
            </a:r>
            <a:r>
              <a:rPr sz="2300" dirty="0">
                <a:latin typeface="Arial"/>
                <a:cs typeface="Arial"/>
              </a:rPr>
              <a:t>deba ser el  cuero, más intenso deberá ser la intensidad de</a:t>
            </a:r>
            <a:r>
              <a:rPr sz="2300" spc="-235" dirty="0">
                <a:latin typeface="Arial"/>
                <a:cs typeface="Arial"/>
              </a:rPr>
              <a:t> </a:t>
            </a:r>
            <a:r>
              <a:rPr sz="2300" dirty="0">
                <a:latin typeface="Arial"/>
                <a:cs typeface="Arial"/>
              </a:rPr>
              <a:t>rendido</a:t>
            </a:r>
            <a:r>
              <a:rPr sz="2300" dirty="0">
                <a:solidFill>
                  <a:srgbClr val="FFFFFF"/>
                </a:solidFill>
                <a:latin typeface="Arial"/>
                <a:cs typeface="Arial"/>
              </a:rPr>
              <a:t>.</a:t>
            </a:r>
            <a:endParaRPr sz="2300" dirty="0">
              <a:latin typeface="Arial"/>
              <a:cs typeface="Arial"/>
            </a:endParaRPr>
          </a:p>
        </p:txBody>
      </p:sp>
      <p:sp>
        <p:nvSpPr>
          <p:cNvPr id="25" name="CuadroTexto 24"/>
          <p:cNvSpPr txBox="1"/>
          <p:nvPr/>
        </p:nvSpPr>
        <p:spPr>
          <a:xfrm>
            <a:off x="1783746" y="564923"/>
            <a:ext cx="2553904" cy="646331"/>
          </a:xfrm>
          <a:prstGeom prst="rect">
            <a:avLst/>
          </a:prstGeom>
          <a:noFill/>
        </p:spPr>
        <p:txBody>
          <a:bodyPr wrap="none" rtlCol="0">
            <a:spAutoFit/>
          </a:bodyPr>
          <a:lstStyle/>
          <a:p>
            <a:r>
              <a:rPr lang="es-MX" sz="3600" dirty="0" smtClean="0">
                <a:solidFill>
                  <a:srgbClr val="92D050"/>
                </a:solidFill>
                <a:latin typeface="Bauhaus 93" panose="04030905020B02020C02" pitchFamily="82" charset="0"/>
              </a:rPr>
              <a:t>PIQUELADO</a:t>
            </a:r>
            <a:endParaRPr lang="en-US" sz="3600" dirty="0">
              <a:solidFill>
                <a:srgbClr val="92D050"/>
              </a:solidFill>
              <a:latin typeface="Bauhaus 93" panose="04030905020B02020C02"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928217" y="381127"/>
            <a:ext cx="3000375" cy="976630"/>
          </a:xfrm>
          <a:prstGeom prst="rect">
            <a:avLst/>
          </a:prstGeom>
        </p:spPr>
        <p:txBody>
          <a:bodyPr vert="horz" wrap="square" lIns="0" tIns="85725" rIns="0" bIns="0" rtlCol="0">
            <a:spAutoFit/>
          </a:bodyPr>
          <a:lstStyle/>
          <a:p>
            <a:pPr marL="12700" marR="5080" indent="8890">
              <a:lnSpc>
                <a:spcPct val="80000"/>
              </a:lnSpc>
              <a:spcBef>
                <a:spcPts val="675"/>
              </a:spcBef>
            </a:pPr>
            <a:r>
              <a:rPr sz="2400" b="0" spc="-5" dirty="0">
                <a:solidFill>
                  <a:srgbClr val="FF0000"/>
                </a:solidFill>
                <a:latin typeface="Arial"/>
                <a:cs typeface="Arial"/>
              </a:rPr>
              <a:t>LA INTENSIDAD</a:t>
            </a:r>
            <a:r>
              <a:rPr sz="2400" b="0" spc="-155" dirty="0">
                <a:solidFill>
                  <a:srgbClr val="FF0000"/>
                </a:solidFill>
                <a:latin typeface="Arial"/>
                <a:cs typeface="Arial"/>
              </a:rPr>
              <a:t> </a:t>
            </a:r>
            <a:r>
              <a:rPr sz="2400" b="0" spc="-5" dirty="0">
                <a:solidFill>
                  <a:srgbClr val="FF0000"/>
                </a:solidFill>
                <a:latin typeface="Arial"/>
                <a:cs typeface="Arial"/>
              </a:rPr>
              <a:t>DEL  PURGADO  DEPENDERÁ</a:t>
            </a:r>
            <a:r>
              <a:rPr sz="2400" b="0" spc="20" dirty="0">
                <a:solidFill>
                  <a:srgbClr val="FF0000"/>
                </a:solidFill>
                <a:latin typeface="Arial"/>
                <a:cs typeface="Arial"/>
              </a:rPr>
              <a:t> </a:t>
            </a:r>
            <a:r>
              <a:rPr sz="2400" b="0" spc="-5" dirty="0">
                <a:solidFill>
                  <a:srgbClr val="FF0000"/>
                </a:solidFill>
                <a:latin typeface="Arial"/>
                <a:cs typeface="Arial"/>
              </a:rPr>
              <a:t>DE:</a:t>
            </a:r>
            <a:endParaRPr sz="2400">
              <a:latin typeface="Arial"/>
              <a:cs typeface="Arial"/>
            </a:endParaRPr>
          </a:p>
        </p:txBody>
      </p:sp>
      <p:sp>
        <p:nvSpPr>
          <p:cNvPr id="8" name="object 8"/>
          <p:cNvSpPr txBox="1"/>
          <p:nvPr/>
        </p:nvSpPr>
        <p:spPr>
          <a:xfrm>
            <a:off x="543864" y="1624711"/>
            <a:ext cx="3584575" cy="3585845"/>
          </a:xfrm>
          <a:prstGeom prst="rect">
            <a:avLst/>
          </a:prstGeom>
        </p:spPr>
        <p:txBody>
          <a:bodyPr vert="horz" wrap="square" lIns="0" tIns="12065" rIns="0" bIns="0" rtlCol="0">
            <a:spAutoFit/>
          </a:bodyPr>
          <a:lstStyle/>
          <a:p>
            <a:pPr marL="396875" indent="-384175">
              <a:lnSpc>
                <a:spcPts val="1730"/>
              </a:lnSpc>
              <a:spcBef>
                <a:spcPts val="95"/>
              </a:spcBef>
              <a:buClr>
                <a:srgbClr val="3891A7"/>
              </a:buClr>
              <a:buSzPct val="78125"/>
              <a:buFont typeface="Wingdings 2"/>
              <a:buChar char=""/>
              <a:tabLst>
                <a:tab pos="396875" algn="l"/>
                <a:tab pos="397510" algn="l"/>
              </a:tabLst>
            </a:pPr>
            <a:r>
              <a:rPr sz="1600" spc="-20" dirty="0">
                <a:latin typeface="Arial"/>
                <a:cs typeface="Arial"/>
              </a:rPr>
              <a:t>Tipo </a:t>
            </a:r>
            <a:r>
              <a:rPr sz="1600" spc="-5" dirty="0">
                <a:latin typeface="Arial"/>
                <a:cs typeface="Arial"/>
              </a:rPr>
              <a:t>de cuero que deseamos</a:t>
            </a:r>
            <a:r>
              <a:rPr sz="1600" spc="5" dirty="0">
                <a:latin typeface="Arial"/>
                <a:cs typeface="Arial"/>
              </a:rPr>
              <a:t> </a:t>
            </a:r>
            <a:r>
              <a:rPr sz="1600" spc="-5" dirty="0">
                <a:latin typeface="Arial"/>
                <a:cs typeface="Arial"/>
              </a:rPr>
              <a:t>como</a:t>
            </a:r>
            <a:endParaRPr sz="1600" dirty="0">
              <a:latin typeface="Arial"/>
              <a:cs typeface="Arial"/>
            </a:endParaRPr>
          </a:p>
          <a:p>
            <a:pPr marL="396875">
              <a:lnSpc>
                <a:spcPts val="1730"/>
              </a:lnSpc>
            </a:pPr>
            <a:r>
              <a:rPr sz="1600" spc="-5" dirty="0">
                <a:latin typeface="Arial"/>
                <a:cs typeface="Arial"/>
              </a:rPr>
              <a:t>producto</a:t>
            </a:r>
            <a:r>
              <a:rPr sz="1600" spc="-10" dirty="0">
                <a:latin typeface="Arial"/>
                <a:cs typeface="Arial"/>
              </a:rPr>
              <a:t> </a:t>
            </a:r>
            <a:r>
              <a:rPr sz="1600" spc="-5" dirty="0">
                <a:latin typeface="Arial"/>
                <a:cs typeface="Arial"/>
              </a:rPr>
              <a:t>final.</a:t>
            </a:r>
            <a:endParaRPr sz="1600" dirty="0">
              <a:latin typeface="Arial"/>
              <a:cs typeface="Arial"/>
            </a:endParaRPr>
          </a:p>
          <a:p>
            <a:pPr>
              <a:lnSpc>
                <a:spcPct val="100000"/>
              </a:lnSpc>
              <a:spcBef>
                <a:spcPts val="5"/>
              </a:spcBef>
            </a:pPr>
            <a:endParaRPr sz="2000" dirty="0">
              <a:latin typeface="Times New Roman"/>
              <a:cs typeface="Times New Roman"/>
            </a:endParaRPr>
          </a:p>
          <a:p>
            <a:pPr marL="396875" marR="34925" indent="-384175">
              <a:lnSpc>
                <a:spcPct val="80000"/>
              </a:lnSpc>
              <a:buClr>
                <a:srgbClr val="3891A7"/>
              </a:buClr>
              <a:buSzPct val="78125"/>
              <a:buFont typeface="Wingdings 2"/>
              <a:buChar char=""/>
              <a:tabLst>
                <a:tab pos="396875" algn="l"/>
                <a:tab pos="397510" algn="l"/>
              </a:tabLst>
            </a:pPr>
            <a:r>
              <a:rPr sz="1600" spc="-5" dirty="0">
                <a:latin typeface="Arial"/>
                <a:cs typeface="Arial"/>
              </a:rPr>
              <a:t>Condiciones de conservación de </a:t>
            </a:r>
            <a:r>
              <a:rPr sz="1600" dirty="0">
                <a:latin typeface="Arial"/>
                <a:cs typeface="Arial"/>
              </a:rPr>
              <a:t>la  </a:t>
            </a:r>
            <a:r>
              <a:rPr sz="1600" spc="-5" dirty="0">
                <a:latin typeface="Arial"/>
                <a:cs typeface="Arial"/>
              </a:rPr>
              <a:t>piel en</a:t>
            </a:r>
            <a:r>
              <a:rPr sz="1600" spc="-25" dirty="0">
                <a:latin typeface="Arial"/>
                <a:cs typeface="Arial"/>
              </a:rPr>
              <a:t> </a:t>
            </a:r>
            <a:r>
              <a:rPr sz="1600" spc="-5" dirty="0">
                <a:latin typeface="Arial"/>
                <a:cs typeface="Arial"/>
              </a:rPr>
              <a:t>bruto.</a:t>
            </a:r>
            <a:endParaRPr sz="1600" dirty="0">
              <a:latin typeface="Arial"/>
              <a:cs typeface="Arial"/>
            </a:endParaRPr>
          </a:p>
          <a:p>
            <a:pPr>
              <a:lnSpc>
                <a:spcPct val="100000"/>
              </a:lnSpc>
              <a:spcBef>
                <a:spcPts val="45"/>
              </a:spcBef>
              <a:buClr>
                <a:srgbClr val="3891A7"/>
              </a:buClr>
              <a:buFont typeface="Wingdings 2"/>
              <a:buChar char=""/>
            </a:pPr>
            <a:endParaRPr sz="1950" dirty="0">
              <a:latin typeface="Times New Roman"/>
              <a:cs typeface="Times New Roman"/>
            </a:endParaRPr>
          </a:p>
          <a:p>
            <a:pPr marL="396875" marR="32384" indent="-384175">
              <a:lnSpc>
                <a:spcPts val="1540"/>
              </a:lnSpc>
              <a:buClr>
                <a:srgbClr val="3891A7"/>
              </a:buClr>
              <a:buSzPct val="78125"/>
              <a:buFont typeface="Wingdings 2"/>
              <a:buChar char=""/>
              <a:tabLst>
                <a:tab pos="396875" algn="l"/>
                <a:tab pos="397510" algn="l"/>
              </a:tabLst>
            </a:pPr>
            <a:r>
              <a:rPr sz="1600" spc="-5" dirty="0">
                <a:latin typeface="Arial"/>
                <a:cs typeface="Arial"/>
              </a:rPr>
              <a:t>Grado de aflojamiento de </a:t>
            </a:r>
            <a:r>
              <a:rPr sz="1600" dirty="0">
                <a:latin typeface="Arial"/>
                <a:cs typeface="Arial"/>
              </a:rPr>
              <a:t>la </a:t>
            </a:r>
            <a:r>
              <a:rPr sz="1600" spc="-5" dirty="0">
                <a:latin typeface="Arial"/>
                <a:cs typeface="Arial"/>
              </a:rPr>
              <a:t>piel en  el proceso de</a:t>
            </a:r>
            <a:r>
              <a:rPr sz="1600" spc="-15" dirty="0">
                <a:latin typeface="Arial"/>
                <a:cs typeface="Arial"/>
              </a:rPr>
              <a:t> </a:t>
            </a:r>
            <a:r>
              <a:rPr sz="1600" spc="-5" dirty="0">
                <a:latin typeface="Arial"/>
                <a:cs typeface="Arial"/>
              </a:rPr>
              <a:t>pelambre.</a:t>
            </a:r>
            <a:endParaRPr sz="1600" dirty="0">
              <a:latin typeface="Arial"/>
              <a:cs typeface="Arial"/>
            </a:endParaRPr>
          </a:p>
          <a:p>
            <a:pPr>
              <a:lnSpc>
                <a:spcPct val="100000"/>
              </a:lnSpc>
              <a:spcBef>
                <a:spcPts val="35"/>
              </a:spcBef>
              <a:buClr>
                <a:srgbClr val="3891A7"/>
              </a:buClr>
              <a:buFont typeface="Wingdings 2"/>
              <a:buChar char=""/>
            </a:pPr>
            <a:endParaRPr sz="1650" dirty="0">
              <a:latin typeface="Times New Roman"/>
              <a:cs typeface="Times New Roman"/>
            </a:endParaRPr>
          </a:p>
          <a:p>
            <a:pPr marL="396875" indent="-384175">
              <a:lnSpc>
                <a:spcPct val="100000"/>
              </a:lnSpc>
              <a:buClr>
                <a:srgbClr val="3891A7"/>
              </a:buClr>
              <a:buSzPct val="78125"/>
              <a:buFont typeface="Wingdings 2"/>
              <a:buChar char=""/>
              <a:tabLst>
                <a:tab pos="396875" algn="l"/>
                <a:tab pos="397510" algn="l"/>
              </a:tabLst>
            </a:pPr>
            <a:r>
              <a:rPr sz="1600" spc="-5" dirty="0">
                <a:latin typeface="Arial"/>
                <a:cs typeface="Arial"/>
              </a:rPr>
              <a:t>Grado de acción del</a:t>
            </a:r>
            <a:r>
              <a:rPr sz="1600" spc="5" dirty="0">
                <a:latin typeface="Arial"/>
                <a:cs typeface="Arial"/>
              </a:rPr>
              <a:t> </a:t>
            </a:r>
            <a:r>
              <a:rPr sz="1600" spc="-5" dirty="0">
                <a:latin typeface="Arial"/>
                <a:cs typeface="Arial"/>
              </a:rPr>
              <a:t>desencalado.</a:t>
            </a:r>
            <a:endParaRPr sz="1600" dirty="0">
              <a:latin typeface="Arial"/>
              <a:cs typeface="Arial"/>
            </a:endParaRPr>
          </a:p>
          <a:p>
            <a:pPr>
              <a:lnSpc>
                <a:spcPct val="100000"/>
              </a:lnSpc>
              <a:spcBef>
                <a:spcPts val="45"/>
              </a:spcBef>
              <a:buClr>
                <a:srgbClr val="3891A7"/>
              </a:buClr>
              <a:buFont typeface="Wingdings 2"/>
              <a:buChar char=""/>
            </a:pPr>
            <a:endParaRPr sz="1950" dirty="0">
              <a:latin typeface="Times New Roman"/>
              <a:cs typeface="Times New Roman"/>
            </a:endParaRPr>
          </a:p>
          <a:p>
            <a:pPr marL="396875" marR="34290" indent="-384175">
              <a:lnSpc>
                <a:spcPts val="1540"/>
              </a:lnSpc>
              <a:buClr>
                <a:srgbClr val="3891A7"/>
              </a:buClr>
              <a:buSzPct val="78125"/>
              <a:buFont typeface="Wingdings 2"/>
              <a:buChar char=""/>
              <a:tabLst>
                <a:tab pos="396875" algn="l"/>
                <a:tab pos="397510" algn="l"/>
              </a:tabLst>
            </a:pPr>
            <a:r>
              <a:rPr sz="1600" spc="-5" dirty="0">
                <a:latin typeface="Arial"/>
                <a:cs typeface="Arial"/>
              </a:rPr>
              <a:t>Grado de acción de los productos  utilizados para realizar el rendido o  purga: (concentración , su tiempo  de acción , acción mecánica, largo  de baños, temperatura y</a:t>
            </a:r>
            <a:r>
              <a:rPr sz="1600" spc="35" dirty="0">
                <a:latin typeface="Arial"/>
                <a:cs typeface="Arial"/>
              </a:rPr>
              <a:t> </a:t>
            </a:r>
            <a:r>
              <a:rPr sz="1600" spc="-5" dirty="0">
                <a:latin typeface="Arial"/>
                <a:cs typeface="Arial"/>
              </a:rPr>
              <a:t>pH).</a:t>
            </a:r>
            <a:endParaRPr sz="1600" dirty="0">
              <a:latin typeface="Arial"/>
              <a:cs typeface="Arial"/>
            </a:endParaRPr>
          </a:p>
        </p:txBody>
      </p:sp>
      <p:sp>
        <p:nvSpPr>
          <p:cNvPr id="9" name="object 9"/>
          <p:cNvSpPr txBox="1"/>
          <p:nvPr/>
        </p:nvSpPr>
        <p:spPr>
          <a:xfrm>
            <a:off x="5099430" y="535939"/>
            <a:ext cx="3070860" cy="575310"/>
          </a:xfrm>
          <a:prstGeom prst="rect">
            <a:avLst/>
          </a:prstGeom>
        </p:spPr>
        <p:txBody>
          <a:bodyPr vert="horz" wrap="square" lIns="0" tIns="71755" rIns="0" bIns="0" rtlCol="0">
            <a:spAutoFit/>
          </a:bodyPr>
          <a:lstStyle/>
          <a:p>
            <a:pPr marL="287020" marR="5080" indent="-274955">
              <a:lnSpc>
                <a:spcPts val="1920"/>
              </a:lnSpc>
              <a:spcBef>
                <a:spcPts val="565"/>
              </a:spcBef>
            </a:pPr>
            <a:r>
              <a:rPr sz="2000" spc="-5" dirty="0">
                <a:solidFill>
                  <a:srgbClr val="CC0099"/>
                </a:solidFill>
                <a:latin typeface="Arial"/>
                <a:cs typeface="Arial"/>
              </a:rPr>
              <a:t>EFECTOS </a:t>
            </a:r>
            <a:r>
              <a:rPr sz="2000" dirty="0">
                <a:solidFill>
                  <a:srgbClr val="CC0099"/>
                </a:solidFill>
                <a:latin typeface="Arial"/>
                <a:cs typeface="Arial"/>
              </a:rPr>
              <a:t>DE UNA MALA  PURGA</a:t>
            </a:r>
            <a:endParaRPr sz="2000">
              <a:latin typeface="Arial"/>
              <a:cs typeface="Arial"/>
            </a:endParaRPr>
          </a:p>
        </p:txBody>
      </p:sp>
      <p:sp>
        <p:nvSpPr>
          <p:cNvPr id="10" name="object 10"/>
          <p:cNvSpPr txBox="1"/>
          <p:nvPr/>
        </p:nvSpPr>
        <p:spPr>
          <a:xfrm>
            <a:off x="5099430" y="1423161"/>
            <a:ext cx="3468370" cy="4951730"/>
          </a:xfrm>
          <a:prstGeom prst="rect">
            <a:avLst/>
          </a:prstGeom>
        </p:spPr>
        <p:txBody>
          <a:bodyPr vert="horz" wrap="square" lIns="0" tIns="58419" rIns="0" bIns="0" rtlCol="0">
            <a:spAutoFit/>
          </a:bodyPr>
          <a:lstStyle/>
          <a:p>
            <a:pPr marL="287020" marR="264160" indent="-274320">
              <a:lnSpc>
                <a:spcPts val="1540"/>
              </a:lnSpc>
              <a:spcBef>
                <a:spcPts val="459"/>
              </a:spcBef>
              <a:buClr>
                <a:srgbClr val="3891A7"/>
              </a:buClr>
              <a:buSzPct val="90625"/>
              <a:buFont typeface="Wingdings 2"/>
              <a:buChar char=""/>
              <a:tabLst>
                <a:tab pos="287020" algn="l"/>
                <a:tab pos="287655" algn="l"/>
              </a:tabLst>
            </a:pPr>
            <a:r>
              <a:rPr sz="1600" spc="-5" dirty="0">
                <a:latin typeface="Arial"/>
                <a:cs typeface="Arial"/>
              </a:rPr>
              <a:t>Escasa eliminación de raíces de  pelo y</a:t>
            </a:r>
            <a:r>
              <a:rPr sz="1600" spc="-15" dirty="0">
                <a:latin typeface="Arial"/>
                <a:cs typeface="Arial"/>
              </a:rPr>
              <a:t> </a:t>
            </a:r>
            <a:r>
              <a:rPr sz="1600" spc="-5" dirty="0">
                <a:latin typeface="Arial"/>
                <a:cs typeface="Arial"/>
              </a:rPr>
              <a:t>epidermis.</a:t>
            </a:r>
            <a:endParaRPr sz="1600" dirty="0">
              <a:latin typeface="Arial"/>
              <a:cs typeface="Arial"/>
            </a:endParaRPr>
          </a:p>
          <a:p>
            <a:pPr marL="287020" marR="104775" indent="-274320">
              <a:lnSpc>
                <a:spcPts val="1540"/>
              </a:lnSpc>
              <a:spcBef>
                <a:spcPts val="380"/>
              </a:spcBef>
              <a:buClr>
                <a:srgbClr val="3891A7"/>
              </a:buClr>
              <a:buSzPct val="90625"/>
              <a:buFont typeface="Wingdings 2"/>
              <a:buChar char=""/>
              <a:tabLst>
                <a:tab pos="287020" algn="l"/>
                <a:tab pos="287655" algn="l"/>
              </a:tabLst>
            </a:pPr>
            <a:r>
              <a:rPr sz="1600" spc="-5" dirty="0">
                <a:latin typeface="Arial"/>
                <a:cs typeface="Arial"/>
              </a:rPr>
              <a:t>Dureza y aspereza de la piel y flor  respectivamente.</a:t>
            </a:r>
            <a:endParaRPr sz="1600" dirty="0">
              <a:latin typeface="Arial"/>
              <a:cs typeface="Arial"/>
            </a:endParaRPr>
          </a:p>
          <a:p>
            <a:pPr marL="287020" indent="-274320">
              <a:lnSpc>
                <a:spcPts val="1730"/>
              </a:lnSpc>
              <a:spcBef>
                <a:spcPts val="10"/>
              </a:spcBef>
              <a:buClr>
                <a:srgbClr val="3891A7"/>
              </a:buClr>
              <a:buSzPct val="90625"/>
              <a:buFont typeface="Wingdings 2"/>
              <a:buChar char=""/>
              <a:tabLst>
                <a:tab pos="287020" algn="l"/>
                <a:tab pos="287655" algn="l"/>
              </a:tabLst>
            </a:pPr>
            <a:r>
              <a:rPr sz="1600" spc="-5" dirty="0">
                <a:latin typeface="Arial"/>
                <a:cs typeface="Arial"/>
              </a:rPr>
              <a:t>Soltura de flor (cuando la capa</a:t>
            </a:r>
            <a:r>
              <a:rPr sz="1600" spc="5" dirty="0">
                <a:latin typeface="Arial"/>
                <a:cs typeface="Arial"/>
              </a:rPr>
              <a:t> </a:t>
            </a:r>
            <a:r>
              <a:rPr sz="1600" spc="-5" dirty="0">
                <a:latin typeface="Arial"/>
                <a:cs typeface="Arial"/>
              </a:rPr>
              <a:t>de</a:t>
            </a:r>
            <a:endParaRPr sz="1600" dirty="0">
              <a:latin typeface="Arial"/>
              <a:cs typeface="Arial"/>
            </a:endParaRPr>
          </a:p>
          <a:p>
            <a:pPr marL="287020">
              <a:lnSpc>
                <a:spcPts val="1535"/>
              </a:lnSpc>
            </a:pPr>
            <a:r>
              <a:rPr sz="1600" spc="-5" dirty="0">
                <a:latin typeface="Arial"/>
                <a:cs typeface="Arial"/>
              </a:rPr>
              <a:t>flor fue suficientemente</a:t>
            </a:r>
            <a:r>
              <a:rPr sz="1600" dirty="0">
                <a:latin typeface="Arial"/>
                <a:cs typeface="Arial"/>
              </a:rPr>
              <a:t> </a:t>
            </a:r>
            <a:r>
              <a:rPr sz="1600" spc="-5" dirty="0">
                <a:latin typeface="Arial"/>
                <a:cs typeface="Arial"/>
              </a:rPr>
              <a:t>purgada</a:t>
            </a:r>
            <a:endParaRPr sz="1600" dirty="0">
              <a:latin typeface="Arial"/>
              <a:cs typeface="Arial"/>
            </a:endParaRPr>
          </a:p>
          <a:p>
            <a:pPr marL="287020" marR="135255">
              <a:lnSpc>
                <a:spcPct val="80000"/>
              </a:lnSpc>
              <a:spcBef>
                <a:spcPts val="190"/>
              </a:spcBef>
            </a:pPr>
            <a:r>
              <a:rPr sz="1600" spc="-5" dirty="0">
                <a:latin typeface="Arial"/>
                <a:cs typeface="Arial"/>
              </a:rPr>
              <a:t>, pero no ha sido así en las zonas  interiores) escasa</a:t>
            </a:r>
            <a:r>
              <a:rPr sz="1600" spc="-10" dirty="0">
                <a:latin typeface="Arial"/>
                <a:cs typeface="Arial"/>
              </a:rPr>
              <a:t> </a:t>
            </a:r>
            <a:r>
              <a:rPr sz="1600" spc="-5" dirty="0">
                <a:latin typeface="Arial"/>
                <a:cs typeface="Arial"/>
              </a:rPr>
              <a:t>difusión</a:t>
            </a:r>
            <a:endParaRPr sz="1600" dirty="0">
              <a:latin typeface="Arial"/>
              <a:cs typeface="Arial"/>
            </a:endParaRPr>
          </a:p>
          <a:p>
            <a:pPr marL="287020" marR="398145" indent="-274320">
              <a:lnSpc>
                <a:spcPct val="80000"/>
              </a:lnSpc>
              <a:spcBef>
                <a:spcPts val="385"/>
              </a:spcBef>
              <a:buClr>
                <a:srgbClr val="3891A7"/>
              </a:buClr>
              <a:buSzPct val="90625"/>
              <a:buFont typeface="Wingdings 2"/>
              <a:buChar char=""/>
              <a:tabLst>
                <a:tab pos="287020" algn="l"/>
                <a:tab pos="287655" algn="l"/>
              </a:tabLst>
            </a:pPr>
            <a:r>
              <a:rPr sz="1600" spc="-5" dirty="0">
                <a:latin typeface="Arial"/>
                <a:cs typeface="Arial"/>
              </a:rPr>
              <a:t>Penetración de los curtientes y  formaciones de manchas.</a:t>
            </a:r>
            <a:endParaRPr sz="1600" dirty="0">
              <a:latin typeface="Arial"/>
              <a:cs typeface="Arial"/>
            </a:endParaRPr>
          </a:p>
          <a:p>
            <a:pPr marL="287020" indent="-274320">
              <a:lnSpc>
                <a:spcPts val="1730"/>
              </a:lnSpc>
              <a:buClr>
                <a:srgbClr val="3891A7"/>
              </a:buClr>
              <a:buSzPct val="90625"/>
              <a:buFont typeface="Wingdings 2"/>
              <a:buChar char=""/>
              <a:tabLst>
                <a:tab pos="287020" algn="l"/>
                <a:tab pos="287655" algn="l"/>
              </a:tabLst>
            </a:pPr>
            <a:r>
              <a:rPr sz="1600" spc="-5" dirty="0">
                <a:latin typeface="Arial"/>
                <a:cs typeface="Arial"/>
              </a:rPr>
              <a:t>Intenso aflojamiento de la</a:t>
            </a:r>
            <a:r>
              <a:rPr sz="1600" spc="-10" dirty="0">
                <a:latin typeface="Arial"/>
                <a:cs typeface="Arial"/>
              </a:rPr>
              <a:t> </a:t>
            </a:r>
            <a:r>
              <a:rPr sz="1600" spc="-5" dirty="0">
                <a:latin typeface="Arial"/>
                <a:cs typeface="Arial"/>
              </a:rPr>
              <a:t>textura</a:t>
            </a:r>
            <a:endParaRPr sz="1600" dirty="0">
              <a:latin typeface="Arial"/>
              <a:cs typeface="Arial"/>
            </a:endParaRPr>
          </a:p>
          <a:p>
            <a:pPr marL="287020">
              <a:lnSpc>
                <a:spcPts val="1730"/>
              </a:lnSpc>
            </a:pPr>
            <a:r>
              <a:rPr sz="1600" spc="-5" dirty="0">
                <a:latin typeface="Arial"/>
                <a:cs typeface="Arial"/>
              </a:rPr>
              <a:t>fibrosa</a:t>
            </a:r>
            <a:endParaRPr sz="1600" dirty="0">
              <a:latin typeface="Arial"/>
              <a:cs typeface="Arial"/>
            </a:endParaRPr>
          </a:p>
          <a:p>
            <a:pPr marL="287020" marR="27940" indent="-274320">
              <a:lnSpc>
                <a:spcPts val="1540"/>
              </a:lnSpc>
              <a:spcBef>
                <a:spcPts val="370"/>
              </a:spcBef>
              <a:buClr>
                <a:srgbClr val="3891A7"/>
              </a:buClr>
              <a:buSzPct val="90625"/>
              <a:buFont typeface="Wingdings 2"/>
              <a:buChar char=""/>
              <a:tabLst>
                <a:tab pos="287020" algn="l"/>
                <a:tab pos="287655" algn="l"/>
              </a:tabLst>
            </a:pPr>
            <a:r>
              <a:rPr sz="1600" spc="-5" dirty="0">
                <a:latin typeface="Arial"/>
                <a:cs typeface="Arial"/>
              </a:rPr>
              <a:t>Excesiva elasticidad -esponjosidad  del</a:t>
            </a:r>
            <a:r>
              <a:rPr sz="1600" spc="-15" dirty="0">
                <a:latin typeface="Arial"/>
                <a:cs typeface="Arial"/>
              </a:rPr>
              <a:t> </a:t>
            </a:r>
            <a:r>
              <a:rPr sz="1600" spc="-5" dirty="0">
                <a:latin typeface="Arial"/>
                <a:cs typeface="Arial"/>
              </a:rPr>
              <a:t>cuero.</a:t>
            </a:r>
            <a:endParaRPr sz="1600" dirty="0">
              <a:latin typeface="Arial"/>
              <a:cs typeface="Arial"/>
            </a:endParaRPr>
          </a:p>
          <a:p>
            <a:pPr marL="287020" marR="387985" indent="-274320">
              <a:lnSpc>
                <a:spcPts val="1540"/>
              </a:lnSpc>
              <a:spcBef>
                <a:spcPts val="375"/>
              </a:spcBef>
              <a:buClr>
                <a:srgbClr val="3891A7"/>
              </a:buClr>
              <a:buSzPct val="90625"/>
              <a:buFont typeface="Wingdings 2"/>
              <a:buChar char=""/>
              <a:tabLst>
                <a:tab pos="287020" algn="l"/>
                <a:tab pos="287655" algn="l"/>
              </a:tabLst>
            </a:pPr>
            <a:r>
              <a:rPr sz="1600" spc="-5" dirty="0">
                <a:latin typeface="Arial"/>
                <a:cs typeface="Arial"/>
              </a:rPr>
              <a:t>soltura de flor -reducción de la  resistencia y plenitud del</a:t>
            </a:r>
            <a:r>
              <a:rPr sz="1600" spc="-30" dirty="0">
                <a:latin typeface="Arial"/>
                <a:cs typeface="Arial"/>
              </a:rPr>
              <a:t> </a:t>
            </a:r>
            <a:r>
              <a:rPr sz="1600" spc="-5" dirty="0">
                <a:latin typeface="Arial"/>
                <a:cs typeface="Arial"/>
              </a:rPr>
              <a:t>cuero</a:t>
            </a:r>
            <a:endParaRPr sz="1600" dirty="0">
              <a:latin typeface="Arial"/>
              <a:cs typeface="Arial"/>
            </a:endParaRPr>
          </a:p>
          <a:p>
            <a:pPr marL="287020" marR="953135" indent="-274320">
              <a:lnSpc>
                <a:spcPct val="80000"/>
              </a:lnSpc>
              <a:spcBef>
                <a:spcPts val="395"/>
              </a:spcBef>
              <a:buClr>
                <a:srgbClr val="3891A7"/>
              </a:buClr>
              <a:buSzPct val="90625"/>
              <a:buFont typeface="Wingdings 2"/>
              <a:buChar char=""/>
              <a:tabLst>
                <a:tab pos="287020" algn="l"/>
                <a:tab pos="287655" algn="l"/>
              </a:tabLst>
            </a:pPr>
            <a:r>
              <a:rPr sz="1600" spc="-5" dirty="0">
                <a:latin typeface="Arial"/>
                <a:cs typeface="Arial"/>
              </a:rPr>
              <a:t>Posible mal aspecto</a:t>
            </a:r>
            <a:r>
              <a:rPr sz="1600" spc="-55" dirty="0">
                <a:latin typeface="Arial"/>
                <a:cs typeface="Arial"/>
              </a:rPr>
              <a:t> </a:t>
            </a:r>
            <a:r>
              <a:rPr sz="1600" spc="-5" dirty="0">
                <a:latin typeface="Arial"/>
                <a:cs typeface="Arial"/>
              </a:rPr>
              <a:t>(flor  quebradiza)</a:t>
            </a:r>
            <a:endParaRPr sz="1600" dirty="0">
              <a:latin typeface="Arial"/>
              <a:cs typeface="Arial"/>
            </a:endParaRPr>
          </a:p>
          <a:p>
            <a:pPr marL="287020" marR="5080" indent="-274320">
              <a:lnSpc>
                <a:spcPct val="80000"/>
              </a:lnSpc>
              <a:spcBef>
                <a:spcPts val="385"/>
              </a:spcBef>
              <a:buClr>
                <a:srgbClr val="3891A7"/>
              </a:buClr>
              <a:buSzPct val="90625"/>
              <a:buFont typeface="Wingdings 2"/>
              <a:buChar char=""/>
              <a:tabLst>
                <a:tab pos="287020" algn="l"/>
                <a:tab pos="287655" algn="l"/>
              </a:tabLst>
            </a:pPr>
            <a:r>
              <a:rPr sz="1600" spc="-5" dirty="0">
                <a:latin typeface="Arial"/>
                <a:cs typeface="Arial"/>
              </a:rPr>
              <a:t>Flor mate, muerta y hasta herida  con motas o manchas, difíciles de  diferenciar de los daños generados  en el remojo, putrefacción o  pelambre.</a:t>
            </a:r>
            <a:endParaRPr sz="1600"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42290"/>
            <a:ext cx="4168140" cy="635000"/>
          </a:xfrm>
          <a:prstGeom prst="rect">
            <a:avLst/>
          </a:prstGeom>
        </p:spPr>
        <p:txBody>
          <a:bodyPr vert="horz" wrap="square" lIns="0" tIns="12065" rIns="0" bIns="0" rtlCol="0">
            <a:spAutoFit/>
          </a:bodyPr>
          <a:lstStyle/>
          <a:p>
            <a:pPr marL="12700">
              <a:lnSpc>
                <a:spcPct val="100000"/>
              </a:lnSpc>
              <a:spcBef>
                <a:spcPts val="95"/>
              </a:spcBef>
            </a:pPr>
            <a:r>
              <a:rPr sz="4000" i="1" spc="-5" dirty="0">
                <a:solidFill>
                  <a:srgbClr val="92D050"/>
                </a:solidFill>
                <a:latin typeface="Arial"/>
                <a:cs typeface="Arial"/>
              </a:rPr>
              <a:t>2-</a:t>
            </a:r>
            <a:r>
              <a:rPr sz="4000" i="1" spc="-55" dirty="0">
                <a:solidFill>
                  <a:srgbClr val="92D050"/>
                </a:solidFill>
                <a:latin typeface="Arial"/>
                <a:cs typeface="Arial"/>
              </a:rPr>
              <a:t> </a:t>
            </a:r>
            <a:r>
              <a:rPr sz="4000" i="1" spc="-10" dirty="0" smtClean="0">
                <a:solidFill>
                  <a:srgbClr val="92D050"/>
                </a:solidFill>
                <a:latin typeface="Arial"/>
                <a:cs typeface="Arial"/>
              </a:rPr>
              <a:t>DESENGRAS</a:t>
            </a:r>
            <a:r>
              <a:rPr lang="es-MX" sz="4000" i="1" spc="-10" dirty="0">
                <a:solidFill>
                  <a:srgbClr val="92D050"/>
                </a:solidFill>
              </a:rPr>
              <a:t>E</a:t>
            </a:r>
            <a:endParaRPr sz="4000" dirty="0">
              <a:solidFill>
                <a:srgbClr val="92D050"/>
              </a:solidFill>
              <a:latin typeface="Arial"/>
              <a:cs typeface="Arial"/>
            </a:endParaRPr>
          </a:p>
        </p:txBody>
      </p:sp>
      <p:sp>
        <p:nvSpPr>
          <p:cNvPr id="3" name="object 3"/>
          <p:cNvSpPr/>
          <p:nvPr/>
        </p:nvSpPr>
        <p:spPr>
          <a:xfrm>
            <a:off x="502919" y="1142491"/>
            <a:ext cx="4142740" cy="0"/>
          </a:xfrm>
          <a:custGeom>
            <a:avLst/>
            <a:gdLst/>
            <a:ahLst/>
            <a:cxnLst/>
            <a:rect l="l" t="t" r="r" b="b"/>
            <a:pathLst>
              <a:path w="4142740">
                <a:moveTo>
                  <a:pt x="0" y="0"/>
                </a:moveTo>
                <a:lnTo>
                  <a:pt x="4142232" y="0"/>
                </a:lnTo>
              </a:path>
            </a:pathLst>
          </a:custGeom>
          <a:ln w="53339">
            <a:solidFill>
              <a:srgbClr val="FFFFFF"/>
            </a:solidFill>
          </a:ln>
        </p:spPr>
        <p:txBody>
          <a:bodyPr wrap="square" lIns="0" tIns="0" rIns="0" bIns="0" rtlCol="0"/>
          <a:lstStyle/>
          <a:p>
            <a:endParaRPr/>
          </a:p>
        </p:txBody>
      </p:sp>
      <p:sp>
        <p:nvSpPr>
          <p:cNvPr id="4" name="object 4"/>
          <p:cNvSpPr txBox="1"/>
          <p:nvPr/>
        </p:nvSpPr>
        <p:spPr>
          <a:xfrm>
            <a:off x="572516" y="1509141"/>
            <a:ext cx="3608070" cy="3680460"/>
          </a:xfrm>
          <a:prstGeom prst="rect">
            <a:avLst/>
          </a:prstGeom>
        </p:spPr>
        <p:txBody>
          <a:bodyPr vert="horz" wrap="square" lIns="0" tIns="45719" rIns="0" bIns="0" rtlCol="0">
            <a:spAutoFit/>
          </a:bodyPr>
          <a:lstStyle/>
          <a:p>
            <a:pPr marL="396240" marR="5080" indent="-383540" algn="just">
              <a:lnSpc>
                <a:spcPct val="90000"/>
              </a:lnSpc>
              <a:spcBef>
                <a:spcPts val="359"/>
              </a:spcBef>
              <a:buClr>
                <a:srgbClr val="3891A7"/>
              </a:buClr>
              <a:buSzPct val="79545"/>
              <a:buFont typeface="Wingdings 2"/>
              <a:buChar char=""/>
              <a:tabLst>
                <a:tab pos="396240" algn="l"/>
                <a:tab pos="396875" algn="l"/>
              </a:tabLst>
            </a:pPr>
            <a:r>
              <a:rPr sz="2200" spc="-5" dirty="0">
                <a:latin typeface="Arial"/>
                <a:cs typeface="Arial"/>
              </a:rPr>
              <a:t>Esto se realiza, ya que la  grasa impide, un buen  curtido. originando  erupciones y formaciones  de manchas. Por esos  motivos, estas grasas  deben ser profundamente  eliminadas, y si están en  bajo contenido. Se deben  distribuir  proporcionalmente en el  corte de la piel.</a:t>
            </a:r>
            <a:endParaRPr sz="2200" dirty="0">
              <a:latin typeface="Arial"/>
              <a:cs typeface="Arial"/>
            </a:endParaRPr>
          </a:p>
        </p:txBody>
      </p:sp>
      <p:sp>
        <p:nvSpPr>
          <p:cNvPr id="5" name="object 5"/>
          <p:cNvSpPr txBox="1"/>
          <p:nvPr/>
        </p:nvSpPr>
        <p:spPr>
          <a:xfrm>
            <a:off x="4945501" y="623265"/>
            <a:ext cx="3846195" cy="360680"/>
          </a:xfrm>
          <a:prstGeom prst="rect">
            <a:avLst/>
          </a:prstGeom>
        </p:spPr>
        <p:txBody>
          <a:bodyPr vert="horz" wrap="square" lIns="0" tIns="12065" rIns="0" bIns="0" rtlCol="0">
            <a:spAutoFit/>
          </a:bodyPr>
          <a:lstStyle/>
          <a:p>
            <a:pPr marL="12700">
              <a:lnSpc>
                <a:spcPct val="100000"/>
              </a:lnSpc>
              <a:spcBef>
                <a:spcPts val="95"/>
              </a:spcBef>
              <a:tabLst>
                <a:tab pos="1991995" algn="l"/>
                <a:tab pos="2576195" algn="l"/>
              </a:tabLst>
            </a:pPr>
            <a:r>
              <a:rPr sz="2200" b="1" spc="-5" dirty="0">
                <a:latin typeface="Arial"/>
                <a:cs typeface="Arial"/>
              </a:rPr>
              <a:t>PR</a:t>
            </a:r>
            <a:r>
              <a:rPr sz="2200" b="1" spc="-15" dirty="0">
                <a:latin typeface="Arial"/>
                <a:cs typeface="Arial"/>
              </a:rPr>
              <a:t>O</a:t>
            </a:r>
            <a:r>
              <a:rPr sz="2200" b="1" dirty="0">
                <a:latin typeface="Arial"/>
                <a:cs typeface="Arial"/>
              </a:rPr>
              <a:t>B</a:t>
            </a:r>
            <a:r>
              <a:rPr sz="2200" b="1" spc="-5" dirty="0">
                <a:latin typeface="Arial"/>
                <a:cs typeface="Arial"/>
              </a:rPr>
              <a:t>L</a:t>
            </a:r>
            <a:r>
              <a:rPr sz="2200" b="1" spc="5" dirty="0">
                <a:latin typeface="Arial"/>
                <a:cs typeface="Arial"/>
              </a:rPr>
              <a:t>E</a:t>
            </a:r>
            <a:r>
              <a:rPr sz="2200" b="1" spc="-5" dirty="0">
                <a:latin typeface="Arial"/>
                <a:cs typeface="Arial"/>
              </a:rPr>
              <a:t>MAS</a:t>
            </a:r>
            <a:r>
              <a:rPr sz="2200" b="1" dirty="0">
                <a:latin typeface="Arial"/>
                <a:cs typeface="Arial"/>
              </a:rPr>
              <a:t>	</a:t>
            </a:r>
            <a:r>
              <a:rPr sz="2200" b="1" spc="-10" dirty="0">
                <a:latin typeface="Arial"/>
                <a:cs typeface="Arial"/>
              </a:rPr>
              <a:t>D</a:t>
            </a:r>
            <a:r>
              <a:rPr sz="2200" b="1" spc="-5" dirty="0">
                <a:latin typeface="Arial"/>
                <a:cs typeface="Arial"/>
              </a:rPr>
              <a:t>E</a:t>
            </a:r>
            <a:r>
              <a:rPr sz="2200" b="1" dirty="0">
                <a:latin typeface="Arial"/>
                <a:cs typeface="Arial"/>
              </a:rPr>
              <a:t>	C</a:t>
            </a:r>
            <a:r>
              <a:rPr sz="2200" b="1" spc="-5" dirty="0">
                <a:latin typeface="Arial"/>
                <a:cs typeface="Arial"/>
              </a:rPr>
              <a:t>ALID</a:t>
            </a:r>
            <a:r>
              <a:rPr sz="2200" b="1" dirty="0">
                <a:latin typeface="Arial"/>
                <a:cs typeface="Arial"/>
              </a:rPr>
              <a:t>A</a:t>
            </a:r>
            <a:r>
              <a:rPr sz="2200" b="1" spc="-5" dirty="0">
                <a:latin typeface="Arial"/>
                <a:cs typeface="Arial"/>
              </a:rPr>
              <a:t>D</a:t>
            </a:r>
            <a:endParaRPr sz="2200" dirty="0">
              <a:latin typeface="Arial"/>
              <a:cs typeface="Arial"/>
            </a:endParaRPr>
          </a:p>
        </p:txBody>
      </p:sp>
      <p:sp>
        <p:nvSpPr>
          <p:cNvPr id="6" name="object 6"/>
          <p:cNvSpPr txBox="1"/>
          <p:nvPr/>
        </p:nvSpPr>
        <p:spPr>
          <a:xfrm>
            <a:off x="5138224" y="1020478"/>
            <a:ext cx="3460750" cy="360680"/>
          </a:xfrm>
          <a:prstGeom prst="rect">
            <a:avLst/>
          </a:prstGeom>
        </p:spPr>
        <p:txBody>
          <a:bodyPr vert="horz" wrap="square" lIns="0" tIns="12065" rIns="0" bIns="0" rtlCol="0">
            <a:spAutoFit/>
          </a:bodyPr>
          <a:lstStyle/>
          <a:p>
            <a:pPr marL="12700">
              <a:lnSpc>
                <a:spcPct val="100000"/>
              </a:lnSpc>
              <a:spcBef>
                <a:spcPts val="95"/>
              </a:spcBef>
              <a:tabLst>
                <a:tab pos="1509395" algn="l"/>
              </a:tabLst>
            </a:pPr>
            <a:r>
              <a:rPr sz="2200" b="1" spc="-5" dirty="0">
                <a:latin typeface="Arial"/>
                <a:cs typeface="Arial"/>
              </a:rPr>
              <a:t>POR	INSUFICIENTE</a:t>
            </a:r>
            <a:endParaRPr sz="2200" dirty="0">
              <a:latin typeface="Arial"/>
              <a:cs typeface="Arial"/>
            </a:endParaRPr>
          </a:p>
        </p:txBody>
      </p:sp>
      <p:sp>
        <p:nvSpPr>
          <p:cNvPr id="7" name="object 7"/>
          <p:cNvSpPr txBox="1"/>
          <p:nvPr/>
        </p:nvSpPr>
        <p:spPr>
          <a:xfrm>
            <a:off x="5145151" y="1381158"/>
            <a:ext cx="2054225"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Arial"/>
                <a:cs typeface="Arial"/>
              </a:rPr>
              <a:t>DESEN</a:t>
            </a:r>
            <a:r>
              <a:rPr sz="2200" b="1" spc="-15" dirty="0">
                <a:latin typeface="Arial"/>
                <a:cs typeface="Arial"/>
              </a:rPr>
              <a:t>G</a:t>
            </a:r>
            <a:r>
              <a:rPr sz="2200" b="1" spc="-5" dirty="0">
                <a:latin typeface="Arial"/>
                <a:cs typeface="Arial"/>
              </a:rPr>
              <a:t>RAS</a:t>
            </a:r>
            <a:r>
              <a:rPr sz="2200" b="1" spc="-10" dirty="0">
                <a:latin typeface="Arial"/>
                <a:cs typeface="Arial"/>
              </a:rPr>
              <a:t>E</a:t>
            </a:r>
            <a:r>
              <a:rPr sz="2200" b="1" spc="-5" dirty="0">
                <a:latin typeface="Arial"/>
                <a:cs typeface="Arial"/>
              </a:rPr>
              <a:t>.</a:t>
            </a:r>
            <a:endParaRPr sz="2200" dirty="0">
              <a:latin typeface="Arial"/>
              <a:cs typeface="Arial"/>
            </a:endParaRPr>
          </a:p>
        </p:txBody>
      </p:sp>
      <p:sp>
        <p:nvSpPr>
          <p:cNvPr id="8" name="object 8"/>
          <p:cNvSpPr txBox="1"/>
          <p:nvPr/>
        </p:nvSpPr>
        <p:spPr>
          <a:xfrm>
            <a:off x="4761103" y="1828800"/>
            <a:ext cx="3638550" cy="4861203"/>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78947"/>
              <a:buFont typeface="Wingdings 2"/>
              <a:buChar char=""/>
              <a:tabLst>
                <a:tab pos="396240" algn="l"/>
                <a:tab pos="396875" algn="l"/>
              </a:tabLst>
            </a:pPr>
            <a:r>
              <a:rPr sz="1900" u="heavy" spc="-5" dirty="0" err="1">
                <a:uFill>
                  <a:solidFill>
                    <a:srgbClr val="FFFFFF"/>
                  </a:solidFill>
                </a:uFill>
                <a:latin typeface="Arial"/>
                <a:cs typeface="Arial"/>
              </a:rPr>
              <a:t>Eflorescencia</a:t>
            </a:r>
            <a:r>
              <a:rPr sz="1900" u="heavy" spc="15" dirty="0">
                <a:uFill>
                  <a:solidFill>
                    <a:srgbClr val="FFFFFF"/>
                  </a:solidFill>
                </a:uFill>
                <a:latin typeface="Arial"/>
                <a:cs typeface="Arial"/>
              </a:rPr>
              <a:t> </a:t>
            </a:r>
            <a:r>
              <a:rPr lang="es-MX" sz="1900" u="heavy" spc="-5" dirty="0">
                <a:uFill>
                  <a:solidFill>
                    <a:srgbClr val="FFFFFF"/>
                  </a:solidFill>
                </a:uFill>
                <a:latin typeface="Arial"/>
                <a:cs typeface="Arial"/>
              </a:rPr>
              <a:t>G</a:t>
            </a:r>
            <a:r>
              <a:rPr sz="1900" u="heavy" spc="-5" dirty="0" smtClean="0">
                <a:uFill>
                  <a:solidFill>
                    <a:srgbClr val="FFFFFF"/>
                  </a:solidFill>
                </a:uFill>
                <a:latin typeface="Arial"/>
                <a:cs typeface="Arial"/>
              </a:rPr>
              <a:t>rasa:</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u="heavy" spc="-5" dirty="0">
                <a:uFill>
                  <a:solidFill>
                    <a:srgbClr val="FFFFFF"/>
                  </a:solidFill>
                </a:uFill>
                <a:latin typeface="Arial"/>
                <a:cs typeface="Arial"/>
              </a:rPr>
              <a:t>Manchas de</a:t>
            </a:r>
            <a:r>
              <a:rPr sz="1900" u="heavy" spc="10" dirty="0">
                <a:uFill>
                  <a:solidFill>
                    <a:srgbClr val="FFFFFF"/>
                  </a:solidFill>
                </a:uFill>
                <a:latin typeface="Arial"/>
                <a:cs typeface="Arial"/>
              </a:rPr>
              <a:t> </a:t>
            </a:r>
            <a:r>
              <a:rPr lang="es-MX" sz="1900" u="heavy" spc="-5" dirty="0">
                <a:uFill>
                  <a:solidFill>
                    <a:srgbClr val="FFFFFF"/>
                  </a:solidFill>
                </a:uFill>
                <a:latin typeface="Arial"/>
                <a:cs typeface="Arial"/>
              </a:rPr>
              <a:t>G</a:t>
            </a:r>
            <a:r>
              <a:rPr sz="1900" u="heavy" spc="-5" dirty="0" err="1" smtClean="0">
                <a:uFill>
                  <a:solidFill>
                    <a:srgbClr val="FFFFFF"/>
                  </a:solidFill>
                </a:uFill>
                <a:latin typeface="Arial"/>
                <a:cs typeface="Arial"/>
              </a:rPr>
              <a:t>rasas</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u="heavy" spc="-5" dirty="0">
                <a:uFill>
                  <a:solidFill>
                    <a:srgbClr val="FFFFFF"/>
                  </a:solidFill>
                </a:uFill>
                <a:latin typeface="Arial"/>
                <a:cs typeface="Arial"/>
              </a:rPr>
              <a:t>Arrugas de</a:t>
            </a:r>
            <a:r>
              <a:rPr sz="1900" u="heavy" spc="10" dirty="0">
                <a:uFill>
                  <a:solidFill>
                    <a:srgbClr val="FFFFFF"/>
                  </a:solidFill>
                </a:uFill>
                <a:latin typeface="Arial"/>
                <a:cs typeface="Arial"/>
              </a:rPr>
              <a:t> </a:t>
            </a:r>
            <a:r>
              <a:rPr lang="es-MX" sz="1900" u="heavy" spc="-5" dirty="0">
                <a:uFill>
                  <a:solidFill>
                    <a:srgbClr val="FFFFFF"/>
                  </a:solidFill>
                </a:uFill>
                <a:latin typeface="Arial"/>
                <a:cs typeface="Arial"/>
              </a:rPr>
              <a:t>G</a:t>
            </a:r>
            <a:r>
              <a:rPr sz="1900" u="heavy" spc="-5" dirty="0" err="1" smtClean="0">
                <a:uFill>
                  <a:solidFill>
                    <a:srgbClr val="FFFFFF"/>
                  </a:solidFill>
                </a:uFill>
                <a:latin typeface="Arial"/>
                <a:cs typeface="Arial"/>
              </a:rPr>
              <a:t>rasas</a:t>
            </a:r>
            <a:endParaRPr sz="1900" dirty="0">
              <a:latin typeface="Arial"/>
              <a:cs typeface="Arial"/>
            </a:endParaRPr>
          </a:p>
          <a:p>
            <a:pPr>
              <a:lnSpc>
                <a:spcPct val="100000"/>
              </a:lnSpc>
              <a:spcBef>
                <a:spcPts val="50"/>
              </a:spcBef>
              <a:buChar char=""/>
            </a:pPr>
            <a:endParaRPr sz="1950" dirty="0">
              <a:latin typeface="Times New Roman"/>
              <a:cs typeface="Times New Roman"/>
            </a:endParaRPr>
          </a:p>
          <a:p>
            <a:pPr marL="360045" algn="just">
              <a:lnSpc>
                <a:spcPts val="2375"/>
              </a:lnSpc>
            </a:pPr>
            <a:r>
              <a:rPr sz="2200" b="1" u="heavy" spc="-5" dirty="0">
                <a:uFill>
                  <a:solidFill>
                    <a:srgbClr val="FFFFFF"/>
                  </a:solidFill>
                </a:uFill>
                <a:latin typeface="Arial Rounded MT Bold"/>
                <a:cs typeface="Arial Rounded MT Bold"/>
              </a:rPr>
              <a:t>OBJETIVO</a:t>
            </a:r>
            <a:r>
              <a:rPr sz="2200" b="1" u="heavy" spc="-65" dirty="0">
                <a:uFill>
                  <a:solidFill>
                    <a:srgbClr val="FFFFFF"/>
                  </a:solidFill>
                </a:uFill>
                <a:latin typeface="Arial Rounded MT Bold"/>
                <a:cs typeface="Arial Rounded MT Bold"/>
              </a:rPr>
              <a:t> </a:t>
            </a:r>
            <a:r>
              <a:rPr sz="2200" b="1" u="heavy" spc="-5" dirty="0">
                <a:uFill>
                  <a:solidFill>
                    <a:srgbClr val="FFFFFF"/>
                  </a:solidFill>
                </a:uFill>
                <a:latin typeface="Arial Rounded MT Bold"/>
                <a:cs typeface="Arial Rounded MT Bold"/>
              </a:rPr>
              <a:t>DEL</a:t>
            </a:r>
            <a:endParaRPr sz="2200" dirty="0">
              <a:latin typeface="Arial Rounded MT Bold"/>
              <a:cs typeface="Arial Rounded MT Bold"/>
            </a:endParaRPr>
          </a:p>
          <a:p>
            <a:pPr marL="396240" algn="just">
              <a:lnSpc>
                <a:spcPts val="2365"/>
              </a:lnSpc>
            </a:pPr>
            <a:r>
              <a:rPr sz="2200" b="1" u="heavy" spc="-5" dirty="0">
                <a:uFill>
                  <a:solidFill>
                    <a:srgbClr val="FFFFFF"/>
                  </a:solidFill>
                </a:uFill>
                <a:latin typeface="Arial Rounded MT Bold"/>
                <a:cs typeface="Arial Rounded MT Bold"/>
              </a:rPr>
              <a:t>PIQUELADO O</a:t>
            </a:r>
            <a:r>
              <a:rPr sz="2200" b="1" u="heavy" spc="-105" dirty="0">
                <a:uFill>
                  <a:solidFill>
                    <a:srgbClr val="FFFFFF"/>
                  </a:solidFill>
                </a:uFill>
                <a:latin typeface="Arial Rounded MT Bold"/>
                <a:cs typeface="Arial Rounded MT Bold"/>
              </a:rPr>
              <a:t> </a:t>
            </a:r>
            <a:r>
              <a:rPr sz="2200" b="1" u="heavy" dirty="0">
                <a:uFill>
                  <a:solidFill>
                    <a:srgbClr val="FFFFFF"/>
                  </a:solidFill>
                </a:uFill>
                <a:latin typeface="Arial Rounded MT Bold"/>
                <a:cs typeface="Arial Rounded MT Bold"/>
              </a:rPr>
              <a:t>PIQUEL</a:t>
            </a:r>
            <a:endParaRPr sz="2200" dirty="0">
              <a:latin typeface="Arial Rounded MT Bold"/>
              <a:cs typeface="Arial Rounded MT Bold"/>
            </a:endParaRPr>
          </a:p>
          <a:p>
            <a:pPr marL="396240" marR="5080" indent="-383540" algn="just">
              <a:lnSpc>
                <a:spcPct val="80000"/>
              </a:lnSpc>
              <a:spcBef>
                <a:spcPts val="520"/>
              </a:spcBef>
              <a:buClr>
                <a:srgbClr val="3891A7"/>
              </a:buClr>
              <a:buSzPct val="79545"/>
              <a:buFont typeface="Wingdings 2"/>
              <a:buChar char=""/>
              <a:tabLst>
                <a:tab pos="396240" algn="l"/>
                <a:tab pos="396875" algn="l"/>
              </a:tabLst>
            </a:pPr>
            <a:r>
              <a:rPr sz="2200" spc="-5" dirty="0">
                <a:latin typeface="Arial"/>
                <a:cs typeface="Arial"/>
              </a:rPr>
              <a:t>La finalidad de éste  proceso es acidular hasta  un determinado pH, las  pieles en tripa antes de la  curtición al cromo, al  aluminio o cualquier otro  elemento curtiente. Con  ello se logra bajar los  niveles de astringencia de  los diversos agentes  curtientes.</a:t>
            </a:r>
            <a:endParaRPr sz="2200" dirty="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72894" y="223054"/>
            <a:ext cx="5337506" cy="504625"/>
          </a:xfrm>
          <a:prstGeom prst="rect">
            <a:avLst/>
          </a:prstGeom>
        </p:spPr>
        <p:txBody>
          <a:bodyPr vert="horz" wrap="square" lIns="0" tIns="12065" rIns="0" bIns="0" rtlCol="0">
            <a:spAutoFit/>
          </a:bodyPr>
          <a:lstStyle/>
          <a:p>
            <a:pPr marL="12700" marR="5080">
              <a:lnSpc>
                <a:spcPct val="100000"/>
              </a:lnSpc>
              <a:spcBef>
                <a:spcPts val="95"/>
              </a:spcBef>
            </a:pPr>
            <a:r>
              <a:rPr sz="3200" dirty="0">
                <a:solidFill>
                  <a:srgbClr val="3891A7"/>
                </a:solidFill>
                <a:latin typeface="Baskerville Old Face"/>
                <a:cs typeface="Baskerville Old Face"/>
              </a:rPr>
              <a:t>TIPOS DE  </a:t>
            </a:r>
            <a:r>
              <a:rPr sz="3200" spc="5" dirty="0">
                <a:solidFill>
                  <a:srgbClr val="3891A7"/>
                </a:solidFill>
                <a:latin typeface="Baskerville Old Face"/>
                <a:cs typeface="Baskerville Old Face"/>
              </a:rPr>
              <a:t>PIQ</a:t>
            </a:r>
            <a:r>
              <a:rPr sz="3200" spc="-5" dirty="0">
                <a:solidFill>
                  <a:srgbClr val="3891A7"/>
                </a:solidFill>
                <a:latin typeface="Baskerville Old Face"/>
                <a:cs typeface="Baskerville Old Face"/>
              </a:rPr>
              <a:t>U</a:t>
            </a:r>
            <a:r>
              <a:rPr sz="3200" spc="5" dirty="0">
                <a:solidFill>
                  <a:srgbClr val="3891A7"/>
                </a:solidFill>
                <a:latin typeface="Baskerville Old Face"/>
                <a:cs typeface="Baskerville Old Face"/>
              </a:rPr>
              <a:t>E</a:t>
            </a:r>
            <a:r>
              <a:rPr sz="3200" dirty="0">
                <a:solidFill>
                  <a:srgbClr val="3891A7"/>
                </a:solidFill>
                <a:latin typeface="Baskerville Old Face"/>
                <a:cs typeface="Baskerville Old Face"/>
              </a:rPr>
              <a:t>L</a:t>
            </a:r>
            <a:r>
              <a:rPr sz="3200" spc="-10" dirty="0">
                <a:solidFill>
                  <a:srgbClr val="3891A7"/>
                </a:solidFill>
                <a:latin typeface="Baskerville Old Face"/>
                <a:cs typeface="Baskerville Old Face"/>
              </a:rPr>
              <a:t>A</a:t>
            </a:r>
            <a:r>
              <a:rPr sz="3200" spc="10" dirty="0">
                <a:solidFill>
                  <a:srgbClr val="3891A7"/>
                </a:solidFill>
                <a:latin typeface="Baskerville Old Face"/>
                <a:cs typeface="Baskerville Old Face"/>
              </a:rPr>
              <a:t>D</a:t>
            </a:r>
            <a:r>
              <a:rPr sz="3200" spc="-5" dirty="0">
                <a:solidFill>
                  <a:srgbClr val="3891A7"/>
                </a:solidFill>
                <a:latin typeface="Baskerville Old Face"/>
                <a:cs typeface="Baskerville Old Face"/>
              </a:rPr>
              <a:t>O</a:t>
            </a:r>
            <a:endParaRPr sz="3200" dirty="0">
              <a:latin typeface="Baskerville Old Face"/>
              <a:cs typeface="Baskerville Old Face"/>
            </a:endParaRPr>
          </a:p>
        </p:txBody>
      </p:sp>
      <p:sp>
        <p:nvSpPr>
          <p:cNvPr id="8" name="object 8"/>
          <p:cNvSpPr txBox="1"/>
          <p:nvPr/>
        </p:nvSpPr>
        <p:spPr>
          <a:xfrm>
            <a:off x="472541" y="1197356"/>
            <a:ext cx="7969250" cy="5286375"/>
          </a:xfrm>
          <a:prstGeom prst="rect">
            <a:avLst/>
          </a:prstGeom>
        </p:spPr>
        <p:txBody>
          <a:bodyPr vert="horz" wrap="square" lIns="0" tIns="13335" rIns="0" bIns="0" rtlCol="0">
            <a:spAutoFit/>
          </a:bodyPr>
          <a:lstStyle/>
          <a:p>
            <a:pPr marL="396240" indent="-383540">
              <a:lnSpc>
                <a:spcPct val="100000"/>
              </a:lnSpc>
              <a:spcBef>
                <a:spcPts val="105"/>
              </a:spcBef>
              <a:buClr>
                <a:srgbClr val="3891A7"/>
              </a:buClr>
              <a:buSzPct val="78571"/>
              <a:buFont typeface="Wingdings 2"/>
              <a:buChar char=""/>
              <a:tabLst>
                <a:tab pos="396240" algn="l"/>
                <a:tab pos="396875" algn="l"/>
              </a:tabLst>
            </a:pPr>
            <a:r>
              <a:rPr sz="1400" b="1" spc="-15" dirty="0">
                <a:latin typeface="Arial"/>
                <a:cs typeface="Arial"/>
              </a:rPr>
              <a:t>PIQUELADO </a:t>
            </a:r>
            <a:r>
              <a:rPr sz="1400" b="1" spc="5" dirty="0">
                <a:latin typeface="Arial"/>
                <a:cs typeface="Arial"/>
              </a:rPr>
              <a:t>CON</a:t>
            </a:r>
            <a:r>
              <a:rPr sz="1400" b="1" spc="-75" dirty="0">
                <a:latin typeface="Arial"/>
                <a:cs typeface="Arial"/>
              </a:rPr>
              <a:t> </a:t>
            </a:r>
            <a:r>
              <a:rPr sz="1400" b="1" spc="-50" dirty="0">
                <a:latin typeface="Arial"/>
                <a:cs typeface="Arial"/>
              </a:rPr>
              <a:t>SAL</a:t>
            </a:r>
            <a:endParaRPr sz="14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1400" b="1" spc="-15" dirty="0">
                <a:latin typeface="Arial"/>
                <a:cs typeface="Arial"/>
              </a:rPr>
              <a:t>PIQUELADO </a:t>
            </a:r>
            <a:r>
              <a:rPr sz="1400" b="1" spc="-10" dirty="0">
                <a:latin typeface="Arial"/>
                <a:cs typeface="Arial"/>
              </a:rPr>
              <a:t>POBRES </a:t>
            </a:r>
            <a:r>
              <a:rPr sz="1400" b="1" spc="5" dirty="0">
                <a:latin typeface="Arial"/>
                <a:cs typeface="Arial"/>
              </a:rPr>
              <a:t>EN </a:t>
            </a:r>
            <a:r>
              <a:rPr sz="1400" b="1" spc="-35" dirty="0">
                <a:latin typeface="Arial"/>
                <a:cs typeface="Arial"/>
              </a:rPr>
              <a:t>(o </a:t>
            </a:r>
            <a:r>
              <a:rPr sz="1400" b="1" spc="5" dirty="0">
                <a:latin typeface="Arial"/>
                <a:cs typeface="Arial"/>
              </a:rPr>
              <a:t>SIN </a:t>
            </a:r>
            <a:r>
              <a:rPr sz="1400" b="1" dirty="0">
                <a:latin typeface="Arial"/>
                <a:cs typeface="Arial"/>
              </a:rPr>
              <a:t>)</a:t>
            </a:r>
            <a:r>
              <a:rPr sz="1400" b="1" spc="-150" dirty="0">
                <a:latin typeface="Arial"/>
                <a:cs typeface="Arial"/>
              </a:rPr>
              <a:t> </a:t>
            </a:r>
            <a:r>
              <a:rPr sz="1400" b="1" spc="-50" dirty="0">
                <a:latin typeface="Arial"/>
                <a:cs typeface="Arial"/>
              </a:rPr>
              <a:t>SAL</a:t>
            </a:r>
            <a:endParaRPr sz="1400" dirty="0">
              <a:latin typeface="Arial"/>
              <a:cs typeface="Arial"/>
            </a:endParaRPr>
          </a:p>
          <a:p>
            <a:pPr marL="396240" indent="-383540">
              <a:lnSpc>
                <a:spcPct val="100000"/>
              </a:lnSpc>
              <a:buClr>
                <a:srgbClr val="3891A7"/>
              </a:buClr>
              <a:buSzPct val="78571"/>
              <a:buFont typeface="Wingdings 2"/>
              <a:buChar char=""/>
              <a:tabLst>
                <a:tab pos="396240" algn="l"/>
                <a:tab pos="396875" algn="l"/>
              </a:tabLst>
            </a:pPr>
            <a:r>
              <a:rPr sz="1400" b="1" spc="-15" dirty="0">
                <a:latin typeface="Arial"/>
                <a:cs typeface="Arial"/>
              </a:rPr>
              <a:t>PIQUELADO</a:t>
            </a:r>
            <a:r>
              <a:rPr sz="1400" b="1" spc="-50" dirty="0">
                <a:latin typeface="Arial"/>
                <a:cs typeface="Arial"/>
              </a:rPr>
              <a:t> </a:t>
            </a:r>
            <a:r>
              <a:rPr sz="1400" b="1" dirty="0">
                <a:latin typeface="Arial"/>
                <a:cs typeface="Arial"/>
              </a:rPr>
              <a:t>CORTO</a:t>
            </a:r>
            <a:endParaRPr sz="1400" dirty="0">
              <a:latin typeface="Arial"/>
              <a:cs typeface="Arial"/>
            </a:endParaRPr>
          </a:p>
          <a:p>
            <a:pPr marL="194945">
              <a:lnSpc>
                <a:spcPct val="100000"/>
              </a:lnSpc>
              <a:spcBef>
                <a:spcPts val="1335"/>
              </a:spcBef>
            </a:pPr>
            <a:r>
              <a:rPr sz="1300" b="1" u="heavy" spc="-10" dirty="0">
                <a:uFill>
                  <a:solidFill>
                    <a:srgbClr val="FFFFFF"/>
                  </a:solidFill>
                </a:uFill>
                <a:latin typeface="Arial"/>
                <a:cs typeface="Arial"/>
              </a:rPr>
              <a:t>DEFECTOS </a:t>
            </a:r>
            <a:r>
              <a:rPr sz="1300" b="1" u="heavy" spc="-5" dirty="0">
                <a:uFill>
                  <a:solidFill>
                    <a:srgbClr val="FFFFFF"/>
                  </a:solidFill>
                </a:uFill>
                <a:latin typeface="Arial"/>
                <a:cs typeface="Arial"/>
              </a:rPr>
              <a:t>DE LA PIEL </a:t>
            </a:r>
            <a:r>
              <a:rPr sz="1300" b="1" u="heavy" spc="-15" dirty="0">
                <a:uFill>
                  <a:solidFill>
                    <a:srgbClr val="FFFFFF"/>
                  </a:solidFill>
                </a:uFill>
                <a:latin typeface="Arial"/>
                <a:cs typeface="Arial"/>
              </a:rPr>
              <a:t>ATRIBUIBLES </a:t>
            </a:r>
            <a:r>
              <a:rPr sz="1300" b="1" u="heavy" spc="-25" dirty="0">
                <a:uFill>
                  <a:solidFill>
                    <a:srgbClr val="FFFFFF"/>
                  </a:solidFill>
                </a:uFill>
                <a:latin typeface="Arial"/>
                <a:cs typeface="Arial"/>
              </a:rPr>
              <a:t>AL </a:t>
            </a:r>
            <a:r>
              <a:rPr sz="1300" b="1" u="heavy" spc="-5" dirty="0">
                <a:uFill>
                  <a:solidFill>
                    <a:srgbClr val="FFFFFF"/>
                  </a:solidFill>
                </a:uFill>
                <a:latin typeface="Arial"/>
                <a:cs typeface="Arial"/>
              </a:rPr>
              <a:t>PROCESO DE </a:t>
            </a:r>
            <a:r>
              <a:rPr sz="1300" b="1" u="heavy" spc="-10" dirty="0">
                <a:uFill>
                  <a:solidFill>
                    <a:srgbClr val="FFFFFF"/>
                  </a:solidFill>
                </a:uFill>
                <a:latin typeface="Arial"/>
                <a:cs typeface="Arial"/>
              </a:rPr>
              <a:t>PIQUELADO </a:t>
            </a:r>
            <a:r>
              <a:rPr sz="1300" b="1" u="heavy" spc="-5" dirty="0">
                <a:uFill>
                  <a:solidFill>
                    <a:srgbClr val="FFFFFF"/>
                  </a:solidFill>
                </a:uFill>
                <a:latin typeface="Arial"/>
                <a:cs typeface="Arial"/>
              </a:rPr>
              <a:t>Y SUS</a:t>
            </a:r>
            <a:r>
              <a:rPr sz="1300" b="1" u="heavy" spc="20" dirty="0">
                <a:uFill>
                  <a:solidFill>
                    <a:srgbClr val="FFFFFF"/>
                  </a:solidFill>
                </a:uFill>
                <a:latin typeface="Arial"/>
                <a:cs typeface="Arial"/>
              </a:rPr>
              <a:t> </a:t>
            </a:r>
            <a:r>
              <a:rPr sz="1300" b="1" u="heavy" spc="-5" dirty="0">
                <a:uFill>
                  <a:solidFill>
                    <a:srgbClr val="FFFFFF"/>
                  </a:solidFill>
                </a:uFill>
                <a:latin typeface="Arial"/>
                <a:cs typeface="Arial"/>
              </a:rPr>
              <a:t>CONTROLES</a:t>
            </a:r>
            <a:endParaRPr sz="1300" dirty="0">
              <a:latin typeface="Arial"/>
              <a:cs typeface="Arial"/>
            </a:endParaRPr>
          </a:p>
          <a:p>
            <a:pPr>
              <a:lnSpc>
                <a:spcPct val="100000"/>
              </a:lnSpc>
              <a:spcBef>
                <a:spcPts val="5"/>
              </a:spcBef>
            </a:pPr>
            <a:endParaRPr sz="1350" dirty="0">
              <a:latin typeface="Times New Roman"/>
              <a:cs typeface="Times New Roman"/>
            </a:endParaRPr>
          </a:p>
          <a:p>
            <a:pPr marL="396240" indent="-383540">
              <a:lnSpc>
                <a:spcPts val="1510"/>
              </a:lnSpc>
              <a:buClr>
                <a:srgbClr val="3891A7"/>
              </a:buClr>
              <a:buSzPct val="78571"/>
              <a:buFont typeface="Wingdings 2"/>
              <a:buChar char=""/>
              <a:tabLst>
                <a:tab pos="396240" algn="l"/>
                <a:tab pos="396875" algn="l"/>
              </a:tabLst>
            </a:pPr>
            <a:r>
              <a:rPr sz="1400" b="1" dirty="0">
                <a:latin typeface="Arial"/>
                <a:cs typeface="Arial"/>
              </a:rPr>
              <a:t>Muy </a:t>
            </a:r>
            <a:r>
              <a:rPr sz="1400" b="1" spc="-5" dirty="0">
                <a:latin typeface="Arial"/>
                <a:cs typeface="Arial"/>
              </a:rPr>
              <a:t>bajo concentración de</a:t>
            </a:r>
            <a:r>
              <a:rPr sz="1400" b="1" spc="-145" dirty="0">
                <a:latin typeface="Arial"/>
                <a:cs typeface="Arial"/>
              </a:rPr>
              <a:t> </a:t>
            </a:r>
            <a:r>
              <a:rPr sz="1400" b="1" dirty="0">
                <a:latin typeface="Arial"/>
                <a:cs typeface="Arial"/>
              </a:rPr>
              <a:t>sal</a:t>
            </a:r>
            <a:endParaRPr sz="1400" dirty="0">
              <a:latin typeface="Arial"/>
              <a:cs typeface="Arial"/>
            </a:endParaRPr>
          </a:p>
          <a:p>
            <a:pPr marL="396240">
              <a:lnSpc>
                <a:spcPts val="1510"/>
              </a:lnSpc>
            </a:pPr>
            <a:r>
              <a:rPr sz="1400" dirty="0">
                <a:latin typeface="Arial"/>
                <a:cs typeface="Arial"/>
              </a:rPr>
              <a:t>Se </a:t>
            </a:r>
            <a:r>
              <a:rPr sz="1400" spc="-5" dirty="0">
                <a:latin typeface="Arial"/>
                <a:cs typeface="Arial"/>
              </a:rPr>
              <a:t>observan </a:t>
            </a:r>
            <a:r>
              <a:rPr sz="1400" dirty="0">
                <a:latin typeface="Arial"/>
                <a:cs typeface="Arial"/>
              </a:rPr>
              <a:t>irreversibles hinchazones ácidas de la</a:t>
            </a:r>
            <a:r>
              <a:rPr sz="1400" spc="-204" dirty="0">
                <a:latin typeface="Arial"/>
                <a:cs typeface="Arial"/>
              </a:rPr>
              <a:t> </a:t>
            </a:r>
            <a:r>
              <a:rPr sz="1400" dirty="0">
                <a:latin typeface="Arial"/>
                <a:cs typeface="Arial"/>
              </a:rPr>
              <a:t>piel.</a:t>
            </a:r>
          </a:p>
          <a:p>
            <a:pPr marL="396240" indent="-383540">
              <a:lnSpc>
                <a:spcPts val="1510"/>
              </a:lnSpc>
              <a:buClr>
                <a:srgbClr val="3891A7"/>
              </a:buClr>
              <a:buSzPct val="78571"/>
              <a:buFont typeface="Wingdings 2"/>
              <a:buChar char=""/>
              <a:tabLst>
                <a:tab pos="396240" algn="l"/>
                <a:tab pos="396875" algn="l"/>
              </a:tabLst>
            </a:pPr>
            <a:r>
              <a:rPr sz="1400" b="1" dirty="0">
                <a:latin typeface="Arial"/>
                <a:cs typeface="Arial"/>
              </a:rPr>
              <a:t>Muy alto </a:t>
            </a:r>
            <a:r>
              <a:rPr sz="1400" b="1" spc="-5" dirty="0">
                <a:latin typeface="Arial"/>
                <a:cs typeface="Arial"/>
              </a:rPr>
              <a:t>tenor de </a:t>
            </a:r>
            <a:r>
              <a:rPr sz="1400" b="1" dirty="0">
                <a:latin typeface="Arial"/>
                <a:cs typeface="Arial"/>
              </a:rPr>
              <a:t>sales en el</a:t>
            </a:r>
            <a:r>
              <a:rPr sz="1400" b="1" spc="-165" dirty="0">
                <a:latin typeface="Arial"/>
                <a:cs typeface="Arial"/>
              </a:rPr>
              <a:t> </a:t>
            </a:r>
            <a:r>
              <a:rPr sz="1400" b="1" spc="-5" dirty="0">
                <a:latin typeface="Arial"/>
                <a:cs typeface="Arial"/>
              </a:rPr>
              <a:t>baño</a:t>
            </a:r>
            <a:endParaRPr sz="1400" dirty="0">
              <a:latin typeface="Arial"/>
              <a:cs typeface="Arial"/>
            </a:endParaRPr>
          </a:p>
          <a:p>
            <a:pPr marL="396240" marR="513715" indent="46990">
              <a:lnSpc>
                <a:spcPts val="1340"/>
              </a:lnSpc>
              <a:spcBef>
                <a:spcPts val="160"/>
              </a:spcBef>
            </a:pPr>
            <a:r>
              <a:rPr sz="1400" dirty="0">
                <a:latin typeface="Arial"/>
                <a:cs typeface="Arial"/>
              </a:rPr>
              <a:t>fuerte</a:t>
            </a:r>
            <a:r>
              <a:rPr sz="1400" spc="-40" dirty="0">
                <a:latin typeface="Arial"/>
                <a:cs typeface="Arial"/>
              </a:rPr>
              <a:t> </a:t>
            </a:r>
            <a:r>
              <a:rPr sz="1400" dirty="0">
                <a:latin typeface="Arial"/>
                <a:cs typeface="Arial"/>
              </a:rPr>
              <a:t>deshidratación</a:t>
            </a:r>
            <a:r>
              <a:rPr sz="1400" spc="-50" dirty="0">
                <a:latin typeface="Arial"/>
                <a:cs typeface="Arial"/>
              </a:rPr>
              <a:t> </a:t>
            </a:r>
            <a:r>
              <a:rPr sz="1400" dirty="0">
                <a:latin typeface="Arial"/>
                <a:cs typeface="Arial"/>
              </a:rPr>
              <a:t>de</a:t>
            </a:r>
            <a:r>
              <a:rPr sz="1400" spc="-15" dirty="0">
                <a:latin typeface="Arial"/>
                <a:cs typeface="Arial"/>
              </a:rPr>
              <a:t> </a:t>
            </a:r>
            <a:r>
              <a:rPr sz="1400" dirty="0">
                <a:latin typeface="Arial"/>
                <a:cs typeface="Arial"/>
              </a:rPr>
              <a:t>las fibras</a:t>
            </a:r>
            <a:r>
              <a:rPr sz="1400" spc="-35" dirty="0">
                <a:latin typeface="Arial"/>
                <a:cs typeface="Arial"/>
              </a:rPr>
              <a:t> </a:t>
            </a:r>
            <a:r>
              <a:rPr sz="1400" dirty="0">
                <a:latin typeface="Arial"/>
                <a:cs typeface="Arial"/>
              </a:rPr>
              <a:t>por</a:t>
            </a:r>
            <a:r>
              <a:rPr sz="1400" spc="-1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alta</a:t>
            </a:r>
            <a:r>
              <a:rPr sz="1400" spc="-15" dirty="0">
                <a:latin typeface="Arial"/>
                <a:cs typeface="Arial"/>
              </a:rPr>
              <a:t> </a:t>
            </a:r>
            <a:r>
              <a:rPr sz="1400" spc="-5" dirty="0">
                <a:latin typeface="Arial"/>
                <a:cs typeface="Arial"/>
              </a:rPr>
              <a:t>concentración</a:t>
            </a:r>
            <a:r>
              <a:rPr sz="1400" spc="-50" dirty="0">
                <a:latin typeface="Arial"/>
                <a:cs typeface="Arial"/>
              </a:rPr>
              <a:t> </a:t>
            </a:r>
            <a:r>
              <a:rPr sz="1400" dirty="0">
                <a:latin typeface="Arial"/>
                <a:cs typeface="Arial"/>
              </a:rPr>
              <a:t>salina,</a:t>
            </a:r>
            <a:r>
              <a:rPr sz="1400" spc="-25" dirty="0">
                <a:latin typeface="Arial"/>
                <a:cs typeface="Arial"/>
              </a:rPr>
              <a:t> </a:t>
            </a:r>
            <a:r>
              <a:rPr sz="1400" dirty="0">
                <a:latin typeface="Arial"/>
                <a:cs typeface="Arial"/>
              </a:rPr>
              <a:t>genera</a:t>
            </a:r>
            <a:r>
              <a:rPr sz="1400" spc="-30" dirty="0">
                <a:latin typeface="Arial"/>
                <a:cs typeface="Arial"/>
              </a:rPr>
              <a:t> </a:t>
            </a:r>
            <a:r>
              <a:rPr sz="1400" dirty="0">
                <a:latin typeface="Arial"/>
                <a:cs typeface="Arial"/>
              </a:rPr>
              <a:t>cueros</a:t>
            </a:r>
            <a:r>
              <a:rPr sz="1400" spc="-35" dirty="0">
                <a:latin typeface="Arial"/>
                <a:cs typeface="Arial"/>
              </a:rPr>
              <a:t> </a:t>
            </a:r>
            <a:r>
              <a:rPr sz="1400" dirty="0">
                <a:latin typeface="Arial"/>
                <a:cs typeface="Arial"/>
              </a:rPr>
              <a:t>planos,  chatos y</a:t>
            </a:r>
            <a:r>
              <a:rPr sz="1400" spc="-60" dirty="0">
                <a:latin typeface="Arial"/>
                <a:cs typeface="Arial"/>
              </a:rPr>
              <a:t> </a:t>
            </a:r>
            <a:r>
              <a:rPr sz="1400" spc="-5" dirty="0">
                <a:latin typeface="Arial"/>
                <a:cs typeface="Arial"/>
              </a:rPr>
              <a:t>vacíos.</a:t>
            </a:r>
            <a:endParaRPr sz="1400" dirty="0">
              <a:latin typeface="Arial"/>
              <a:cs typeface="Arial"/>
            </a:endParaRPr>
          </a:p>
          <a:p>
            <a:pPr marL="396240" indent="-383540">
              <a:lnSpc>
                <a:spcPts val="1510"/>
              </a:lnSpc>
              <a:spcBef>
                <a:spcPts val="20"/>
              </a:spcBef>
              <a:buClr>
                <a:srgbClr val="3891A7"/>
              </a:buClr>
              <a:buSzPct val="78571"/>
              <a:buFont typeface="Wingdings 2"/>
              <a:buChar char=""/>
              <a:tabLst>
                <a:tab pos="396240" algn="l"/>
                <a:tab pos="396875" algn="l"/>
              </a:tabLst>
            </a:pPr>
            <a:r>
              <a:rPr sz="1400" b="1" spc="-5" dirty="0">
                <a:latin typeface="Arial"/>
                <a:cs typeface="Arial"/>
              </a:rPr>
              <a:t>pH de piquelado muy</a:t>
            </a:r>
            <a:r>
              <a:rPr sz="1400" b="1" spc="-80" dirty="0">
                <a:latin typeface="Arial"/>
                <a:cs typeface="Arial"/>
              </a:rPr>
              <a:t> </a:t>
            </a:r>
            <a:r>
              <a:rPr sz="1400" b="1" spc="-5" dirty="0">
                <a:latin typeface="Arial"/>
                <a:cs typeface="Arial"/>
              </a:rPr>
              <a:t>bajo</a:t>
            </a:r>
            <a:endParaRPr sz="1400" dirty="0">
              <a:latin typeface="Arial"/>
              <a:cs typeface="Arial"/>
            </a:endParaRPr>
          </a:p>
          <a:p>
            <a:pPr marL="396240" marR="5080">
              <a:lnSpc>
                <a:spcPts val="1340"/>
              </a:lnSpc>
              <a:spcBef>
                <a:spcPts val="160"/>
              </a:spcBef>
            </a:pPr>
            <a:r>
              <a:rPr sz="1400" dirty="0">
                <a:latin typeface="Arial"/>
                <a:cs typeface="Arial"/>
              </a:rPr>
              <a:t>Al </a:t>
            </a:r>
            <a:r>
              <a:rPr sz="1400" spc="-5" dirty="0">
                <a:latin typeface="Arial"/>
                <a:cs typeface="Arial"/>
              </a:rPr>
              <a:t>verificarse valores </a:t>
            </a:r>
            <a:r>
              <a:rPr sz="1400" dirty="0">
                <a:latin typeface="Arial"/>
                <a:cs typeface="Arial"/>
              </a:rPr>
              <a:t>de pH &lt; 3,2 se </a:t>
            </a:r>
            <a:r>
              <a:rPr sz="1400" spc="-5" dirty="0">
                <a:latin typeface="Arial"/>
                <a:cs typeface="Arial"/>
              </a:rPr>
              <a:t>observa </a:t>
            </a:r>
            <a:r>
              <a:rPr sz="1400" dirty="0">
                <a:latin typeface="Arial"/>
                <a:cs typeface="Arial"/>
              </a:rPr>
              <a:t>una rápida penetración de los curtientes de</a:t>
            </a:r>
            <a:r>
              <a:rPr sz="1400" spc="-254" dirty="0">
                <a:latin typeface="Arial"/>
                <a:cs typeface="Arial"/>
              </a:rPr>
              <a:t> </a:t>
            </a:r>
            <a:r>
              <a:rPr sz="1400" dirty="0">
                <a:latin typeface="Arial"/>
                <a:cs typeface="Arial"/>
              </a:rPr>
              <a:t>cromo,  pero se debe aumentar las cantidades de basificantes</a:t>
            </a:r>
            <a:r>
              <a:rPr sz="1400" spc="-245" dirty="0">
                <a:latin typeface="Arial"/>
                <a:cs typeface="Arial"/>
              </a:rPr>
              <a:t> </a:t>
            </a:r>
            <a:r>
              <a:rPr sz="1400" spc="-5" dirty="0">
                <a:latin typeface="Arial"/>
                <a:cs typeface="Arial"/>
              </a:rPr>
              <a:t>añadidas.</a:t>
            </a:r>
            <a:endParaRPr sz="1400" dirty="0">
              <a:latin typeface="Arial"/>
              <a:cs typeface="Arial"/>
            </a:endParaRPr>
          </a:p>
          <a:p>
            <a:pPr marL="396240" indent="-383540">
              <a:lnSpc>
                <a:spcPts val="1510"/>
              </a:lnSpc>
              <a:spcBef>
                <a:spcPts val="15"/>
              </a:spcBef>
              <a:buClr>
                <a:srgbClr val="3891A7"/>
              </a:buClr>
              <a:buSzPct val="78571"/>
              <a:buFont typeface="Wingdings 2"/>
              <a:buChar char=""/>
              <a:tabLst>
                <a:tab pos="396240" algn="l"/>
                <a:tab pos="396875" algn="l"/>
              </a:tabLst>
            </a:pPr>
            <a:r>
              <a:rPr sz="1400" b="1" spc="-5" dirty="0">
                <a:latin typeface="Arial"/>
                <a:cs typeface="Arial"/>
              </a:rPr>
              <a:t>Elevados valores del pH de</a:t>
            </a:r>
            <a:r>
              <a:rPr sz="1400" b="1" spc="-65" dirty="0">
                <a:latin typeface="Arial"/>
                <a:cs typeface="Arial"/>
              </a:rPr>
              <a:t> </a:t>
            </a:r>
            <a:r>
              <a:rPr sz="1400" b="1" spc="-5" dirty="0">
                <a:latin typeface="Arial"/>
                <a:cs typeface="Arial"/>
              </a:rPr>
              <a:t>piquelado</a:t>
            </a:r>
            <a:endParaRPr sz="1400" dirty="0">
              <a:latin typeface="Arial"/>
              <a:cs typeface="Arial"/>
            </a:endParaRPr>
          </a:p>
          <a:p>
            <a:pPr marL="396240" marR="542925">
              <a:lnSpc>
                <a:spcPts val="1340"/>
              </a:lnSpc>
              <a:spcBef>
                <a:spcPts val="160"/>
              </a:spcBef>
            </a:pPr>
            <a:r>
              <a:rPr sz="1400" dirty="0">
                <a:latin typeface="Arial"/>
                <a:cs typeface="Arial"/>
              </a:rPr>
              <a:t>Si</a:t>
            </a:r>
            <a:r>
              <a:rPr sz="1400" spc="-20" dirty="0">
                <a:latin typeface="Arial"/>
                <a:cs typeface="Arial"/>
              </a:rPr>
              <a:t> </a:t>
            </a:r>
            <a:r>
              <a:rPr sz="1400" dirty="0">
                <a:latin typeface="Arial"/>
                <a:cs typeface="Arial"/>
              </a:rPr>
              <a:t>los</a:t>
            </a:r>
            <a:r>
              <a:rPr sz="1400" spc="-5" dirty="0">
                <a:latin typeface="Arial"/>
                <a:cs typeface="Arial"/>
              </a:rPr>
              <a:t> valores</a:t>
            </a:r>
            <a:r>
              <a:rPr sz="1400" spc="-15" dirty="0">
                <a:latin typeface="Arial"/>
                <a:cs typeface="Arial"/>
              </a:rPr>
              <a:t> </a:t>
            </a:r>
            <a:r>
              <a:rPr sz="1400" dirty="0">
                <a:latin typeface="Arial"/>
                <a:cs typeface="Arial"/>
              </a:rPr>
              <a:t>de</a:t>
            </a:r>
            <a:r>
              <a:rPr sz="1400" spc="-20" dirty="0">
                <a:latin typeface="Arial"/>
                <a:cs typeface="Arial"/>
              </a:rPr>
              <a:t> </a:t>
            </a:r>
            <a:r>
              <a:rPr sz="1400" dirty="0">
                <a:latin typeface="Arial"/>
                <a:cs typeface="Arial"/>
              </a:rPr>
              <a:t>pH sobrepasan</a:t>
            </a:r>
            <a:r>
              <a:rPr sz="1400" spc="-55" dirty="0">
                <a:latin typeface="Arial"/>
                <a:cs typeface="Arial"/>
              </a:rPr>
              <a:t> </a:t>
            </a:r>
            <a:r>
              <a:rPr sz="1400" dirty="0">
                <a:latin typeface="Arial"/>
                <a:cs typeface="Arial"/>
              </a:rPr>
              <a:t>3,8-4,0</a:t>
            </a:r>
            <a:r>
              <a:rPr sz="1400" spc="-45" dirty="0">
                <a:latin typeface="Arial"/>
                <a:cs typeface="Arial"/>
              </a:rPr>
              <a:t> </a:t>
            </a:r>
            <a:r>
              <a:rPr sz="1400" dirty="0">
                <a:latin typeface="Arial"/>
                <a:cs typeface="Arial"/>
              </a:rPr>
              <a:t>y</a:t>
            </a:r>
            <a:r>
              <a:rPr sz="1400" spc="-5" dirty="0">
                <a:latin typeface="Arial"/>
                <a:cs typeface="Arial"/>
              </a:rPr>
              <a:t> </a:t>
            </a:r>
            <a:r>
              <a:rPr sz="1400" dirty="0">
                <a:latin typeface="Arial"/>
                <a:cs typeface="Arial"/>
              </a:rPr>
              <a:t>estamos</a:t>
            </a:r>
            <a:r>
              <a:rPr sz="1400" spc="-40" dirty="0">
                <a:latin typeface="Arial"/>
                <a:cs typeface="Arial"/>
              </a:rPr>
              <a:t> </a:t>
            </a:r>
            <a:r>
              <a:rPr sz="1400" dirty="0">
                <a:latin typeface="Arial"/>
                <a:cs typeface="Arial"/>
              </a:rPr>
              <a:t>trabajando</a:t>
            </a:r>
            <a:r>
              <a:rPr sz="1400" spc="-55" dirty="0">
                <a:latin typeface="Arial"/>
                <a:cs typeface="Arial"/>
              </a:rPr>
              <a:t> </a:t>
            </a:r>
            <a:r>
              <a:rPr sz="1400" dirty="0">
                <a:latin typeface="Arial"/>
                <a:cs typeface="Arial"/>
              </a:rPr>
              <a:t>con</a:t>
            </a:r>
            <a:r>
              <a:rPr sz="1400" spc="-20" dirty="0">
                <a:latin typeface="Arial"/>
                <a:cs typeface="Arial"/>
              </a:rPr>
              <a:t> </a:t>
            </a:r>
            <a:r>
              <a:rPr sz="1400" dirty="0">
                <a:latin typeface="Arial"/>
                <a:cs typeface="Arial"/>
              </a:rPr>
              <a:t>curtientes</a:t>
            </a:r>
            <a:r>
              <a:rPr sz="1400" spc="-50" dirty="0">
                <a:latin typeface="Arial"/>
                <a:cs typeface="Arial"/>
              </a:rPr>
              <a:t> </a:t>
            </a:r>
            <a:r>
              <a:rPr sz="1400" dirty="0">
                <a:latin typeface="Arial"/>
                <a:cs typeface="Arial"/>
              </a:rPr>
              <a:t>al</a:t>
            </a:r>
            <a:r>
              <a:rPr sz="1400" spc="-10" dirty="0">
                <a:latin typeface="Arial"/>
                <a:cs typeface="Arial"/>
              </a:rPr>
              <a:t> </a:t>
            </a:r>
            <a:r>
              <a:rPr sz="1400" dirty="0">
                <a:latin typeface="Arial"/>
                <a:cs typeface="Arial"/>
              </a:rPr>
              <a:t>cromo</a:t>
            </a:r>
            <a:r>
              <a:rPr sz="1400" spc="-30" dirty="0">
                <a:latin typeface="Arial"/>
                <a:cs typeface="Arial"/>
              </a:rPr>
              <a:t> </a:t>
            </a:r>
            <a:r>
              <a:rPr sz="1400" dirty="0">
                <a:latin typeface="Arial"/>
                <a:cs typeface="Arial"/>
              </a:rPr>
              <a:t>no  </a:t>
            </a:r>
            <a:r>
              <a:rPr sz="1400" spc="-5" dirty="0">
                <a:latin typeface="Arial"/>
                <a:cs typeface="Arial"/>
              </a:rPr>
              <a:t>enmascarados,</a:t>
            </a:r>
            <a:r>
              <a:rPr sz="1400" spc="-50" dirty="0">
                <a:latin typeface="Arial"/>
                <a:cs typeface="Arial"/>
              </a:rPr>
              <a:t> </a:t>
            </a:r>
            <a:r>
              <a:rPr sz="1400" dirty="0">
                <a:latin typeface="Arial"/>
                <a:cs typeface="Arial"/>
              </a:rPr>
              <a:t>conduzcan</a:t>
            </a:r>
            <a:r>
              <a:rPr sz="1400" spc="-50"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manchas</a:t>
            </a:r>
            <a:r>
              <a:rPr sz="1400" spc="-35" dirty="0">
                <a:latin typeface="Arial"/>
                <a:cs typeface="Arial"/>
              </a:rPr>
              <a:t> </a:t>
            </a:r>
            <a:r>
              <a:rPr sz="1400" dirty="0">
                <a:latin typeface="Arial"/>
                <a:cs typeface="Arial"/>
              </a:rPr>
              <a:t>y también</a:t>
            </a:r>
            <a:r>
              <a:rPr sz="1400" spc="-45" dirty="0">
                <a:latin typeface="Arial"/>
                <a:cs typeface="Arial"/>
              </a:rPr>
              <a:t> </a:t>
            </a:r>
            <a:r>
              <a:rPr sz="1400" dirty="0">
                <a:latin typeface="Arial"/>
                <a:cs typeface="Arial"/>
              </a:rPr>
              <a:t>dificultan</a:t>
            </a:r>
            <a:r>
              <a:rPr sz="1400" spc="-40"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penetración</a:t>
            </a:r>
            <a:r>
              <a:rPr sz="1400" spc="-55" dirty="0">
                <a:latin typeface="Arial"/>
                <a:cs typeface="Arial"/>
              </a:rPr>
              <a:t> </a:t>
            </a:r>
            <a:r>
              <a:rPr sz="1400" dirty="0">
                <a:latin typeface="Arial"/>
                <a:cs typeface="Arial"/>
              </a:rPr>
              <a:t>de</a:t>
            </a:r>
            <a:r>
              <a:rPr sz="1400" spc="-1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curtición.</a:t>
            </a:r>
          </a:p>
          <a:p>
            <a:pPr marL="396240" indent="-383540">
              <a:lnSpc>
                <a:spcPts val="1510"/>
              </a:lnSpc>
              <a:spcBef>
                <a:spcPts val="15"/>
              </a:spcBef>
              <a:buClr>
                <a:srgbClr val="3891A7"/>
              </a:buClr>
              <a:buSzPct val="78571"/>
              <a:buFont typeface="Wingdings 2"/>
              <a:buChar char=""/>
              <a:tabLst>
                <a:tab pos="396240" algn="l"/>
                <a:tab pos="396875" algn="l"/>
              </a:tabLst>
            </a:pPr>
            <a:r>
              <a:rPr sz="1400" b="1" spc="-5" dirty="0">
                <a:latin typeface="Arial"/>
                <a:cs typeface="Arial"/>
              </a:rPr>
              <a:t>Flor </a:t>
            </a:r>
            <a:r>
              <a:rPr sz="1400" b="1" dirty="0">
                <a:latin typeface="Arial"/>
                <a:cs typeface="Arial"/>
              </a:rPr>
              <a:t>excesivamente</a:t>
            </a:r>
            <a:r>
              <a:rPr sz="1400" b="1" spc="-85" dirty="0">
                <a:latin typeface="Arial"/>
                <a:cs typeface="Arial"/>
              </a:rPr>
              <a:t> </a:t>
            </a:r>
            <a:r>
              <a:rPr sz="1400" b="1" spc="-5" dirty="0">
                <a:latin typeface="Arial"/>
                <a:cs typeface="Arial"/>
              </a:rPr>
              <a:t>gruesa.</a:t>
            </a:r>
            <a:endParaRPr sz="1400" dirty="0">
              <a:latin typeface="Arial"/>
              <a:cs typeface="Arial"/>
            </a:endParaRPr>
          </a:p>
          <a:p>
            <a:pPr marL="396240" marR="181610">
              <a:lnSpc>
                <a:spcPct val="80100"/>
              </a:lnSpc>
              <a:spcBef>
                <a:spcPts val="165"/>
              </a:spcBef>
            </a:pPr>
            <a:r>
              <a:rPr sz="1400" dirty="0">
                <a:latin typeface="Arial"/>
                <a:cs typeface="Arial"/>
              </a:rPr>
              <a:t>En estos casos se sugiere utilizar en lugar de ácido sulfúrico, una adición de ácido fórmico o  también</a:t>
            </a:r>
            <a:r>
              <a:rPr sz="1400" spc="-4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utilización</a:t>
            </a:r>
            <a:r>
              <a:rPr sz="1400" spc="-40" dirty="0">
                <a:latin typeface="Arial"/>
                <a:cs typeface="Arial"/>
              </a:rPr>
              <a:t> </a:t>
            </a:r>
            <a:r>
              <a:rPr sz="1400" dirty="0">
                <a:latin typeface="Arial"/>
                <a:cs typeface="Arial"/>
              </a:rPr>
              <a:t>de</a:t>
            </a:r>
            <a:r>
              <a:rPr sz="1400" spc="-20" dirty="0">
                <a:latin typeface="Arial"/>
                <a:cs typeface="Arial"/>
              </a:rPr>
              <a:t> </a:t>
            </a:r>
            <a:r>
              <a:rPr sz="1400" dirty="0">
                <a:latin typeface="Arial"/>
                <a:cs typeface="Arial"/>
              </a:rPr>
              <a:t>formiato</a:t>
            </a:r>
            <a:r>
              <a:rPr sz="1400" spc="-40" dirty="0">
                <a:latin typeface="Arial"/>
                <a:cs typeface="Arial"/>
              </a:rPr>
              <a:t> </a:t>
            </a:r>
            <a:r>
              <a:rPr sz="1400" dirty="0">
                <a:latin typeface="Arial"/>
                <a:cs typeface="Arial"/>
              </a:rPr>
              <a:t>de</a:t>
            </a:r>
            <a:r>
              <a:rPr sz="1400" spc="-5" dirty="0">
                <a:latin typeface="Arial"/>
                <a:cs typeface="Arial"/>
              </a:rPr>
              <a:t> </a:t>
            </a:r>
            <a:r>
              <a:rPr sz="1400" dirty="0">
                <a:latin typeface="Arial"/>
                <a:cs typeface="Arial"/>
              </a:rPr>
              <a:t>sodio.</a:t>
            </a:r>
            <a:r>
              <a:rPr sz="1400" spc="-60" dirty="0">
                <a:latin typeface="Arial"/>
                <a:cs typeface="Arial"/>
              </a:rPr>
              <a:t> </a:t>
            </a:r>
            <a:r>
              <a:rPr sz="1400" spc="-25" dirty="0">
                <a:latin typeface="Arial"/>
                <a:cs typeface="Arial"/>
              </a:rPr>
              <a:t>También</a:t>
            </a:r>
            <a:r>
              <a:rPr sz="1400" spc="-20" dirty="0">
                <a:latin typeface="Arial"/>
                <a:cs typeface="Arial"/>
              </a:rPr>
              <a:t> </a:t>
            </a:r>
            <a:r>
              <a:rPr sz="1400" dirty="0">
                <a:latin typeface="Arial"/>
                <a:cs typeface="Arial"/>
              </a:rPr>
              <a:t>se</a:t>
            </a:r>
            <a:r>
              <a:rPr sz="1400" spc="-10" dirty="0">
                <a:latin typeface="Arial"/>
                <a:cs typeface="Arial"/>
              </a:rPr>
              <a:t> </a:t>
            </a:r>
            <a:r>
              <a:rPr sz="1400" dirty="0">
                <a:latin typeface="Arial"/>
                <a:cs typeface="Arial"/>
              </a:rPr>
              <a:t>pueden</a:t>
            </a:r>
            <a:r>
              <a:rPr sz="1400" spc="-30" dirty="0">
                <a:latin typeface="Arial"/>
                <a:cs typeface="Arial"/>
              </a:rPr>
              <a:t> </a:t>
            </a:r>
            <a:r>
              <a:rPr sz="1400" dirty="0">
                <a:latin typeface="Arial"/>
                <a:cs typeface="Arial"/>
              </a:rPr>
              <a:t>adicionar</a:t>
            </a:r>
            <a:r>
              <a:rPr sz="1400" spc="-40" dirty="0">
                <a:latin typeface="Arial"/>
                <a:cs typeface="Arial"/>
              </a:rPr>
              <a:t> </a:t>
            </a:r>
            <a:r>
              <a:rPr sz="1400" dirty="0">
                <a:latin typeface="Arial"/>
                <a:cs typeface="Arial"/>
              </a:rPr>
              <a:t>a</a:t>
            </a:r>
            <a:r>
              <a:rPr sz="1400" spc="-5" dirty="0">
                <a:latin typeface="Arial"/>
                <a:cs typeface="Arial"/>
              </a:rPr>
              <a:t> </a:t>
            </a:r>
            <a:r>
              <a:rPr sz="1400" dirty="0">
                <a:latin typeface="Arial"/>
                <a:cs typeface="Arial"/>
              </a:rPr>
              <a:t>tal</a:t>
            </a:r>
            <a:r>
              <a:rPr sz="1400" spc="-15" dirty="0">
                <a:latin typeface="Arial"/>
                <a:cs typeface="Arial"/>
              </a:rPr>
              <a:t> </a:t>
            </a:r>
            <a:r>
              <a:rPr sz="1400" dirty="0">
                <a:latin typeface="Arial"/>
                <a:cs typeface="Arial"/>
              </a:rPr>
              <a:t>efecto,</a:t>
            </a:r>
            <a:r>
              <a:rPr sz="1400" spc="-45" dirty="0">
                <a:latin typeface="Arial"/>
                <a:cs typeface="Arial"/>
              </a:rPr>
              <a:t> </a:t>
            </a:r>
            <a:r>
              <a:rPr sz="1400" dirty="0">
                <a:latin typeface="Arial"/>
                <a:cs typeface="Arial"/>
              </a:rPr>
              <a:t>sales</a:t>
            </a:r>
            <a:r>
              <a:rPr sz="1400" spc="-25" dirty="0">
                <a:latin typeface="Arial"/>
                <a:cs typeface="Arial"/>
              </a:rPr>
              <a:t> </a:t>
            </a:r>
            <a:r>
              <a:rPr sz="1400" dirty="0">
                <a:latin typeface="Arial"/>
                <a:cs typeface="Arial"/>
              </a:rPr>
              <a:t>de  aluminio o</a:t>
            </a:r>
            <a:r>
              <a:rPr sz="1400" spc="-50" dirty="0">
                <a:latin typeface="Arial"/>
                <a:cs typeface="Arial"/>
              </a:rPr>
              <a:t> </a:t>
            </a:r>
            <a:r>
              <a:rPr sz="1400" dirty="0">
                <a:latin typeface="Arial"/>
                <a:cs typeface="Arial"/>
              </a:rPr>
              <a:t>polifosfatos.</a:t>
            </a:r>
          </a:p>
          <a:p>
            <a:pPr marL="396240" indent="-383540">
              <a:lnSpc>
                <a:spcPts val="1510"/>
              </a:lnSpc>
              <a:buClr>
                <a:srgbClr val="3891A7"/>
              </a:buClr>
              <a:buSzPct val="78571"/>
              <a:buFont typeface="Wingdings 2"/>
              <a:buChar char=""/>
              <a:tabLst>
                <a:tab pos="396240" algn="l"/>
                <a:tab pos="396875" algn="l"/>
              </a:tabLst>
            </a:pPr>
            <a:r>
              <a:rPr sz="1400" b="1" spc="-5" dirty="0">
                <a:latin typeface="Arial"/>
                <a:cs typeface="Arial"/>
              </a:rPr>
              <a:t>Flor</a:t>
            </a:r>
            <a:r>
              <a:rPr sz="1400" b="1" spc="-35" dirty="0">
                <a:latin typeface="Arial"/>
                <a:cs typeface="Arial"/>
              </a:rPr>
              <a:t> </a:t>
            </a:r>
            <a:r>
              <a:rPr sz="1400" b="1" dirty="0">
                <a:latin typeface="Arial"/>
                <a:cs typeface="Arial"/>
              </a:rPr>
              <a:t>estrellada</a:t>
            </a:r>
            <a:endParaRPr sz="1400" dirty="0">
              <a:latin typeface="Arial"/>
              <a:cs typeface="Arial"/>
            </a:endParaRPr>
          </a:p>
          <a:p>
            <a:pPr marL="396240" marR="167640">
              <a:lnSpc>
                <a:spcPts val="1340"/>
              </a:lnSpc>
              <a:spcBef>
                <a:spcPts val="160"/>
              </a:spcBef>
            </a:pPr>
            <a:r>
              <a:rPr sz="1400" dirty="0">
                <a:latin typeface="Arial"/>
                <a:cs typeface="Arial"/>
              </a:rPr>
              <a:t>Este</a:t>
            </a:r>
            <a:r>
              <a:rPr sz="1400" spc="-25" dirty="0">
                <a:latin typeface="Arial"/>
                <a:cs typeface="Arial"/>
              </a:rPr>
              <a:t> </a:t>
            </a:r>
            <a:r>
              <a:rPr sz="1400" dirty="0">
                <a:latin typeface="Arial"/>
                <a:cs typeface="Arial"/>
              </a:rPr>
              <a:t>aspecto</a:t>
            </a:r>
            <a:r>
              <a:rPr sz="1400" spc="-55" dirty="0">
                <a:latin typeface="Arial"/>
                <a:cs typeface="Arial"/>
              </a:rPr>
              <a:t> </a:t>
            </a:r>
            <a:r>
              <a:rPr sz="1400" dirty="0">
                <a:latin typeface="Arial"/>
                <a:cs typeface="Arial"/>
              </a:rPr>
              <a:t>de la</a:t>
            </a:r>
            <a:r>
              <a:rPr sz="1400" spc="-5" dirty="0">
                <a:latin typeface="Arial"/>
                <a:cs typeface="Arial"/>
              </a:rPr>
              <a:t> </a:t>
            </a:r>
            <a:r>
              <a:rPr sz="1400" dirty="0">
                <a:latin typeface="Arial"/>
                <a:cs typeface="Arial"/>
              </a:rPr>
              <a:t>flor</a:t>
            </a:r>
            <a:r>
              <a:rPr sz="1400" spc="-25" dirty="0">
                <a:latin typeface="Arial"/>
                <a:cs typeface="Arial"/>
              </a:rPr>
              <a:t> </a:t>
            </a:r>
            <a:r>
              <a:rPr sz="1400" dirty="0">
                <a:latin typeface="Arial"/>
                <a:cs typeface="Arial"/>
              </a:rPr>
              <a:t>indica</a:t>
            </a:r>
            <a:r>
              <a:rPr sz="1400" spc="-15" dirty="0">
                <a:latin typeface="Arial"/>
                <a:cs typeface="Arial"/>
              </a:rPr>
              <a:t> </a:t>
            </a:r>
            <a:r>
              <a:rPr sz="1400" dirty="0">
                <a:latin typeface="Arial"/>
                <a:cs typeface="Arial"/>
              </a:rPr>
              <a:t>el</a:t>
            </a:r>
            <a:r>
              <a:rPr sz="1400" spc="-5" dirty="0">
                <a:latin typeface="Arial"/>
                <a:cs typeface="Arial"/>
              </a:rPr>
              <a:t> </a:t>
            </a:r>
            <a:r>
              <a:rPr sz="1400" dirty="0">
                <a:latin typeface="Arial"/>
                <a:cs typeface="Arial"/>
              </a:rPr>
              <a:t>comienzo</a:t>
            </a:r>
            <a:r>
              <a:rPr sz="1400" spc="-40" dirty="0">
                <a:latin typeface="Arial"/>
                <a:cs typeface="Arial"/>
              </a:rPr>
              <a:t> </a:t>
            </a:r>
            <a:r>
              <a:rPr sz="1400" dirty="0">
                <a:latin typeface="Arial"/>
                <a:cs typeface="Arial"/>
              </a:rPr>
              <a:t>de</a:t>
            </a:r>
            <a:r>
              <a:rPr sz="1400" spc="-1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hinchazón</a:t>
            </a:r>
            <a:r>
              <a:rPr sz="1400" spc="-40" dirty="0">
                <a:latin typeface="Arial"/>
                <a:cs typeface="Arial"/>
              </a:rPr>
              <a:t> </a:t>
            </a:r>
            <a:r>
              <a:rPr sz="1400" dirty="0">
                <a:latin typeface="Arial"/>
                <a:cs typeface="Arial"/>
              </a:rPr>
              <a:t>ácida</a:t>
            </a:r>
            <a:r>
              <a:rPr sz="1400" spc="-25" dirty="0">
                <a:latin typeface="Arial"/>
                <a:cs typeface="Arial"/>
              </a:rPr>
              <a:t> </a:t>
            </a:r>
            <a:r>
              <a:rPr sz="1400" dirty="0">
                <a:latin typeface="Arial"/>
                <a:cs typeface="Arial"/>
              </a:rPr>
              <a:t>por</a:t>
            </a:r>
            <a:r>
              <a:rPr sz="1400" spc="-15" dirty="0">
                <a:latin typeface="Arial"/>
                <a:cs typeface="Arial"/>
              </a:rPr>
              <a:t> </a:t>
            </a:r>
            <a:r>
              <a:rPr sz="1400" spc="-5" dirty="0">
                <a:latin typeface="Arial"/>
                <a:cs typeface="Arial"/>
              </a:rPr>
              <a:t>elevada concentración</a:t>
            </a:r>
            <a:r>
              <a:rPr sz="1400" spc="-50" dirty="0">
                <a:latin typeface="Arial"/>
                <a:cs typeface="Arial"/>
              </a:rPr>
              <a:t> </a:t>
            </a:r>
            <a:r>
              <a:rPr sz="1400" dirty="0">
                <a:latin typeface="Arial"/>
                <a:cs typeface="Arial"/>
              </a:rPr>
              <a:t>de  ácidos,</a:t>
            </a:r>
          </a:p>
          <a:p>
            <a:pPr marL="396240" indent="-383540">
              <a:lnSpc>
                <a:spcPts val="1510"/>
              </a:lnSpc>
              <a:spcBef>
                <a:spcPts val="20"/>
              </a:spcBef>
              <a:buClr>
                <a:srgbClr val="3891A7"/>
              </a:buClr>
              <a:buSzPct val="78571"/>
              <a:buFont typeface="Wingdings 2"/>
              <a:buChar char=""/>
              <a:tabLst>
                <a:tab pos="396240" algn="l"/>
                <a:tab pos="396875" algn="l"/>
              </a:tabLst>
            </a:pPr>
            <a:r>
              <a:rPr sz="1400" b="1" spc="-5" dirty="0">
                <a:latin typeface="Arial"/>
                <a:cs typeface="Arial"/>
              </a:rPr>
              <a:t>Cueros muy</a:t>
            </a:r>
            <a:r>
              <a:rPr sz="1400" b="1" spc="-40" dirty="0">
                <a:latin typeface="Arial"/>
                <a:cs typeface="Arial"/>
              </a:rPr>
              <a:t> </a:t>
            </a:r>
            <a:r>
              <a:rPr sz="1400" b="1" spc="-5" dirty="0">
                <a:latin typeface="Arial"/>
                <a:cs typeface="Arial"/>
              </a:rPr>
              <a:t>chatos</a:t>
            </a:r>
            <a:endParaRPr sz="1400" dirty="0">
              <a:latin typeface="Arial"/>
              <a:cs typeface="Arial"/>
            </a:endParaRPr>
          </a:p>
          <a:p>
            <a:pPr marL="396240" marR="67310">
              <a:lnSpc>
                <a:spcPts val="1340"/>
              </a:lnSpc>
              <a:spcBef>
                <a:spcPts val="160"/>
              </a:spcBef>
            </a:pPr>
            <a:r>
              <a:rPr sz="1400" dirty="0">
                <a:latin typeface="Arial"/>
                <a:cs typeface="Arial"/>
              </a:rPr>
              <a:t>En estos casos se </a:t>
            </a:r>
            <a:r>
              <a:rPr sz="1400" spc="-5" dirty="0">
                <a:latin typeface="Arial"/>
                <a:cs typeface="Arial"/>
              </a:rPr>
              <a:t>sustituye </a:t>
            </a:r>
            <a:r>
              <a:rPr sz="1400" dirty="0">
                <a:latin typeface="Arial"/>
                <a:cs typeface="Arial"/>
              </a:rPr>
              <a:t>la sal común por sulfato de sodio (sal de </a:t>
            </a:r>
            <a:r>
              <a:rPr sz="1400" spc="-5" dirty="0">
                <a:latin typeface="Arial"/>
                <a:cs typeface="Arial"/>
              </a:rPr>
              <a:t>Glauber).Se </a:t>
            </a:r>
            <a:r>
              <a:rPr sz="1400" dirty="0">
                <a:latin typeface="Arial"/>
                <a:cs typeface="Arial"/>
              </a:rPr>
              <a:t>recomienda  también</a:t>
            </a:r>
            <a:r>
              <a:rPr sz="1400" spc="-45" dirty="0">
                <a:latin typeface="Arial"/>
                <a:cs typeface="Arial"/>
              </a:rPr>
              <a:t> </a:t>
            </a:r>
            <a:r>
              <a:rPr sz="1400" dirty="0">
                <a:latin typeface="Arial"/>
                <a:cs typeface="Arial"/>
              </a:rPr>
              <a:t>la</a:t>
            </a:r>
            <a:r>
              <a:rPr sz="1400" spc="-10" dirty="0">
                <a:latin typeface="Arial"/>
                <a:cs typeface="Arial"/>
              </a:rPr>
              <a:t> </a:t>
            </a:r>
            <a:r>
              <a:rPr sz="1400" dirty="0">
                <a:latin typeface="Arial"/>
                <a:cs typeface="Arial"/>
              </a:rPr>
              <a:t>utilización</a:t>
            </a:r>
            <a:r>
              <a:rPr sz="1400" spc="-40" dirty="0">
                <a:latin typeface="Arial"/>
                <a:cs typeface="Arial"/>
              </a:rPr>
              <a:t> </a:t>
            </a:r>
            <a:r>
              <a:rPr sz="1400" dirty="0">
                <a:latin typeface="Arial"/>
                <a:cs typeface="Arial"/>
              </a:rPr>
              <a:t>de</a:t>
            </a:r>
            <a:r>
              <a:rPr sz="1400" spc="-15" dirty="0">
                <a:latin typeface="Arial"/>
                <a:cs typeface="Arial"/>
              </a:rPr>
              <a:t> </a:t>
            </a:r>
            <a:r>
              <a:rPr sz="1400" dirty="0">
                <a:latin typeface="Arial"/>
                <a:cs typeface="Arial"/>
              </a:rPr>
              <a:t>glutaraldehido,</a:t>
            </a:r>
            <a:r>
              <a:rPr sz="1400" spc="-45" dirty="0">
                <a:latin typeface="Arial"/>
                <a:cs typeface="Arial"/>
              </a:rPr>
              <a:t> </a:t>
            </a:r>
            <a:r>
              <a:rPr sz="1400" dirty="0">
                <a:latin typeface="Arial"/>
                <a:cs typeface="Arial"/>
              </a:rPr>
              <a:t>que</a:t>
            </a:r>
            <a:r>
              <a:rPr sz="1400" spc="-20" dirty="0">
                <a:latin typeface="Arial"/>
                <a:cs typeface="Arial"/>
              </a:rPr>
              <a:t> </a:t>
            </a:r>
            <a:r>
              <a:rPr sz="1400" spc="-5" dirty="0">
                <a:latin typeface="Arial"/>
                <a:cs typeface="Arial"/>
              </a:rPr>
              <a:t>favorece</a:t>
            </a:r>
            <a:r>
              <a:rPr sz="1400" spc="-30" dirty="0">
                <a:latin typeface="Arial"/>
                <a:cs typeface="Arial"/>
              </a:rPr>
              <a:t> </a:t>
            </a:r>
            <a:r>
              <a:rPr sz="1400" spc="-5" dirty="0">
                <a:latin typeface="Arial"/>
                <a:cs typeface="Arial"/>
              </a:rPr>
              <a:t>muy</a:t>
            </a:r>
            <a:r>
              <a:rPr sz="1400" spc="-10" dirty="0">
                <a:latin typeface="Arial"/>
                <a:cs typeface="Arial"/>
              </a:rPr>
              <a:t> </a:t>
            </a:r>
            <a:r>
              <a:rPr sz="1400" dirty="0">
                <a:latin typeface="Arial"/>
                <a:cs typeface="Arial"/>
              </a:rPr>
              <a:t>intensamente</a:t>
            </a:r>
            <a:r>
              <a:rPr sz="1400" spc="-5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plenitud</a:t>
            </a:r>
            <a:r>
              <a:rPr sz="1400" spc="-30" dirty="0">
                <a:latin typeface="Arial"/>
                <a:cs typeface="Arial"/>
              </a:rPr>
              <a:t> </a:t>
            </a:r>
            <a:r>
              <a:rPr sz="1400" dirty="0">
                <a:latin typeface="Arial"/>
                <a:cs typeface="Arial"/>
              </a:rPr>
              <a:t>y</a:t>
            </a:r>
            <a:r>
              <a:rPr sz="1400" spc="-10" dirty="0">
                <a:latin typeface="Arial"/>
                <a:cs typeface="Arial"/>
              </a:rPr>
              <a:t> </a:t>
            </a:r>
            <a:r>
              <a:rPr sz="1400" dirty="0">
                <a:latin typeface="Arial"/>
                <a:cs typeface="Arial"/>
              </a:rPr>
              <a:t>llenura</a:t>
            </a:r>
            <a:r>
              <a:rPr sz="1400" spc="-20" dirty="0">
                <a:latin typeface="Arial"/>
                <a:cs typeface="Arial"/>
              </a:rPr>
              <a:t> </a:t>
            </a:r>
            <a:r>
              <a:rPr sz="1400" dirty="0">
                <a:latin typeface="Arial"/>
                <a:cs typeface="Arial"/>
              </a:rPr>
              <a:t>de  los</a:t>
            </a:r>
            <a:r>
              <a:rPr sz="1400" spc="-35" dirty="0">
                <a:latin typeface="Arial"/>
                <a:cs typeface="Arial"/>
              </a:rPr>
              <a:t> </a:t>
            </a:r>
            <a:r>
              <a:rPr sz="1400" dirty="0">
                <a:latin typeface="Arial"/>
                <a:cs typeface="Arial"/>
              </a:rPr>
              <a:t>cueros.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309975" y="227613"/>
            <a:ext cx="243903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Arial"/>
                <a:cs typeface="Arial"/>
              </a:rPr>
              <a:t>IMAGENES</a:t>
            </a:r>
            <a:endParaRPr sz="3600" dirty="0">
              <a:latin typeface="Arial"/>
              <a:cs typeface="Arial"/>
            </a:endParaRPr>
          </a:p>
        </p:txBody>
      </p:sp>
      <p:sp>
        <p:nvSpPr>
          <p:cNvPr id="8" name="object 8"/>
          <p:cNvSpPr/>
          <p:nvPr/>
        </p:nvSpPr>
        <p:spPr>
          <a:xfrm>
            <a:off x="775892" y="978866"/>
            <a:ext cx="3214751" cy="1800225"/>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08479" y="2872857"/>
            <a:ext cx="4111625" cy="57467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Superficie </a:t>
            </a:r>
            <a:r>
              <a:rPr sz="1800" dirty="0">
                <a:latin typeface="Arial"/>
                <a:cs typeface="Arial"/>
              </a:rPr>
              <a:t>de </a:t>
            </a:r>
            <a:r>
              <a:rPr sz="1800" spc="-5" dirty="0">
                <a:latin typeface="Arial"/>
                <a:cs typeface="Arial"/>
              </a:rPr>
              <a:t>un cuero curtido </a:t>
            </a:r>
            <a:r>
              <a:rPr sz="1800" dirty="0">
                <a:latin typeface="Arial"/>
                <a:cs typeface="Arial"/>
              </a:rPr>
              <a:t>al</a:t>
            </a:r>
            <a:r>
              <a:rPr sz="1800" spc="-15" dirty="0">
                <a:latin typeface="Arial"/>
                <a:cs typeface="Arial"/>
              </a:rPr>
              <a:t> </a:t>
            </a:r>
            <a:r>
              <a:rPr sz="1800" spc="-5" dirty="0">
                <a:latin typeface="Arial"/>
                <a:cs typeface="Arial"/>
              </a:rPr>
              <a:t>vegetal</a:t>
            </a:r>
            <a:endParaRPr sz="1800" dirty="0">
              <a:latin typeface="Arial"/>
              <a:cs typeface="Arial"/>
            </a:endParaRPr>
          </a:p>
          <a:p>
            <a:pPr marL="12700">
              <a:lnSpc>
                <a:spcPct val="100000"/>
              </a:lnSpc>
            </a:pPr>
            <a:r>
              <a:rPr sz="1800" spc="-5" dirty="0">
                <a:latin typeface="Arial"/>
                <a:cs typeface="Arial"/>
              </a:rPr>
              <a:t>mostrando grietas sobre </a:t>
            </a:r>
            <a:r>
              <a:rPr sz="1800" spc="-10" dirty="0">
                <a:latin typeface="Arial"/>
                <a:cs typeface="Arial"/>
              </a:rPr>
              <a:t>el </a:t>
            </a:r>
            <a:r>
              <a:rPr sz="1800" spc="-5" dirty="0">
                <a:latin typeface="Arial"/>
                <a:cs typeface="Arial"/>
              </a:rPr>
              <a:t>lado</a:t>
            </a:r>
            <a:r>
              <a:rPr sz="1800" spc="40" dirty="0">
                <a:latin typeface="Arial"/>
                <a:cs typeface="Arial"/>
              </a:rPr>
              <a:t> </a:t>
            </a:r>
            <a:r>
              <a:rPr sz="1800" spc="-5" dirty="0">
                <a:latin typeface="Arial"/>
                <a:cs typeface="Arial"/>
              </a:rPr>
              <a:t>derecho</a:t>
            </a:r>
            <a:endParaRPr sz="1800" dirty="0">
              <a:latin typeface="Arial"/>
              <a:cs typeface="Arial"/>
            </a:endParaRPr>
          </a:p>
        </p:txBody>
      </p:sp>
      <p:sp>
        <p:nvSpPr>
          <p:cNvPr id="10" name="object 10"/>
          <p:cNvSpPr/>
          <p:nvPr/>
        </p:nvSpPr>
        <p:spPr>
          <a:xfrm>
            <a:off x="5497178" y="1042355"/>
            <a:ext cx="2952750" cy="1876425"/>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151501" y="2956305"/>
            <a:ext cx="32740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Cuero vacuno dañado por</a:t>
            </a:r>
            <a:r>
              <a:rPr sz="1800" spc="-15" dirty="0">
                <a:latin typeface="Arial"/>
                <a:cs typeface="Arial"/>
              </a:rPr>
              <a:t> </a:t>
            </a:r>
            <a:r>
              <a:rPr sz="1800" spc="-5" dirty="0">
                <a:latin typeface="Arial"/>
                <a:cs typeface="Arial"/>
              </a:rPr>
              <a:t>ácido</a:t>
            </a:r>
            <a:endParaRPr sz="1800" dirty="0">
              <a:latin typeface="Arial"/>
              <a:cs typeface="Arial"/>
            </a:endParaRPr>
          </a:p>
        </p:txBody>
      </p:sp>
      <p:sp>
        <p:nvSpPr>
          <p:cNvPr id="12" name="object 12"/>
          <p:cNvSpPr/>
          <p:nvPr/>
        </p:nvSpPr>
        <p:spPr>
          <a:xfrm>
            <a:off x="1019616" y="3720450"/>
            <a:ext cx="2881376" cy="185737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437378" y="3798688"/>
            <a:ext cx="2881376" cy="1857375"/>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697075" y="5662708"/>
            <a:ext cx="3923029" cy="848994"/>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Superficie flor de un cuero en azul con  mancha de escurrimiento del ácido  derramado sobre</a:t>
            </a:r>
            <a:r>
              <a:rPr sz="1800" spc="5" dirty="0">
                <a:latin typeface="Arial"/>
                <a:cs typeface="Arial"/>
              </a:rPr>
              <a:t> </a:t>
            </a:r>
            <a:r>
              <a:rPr sz="1800" spc="-5" dirty="0">
                <a:latin typeface="Arial"/>
                <a:cs typeface="Arial"/>
              </a:rPr>
              <a:t>ella.</a:t>
            </a:r>
            <a:endParaRPr sz="1800" dirty="0">
              <a:latin typeface="Arial"/>
              <a:cs typeface="Arial"/>
            </a:endParaRPr>
          </a:p>
        </p:txBody>
      </p:sp>
      <p:sp>
        <p:nvSpPr>
          <p:cNvPr id="15" name="object 15"/>
          <p:cNvSpPr txBox="1"/>
          <p:nvPr/>
        </p:nvSpPr>
        <p:spPr>
          <a:xfrm>
            <a:off x="5658089" y="5756146"/>
            <a:ext cx="24479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Daño a la flor por</a:t>
            </a:r>
            <a:r>
              <a:rPr sz="1800" spc="-40" dirty="0">
                <a:latin typeface="Arial"/>
                <a:cs typeface="Arial"/>
              </a:rPr>
              <a:t> </a:t>
            </a:r>
            <a:r>
              <a:rPr sz="1800" spc="-5" dirty="0">
                <a:latin typeface="Arial"/>
                <a:cs typeface="Arial"/>
              </a:rPr>
              <a:t>ácido.</a:t>
            </a:r>
            <a:endParaRPr sz="1800"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16352" y="617713"/>
            <a:ext cx="8158480" cy="2192267"/>
          </a:xfrm>
          <a:prstGeom prst="rect">
            <a:avLst/>
          </a:prstGeom>
        </p:spPr>
        <p:txBody>
          <a:bodyPr vert="horz" wrap="square" lIns="0" tIns="12065" rIns="0" bIns="0" rtlCol="0">
            <a:spAutoFit/>
          </a:bodyPr>
          <a:lstStyle/>
          <a:p>
            <a:pPr marL="12700">
              <a:lnSpc>
                <a:spcPts val="5460"/>
              </a:lnSpc>
              <a:spcBef>
                <a:spcPts val="95"/>
              </a:spcBef>
            </a:pPr>
            <a:r>
              <a:rPr lang="es-MX" sz="4600" b="0" spc="-15" dirty="0" smtClean="0">
                <a:latin typeface="Arial"/>
                <a:cs typeface="Arial"/>
              </a:rPr>
              <a:t>       </a:t>
            </a:r>
            <a:r>
              <a:rPr sz="4600" b="0" spc="-15" dirty="0" smtClean="0">
                <a:latin typeface="Arial"/>
                <a:cs typeface="Arial"/>
              </a:rPr>
              <a:t>CURTIDO</a:t>
            </a:r>
            <a:r>
              <a:rPr lang="es-MX" sz="4600" b="0" spc="-15" dirty="0" smtClean="0">
                <a:latin typeface="Arial"/>
                <a:cs typeface="Arial"/>
              </a:rPr>
              <a:t/>
            </a:r>
            <a:br>
              <a:rPr lang="es-MX" sz="4600" b="0" spc="-15" dirty="0" smtClean="0">
                <a:latin typeface="Arial"/>
                <a:cs typeface="Arial"/>
              </a:rPr>
            </a:br>
            <a:endParaRPr sz="4400" dirty="0">
              <a:latin typeface="Arial"/>
              <a:cs typeface="Arial"/>
            </a:endParaRPr>
          </a:p>
          <a:p>
            <a:pPr marL="478790" marR="5080" indent="8890">
              <a:lnSpc>
                <a:spcPts val="2690"/>
              </a:lnSpc>
              <a:spcBef>
                <a:spcPts val="585"/>
              </a:spcBef>
            </a:pPr>
            <a:r>
              <a:rPr sz="2400" b="0" spc="-5" dirty="0">
                <a:latin typeface="Arial"/>
                <a:cs typeface="Arial"/>
              </a:rPr>
              <a:t>La curtición es por </a:t>
            </a:r>
            <a:r>
              <a:rPr sz="2400" b="0" dirty="0">
                <a:latin typeface="Arial"/>
                <a:cs typeface="Arial"/>
              </a:rPr>
              <a:t>definición una transformación  </a:t>
            </a:r>
            <a:r>
              <a:rPr sz="2400" b="0" spc="-5" dirty="0">
                <a:latin typeface="Arial"/>
                <a:cs typeface="Arial"/>
              </a:rPr>
              <a:t>de </a:t>
            </a:r>
            <a:r>
              <a:rPr sz="2400" b="0" dirty="0">
                <a:latin typeface="Arial"/>
                <a:cs typeface="Arial"/>
              </a:rPr>
              <a:t>cualquier piel en</a:t>
            </a:r>
            <a:r>
              <a:rPr sz="2400" b="0" spc="10" dirty="0">
                <a:latin typeface="Arial"/>
                <a:cs typeface="Arial"/>
              </a:rPr>
              <a:t> </a:t>
            </a:r>
            <a:r>
              <a:rPr sz="2400" b="0" dirty="0">
                <a:latin typeface="Arial"/>
                <a:cs typeface="Arial"/>
              </a:rPr>
              <a:t>cuero.</a:t>
            </a:r>
            <a:endParaRPr sz="2400" dirty="0">
              <a:latin typeface="Arial"/>
              <a:cs typeface="Arial"/>
            </a:endParaRPr>
          </a:p>
        </p:txBody>
      </p:sp>
      <p:sp>
        <p:nvSpPr>
          <p:cNvPr id="8" name="object 8"/>
          <p:cNvSpPr txBox="1"/>
          <p:nvPr/>
        </p:nvSpPr>
        <p:spPr>
          <a:xfrm>
            <a:off x="877651" y="3001293"/>
            <a:ext cx="7662545" cy="3052759"/>
          </a:xfrm>
          <a:prstGeom prst="rect">
            <a:avLst/>
          </a:prstGeom>
        </p:spPr>
        <p:txBody>
          <a:bodyPr vert="horz" wrap="square" lIns="0" tIns="97155" rIns="0" bIns="0" rtlCol="0">
            <a:spAutoFit/>
          </a:bodyPr>
          <a:lstStyle/>
          <a:p>
            <a:pPr marL="12700" marR="5080" indent="106680" algn="just">
              <a:lnSpc>
                <a:spcPct val="80000"/>
              </a:lnSpc>
              <a:spcBef>
                <a:spcPts val="765"/>
              </a:spcBef>
            </a:pPr>
            <a:r>
              <a:rPr sz="2400" spc="-5" dirty="0">
                <a:latin typeface="Arial"/>
                <a:cs typeface="Arial"/>
              </a:rPr>
              <a:t>Este proceso </a:t>
            </a:r>
            <a:r>
              <a:rPr sz="2400" dirty="0">
                <a:latin typeface="Arial"/>
                <a:cs typeface="Arial"/>
              </a:rPr>
              <a:t>puede efectuarse </a:t>
            </a:r>
            <a:r>
              <a:rPr sz="2400" spc="-5" dirty="0">
                <a:latin typeface="Arial"/>
                <a:cs typeface="Arial"/>
              </a:rPr>
              <a:t>utilizando  curtientes vegetales o sales de cromo; sin  </a:t>
            </a:r>
            <a:r>
              <a:rPr sz="2400" dirty="0">
                <a:latin typeface="Arial"/>
                <a:cs typeface="Arial"/>
              </a:rPr>
              <a:t>embargo, existen otros curtientes tales como  </a:t>
            </a:r>
            <a:r>
              <a:rPr sz="2400" spc="-5" dirty="0">
                <a:latin typeface="Arial"/>
                <a:cs typeface="Arial"/>
              </a:rPr>
              <a:t>alumbre, </a:t>
            </a:r>
            <a:r>
              <a:rPr sz="2400" dirty="0">
                <a:latin typeface="Arial"/>
                <a:cs typeface="Arial"/>
              </a:rPr>
              <a:t>circonio, formaldeido </a:t>
            </a:r>
            <a:r>
              <a:rPr sz="2400" spc="-5" dirty="0">
                <a:latin typeface="Arial"/>
                <a:cs typeface="Arial"/>
              </a:rPr>
              <a:t>y otros  compuestos de tipo </a:t>
            </a:r>
            <a:r>
              <a:rPr sz="2400" dirty="0">
                <a:latin typeface="Arial"/>
                <a:cs typeface="Arial"/>
              </a:rPr>
              <a:t>sintético tales </a:t>
            </a:r>
            <a:r>
              <a:rPr sz="2400" spc="-5" dirty="0">
                <a:latin typeface="Arial"/>
                <a:cs typeface="Arial"/>
              </a:rPr>
              <a:t>como  </a:t>
            </a:r>
            <a:r>
              <a:rPr sz="2400" dirty="0">
                <a:latin typeface="Arial"/>
                <a:cs typeface="Arial"/>
              </a:rPr>
              <a:t>melanina-úrea, </a:t>
            </a:r>
            <a:r>
              <a:rPr sz="2400" spc="-5" dirty="0">
                <a:latin typeface="Arial"/>
                <a:cs typeface="Arial"/>
              </a:rPr>
              <a:t>estireno y </a:t>
            </a:r>
            <a:r>
              <a:rPr sz="2400" dirty="0">
                <a:latin typeface="Arial"/>
                <a:cs typeface="Arial"/>
              </a:rPr>
              <a:t>anhídrido maléico. </a:t>
            </a:r>
            <a:r>
              <a:rPr sz="2400" spc="-5" dirty="0">
                <a:latin typeface="Arial"/>
                <a:cs typeface="Arial"/>
              </a:rPr>
              <a:t>El  curtido </a:t>
            </a:r>
            <a:r>
              <a:rPr sz="2400" dirty="0">
                <a:latin typeface="Arial"/>
                <a:cs typeface="Arial"/>
              </a:rPr>
              <a:t>vegetal, </a:t>
            </a:r>
            <a:r>
              <a:rPr sz="2400" spc="-5" dirty="0">
                <a:latin typeface="Arial"/>
                <a:cs typeface="Arial"/>
              </a:rPr>
              <a:t>se aplica en </a:t>
            </a:r>
            <a:r>
              <a:rPr sz="2400" dirty="0">
                <a:latin typeface="Arial"/>
                <a:cs typeface="Arial"/>
              </a:rPr>
              <a:t>particular </a:t>
            </a:r>
            <a:r>
              <a:rPr sz="2400" spc="-5" dirty="0">
                <a:latin typeface="Arial"/>
                <a:cs typeface="Arial"/>
              </a:rPr>
              <a:t>a las  pieles de los </a:t>
            </a:r>
            <a:r>
              <a:rPr sz="2400" dirty="0">
                <a:latin typeface="Arial"/>
                <a:cs typeface="Arial"/>
              </a:rPr>
              <a:t>bovinos destinadas </a:t>
            </a:r>
            <a:r>
              <a:rPr sz="2400" spc="-5" dirty="0">
                <a:latin typeface="Arial"/>
                <a:cs typeface="Arial"/>
              </a:rPr>
              <a:t>a la </a:t>
            </a:r>
            <a:r>
              <a:rPr sz="2400" dirty="0">
                <a:latin typeface="Arial"/>
                <a:cs typeface="Arial"/>
              </a:rPr>
              <a:t>producción  </a:t>
            </a:r>
            <a:r>
              <a:rPr sz="2400" spc="-5" dirty="0">
                <a:latin typeface="Arial"/>
                <a:cs typeface="Arial"/>
              </a:rPr>
              <a:t>de cueros </a:t>
            </a:r>
            <a:r>
              <a:rPr sz="2400" dirty="0">
                <a:latin typeface="Arial"/>
                <a:cs typeface="Arial"/>
              </a:rPr>
              <a:t>para suelas </a:t>
            </a:r>
            <a:r>
              <a:rPr sz="2400" spc="-5" dirty="0">
                <a:latin typeface="Arial"/>
                <a:cs typeface="Arial"/>
              </a:rPr>
              <a:t>de </a:t>
            </a:r>
            <a:r>
              <a:rPr sz="2400" dirty="0">
                <a:latin typeface="Arial"/>
                <a:cs typeface="Arial"/>
              </a:rPr>
              <a:t>calzado. </a:t>
            </a:r>
            <a:r>
              <a:rPr sz="2400" spc="-10" dirty="0">
                <a:latin typeface="Arial"/>
                <a:cs typeface="Arial"/>
              </a:rPr>
              <a:t>El </a:t>
            </a:r>
            <a:r>
              <a:rPr sz="2400" dirty="0">
                <a:latin typeface="Arial"/>
                <a:cs typeface="Arial"/>
              </a:rPr>
              <a:t>curtido  mineral se aplica cuando se desea obtener  </a:t>
            </a:r>
            <a:r>
              <a:rPr sz="2400" spc="-5" dirty="0">
                <a:latin typeface="Arial"/>
                <a:cs typeface="Arial"/>
              </a:rPr>
              <a:t>cueros </a:t>
            </a:r>
            <a:r>
              <a:rPr sz="2400" dirty="0">
                <a:latin typeface="Arial"/>
                <a:cs typeface="Arial"/>
              </a:rPr>
              <a:t>finos, </a:t>
            </a:r>
            <a:r>
              <a:rPr sz="2400" spc="-5" dirty="0">
                <a:latin typeface="Arial"/>
                <a:cs typeface="Arial"/>
              </a:rPr>
              <a:t>muy </a:t>
            </a:r>
            <a:r>
              <a:rPr sz="2400" dirty="0">
                <a:latin typeface="Arial"/>
                <a:cs typeface="Arial"/>
              </a:rPr>
              <a:t>flexibles, </a:t>
            </a:r>
            <a:r>
              <a:rPr sz="2400" spc="-5" dirty="0">
                <a:latin typeface="Arial"/>
                <a:cs typeface="Arial"/>
              </a:rPr>
              <a:t>delgados y</a:t>
            </a:r>
            <a:r>
              <a:rPr sz="2400" spc="-10" dirty="0">
                <a:latin typeface="Arial"/>
                <a:cs typeface="Arial"/>
              </a:rPr>
              <a:t> </a:t>
            </a:r>
            <a:r>
              <a:rPr sz="2400" dirty="0">
                <a:latin typeface="Arial"/>
                <a:cs typeface="Arial"/>
              </a:rPr>
              <a:t>suaves.</a:t>
            </a:r>
          </a:p>
        </p:txBody>
      </p:sp>
      <p:sp>
        <p:nvSpPr>
          <p:cNvPr id="9" name="object 9"/>
          <p:cNvSpPr/>
          <p:nvPr/>
        </p:nvSpPr>
        <p:spPr>
          <a:xfrm>
            <a:off x="7643876" y="142798"/>
            <a:ext cx="1143012" cy="10715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00200" y="568666"/>
            <a:ext cx="3073400" cy="726440"/>
          </a:xfrm>
          <a:prstGeom prst="rect">
            <a:avLst/>
          </a:prstGeom>
        </p:spPr>
        <p:txBody>
          <a:bodyPr vert="horz" wrap="square" lIns="0" tIns="12065" rIns="0" bIns="0" rtlCol="0">
            <a:spAutoFit/>
          </a:bodyPr>
          <a:lstStyle/>
          <a:p>
            <a:pPr marL="12700">
              <a:lnSpc>
                <a:spcPct val="100000"/>
              </a:lnSpc>
              <a:spcBef>
                <a:spcPts val="95"/>
              </a:spcBef>
            </a:pPr>
            <a:r>
              <a:rPr sz="4600" b="0" spc="-5" dirty="0">
                <a:latin typeface="Arial"/>
                <a:cs typeface="Arial"/>
              </a:rPr>
              <a:t>FINAL</a:t>
            </a:r>
            <a:r>
              <a:rPr sz="4600" b="0" spc="-25" dirty="0">
                <a:latin typeface="Arial"/>
                <a:cs typeface="Arial"/>
              </a:rPr>
              <a:t>I</a:t>
            </a:r>
            <a:r>
              <a:rPr sz="4600" b="0" spc="-5" dirty="0">
                <a:latin typeface="Arial"/>
                <a:cs typeface="Arial"/>
              </a:rPr>
              <a:t>DAD</a:t>
            </a:r>
            <a:endParaRPr sz="4600" dirty="0">
              <a:latin typeface="Arial"/>
              <a:cs typeface="Arial"/>
            </a:endParaRPr>
          </a:p>
        </p:txBody>
      </p:sp>
      <p:sp>
        <p:nvSpPr>
          <p:cNvPr id="8" name="object 8"/>
          <p:cNvSpPr txBox="1"/>
          <p:nvPr/>
        </p:nvSpPr>
        <p:spPr>
          <a:xfrm>
            <a:off x="572516" y="1624330"/>
            <a:ext cx="3642294" cy="3691395"/>
          </a:xfrm>
          <a:prstGeom prst="rect">
            <a:avLst/>
          </a:prstGeom>
        </p:spPr>
        <p:txBody>
          <a:bodyPr vert="horz" wrap="square" lIns="0" tIns="13335" rIns="0" bIns="0" rtlCol="0">
            <a:spAutoFit/>
          </a:bodyPr>
          <a:lstStyle/>
          <a:p>
            <a:pPr marL="396240" marR="537845" indent="-383540">
              <a:lnSpc>
                <a:spcPct val="100000"/>
              </a:lnSpc>
              <a:spcBef>
                <a:spcPts val="105"/>
              </a:spcBef>
              <a:buClr>
                <a:srgbClr val="3891A7"/>
              </a:buClr>
              <a:buSzPct val="78846"/>
              <a:buFont typeface="Wingdings 2"/>
              <a:buChar char=""/>
              <a:tabLst>
                <a:tab pos="396240" algn="l"/>
                <a:tab pos="396875" algn="l"/>
              </a:tabLst>
            </a:pPr>
            <a:r>
              <a:rPr sz="2600" dirty="0">
                <a:latin typeface="Arial"/>
                <a:cs typeface="Arial"/>
              </a:rPr>
              <a:t>Impedir la  putrefacción</a:t>
            </a:r>
            <a:r>
              <a:rPr sz="2600" spc="-80" dirty="0">
                <a:latin typeface="Arial"/>
                <a:cs typeface="Arial"/>
              </a:rPr>
              <a:t> </a:t>
            </a:r>
            <a:r>
              <a:rPr sz="2600" dirty="0">
                <a:latin typeface="Arial"/>
                <a:cs typeface="Arial"/>
              </a:rPr>
              <a:t>del  cuero.</a:t>
            </a:r>
          </a:p>
          <a:p>
            <a:pPr marL="396240" marR="5080" indent="-383540">
              <a:lnSpc>
                <a:spcPct val="100000"/>
              </a:lnSpc>
              <a:spcBef>
                <a:spcPts val="625"/>
              </a:spcBef>
              <a:buClr>
                <a:srgbClr val="3891A7"/>
              </a:buClr>
              <a:buSzPct val="78846"/>
              <a:buFont typeface="Wingdings 2"/>
              <a:buChar char=""/>
              <a:tabLst>
                <a:tab pos="396240" algn="l"/>
                <a:tab pos="396875" algn="l"/>
              </a:tabLst>
            </a:pPr>
            <a:r>
              <a:rPr sz="2600" dirty="0">
                <a:latin typeface="Arial"/>
                <a:cs typeface="Arial"/>
              </a:rPr>
              <a:t>Mejorar su  apariencia y  propiedades  físicas,</a:t>
            </a:r>
            <a:r>
              <a:rPr sz="2600" spc="-85" dirty="0">
                <a:latin typeface="Arial"/>
                <a:cs typeface="Arial"/>
              </a:rPr>
              <a:t> </a:t>
            </a:r>
            <a:r>
              <a:rPr sz="2600" dirty="0">
                <a:latin typeface="Arial"/>
                <a:cs typeface="Arial"/>
              </a:rPr>
              <a:t>asegurando  la estabilidad  química y biológica  del</a:t>
            </a:r>
            <a:r>
              <a:rPr sz="2600" spc="-20" dirty="0">
                <a:latin typeface="Arial"/>
                <a:cs typeface="Arial"/>
              </a:rPr>
              <a:t> </a:t>
            </a:r>
            <a:r>
              <a:rPr sz="2600" dirty="0">
                <a:latin typeface="Arial"/>
                <a:cs typeface="Arial"/>
              </a:rPr>
              <a:t>mismo.</a:t>
            </a:r>
          </a:p>
        </p:txBody>
      </p:sp>
      <p:sp>
        <p:nvSpPr>
          <p:cNvPr id="9" name="object 9"/>
          <p:cNvSpPr/>
          <p:nvPr/>
        </p:nvSpPr>
        <p:spPr>
          <a:xfrm>
            <a:off x="4565073" y="1822208"/>
            <a:ext cx="3190875" cy="28575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143240" y="428604"/>
            <a:ext cx="3390900" cy="452120"/>
          </a:xfrm>
          <a:prstGeom prst="rect">
            <a:avLst/>
          </a:prstGeom>
        </p:spPr>
        <p:txBody>
          <a:bodyPr vert="horz" wrap="square" lIns="0" tIns="12065" rIns="0" bIns="0" rtlCol="0">
            <a:spAutoFit/>
          </a:bodyPr>
          <a:lstStyle/>
          <a:p>
            <a:pPr marL="12700" algn="ctr">
              <a:lnSpc>
                <a:spcPct val="100000"/>
              </a:lnSpc>
              <a:spcBef>
                <a:spcPts val="95"/>
              </a:spcBef>
            </a:pPr>
            <a:r>
              <a:rPr sz="2800" b="0" spc="-5" smtClean="0">
                <a:solidFill>
                  <a:srgbClr val="FFC000"/>
                </a:solidFill>
                <a:latin typeface="Algerian" pitchFamily="82" charset="0"/>
                <a:cs typeface="Arial"/>
              </a:rPr>
              <a:t>TIPOS DE</a:t>
            </a:r>
            <a:r>
              <a:rPr sz="2800" b="0" spc="-100" smtClean="0">
                <a:solidFill>
                  <a:srgbClr val="FFC000"/>
                </a:solidFill>
                <a:latin typeface="Algerian" pitchFamily="82" charset="0"/>
                <a:cs typeface="Arial"/>
              </a:rPr>
              <a:t> </a:t>
            </a:r>
            <a:r>
              <a:rPr sz="2800" b="0" spc="-10" smtClean="0">
                <a:solidFill>
                  <a:srgbClr val="FFC000"/>
                </a:solidFill>
                <a:latin typeface="Algerian" pitchFamily="82" charset="0"/>
                <a:cs typeface="Arial"/>
              </a:rPr>
              <a:t>CURTIDO</a:t>
            </a:r>
            <a:endParaRPr sz="2800" dirty="0">
              <a:solidFill>
                <a:srgbClr val="FFC000"/>
              </a:solidFill>
              <a:latin typeface="Algerian" pitchFamily="82" charset="0"/>
              <a:cs typeface="Arial"/>
            </a:endParaRPr>
          </a:p>
        </p:txBody>
      </p:sp>
      <p:sp>
        <p:nvSpPr>
          <p:cNvPr id="8" name="object 8"/>
          <p:cNvSpPr txBox="1"/>
          <p:nvPr/>
        </p:nvSpPr>
        <p:spPr>
          <a:xfrm>
            <a:off x="762000" y="1140331"/>
            <a:ext cx="8036559" cy="46158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3891A7"/>
                </a:solidFill>
                <a:latin typeface="Arial"/>
                <a:cs typeface="Arial"/>
              </a:rPr>
              <a:t>CURTIDO AL</a:t>
            </a:r>
            <a:r>
              <a:rPr sz="3200" b="1" spc="-229" dirty="0">
                <a:solidFill>
                  <a:srgbClr val="3891A7"/>
                </a:solidFill>
                <a:latin typeface="Arial"/>
                <a:cs typeface="Arial"/>
              </a:rPr>
              <a:t> </a:t>
            </a:r>
            <a:r>
              <a:rPr sz="3200" b="1" dirty="0">
                <a:solidFill>
                  <a:srgbClr val="3891A7"/>
                </a:solidFill>
                <a:latin typeface="Arial"/>
                <a:cs typeface="Arial"/>
              </a:rPr>
              <a:t>CROMO</a:t>
            </a:r>
            <a:endParaRPr sz="3200" dirty="0">
              <a:latin typeface="Arial"/>
              <a:cs typeface="Arial"/>
            </a:endParaRPr>
          </a:p>
          <a:p>
            <a:pPr marL="507365" marR="555625" indent="-384175">
              <a:lnSpc>
                <a:spcPct val="100000"/>
              </a:lnSpc>
              <a:spcBef>
                <a:spcPts val="2720"/>
              </a:spcBef>
              <a:buClr>
                <a:srgbClr val="3891A7"/>
              </a:buClr>
              <a:buSzPct val="80357"/>
              <a:buFont typeface="Wingdings 2"/>
              <a:buChar char=""/>
              <a:tabLst>
                <a:tab pos="507365" algn="l"/>
                <a:tab pos="508000" algn="l"/>
              </a:tabLst>
            </a:pPr>
            <a:r>
              <a:rPr sz="2800" spc="-5" dirty="0">
                <a:latin typeface="Arial"/>
                <a:cs typeface="Arial"/>
              </a:rPr>
              <a:t>El curtido de pieles con sales de cromo  representa el 80 % de </a:t>
            </a:r>
            <a:r>
              <a:rPr sz="2800" dirty="0">
                <a:latin typeface="Arial"/>
                <a:cs typeface="Arial"/>
              </a:rPr>
              <a:t>la producción total </a:t>
            </a:r>
            <a:r>
              <a:rPr sz="2800" spc="-5" dirty="0">
                <a:latin typeface="Arial"/>
                <a:cs typeface="Arial"/>
              </a:rPr>
              <a:t>de  cueros en el</a:t>
            </a:r>
            <a:r>
              <a:rPr sz="2800" spc="10" dirty="0">
                <a:latin typeface="Arial"/>
                <a:cs typeface="Arial"/>
              </a:rPr>
              <a:t> </a:t>
            </a:r>
            <a:r>
              <a:rPr sz="2800" spc="-5" dirty="0">
                <a:latin typeface="Arial"/>
                <a:cs typeface="Arial"/>
              </a:rPr>
              <a:t>mundo.</a:t>
            </a:r>
            <a:endParaRPr sz="2800" dirty="0">
              <a:latin typeface="Arial"/>
              <a:cs typeface="Arial"/>
            </a:endParaRPr>
          </a:p>
          <a:p>
            <a:pPr marL="507365" marR="467995" indent="8890">
              <a:lnSpc>
                <a:spcPct val="100000"/>
              </a:lnSpc>
              <a:spcBef>
                <a:spcPts val="675"/>
              </a:spcBef>
            </a:pPr>
            <a:r>
              <a:rPr sz="2800" spc="-5" dirty="0">
                <a:latin typeface="Arial"/>
                <a:cs typeface="Arial"/>
              </a:rPr>
              <a:t>Las ventajas que representa este método de  </a:t>
            </a:r>
            <a:r>
              <a:rPr sz="2800" dirty="0">
                <a:latin typeface="Arial"/>
                <a:cs typeface="Arial"/>
              </a:rPr>
              <a:t>curtición </a:t>
            </a:r>
            <a:r>
              <a:rPr sz="2800" spc="-5" dirty="0">
                <a:latin typeface="Arial"/>
                <a:cs typeface="Arial"/>
              </a:rPr>
              <a:t>se </a:t>
            </a:r>
            <a:r>
              <a:rPr sz="2800" dirty="0">
                <a:latin typeface="Arial"/>
                <a:cs typeface="Arial"/>
              </a:rPr>
              <a:t>pueden enumerar</a:t>
            </a:r>
            <a:r>
              <a:rPr sz="2800" spc="-10" dirty="0">
                <a:latin typeface="Arial"/>
                <a:cs typeface="Arial"/>
              </a:rPr>
              <a:t> </a:t>
            </a:r>
            <a:r>
              <a:rPr sz="2800" dirty="0">
                <a:latin typeface="Arial"/>
                <a:cs typeface="Arial"/>
              </a:rPr>
              <a:t>como:</a:t>
            </a:r>
          </a:p>
          <a:p>
            <a:pPr marL="507365" indent="-384175">
              <a:lnSpc>
                <a:spcPct val="100000"/>
              </a:lnSpc>
              <a:spcBef>
                <a:spcPts val="675"/>
              </a:spcBef>
              <a:buClr>
                <a:srgbClr val="3891A7"/>
              </a:buClr>
              <a:buSzPct val="80357"/>
              <a:buFont typeface="Wingdings 2"/>
              <a:buChar char=""/>
              <a:tabLst>
                <a:tab pos="507365" algn="l"/>
                <a:tab pos="508000" algn="l"/>
              </a:tabLst>
            </a:pPr>
            <a:r>
              <a:rPr lang="es-EC" sz="2800" spc="-5" dirty="0" smtClean="0">
                <a:latin typeface="Arial"/>
                <a:cs typeface="Arial"/>
              </a:rPr>
              <a:t>M</a:t>
            </a:r>
            <a:r>
              <a:rPr sz="2800" spc="-5" smtClean="0">
                <a:latin typeface="Arial"/>
                <a:cs typeface="Arial"/>
              </a:rPr>
              <a:t>uy </a:t>
            </a:r>
            <a:r>
              <a:rPr sz="2800" spc="-5" dirty="0">
                <a:latin typeface="Arial"/>
                <a:cs typeface="Arial"/>
              </a:rPr>
              <a:t>buen </a:t>
            </a:r>
            <a:r>
              <a:rPr sz="2800" dirty="0">
                <a:latin typeface="Arial"/>
                <a:cs typeface="Arial"/>
              </a:rPr>
              <a:t>nivel </a:t>
            </a:r>
            <a:r>
              <a:rPr sz="2800" spc="-5" dirty="0">
                <a:latin typeface="Arial"/>
                <a:cs typeface="Arial"/>
              </a:rPr>
              <a:t>de </a:t>
            </a:r>
            <a:r>
              <a:rPr sz="2800" dirty="0">
                <a:latin typeface="Arial"/>
                <a:cs typeface="Arial"/>
              </a:rPr>
              <a:t>calidad constante </a:t>
            </a:r>
            <a:r>
              <a:rPr sz="2800" spc="-5" dirty="0">
                <a:latin typeface="Arial"/>
                <a:cs typeface="Arial"/>
              </a:rPr>
              <a:t>y</a:t>
            </a:r>
            <a:r>
              <a:rPr sz="2800" spc="-15" dirty="0">
                <a:latin typeface="Arial"/>
                <a:cs typeface="Arial"/>
              </a:rPr>
              <a:t> </a:t>
            </a:r>
            <a:r>
              <a:rPr sz="2800" spc="-5" dirty="0">
                <a:latin typeface="Arial"/>
                <a:cs typeface="Arial"/>
              </a:rPr>
              <a:t>uniforme</a:t>
            </a:r>
            <a:endParaRPr sz="2800" dirty="0">
              <a:latin typeface="Arial"/>
              <a:cs typeface="Arial"/>
            </a:endParaRPr>
          </a:p>
          <a:p>
            <a:pPr marL="507365" indent="-384175">
              <a:lnSpc>
                <a:spcPct val="100000"/>
              </a:lnSpc>
              <a:spcBef>
                <a:spcPts val="670"/>
              </a:spcBef>
              <a:buClr>
                <a:srgbClr val="3891A7"/>
              </a:buClr>
              <a:buSzPct val="80357"/>
              <a:buFont typeface="Wingdings 2"/>
              <a:buChar char=""/>
              <a:tabLst>
                <a:tab pos="507365" algn="l"/>
                <a:tab pos="508000" algn="l"/>
              </a:tabLst>
            </a:pPr>
            <a:r>
              <a:rPr lang="es-EC" sz="2800" dirty="0" smtClean="0">
                <a:latin typeface="Arial"/>
                <a:cs typeface="Arial"/>
              </a:rPr>
              <a:t>P</a:t>
            </a:r>
            <a:r>
              <a:rPr sz="2800" smtClean="0">
                <a:latin typeface="Arial"/>
                <a:cs typeface="Arial"/>
              </a:rPr>
              <a:t>roducción</a:t>
            </a:r>
            <a:r>
              <a:rPr sz="2800" spc="-15" smtClean="0">
                <a:latin typeface="Arial"/>
                <a:cs typeface="Arial"/>
              </a:rPr>
              <a:t> </a:t>
            </a:r>
            <a:r>
              <a:rPr sz="2800" dirty="0">
                <a:latin typeface="Arial"/>
                <a:cs typeface="Arial"/>
              </a:rPr>
              <a:t>racional</a:t>
            </a:r>
          </a:p>
          <a:p>
            <a:pPr marL="507365" indent="-384175">
              <a:lnSpc>
                <a:spcPct val="100000"/>
              </a:lnSpc>
              <a:spcBef>
                <a:spcPts val="675"/>
              </a:spcBef>
              <a:buClr>
                <a:srgbClr val="3891A7"/>
              </a:buClr>
              <a:buSzPct val="80357"/>
              <a:buFont typeface="Wingdings 2"/>
              <a:buChar char=""/>
              <a:tabLst>
                <a:tab pos="507365" algn="l"/>
                <a:tab pos="508000" algn="l"/>
              </a:tabLst>
            </a:pPr>
            <a:r>
              <a:rPr lang="es-EC" sz="2800" spc="-5" dirty="0" smtClean="0">
                <a:latin typeface="Arial"/>
                <a:cs typeface="Arial"/>
              </a:rPr>
              <a:t>A</a:t>
            </a:r>
            <a:r>
              <a:rPr sz="2800" spc="-5" smtClean="0">
                <a:latin typeface="Arial"/>
                <a:cs typeface="Arial"/>
              </a:rPr>
              <a:t>cabado </a:t>
            </a:r>
            <a:r>
              <a:rPr sz="2800" spc="-5" dirty="0">
                <a:latin typeface="Arial"/>
                <a:cs typeface="Arial"/>
              </a:rPr>
              <a:t>económicamente</a:t>
            </a:r>
            <a:r>
              <a:rPr sz="2800" spc="20" dirty="0">
                <a:latin typeface="Arial"/>
                <a:cs typeface="Arial"/>
              </a:rPr>
              <a:t> </a:t>
            </a:r>
            <a:r>
              <a:rPr sz="2800" spc="-5" dirty="0">
                <a:latin typeface="Arial"/>
                <a:cs typeface="Arial"/>
              </a:rPr>
              <a:t>ventajoso</a:t>
            </a:r>
            <a:endParaRPr sz="2800"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a:spLocks noGrp="1"/>
          </p:cNvSpPr>
          <p:nvPr>
            <p:ph type="title"/>
          </p:nvPr>
        </p:nvSpPr>
        <p:spPr>
          <a:xfrm>
            <a:off x="738022" y="488950"/>
            <a:ext cx="3463925" cy="1379220"/>
          </a:xfrm>
          <a:prstGeom prst="rect">
            <a:avLst/>
          </a:prstGeom>
        </p:spPr>
        <p:txBody>
          <a:bodyPr vert="horz" wrap="square" lIns="0" tIns="48895" rIns="0" bIns="0" rtlCol="0">
            <a:spAutoFit/>
          </a:bodyPr>
          <a:lstStyle/>
          <a:p>
            <a:pPr marL="59690" marR="5080" indent="-47625" algn="just">
              <a:lnSpc>
                <a:spcPct val="90000"/>
              </a:lnSpc>
              <a:spcBef>
                <a:spcPts val="385"/>
              </a:spcBef>
            </a:pPr>
            <a:r>
              <a:rPr sz="2400" b="0" dirty="0">
                <a:solidFill>
                  <a:schemeClr val="tx1"/>
                </a:solidFill>
                <a:latin typeface="Arial"/>
                <a:cs typeface="Arial"/>
              </a:rPr>
              <a:t>Es muy </a:t>
            </a:r>
            <a:r>
              <a:rPr sz="2400" b="0" spc="-5" dirty="0">
                <a:solidFill>
                  <a:schemeClr val="tx1"/>
                </a:solidFill>
                <a:latin typeface="Arial"/>
                <a:cs typeface="Arial"/>
              </a:rPr>
              <a:t>dificil que este  metodo pierda su  liderazgo, debido </a:t>
            </a:r>
            <a:r>
              <a:rPr sz="2400" b="0" dirty="0">
                <a:solidFill>
                  <a:schemeClr val="tx1"/>
                </a:solidFill>
                <a:latin typeface="Arial"/>
                <a:cs typeface="Arial"/>
              </a:rPr>
              <a:t>a estas  </a:t>
            </a:r>
            <a:r>
              <a:rPr sz="2400" b="0" spc="-5" dirty="0">
                <a:solidFill>
                  <a:schemeClr val="tx1"/>
                </a:solidFill>
                <a:latin typeface="Arial"/>
                <a:cs typeface="Arial"/>
              </a:rPr>
              <a:t>ventajas.</a:t>
            </a:r>
            <a:endParaRPr sz="2400" dirty="0">
              <a:solidFill>
                <a:schemeClr val="tx1"/>
              </a:solidFill>
              <a:latin typeface="Arial"/>
              <a:cs typeface="Arial"/>
            </a:endParaRPr>
          </a:p>
        </p:txBody>
      </p:sp>
      <p:sp>
        <p:nvSpPr>
          <p:cNvPr id="8" name="object 8"/>
          <p:cNvSpPr txBox="1"/>
          <p:nvPr/>
        </p:nvSpPr>
        <p:spPr>
          <a:xfrm>
            <a:off x="731926" y="1879219"/>
            <a:ext cx="3876040" cy="4488815"/>
          </a:xfrm>
          <a:prstGeom prst="rect">
            <a:avLst/>
          </a:prstGeom>
        </p:spPr>
        <p:txBody>
          <a:bodyPr vert="horz" wrap="square" lIns="0" tIns="53975" rIns="0" bIns="0" rtlCol="0">
            <a:spAutoFit/>
          </a:bodyPr>
          <a:lstStyle/>
          <a:p>
            <a:pPr marL="66040" marR="132080" indent="-53340" algn="just">
              <a:lnSpc>
                <a:spcPts val="2590"/>
              </a:lnSpc>
              <a:spcBef>
                <a:spcPts val="425"/>
              </a:spcBef>
            </a:pPr>
            <a:r>
              <a:rPr sz="2400" spc="-95" dirty="0">
                <a:latin typeface="Arial"/>
                <a:cs typeface="Arial"/>
              </a:rPr>
              <a:t>Ya </a:t>
            </a:r>
            <a:r>
              <a:rPr sz="2400" spc="-5" dirty="0">
                <a:latin typeface="Arial"/>
                <a:cs typeface="Arial"/>
              </a:rPr>
              <a:t>aquí podemos hablar de  cuero.</a:t>
            </a:r>
            <a:endParaRPr sz="2400" dirty="0">
              <a:latin typeface="Arial"/>
              <a:cs typeface="Arial"/>
            </a:endParaRPr>
          </a:p>
          <a:p>
            <a:pPr marL="66040" marR="5080" indent="34925" algn="just">
              <a:lnSpc>
                <a:spcPct val="90000"/>
              </a:lnSpc>
              <a:spcBef>
                <a:spcPts val="540"/>
              </a:spcBef>
              <a:tabLst>
                <a:tab pos="1368425" algn="l"/>
              </a:tabLst>
            </a:pPr>
            <a:r>
              <a:rPr sz="2400" spc="-5" dirty="0">
                <a:latin typeface="Arial"/>
                <a:cs typeface="Arial"/>
              </a:rPr>
              <a:t>Se le conoce también como  wet blue	o sea cuero  húmedo azul, en </a:t>
            </a:r>
            <a:r>
              <a:rPr sz="2400" dirty="0">
                <a:latin typeface="Arial"/>
                <a:cs typeface="Arial"/>
              </a:rPr>
              <a:t>este </a:t>
            </a:r>
            <a:r>
              <a:rPr sz="2400" spc="-5" dirty="0">
                <a:latin typeface="Arial"/>
                <a:cs typeface="Arial"/>
              </a:rPr>
              <a:t>punto  se puede guardar sin riesgo  a que se</a:t>
            </a:r>
            <a:r>
              <a:rPr sz="2400" spc="-20" dirty="0">
                <a:latin typeface="Arial"/>
                <a:cs typeface="Arial"/>
              </a:rPr>
              <a:t> </a:t>
            </a:r>
            <a:r>
              <a:rPr sz="2400" spc="-5" dirty="0">
                <a:latin typeface="Arial"/>
                <a:cs typeface="Arial"/>
              </a:rPr>
              <a:t>pudra.</a:t>
            </a:r>
            <a:endParaRPr sz="2400" dirty="0">
              <a:latin typeface="Arial"/>
              <a:cs typeface="Arial"/>
            </a:endParaRPr>
          </a:p>
          <a:p>
            <a:pPr marL="66040" marR="142875" indent="34925" algn="just">
              <a:lnSpc>
                <a:spcPct val="90000"/>
              </a:lnSpc>
              <a:spcBef>
                <a:spcPts val="580"/>
              </a:spcBef>
            </a:pPr>
            <a:r>
              <a:rPr sz="2400" dirty="0">
                <a:latin typeface="Arial"/>
                <a:cs typeface="Arial"/>
              </a:rPr>
              <a:t>En este metodo es muy  </a:t>
            </a:r>
            <a:r>
              <a:rPr sz="2400" spc="-5" dirty="0">
                <a:latin typeface="Arial"/>
                <a:cs typeface="Arial"/>
              </a:rPr>
              <a:t>importantes las bases para  nivelar el ph o alcalinidad  de la piel </a:t>
            </a:r>
            <a:r>
              <a:rPr sz="2400" dirty="0">
                <a:latin typeface="Arial"/>
                <a:cs typeface="Arial"/>
              </a:rPr>
              <a:t>y </a:t>
            </a:r>
            <a:r>
              <a:rPr sz="2400" spc="-5" dirty="0">
                <a:latin typeface="Arial"/>
                <a:cs typeface="Arial"/>
              </a:rPr>
              <a:t>su solubilidad  para que el curtido penetre  </a:t>
            </a:r>
            <a:r>
              <a:rPr sz="2400" dirty="0">
                <a:latin typeface="Arial"/>
                <a:cs typeface="Arial"/>
              </a:rPr>
              <a:t>muy </a:t>
            </a:r>
            <a:r>
              <a:rPr sz="2400" spc="-5" dirty="0">
                <a:latin typeface="Arial"/>
                <a:cs typeface="Arial"/>
              </a:rPr>
              <a:t>bien </a:t>
            </a:r>
            <a:r>
              <a:rPr sz="2400" dirty="0">
                <a:latin typeface="Arial"/>
                <a:cs typeface="Arial"/>
              </a:rPr>
              <a:t>la</a:t>
            </a:r>
            <a:r>
              <a:rPr sz="2400" spc="-20" dirty="0">
                <a:latin typeface="Arial"/>
                <a:cs typeface="Arial"/>
              </a:rPr>
              <a:t> </a:t>
            </a:r>
            <a:r>
              <a:rPr sz="2400" spc="-5" dirty="0">
                <a:latin typeface="Arial"/>
                <a:cs typeface="Arial"/>
              </a:rPr>
              <a:t>piel.</a:t>
            </a:r>
            <a:endParaRPr sz="2400" dirty="0">
              <a:latin typeface="Arial"/>
              <a:cs typeface="Arial"/>
            </a:endParaRPr>
          </a:p>
        </p:txBody>
      </p:sp>
      <p:sp>
        <p:nvSpPr>
          <p:cNvPr id="9" name="object 9"/>
          <p:cNvSpPr/>
          <p:nvPr/>
        </p:nvSpPr>
        <p:spPr>
          <a:xfrm>
            <a:off x="5500751" y="357124"/>
            <a:ext cx="3071876" cy="2038350"/>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382005" y="2379091"/>
            <a:ext cx="3380104" cy="942340"/>
          </a:xfrm>
          <a:prstGeom prst="rect">
            <a:avLst/>
          </a:prstGeom>
        </p:spPr>
        <p:txBody>
          <a:bodyPr vert="horz" wrap="square" lIns="0" tIns="12065" rIns="0" bIns="0" rtlCol="0">
            <a:spAutoFit/>
          </a:bodyPr>
          <a:lstStyle/>
          <a:p>
            <a:pPr marL="12700" marR="5080" algn="ctr">
              <a:lnSpc>
                <a:spcPct val="100299"/>
              </a:lnSpc>
              <a:spcBef>
                <a:spcPts val="95"/>
              </a:spcBef>
            </a:pPr>
            <a:r>
              <a:rPr sz="2000" spc="-5" dirty="0">
                <a:latin typeface="Calibri"/>
                <a:cs typeface="Calibri"/>
              </a:rPr>
              <a:t>Fulonero </a:t>
            </a:r>
            <a:r>
              <a:rPr sz="2000" spc="-10" dirty="0">
                <a:latin typeface="Calibri"/>
                <a:cs typeface="Calibri"/>
              </a:rPr>
              <a:t>controlando </a:t>
            </a:r>
            <a:r>
              <a:rPr sz="2000" spc="-5" dirty="0">
                <a:latin typeface="Calibri"/>
                <a:cs typeface="Calibri"/>
              </a:rPr>
              <a:t>un</a:t>
            </a:r>
            <a:r>
              <a:rPr sz="2000" spc="-60" dirty="0">
                <a:latin typeface="Calibri"/>
                <a:cs typeface="Calibri"/>
              </a:rPr>
              <a:t> </a:t>
            </a:r>
            <a:r>
              <a:rPr sz="2000" spc="-5" dirty="0">
                <a:latin typeface="Calibri"/>
                <a:cs typeface="Calibri"/>
              </a:rPr>
              <a:t>curtido  con </a:t>
            </a:r>
            <a:r>
              <a:rPr sz="2000" spc="-10" dirty="0">
                <a:latin typeface="Calibri"/>
                <a:cs typeface="Calibri"/>
              </a:rPr>
              <a:t>cromo </a:t>
            </a:r>
            <a:r>
              <a:rPr sz="2000" dirty="0">
                <a:latin typeface="Calibri"/>
                <a:cs typeface="Calibri"/>
              </a:rPr>
              <a:t>y </a:t>
            </a:r>
            <a:r>
              <a:rPr sz="2000" spc="-15" dirty="0">
                <a:latin typeface="Calibri"/>
                <a:cs typeface="Calibri"/>
              </a:rPr>
              <a:t>otro </a:t>
            </a:r>
            <a:r>
              <a:rPr sz="2000" spc="-5" dirty="0">
                <a:latin typeface="Calibri"/>
                <a:cs typeface="Calibri"/>
              </a:rPr>
              <a:t>con sales de  titanio.</a:t>
            </a:r>
            <a:endParaRPr sz="2000" dirty="0">
              <a:latin typeface="Calibri"/>
              <a:cs typeface="Calibri"/>
            </a:endParaRPr>
          </a:p>
        </p:txBody>
      </p:sp>
      <p:sp>
        <p:nvSpPr>
          <p:cNvPr id="11" name="object 11"/>
          <p:cNvSpPr/>
          <p:nvPr/>
        </p:nvSpPr>
        <p:spPr>
          <a:xfrm>
            <a:off x="5500751" y="3571875"/>
            <a:ext cx="3429000" cy="2000250"/>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6294882" y="5743143"/>
            <a:ext cx="236601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Arial"/>
                <a:cs typeface="Arial"/>
              </a:rPr>
              <a:t>PLANTA </a:t>
            </a:r>
            <a:r>
              <a:rPr sz="1800" spc="-5" dirty="0">
                <a:latin typeface="Arial"/>
                <a:cs typeface="Arial"/>
              </a:rPr>
              <a:t>DE</a:t>
            </a:r>
            <a:r>
              <a:rPr sz="1800" spc="-140" dirty="0">
                <a:latin typeface="Arial"/>
                <a:cs typeface="Arial"/>
              </a:rPr>
              <a:t> </a:t>
            </a:r>
            <a:r>
              <a:rPr sz="1800" spc="-10" dirty="0">
                <a:latin typeface="Arial"/>
                <a:cs typeface="Arial"/>
              </a:rPr>
              <a:t>CURTIDO</a:t>
            </a:r>
            <a:endParaRPr sz="18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a:spLocks noGrp="1"/>
          </p:cNvSpPr>
          <p:nvPr>
            <p:ph type="title"/>
          </p:nvPr>
        </p:nvSpPr>
        <p:spPr>
          <a:xfrm>
            <a:off x="1619885" y="406273"/>
            <a:ext cx="5904230" cy="726440"/>
          </a:xfrm>
          <a:prstGeom prst="rect">
            <a:avLst/>
          </a:prstGeom>
        </p:spPr>
        <p:txBody>
          <a:bodyPr vert="horz" wrap="square" lIns="0" tIns="12065" rIns="0" bIns="0" rtlCol="0">
            <a:spAutoFit/>
          </a:bodyPr>
          <a:lstStyle/>
          <a:p>
            <a:pPr marL="12700">
              <a:lnSpc>
                <a:spcPct val="100000"/>
              </a:lnSpc>
              <a:spcBef>
                <a:spcPts val="95"/>
              </a:spcBef>
            </a:pPr>
            <a:r>
              <a:rPr sz="4600" b="0" spc="-5" dirty="0">
                <a:latin typeface="Arial"/>
                <a:cs typeface="Arial"/>
              </a:rPr>
              <a:t>Curtido a un </a:t>
            </a:r>
            <a:r>
              <a:rPr sz="4600" b="0" dirty="0">
                <a:latin typeface="Arial"/>
                <a:cs typeface="Arial"/>
              </a:rPr>
              <a:t>solo</a:t>
            </a:r>
            <a:r>
              <a:rPr sz="4600" b="0" spc="-25" dirty="0">
                <a:latin typeface="Arial"/>
                <a:cs typeface="Arial"/>
              </a:rPr>
              <a:t> </a:t>
            </a:r>
            <a:r>
              <a:rPr sz="4600" b="0" spc="-5" dirty="0">
                <a:latin typeface="Arial"/>
                <a:cs typeface="Arial"/>
              </a:rPr>
              <a:t>baño</a:t>
            </a:r>
            <a:endParaRPr sz="4600" dirty="0">
              <a:latin typeface="Arial"/>
              <a:cs typeface="Arial"/>
            </a:endParaRPr>
          </a:p>
        </p:txBody>
      </p:sp>
      <p:sp>
        <p:nvSpPr>
          <p:cNvPr id="8" name="object 8"/>
          <p:cNvSpPr txBox="1"/>
          <p:nvPr/>
        </p:nvSpPr>
        <p:spPr>
          <a:xfrm>
            <a:off x="956563" y="1538986"/>
            <a:ext cx="6753225" cy="4719955"/>
          </a:xfrm>
          <a:prstGeom prst="rect">
            <a:avLst/>
          </a:prstGeom>
        </p:spPr>
        <p:txBody>
          <a:bodyPr vert="horz" wrap="square" lIns="0" tIns="97155" rIns="0" bIns="0" rtlCol="0">
            <a:spAutoFit/>
          </a:bodyPr>
          <a:lstStyle/>
          <a:p>
            <a:pPr marL="12700" marR="568960" indent="8890" algn="just">
              <a:lnSpc>
                <a:spcPct val="80000"/>
              </a:lnSpc>
              <a:spcBef>
                <a:spcPts val="765"/>
              </a:spcBef>
            </a:pPr>
            <a:r>
              <a:rPr sz="2800" spc="-5" dirty="0">
                <a:latin typeface="Arial"/>
                <a:cs typeface="Arial"/>
              </a:rPr>
              <a:t>La curtición a </a:t>
            </a:r>
            <a:r>
              <a:rPr sz="2800" dirty="0">
                <a:latin typeface="Arial"/>
                <a:cs typeface="Arial"/>
              </a:rPr>
              <a:t>un solo </a:t>
            </a:r>
            <a:r>
              <a:rPr sz="2800" spc="-5" dirty="0">
                <a:latin typeface="Arial"/>
                <a:cs typeface="Arial"/>
              </a:rPr>
              <a:t>baño consiste en  </a:t>
            </a:r>
            <a:r>
              <a:rPr sz="2800" dirty="0">
                <a:latin typeface="Arial"/>
                <a:cs typeface="Arial"/>
              </a:rPr>
              <a:t>curtir directamente, </a:t>
            </a:r>
            <a:r>
              <a:rPr sz="2800" spc="-5" dirty="0">
                <a:latin typeface="Arial"/>
                <a:cs typeface="Arial"/>
              </a:rPr>
              <a:t>en </a:t>
            </a:r>
            <a:r>
              <a:rPr sz="2800" dirty="0">
                <a:latin typeface="Arial"/>
                <a:cs typeface="Arial"/>
              </a:rPr>
              <a:t>una sola  </a:t>
            </a:r>
            <a:r>
              <a:rPr sz="2800" spc="-5" dirty="0">
                <a:latin typeface="Arial"/>
                <a:cs typeface="Arial"/>
              </a:rPr>
              <a:t>operación, con </a:t>
            </a:r>
            <a:r>
              <a:rPr sz="2800" dirty="0">
                <a:latin typeface="Arial"/>
                <a:cs typeface="Arial"/>
              </a:rPr>
              <a:t>sales </a:t>
            </a:r>
            <a:r>
              <a:rPr sz="2800" spc="-5" dirty="0">
                <a:latin typeface="Arial"/>
                <a:cs typeface="Arial"/>
              </a:rPr>
              <a:t>básicas de cromo  </a:t>
            </a:r>
            <a:r>
              <a:rPr sz="2800" dirty="0">
                <a:latin typeface="Arial"/>
                <a:cs typeface="Arial"/>
              </a:rPr>
              <a:t>trivalentes.</a:t>
            </a:r>
          </a:p>
          <a:p>
            <a:pPr marL="12700" marR="5080" algn="just">
              <a:lnSpc>
                <a:spcPct val="80000"/>
              </a:lnSpc>
            </a:pPr>
            <a:r>
              <a:rPr sz="2800" spc="-5" dirty="0">
                <a:latin typeface="Arial"/>
                <a:cs typeface="Arial"/>
              </a:rPr>
              <a:t>Estas sales básicas de cromo </a:t>
            </a:r>
            <a:r>
              <a:rPr sz="2800" dirty="0">
                <a:latin typeface="Arial"/>
                <a:cs typeface="Arial"/>
              </a:rPr>
              <a:t>trivalentes  </a:t>
            </a:r>
            <a:r>
              <a:rPr sz="2800" spc="-5" dirty="0">
                <a:latin typeface="Arial"/>
                <a:cs typeface="Arial"/>
              </a:rPr>
              <a:t>se pueden </a:t>
            </a:r>
            <a:r>
              <a:rPr sz="2800" dirty="0">
                <a:latin typeface="Arial"/>
                <a:cs typeface="Arial"/>
              </a:rPr>
              <a:t>encontrar </a:t>
            </a:r>
            <a:r>
              <a:rPr sz="2800" spc="-5" dirty="0">
                <a:latin typeface="Arial"/>
                <a:cs typeface="Arial"/>
              </a:rPr>
              <a:t>en forma  </a:t>
            </a:r>
            <a:r>
              <a:rPr sz="2800" dirty="0">
                <a:latin typeface="Arial"/>
                <a:cs typeface="Arial"/>
              </a:rPr>
              <a:t>de:combinaciones </a:t>
            </a:r>
            <a:r>
              <a:rPr sz="2800" spc="-5" dirty="0">
                <a:latin typeface="Arial"/>
                <a:cs typeface="Arial"/>
              </a:rPr>
              <a:t>de cromo (es lo más  utilizado) ya </a:t>
            </a:r>
            <a:r>
              <a:rPr sz="2800" dirty="0">
                <a:latin typeface="Arial"/>
                <a:cs typeface="Arial"/>
              </a:rPr>
              <a:t>preparadas que </a:t>
            </a:r>
            <a:r>
              <a:rPr sz="2800" spc="-5" dirty="0">
                <a:latin typeface="Arial"/>
                <a:cs typeface="Arial"/>
              </a:rPr>
              <a:t>se venden en  forma líquida o atomizada, como </a:t>
            </a:r>
            <a:r>
              <a:rPr sz="2800" dirty="0">
                <a:latin typeface="Arial"/>
                <a:cs typeface="Arial"/>
              </a:rPr>
              <a:t>el sulfato  </a:t>
            </a:r>
            <a:r>
              <a:rPr sz="2800" spc="-5" dirty="0">
                <a:latin typeface="Arial"/>
                <a:cs typeface="Arial"/>
              </a:rPr>
              <a:t>monobásico </a:t>
            </a:r>
            <a:r>
              <a:rPr sz="2800" dirty="0">
                <a:latin typeface="Arial"/>
                <a:cs typeface="Arial"/>
              </a:rPr>
              <a:t>de</a:t>
            </a:r>
            <a:r>
              <a:rPr sz="2800" spc="-10" dirty="0">
                <a:latin typeface="Arial"/>
                <a:cs typeface="Arial"/>
              </a:rPr>
              <a:t> </a:t>
            </a:r>
            <a:r>
              <a:rPr sz="2800" dirty="0">
                <a:latin typeface="Arial"/>
                <a:cs typeface="Arial"/>
              </a:rPr>
              <a:t>cromo</a:t>
            </a:r>
          </a:p>
          <a:p>
            <a:pPr marL="21590" algn="just">
              <a:lnSpc>
                <a:spcPct val="100000"/>
              </a:lnSpc>
            </a:pPr>
            <a:r>
              <a:rPr sz="2800" dirty="0">
                <a:latin typeface="Arial"/>
                <a:cs typeface="Arial"/>
              </a:rPr>
              <a:t>partir </a:t>
            </a:r>
            <a:r>
              <a:rPr sz="2800" spc="-5" dirty="0">
                <a:latin typeface="Arial"/>
                <a:cs typeface="Arial"/>
              </a:rPr>
              <a:t>de dicromato y un</a:t>
            </a:r>
            <a:r>
              <a:rPr sz="2800" spc="55" dirty="0">
                <a:latin typeface="Arial"/>
                <a:cs typeface="Arial"/>
              </a:rPr>
              <a:t> </a:t>
            </a:r>
            <a:r>
              <a:rPr sz="2800" spc="-5" dirty="0">
                <a:latin typeface="Arial"/>
                <a:cs typeface="Arial"/>
              </a:rPr>
              <a:t>reductor</a:t>
            </a:r>
            <a:endParaRPr sz="2800" dirty="0">
              <a:latin typeface="Arial"/>
              <a:cs typeface="Arial"/>
            </a:endParaRPr>
          </a:p>
          <a:p>
            <a:pPr marL="12700" marR="194310" indent="8890" algn="just">
              <a:lnSpc>
                <a:spcPts val="2690"/>
              </a:lnSpc>
              <a:spcBef>
                <a:spcPts val="650"/>
              </a:spcBef>
            </a:pPr>
            <a:r>
              <a:rPr sz="2800" spc="-5" dirty="0">
                <a:latin typeface="Arial"/>
                <a:cs typeface="Arial"/>
              </a:rPr>
              <a:t>a partir de alumbre de cromo y </a:t>
            </a:r>
            <a:r>
              <a:rPr sz="2800" dirty="0">
                <a:latin typeface="Arial"/>
                <a:cs typeface="Arial"/>
              </a:rPr>
              <a:t>carbonato  </a:t>
            </a:r>
            <a:r>
              <a:rPr sz="2800" spc="-5" dirty="0">
                <a:latin typeface="Arial"/>
                <a:cs typeface="Arial"/>
              </a:rPr>
              <a:t>sódico como</a:t>
            </a:r>
            <a:r>
              <a:rPr sz="2800" spc="10" dirty="0">
                <a:latin typeface="Arial"/>
                <a:cs typeface="Arial"/>
              </a:rPr>
              <a:t> </a:t>
            </a:r>
            <a:r>
              <a:rPr sz="2800" spc="-5" dirty="0">
                <a:latin typeface="Arial"/>
                <a:cs typeface="Arial"/>
              </a:rPr>
              <a:t>basificante</a:t>
            </a:r>
            <a:endParaRPr sz="28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352425" y="1343025"/>
            <a:ext cx="3581400" cy="800100"/>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742187" y="2481072"/>
            <a:ext cx="2391156" cy="5989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42187" y="4431791"/>
            <a:ext cx="4465320" cy="59893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004023" y="2215133"/>
            <a:ext cx="1869986" cy="42214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750820" y="2506852"/>
            <a:ext cx="52705" cy="52705"/>
          </a:xfrm>
          <a:custGeom>
            <a:avLst/>
            <a:gdLst/>
            <a:ahLst/>
            <a:cxnLst/>
            <a:rect l="l" t="t" r="r" b="b"/>
            <a:pathLst>
              <a:path w="52705" h="52705">
                <a:moveTo>
                  <a:pt x="0" y="0"/>
                </a:moveTo>
                <a:lnTo>
                  <a:pt x="52324" y="0"/>
                </a:lnTo>
                <a:lnTo>
                  <a:pt x="52324" y="52324"/>
                </a:lnTo>
                <a:lnTo>
                  <a:pt x="0" y="52324"/>
                </a:lnTo>
                <a:lnTo>
                  <a:pt x="0"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999451" y="2356992"/>
            <a:ext cx="205041" cy="284861"/>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287144" y="2324226"/>
            <a:ext cx="160020" cy="198374"/>
          </a:xfrm>
          <a:prstGeom prst="rect">
            <a:avLst/>
          </a:prstGeom>
          <a:blipFill>
            <a:blip r:embed="rId9"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2172716" y="2281808"/>
          <a:ext cx="202564" cy="226693"/>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2">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1">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graphicFrame>
        <p:nvGraphicFramePr>
          <p:cNvPr id="15" name="object 15"/>
          <p:cNvGraphicFramePr>
            <a:graphicFrameLocks noGrp="1"/>
          </p:cNvGraphicFramePr>
          <p:nvPr/>
        </p:nvGraphicFramePr>
        <p:xfrm>
          <a:off x="1813051" y="2281808"/>
          <a:ext cx="202564" cy="226693"/>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2">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1">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sp>
        <p:nvSpPr>
          <p:cNvPr id="16" name="object 16"/>
          <p:cNvSpPr/>
          <p:nvPr/>
        </p:nvSpPr>
        <p:spPr>
          <a:xfrm>
            <a:off x="1541399" y="2286380"/>
            <a:ext cx="217804" cy="277495"/>
          </a:xfrm>
          <a:custGeom>
            <a:avLst/>
            <a:gdLst/>
            <a:ahLst/>
            <a:cxnLst/>
            <a:rect l="l" t="t" r="r" b="b"/>
            <a:pathLst>
              <a:path w="217805" h="277494">
                <a:moveTo>
                  <a:pt x="0" y="0"/>
                </a:moveTo>
                <a:lnTo>
                  <a:pt x="55117" y="0"/>
                </a:lnTo>
                <a:lnTo>
                  <a:pt x="55117" y="147828"/>
                </a:lnTo>
                <a:lnTo>
                  <a:pt x="55239" y="163826"/>
                </a:lnTo>
                <a:lnTo>
                  <a:pt x="63103" y="208422"/>
                </a:lnTo>
                <a:lnTo>
                  <a:pt x="99435" y="229737"/>
                </a:lnTo>
                <a:lnTo>
                  <a:pt x="110362" y="230378"/>
                </a:lnTo>
                <a:lnTo>
                  <a:pt x="121362" y="229782"/>
                </a:lnTo>
                <a:lnTo>
                  <a:pt x="155225" y="210089"/>
                </a:lnTo>
                <a:lnTo>
                  <a:pt x="162288" y="165923"/>
                </a:lnTo>
                <a:lnTo>
                  <a:pt x="162432" y="150876"/>
                </a:lnTo>
                <a:lnTo>
                  <a:pt x="162432" y="0"/>
                </a:lnTo>
                <a:lnTo>
                  <a:pt x="217550" y="0"/>
                </a:lnTo>
                <a:lnTo>
                  <a:pt x="217550" y="143256"/>
                </a:lnTo>
                <a:lnTo>
                  <a:pt x="217265" y="166022"/>
                </a:lnTo>
                <a:lnTo>
                  <a:pt x="212978" y="212725"/>
                </a:lnTo>
                <a:lnTo>
                  <a:pt x="190093" y="253557"/>
                </a:lnTo>
                <a:lnTo>
                  <a:pt x="153679" y="272780"/>
                </a:lnTo>
                <a:lnTo>
                  <a:pt x="112013" y="277495"/>
                </a:lnTo>
                <a:lnTo>
                  <a:pt x="93656" y="276925"/>
                </a:lnTo>
                <a:lnTo>
                  <a:pt x="52704" y="268478"/>
                </a:lnTo>
                <a:lnTo>
                  <a:pt x="20828" y="244983"/>
                </a:lnTo>
                <a:lnTo>
                  <a:pt x="3053" y="201638"/>
                </a:lnTo>
                <a:lnTo>
                  <a:pt x="0" y="145542"/>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2673730" y="2279014"/>
            <a:ext cx="204851" cy="214376"/>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2417826" y="2281808"/>
            <a:ext cx="222250" cy="282575"/>
          </a:xfrm>
          <a:custGeom>
            <a:avLst/>
            <a:gdLst/>
            <a:ahLst/>
            <a:cxnLst/>
            <a:rect l="l" t="t" r="r" b="b"/>
            <a:pathLst>
              <a:path w="222250" h="282575">
                <a:moveTo>
                  <a:pt x="109474" y="0"/>
                </a:moveTo>
                <a:lnTo>
                  <a:pt x="154416" y="5619"/>
                </a:lnTo>
                <a:lnTo>
                  <a:pt x="198118" y="34669"/>
                </a:lnTo>
                <a:lnTo>
                  <a:pt x="213994" y="82550"/>
                </a:lnTo>
                <a:lnTo>
                  <a:pt x="158876" y="84962"/>
                </a:lnTo>
                <a:lnTo>
                  <a:pt x="156640" y="75221"/>
                </a:lnTo>
                <a:lnTo>
                  <a:pt x="153368" y="66944"/>
                </a:lnTo>
                <a:lnTo>
                  <a:pt x="119743" y="46164"/>
                </a:lnTo>
                <a:lnTo>
                  <a:pt x="108838" y="45592"/>
                </a:lnTo>
                <a:lnTo>
                  <a:pt x="97500" y="46210"/>
                </a:lnTo>
                <a:lnTo>
                  <a:pt x="62484" y="65277"/>
                </a:lnTo>
                <a:lnTo>
                  <a:pt x="62484" y="72389"/>
                </a:lnTo>
                <a:lnTo>
                  <a:pt x="62484" y="78739"/>
                </a:lnTo>
                <a:lnTo>
                  <a:pt x="103064" y="102473"/>
                </a:lnTo>
                <a:lnTo>
                  <a:pt x="140073" y="111922"/>
                </a:lnTo>
                <a:lnTo>
                  <a:pt x="156241" y="116776"/>
                </a:lnTo>
                <a:lnTo>
                  <a:pt x="197881" y="138731"/>
                </a:lnTo>
                <a:lnTo>
                  <a:pt x="219059" y="174148"/>
                </a:lnTo>
                <a:lnTo>
                  <a:pt x="221742" y="197865"/>
                </a:lnTo>
                <a:lnTo>
                  <a:pt x="220932" y="209411"/>
                </a:lnTo>
                <a:lnTo>
                  <a:pt x="201568" y="251410"/>
                </a:lnTo>
                <a:lnTo>
                  <a:pt x="159313" y="276621"/>
                </a:lnTo>
                <a:lnTo>
                  <a:pt x="112522" y="282193"/>
                </a:lnTo>
                <a:lnTo>
                  <a:pt x="88189" y="280695"/>
                </a:lnTo>
                <a:lnTo>
                  <a:pt x="48478" y="268745"/>
                </a:lnTo>
                <a:lnTo>
                  <a:pt x="11001" y="228885"/>
                </a:lnTo>
                <a:lnTo>
                  <a:pt x="0" y="188594"/>
                </a:lnTo>
                <a:lnTo>
                  <a:pt x="53593" y="183387"/>
                </a:lnTo>
                <a:lnTo>
                  <a:pt x="56616" y="196008"/>
                </a:lnTo>
                <a:lnTo>
                  <a:pt x="60912" y="206819"/>
                </a:lnTo>
                <a:lnTo>
                  <a:pt x="90598" y="232552"/>
                </a:lnTo>
                <a:lnTo>
                  <a:pt x="113156" y="235712"/>
                </a:lnTo>
                <a:lnTo>
                  <a:pt x="125604" y="234999"/>
                </a:lnTo>
                <a:lnTo>
                  <a:pt x="163337" y="212216"/>
                </a:lnTo>
                <a:lnTo>
                  <a:pt x="166750" y="198119"/>
                </a:lnTo>
                <a:lnTo>
                  <a:pt x="166750" y="191642"/>
                </a:lnTo>
                <a:lnTo>
                  <a:pt x="134838" y="167826"/>
                </a:lnTo>
                <a:lnTo>
                  <a:pt x="97155" y="157861"/>
                </a:lnTo>
                <a:lnTo>
                  <a:pt x="76628" y="152100"/>
                </a:lnTo>
                <a:lnTo>
                  <a:pt x="35051" y="130937"/>
                </a:lnTo>
                <a:lnTo>
                  <a:pt x="11477" y="91646"/>
                </a:lnTo>
                <a:lnTo>
                  <a:pt x="9906" y="76073"/>
                </a:lnTo>
                <a:lnTo>
                  <a:pt x="10644" y="65837"/>
                </a:lnTo>
                <a:lnTo>
                  <a:pt x="28267" y="28563"/>
                </a:lnTo>
                <a:lnTo>
                  <a:pt x="67450" y="5357"/>
                </a:lnTo>
                <a:lnTo>
                  <a:pt x="94275" y="595"/>
                </a:lnTo>
                <a:lnTo>
                  <a:pt x="109474"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1234973" y="2281808"/>
            <a:ext cx="274955" cy="304800"/>
          </a:xfrm>
          <a:custGeom>
            <a:avLst/>
            <a:gdLst/>
            <a:ahLst/>
            <a:cxnLst/>
            <a:rect l="l" t="t" r="r" b="b"/>
            <a:pathLst>
              <a:path w="274955" h="304800">
                <a:moveTo>
                  <a:pt x="132689" y="0"/>
                </a:moveTo>
                <a:lnTo>
                  <a:pt x="186997" y="9255"/>
                </a:lnTo>
                <a:lnTo>
                  <a:pt x="228828" y="37083"/>
                </a:lnTo>
                <a:lnTo>
                  <a:pt x="255466" y="81645"/>
                </a:lnTo>
                <a:lnTo>
                  <a:pt x="264388" y="140969"/>
                </a:lnTo>
                <a:lnTo>
                  <a:pt x="263769" y="158138"/>
                </a:lnTo>
                <a:lnTo>
                  <a:pt x="254482" y="203073"/>
                </a:lnTo>
                <a:lnTo>
                  <a:pt x="230733" y="242696"/>
                </a:lnTo>
                <a:lnTo>
                  <a:pt x="241066" y="249630"/>
                </a:lnTo>
                <a:lnTo>
                  <a:pt x="251863" y="255777"/>
                </a:lnTo>
                <a:lnTo>
                  <a:pt x="263112" y="261163"/>
                </a:lnTo>
                <a:lnTo>
                  <a:pt x="274802" y="265811"/>
                </a:lnTo>
                <a:lnTo>
                  <a:pt x="254482" y="304673"/>
                </a:lnTo>
                <a:lnTo>
                  <a:pt x="219668" y="287766"/>
                </a:lnTo>
                <a:lnTo>
                  <a:pt x="193522" y="270255"/>
                </a:lnTo>
                <a:lnTo>
                  <a:pt x="179735" y="275423"/>
                </a:lnTo>
                <a:lnTo>
                  <a:pt x="165233" y="279114"/>
                </a:lnTo>
                <a:lnTo>
                  <a:pt x="150017" y="281328"/>
                </a:lnTo>
                <a:lnTo>
                  <a:pt x="134086" y="282066"/>
                </a:lnTo>
                <a:lnTo>
                  <a:pt x="104366" y="279737"/>
                </a:lnTo>
                <a:lnTo>
                  <a:pt x="55166" y="261171"/>
                </a:lnTo>
                <a:lnTo>
                  <a:pt x="20054" y="224623"/>
                </a:lnTo>
                <a:lnTo>
                  <a:pt x="2227" y="172616"/>
                </a:lnTo>
                <a:lnTo>
                  <a:pt x="0" y="140969"/>
                </a:lnTo>
                <a:lnTo>
                  <a:pt x="2230" y="109468"/>
                </a:lnTo>
                <a:lnTo>
                  <a:pt x="20065" y="57513"/>
                </a:lnTo>
                <a:lnTo>
                  <a:pt x="55144" y="20841"/>
                </a:lnTo>
                <a:lnTo>
                  <a:pt x="103634" y="2311"/>
                </a:lnTo>
                <a:lnTo>
                  <a:pt x="132689"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1887601" y="2215133"/>
            <a:ext cx="84455" cy="55880"/>
          </a:xfrm>
          <a:custGeom>
            <a:avLst/>
            <a:gdLst/>
            <a:ahLst/>
            <a:cxnLst/>
            <a:rect l="l" t="t" r="r" b="b"/>
            <a:pathLst>
              <a:path w="84455" h="55880">
                <a:moveTo>
                  <a:pt x="25654" y="0"/>
                </a:moveTo>
                <a:lnTo>
                  <a:pt x="84200" y="0"/>
                </a:lnTo>
                <a:lnTo>
                  <a:pt x="33147" y="55625"/>
                </a:lnTo>
                <a:lnTo>
                  <a:pt x="0" y="55625"/>
                </a:lnTo>
                <a:lnTo>
                  <a:pt x="25654" y="0"/>
                </a:lnTo>
                <a:close/>
              </a:path>
            </a:pathLst>
          </a:custGeom>
          <a:ln w="9144">
            <a:solidFill>
              <a:srgbClr val="62851A"/>
            </a:solidFill>
          </a:ln>
        </p:spPr>
        <p:txBody>
          <a:bodyPr wrap="square" lIns="0" tIns="0" rIns="0" bIns="0" rtlCol="0"/>
          <a:lstStyle/>
          <a:p>
            <a:endParaRPr/>
          </a:p>
        </p:txBody>
      </p:sp>
      <p:sp>
        <p:nvSpPr>
          <p:cNvPr id="21" name="object 21"/>
          <p:cNvSpPr txBox="1">
            <a:spLocks noGrp="1"/>
          </p:cNvSpPr>
          <p:nvPr>
            <p:ph type="title"/>
          </p:nvPr>
        </p:nvSpPr>
        <p:spPr>
          <a:xfrm>
            <a:off x="1356741" y="2740532"/>
            <a:ext cx="6731634" cy="1311910"/>
          </a:xfrm>
          <a:prstGeom prst="rect">
            <a:avLst/>
          </a:prstGeom>
        </p:spPr>
        <p:txBody>
          <a:bodyPr vert="horz" wrap="square" lIns="0" tIns="8890" rIns="0" bIns="0" rtlCol="0">
            <a:spAutoFit/>
          </a:bodyPr>
          <a:lstStyle/>
          <a:p>
            <a:pPr marL="12700" marR="5080" indent="39370">
              <a:lnSpc>
                <a:spcPct val="100800"/>
              </a:lnSpc>
              <a:spcBef>
                <a:spcPts val="70"/>
              </a:spcBef>
            </a:pPr>
            <a:r>
              <a:rPr sz="2800" b="0" spc="-5" dirty="0">
                <a:latin typeface="Arial"/>
                <a:cs typeface="Arial"/>
              </a:rPr>
              <a:t>Es </a:t>
            </a:r>
            <a:r>
              <a:rPr sz="2800" b="0" dirty="0">
                <a:latin typeface="Arial"/>
                <a:cs typeface="Arial"/>
              </a:rPr>
              <a:t>el </a:t>
            </a:r>
            <a:r>
              <a:rPr sz="2800" b="0" spc="-5" dirty="0">
                <a:latin typeface="Arial"/>
                <a:cs typeface="Arial"/>
              </a:rPr>
              <a:t>sistema más </a:t>
            </a:r>
            <a:r>
              <a:rPr sz="2800" b="0" dirty="0">
                <a:latin typeface="Arial"/>
                <a:cs typeface="Arial"/>
              </a:rPr>
              <a:t>difundido para proteger  </a:t>
            </a:r>
            <a:r>
              <a:rPr sz="2800" b="0" spc="-5" dirty="0">
                <a:latin typeface="Arial"/>
                <a:cs typeface="Arial"/>
              </a:rPr>
              <a:t>la </a:t>
            </a:r>
            <a:r>
              <a:rPr sz="2800" b="0" dirty="0">
                <a:latin typeface="Arial"/>
                <a:cs typeface="Arial"/>
              </a:rPr>
              <a:t>estructura </a:t>
            </a:r>
            <a:r>
              <a:rPr sz="2800" b="0" spc="-5" dirty="0">
                <a:latin typeface="Arial"/>
                <a:cs typeface="Arial"/>
              </a:rPr>
              <a:t>de las </a:t>
            </a:r>
            <a:r>
              <a:rPr sz="2800" b="0" dirty="0">
                <a:latin typeface="Arial"/>
                <a:cs typeface="Arial"/>
              </a:rPr>
              <a:t>pieles, </a:t>
            </a:r>
            <a:r>
              <a:rPr sz="2800" b="0" spc="-5" dirty="0">
                <a:latin typeface="Arial"/>
                <a:cs typeface="Arial"/>
              </a:rPr>
              <a:t>de </a:t>
            </a:r>
            <a:r>
              <a:rPr sz="2800" b="0" dirty="0">
                <a:latin typeface="Arial"/>
                <a:cs typeface="Arial"/>
              </a:rPr>
              <a:t>ataques  bacterianos.</a:t>
            </a:r>
            <a:endParaRPr sz="2800" dirty="0">
              <a:latin typeface="Arial"/>
              <a:cs typeface="Arial"/>
            </a:endParaRPr>
          </a:p>
        </p:txBody>
      </p:sp>
      <p:sp>
        <p:nvSpPr>
          <p:cNvPr id="22" name="object 22"/>
          <p:cNvSpPr/>
          <p:nvPr/>
        </p:nvSpPr>
        <p:spPr>
          <a:xfrm>
            <a:off x="1004023" y="4232528"/>
            <a:ext cx="3944150" cy="355472"/>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4824984" y="4457572"/>
            <a:ext cx="52705" cy="52705"/>
          </a:xfrm>
          <a:custGeom>
            <a:avLst/>
            <a:gdLst/>
            <a:ahLst/>
            <a:cxnLst/>
            <a:rect l="l" t="t" r="r" b="b"/>
            <a:pathLst>
              <a:path w="52704" h="52704">
                <a:moveTo>
                  <a:pt x="0" y="0"/>
                </a:moveTo>
                <a:lnTo>
                  <a:pt x="52324" y="0"/>
                </a:lnTo>
                <a:lnTo>
                  <a:pt x="52324" y="52324"/>
                </a:lnTo>
                <a:lnTo>
                  <a:pt x="0" y="52324"/>
                </a:lnTo>
                <a:lnTo>
                  <a:pt x="0" y="0"/>
                </a:lnTo>
                <a:close/>
              </a:path>
            </a:pathLst>
          </a:custGeom>
          <a:ln w="9144">
            <a:solidFill>
              <a:srgbClr val="62851A"/>
            </a:solidFill>
          </a:ln>
        </p:spPr>
        <p:txBody>
          <a:bodyPr wrap="square" lIns="0" tIns="0" rIns="0" bIns="0" rtlCol="0"/>
          <a:lstStyle/>
          <a:p>
            <a:endParaRPr/>
          </a:p>
        </p:txBody>
      </p:sp>
      <p:sp>
        <p:nvSpPr>
          <p:cNvPr id="24" name="object 24"/>
          <p:cNvSpPr/>
          <p:nvPr/>
        </p:nvSpPr>
        <p:spPr>
          <a:xfrm>
            <a:off x="999451" y="4307713"/>
            <a:ext cx="205041" cy="284861"/>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3128136" y="4274946"/>
            <a:ext cx="160020" cy="197104"/>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1921129" y="4274946"/>
            <a:ext cx="160020" cy="198374"/>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4505959" y="4237101"/>
            <a:ext cx="207645" cy="273050"/>
          </a:xfrm>
          <a:custGeom>
            <a:avLst/>
            <a:gdLst/>
            <a:ahLst/>
            <a:cxnLst/>
            <a:rect l="l" t="t" r="r" b="b"/>
            <a:pathLst>
              <a:path w="207645" h="273050">
                <a:moveTo>
                  <a:pt x="0" y="0"/>
                </a:moveTo>
                <a:lnTo>
                  <a:pt x="202184" y="0"/>
                </a:lnTo>
                <a:lnTo>
                  <a:pt x="202184" y="46228"/>
                </a:lnTo>
                <a:lnTo>
                  <a:pt x="55117" y="46228"/>
                </a:lnTo>
                <a:lnTo>
                  <a:pt x="55117" y="106680"/>
                </a:lnTo>
                <a:lnTo>
                  <a:pt x="192024" y="106680"/>
                </a:lnTo>
                <a:lnTo>
                  <a:pt x="192024" y="152654"/>
                </a:lnTo>
                <a:lnTo>
                  <a:pt x="55117" y="152654"/>
                </a:lnTo>
                <a:lnTo>
                  <a:pt x="55117" y="226822"/>
                </a:lnTo>
                <a:lnTo>
                  <a:pt x="207390" y="226822"/>
                </a:lnTo>
                <a:lnTo>
                  <a:pt x="207390" y="272796"/>
                </a:lnTo>
                <a:lnTo>
                  <a:pt x="0" y="272796"/>
                </a:lnTo>
                <a:lnTo>
                  <a:pt x="0" y="0"/>
                </a:lnTo>
                <a:close/>
              </a:path>
            </a:pathLst>
          </a:custGeom>
          <a:ln w="9144">
            <a:solidFill>
              <a:srgbClr val="62851A"/>
            </a:solidFill>
          </a:ln>
        </p:spPr>
        <p:txBody>
          <a:bodyPr wrap="square" lIns="0" tIns="0" rIns="0" bIns="0" rtlCol="0"/>
          <a:lstStyle/>
          <a:p>
            <a:endParaRPr/>
          </a:p>
        </p:txBody>
      </p:sp>
      <p:sp>
        <p:nvSpPr>
          <p:cNvPr id="28" name="object 28"/>
          <p:cNvSpPr/>
          <p:nvPr/>
        </p:nvSpPr>
        <p:spPr>
          <a:xfrm>
            <a:off x="4253229" y="4237101"/>
            <a:ext cx="217170" cy="273050"/>
          </a:xfrm>
          <a:custGeom>
            <a:avLst/>
            <a:gdLst/>
            <a:ahLst/>
            <a:cxnLst/>
            <a:rect l="l" t="t" r="r" b="b"/>
            <a:pathLst>
              <a:path w="217170" h="273050">
                <a:moveTo>
                  <a:pt x="0" y="0"/>
                </a:moveTo>
                <a:lnTo>
                  <a:pt x="216789" y="0"/>
                </a:lnTo>
                <a:lnTo>
                  <a:pt x="216789" y="46228"/>
                </a:lnTo>
                <a:lnTo>
                  <a:pt x="136017" y="46228"/>
                </a:lnTo>
                <a:lnTo>
                  <a:pt x="136017" y="272796"/>
                </a:lnTo>
                <a:lnTo>
                  <a:pt x="80899" y="272796"/>
                </a:lnTo>
                <a:lnTo>
                  <a:pt x="80899" y="46228"/>
                </a:lnTo>
                <a:lnTo>
                  <a:pt x="0" y="46228"/>
                </a:lnTo>
                <a:lnTo>
                  <a:pt x="0" y="0"/>
                </a:lnTo>
                <a:close/>
              </a:path>
            </a:pathLst>
          </a:custGeom>
          <a:ln w="9144">
            <a:solidFill>
              <a:srgbClr val="62851A"/>
            </a:solidFill>
          </a:ln>
        </p:spPr>
        <p:txBody>
          <a:bodyPr wrap="square" lIns="0" tIns="0" rIns="0" bIns="0" rtlCol="0"/>
          <a:lstStyle/>
          <a:p>
            <a:endParaRPr/>
          </a:p>
        </p:txBody>
      </p:sp>
      <p:sp>
        <p:nvSpPr>
          <p:cNvPr id="29" name="object 29"/>
          <p:cNvSpPr/>
          <p:nvPr/>
        </p:nvSpPr>
        <p:spPr>
          <a:xfrm>
            <a:off x="3911472" y="4237101"/>
            <a:ext cx="55244" cy="273050"/>
          </a:xfrm>
          <a:custGeom>
            <a:avLst/>
            <a:gdLst/>
            <a:ahLst/>
            <a:cxnLst/>
            <a:rect l="l" t="t" r="r" b="b"/>
            <a:pathLst>
              <a:path w="55245" h="273050">
                <a:moveTo>
                  <a:pt x="0" y="0"/>
                </a:moveTo>
                <a:lnTo>
                  <a:pt x="54990" y="0"/>
                </a:lnTo>
                <a:lnTo>
                  <a:pt x="54990" y="272796"/>
                </a:lnTo>
                <a:lnTo>
                  <a:pt x="0" y="272796"/>
                </a:lnTo>
                <a:lnTo>
                  <a:pt x="0" y="0"/>
                </a:lnTo>
                <a:close/>
              </a:path>
            </a:pathLst>
          </a:custGeom>
          <a:ln w="9143">
            <a:solidFill>
              <a:srgbClr val="62851A"/>
            </a:solidFill>
          </a:ln>
        </p:spPr>
        <p:txBody>
          <a:bodyPr wrap="square" lIns="0" tIns="0" rIns="0" bIns="0" rtlCol="0"/>
          <a:lstStyle/>
          <a:p>
            <a:endParaRPr/>
          </a:p>
        </p:txBody>
      </p:sp>
      <p:sp>
        <p:nvSpPr>
          <p:cNvPr id="30" name="object 30"/>
          <p:cNvSpPr/>
          <p:nvPr/>
        </p:nvSpPr>
        <p:spPr>
          <a:xfrm>
            <a:off x="3383279" y="4237101"/>
            <a:ext cx="216535" cy="273050"/>
          </a:xfrm>
          <a:custGeom>
            <a:avLst/>
            <a:gdLst/>
            <a:ahLst/>
            <a:cxnLst/>
            <a:rect l="l" t="t" r="r" b="b"/>
            <a:pathLst>
              <a:path w="216535" h="273050">
                <a:moveTo>
                  <a:pt x="0" y="0"/>
                </a:moveTo>
                <a:lnTo>
                  <a:pt x="53594" y="0"/>
                </a:lnTo>
                <a:lnTo>
                  <a:pt x="165227" y="182244"/>
                </a:lnTo>
                <a:lnTo>
                  <a:pt x="165227" y="0"/>
                </a:lnTo>
                <a:lnTo>
                  <a:pt x="216408" y="0"/>
                </a:lnTo>
                <a:lnTo>
                  <a:pt x="216408" y="272796"/>
                </a:lnTo>
                <a:lnTo>
                  <a:pt x="161162" y="272796"/>
                </a:lnTo>
                <a:lnTo>
                  <a:pt x="51181" y="94996"/>
                </a:lnTo>
                <a:lnTo>
                  <a:pt x="51181" y="272796"/>
                </a:lnTo>
                <a:lnTo>
                  <a:pt x="0" y="272796"/>
                </a:lnTo>
                <a:lnTo>
                  <a:pt x="0" y="0"/>
                </a:lnTo>
                <a:close/>
              </a:path>
            </a:pathLst>
          </a:custGeom>
          <a:ln w="9144">
            <a:solidFill>
              <a:srgbClr val="62851A"/>
            </a:solidFill>
          </a:ln>
        </p:spPr>
        <p:txBody>
          <a:bodyPr wrap="square" lIns="0" tIns="0" rIns="0" bIns="0" rtlCol="0"/>
          <a:lstStyle/>
          <a:p>
            <a:endParaRPr/>
          </a:p>
        </p:txBody>
      </p:sp>
      <p:graphicFrame>
        <p:nvGraphicFramePr>
          <p:cNvPr id="31" name="object 31"/>
          <p:cNvGraphicFramePr>
            <a:graphicFrameLocks noGrp="1"/>
          </p:cNvGraphicFramePr>
          <p:nvPr/>
        </p:nvGraphicFramePr>
        <p:xfrm>
          <a:off x="2447035" y="4232528"/>
          <a:ext cx="202564" cy="226695"/>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3">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2">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sp>
        <p:nvSpPr>
          <p:cNvPr id="32" name="object 32"/>
          <p:cNvSpPr/>
          <p:nvPr/>
        </p:nvSpPr>
        <p:spPr>
          <a:xfrm>
            <a:off x="2175382" y="4237101"/>
            <a:ext cx="217804" cy="277495"/>
          </a:xfrm>
          <a:custGeom>
            <a:avLst/>
            <a:gdLst/>
            <a:ahLst/>
            <a:cxnLst/>
            <a:rect l="l" t="t" r="r" b="b"/>
            <a:pathLst>
              <a:path w="217805" h="277495">
                <a:moveTo>
                  <a:pt x="0" y="0"/>
                </a:moveTo>
                <a:lnTo>
                  <a:pt x="55118" y="0"/>
                </a:lnTo>
                <a:lnTo>
                  <a:pt x="55118" y="147828"/>
                </a:lnTo>
                <a:lnTo>
                  <a:pt x="55239" y="163826"/>
                </a:lnTo>
                <a:lnTo>
                  <a:pt x="63103" y="208422"/>
                </a:lnTo>
                <a:lnTo>
                  <a:pt x="99435" y="229737"/>
                </a:lnTo>
                <a:lnTo>
                  <a:pt x="110362" y="230378"/>
                </a:lnTo>
                <a:lnTo>
                  <a:pt x="121362" y="229782"/>
                </a:lnTo>
                <a:lnTo>
                  <a:pt x="155225" y="210089"/>
                </a:lnTo>
                <a:lnTo>
                  <a:pt x="162288" y="165923"/>
                </a:lnTo>
                <a:lnTo>
                  <a:pt x="162433" y="150875"/>
                </a:lnTo>
                <a:lnTo>
                  <a:pt x="162433" y="0"/>
                </a:lnTo>
                <a:lnTo>
                  <a:pt x="217550" y="0"/>
                </a:lnTo>
                <a:lnTo>
                  <a:pt x="217550" y="143256"/>
                </a:lnTo>
                <a:lnTo>
                  <a:pt x="217265" y="166022"/>
                </a:lnTo>
                <a:lnTo>
                  <a:pt x="212979" y="212725"/>
                </a:lnTo>
                <a:lnTo>
                  <a:pt x="190093" y="253557"/>
                </a:lnTo>
                <a:lnTo>
                  <a:pt x="153679" y="272780"/>
                </a:lnTo>
                <a:lnTo>
                  <a:pt x="112014" y="277494"/>
                </a:lnTo>
                <a:lnTo>
                  <a:pt x="93656" y="276925"/>
                </a:lnTo>
                <a:lnTo>
                  <a:pt x="52705" y="268478"/>
                </a:lnTo>
                <a:lnTo>
                  <a:pt x="20828" y="244982"/>
                </a:lnTo>
                <a:lnTo>
                  <a:pt x="3053" y="201638"/>
                </a:lnTo>
                <a:lnTo>
                  <a:pt x="0" y="145542"/>
                </a:lnTo>
                <a:lnTo>
                  <a:pt x="0" y="0"/>
                </a:lnTo>
                <a:close/>
              </a:path>
            </a:pathLst>
          </a:custGeom>
          <a:ln w="9144">
            <a:solidFill>
              <a:srgbClr val="62851A"/>
            </a:solidFill>
          </a:ln>
        </p:spPr>
        <p:txBody>
          <a:bodyPr wrap="square" lIns="0" tIns="0" rIns="0" bIns="0" rtlCol="0"/>
          <a:lstStyle/>
          <a:p>
            <a:endParaRPr/>
          </a:p>
        </p:txBody>
      </p:sp>
      <p:sp>
        <p:nvSpPr>
          <p:cNvPr id="33" name="object 33"/>
          <p:cNvSpPr/>
          <p:nvPr/>
        </p:nvSpPr>
        <p:spPr>
          <a:xfrm>
            <a:off x="1501139" y="4237101"/>
            <a:ext cx="216535" cy="273050"/>
          </a:xfrm>
          <a:custGeom>
            <a:avLst/>
            <a:gdLst/>
            <a:ahLst/>
            <a:cxnLst/>
            <a:rect l="l" t="t" r="r" b="b"/>
            <a:pathLst>
              <a:path w="216535" h="273050">
                <a:moveTo>
                  <a:pt x="0" y="0"/>
                </a:moveTo>
                <a:lnTo>
                  <a:pt x="53593" y="0"/>
                </a:lnTo>
                <a:lnTo>
                  <a:pt x="165227" y="182244"/>
                </a:lnTo>
                <a:lnTo>
                  <a:pt x="165227" y="0"/>
                </a:lnTo>
                <a:lnTo>
                  <a:pt x="216408" y="0"/>
                </a:lnTo>
                <a:lnTo>
                  <a:pt x="216408" y="272796"/>
                </a:lnTo>
                <a:lnTo>
                  <a:pt x="161162" y="272796"/>
                </a:lnTo>
                <a:lnTo>
                  <a:pt x="51181" y="94996"/>
                </a:lnTo>
                <a:lnTo>
                  <a:pt x="51181" y="272796"/>
                </a:lnTo>
                <a:lnTo>
                  <a:pt x="0" y="272796"/>
                </a:lnTo>
                <a:lnTo>
                  <a:pt x="0" y="0"/>
                </a:lnTo>
                <a:close/>
              </a:path>
            </a:pathLst>
          </a:custGeom>
          <a:ln w="9143">
            <a:solidFill>
              <a:srgbClr val="62851A"/>
            </a:solidFill>
          </a:ln>
        </p:spPr>
        <p:txBody>
          <a:bodyPr wrap="square" lIns="0" tIns="0" rIns="0" bIns="0" rtlCol="0"/>
          <a:lstStyle/>
          <a:p>
            <a:endParaRPr/>
          </a:p>
        </p:txBody>
      </p:sp>
      <p:graphicFrame>
        <p:nvGraphicFramePr>
          <p:cNvPr id="34" name="object 34"/>
          <p:cNvGraphicFramePr>
            <a:graphicFrameLocks noGrp="1"/>
          </p:cNvGraphicFramePr>
          <p:nvPr/>
        </p:nvGraphicFramePr>
        <p:xfrm>
          <a:off x="1241564" y="4232528"/>
          <a:ext cx="202564" cy="226695"/>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3">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2">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sp>
        <p:nvSpPr>
          <p:cNvPr id="35" name="object 35"/>
          <p:cNvSpPr/>
          <p:nvPr/>
        </p:nvSpPr>
        <p:spPr>
          <a:xfrm>
            <a:off x="4747895" y="4229734"/>
            <a:ext cx="204851" cy="214376"/>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4004309" y="4232528"/>
            <a:ext cx="222250" cy="282575"/>
          </a:xfrm>
          <a:custGeom>
            <a:avLst/>
            <a:gdLst/>
            <a:ahLst/>
            <a:cxnLst/>
            <a:rect l="l" t="t" r="r" b="b"/>
            <a:pathLst>
              <a:path w="222250" h="282575">
                <a:moveTo>
                  <a:pt x="109474" y="0"/>
                </a:moveTo>
                <a:lnTo>
                  <a:pt x="154416" y="5619"/>
                </a:lnTo>
                <a:lnTo>
                  <a:pt x="198118" y="34669"/>
                </a:lnTo>
                <a:lnTo>
                  <a:pt x="213994" y="82550"/>
                </a:lnTo>
                <a:lnTo>
                  <a:pt x="158876" y="84963"/>
                </a:lnTo>
                <a:lnTo>
                  <a:pt x="156640" y="75221"/>
                </a:lnTo>
                <a:lnTo>
                  <a:pt x="153368" y="66944"/>
                </a:lnTo>
                <a:lnTo>
                  <a:pt x="119743" y="46164"/>
                </a:lnTo>
                <a:lnTo>
                  <a:pt x="108838" y="45593"/>
                </a:lnTo>
                <a:lnTo>
                  <a:pt x="97500" y="46210"/>
                </a:lnTo>
                <a:lnTo>
                  <a:pt x="62484" y="65278"/>
                </a:lnTo>
                <a:lnTo>
                  <a:pt x="62484" y="72390"/>
                </a:lnTo>
                <a:lnTo>
                  <a:pt x="62484" y="78740"/>
                </a:lnTo>
                <a:lnTo>
                  <a:pt x="103064" y="102473"/>
                </a:lnTo>
                <a:lnTo>
                  <a:pt x="140073" y="111922"/>
                </a:lnTo>
                <a:lnTo>
                  <a:pt x="156241" y="116776"/>
                </a:lnTo>
                <a:lnTo>
                  <a:pt x="197881" y="138731"/>
                </a:lnTo>
                <a:lnTo>
                  <a:pt x="219059" y="174148"/>
                </a:lnTo>
                <a:lnTo>
                  <a:pt x="221741" y="197866"/>
                </a:lnTo>
                <a:lnTo>
                  <a:pt x="220932" y="209411"/>
                </a:lnTo>
                <a:lnTo>
                  <a:pt x="201568" y="251410"/>
                </a:lnTo>
                <a:lnTo>
                  <a:pt x="159313" y="276621"/>
                </a:lnTo>
                <a:lnTo>
                  <a:pt x="112522" y="282194"/>
                </a:lnTo>
                <a:lnTo>
                  <a:pt x="88189" y="280695"/>
                </a:lnTo>
                <a:lnTo>
                  <a:pt x="48478" y="268745"/>
                </a:lnTo>
                <a:lnTo>
                  <a:pt x="11001" y="228885"/>
                </a:lnTo>
                <a:lnTo>
                  <a:pt x="0" y="188595"/>
                </a:lnTo>
                <a:lnTo>
                  <a:pt x="53593" y="183388"/>
                </a:lnTo>
                <a:lnTo>
                  <a:pt x="56616" y="196008"/>
                </a:lnTo>
                <a:lnTo>
                  <a:pt x="60912" y="206819"/>
                </a:lnTo>
                <a:lnTo>
                  <a:pt x="90598" y="232552"/>
                </a:lnTo>
                <a:lnTo>
                  <a:pt x="113156" y="235712"/>
                </a:lnTo>
                <a:lnTo>
                  <a:pt x="125604" y="234999"/>
                </a:lnTo>
                <a:lnTo>
                  <a:pt x="163337" y="212217"/>
                </a:lnTo>
                <a:lnTo>
                  <a:pt x="166750" y="198120"/>
                </a:lnTo>
                <a:lnTo>
                  <a:pt x="166750" y="191643"/>
                </a:lnTo>
                <a:lnTo>
                  <a:pt x="134838" y="167826"/>
                </a:lnTo>
                <a:lnTo>
                  <a:pt x="97154" y="157861"/>
                </a:lnTo>
                <a:lnTo>
                  <a:pt x="76628" y="152100"/>
                </a:lnTo>
                <a:lnTo>
                  <a:pt x="35051" y="130937"/>
                </a:lnTo>
                <a:lnTo>
                  <a:pt x="11477" y="91646"/>
                </a:lnTo>
                <a:lnTo>
                  <a:pt x="9905" y="76073"/>
                </a:lnTo>
                <a:lnTo>
                  <a:pt x="10644" y="65837"/>
                </a:lnTo>
                <a:lnTo>
                  <a:pt x="28267" y="28563"/>
                </a:lnTo>
                <a:lnTo>
                  <a:pt x="67450" y="5357"/>
                </a:lnTo>
                <a:lnTo>
                  <a:pt x="94275" y="595"/>
                </a:lnTo>
                <a:lnTo>
                  <a:pt x="109474" y="0"/>
                </a:lnTo>
                <a:close/>
              </a:path>
            </a:pathLst>
          </a:custGeom>
          <a:ln w="9144">
            <a:solidFill>
              <a:srgbClr val="62851A"/>
            </a:solidFill>
          </a:ln>
        </p:spPr>
        <p:txBody>
          <a:bodyPr wrap="square" lIns="0" tIns="0" rIns="0" bIns="0" rtlCol="0"/>
          <a:lstStyle/>
          <a:p>
            <a:endParaRPr/>
          </a:p>
        </p:txBody>
      </p:sp>
      <p:sp>
        <p:nvSpPr>
          <p:cNvPr id="37" name="object 37"/>
          <p:cNvSpPr/>
          <p:nvPr/>
        </p:nvSpPr>
        <p:spPr>
          <a:xfrm>
            <a:off x="3644646" y="4232528"/>
            <a:ext cx="222250" cy="282575"/>
          </a:xfrm>
          <a:custGeom>
            <a:avLst/>
            <a:gdLst/>
            <a:ahLst/>
            <a:cxnLst/>
            <a:rect l="l" t="t" r="r" b="b"/>
            <a:pathLst>
              <a:path w="222250" h="282575">
                <a:moveTo>
                  <a:pt x="109474" y="0"/>
                </a:moveTo>
                <a:lnTo>
                  <a:pt x="154416" y="5619"/>
                </a:lnTo>
                <a:lnTo>
                  <a:pt x="198118" y="34669"/>
                </a:lnTo>
                <a:lnTo>
                  <a:pt x="213994" y="82550"/>
                </a:lnTo>
                <a:lnTo>
                  <a:pt x="158876" y="84963"/>
                </a:lnTo>
                <a:lnTo>
                  <a:pt x="156640" y="75221"/>
                </a:lnTo>
                <a:lnTo>
                  <a:pt x="153368" y="66944"/>
                </a:lnTo>
                <a:lnTo>
                  <a:pt x="119743" y="46164"/>
                </a:lnTo>
                <a:lnTo>
                  <a:pt x="108838" y="45593"/>
                </a:lnTo>
                <a:lnTo>
                  <a:pt x="97500" y="46210"/>
                </a:lnTo>
                <a:lnTo>
                  <a:pt x="62483" y="65278"/>
                </a:lnTo>
                <a:lnTo>
                  <a:pt x="62483" y="72390"/>
                </a:lnTo>
                <a:lnTo>
                  <a:pt x="62483" y="78740"/>
                </a:lnTo>
                <a:lnTo>
                  <a:pt x="103064" y="102473"/>
                </a:lnTo>
                <a:lnTo>
                  <a:pt x="140073" y="111922"/>
                </a:lnTo>
                <a:lnTo>
                  <a:pt x="156241" y="116776"/>
                </a:lnTo>
                <a:lnTo>
                  <a:pt x="197881" y="138731"/>
                </a:lnTo>
                <a:lnTo>
                  <a:pt x="219059" y="174148"/>
                </a:lnTo>
                <a:lnTo>
                  <a:pt x="221741" y="197866"/>
                </a:lnTo>
                <a:lnTo>
                  <a:pt x="220932" y="209411"/>
                </a:lnTo>
                <a:lnTo>
                  <a:pt x="201568" y="251410"/>
                </a:lnTo>
                <a:lnTo>
                  <a:pt x="159313" y="276621"/>
                </a:lnTo>
                <a:lnTo>
                  <a:pt x="112521" y="282194"/>
                </a:lnTo>
                <a:lnTo>
                  <a:pt x="88189" y="280695"/>
                </a:lnTo>
                <a:lnTo>
                  <a:pt x="48478" y="268745"/>
                </a:lnTo>
                <a:lnTo>
                  <a:pt x="11001" y="228885"/>
                </a:lnTo>
                <a:lnTo>
                  <a:pt x="0" y="188595"/>
                </a:lnTo>
                <a:lnTo>
                  <a:pt x="53593" y="183388"/>
                </a:lnTo>
                <a:lnTo>
                  <a:pt x="56616" y="196008"/>
                </a:lnTo>
                <a:lnTo>
                  <a:pt x="60912" y="206819"/>
                </a:lnTo>
                <a:lnTo>
                  <a:pt x="90598" y="232552"/>
                </a:lnTo>
                <a:lnTo>
                  <a:pt x="113156" y="235712"/>
                </a:lnTo>
                <a:lnTo>
                  <a:pt x="125604" y="234999"/>
                </a:lnTo>
                <a:lnTo>
                  <a:pt x="163337" y="212217"/>
                </a:lnTo>
                <a:lnTo>
                  <a:pt x="166750" y="198120"/>
                </a:lnTo>
                <a:lnTo>
                  <a:pt x="166750" y="191643"/>
                </a:lnTo>
                <a:lnTo>
                  <a:pt x="134838" y="167826"/>
                </a:lnTo>
                <a:lnTo>
                  <a:pt x="97154" y="157861"/>
                </a:lnTo>
                <a:lnTo>
                  <a:pt x="76628" y="152100"/>
                </a:lnTo>
                <a:lnTo>
                  <a:pt x="35051" y="130937"/>
                </a:lnTo>
                <a:lnTo>
                  <a:pt x="11477" y="91646"/>
                </a:lnTo>
                <a:lnTo>
                  <a:pt x="9905" y="76073"/>
                </a:lnTo>
                <a:lnTo>
                  <a:pt x="10644" y="65837"/>
                </a:lnTo>
                <a:lnTo>
                  <a:pt x="28267" y="28563"/>
                </a:lnTo>
                <a:lnTo>
                  <a:pt x="67450" y="5357"/>
                </a:lnTo>
                <a:lnTo>
                  <a:pt x="94275" y="595"/>
                </a:lnTo>
                <a:lnTo>
                  <a:pt x="109474" y="0"/>
                </a:lnTo>
                <a:close/>
              </a:path>
            </a:pathLst>
          </a:custGeom>
          <a:ln w="9144">
            <a:solidFill>
              <a:srgbClr val="62851A"/>
            </a:solidFill>
          </a:ln>
        </p:spPr>
        <p:txBody>
          <a:bodyPr wrap="square" lIns="0" tIns="0" rIns="0" bIns="0" rtlCol="0"/>
          <a:lstStyle/>
          <a:p>
            <a:endParaRPr/>
          </a:p>
        </p:txBody>
      </p:sp>
      <p:sp>
        <p:nvSpPr>
          <p:cNvPr id="38" name="object 38"/>
          <p:cNvSpPr/>
          <p:nvPr/>
        </p:nvSpPr>
        <p:spPr>
          <a:xfrm>
            <a:off x="3075939" y="4232528"/>
            <a:ext cx="264795" cy="282575"/>
          </a:xfrm>
          <a:custGeom>
            <a:avLst/>
            <a:gdLst/>
            <a:ahLst/>
            <a:cxnLst/>
            <a:rect l="l" t="t" r="r" b="b"/>
            <a:pathLst>
              <a:path w="264795" h="282575">
                <a:moveTo>
                  <a:pt x="131953" y="0"/>
                </a:moveTo>
                <a:lnTo>
                  <a:pt x="186150" y="9334"/>
                </a:lnTo>
                <a:lnTo>
                  <a:pt x="228346" y="37338"/>
                </a:lnTo>
                <a:lnTo>
                  <a:pt x="255492" y="82105"/>
                </a:lnTo>
                <a:lnTo>
                  <a:pt x="264540" y="141351"/>
                </a:lnTo>
                <a:lnTo>
                  <a:pt x="262300" y="172594"/>
                </a:lnTo>
                <a:lnTo>
                  <a:pt x="244342" y="224272"/>
                </a:lnTo>
                <a:lnTo>
                  <a:pt x="209170" y="261064"/>
                </a:lnTo>
                <a:lnTo>
                  <a:pt x="161216" y="279733"/>
                </a:lnTo>
                <a:lnTo>
                  <a:pt x="132715" y="282067"/>
                </a:lnTo>
                <a:lnTo>
                  <a:pt x="103806" y="279735"/>
                </a:lnTo>
                <a:lnTo>
                  <a:pt x="55419" y="261117"/>
                </a:lnTo>
                <a:lnTo>
                  <a:pt x="20198" y="224541"/>
                </a:lnTo>
                <a:lnTo>
                  <a:pt x="2240" y="173436"/>
                </a:lnTo>
                <a:lnTo>
                  <a:pt x="0" y="142621"/>
                </a:lnTo>
                <a:lnTo>
                  <a:pt x="783" y="122670"/>
                </a:lnTo>
                <a:lnTo>
                  <a:pt x="12446" y="72771"/>
                </a:lnTo>
                <a:lnTo>
                  <a:pt x="37846" y="35306"/>
                </a:lnTo>
                <a:lnTo>
                  <a:pt x="73152" y="10795"/>
                </a:lnTo>
                <a:lnTo>
                  <a:pt x="115782" y="668"/>
                </a:lnTo>
                <a:lnTo>
                  <a:pt x="131953" y="0"/>
                </a:lnTo>
                <a:close/>
              </a:path>
            </a:pathLst>
          </a:custGeom>
          <a:ln w="9144">
            <a:solidFill>
              <a:srgbClr val="62851A"/>
            </a:solidFill>
          </a:ln>
        </p:spPr>
        <p:txBody>
          <a:bodyPr wrap="square" lIns="0" tIns="0" rIns="0" bIns="0" rtlCol="0"/>
          <a:lstStyle/>
          <a:p>
            <a:endParaRPr/>
          </a:p>
        </p:txBody>
      </p:sp>
      <p:sp>
        <p:nvSpPr>
          <p:cNvPr id="39" name="object 39"/>
          <p:cNvSpPr/>
          <p:nvPr/>
        </p:nvSpPr>
        <p:spPr>
          <a:xfrm>
            <a:off x="2801620" y="4232528"/>
            <a:ext cx="237490" cy="282575"/>
          </a:xfrm>
          <a:custGeom>
            <a:avLst/>
            <a:gdLst/>
            <a:ahLst/>
            <a:cxnLst/>
            <a:rect l="l" t="t" r="r" b="b"/>
            <a:pathLst>
              <a:path w="237489" h="282575">
                <a:moveTo>
                  <a:pt x="127635" y="0"/>
                </a:moveTo>
                <a:lnTo>
                  <a:pt x="172942" y="7366"/>
                </a:lnTo>
                <a:lnTo>
                  <a:pt x="208915" y="29591"/>
                </a:lnTo>
                <a:lnTo>
                  <a:pt x="231614" y="64345"/>
                </a:lnTo>
                <a:lnTo>
                  <a:pt x="236855" y="79756"/>
                </a:lnTo>
                <a:lnTo>
                  <a:pt x="182244" y="92837"/>
                </a:lnTo>
                <a:lnTo>
                  <a:pt x="179196" y="82758"/>
                </a:lnTo>
                <a:lnTo>
                  <a:pt x="174815" y="73834"/>
                </a:lnTo>
                <a:lnTo>
                  <a:pt x="135387" y="47771"/>
                </a:lnTo>
                <a:lnTo>
                  <a:pt x="124841" y="46990"/>
                </a:lnTo>
                <a:lnTo>
                  <a:pt x="110390" y="48367"/>
                </a:lnTo>
                <a:lnTo>
                  <a:pt x="75565" y="68834"/>
                </a:lnTo>
                <a:lnTo>
                  <a:pt x="57937" y="116625"/>
                </a:lnTo>
                <a:lnTo>
                  <a:pt x="56768" y="139319"/>
                </a:lnTo>
                <a:lnTo>
                  <a:pt x="57915" y="163294"/>
                </a:lnTo>
                <a:lnTo>
                  <a:pt x="75311" y="212979"/>
                </a:lnTo>
                <a:lnTo>
                  <a:pt x="109529" y="233570"/>
                </a:lnTo>
                <a:lnTo>
                  <a:pt x="123698" y="234950"/>
                </a:lnTo>
                <a:lnTo>
                  <a:pt x="134270" y="234070"/>
                </a:lnTo>
                <a:lnTo>
                  <a:pt x="168773" y="213024"/>
                </a:lnTo>
                <a:lnTo>
                  <a:pt x="184150" y="177038"/>
                </a:lnTo>
                <a:lnTo>
                  <a:pt x="237490" y="194056"/>
                </a:lnTo>
                <a:lnTo>
                  <a:pt x="221202" y="232918"/>
                </a:lnTo>
                <a:lnTo>
                  <a:pt x="181481" y="269851"/>
                </a:lnTo>
                <a:lnTo>
                  <a:pt x="124206" y="282067"/>
                </a:lnTo>
                <a:lnTo>
                  <a:pt x="98272" y="279735"/>
                </a:lnTo>
                <a:lnTo>
                  <a:pt x="53643" y="261117"/>
                </a:lnTo>
                <a:lnTo>
                  <a:pt x="19663" y="224589"/>
                </a:lnTo>
                <a:lnTo>
                  <a:pt x="2188" y="173864"/>
                </a:lnTo>
                <a:lnTo>
                  <a:pt x="0" y="143383"/>
                </a:lnTo>
                <a:lnTo>
                  <a:pt x="2192" y="111261"/>
                </a:lnTo>
                <a:lnTo>
                  <a:pt x="19770" y="58354"/>
                </a:lnTo>
                <a:lnTo>
                  <a:pt x="54107" y="21163"/>
                </a:lnTo>
                <a:lnTo>
                  <a:pt x="100347" y="2355"/>
                </a:lnTo>
                <a:lnTo>
                  <a:pt x="127635" y="0"/>
                </a:lnTo>
                <a:close/>
              </a:path>
            </a:pathLst>
          </a:custGeom>
          <a:ln w="9144">
            <a:solidFill>
              <a:srgbClr val="62851A"/>
            </a:solidFill>
          </a:ln>
        </p:spPr>
        <p:txBody>
          <a:bodyPr wrap="square" lIns="0" tIns="0" rIns="0" bIns="0" rtlCol="0"/>
          <a:lstStyle/>
          <a:p>
            <a:endParaRPr/>
          </a:p>
        </p:txBody>
      </p:sp>
      <p:sp>
        <p:nvSpPr>
          <p:cNvPr id="40" name="object 40"/>
          <p:cNvSpPr/>
          <p:nvPr/>
        </p:nvSpPr>
        <p:spPr>
          <a:xfrm>
            <a:off x="1868932" y="4232528"/>
            <a:ext cx="274955" cy="304800"/>
          </a:xfrm>
          <a:custGeom>
            <a:avLst/>
            <a:gdLst/>
            <a:ahLst/>
            <a:cxnLst/>
            <a:rect l="l" t="t" r="r" b="b"/>
            <a:pathLst>
              <a:path w="274955" h="304800">
                <a:moveTo>
                  <a:pt x="132715" y="0"/>
                </a:moveTo>
                <a:lnTo>
                  <a:pt x="187023" y="9255"/>
                </a:lnTo>
                <a:lnTo>
                  <a:pt x="228854" y="37084"/>
                </a:lnTo>
                <a:lnTo>
                  <a:pt x="255492" y="81645"/>
                </a:lnTo>
                <a:lnTo>
                  <a:pt x="264413" y="140970"/>
                </a:lnTo>
                <a:lnTo>
                  <a:pt x="263794" y="158138"/>
                </a:lnTo>
                <a:lnTo>
                  <a:pt x="254507" y="203073"/>
                </a:lnTo>
                <a:lnTo>
                  <a:pt x="230759" y="242697"/>
                </a:lnTo>
                <a:lnTo>
                  <a:pt x="241091" y="249630"/>
                </a:lnTo>
                <a:lnTo>
                  <a:pt x="251888" y="255778"/>
                </a:lnTo>
                <a:lnTo>
                  <a:pt x="263138" y="261163"/>
                </a:lnTo>
                <a:lnTo>
                  <a:pt x="274828" y="265811"/>
                </a:lnTo>
                <a:lnTo>
                  <a:pt x="254507" y="304673"/>
                </a:lnTo>
                <a:lnTo>
                  <a:pt x="219694" y="287766"/>
                </a:lnTo>
                <a:lnTo>
                  <a:pt x="193548" y="270256"/>
                </a:lnTo>
                <a:lnTo>
                  <a:pt x="179760" y="275423"/>
                </a:lnTo>
                <a:lnTo>
                  <a:pt x="165258" y="279114"/>
                </a:lnTo>
                <a:lnTo>
                  <a:pt x="150042" y="281328"/>
                </a:lnTo>
                <a:lnTo>
                  <a:pt x="134112" y="282067"/>
                </a:lnTo>
                <a:lnTo>
                  <a:pt x="104392" y="279737"/>
                </a:lnTo>
                <a:lnTo>
                  <a:pt x="55191" y="261171"/>
                </a:lnTo>
                <a:lnTo>
                  <a:pt x="20091" y="224623"/>
                </a:lnTo>
                <a:lnTo>
                  <a:pt x="2236" y="172616"/>
                </a:lnTo>
                <a:lnTo>
                  <a:pt x="0" y="140970"/>
                </a:lnTo>
                <a:lnTo>
                  <a:pt x="2236" y="109468"/>
                </a:lnTo>
                <a:lnTo>
                  <a:pt x="20091" y="57513"/>
                </a:lnTo>
                <a:lnTo>
                  <a:pt x="55169" y="20841"/>
                </a:lnTo>
                <a:lnTo>
                  <a:pt x="103659" y="2311"/>
                </a:lnTo>
                <a:lnTo>
                  <a:pt x="132715" y="0"/>
                </a:lnTo>
                <a:close/>
              </a:path>
            </a:pathLst>
          </a:custGeom>
          <a:ln w="9144">
            <a:solidFill>
              <a:srgbClr val="62851A"/>
            </a:solidFill>
          </a:ln>
        </p:spPr>
        <p:txBody>
          <a:bodyPr wrap="square" lIns="0" tIns="0" rIns="0" bIns="0" rtlCol="0"/>
          <a:lstStyle/>
          <a:p>
            <a:endParaRPr/>
          </a:p>
        </p:txBody>
      </p:sp>
      <p:sp>
        <p:nvSpPr>
          <p:cNvPr id="41" name="object 41"/>
          <p:cNvSpPr txBox="1"/>
          <p:nvPr/>
        </p:nvSpPr>
        <p:spPr>
          <a:xfrm>
            <a:off x="1289685" y="4691634"/>
            <a:ext cx="6562090" cy="1738630"/>
          </a:xfrm>
          <a:prstGeom prst="rect">
            <a:avLst/>
          </a:prstGeom>
        </p:spPr>
        <p:txBody>
          <a:bodyPr vert="horz" wrap="square" lIns="0" tIns="10160" rIns="0" bIns="0" rtlCol="0">
            <a:spAutoFit/>
          </a:bodyPr>
          <a:lstStyle/>
          <a:p>
            <a:pPr marL="79375" marR="5080" indent="-67310">
              <a:lnSpc>
                <a:spcPct val="100499"/>
              </a:lnSpc>
              <a:spcBef>
                <a:spcPts val="80"/>
              </a:spcBef>
            </a:pPr>
            <a:r>
              <a:rPr sz="2800" spc="-5" dirty="0">
                <a:latin typeface="Arial"/>
                <a:cs typeface="Arial"/>
              </a:rPr>
              <a:t>Consiste esencialmente en </a:t>
            </a:r>
            <a:r>
              <a:rPr sz="2800" dirty="0">
                <a:latin typeface="Arial"/>
                <a:cs typeface="Arial"/>
              </a:rPr>
              <a:t>deshidratar </a:t>
            </a:r>
            <a:r>
              <a:rPr sz="2800" spc="-5" dirty="0">
                <a:latin typeface="Arial"/>
                <a:cs typeface="Arial"/>
              </a:rPr>
              <a:t>la  piel puesto que </a:t>
            </a:r>
            <a:r>
              <a:rPr sz="2800" dirty="0">
                <a:latin typeface="Arial"/>
                <a:cs typeface="Arial"/>
              </a:rPr>
              <a:t>ésta </a:t>
            </a:r>
            <a:r>
              <a:rPr sz="2800" spc="-5" dirty="0">
                <a:latin typeface="Arial"/>
                <a:cs typeface="Arial"/>
              </a:rPr>
              <a:t>está formada </a:t>
            </a:r>
            <a:r>
              <a:rPr sz="2800" dirty="0">
                <a:latin typeface="Arial"/>
                <a:cs typeface="Arial"/>
              </a:rPr>
              <a:t>por </a:t>
            </a:r>
            <a:r>
              <a:rPr sz="2800" spc="-5" dirty="0">
                <a:latin typeface="Arial"/>
                <a:cs typeface="Arial"/>
              </a:rPr>
              <a:t>un  </a:t>
            </a:r>
            <a:r>
              <a:rPr sz="2800" dirty="0">
                <a:latin typeface="Arial"/>
                <a:cs typeface="Arial"/>
              </a:rPr>
              <a:t>60-65 </a:t>
            </a:r>
            <a:r>
              <a:rPr sz="2800" spc="-5" dirty="0">
                <a:latin typeface="Arial"/>
                <a:cs typeface="Arial"/>
              </a:rPr>
              <a:t>% de </a:t>
            </a:r>
            <a:r>
              <a:rPr sz="2800" dirty="0">
                <a:latin typeface="Arial"/>
                <a:cs typeface="Arial"/>
              </a:rPr>
              <a:t>agua, </a:t>
            </a:r>
            <a:r>
              <a:rPr sz="2800" spc="-5" dirty="0">
                <a:latin typeface="Arial"/>
                <a:cs typeface="Arial"/>
              </a:rPr>
              <a:t>medio en el cual la  reproducción de las bacterias se</a:t>
            </a:r>
            <a:r>
              <a:rPr sz="2800" spc="30" dirty="0">
                <a:latin typeface="Arial"/>
                <a:cs typeface="Arial"/>
              </a:rPr>
              <a:t> </a:t>
            </a:r>
            <a:r>
              <a:rPr sz="2800" spc="-5" dirty="0">
                <a:latin typeface="Arial"/>
                <a:cs typeface="Arial"/>
              </a:rPr>
              <a:t>facilita.</a:t>
            </a:r>
            <a:endParaRPr sz="2800" dirty="0">
              <a:latin typeface="Arial"/>
              <a:cs typeface="Arial"/>
            </a:endParaRPr>
          </a:p>
        </p:txBody>
      </p:sp>
      <p:sp>
        <p:nvSpPr>
          <p:cNvPr id="42" name="object 42"/>
          <p:cNvSpPr/>
          <p:nvPr/>
        </p:nvSpPr>
        <p:spPr>
          <a:xfrm>
            <a:off x="4070603" y="1213103"/>
            <a:ext cx="2217420" cy="1083564"/>
          </a:xfrm>
          <a:prstGeom prst="rect">
            <a:avLst/>
          </a:prstGeom>
          <a:blipFill>
            <a:blip r:embed="rId15" cstate="print"/>
            <a:stretch>
              <a:fillRect/>
            </a:stretch>
          </a:blipFill>
        </p:spPr>
        <p:txBody>
          <a:bodyPr wrap="square" lIns="0" tIns="0" rIns="0" bIns="0" rtlCol="0"/>
          <a:lstStyle/>
          <a:p>
            <a:endParaRPr/>
          </a:p>
        </p:txBody>
      </p:sp>
      <p:sp>
        <p:nvSpPr>
          <p:cNvPr id="83" name="CuadroTexto 82"/>
          <p:cNvSpPr txBox="1"/>
          <p:nvPr/>
        </p:nvSpPr>
        <p:spPr>
          <a:xfrm>
            <a:off x="1111633" y="172869"/>
            <a:ext cx="7221849" cy="523220"/>
          </a:xfrm>
          <a:prstGeom prst="rect">
            <a:avLst/>
          </a:prstGeom>
          <a:noFill/>
        </p:spPr>
        <p:txBody>
          <a:bodyPr wrap="none" rtlCol="0">
            <a:spAutoFit/>
          </a:bodyPr>
          <a:lstStyle/>
          <a:p>
            <a:r>
              <a:rPr lang="es-MX" sz="2800" b="1" dirty="0" smtClean="0">
                <a:solidFill>
                  <a:srgbClr val="0070C0"/>
                </a:solidFill>
                <a:latin typeface="Berlin Sans FB" panose="020E0602020502020306" pitchFamily="34" charset="0"/>
              </a:rPr>
              <a:t>TÉCNICAS DE CONSERVACIÓN DE PIELES</a:t>
            </a:r>
            <a:endParaRPr lang="en-US" sz="2800" b="1" dirty="0">
              <a:solidFill>
                <a:srgbClr val="0070C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295400" y="363957"/>
            <a:ext cx="7378065" cy="726440"/>
          </a:xfrm>
          <a:prstGeom prst="rect">
            <a:avLst/>
          </a:prstGeom>
        </p:spPr>
        <p:txBody>
          <a:bodyPr vert="horz" wrap="square" lIns="0" tIns="12065" rIns="0" bIns="0" rtlCol="0">
            <a:spAutoFit/>
          </a:bodyPr>
          <a:lstStyle/>
          <a:p>
            <a:pPr marL="12700">
              <a:lnSpc>
                <a:spcPct val="100000"/>
              </a:lnSpc>
              <a:spcBef>
                <a:spcPts val="95"/>
              </a:spcBef>
            </a:pPr>
            <a:r>
              <a:rPr sz="4600" b="0" spc="-10" dirty="0">
                <a:latin typeface="Arial"/>
                <a:cs typeface="Arial"/>
              </a:rPr>
              <a:t>CURTICION </a:t>
            </a:r>
            <a:r>
              <a:rPr sz="4600" b="0" spc="-5" dirty="0">
                <a:latin typeface="Arial"/>
                <a:cs typeface="Arial"/>
              </a:rPr>
              <a:t>A DOS</a:t>
            </a:r>
            <a:r>
              <a:rPr sz="4600" b="0" spc="-570" dirty="0">
                <a:latin typeface="Arial"/>
                <a:cs typeface="Arial"/>
              </a:rPr>
              <a:t> </a:t>
            </a:r>
            <a:r>
              <a:rPr sz="4600" b="0" spc="-10" dirty="0">
                <a:latin typeface="Arial"/>
                <a:cs typeface="Arial"/>
              </a:rPr>
              <a:t>BAÑOS</a:t>
            </a:r>
            <a:endParaRPr sz="4600" dirty="0">
              <a:latin typeface="Arial"/>
              <a:cs typeface="Arial"/>
            </a:endParaRPr>
          </a:p>
        </p:txBody>
      </p:sp>
      <p:sp>
        <p:nvSpPr>
          <p:cNvPr id="8" name="object 8"/>
          <p:cNvSpPr txBox="1"/>
          <p:nvPr/>
        </p:nvSpPr>
        <p:spPr>
          <a:xfrm>
            <a:off x="507288" y="1454353"/>
            <a:ext cx="8017509" cy="4781550"/>
          </a:xfrm>
          <a:prstGeom prst="rect">
            <a:avLst/>
          </a:prstGeom>
        </p:spPr>
        <p:txBody>
          <a:bodyPr vert="horz" wrap="square" lIns="0" tIns="12700" rIns="0" bIns="0" rtlCol="0">
            <a:spAutoFit/>
          </a:bodyPr>
          <a:lstStyle/>
          <a:p>
            <a:pPr marL="12700" marR="20320" algn="just">
              <a:lnSpc>
                <a:spcPct val="100000"/>
              </a:lnSpc>
              <a:spcBef>
                <a:spcPts val="100"/>
              </a:spcBef>
            </a:pPr>
            <a:r>
              <a:rPr sz="2400" dirty="0">
                <a:latin typeface="Arial"/>
                <a:cs typeface="Arial"/>
              </a:rPr>
              <a:t>Ha sido de </a:t>
            </a:r>
            <a:r>
              <a:rPr sz="2400" spc="-5" dirty="0">
                <a:latin typeface="Arial"/>
                <a:cs typeface="Arial"/>
              </a:rPr>
              <a:t>aplicación </a:t>
            </a:r>
            <a:r>
              <a:rPr sz="2400" dirty="0">
                <a:latin typeface="Arial"/>
                <a:cs typeface="Arial"/>
              </a:rPr>
              <a:t>fundamentalmente en la fabricación  </a:t>
            </a:r>
            <a:r>
              <a:rPr sz="2400" spc="-5" dirty="0">
                <a:latin typeface="Arial"/>
                <a:cs typeface="Arial"/>
              </a:rPr>
              <a:t>de pieles curtidas de cabritilla para obtener una flor  delicada </a:t>
            </a:r>
            <a:r>
              <a:rPr sz="2400" dirty="0">
                <a:latin typeface="Arial"/>
                <a:cs typeface="Arial"/>
              </a:rPr>
              <a:t>y </a:t>
            </a:r>
            <a:r>
              <a:rPr sz="2400" spc="-5" dirty="0">
                <a:latin typeface="Arial"/>
                <a:cs typeface="Arial"/>
              </a:rPr>
              <a:t>buen </a:t>
            </a:r>
            <a:r>
              <a:rPr sz="2400" dirty="0">
                <a:latin typeface="Arial"/>
                <a:cs typeface="Arial"/>
              </a:rPr>
              <a:t>efecto </a:t>
            </a:r>
            <a:r>
              <a:rPr sz="2400" spc="-5" dirty="0">
                <a:latin typeface="Arial"/>
                <a:cs typeface="Arial"/>
              </a:rPr>
              <a:t>rellenante a </a:t>
            </a:r>
            <a:r>
              <a:rPr sz="2400" dirty="0">
                <a:latin typeface="Arial"/>
                <a:cs typeface="Arial"/>
              </a:rPr>
              <a:t>través </a:t>
            </a:r>
            <a:r>
              <a:rPr sz="2400" spc="-5" dirty="0">
                <a:latin typeface="Arial"/>
                <a:cs typeface="Arial"/>
              </a:rPr>
              <a:t>de la  incorporación del azufre generado en el baño, </a:t>
            </a:r>
            <a:r>
              <a:rPr sz="2400" dirty="0">
                <a:latin typeface="Arial"/>
                <a:cs typeface="Arial"/>
              </a:rPr>
              <a:t>durante </a:t>
            </a:r>
            <a:r>
              <a:rPr sz="2400" spc="-5" dirty="0">
                <a:latin typeface="Arial"/>
                <a:cs typeface="Arial"/>
              </a:rPr>
              <a:t>el  </a:t>
            </a:r>
            <a:r>
              <a:rPr sz="2400" dirty="0">
                <a:latin typeface="Arial"/>
                <a:cs typeface="Arial"/>
              </a:rPr>
              <a:t>proceso de reducción del cromo +6. En este</a:t>
            </a:r>
            <a:r>
              <a:rPr sz="2400" spc="-85" dirty="0">
                <a:latin typeface="Arial"/>
                <a:cs typeface="Arial"/>
              </a:rPr>
              <a:t> </a:t>
            </a:r>
            <a:r>
              <a:rPr sz="2400" dirty="0">
                <a:latin typeface="Arial"/>
                <a:cs typeface="Arial"/>
              </a:rPr>
              <a:t>procedimiento  (curtido </a:t>
            </a:r>
            <a:r>
              <a:rPr sz="2400" spc="-5" dirty="0">
                <a:latin typeface="Arial"/>
                <a:cs typeface="Arial"/>
              </a:rPr>
              <a:t>en dos baños), las pieles se impregnan en el  primer baño con </a:t>
            </a:r>
            <a:r>
              <a:rPr sz="2400" dirty="0">
                <a:latin typeface="Arial"/>
                <a:cs typeface="Arial"/>
              </a:rPr>
              <a:t>ácido </a:t>
            </a:r>
            <a:r>
              <a:rPr sz="2400" spc="-5" dirty="0">
                <a:latin typeface="Arial"/>
                <a:cs typeface="Arial"/>
              </a:rPr>
              <a:t>crómico que se ha </a:t>
            </a:r>
            <a:r>
              <a:rPr sz="2400" dirty="0">
                <a:latin typeface="Arial"/>
                <a:cs typeface="Arial"/>
              </a:rPr>
              <a:t>obtenido </a:t>
            </a:r>
            <a:r>
              <a:rPr sz="2400" spc="-5" dirty="0">
                <a:latin typeface="Arial"/>
                <a:cs typeface="Arial"/>
              </a:rPr>
              <a:t>a </a:t>
            </a:r>
            <a:r>
              <a:rPr sz="2400" dirty="0">
                <a:latin typeface="Arial"/>
                <a:cs typeface="Arial"/>
              </a:rPr>
              <a:t>partir  </a:t>
            </a:r>
            <a:r>
              <a:rPr sz="2400" spc="-5" dirty="0">
                <a:latin typeface="Arial"/>
                <a:cs typeface="Arial"/>
              </a:rPr>
              <a:t>del </a:t>
            </a:r>
            <a:r>
              <a:rPr sz="2400" dirty="0">
                <a:latin typeface="Arial"/>
                <a:cs typeface="Arial"/>
              </a:rPr>
              <a:t>bicromato </a:t>
            </a:r>
            <a:r>
              <a:rPr sz="2400" spc="-5" dirty="0">
                <a:latin typeface="Arial"/>
                <a:cs typeface="Arial"/>
              </a:rPr>
              <a:t>(K</a:t>
            </a:r>
            <a:r>
              <a:rPr sz="2400" spc="-7" baseline="-20833" dirty="0">
                <a:latin typeface="Arial"/>
                <a:cs typeface="Arial"/>
              </a:rPr>
              <a:t>2</a:t>
            </a:r>
            <a:r>
              <a:rPr sz="2400" spc="-5" dirty="0">
                <a:latin typeface="Arial"/>
                <a:cs typeface="Arial"/>
              </a:rPr>
              <a:t>Cr</a:t>
            </a:r>
            <a:r>
              <a:rPr sz="2400" spc="-7" baseline="-20833" dirty="0">
                <a:latin typeface="Arial"/>
                <a:cs typeface="Arial"/>
              </a:rPr>
              <a:t>2</a:t>
            </a:r>
            <a:r>
              <a:rPr sz="2400" spc="-5" dirty="0">
                <a:latin typeface="Arial"/>
                <a:cs typeface="Arial"/>
              </a:rPr>
              <a:t>O</a:t>
            </a:r>
            <a:r>
              <a:rPr sz="2400" spc="-7" baseline="-20833" dirty="0">
                <a:latin typeface="Arial"/>
                <a:cs typeface="Arial"/>
              </a:rPr>
              <a:t>7 </a:t>
            </a:r>
            <a:r>
              <a:rPr sz="2400" spc="-5" dirty="0">
                <a:latin typeface="Arial"/>
                <a:cs typeface="Arial"/>
              </a:rPr>
              <a:t>ó Na</a:t>
            </a:r>
            <a:r>
              <a:rPr sz="2400" spc="-7" baseline="-20833" dirty="0">
                <a:latin typeface="Arial"/>
                <a:cs typeface="Arial"/>
              </a:rPr>
              <a:t>2</a:t>
            </a:r>
            <a:r>
              <a:rPr sz="2400" spc="-5" dirty="0">
                <a:latin typeface="Arial"/>
                <a:cs typeface="Arial"/>
              </a:rPr>
              <a:t>Cr</a:t>
            </a:r>
            <a:r>
              <a:rPr sz="2400" spc="-7" baseline="-20833" dirty="0">
                <a:latin typeface="Arial"/>
                <a:cs typeface="Arial"/>
              </a:rPr>
              <a:t>2</a:t>
            </a:r>
            <a:r>
              <a:rPr sz="2400" spc="-5" dirty="0">
                <a:latin typeface="Arial"/>
                <a:cs typeface="Arial"/>
              </a:rPr>
              <a:t>O</a:t>
            </a:r>
            <a:r>
              <a:rPr sz="2400" spc="-7" baseline="-20833" dirty="0">
                <a:latin typeface="Arial"/>
                <a:cs typeface="Arial"/>
              </a:rPr>
              <a:t>7</a:t>
            </a:r>
            <a:r>
              <a:rPr sz="2400" spc="-5" dirty="0">
                <a:latin typeface="Arial"/>
                <a:cs typeface="Arial"/>
              </a:rPr>
              <a:t>) de potasio </a:t>
            </a:r>
            <a:r>
              <a:rPr sz="2400" dirty="0">
                <a:latin typeface="Arial"/>
                <a:cs typeface="Arial"/>
              </a:rPr>
              <a:t>(K) </a:t>
            </a:r>
            <a:r>
              <a:rPr sz="2400" spc="-5" dirty="0">
                <a:latin typeface="Arial"/>
                <a:cs typeface="Arial"/>
              </a:rPr>
              <a:t>ó</a:t>
            </a:r>
            <a:r>
              <a:rPr sz="2400" spc="-160" dirty="0">
                <a:latin typeface="Arial"/>
                <a:cs typeface="Arial"/>
              </a:rPr>
              <a:t> </a:t>
            </a:r>
            <a:r>
              <a:rPr sz="2400" spc="-5" dirty="0">
                <a:latin typeface="Arial"/>
                <a:cs typeface="Arial"/>
              </a:rPr>
              <a:t>(Na).</a:t>
            </a:r>
            <a:endParaRPr sz="2400" dirty="0">
              <a:latin typeface="Arial"/>
              <a:cs typeface="Arial"/>
            </a:endParaRPr>
          </a:p>
          <a:p>
            <a:pPr marL="12700" algn="just">
              <a:lnSpc>
                <a:spcPct val="100000"/>
              </a:lnSpc>
              <a:spcBef>
                <a:spcPts val="5"/>
              </a:spcBef>
            </a:pPr>
            <a:r>
              <a:rPr sz="2400" dirty="0">
                <a:latin typeface="Arial"/>
                <a:cs typeface="Arial"/>
              </a:rPr>
              <a:t>En el </a:t>
            </a:r>
            <a:r>
              <a:rPr sz="2400" spc="-5" dirty="0">
                <a:latin typeface="Arial"/>
                <a:cs typeface="Arial"/>
              </a:rPr>
              <a:t>segundo </a:t>
            </a:r>
            <a:r>
              <a:rPr sz="2400" dirty="0">
                <a:latin typeface="Arial"/>
                <a:cs typeface="Arial"/>
              </a:rPr>
              <a:t>baño se transforma el ácido crómico en sal</a:t>
            </a:r>
          </a:p>
          <a:p>
            <a:pPr marL="12700" algn="just">
              <a:lnSpc>
                <a:spcPct val="100000"/>
              </a:lnSpc>
            </a:pPr>
            <a:r>
              <a:rPr sz="2400" spc="-5" dirty="0">
                <a:latin typeface="Arial"/>
                <a:cs typeface="Arial"/>
              </a:rPr>
              <a:t>de cromo verde</a:t>
            </a:r>
            <a:r>
              <a:rPr sz="2400" spc="5" dirty="0">
                <a:latin typeface="Arial"/>
                <a:cs typeface="Arial"/>
              </a:rPr>
              <a:t> </a:t>
            </a:r>
            <a:r>
              <a:rPr sz="2400" dirty="0">
                <a:latin typeface="Arial"/>
                <a:cs typeface="Arial"/>
              </a:rPr>
              <a:t>(reducción).</a:t>
            </a:r>
          </a:p>
          <a:p>
            <a:pPr marL="12700" marR="5080" algn="just">
              <a:lnSpc>
                <a:spcPct val="100000"/>
              </a:lnSpc>
            </a:pPr>
            <a:r>
              <a:rPr sz="2400" spc="-5" dirty="0">
                <a:latin typeface="Arial"/>
                <a:cs typeface="Arial"/>
              </a:rPr>
              <a:t>El curtido propiamente dicho de la piel tiene lugar en el  segundo baño con el </a:t>
            </a:r>
            <a:r>
              <a:rPr sz="2400" dirty="0">
                <a:latin typeface="Arial"/>
                <a:cs typeface="Arial"/>
              </a:rPr>
              <a:t>concurso </a:t>
            </a:r>
            <a:r>
              <a:rPr sz="2400" spc="-5" dirty="0">
                <a:latin typeface="Arial"/>
                <a:cs typeface="Arial"/>
              </a:rPr>
              <a:t>de la sal </a:t>
            </a:r>
            <a:r>
              <a:rPr sz="2400" dirty="0">
                <a:latin typeface="Arial"/>
                <a:cs typeface="Arial"/>
              </a:rPr>
              <a:t>verde </a:t>
            </a:r>
            <a:r>
              <a:rPr sz="2400" spc="-5" dirty="0">
                <a:latin typeface="Arial"/>
                <a:cs typeface="Arial"/>
              </a:rPr>
              <a:t>de </a:t>
            </a:r>
            <a:r>
              <a:rPr sz="2400" dirty="0">
                <a:latin typeface="Arial"/>
                <a:cs typeface="Arial"/>
              </a:rPr>
              <a:t>cromo, </a:t>
            </a:r>
            <a:r>
              <a:rPr sz="2400" spc="-5" dirty="0">
                <a:latin typeface="Arial"/>
                <a:cs typeface="Arial"/>
              </a:rPr>
              <a:t>lo  </a:t>
            </a:r>
            <a:r>
              <a:rPr sz="2400" dirty="0">
                <a:latin typeface="Arial"/>
                <a:cs typeface="Arial"/>
              </a:rPr>
              <a:t>mismo </a:t>
            </a:r>
            <a:r>
              <a:rPr sz="2400" spc="-5" dirty="0">
                <a:latin typeface="Arial"/>
                <a:cs typeface="Arial"/>
              </a:rPr>
              <a:t>que en el procedimiento de </a:t>
            </a:r>
            <a:r>
              <a:rPr sz="2400" dirty="0">
                <a:latin typeface="Arial"/>
                <a:cs typeface="Arial"/>
              </a:rPr>
              <a:t>curtido </a:t>
            </a:r>
            <a:r>
              <a:rPr sz="2400" spc="-5" dirty="0">
                <a:latin typeface="Arial"/>
                <a:cs typeface="Arial"/>
              </a:rPr>
              <a:t>en un</a:t>
            </a:r>
            <a:r>
              <a:rPr sz="2400" spc="110" dirty="0">
                <a:latin typeface="Arial"/>
                <a:cs typeface="Arial"/>
              </a:rPr>
              <a:t> </a:t>
            </a:r>
            <a:r>
              <a:rPr sz="2400" spc="-5" dirty="0">
                <a:latin typeface="Arial"/>
                <a:cs typeface="Arial"/>
              </a:rPr>
              <a:t>baño.</a:t>
            </a:r>
            <a:endParaRPr sz="24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28728" y="146162"/>
            <a:ext cx="7286676" cy="1275349"/>
          </a:xfrm>
          <a:prstGeom prst="rect">
            <a:avLst/>
          </a:prstGeom>
        </p:spPr>
        <p:txBody>
          <a:bodyPr vert="horz" wrap="square" lIns="0" tIns="13335" rIns="0" bIns="0" rtlCol="0">
            <a:spAutoFit/>
          </a:bodyPr>
          <a:lstStyle/>
          <a:p>
            <a:pPr marL="12700" marR="5080">
              <a:lnSpc>
                <a:spcPct val="100000"/>
              </a:lnSpc>
              <a:spcBef>
                <a:spcPts val="105"/>
              </a:spcBef>
            </a:pPr>
            <a:r>
              <a:rPr sz="4100" b="0" dirty="0">
                <a:solidFill>
                  <a:srgbClr val="FFC000"/>
                </a:solidFill>
                <a:latin typeface="Algerian" pitchFamily="82" charset="0"/>
                <a:cs typeface="Arial"/>
              </a:rPr>
              <a:t>Posibles defectos de</a:t>
            </a:r>
            <a:r>
              <a:rPr sz="4100" b="0" spc="-165" dirty="0">
                <a:solidFill>
                  <a:srgbClr val="FFC000"/>
                </a:solidFill>
                <a:latin typeface="Algerian" pitchFamily="82" charset="0"/>
                <a:cs typeface="Arial"/>
              </a:rPr>
              <a:t> </a:t>
            </a:r>
            <a:r>
              <a:rPr sz="4100" b="0">
                <a:solidFill>
                  <a:srgbClr val="FFC000"/>
                </a:solidFill>
                <a:latin typeface="Algerian" pitchFamily="82" charset="0"/>
                <a:cs typeface="Arial"/>
              </a:rPr>
              <a:t>la  </a:t>
            </a:r>
            <a:r>
              <a:rPr sz="4100" b="0" smtClean="0">
                <a:solidFill>
                  <a:srgbClr val="FFC000"/>
                </a:solidFill>
                <a:latin typeface="Algerian" pitchFamily="82" charset="0"/>
                <a:cs typeface="Arial"/>
              </a:rPr>
              <a:t>curtici</a:t>
            </a:r>
            <a:r>
              <a:rPr lang="es-EC" sz="4100" b="0" dirty="0" smtClean="0">
                <a:solidFill>
                  <a:srgbClr val="FFC000"/>
                </a:solidFill>
                <a:latin typeface="Algerian" pitchFamily="82" charset="0"/>
                <a:cs typeface="Arial"/>
              </a:rPr>
              <a:t>ó</a:t>
            </a:r>
            <a:r>
              <a:rPr sz="4100" b="0" smtClean="0">
                <a:solidFill>
                  <a:srgbClr val="FFC000"/>
                </a:solidFill>
                <a:latin typeface="Algerian" pitchFamily="82" charset="0"/>
                <a:cs typeface="Arial"/>
              </a:rPr>
              <a:t>n </a:t>
            </a:r>
            <a:r>
              <a:rPr sz="4100" b="0" dirty="0">
                <a:solidFill>
                  <a:srgbClr val="FFC000"/>
                </a:solidFill>
                <a:latin typeface="Algerian" pitchFamily="82" charset="0"/>
                <a:cs typeface="Arial"/>
              </a:rPr>
              <a:t>en</a:t>
            </a:r>
            <a:r>
              <a:rPr sz="4100" b="0" spc="-75" dirty="0">
                <a:solidFill>
                  <a:srgbClr val="FFC000"/>
                </a:solidFill>
                <a:latin typeface="Algerian" pitchFamily="82" charset="0"/>
                <a:cs typeface="Arial"/>
              </a:rPr>
              <a:t> </a:t>
            </a:r>
            <a:r>
              <a:rPr sz="4100" b="0" dirty="0">
                <a:solidFill>
                  <a:srgbClr val="FFC000"/>
                </a:solidFill>
                <a:latin typeface="Algerian" pitchFamily="82" charset="0"/>
                <a:cs typeface="Arial"/>
              </a:rPr>
              <a:t>cromo</a:t>
            </a:r>
            <a:endParaRPr sz="4100" dirty="0">
              <a:solidFill>
                <a:srgbClr val="FFC000"/>
              </a:solidFill>
              <a:latin typeface="Algerian" pitchFamily="82" charset="0"/>
              <a:cs typeface="Arial"/>
            </a:endParaRPr>
          </a:p>
        </p:txBody>
      </p:sp>
      <p:sp>
        <p:nvSpPr>
          <p:cNvPr id="8" name="object 8"/>
          <p:cNvSpPr txBox="1"/>
          <p:nvPr/>
        </p:nvSpPr>
        <p:spPr>
          <a:xfrm>
            <a:off x="1000100" y="1785926"/>
            <a:ext cx="7094855" cy="2678430"/>
          </a:xfrm>
          <a:prstGeom prst="rect">
            <a:avLst/>
          </a:prstGeom>
        </p:spPr>
        <p:txBody>
          <a:bodyPr vert="horz" wrap="square" lIns="0" tIns="104139" rIns="0" bIns="0" rtlCol="0">
            <a:spAutoFit/>
          </a:bodyPr>
          <a:lstStyle/>
          <a:p>
            <a:pPr marL="396240" indent="-383540">
              <a:lnSpc>
                <a:spcPct val="100000"/>
              </a:lnSpc>
              <a:spcBef>
                <a:spcPts val="819"/>
              </a:spcBef>
              <a:buClr>
                <a:srgbClr val="3891A7"/>
              </a:buClr>
              <a:buSzPct val="80000"/>
              <a:buFont typeface="Wingdings 2"/>
              <a:buChar char=""/>
              <a:tabLst>
                <a:tab pos="396875" algn="l"/>
              </a:tabLst>
            </a:pPr>
            <a:r>
              <a:rPr sz="3000" spc="-5" dirty="0">
                <a:latin typeface="Arial"/>
                <a:cs typeface="Arial"/>
              </a:rPr>
              <a:t>Manchas despues del</a:t>
            </a:r>
            <a:r>
              <a:rPr sz="3000" spc="-55" dirty="0">
                <a:latin typeface="Arial"/>
                <a:cs typeface="Arial"/>
              </a:rPr>
              <a:t> </a:t>
            </a:r>
            <a:r>
              <a:rPr sz="3000" spc="-5" dirty="0">
                <a:latin typeface="Arial"/>
                <a:cs typeface="Arial"/>
              </a:rPr>
              <a:t>proceso.</a:t>
            </a:r>
            <a:endParaRPr sz="3000" dirty="0">
              <a:latin typeface="Arial"/>
              <a:cs typeface="Arial"/>
            </a:endParaRPr>
          </a:p>
          <a:p>
            <a:pPr marL="396240" marR="349250" indent="-383540">
              <a:lnSpc>
                <a:spcPct val="100000"/>
              </a:lnSpc>
              <a:spcBef>
                <a:spcPts val="720"/>
              </a:spcBef>
              <a:buClr>
                <a:srgbClr val="3891A7"/>
              </a:buClr>
              <a:buSzPct val="80000"/>
              <a:buFont typeface="Wingdings 2"/>
              <a:buChar char=""/>
              <a:tabLst>
                <a:tab pos="396875" algn="l"/>
              </a:tabLst>
            </a:pPr>
            <a:r>
              <a:rPr sz="3000" spc="-5" dirty="0">
                <a:latin typeface="Arial"/>
                <a:cs typeface="Arial"/>
              </a:rPr>
              <a:t>Distribucion </a:t>
            </a:r>
            <a:r>
              <a:rPr sz="3000" dirty="0">
                <a:latin typeface="Arial"/>
                <a:cs typeface="Arial"/>
              </a:rPr>
              <a:t>no </a:t>
            </a:r>
            <a:r>
              <a:rPr sz="3000" spc="-5" dirty="0">
                <a:latin typeface="Arial"/>
                <a:cs typeface="Arial"/>
              </a:rPr>
              <a:t>uniforme </a:t>
            </a:r>
            <a:r>
              <a:rPr sz="3000" dirty="0">
                <a:latin typeface="Arial"/>
                <a:cs typeface="Arial"/>
              </a:rPr>
              <a:t>en la piel</a:t>
            </a:r>
            <a:r>
              <a:rPr sz="3000" spc="-105" dirty="0">
                <a:latin typeface="Arial"/>
                <a:cs typeface="Arial"/>
              </a:rPr>
              <a:t> </a:t>
            </a:r>
            <a:r>
              <a:rPr sz="3000" dirty="0">
                <a:latin typeface="Arial"/>
                <a:cs typeface="Arial"/>
              </a:rPr>
              <a:t>del  </a:t>
            </a:r>
            <a:r>
              <a:rPr sz="3000" spc="-5" dirty="0">
                <a:latin typeface="Arial"/>
                <a:cs typeface="Arial"/>
              </a:rPr>
              <a:t>cromo.</a:t>
            </a:r>
            <a:endParaRPr sz="3000" dirty="0">
              <a:latin typeface="Arial"/>
              <a:cs typeface="Arial"/>
            </a:endParaRPr>
          </a:p>
          <a:p>
            <a:pPr marL="396240" indent="-383540">
              <a:lnSpc>
                <a:spcPct val="100000"/>
              </a:lnSpc>
              <a:spcBef>
                <a:spcPts val="720"/>
              </a:spcBef>
              <a:buClr>
                <a:srgbClr val="3891A7"/>
              </a:buClr>
              <a:buSzPct val="80000"/>
              <a:buFont typeface="Wingdings 2"/>
              <a:buChar char=""/>
              <a:tabLst>
                <a:tab pos="396875" algn="l"/>
              </a:tabLst>
            </a:pPr>
            <a:r>
              <a:rPr sz="3000" spc="-5" dirty="0">
                <a:latin typeface="Arial"/>
                <a:cs typeface="Arial"/>
              </a:rPr>
              <a:t>Cueros de flor </a:t>
            </a:r>
            <a:r>
              <a:rPr sz="3000" dirty="0">
                <a:latin typeface="Arial"/>
                <a:cs typeface="Arial"/>
              </a:rPr>
              <a:t>suelta y tacto</a:t>
            </a:r>
            <a:r>
              <a:rPr sz="3000" spc="-45" dirty="0">
                <a:latin typeface="Arial"/>
                <a:cs typeface="Arial"/>
              </a:rPr>
              <a:t> </a:t>
            </a:r>
            <a:r>
              <a:rPr sz="3000" spc="-5" dirty="0">
                <a:latin typeface="Arial"/>
                <a:cs typeface="Arial"/>
              </a:rPr>
              <a:t>esponjoso.</a:t>
            </a:r>
            <a:endParaRPr sz="3000" dirty="0">
              <a:latin typeface="Arial"/>
              <a:cs typeface="Arial"/>
            </a:endParaRPr>
          </a:p>
          <a:p>
            <a:pPr marL="396240" indent="-383540">
              <a:lnSpc>
                <a:spcPct val="100000"/>
              </a:lnSpc>
              <a:spcBef>
                <a:spcPts val="725"/>
              </a:spcBef>
              <a:buClr>
                <a:srgbClr val="3891A7"/>
              </a:buClr>
              <a:buSzPct val="80000"/>
              <a:buFont typeface="Wingdings 2"/>
              <a:buChar char=""/>
              <a:tabLst>
                <a:tab pos="396875" algn="l"/>
              </a:tabLst>
            </a:pPr>
            <a:r>
              <a:rPr sz="3000" dirty="0">
                <a:latin typeface="Arial"/>
                <a:cs typeface="Arial"/>
              </a:rPr>
              <a:t>Estallido de</a:t>
            </a:r>
            <a:r>
              <a:rPr sz="3000" spc="-65" dirty="0">
                <a:latin typeface="Arial"/>
                <a:cs typeface="Arial"/>
              </a:rPr>
              <a:t> </a:t>
            </a:r>
            <a:r>
              <a:rPr sz="3000" spc="-35" dirty="0">
                <a:latin typeface="Arial"/>
                <a:cs typeface="Arial"/>
              </a:rPr>
              <a:t>flor.</a:t>
            </a:r>
            <a:endParaRPr sz="30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6"/>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874012" y="460384"/>
            <a:ext cx="6627078"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 </a:t>
            </a:r>
            <a:r>
              <a:rPr sz="4600" b="0" spc="-5" dirty="0">
                <a:solidFill>
                  <a:srgbClr val="FFC000"/>
                </a:solidFill>
                <a:latin typeface="Algerian" pitchFamily="82" charset="0"/>
                <a:cs typeface="Arial"/>
              </a:rPr>
              <a:t>al aluminio</a:t>
            </a:r>
            <a:endParaRPr sz="4600" dirty="0">
              <a:solidFill>
                <a:srgbClr val="FFC000"/>
              </a:solidFill>
              <a:latin typeface="Algerian" pitchFamily="82" charset="0"/>
              <a:cs typeface="Arial"/>
            </a:endParaRPr>
          </a:p>
        </p:txBody>
      </p:sp>
      <p:sp>
        <p:nvSpPr>
          <p:cNvPr id="8" name="object 8"/>
          <p:cNvSpPr txBox="1">
            <a:spLocks noGrp="1"/>
          </p:cNvSpPr>
          <p:nvPr>
            <p:ph idx="1"/>
          </p:nvPr>
        </p:nvSpPr>
        <p:spPr>
          <a:xfrm>
            <a:off x="1752600" y="1432233"/>
            <a:ext cx="6591985" cy="4542910"/>
          </a:xfrm>
          <a:prstGeom prst="rect">
            <a:avLst/>
          </a:prstGeom>
        </p:spPr>
        <p:txBody>
          <a:bodyPr vert="horz" wrap="square" lIns="0" tIns="13335" rIns="0" bIns="0" rtlCol="0">
            <a:spAutoFit/>
          </a:bodyPr>
          <a:lstStyle/>
          <a:p>
            <a:pPr marL="396240" indent="-383540" algn="just">
              <a:lnSpc>
                <a:spcPct val="100000"/>
              </a:lnSpc>
              <a:spcBef>
                <a:spcPts val="105"/>
              </a:spcBef>
              <a:buClr>
                <a:srgbClr val="3891A7"/>
              </a:buClr>
              <a:buSzPct val="78260"/>
              <a:buFont typeface="Wingdings 2"/>
              <a:buChar char=""/>
              <a:tabLst>
                <a:tab pos="396240" algn="l"/>
                <a:tab pos="396875" algn="l"/>
              </a:tabLst>
            </a:pPr>
            <a:r>
              <a:rPr sz="2000" dirty="0">
                <a:solidFill>
                  <a:schemeClr val="tx1"/>
                </a:solidFill>
              </a:rPr>
              <a:t>La curtición con sales de aluminio es muy</a:t>
            </a:r>
            <a:r>
              <a:rPr sz="2000" spc="-220" dirty="0">
                <a:solidFill>
                  <a:schemeClr val="tx1"/>
                </a:solidFill>
              </a:rPr>
              <a:t> </a:t>
            </a:r>
            <a:r>
              <a:rPr sz="2000" dirty="0">
                <a:solidFill>
                  <a:schemeClr val="tx1"/>
                </a:solidFill>
              </a:rPr>
              <a:t>antigua.</a:t>
            </a:r>
          </a:p>
          <a:p>
            <a:pPr marL="396240" marR="5080" indent="-383540" algn="just">
              <a:lnSpc>
                <a:spcPct val="80000"/>
              </a:lnSpc>
              <a:spcBef>
                <a:spcPts val="550"/>
              </a:spcBef>
              <a:buClr>
                <a:srgbClr val="3891A7"/>
              </a:buClr>
              <a:buSzPct val="78260"/>
              <a:buFont typeface="Wingdings 2"/>
              <a:buChar char=""/>
              <a:tabLst>
                <a:tab pos="396240" algn="l"/>
                <a:tab pos="396875" algn="l"/>
              </a:tabLst>
            </a:pPr>
            <a:r>
              <a:rPr sz="2000" dirty="0">
                <a:solidFill>
                  <a:schemeClr val="tx1"/>
                </a:solidFill>
              </a:rPr>
              <a:t>Las pieles curtidas con estas sales tiene un color  blanco, opaco y un tacto suave, pero que con un simple  </a:t>
            </a:r>
            <a:r>
              <a:rPr sz="2000" spc="-5" dirty="0">
                <a:solidFill>
                  <a:schemeClr val="tx1"/>
                </a:solidFill>
              </a:rPr>
              <a:t>lavado </a:t>
            </a:r>
            <a:r>
              <a:rPr sz="2000" dirty="0">
                <a:solidFill>
                  <a:schemeClr val="tx1"/>
                </a:solidFill>
              </a:rPr>
              <a:t>se descurte con facilidad. A pesar de este  </a:t>
            </a:r>
            <a:r>
              <a:rPr sz="2000" spc="-5" dirty="0">
                <a:solidFill>
                  <a:schemeClr val="tx1"/>
                </a:solidFill>
              </a:rPr>
              <a:t>inconveniente, </a:t>
            </a:r>
            <a:r>
              <a:rPr sz="2000" dirty="0">
                <a:solidFill>
                  <a:schemeClr val="tx1"/>
                </a:solidFill>
              </a:rPr>
              <a:t>las sales de aluminio tienen la ventaja</a:t>
            </a:r>
            <a:r>
              <a:rPr sz="2000" spc="-235" dirty="0">
                <a:solidFill>
                  <a:schemeClr val="tx1"/>
                </a:solidFill>
              </a:rPr>
              <a:t> </a:t>
            </a:r>
            <a:r>
              <a:rPr sz="2000" dirty="0">
                <a:solidFill>
                  <a:schemeClr val="tx1"/>
                </a:solidFill>
              </a:rPr>
              <a:t>de  ser incoloras y se emplean aún hoy en la producción de  pieles de peletería. Sin embargo, dada su insuficiente  estabilidad su aplicación es en curticiones combinadas  con extractos vegetales, sales de cromo, aldehídos,</a:t>
            </a:r>
            <a:r>
              <a:rPr sz="2000" spc="-285" dirty="0">
                <a:solidFill>
                  <a:schemeClr val="tx1"/>
                </a:solidFill>
              </a:rPr>
              <a:t> </a:t>
            </a:r>
            <a:r>
              <a:rPr sz="2000" dirty="0">
                <a:solidFill>
                  <a:schemeClr val="tx1"/>
                </a:solidFill>
              </a:rPr>
              <a:t>etc.</a:t>
            </a:r>
          </a:p>
          <a:p>
            <a:pPr marL="396240" marR="15240" indent="19685" algn="just">
              <a:lnSpc>
                <a:spcPct val="80000"/>
              </a:lnSpc>
              <a:spcBef>
                <a:spcPts val="550"/>
              </a:spcBef>
            </a:pPr>
            <a:r>
              <a:rPr sz="2000" dirty="0">
                <a:solidFill>
                  <a:schemeClr val="tx1"/>
                </a:solidFill>
              </a:rPr>
              <a:t>La curtición </a:t>
            </a:r>
            <a:r>
              <a:rPr sz="2000" spc="-5" dirty="0">
                <a:solidFill>
                  <a:schemeClr val="tx1"/>
                </a:solidFill>
              </a:rPr>
              <a:t>mixta </a:t>
            </a:r>
            <a:r>
              <a:rPr sz="2000" dirty="0">
                <a:solidFill>
                  <a:schemeClr val="tx1"/>
                </a:solidFill>
              </a:rPr>
              <a:t>vegetal-aluminio se utiliza para la  fabricación de plantilla vegetal porque se logra una  mayor solidez a la transpiración y una mayor</a:t>
            </a:r>
            <a:r>
              <a:rPr sz="2000" spc="-240" dirty="0">
                <a:solidFill>
                  <a:schemeClr val="tx1"/>
                </a:solidFill>
              </a:rPr>
              <a:t> </a:t>
            </a:r>
            <a:r>
              <a:rPr sz="2000" dirty="0">
                <a:solidFill>
                  <a:schemeClr val="tx1"/>
                </a:solidFill>
              </a:rPr>
              <a:t>estabilidad  a la</a:t>
            </a:r>
            <a:r>
              <a:rPr sz="2000" spc="-45" dirty="0">
                <a:solidFill>
                  <a:schemeClr val="tx1"/>
                </a:solidFill>
              </a:rPr>
              <a:t> </a:t>
            </a:r>
            <a:r>
              <a:rPr sz="2000" dirty="0">
                <a:solidFill>
                  <a:schemeClr val="tx1"/>
                </a:solidFill>
              </a:rPr>
              <a:t>deformación.</a:t>
            </a:r>
          </a:p>
          <a:p>
            <a:pPr marL="396240" marR="217804" algn="just">
              <a:lnSpc>
                <a:spcPct val="80000"/>
              </a:lnSpc>
            </a:pPr>
            <a:r>
              <a:rPr sz="2000" dirty="0">
                <a:solidFill>
                  <a:schemeClr val="tx1"/>
                </a:solidFill>
              </a:rPr>
              <a:t>El cuero que fue curtido primeramente al vegetal, se</a:t>
            </a:r>
            <a:r>
              <a:rPr sz="2000" spc="-295" dirty="0">
                <a:solidFill>
                  <a:schemeClr val="tx1"/>
                </a:solidFill>
              </a:rPr>
              <a:t> </a:t>
            </a:r>
            <a:r>
              <a:rPr sz="2000" dirty="0">
                <a:solidFill>
                  <a:schemeClr val="tx1"/>
                </a:solidFill>
              </a:rPr>
              <a:t>le  incorpora entre un</a:t>
            </a:r>
            <a:r>
              <a:rPr sz="2000" spc="-120" dirty="0">
                <a:solidFill>
                  <a:schemeClr val="tx1"/>
                </a:solidFill>
              </a:rPr>
              <a:t> </a:t>
            </a:r>
            <a:r>
              <a:rPr sz="2000" dirty="0">
                <a:solidFill>
                  <a:schemeClr val="tx1"/>
                </a:solidFill>
              </a:rPr>
              <a:t>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643174" y="571480"/>
            <a:ext cx="4462474" cy="720069"/>
          </a:xfrm>
          <a:prstGeom prst="rect">
            <a:avLst/>
          </a:prstGeom>
        </p:spPr>
        <p:txBody>
          <a:bodyPr vert="horz" wrap="square" lIns="0" tIns="12065" rIns="0" bIns="0" rtlCol="0">
            <a:spAutoFit/>
          </a:bodyPr>
          <a:lstStyle/>
          <a:p>
            <a:pPr marL="12700">
              <a:lnSpc>
                <a:spcPct val="100000"/>
              </a:lnSpc>
              <a:spcBef>
                <a:spcPts val="95"/>
              </a:spcBef>
            </a:pPr>
            <a:r>
              <a:rPr sz="4600" b="0" spc="-5" dirty="0">
                <a:solidFill>
                  <a:srgbClr val="FFC000"/>
                </a:solidFill>
                <a:latin typeface="Algerian" pitchFamily="82" charset="0"/>
                <a:cs typeface="Arial"/>
              </a:rPr>
              <a:t>El wet</a:t>
            </a:r>
            <a:r>
              <a:rPr sz="4600" b="0" spc="-70" dirty="0">
                <a:solidFill>
                  <a:srgbClr val="FFC000"/>
                </a:solidFill>
                <a:latin typeface="Algerian" pitchFamily="82" charset="0"/>
                <a:cs typeface="Arial"/>
              </a:rPr>
              <a:t> </a:t>
            </a:r>
            <a:r>
              <a:rPr sz="4600" b="0" spc="-5" dirty="0">
                <a:solidFill>
                  <a:srgbClr val="FFC000"/>
                </a:solidFill>
                <a:latin typeface="Algerian" pitchFamily="82" charset="0"/>
                <a:cs typeface="Arial"/>
              </a:rPr>
              <a:t>white</a:t>
            </a:r>
            <a:endParaRPr sz="4600" dirty="0">
              <a:solidFill>
                <a:srgbClr val="FFC000"/>
              </a:solidFill>
              <a:latin typeface="Algerian" pitchFamily="82" charset="0"/>
              <a:cs typeface="Arial"/>
            </a:endParaRPr>
          </a:p>
        </p:txBody>
      </p:sp>
      <p:sp>
        <p:nvSpPr>
          <p:cNvPr id="8" name="object 8"/>
          <p:cNvSpPr txBox="1"/>
          <p:nvPr/>
        </p:nvSpPr>
        <p:spPr>
          <a:xfrm>
            <a:off x="572516" y="1581658"/>
            <a:ext cx="7254875" cy="3470437"/>
          </a:xfrm>
          <a:prstGeom prst="rect">
            <a:avLst/>
          </a:prstGeom>
        </p:spPr>
        <p:txBody>
          <a:bodyPr vert="horz" wrap="square" lIns="0" tIns="54610" rIns="0" bIns="0" rtlCol="0">
            <a:spAutoFit/>
          </a:bodyPr>
          <a:lstStyle/>
          <a:p>
            <a:pPr marL="396240" marR="5080" indent="-383540" algn="just">
              <a:lnSpc>
                <a:spcPct val="90000"/>
              </a:lnSpc>
              <a:spcBef>
                <a:spcPts val="430"/>
              </a:spcBef>
              <a:buClr>
                <a:srgbClr val="3891A7"/>
              </a:buClr>
              <a:buSzPct val="80357"/>
              <a:buFont typeface="Wingdings 2"/>
              <a:buChar char=""/>
              <a:tabLst>
                <a:tab pos="396240" algn="l"/>
                <a:tab pos="396875" algn="l"/>
              </a:tabLst>
            </a:pPr>
            <a:r>
              <a:rPr sz="2400" spc="-5" dirty="0">
                <a:latin typeface="Arial"/>
                <a:cs typeface="Arial"/>
              </a:rPr>
              <a:t>Los productos de </a:t>
            </a:r>
            <a:r>
              <a:rPr sz="2400" dirty="0">
                <a:latin typeface="Arial"/>
                <a:cs typeface="Arial"/>
              </a:rPr>
              <a:t>desecho </a:t>
            </a:r>
            <a:r>
              <a:rPr sz="2400" spc="-5" dirty="0">
                <a:latin typeface="Arial"/>
                <a:cs typeface="Arial"/>
              </a:rPr>
              <a:t>como </a:t>
            </a:r>
            <a:r>
              <a:rPr sz="2400" dirty="0">
                <a:latin typeface="Arial"/>
                <a:cs typeface="Arial"/>
              </a:rPr>
              <a:t>recortes </a:t>
            </a:r>
            <a:r>
              <a:rPr sz="2400" spc="-5" dirty="0">
                <a:latin typeface="Arial"/>
                <a:cs typeface="Arial"/>
              </a:rPr>
              <a:t>y  </a:t>
            </a:r>
            <a:r>
              <a:rPr sz="2400" dirty="0">
                <a:latin typeface="Arial"/>
                <a:cs typeface="Arial"/>
              </a:rPr>
              <a:t>virutas presentan un gran problema </a:t>
            </a:r>
            <a:r>
              <a:rPr sz="2400" spc="-5" dirty="0">
                <a:latin typeface="Arial"/>
                <a:cs typeface="Arial"/>
              </a:rPr>
              <a:t>de  eliminación. En algunos </a:t>
            </a:r>
            <a:r>
              <a:rPr sz="2400" dirty="0">
                <a:latin typeface="Arial"/>
                <a:cs typeface="Arial"/>
              </a:rPr>
              <a:t>países restringidos  </a:t>
            </a:r>
            <a:r>
              <a:rPr sz="2400" spc="-5" dirty="0">
                <a:latin typeface="Arial"/>
                <a:cs typeface="Arial"/>
              </a:rPr>
              <a:t>por leyes </a:t>
            </a:r>
            <a:r>
              <a:rPr sz="2400" dirty="0">
                <a:latin typeface="Arial"/>
                <a:cs typeface="Arial"/>
              </a:rPr>
              <a:t>ecológicas </a:t>
            </a:r>
            <a:r>
              <a:rPr sz="2400" spc="-5" dirty="0">
                <a:latin typeface="Arial"/>
                <a:cs typeface="Arial"/>
              </a:rPr>
              <a:t>y que </a:t>
            </a:r>
            <a:r>
              <a:rPr sz="2400" dirty="0">
                <a:latin typeface="Arial"/>
                <a:cs typeface="Arial"/>
              </a:rPr>
              <a:t>aumentarán </a:t>
            </a:r>
            <a:r>
              <a:rPr sz="2400" spc="-5" dirty="0">
                <a:latin typeface="Arial"/>
                <a:cs typeface="Arial"/>
              </a:rPr>
              <a:t>en  el futuro, se hace </a:t>
            </a:r>
            <a:r>
              <a:rPr sz="2400" dirty="0">
                <a:latin typeface="Arial"/>
                <a:cs typeface="Arial"/>
              </a:rPr>
              <a:t>cada vez </a:t>
            </a:r>
            <a:r>
              <a:rPr sz="2400" spc="-5" dirty="0">
                <a:latin typeface="Arial"/>
                <a:cs typeface="Arial"/>
              </a:rPr>
              <a:t>más  </a:t>
            </a:r>
            <a:r>
              <a:rPr sz="2400" dirty="0">
                <a:latin typeface="Arial"/>
                <a:cs typeface="Arial"/>
              </a:rPr>
              <a:t>problemático, la eliminación </a:t>
            </a:r>
            <a:r>
              <a:rPr sz="2400" spc="-5" dirty="0">
                <a:latin typeface="Arial"/>
                <a:cs typeface="Arial"/>
              </a:rPr>
              <a:t>de los  </a:t>
            </a:r>
            <a:r>
              <a:rPr sz="2400" dirty="0">
                <a:latin typeface="Arial"/>
                <a:cs typeface="Arial"/>
              </a:rPr>
              <a:t>desechos que contienen cromo. </a:t>
            </a:r>
            <a:r>
              <a:rPr sz="2400" spc="-5" dirty="0">
                <a:latin typeface="Arial"/>
                <a:cs typeface="Arial"/>
              </a:rPr>
              <a:t>Aquí  </a:t>
            </a:r>
            <a:r>
              <a:rPr sz="2400" dirty="0">
                <a:latin typeface="Arial"/>
                <a:cs typeface="Arial"/>
              </a:rPr>
              <a:t>aparece el </a:t>
            </a:r>
            <a:r>
              <a:rPr sz="2400" spc="-5" dirty="0">
                <a:latin typeface="Arial"/>
                <a:cs typeface="Arial"/>
              </a:rPr>
              <a:t>wet white en el </a:t>
            </a:r>
            <a:r>
              <a:rPr sz="2400" dirty="0">
                <a:latin typeface="Arial"/>
                <a:cs typeface="Arial"/>
              </a:rPr>
              <a:t>cual </a:t>
            </a:r>
            <a:r>
              <a:rPr sz="2400" spc="-5" dirty="0">
                <a:latin typeface="Arial"/>
                <a:cs typeface="Arial"/>
              </a:rPr>
              <a:t>los  </a:t>
            </a:r>
            <a:r>
              <a:rPr sz="2400" dirty="0">
                <a:latin typeface="Arial"/>
                <a:cs typeface="Arial"/>
              </a:rPr>
              <a:t>prosesos </a:t>
            </a:r>
            <a:r>
              <a:rPr sz="2400" spc="-5" dirty="0">
                <a:latin typeface="Arial"/>
                <a:cs typeface="Arial"/>
              </a:rPr>
              <a:t>hasta el </a:t>
            </a:r>
            <a:r>
              <a:rPr sz="2400" dirty="0">
                <a:latin typeface="Arial"/>
                <a:cs typeface="Arial"/>
              </a:rPr>
              <a:t>desencalado</a:t>
            </a:r>
            <a:r>
              <a:rPr sz="2400" spc="25" dirty="0">
                <a:latin typeface="Arial"/>
                <a:cs typeface="Arial"/>
              </a:rPr>
              <a:t> </a:t>
            </a:r>
            <a:r>
              <a:rPr sz="2400" dirty="0">
                <a:latin typeface="Arial"/>
                <a:cs typeface="Arial"/>
              </a:rPr>
              <a:t>es</a:t>
            </a:r>
          </a:p>
          <a:p>
            <a:pPr marL="396240" marR="975360" algn="just">
              <a:lnSpc>
                <a:spcPts val="3020"/>
              </a:lnSpc>
              <a:spcBef>
                <a:spcPts val="50"/>
              </a:spcBef>
            </a:pPr>
            <a:r>
              <a:rPr sz="2400" spc="-5" dirty="0">
                <a:latin typeface="Arial"/>
                <a:cs typeface="Arial"/>
              </a:rPr>
              <a:t>igual, </a:t>
            </a:r>
            <a:r>
              <a:rPr sz="2400" dirty="0">
                <a:latin typeface="Arial"/>
                <a:cs typeface="Arial"/>
              </a:rPr>
              <a:t>pero en el curtido los </a:t>
            </a:r>
            <a:r>
              <a:rPr sz="2400" spc="-5" dirty="0">
                <a:latin typeface="Arial"/>
                <a:cs typeface="Arial"/>
              </a:rPr>
              <a:t>baños </a:t>
            </a:r>
            <a:r>
              <a:rPr sz="2400" dirty="0">
                <a:latin typeface="Arial"/>
                <a:cs typeface="Arial"/>
              </a:rPr>
              <a:t>se  </a:t>
            </a:r>
            <a:r>
              <a:rPr sz="2400" spc="-5" dirty="0">
                <a:latin typeface="Arial"/>
                <a:cs typeface="Arial"/>
              </a:rPr>
              <a:t>hacen con </a:t>
            </a:r>
            <a:r>
              <a:rPr sz="2400" dirty="0">
                <a:latin typeface="Arial"/>
                <a:cs typeface="Arial"/>
              </a:rPr>
              <a:t>sustancias </a:t>
            </a:r>
            <a:r>
              <a:rPr sz="2400" spc="-5" dirty="0">
                <a:latin typeface="Arial"/>
                <a:cs typeface="Arial"/>
              </a:rPr>
              <a:t>libre de</a:t>
            </a:r>
            <a:r>
              <a:rPr sz="2400" spc="15" dirty="0">
                <a:latin typeface="Arial"/>
                <a:cs typeface="Arial"/>
              </a:rPr>
              <a:t> </a:t>
            </a:r>
            <a:r>
              <a:rPr sz="2400" spc="-5" dirty="0">
                <a:latin typeface="Arial"/>
                <a:cs typeface="Arial"/>
              </a:rPr>
              <a:t>cromo,</a:t>
            </a:r>
            <a:endParaRPr sz="24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52600" y="418210"/>
            <a:ext cx="3581400" cy="720069"/>
          </a:xfrm>
          <a:prstGeom prst="rect">
            <a:avLst/>
          </a:prstGeom>
        </p:spPr>
        <p:txBody>
          <a:bodyPr vert="horz" wrap="square" lIns="0" tIns="12065" rIns="0" bIns="0" rtlCol="0">
            <a:spAutoFit/>
          </a:bodyPr>
          <a:lstStyle/>
          <a:p>
            <a:pPr marL="12700">
              <a:lnSpc>
                <a:spcPct val="100000"/>
              </a:lnSpc>
              <a:spcBef>
                <a:spcPts val="95"/>
              </a:spcBef>
            </a:pPr>
            <a:r>
              <a:rPr lang="es-MX" sz="4600" spc="-5" dirty="0">
                <a:latin typeface="Arial"/>
                <a:cs typeface="Arial"/>
              </a:rPr>
              <a:t>P</a:t>
            </a:r>
            <a:r>
              <a:rPr sz="4600" b="0" spc="-5" dirty="0" err="1" smtClean="0">
                <a:latin typeface="Arial"/>
                <a:cs typeface="Arial"/>
              </a:rPr>
              <a:t>ropiedades</a:t>
            </a:r>
            <a:endParaRPr sz="4600" dirty="0">
              <a:latin typeface="Arial"/>
              <a:cs typeface="Arial"/>
            </a:endParaRPr>
          </a:p>
        </p:txBody>
      </p:sp>
      <p:sp>
        <p:nvSpPr>
          <p:cNvPr id="8" name="object 8"/>
          <p:cNvSpPr txBox="1"/>
          <p:nvPr/>
        </p:nvSpPr>
        <p:spPr>
          <a:xfrm>
            <a:off x="572516" y="1326642"/>
            <a:ext cx="7759065" cy="4601210"/>
          </a:xfrm>
          <a:prstGeom prst="rect">
            <a:avLst/>
          </a:prstGeom>
        </p:spPr>
        <p:txBody>
          <a:bodyPr vert="horz" wrap="square" lIns="0" tIns="69850" rIns="0" bIns="0" rtlCol="0">
            <a:spAutoFit/>
          </a:bodyPr>
          <a:lstStyle/>
          <a:p>
            <a:pPr marL="396240" marR="170815" indent="-383540" algn="just">
              <a:lnSpc>
                <a:spcPct val="80000"/>
              </a:lnSpc>
              <a:spcBef>
                <a:spcPts val="550"/>
              </a:spcBef>
              <a:buClr>
                <a:srgbClr val="3891A7"/>
              </a:buClr>
              <a:buSzPct val="78947"/>
              <a:buFont typeface="Wingdings 2"/>
              <a:buChar char=""/>
              <a:tabLst>
                <a:tab pos="396240" algn="l"/>
                <a:tab pos="396875" algn="l"/>
              </a:tabLst>
            </a:pPr>
            <a:r>
              <a:rPr sz="1900" spc="-5" dirty="0">
                <a:latin typeface="Arial"/>
                <a:cs typeface="Arial"/>
              </a:rPr>
              <a:t>Con el mismo principio de proceso, es posible producir ya sea un  cuero curtido al cromo para prenda de vestir o un cuero de suela  curtido al vegetal. Por lo tanto, la curtiembre tiene la flexibilidad de  reaccionar </a:t>
            </a:r>
            <a:r>
              <a:rPr sz="1900" dirty="0">
                <a:latin typeface="Arial"/>
                <a:cs typeface="Arial"/>
              </a:rPr>
              <a:t>rápidamente </a:t>
            </a:r>
            <a:r>
              <a:rPr sz="1900" spc="-5" dirty="0">
                <a:latin typeface="Arial"/>
                <a:cs typeface="Arial"/>
              </a:rPr>
              <a:t>a las modificaciones de las condiciones de  mercado y a las modificaciones en las legislaciones</a:t>
            </a:r>
            <a:r>
              <a:rPr sz="1900" spc="220" dirty="0">
                <a:latin typeface="Arial"/>
                <a:cs typeface="Arial"/>
              </a:rPr>
              <a:t> </a:t>
            </a:r>
            <a:r>
              <a:rPr sz="1900" spc="-5" dirty="0">
                <a:latin typeface="Arial"/>
                <a:cs typeface="Arial"/>
              </a:rPr>
              <a:t>ambientales.</a:t>
            </a:r>
            <a:endParaRPr sz="1900" dirty="0">
              <a:latin typeface="Arial"/>
              <a:cs typeface="Arial"/>
            </a:endParaRPr>
          </a:p>
          <a:p>
            <a:pPr marL="396240" marR="80010" indent="-383540" algn="just">
              <a:lnSpc>
                <a:spcPct val="80000"/>
              </a:lnSpc>
              <a:spcBef>
                <a:spcPts val="455"/>
              </a:spcBef>
              <a:buClr>
                <a:srgbClr val="3891A7"/>
              </a:buClr>
              <a:buSzPct val="78947"/>
              <a:buFont typeface="Wingdings 2"/>
              <a:buChar char=""/>
              <a:tabLst>
                <a:tab pos="396240" algn="l"/>
                <a:tab pos="396875" algn="l"/>
              </a:tabLst>
            </a:pPr>
            <a:r>
              <a:rPr sz="1900" spc="-5" dirty="0">
                <a:latin typeface="Arial"/>
                <a:cs typeface="Arial"/>
              </a:rPr>
              <a:t>Una temperatura adecuada de encogimiento que permite el dividido  y el rebajado.</a:t>
            </a:r>
            <a:endParaRPr sz="1900" dirty="0">
              <a:latin typeface="Arial"/>
              <a:cs typeface="Arial"/>
            </a:endParaRPr>
          </a:p>
          <a:p>
            <a:pPr marL="396240" marR="759460" indent="-383540" algn="just">
              <a:lnSpc>
                <a:spcPts val="1820"/>
              </a:lnSpc>
              <a:spcBef>
                <a:spcPts val="445"/>
              </a:spcBef>
              <a:buClr>
                <a:srgbClr val="3891A7"/>
              </a:buClr>
              <a:buSzPct val="78947"/>
              <a:buFont typeface="Wingdings 2"/>
              <a:buChar char=""/>
              <a:tabLst>
                <a:tab pos="396240" algn="l"/>
                <a:tab pos="396875" algn="l"/>
              </a:tabLst>
            </a:pPr>
            <a:r>
              <a:rPr sz="1900" spc="-5" dirty="0">
                <a:latin typeface="Arial"/>
                <a:cs typeface="Arial"/>
              </a:rPr>
              <a:t>Es una forma de cuero crudo estabilizado y en esta condición  absorberá más agua que en el</a:t>
            </a:r>
            <a:r>
              <a:rPr sz="1900" spc="110" dirty="0">
                <a:latin typeface="Arial"/>
                <a:cs typeface="Arial"/>
              </a:rPr>
              <a:t> </a:t>
            </a:r>
            <a:r>
              <a:rPr sz="1900" dirty="0">
                <a:latin typeface="Arial"/>
                <a:cs typeface="Arial"/>
              </a:rPr>
              <a:t>"wet-blue".</a:t>
            </a:r>
          </a:p>
          <a:p>
            <a:pPr marL="396240" indent="-383540" algn="just">
              <a:lnSpc>
                <a:spcPts val="2050"/>
              </a:lnSpc>
              <a:spcBef>
                <a:spcPts val="25"/>
              </a:spcBef>
              <a:buClr>
                <a:srgbClr val="3891A7"/>
              </a:buClr>
              <a:buSzPct val="78947"/>
              <a:buFont typeface="Wingdings 2"/>
              <a:buChar char=""/>
              <a:tabLst>
                <a:tab pos="396240" algn="l"/>
                <a:tab pos="396875" algn="l"/>
              </a:tabLst>
            </a:pPr>
            <a:r>
              <a:rPr sz="1900" spc="-10" dirty="0">
                <a:latin typeface="Arial"/>
                <a:cs typeface="Arial"/>
              </a:rPr>
              <a:t>El </a:t>
            </a:r>
            <a:r>
              <a:rPr sz="1900" spc="-5" dirty="0">
                <a:latin typeface="Arial"/>
                <a:cs typeface="Arial"/>
              </a:rPr>
              <a:t>dividido en wet-white, comparado con el dividido en el</a:t>
            </a:r>
            <a:r>
              <a:rPr sz="1900" spc="270" dirty="0">
                <a:latin typeface="Arial"/>
                <a:cs typeface="Arial"/>
              </a:rPr>
              <a:t> </a:t>
            </a:r>
            <a:r>
              <a:rPr sz="1900" spc="-10" dirty="0">
                <a:latin typeface="Arial"/>
                <a:cs typeface="Arial"/>
              </a:rPr>
              <a:t>wet-</a:t>
            </a:r>
            <a:endParaRPr sz="1900" dirty="0">
              <a:latin typeface="Arial"/>
              <a:cs typeface="Arial"/>
            </a:endParaRPr>
          </a:p>
          <a:p>
            <a:pPr marL="396240" algn="just">
              <a:lnSpc>
                <a:spcPts val="2050"/>
              </a:lnSpc>
            </a:pPr>
            <a:r>
              <a:rPr sz="1900" spc="-5" dirty="0">
                <a:latin typeface="Arial"/>
                <a:cs typeface="Arial"/>
              </a:rPr>
              <a:t>blue, puede aumentar en rendimiento hasta un</a:t>
            </a:r>
            <a:r>
              <a:rPr sz="1900" spc="170" dirty="0">
                <a:latin typeface="Arial"/>
                <a:cs typeface="Arial"/>
              </a:rPr>
              <a:t> </a:t>
            </a:r>
            <a:r>
              <a:rPr sz="1900" spc="-5" dirty="0">
                <a:latin typeface="Arial"/>
                <a:cs typeface="Arial"/>
              </a:rPr>
              <a:t>14%.</a:t>
            </a:r>
            <a:endParaRPr sz="1900" dirty="0">
              <a:latin typeface="Arial"/>
              <a:cs typeface="Arial"/>
            </a:endParaRPr>
          </a:p>
          <a:p>
            <a:pPr marL="396240" marR="363220" indent="-383540" algn="just">
              <a:lnSpc>
                <a:spcPts val="1820"/>
              </a:lnSpc>
              <a:spcBef>
                <a:spcPts val="440"/>
              </a:spcBef>
              <a:buClr>
                <a:srgbClr val="3891A7"/>
              </a:buClr>
              <a:buSzPct val="78947"/>
              <a:buFont typeface="Wingdings 2"/>
              <a:buChar char=""/>
              <a:tabLst>
                <a:tab pos="396240" algn="l"/>
                <a:tab pos="396875" algn="l"/>
              </a:tabLst>
            </a:pPr>
            <a:r>
              <a:rPr sz="1900" spc="-5" dirty="0">
                <a:latin typeface="Arial"/>
                <a:cs typeface="Arial"/>
              </a:rPr>
              <a:t>Las virutas y recortes están libres de cromo, sales metálicas y  fenol, debido a que son fundamentalmente materia orgánica, han  demostrado tener un excelente valor como</a:t>
            </a:r>
            <a:r>
              <a:rPr sz="1900" spc="155" dirty="0">
                <a:latin typeface="Arial"/>
                <a:cs typeface="Arial"/>
              </a:rPr>
              <a:t> </a:t>
            </a:r>
            <a:r>
              <a:rPr sz="1900" spc="-5" dirty="0">
                <a:latin typeface="Arial"/>
                <a:cs typeface="Arial"/>
              </a:rPr>
              <a:t>fertilizante.</a:t>
            </a:r>
            <a:endParaRPr sz="1900" dirty="0">
              <a:latin typeface="Arial"/>
              <a:cs typeface="Arial"/>
            </a:endParaRPr>
          </a:p>
          <a:p>
            <a:pPr marL="396240" indent="-383540" algn="just">
              <a:lnSpc>
                <a:spcPts val="2050"/>
              </a:lnSpc>
              <a:spcBef>
                <a:spcPts val="25"/>
              </a:spcBef>
              <a:buClr>
                <a:srgbClr val="3891A7"/>
              </a:buClr>
              <a:buSzPct val="78947"/>
              <a:buFont typeface="Wingdings 2"/>
              <a:buChar char=""/>
              <a:tabLst>
                <a:tab pos="396240" algn="l"/>
                <a:tab pos="396875" algn="l"/>
              </a:tabLst>
            </a:pPr>
            <a:r>
              <a:rPr sz="1900" spc="-5" dirty="0">
                <a:latin typeface="Arial"/>
                <a:cs typeface="Arial"/>
              </a:rPr>
              <a:t>Posee un elevado grado de flexibilidad con respecto al</a:t>
            </a:r>
            <a:r>
              <a:rPr sz="1900" spc="285" dirty="0">
                <a:latin typeface="Arial"/>
                <a:cs typeface="Arial"/>
              </a:rPr>
              <a:t> </a:t>
            </a:r>
            <a:r>
              <a:rPr sz="1900" spc="-5" dirty="0">
                <a:latin typeface="Arial"/>
                <a:cs typeface="Arial"/>
              </a:rPr>
              <a:t>subsiguiente</a:t>
            </a:r>
            <a:endParaRPr sz="1900" dirty="0">
              <a:latin typeface="Arial"/>
              <a:cs typeface="Arial"/>
            </a:endParaRPr>
          </a:p>
          <a:p>
            <a:pPr marL="396240" algn="just">
              <a:lnSpc>
                <a:spcPts val="2050"/>
              </a:lnSpc>
            </a:pPr>
            <a:r>
              <a:rPr sz="1900" spc="-5" dirty="0">
                <a:latin typeface="Arial"/>
                <a:cs typeface="Arial"/>
              </a:rPr>
              <a:t>método de</a:t>
            </a:r>
            <a:r>
              <a:rPr sz="1900" spc="25" dirty="0">
                <a:latin typeface="Arial"/>
                <a:cs typeface="Arial"/>
              </a:rPr>
              <a:t> </a:t>
            </a:r>
            <a:r>
              <a:rPr sz="1900" spc="-5" dirty="0">
                <a:latin typeface="Arial"/>
                <a:cs typeface="Arial"/>
              </a:rPr>
              <a:t>curtido.</a:t>
            </a:r>
            <a:endParaRPr sz="1900" dirty="0">
              <a:latin typeface="Arial"/>
              <a:cs typeface="Arial"/>
            </a:endParaRPr>
          </a:p>
          <a:p>
            <a:pPr marL="396240" marR="5080" indent="-383540" algn="just">
              <a:lnSpc>
                <a:spcPct val="80000"/>
              </a:lnSpc>
              <a:spcBef>
                <a:spcPts val="459"/>
              </a:spcBef>
              <a:buClr>
                <a:srgbClr val="3891A7"/>
              </a:buClr>
              <a:buSzPct val="78947"/>
              <a:buFont typeface="Wingdings 2"/>
              <a:buChar char=""/>
              <a:tabLst>
                <a:tab pos="396240" algn="l"/>
                <a:tab pos="396875" algn="l"/>
              </a:tabLst>
            </a:pPr>
            <a:r>
              <a:rPr sz="1900" spc="-5" dirty="0">
                <a:latin typeface="Arial"/>
                <a:cs typeface="Arial"/>
              </a:rPr>
              <a:t>Debido al nivel relativamente bajo de curtido, permite un significativo  rendimiento de</a:t>
            </a:r>
            <a:r>
              <a:rPr sz="1900" spc="45" dirty="0">
                <a:latin typeface="Arial"/>
                <a:cs typeface="Arial"/>
              </a:rPr>
              <a:t> </a:t>
            </a:r>
            <a:r>
              <a:rPr sz="1900" spc="-5" dirty="0">
                <a:latin typeface="Arial"/>
                <a:cs typeface="Arial"/>
              </a:rPr>
              <a:t>superficie.</a:t>
            </a:r>
            <a:endParaRPr sz="19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94230" y="450307"/>
            <a:ext cx="6549670"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 </a:t>
            </a:r>
            <a:r>
              <a:rPr sz="4600" b="0" spc="-5" dirty="0">
                <a:solidFill>
                  <a:srgbClr val="FFC000"/>
                </a:solidFill>
                <a:latin typeface="Algerian" pitchFamily="82" charset="0"/>
                <a:cs typeface="Arial"/>
              </a:rPr>
              <a:t>al</a:t>
            </a:r>
            <a:r>
              <a:rPr sz="4600" b="0" spc="-30" dirty="0">
                <a:solidFill>
                  <a:srgbClr val="FFC000"/>
                </a:solidFill>
                <a:latin typeface="Algerian" pitchFamily="82" charset="0"/>
                <a:cs typeface="Arial"/>
              </a:rPr>
              <a:t> </a:t>
            </a:r>
            <a:r>
              <a:rPr sz="4600" b="0" dirty="0">
                <a:solidFill>
                  <a:srgbClr val="FFC000"/>
                </a:solidFill>
                <a:latin typeface="Algerian" pitchFamily="82" charset="0"/>
                <a:cs typeface="Arial"/>
              </a:rPr>
              <a:t>circonio</a:t>
            </a:r>
            <a:endParaRPr sz="4600" dirty="0">
              <a:solidFill>
                <a:srgbClr val="FFC000"/>
              </a:solidFill>
              <a:latin typeface="Algerian" pitchFamily="82" charset="0"/>
              <a:cs typeface="Arial"/>
            </a:endParaRPr>
          </a:p>
        </p:txBody>
      </p:sp>
      <p:sp>
        <p:nvSpPr>
          <p:cNvPr id="8" name="object 8"/>
          <p:cNvSpPr txBox="1"/>
          <p:nvPr/>
        </p:nvSpPr>
        <p:spPr>
          <a:xfrm>
            <a:off x="572516" y="1554226"/>
            <a:ext cx="7168515" cy="4373880"/>
          </a:xfrm>
          <a:prstGeom prst="rect">
            <a:avLst/>
          </a:prstGeom>
        </p:spPr>
        <p:txBody>
          <a:bodyPr vert="horz" wrap="square" lIns="0" tIns="83185" rIns="0" bIns="0" rtlCol="0">
            <a:spAutoFit/>
          </a:bodyPr>
          <a:lstStyle/>
          <a:p>
            <a:pPr marL="396240" marR="52069" indent="-383540" algn="just">
              <a:lnSpc>
                <a:spcPct val="80000"/>
              </a:lnSpc>
              <a:spcBef>
                <a:spcPts val="655"/>
              </a:spcBef>
              <a:buClr>
                <a:srgbClr val="3891A7"/>
              </a:buClr>
              <a:buSzPct val="78260"/>
              <a:buFont typeface="Wingdings 2"/>
              <a:buChar char=""/>
              <a:tabLst>
                <a:tab pos="396240" algn="l"/>
                <a:tab pos="396875" algn="l"/>
              </a:tabLst>
            </a:pPr>
            <a:r>
              <a:rPr sz="2300" dirty="0">
                <a:latin typeface="Arial"/>
                <a:cs typeface="Arial"/>
              </a:rPr>
              <a:t>Los curtientes de circonio son incoloros y</a:t>
            </a:r>
            <a:r>
              <a:rPr sz="2300" spc="-220" dirty="0">
                <a:latin typeface="Arial"/>
                <a:cs typeface="Arial"/>
              </a:rPr>
              <a:t> </a:t>
            </a:r>
            <a:r>
              <a:rPr sz="2300" dirty="0">
                <a:latin typeface="Arial"/>
                <a:cs typeface="Arial"/>
              </a:rPr>
              <a:t>posibilitan  la fabricación de cuero blando con</a:t>
            </a:r>
            <a:r>
              <a:rPr sz="2300" spc="-204" dirty="0">
                <a:latin typeface="Arial"/>
                <a:cs typeface="Arial"/>
              </a:rPr>
              <a:t> </a:t>
            </a:r>
            <a:r>
              <a:rPr sz="2300" dirty="0">
                <a:latin typeface="Arial"/>
                <a:cs typeface="Arial"/>
              </a:rPr>
              <a:t>corte</a:t>
            </a:r>
          </a:p>
          <a:p>
            <a:pPr marL="396240" algn="just">
              <a:lnSpc>
                <a:spcPts val="1935"/>
              </a:lnSpc>
            </a:pPr>
            <a:r>
              <a:rPr sz="2300" dirty="0">
                <a:latin typeface="Arial"/>
                <a:cs typeface="Arial"/>
              </a:rPr>
              <a:t>blanco, buena solidez a</a:t>
            </a:r>
            <a:r>
              <a:rPr sz="2300" spc="-145" dirty="0">
                <a:latin typeface="Arial"/>
                <a:cs typeface="Arial"/>
              </a:rPr>
              <a:t> </a:t>
            </a:r>
            <a:r>
              <a:rPr sz="2300" dirty="0">
                <a:latin typeface="Arial"/>
                <a:cs typeface="Arial"/>
              </a:rPr>
              <a:t>la</a:t>
            </a:r>
          </a:p>
          <a:p>
            <a:pPr marL="396240" marR="1156335" algn="just">
              <a:lnSpc>
                <a:spcPts val="2210"/>
              </a:lnSpc>
              <a:spcBef>
                <a:spcPts val="254"/>
              </a:spcBef>
            </a:pPr>
            <a:r>
              <a:rPr sz="2300" dirty="0">
                <a:latin typeface="Arial"/>
                <a:cs typeface="Arial"/>
              </a:rPr>
              <a:t>luz, blandura, plenitud, resistencia al  lavado, pudiendo alcanzar temperaturas</a:t>
            </a:r>
            <a:r>
              <a:rPr sz="2300" spc="-220" dirty="0">
                <a:latin typeface="Arial"/>
                <a:cs typeface="Arial"/>
              </a:rPr>
              <a:t> </a:t>
            </a:r>
            <a:r>
              <a:rPr sz="2300" dirty="0">
                <a:latin typeface="Arial"/>
                <a:cs typeface="Arial"/>
              </a:rPr>
              <a:t>de  contracción del orden de los</a:t>
            </a:r>
            <a:r>
              <a:rPr sz="2300" spc="-165" dirty="0">
                <a:latin typeface="Arial"/>
                <a:cs typeface="Arial"/>
              </a:rPr>
              <a:t> </a:t>
            </a:r>
            <a:r>
              <a:rPr sz="2300" dirty="0">
                <a:latin typeface="Arial"/>
                <a:cs typeface="Arial"/>
              </a:rPr>
              <a:t>96ºC.</a:t>
            </a:r>
          </a:p>
          <a:p>
            <a:pPr marL="396240" marR="5080" indent="-383540" algn="just">
              <a:lnSpc>
                <a:spcPct val="80000"/>
              </a:lnSpc>
              <a:spcBef>
                <a:spcPts val="565"/>
              </a:spcBef>
              <a:buClr>
                <a:srgbClr val="3891A7"/>
              </a:buClr>
              <a:buSzPct val="78260"/>
              <a:buFont typeface="Wingdings 2"/>
              <a:buChar char=""/>
              <a:tabLst>
                <a:tab pos="396240" algn="l"/>
                <a:tab pos="396875" algn="l"/>
              </a:tabLst>
            </a:pPr>
            <a:r>
              <a:rPr sz="2300" dirty="0">
                <a:latin typeface="Arial"/>
                <a:cs typeface="Arial"/>
              </a:rPr>
              <a:t>Los cueros curtidos con circonio pueden ser teñidos  con colorantes iónicos en tonos especialmente  limpios y brillantes, resistiendo bien el  </a:t>
            </a:r>
            <a:r>
              <a:rPr sz="2300" spc="-5" dirty="0">
                <a:latin typeface="Arial"/>
                <a:cs typeface="Arial"/>
              </a:rPr>
              <a:t>envejecimiento. </a:t>
            </a:r>
            <a:r>
              <a:rPr sz="2300" dirty="0">
                <a:latin typeface="Arial"/>
                <a:cs typeface="Arial"/>
              </a:rPr>
              <a:t>Por sus características este tipo de  cuero se parecerá más a un cuero curtido al vegetal  que al cuero de curtición al cromo. Las sales de  circonio tienen poco poder rellenante y dan por lo  general </a:t>
            </a:r>
            <a:r>
              <a:rPr sz="2300" spc="-5" dirty="0">
                <a:latin typeface="Arial"/>
                <a:cs typeface="Arial"/>
              </a:rPr>
              <a:t>cueros </a:t>
            </a:r>
            <a:r>
              <a:rPr sz="2300" dirty="0">
                <a:latin typeface="Arial"/>
                <a:cs typeface="Arial"/>
              </a:rPr>
              <a:t>más duros al tacto si lo</a:t>
            </a:r>
            <a:r>
              <a:rPr sz="2300" spc="-180" dirty="0">
                <a:latin typeface="Arial"/>
                <a:cs typeface="Arial"/>
              </a:rPr>
              <a:t> </a:t>
            </a:r>
            <a:r>
              <a:rPr sz="2300" dirty="0">
                <a:latin typeface="Arial"/>
                <a:cs typeface="Arial"/>
              </a:rPr>
              <a:t>comparamos  con un cuero curtido al</a:t>
            </a:r>
            <a:r>
              <a:rPr sz="2300" spc="-120" dirty="0">
                <a:latin typeface="Arial"/>
                <a:cs typeface="Arial"/>
              </a:rPr>
              <a:t> </a:t>
            </a:r>
            <a:r>
              <a:rPr sz="2300" dirty="0">
                <a:latin typeface="Arial"/>
                <a:cs typeface="Arial"/>
              </a:rPr>
              <a:t>cromo.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52600" y="429526"/>
            <a:ext cx="6105548"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 </a:t>
            </a:r>
            <a:r>
              <a:rPr sz="4600" b="0" spc="-5" dirty="0">
                <a:solidFill>
                  <a:srgbClr val="FFC000"/>
                </a:solidFill>
                <a:latin typeface="Algerian" pitchFamily="82" charset="0"/>
                <a:cs typeface="Arial"/>
              </a:rPr>
              <a:t>al</a:t>
            </a:r>
            <a:r>
              <a:rPr sz="4600" b="0" spc="-10" dirty="0">
                <a:solidFill>
                  <a:srgbClr val="FFC000"/>
                </a:solidFill>
                <a:latin typeface="Algerian" pitchFamily="82" charset="0"/>
                <a:cs typeface="Arial"/>
              </a:rPr>
              <a:t> </a:t>
            </a:r>
            <a:r>
              <a:rPr sz="4600" b="0" spc="-5" dirty="0">
                <a:solidFill>
                  <a:srgbClr val="FFC000"/>
                </a:solidFill>
                <a:latin typeface="Algerian" pitchFamily="82" charset="0"/>
                <a:cs typeface="Arial"/>
              </a:rPr>
              <a:t>hierro</a:t>
            </a:r>
            <a:endParaRPr sz="4600" dirty="0">
              <a:solidFill>
                <a:srgbClr val="FFC000"/>
              </a:solidFill>
              <a:latin typeface="Algerian" pitchFamily="82" charset="0"/>
              <a:cs typeface="Arial"/>
            </a:endParaRPr>
          </a:p>
        </p:txBody>
      </p:sp>
      <p:sp>
        <p:nvSpPr>
          <p:cNvPr id="8" name="object 8"/>
          <p:cNvSpPr txBox="1"/>
          <p:nvPr/>
        </p:nvSpPr>
        <p:spPr>
          <a:xfrm>
            <a:off x="572516" y="1554226"/>
            <a:ext cx="7214234" cy="4443730"/>
          </a:xfrm>
          <a:prstGeom prst="rect">
            <a:avLst/>
          </a:prstGeom>
        </p:spPr>
        <p:txBody>
          <a:bodyPr vert="horz" wrap="square" lIns="0" tIns="83185" rIns="0" bIns="0" rtlCol="0">
            <a:spAutoFit/>
          </a:bodyPr>
          <a:lstStyle/>
          <a:p>
            <a:pPr marL="396240" marR="992505" indent="-383540" algn="just">
              <a:lnSpc>
                <a:spcPct val="80000"/>
              </a:lnSpc>
              <a:spcBef>
                <a:spcPts val="655"/>
              </a:spcBef>
              <a:buClr>
                <a:srgbClr val="3891A7"/>
              </a:buClr>
              <a:buSzPct val="78260"/>
              <a:buFont typeface="Wingdings 2"/>
              <a:buChar char=""/>
              <a:tabLst>
                <a:tab pos="396240" algn="l"/>
                <a:tab pos="396875" algn="l"/>
              </a:tabLst>
            </a:pPr>
            <a:r>
              <a:rPr sz="2300" dirty="0">
                <a:latin typeface="Arial"/>
                <a:cs typeface="Arial"/>
              </a:rPr>
              <a:t>A pesar de la abundancia del hierro en la  naturaleza, el curtido al hierro no se</a:t>
            </a:r>
            <a:r>
              <a:rPr sz="2300" spc="-220" dirty="0">
                <a:latin typeface="Arial"/>
                <a:cs typeface="Arial"/>
              </a:rPr>
              <a:t> </a:t>
            </a:r>
            <a:r>
              <a:rPr sz="2300" dirty="0">
                <a:latin typeface="Arial"/>
                <a:cs typeface="Arial"/>
              </a:rPr>
              <a:t>practica.</a:t>
            </a:r>
          </a:p>
          <a:p>
            <a:pPr marL="396240" marR="135255" algn="just">
              <a:lnSpc>
                <a:spcPct val="80000"/>
              </a:lnSpc>
            </a:pPr>
            <a:r>
              <a:rPr sz="2300" dirty="0">
                <a:latin typeface="Arial"/>
                <a:cs typeface="Arial"/>
              </a:rPr>
              <a:t>Se utilizó en algunos tiempos, por ejemplo debido</a:t>
            </a:r>
            <a:r>
              <a:rPr sz="2300" spc="-260" dirty="0">
                <a:latin typeface="Arial"/>
                <a:cs typeface="Arial"/>
              </a:rPr>
              <a:t> </a:t>
            </a:r>
            <a:r>
              <a:rPr sz="2300" dirty="0">
                <a:latin typeface="Arial"/>
                <a:cs typeface="Arial"/>
              </a:rPr>
              <a:t>a  la falta de abastecimiento de cromo en épocas de  guerra, pero no se llega ni cerca de lograr las  características del cuero al</a:t>
            </a:r>
            <a:r>
              <a:rPr sz="2300" spc="-130" dirty="0">
                <a:latin typeface="Arial"/>
                <a:cs typeface="Arial"/>
              </a:rPr>
              <a:t> </a:t>
            </a:r>
            <a:r>
              <a:rPr sz="2300" dirty="0">
                <a:latin typeface="Arial"/>
                <a:cs typeface="Arial"/>
              </a:rPr>
              <a:t>cromo.</a:t>
            </a:r>
          </a:p>
          <a:p>
            <a:pPr marL="396240" marR="5080" indent="-383540" algn="just">
              <a:lnSpc>
                <a:spcPct val="80000"/>
              </a:lnSpc>
              <a:spcBef>
                <a:spcPts val="555"/>
              </a:spcBef>
              <a:buClr>
                <a:srgbClr val="3891A7"/>
              </a:buClr>
              <a:buSzPct val="78260"/>
              <a:buFont typeface="Wingdings 2"/>
              <a:buChar char=""/>
              <a:tabLst>
                <a:tab pos="396240" algn="l"/>
                <a:tab pos="396875" algn="l"/>
              </a:tabLst>
            </a:pPr>
            <a:r>
              <a:rPr sz="2300" dirty="0">
                <a:latin typeface="Arial"/>
                <a:cs typeface="Arial"/>
              </a:rPr>
              <a:t>Las sales férricas, de aluminio y cromo en estado  trivalente se comportan analíticamente de una</a:t>
            </a:r>
            <a:r>
              <a:rPr sz="2300" spc="-240" dirty="0">
                <a:latin typeface="Arial"/>
                <a:cs typeface="Arial"/>
              </a:rPr>
              <a:t> </a:t>
            </a:r>
            <a:r>
              <a:rPr sz="2300" dirty="0">
                <a:latin typeface="Arial"/>
                <a:cs typeface="Arial"/>
              </a:rPr>
              <a:t>forma  muy</a:t>
            </a:r>
            <a:r>
              <a:rPr sz="2300" spc="-30" dirty="0">
                <a:latin typeface="Arial"/>
                <a:cs typeface="Arial"/>
              </a:rPr>
              <a:t> </a:t>
            </a:r>
            <a:r>
              <a:rPr sz="2300" spc="-15" dirty="0">
                <a:latin typeface="Arial"/>
                <a:cs typeface="Arial"/>
              </a:rPr>
              <a:t>similar.</a:t>
            </a:r>
            <a:endParaRPr sz="2300" dirty="0">
              <a:latin typeface="Arial"/>
              <a:cs typeface="Arial"/>
            </a:endParaRPr>
          </a:p>
          <a:p>
            <a:pPr marL="396240" marR="786130" algn="just">
              <a:lnSpc>
                <a:spcPct val="80000"/>
              </a:lnSpc>
            </a:pPr>
            <a:r>
              <a:rPr sz="2300" dirty="0">
                <a:latin typeface="Arial"/>
                <a:cs typeface="Arial"/>
              </a:rPr>
              <a:t>Se puede decir que los factores que regulan</a:t>
            </a:r>
            <a:r>
              <a:rPr sz="2300" spc="-280" dirty="0">
                <a:latin typeface="Arial"/>
                <a:cs typeface="Arial"/>
              </a:rPr>
              <a:t> </a:t>
            </a:r>
            <a:r>
              <a:rPr sz="2300" dirty="0">
                <a:latin typeface="Arial"/>
                <a:cs typeface="Arial"/>
              </a:rPr>
              <a:t>la  curtición al hierro son: la duración, la  concentración, basicidad y presencia de sales  neutras.</a:t>
            </a:r>
          </a:p>
          <a:p>
            <a:pPr marL="396240" indent="-383540" algn="just">
              <a:lnSpc>
                <a:spcPts val="2485"/>
              </a:lnSpc>
              <a:buClr>
                <a:srgbClr val="3891A7"/>
              </a:buClr>
              <a:buSzPct val="78260"/>
              <a:buFont typeface="Wingdings 2"/>
              <a:buChar char=""/>
              <a:tabLst>
                <a:tab pos="396240" algn="l"/>
                <a:tab pos="396875" algn="l"/>
              </a:tabLst>
            </a:pPr>
            <a:r>
              <a:rPr sz="2300" dirty="0">
                <a:latin typeface="Arial"/>
                <a:cs typeface="Arial"/>
              </a:rPr>
              <a:t>El proceso debe durar entre unas 6-24 horas</a:t>
            </a:r>
            <a:r>
              <a:rPr sz="2300" spc="-250" dirty="0">
                <a:latin typeface="Arial"/>
                <a:cs typeface="Arial"/>
              </a:rPr>
              <a:t> </a:t>
            </a:r>
            <a:r>
              <a:rPr sz="2300" dirty="0">
                <a:latin typeface="Arial"/>
                <a:cs typeface="Arial"/>
              </a:rPr>
              <a:t>para</a:t>
            </a:r>
          </a:p>
          <a:p>
            <a:pPr marL="396240" algn="just">
              <a:lnSpc>
                <a:spcPts val="2485"/>
              </a:lnSpc>
            </a:pPr>
            <a:r>
              <a:rPr sz="2300" dirty="0">
                <a:latin typeface="Arial"/>
                <a:cs typeface="Arial"/>
              </a:rPr>
              <a:t>permitir que se realice la</a:t>
            </a:r>
            <a:r>
              <a:rPr sz="2300" spc="-150" dirty="0">
                <a:latin typeface="Arial"/>
                <a:cs typeface="Arial"/>
              </a:rPr>
              <a:t> </a:t>
            </a:r>
            <a:r>
              <a:rPr sz="2300" dirty="0">
                <a:latin typeface="Arial"/>
                <a:cs typeface="Arial"/>
              </a:rPr>
              <a:t>coordinación.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59398" y="518147"/>
            <a:ext cx="6298750"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 </a:t>
            </a:r>
            <a:r>
              <a:rPr sz="4600" b="0" spc="-5" dirty="0">
                <a:solidFill>
                  <a:srgbClr val="FFC000"/>
                </a:solidFill>
                <a:latin typeface="Algerian" pitchFamily="82" charset="0"/>
                <a:cs typeface="Arial"/>
              </a:rPr>
              <a:t>al</a:t>
            </a:r>
            <a:r>
              <a:rPr sz="4600" b="0" spc="-10" dirty="0">
                <a:solidFill>
                  <a:srgbClr val="FFC000"/>
                </a:solidFill>
                <a:latin typeface="Algerian" pitchFamily="82" charset="0"/>
                <a:cs typeface="Arial"/>
              </a:rPr>
              <a:t> </a:t>
            </a:r>
            <a:r>
              <a:rPr sz="4600" b="0" spc="-5" dirty="0">
                <a:solidFill>
                  <a:srgbClr val="FFC000"/>
                </a:solidFill>
                <a:latin typeface="Algerian" pitchFamily="82" charset="0"/>
                <a:cs typeface="Arial"/>
              </a:rPr>
              <a:t>azufre</a:t>
            </a:r>
            <a:endParaRPr sz="4600" dirty="0">
              <a:solidFill>
                <a:srgbClr val="FFC000"/>
              </a:solidFill>
              <a:latin typeface="Algerian" pitchFamily="82" charset="0"/>
              <a:cs typeface="Arial"/>
            </a:endParaRPr>
          </a:p>
        </p:txBody>
      </p:sp>
      <p:sp>
        <p:nvSpPr>
          <p:cNvPr id="8" name="object 8"/>
          <p:cNvSpPr txBox="1"/>
          <p:nvPr/>
        </p:nvSpPr>
        <p:spPr>
          <a:xfrm>
            <a:off x="572516" y="1554226"/>
            <a:ext cx="7250430" cy="4373880"/>
          </a:xfrm>
          <a:prstGeom prst="rect">
            <a:avLst/>
          </a:prstGeom>
        </p:spPr>
        <p:txBody>
          <a:bodyPr vert="horz" wrap="square" lIns="0" tIns="83185" rIns="0" bIns="0" rtlCol="0">
            <a:spAutoFit/>
          </a:bodyPr>
          <a:lstStyle/>
          <a:p>
            <a:pPr marL="396240" marR="285115" indent="-383540" algn="just">
              <a:lnSpc>
                <a:spcPct val="80000"/>
              </a:lnSpc>
              <a:spcBef>
                <a:spcPts val="655"/>
              </a:spcBef>
              <a:buClr>
                <a:srgbClr val="3891A7"/>
              </a:buClr>
              <a:buSzPct val="78260"/>
              <a:buFont typeface="Wingdings 2"/>
              <a:buChar char=""/>
              <a:tabLst>
                <a:tab pos="396240" algn="l"/>
                <a:tab pos="396875" algn="l"/>
                <a:tab pos="1643380" algn="l"/>
              </a:tabLst>
            </a:pPr>
            <a:r>
              <a:rPr sz="2300" dirty="0">
                <a:latin typeface="Arial"/>
                <a:cs typeface="Arial"/>
              </a:rPr>
              <a:t>La curtición al azufre no es propiamente una  curtición	sino una </a:t>
            </a:r>
            <a:r>
              <a:rPr sz="2300" spc="-5" dirty="0">
                <a:latin typeface="Arial"/>
                <a:cs typeface="Arial"/>
              </a:rPr>
              <a:t>incorporación </a:t>
            </a:r>
            <a:r>
              <a:rPr sz="2300" dirty="0">
                <a:latin typeface="Arial"/>
                <a:cs typeface="Arial"/>
              </a:rPr>
              <a:t>en la piel de  productos que impregnan y conservan el cuero,</a:t>
            </a:r>
            <a:r>
              <a:rPr sz="2300" spc="-254" dirty="0">
                <a:latin typeface="Arial"/>
                <a:cs typeface="Arial"/>
              </a:rPr>
              <a:t> </a:t>
            </a:r>
            <a:r>
              <a:rPr sz="2300" dirty="0">
                <a:latin typeface="Arial"/>
                <a:cs typeface="Arial"/>
              </a:rPr>
              <a:t>un  sistema que permite depositar </a:t>
            </a:r>
            <a:r>
              <a:rPr sz="2300" spc="-5" dirty="0">
                <a:latin typeface="Arial"/>
                <a:cs typeface="Arial"/>
              </a:rPr>
              <a:t>entre </a:t>
            </a:r>
            <a:r>
              <a:rPr sz="2300" dirty="0">
                <a:latin typeface="Arial"/>
                <a:cs typeface="Arial"/>
              </a:rPr>
              <a:t>las fibras del  cuero azufre coloidal,</a:t>
            </a:r>
            <a:r>
              <a:rPr sz="2300" spc="-135" dirty="0">
                <a:latin typeface="Arial"/>
                <a:cs typeface="Arial"/>
              </a:rPr>
              <a:t> </a:t>
            </a:r>
            <a:r>
              <a:rPr sz="2300" dirty="0">
                <a:latin typeface="Arial"/>
                <a:cs typeface="Arial"/>
              </a:rPr>
              <a:t>dándole</a:t>
            </a:r>
          </a:p>
          <a:p>
            <a:pPr marL="396240" marR="5080" algn="just">
              <a:lnSpc>
                <a:spcPct val="80000"/>
              </a:lnSpc>
              <a:tabLst>
                <a:tab pos="2437130" algn="l"/>
              </a:tabLst>
            </a:pPr>
            <a:r>
              <a:rPr sz="2300" dirty="0">
                <a:latin typeface="Arial"/>
                <a:cs typeface="Arial"/>
              </a:rPr>
              <a:t>características	diferentes en elasticidad y</a:t>
            </a:r>
            <a:r>
              <a:rPr sz="2300" spc="-180" dirty="0">
                <a:latin typeface="Arial"/>
                <a:cs typeface="Arial"/>
              </a:rPr>
              <a:t> </a:t>
            </a:r>
            <a:r>
              <a:rPr sz="2300" dirty="0">
                <a:latin typeface="Arial"/>
                <a:cs typeface="Arial"/>
              </a:rPr>
              <a:t>tenacidad.  La denominación "curtición al azufre" es una  denominación incorrecta, sin embargo</a:t>
            </a:r>
            <a:r>
              <a:rPr sz="2300" spc="-190" dirty="0">
                <a:latin typeface="Arial"/>
                <a:cs typeface="Arial"/>
              </a:rPr>
              <a:t> </a:t>
            </a:r>
            <a:r>
              <a:rPr sz="2300" dirty="0">
                <a:latin typeface="Arial"/>
                <a:cs typeface="Arial"/>
              </a:rPr>
              <a:t>muy</a:t>
            </a:r>
          </a:p>
          <a:p>
            <a:pPr marL="396240" algn="just">
              <a:lnSpc>
                <a:spcPts val="2210"/>
              </a:lnSpc>
            </a:pPr>
            <a:r>
              <a:rPr sz="2300" dirty="0">
                <a:latin typeface="Arial"/>
                <a:cs typeface="Arial"/>
              </a:rPr>
              <a:t>utilizada.</a:t>
            </a:r>
          </a:p>
          <a:p>
            <a:pPr marL="396240" marR="157480" indent="-383540" algn="just">
              <a:lnSpc>
                <a:spcPct val="80000"/>
              </a:lnSpc>
              <a:spcBef>
                <a:spcPts val="550"/>
              </a:spcBef>
              <a:buClr>
                <a:srgbClr val="3891A7"/>
              </a:buClr>
              <a:buSzPct val="78260"/>
              <a:buFont typeface="Wingdings 2"/>
              <a:buChar char=""/>
              <a:tabLst>
                <a:tab pos="396240" algn="l"/>
                <a:tab pos="396875" algn="l"/>
              </a:tabLst>
            </a:pPr>
            <a:r>
              <a:rPr sz="2300" dirty="0">
                <a:latin typeface="Arial"/>
                <a:cs typeface="Arial"/>
              </a:rPr>
              <a:t>Es un cuero de gran tenacidad que tiene más que  una elasticidad, (porque elástico sería un cuero</a:t>
            </a:r>
            <a:r>
              <a:rPr sz="2300" spc="-270" dirty="0">
                <a:latin typeface="Arial"/>
                <a:cs typeface="Arial"/>
              </a:rPr>
              <a:t> </a:t>
            </a:r>
            <a:r>
              <a:rPr sz="2300" dirty="0">
                <a:latin typeface="Arial"/>
                <a:cs typeface="Arial"/>
              </a:rPr>
              <a:t>que  se estira) una gran flexibilidad sin </a:t>
            </a:r>
            <a:r>
              <a:rPr sz="2300" spc="-20" dirty="0">
                <a:latin typeface="Arial"/>
                <a:cs typeface="Arial"/>
              </a:rPr>
              <a:t>romper. </a:t>
            </a:r>
            <a:r>
              <a:rPr sz="2300" dirty="0">
                <a:latin typeface="Arial"/>
                <a:cs typeface="Arial"/>
              </a:rPr>
              <a:t>Gran  resistencia a tracciones, a movimientos o a golpes  porque resulta en una lubricación de la fibra sin  aceite y si por depósito de azufre. Da tacto</a:t>
            </a:r>
            <a:r>
              <a:rPr sz="2300" spc="-229" dirty="0">
                <a:latin typeface="Arial"/>
                <a:cs typeface="Arial"/>
              </a:rPr>
              <a:t> </a:t>
            </a:r>
            <a:r>
              <a:rPr sz="2300" dirty="0">
                <a:latin typeface="Arial"/>
                <a:cs typeface="Arial"/>
              </a:rPr>
              <a:t>blando.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81200" y="543686"/>
            <a:ext cx="6234138"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a:t>
            </a:r>
            <a:r>
              <a:rPr sz="4600" b="0" spc="-20" smtClean="0">
                <a:solidFill>
                  <a:srgbClr val="FFC000"/>
                </a:solidFill>
                <a:latin typeface="Algerian" pitchFamily="82" charset="0"/>
                <a:cs typeface="Arial"/>
              </a:rPr>
              <a:t> </a:t>
            </a:r>
            <a:r>
              <a:rPr sz="4600" b="0" spc="-5" dirty="0">
                <a:solidFill>
                  <a:srgbClr val="FFC000"/>
                </a:solidFill>
                <a:latin typeface="Algerian" pitchFamily="82" charset="0"/>
                <a:cs typeface="Arial"/>
              </a:rPr>
              <a:t>vegetal</a:t>
            </a:r>
            <a:endParaRPr sz="4600" dirty="0">
              <a:solidFill>
                <a:srgbClr val="FFC000"/>
              </a:solidFill>
              <a:latin typeface="Algerian" pitchFamily="82" charset="0"/>
              <a:cs typeface="Arial"/>
            </a:endParaRPr>
          </a:p>
        </p:txBody>
      </p:sp>
      <p:sp>
        <p:nvSpPr>
          <p:cNvPr id="8" name="object 8"/>
          <p:cNvSpPr txBox="1"/>
          <p:nvPr/>
        </p:nvSpPr>
        <p:spPr>
          <a:xfrm>
            <a:off x="543864" y="1319021"/>
            <a:ext cx="7860665" cy="4954905"/>
          </a:xfrm>
          <a:prstGeom prst="rect">
            <a:avLst/>
          </a:prstGeom>
        </p:spPr>
        <p:txBody>
          <a:bodyPr vert="horz" wrap="square" lIns="0" tIns="73660" rIns="0" bIns="0" rtlCol="0">
            <a:spAutoFit/>
          </a:bodyPr>
          <a:lstStyle/>
          <a:p>
            <a:pPr marL="396875" marR="433705" indent="-384175" algn="just">
              <a:lnSpc>
                <a:spcPts val="2020"/>
              </a:lnSpc>
              <a:spcBef>
                <a:spcPts val="580"/>
              </a:spcBef>
              <a:buClr>
                <a:srgbClr val="3891A7"/>
              </a:buClr>
              <a:buSzPct val="78571"/>
              <a:buFont typeface="Wingdings 2"/>
              <a:buChar char=""/>
              <a:tabLst>
                <a:tab pos="396875" algn="l"/>
                <a:tab pos="397510" algn="l"/>
              </a:tabLst>
            </a:pPr>
            <a:r>
              <a:rPr sz="2100" spc="-5" dirty="0">
                <a:latin typeface="Arial"/>
                <a:cs typeface="Arial"/>
              </a:rPr>
              <a:t>El </a:t>
            </a:r>
            <a:r>
              <a:rPr sz="2100" dirty="0">
                <a:latin typeface="Arial"/>
                <a:cs typeface="Arial"/>
              </a:rPr>
              <a:t>curtido </a:t>
            </a:r>
            <a:r>
              <a:rPr sz="2100" spc="-5" dirty="0">
                <a:latin typeface="Arial"/>
                <a:cs typeface="Arial"/>
              </a:rPr>
              <a:t>vegetal es </a:t>
            </a:r>
            <a:r>
              <a:rPr sz="2100" dirty="0">
                <a:latin typeface="Arial"/>
                <a:cs typeface="Arial"/>
              </a:rPr>
              <a:t>tan antiguo como </a:t>
            </a:r>
            <a:r>
              <a:rPr sz="2100" spc="-5" dirty="0">
                <a:latin typeface="Arial"/>
                <a:cs typeface="Arial"/>
              </a:rPr>
              <a:t>la </a:t>
            </a:r>
            <a:r>
              <a:rPr sz="2100" dirty="0">
                <a:latin typeface="Arial"/>
                <a:cs typeface="Arial"/>
              </a:rPr>
              <a:t>historia misma</a:t>
            </a:r>
            <a:r>
              <a:rPr sz="2100" spc="-75" dirty="0">
                <a:latin typeface="Arial"/>
                <a:cs typeface="Arial"/>
              </a:rPr>
              <a:t> </a:t>
            </a:r>
            <a:r>
              <a:rPr sz="2100" spc="-5" dirty="0">
                <a:latin typeface="Arial"/>
                <a:cs typeface="Arial"/>
              </a:rPr>
              <a:t>del  hombre </a:t>
            </a:r>
            <a:r>
              <a:rPr sz="2100" dirty="0">
                <a:latin typeface="Arial"/>
                <a:cs typeface="Arial"/>
              </a:rPr>
              <a:t>y </a:t>
            </a:r>
            <a:r>
              <a:rPr sz="2100" spc="-5" dirty="0">
                <a:latin typeface="Arial"/>
                <a:cs typeface="Arial"/>
              </a:rPr>
              <a:t>es el que emplea </a:t>
            </a:r>
            <a:r>
              <a:rPr sz="2100" dirty="0">
                <a:latin typeface="Arial"/>
                <a:cs typeface="Arial"/>
              </a:rPr>
              <a:t>sustancias</a:t>
            </a:r>
            <a:r>
              <a:rPr sz="2100" spc="-30" dirty="0">
                <a:latin typeface="Arial"/>
                <a:cs typeface="Arial"/>
              </a:rPr>
              <a:t> </a:t>
            </a:r>
            <a:r>
              <a:rPr sz="2100" dirty="0">
                <a:latin typeface="Arial"/>
                <a:cs typeface="Arial"/>
              </a:rPr>
              <a:t>curtientes</a:t>
            </a:r>
          </a:p>
          <a:p>
            <a:pPr marL="396875" algn="just">
              <a:lnSpc>
                <a:spcPts val="2030"/>
              </a:lnSpc>
            </a:pPr>
            <a:r>
              <a:rPr sz="2100" dirty="0">
                <a:latin typeface="Arial"/>
                <a:cs typeface="Arial"/>
              </a:rPr>
              <a:t>vegetales, </a:t>
            </a:r>
            <a:r>
              <a:rPr sz="2100" spc="-5" dirty="0">
                <a:latin typeface="Arial"/>
                <a:cs typeface="Arial"/>
              </a:rPr>
              <a:t>llamadas</a:t>
            </a:r>
            <a:r>
              <a:rPr sz="2100" spc="-35" dirty="0">
                <a:latin typeface="Arial"/>
                <a:cs typeface="Arial"/>
              </a:rPr>
              <a:t> </a:t>
            </a:r>
            <a:r>
              <a:rPr sz="2100" dirty="0">
                <a:latin typeface="Arial"/>
                <a:cs typeface="Arial"/>
              </a:rPr>
              <a:t>"taninos”.</a:t>
            </a:r>
          </a:p>
          <a:p>
            <a:pPr marL="396875" marR="5080" indent="-384175" algn="just">
              <a:lnSpc>
                <a:spcPts val="2020"/>
              </a:lnSpc>
              <a:spcBef>
                <a:spcPts val="490"/>
              </a:spcBef>
              <a:buClr>
                <a:srgbClr val="3891A7"/>
              </a:buClr>
              <a:buSzPct val="78571"/>
              <a:buFont typeface="Wingdings 2"/>
              <a:buChar char=""/>
              <a:tabLst>
                <a:tab pos="396875" algn="l"/>
                <a:tab pos="397510" algn="l"/>
              </a:tabLst>
            </a:pPr>
            <a:r>
              <a:rPr sz="2100" spc="-5" dirty="0">
                <a:latin typeface="Arial"/>
                <a:cs typeface="Arial"/>
              </a:rPr>
              <a:t>El </a:t>
            </a:r>
            <a:r>
              <a:rPr sz="2100" dirty="0">
                <a:latin typeface="Arial"/>
                <a:cs typeface="Arial"/>
              </a:rPr>
              <a:t>curtido </a:t>
            </a:r>
            <a:r>
              <a:rPr sz="2100" spc="-5" dirty="0">
                <a:latin typeface="Arial"/>
                <a:cs typeface="Arial"/>
              </a:rPr>
              <a:t>vegetal </a:t>
            </a:r>
            <a:r>
              <a:rPr sz="2100" dirty="0">
                <a:latin typeface="Arial"/>
                <a:cs typeface="Arial"/>
              </a:rPr>
              <a:t>surgió </a:t>
            </a:r>
            <a:r>
              <a:rPr sz="2100" spc="-5" dirty="0">
                <a:latin typeface="Arial"/>
                <a:cs typeface="Arial"/>
              </a:rPr>
              <a:t>a partir de la observación que puso en  evidencia que </a:t>
            </a:r>
            <a:r>
              <a:rPr sz="2100" dirty="0">
                <a:latin typeface="Arial"/>
                <a:cs typeface="Arial"/>
              </a:rPr>
              <a:t>si </a:t>
            </a:r>
            <a:r>
              <a:rPr sz="2100" spc="-5" dirty="0">
                <a:latin typeface="Arial"/>
                <a:cs typeface="Arial"/>
              </a:rPr>
              <a:t>una piel </a:t>
            </a:r>
            <a:r>
              <a:rPr sz="2100" dirty="0">
                <a:latin typeface="Arial"/>
                <a:cs typeface="Arial"/>
              </a:rPr>
              <a:t>cruda se </a:t>
            </a:r>
            <a:r>
              <a:rPr sz="2100" spc="-5" dirty="0">
                <a:latin typeface="Arial"/>
                <a:cs typeface="Arial"/>
              </a:rPr>
              <a:t>ponía en </a:t>
            </a:r>
            <a:r>
              <a:rPr sz="2100" dirty="0">
                <a:latin typeface="Arial"/>
                <a:cs typeface="Arial"/>
              </a:rPr>
              <a:t>contacto </a:t>
            </a:r>
            <a:r>
              <a:rPr sz="2100" spc="-5" dirty="0">
                <a:latin typeface="Arial"/>
                <a:cs typeface="Arial"/>
              </a:rPr>
              <a:t>con la  </a:t>
            </a:r>
            <a:r>
              <a:rPr sz="2100" dirty="0">
                <a:latin typeface="Arial"/>
                <a:cs typeface="Arial"/>
              </a:rPr>
              <a:t>corteza, </a:t>
            </a:r>
            <a:r>
              <a:rPr sz="2100" spc="-5" dirty="0">
                <a:latin typeface="Arial"/>
                <a:cs typeface="Arial"/>
              </a:rPr>
              <a:t>madera u hojas de </a:t>
            </a:r>
            <a:r>
              <a:rPr sz="2100" dirty="0">
                <a:latin typeface="Arial"/>
                <a:cs typeface="Arial"/>
              </a:rPr>
              <a:t>ciertas </a:t>
            </a:r>
            <a:r>
              <a:rPr sz="2100" spc="-5" dirty="0">
                <a:latin typeface="Arial"/>
                <a:cs typeface="Arial"/>
              </a:rPr>
              <a:t>plantas </a:t>
            </a:r>
            <a:r>
              <a:rPr sz="2100" dirty="0">
                <a:latin typeface="Arial"/>
                <a:cs typeface="Arial"/>
              </a:rPr>
              <a:t>se manchaba y  </a:t>
            </a:r>
            <a:r>
              <a:rPr sz="2100" spc="-5" dirty="0">
                <a:latin typeface="Arial"/>
                <a:cs typeface="Arial"/>
              </a:rPr>
              <a:t>esas </a:t>
            </a:r>
            <a:r>
              <a:rPr sz="2100" dirty="0">
                <a:latin typeface="Arial"/>
                <a:cs typeface="Arial"/>
              </a:rPr>
              <a:t>zonas </a:t>
            </a:r>
            <a:r>
              <a:rPr sz="2100" spc="-5" dirty="0">
                <a:latin typeface="Arial"/>
                <a:cs typeface="Arial"/>
              </a:rPr>
              <a:t>que en principio </a:t>
            </a:r>
            <a:r>
              <a:rPr sz="2100" dirty="0">
                <a:latin typeface="Arial"/>
                <a:cs typeface="Arial"/>
              </a:rPr>
              <a:t>se creían </a:t>
            </a:r>
            <a:r>
              <a:rPr sz="2100" spc="-5" dirty="0">
                <a:latin typeface="Arial"/>
                <a:cs typeface="Arial"/>
              </a:rPr>
              <a:t>dañadas, finalmente  </a:t>
            </a:r>
            <a:r>
              <a:rPr sz="2100" dirty="0">
                <a:latin typeface="Arial"/>
                <a:cs typeface="Arial"/>
              </a:rPr>
              <a:t>resultaban </a:t>
            </a:r>
            <a:r>
              <a:rPr sz="2100" spc="-5" dirty="0">
                <a:latin typeface="Arial"/>
                <a:cs typeface="Arial"/>
              </a:rPr>
              <a:t>favorecidas al quedar indemnes a la</a:t>
            </a:r>
            <a:r>
              <a:rPr sz="2100" spc="-10" dirty="0">
                <a:latin typeface="Arial"/>
                <a:cs typeface="Arial"/>
              </a:rPr>
              <a:t> </a:t>
            </a:r>
            <a:r>
              <a:rPr sz="2100" dirty="0">
                <a:latin typeface="Arial"/>
                <a:cs typeface="Arial"/>
              </a:rPr>
              <a:t>putrefacción.</a:t>
            </a:r>
          </a:p>
          <a:p>
            <a:pPr marL="396875" marR="146050" indent="-384175" algn="just">
              <a:lnSpc>
                <a:spcPts val="2020"/>
              </a:lnSpc>
              <a:spcBef>
                <a:spcPts val="484"/>
              </a:spcBef>
              <a:buClr>
                <a:srgbClr val="3891A7"/>
              </a:buClr>
              <a:buSzPct val="78571"/>
              <a:buFont typeface="Wingdings 2"/>
              <a:buChar char=""/>
              <a:tabLst>
                <a:tab pos="396875" algn="l"/>
                <a:tab pos="397510" algn="l"/>
              </a:tabLst>
            </a:pPr>
            <a:r>
              <a:rPr sz="2100" dirty="0">
                <a:latin typeface="Arial"/>
                <a:cs typeface="Arial"/>
              </a:rPr>
              <a:t>A </a:t>
            </a:r>
            <a:r>
              <a:rPr sz="2100" spc="-5" dirty="0">
                <a:latin typeface="Arial"/>
                <a:cs typeface="Arial"/>
              </a:rPr>
              <a:t>pesar </a:t>
            </a:r>
            <a:r>
              <a:rPr sz="2100" spc="-10" dirty="0">
                <a:latin typeface="Arial"/>
                <a:cs typeface="Arial"/>
              </a:rPr>
              <a:t>de </a:t>
            </a:r>
            <a:r>
              <a:rPr sz="2100" spc="-5" dirty="0">
                <a:latin typeface="Arial"/>
                <a:cs typeface="Arial"/>
              </a:rPr>
              <a:t>haber </a:t>
            </a:r>
            <a:r>
              <a:rPr sz="2100" dirty="0">
                <a:latin typeface="Arial"/>
                <a:cs typeface="Arial"/>
              </a:rPr>
              <a:t>sido casi </a:t>
            </a:r>
            <a:r>
              <a:rPr sz="2100" spc="-5" dirty="0">
                <a:latin typeface="Arial"/>
                <a:cs typeface="Arial"/>
              </a:rPr>
              <a:t>reemplazados por los </a:t>
            </a:r>
            <a:r>
              <a:rPr sz="2100" dirty="0">
                <a:latin typeface="Arial"/>
                <a:cs typeface="Arial"/>
              </a:rPr>
              <a:t>curtientes  </a:t>
            </a:r>
            <a:r>
              <a:rPr sz="2100" spc="-5" dirty="0">
                <a:latin typeface="Arial"/>
                <a:cs typeface="Arial"/>
              </a:rPr>
              <a:t>minerales, </a:t>
            </a:r>
            <a:r>
              <a:rPr sz="2100" dirty="0">
                <a:latin typeface="Arial"/>
                <a:cs typeface="Arial"/>
              </a:rPr>
              <a:t>se continúan utilizando </a:t>
            </a:r>
            <a:r>
              <a:rPr sz="2100" spc="-5" dirty="0">
                <a:latin typeface="Arial"/>
                <a:cs typeface="Arial"/>
              </a:rPr>
              <a:t>en la </a:t>
            </a:r>
            <a:r>
              <a:rPr sz="2100" dirty="0">
                <a:latin typeface="Arial"/>
                <a:cs typeface="Arial"/>
              </a:rPr>
              <a:t>curtición y</a:t>
            </a:r>
            <a:r>
              <a:rPr sz="2100" spc="-110" dirty="0">
                <a:latin typeface="Arial"/>
                <a:cs typeface="Arial"/>
              </a:rPr>
              <a:t> </a:t>
            </a:r>
            <a:r>
              <a:rPr sz="2100" spc="-5" dirty="0">
                <a:latin typeface="Arial"/>
                <a:cs typeface="Arial"/>
              </a:rPr>
              <a:t>recurtición.</a:t>
            </a:r>
            <a:endParaRPr sz="2100" dirty="0">
              <a:latin typeface="Arial"/>
              <a:cs typeface="Arial"/>
            </a:endParaRPr>
          </a:p>
          <a:p>
            <a:pPr marL="396875" marR="194310" indent="-384175" algn="just">
              <a:lnSpc>
                <a:spcPts val="2020"/>
              </a:lnSpc>
              <a:spcBef>
                <a:spcPts val="495"/>
              </a:spcBef>
              <a:buClr>
                <a:srgbClr val="3891A7"/>
              </a:buClr>
              <a:buSzPct val="78571"/>
              <a:buFont typeface="Wingdings 2"/>
              <a:buChar char=""/>
              <a:tabLst>
                <a:tab pos="396875" algn="l"/>
                <a:tab pos="397510" algn="l"/>
              </a:tabLst>
            </a:pPr>
            <a:r>
              <a:rPr sz="2100" spc="-5" dirty="0">
                <a:latin typeface="Arial"/>
                <a:cs typeface="Arial"/>
              </a:rPr>
              <a:t>Los taninos </a:t>
            </a:r>
            <a:r>
              <a:rPr sz="2100" dirty="0">
                <a:latin typeface="Arial"/>
                <a:cs typeface="Arial"/>
              </a:rPr>
              <a:t>son muy </a:t>
            </a:r>
            <a:r>
              <a:rPr sz="2100" spc="-5" dirty="0">
                <a:latin typeface="Arial"/>
                <a:cs typeface="Arial"/>
              </a:rPr>
              <a:t>numerosos </a:t>
            </a:r>
            <a:r>
              <a:rPr sz="2100" dirty="0">
                <a:latin typeface="Arial"/>
                <a:cs typeface="Arial"/>
              </a:rPr>
              <a:t>y están muy </a:t>
            </a:r>
            <a:r>
              <a:rPr sz="2100" spc="-5" dirty="0">
                <a:latin typeface="Arial"/>
                <a:cs typeface="Arial"/>
              </a:rPr>
              <a:t>repartidos en la  naturaleza </a:t>
            </a:r>
            <a:r>
              <a:rPr sz="2100" dirty="0">
                <a:latin typeface="Arial"/>
                <a:cs typeface="Arial"/>
              </a:rPr>
              <a:t>(más </a:t>
            </a:r>
            <a:r>
              <a:rPr sz="2100" spc="-5" dirty="0">
                <a:latin typeface="Arial"/>
                <a:cs typeface="Arial"/>
              </a:rPr>
              <a:t>de 400 variedades). Se encuentran en  </a:t>
            </a:r>
            <a:r>
              <a:rPr sz="2100" dirty="0">
                <a:latin typeface="Arial"/>
                <a:cs typeface="Arial"/>
              </a:rPr>
              <a:t>cortezas </a:t>
            </a:r>
            <a:r>
              <a:rPr sz="2100" spc="-5" dirty="0">
                <a:latin typeface="Arial"/>
                <a:cs typeface="Arial"/>
              </a:rPr>
              <a:t>de </a:t>
            </a:r>
            <a:r>
              <a:rPr sz="2100" dirty="0">
                <a:latin typeface="Arial"/>
                <a:cs typeface="Arial"/>
              </a:rPr>
              <a:t>troncos</a:t>
            </a:r>
            <a:r>
              <a:rPr sz="2100" spc="-35" dirty="0">
                <a:latin typeface="Arial"/>
                <a:cs typeface="Arial"/>
              </a:rPr>
              <a:t> </a:t>
            </a:r>
            <a:r>
              <a:rPr sz="2100" dirty="0">
                <a:latin typeface="Arial"/>
                <a:cs typeface="Arial"/>
              </a:rPr>
              <a:t>y</a:t>
            </a:r>
          </a:p>
          <a:p>
            <a:pPr marL="396875" algn="just">
              <a:lnSpc>
                <a:spcPts val="1775"/>
              </a:lnSpc>
            </a:pPr>
            <a:r>
              <a:rPr sz="2100" dirty="0">
                <a:latin typeface="Arial"/>
                <a:cs typeface="Arial"/>
              </a:rPr>
              <a:t>ramas, frutos, </a:t>
            </a:r>
            <a:r>
              <a:rPr sz="2100" spc="-5" dirty="0">
                <a:latin typeface="Arial"/>
                <a:cs typeface="Arial"/>
              </a:rPr>
              <a:t>vainas, hojas, raíces, jugos </a:t>
            </a:r>
            <a:r>
              <a:rPr sz="2100" dirty="0">
                <a:latin typeface="Arial"/>
                <a:cs typeface="Arial"/>
              </a:rPr>
              <a:t>y </a:t>
            </a:r>
            <a:r>
              <a:rPr sz="2100" spc="-5" dirty="0">
                <a:latin typeface="Arial"/>
                <a:cs typeface="Arial"/>
              </a:rPr>
              <a:t>madera de</a:t>
            </a:r>
            <a:r>
              <a:rPr sz="2100" spc="50" dirty="0">
                <a:latin typeface="Arial"/>
                <a:cs typeface="Arial"/>
              </a:rPr>
              <a:t> </a:t>
            </a:r>
            <a:r>
              <a:rPr sz="2100" dirty="0">
                <a:latin typeface="Arial"/>
                <a:cs typeface="Arial"/>
              </a:rPr>
              <a:t>ciertos</a:t>
            </a:r>
          </a:p>
          <a:p>
            <a:pPr marL="396875" algn="just">
              <a:lnSpc>
                <a:spcPts val="2270"/>
              </a:lnSpc>
            </a:pPr>
            <a:r>
              <a:rPr sz="2100" dirty="0">
                <a:latin typeface="Arial"/>
                <a:cs typeface="Arial"/>
              </a:rPr>
              <a:t>vegetales.</a:t>
            </a:r>
          </a:p>
          <a:p>
            <a:pPr marL="396875" marR="50165" indent="-384175" algn="just">
              <a:lnSpc>
                <a:spcPct val="80000"/>
              </a:lnSpc>
              <a:spcBef>
                <a:spcPts val="505"/>
              </a:spcBef>
              <a:buClr>
                <a:srgbClr val="3891A7"/>
              </a:buClr>
              <a:buSzPct val="78571"/>
              <a:buFont typeface="Wingdings 2"/>
              <a:buChar char=""/>
              <a:tabLst>
                <a:tab pos="396875" algn="l"/>
                <a:tab pos="397510" algn="l"/>
              </a:tabLst>
            </a:pPr>
            <a:r>
              <a:rPr sz="2100" dirty="0">
                <a:latin typeface="Arial"/>
                <a:cs typeface="Arial"/>
              </a:rPr>
              <a:t>Este sistema </a:t>
            </a:r>
            <a:r>
              <a:rPr sz="2100" spc="-5" dirty="0">
                <a:latin typeface="Arial"/>
                <a:cs typeface="Arial"/>
              </a:rPr>
              <a:t>de </a:t>
            </a:r>
            <a:r>
              <a:rPr sz="2100" dirty="0">
                <a:latin typeface="Arial"/>
                <a:cs typeface="Arial"/>
              </a:rPr>
              <a:t>curtido </a:t>
            </a:r>
            <a:r>
              <a:rPr sz="2100" spc="-5" dirty="0">
                <a:latin typeface="Arial"/>
                <a:cs typeface="Arial"/>
              </a:rPr>
              <a:t>vegetal </a:t>
            </a:r>
            <a:r>
              <a:rPr sz="2100" dirty="0">
                <a:latin typeface="Arial"/>
                <a:cs typeface="Arial"/>
              </a:rPr>
              <a:t>fue </a:t>
            </a:r>
            <a:r>
              <a:rPr sz="2100" spc="-5" dirty="0">
                <a:latin typeface="Arial"/>
                <a:cs typeface="Arial"/>
              </a:rPr>
              <a:t>la norma en la producción  de cueros </a:t>
            </a:r>
            <a:r>
              <a:rPr sz="2100" dirty="0">
                <a:latin typeface="Arial"/>
                <a:cs typeface="Arial"/>
              </a:rPr>
              <a:t>curtidos hasta </a:t>
            </a:r>
            <a:r>
              <a:rPr sz="2100" spc="-5" dirty="0">
                <a:latin typeface="Arial"/>
                <a:cs typeface="Arial"/>
              </a:rPr>
              <a:t>que </a:t>
            </a:r>
            <a:r>
              <a:rPr sz="2100" dirty="0">
                <a:latin typeface="Arial"/>
                <a:cs typeface="Arial"/>
              </a:rPr>
              <a:t>se inició </a:t>
            </a:r>
            <a:r>
              <a:rPr sz="2100" spc="-5" dirty="0">
                <a:latin typeface="Arial"/>
                <a:cs typeface="Arial"/>
              </a:rPr>
              <a:t>la industria del </a:t>
            </a:r>
            <a:r>
              <a:rPr sz="2100" dirty="0">
                <a:latin typeface="Arial"/>
                <a:cs typeface="Arial"/>
              </a:rPr>
              <a:t>curtido </a:t>
            </a:r>
            <a:r>
              <a:rPr sz="2100" spc="-5" dirty="0">
                <a:latin typeface="Arial"/>
                <a:cs typeface="Arial"/>
              </a:rPr>
              <a:t>al  </a:t>
            </a:r>
            <a:r>
              <a:rPr sz="2100" dirty="0">
                <a:latin typeface="Arial"/>
                <a:cs typeface="Arial"/>
              </a:rPr>
              <a:t>cromo.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73656" y="382523"/>
            <a:ext cx="6427367" cy="720069"/>
          </a:xfrm>
          <a:prstGeom prst="rect">
            <a:avLst/>
          </a:prstGeom>
        </p:spPr>
        <p:txBody>
          <a:bodyPr vert="horz" wrap="square" lIns="0" tIns="12065" rIns="0" bIns="0" rtlCol="0">
            <a:spAutoFit/>
          </a:bodyPr>
          <a:lstStyle/>
          <a:p>
            <a:pPr marL="12700">
              <a:lnSpc>
                <a:spcPct val="100000"/>
              </a:lnSpc>
              <a:spcBef>
                <a:spcPts val="95"/>
              </a:spcBef>
            </a:pPr>
            <a:r>
              <a:rPr sz="4600" b="0" spc="-5" smtClean="0">
                <a:solidFill>
                  <a:srgbClr val="FFC000"/>
                </a:solidFill>
                <a:latin typeface="Algerian" pitchFamily="82" charset="0"/>
                <a:cs typeface="Arial"/>
              </a:rPr>
              <a:t>Curtici</a:t>
            </a:r>
            <a:r>
              <a:rPr lang="es-EC" sz="4600" b="0" spc="-5" dirty="0" smtClean="0">
                <a:solidFill>
                  <a:srgbClr val="FFC000"/>
                </a:solidFill>
                <a:latin typeface="Algerian" pitchFamily="82" charset="0"/>
                <a:cs typeface="Arial"/>
              </a:rPr>
              <a:t>ó</a:t>
            </a:r>
            <a:r>
              <a:rPr sz="4600" b="0" spc="-5" smtClean="0">
                <a:solidFill>
                  <a:srgbClr val="FFC000"/>
                </a:solidFill>
                <a:latin typeface="Algerian" pitchFamily="82" charset="0"/>
                <a:cs typeface="Arial"/>
              </a:rPr>
              <a:t>n</a:t>
            </a:r>
            <a:r>
              <a:rPr sz="4600" b="0" spc="-10" smtClean="0">
                <a:solidFill>
                  <a:srgbClr val="FFC000"/>
                </a:solidFill>
                <a:latin typeface="Algerian" pitchFamily="82" charset="0"/>
                <a:cs typeface="Arial"/>
              </a:rPr>
              <a:t> </a:t>
            </a:r>
            <a:r>
              <a:rPr sz="4600" b="0" spc="-5" dirty="0">
                <a:solidFill>
                  <a:srgbClr val="FFC000"/>
                </a:solidFill>
                <a:latin typeface="Algerian" pitchFamily="82" charset="0"/>
                <a:cs typeface="Arial"/>
              </a:rPr>
              <a:t>sintetica</a:t>
            </a:r>
            <a:endParaRPr sz="4600" dirty="0">
              <a:solidFill>
                <a:srgbClr val="FFC000"/>
              </a:solidFill>
              <a:latin typeface="Algerian" pitchFamily="82" charset="0"/>
              <a:cs typeface="Arial"/>
            </a:endParaRPr>
          </a:p>
        </p:txBody>
      </p:sp>
      <p:sp>
        <p:nvSpPr>
          <p:cNvPr id="8" name="object 8"/>
          <p:cNvSpPr txBox="1"/>
          <p:nvPr/>
        </p:nvSpPr>
        <p:spPr>
          <a:xfrm>
            <a:off x="572516" y="1255267"/>
            <a:ext cx="7813675" cy="4948555"/>
          </a:xfrm>
          <a:prstGeom prst="rect">
            <a:avLst/>
          </a:prstGeom>
        </p:spPr>
        <p:txBody>
          <a:bodyPr vert="horz" wrap="square" lIns="0" tIns="68580" rIns="0" bIns="0" rtlCol="0">
            <a:spAutoFit/>
          </a:bodyPr>
          <a:lstStyle/>
          <a:p>
            <a:pPr marL="396240" marR="5080" indent="-383540" algn="just">
              <a:lnSpc>
                <a:spcPts val="1820"/>
              </a:lnSpc>
              <a:spcBef>
                <a:spcPts val="540"/>
              </a:spcBef>
              <a:buClr>
                <a:srgbClr val="3891A7"/>
              </a:buClr>
              <a:buSzPct val="78947"/>
              <a:buFont typeface="Wingdings 2"/>
              <a:buChar char=""/>
              <a:tabLst>
                <a:tab pos="396240" algn="l"/>
                <a:tab pos="396875" algn="l"/>
              </a:tabLst>
            </a:pPr>
            <a:r>
              <a:rPr sz="1900" spc="-5" dirty="0">
                <a:latin typeface="Arial"/>
                <a:cs typeface="Arial"/>
              </a:rPr>
              <a:t>El primer curtiente en tener propiedades curtientes casi idénticas con  las de los naturales fue </a:t>
            </a:r>
            <a:r>
              <a:rPr sz="1900" dirty="0">
                <a:latin typeface="Arial"/>
                <a:cs typeface="Arial"/>
              </a:rPr>
              <a:t>un </a:t>
            </a:r>
            <a:r>
              <a:rPr sz="1900" spc="-5" dirty="0">
                <a:latin typeface="Arial"/>
                <a:cs typeface="Arial"/>
              </a:rPr>
              <a:t>sintan que curte en blanco y con un  quimismo bastante complicado. Pero más tarde fue posible fabricar  por caminos más sencillos otros curtientes sintéticos con excelentes  propiedades curtientes, los que permiten sustituir gran cantidad de  curtientes vegetales, sin que se noten diferencias en el</a:t>
            </a:r>
            <a:r>
              <a:rPr sz="1900" spc="215" dirty="0">
                <a:latin typeface="Arial"/>
                <a:cs typeface="Arial"/>
              </a:rPr>
              <a:t> </a:t>
            </a:r>
            <a:r>
              <a:rPr sz="1900" spc="-5" dirty="0">
                <a:latin typeface="Arial"/>
                <a:cs typeface="Arial"/>
              </a:rPr>
              <a:t>cuero.</a:t>
            </a:r>
            <a:endParaRPr sz="1900" dirty="0">
              <a:latin typeface="Arial"/>
              <a:cs typeface="Arial"/>
            </a:endParaRPr>
          </a:p>
          <a:p>
            <a:pPr>
              <a:lnSpc>
                <a:spcPct val="100000"/>
              </a:lnSpc>
              <a:spcBef>
                <a:spcPts val="15"/>
              </a:spcBef>
              <a:buClr>
                <a:srgbClr val="3891A7"/>
              </a:buClr>
              <a:buFont typeface="Wingdings 2"/>
              <a:buChar char=""/>
            </a:pPr>
            <a:endParaRPr sz="2000" dirty="0">
              <a:latin typeface="Times New Roman"/>
              <a:cs typeface="Times New Roman"/>
            </a:endParaRPr>
          </a:p>
          <a:p>
            <a:pPr marL="12700">
              <a:lnSpc>
                <a:spcPct val="100000"/>
              </a:lnSpc>
            </a:pPr>
            <a:r>
              <a:rPr sz="1900" spc="-5" dirty="0">
                <a:latin typeface="Arial"/>
                <a:cs typeface="Arial"/>
              </a:rPr>
              <a:t>Caracteristicas</a:t>
            </a:r>
            <a:endParaRPr sz="1900" dirty="0">
              <a:latin typeface="Arial"/>
              <a:cs typeface="Arial"/>
            </a:endParaRPr>
          </a:p>
          <a:p>
            <a:pPr>
              <a:lnSpc>
                <a:spcPct val="100000"/>
              </a:lnSpc>
              <a:spcBef>
                <a:spcPts val="40"/>
              </a:spcBef>
            </a:pPr>
            <a:endParaRPr sz="1950" dirty="0">
              <a:latin typeface="Times New Roman"/>
              <a:cs typeface="Times New Roman"/>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Clarificación de la solución curtiente</a:t>
            </a:r>
            <a:r>
              <a:rPr sz="1900" spc="135" dirty="0">
                <a:latin typeface="Arial"/>
                <a:cs typeface="Arial"/>
              </a:rPr>
              <a:t> </a:t>
            </a:r>
            <a:r>
              <a:rPr sz="1900" spc="-5" dirty="0">
                <a:latin typeface="Arial"/>
                <a:cs typeface="Arial"/>
              </a:rPr>
              <a:t>vegetal;</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Precurtido, para acelerar la penetración de los curtientes</a:t>
            </a:r>
            <a:r>
              <a:rPr sz="1900" spc="260" dirty="0">
                <a:latin typeface="Arial"/>
                <a:cs typeface="Arial"/>
              </a:rPr>
              <a:t> </a:t>
            </a:r>
            <a:r>
              <a:rPr sz="1900" spc="-5" dirty="0">
                <a:latin typeface="Arial"/>
                <a:cs typeface="Arial"/>
              </a:rPr>
              <a:t>vegetales;</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Aclarar el color del cuero curtido con extractos</a:t>
            </a:r>
            <a:r>
              <a:rPr sz="1900" spc="160" dirty="0">
                <a:latin typeface="Arial"/>
                <a:cs typeface="Arial"/>
              </a:rPr>
              <a:t> </a:t>
            </a:r>
            <a:r>
              <a:rPr sz="1900" spc="-5" dirty="0">
                <a:latin typeface="Arial"/>
                <a:cs typeface="Arial"/>
              </a:rPr>
              <a:t>vegetales;</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Aclarar el color del cuero curtido al</a:t>
            </a:r>
            <a:r>
              <a:rPr sz="1900" spc="135" dirty="0">
                <a:latin typeface="Arial"/>
                <a:cs typeface="Arial"/>
              </a:rPr>
              <a:t> </a:t>
            </a:r>
            <a:r>
              <a:rPr sz="1900" spc="-5" dirty="0">
                <a:latin typeface="Arial"/>
                <a:cs typeface="Arial"/>
              </a:rPr>
              <a:t>cromo;</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Suavidad, blando al</a:t>
            </a:r>
            <a:r>
              <a:rPr sz="1900" spc="75" dirty="0">
                <a:latin typeface="Arial"/>
                <a:cs typeface="Arial"/>
              </a:rPr>
              <a:t> </a:t>
            </a:r>
            <a:r>
              <a:rPr sz="1900" spc="-5" dirty="0">
                <a:latin typeface="Arial"/>
                <a:cs typeface="Arial"/>
              </a:rPr>
              <a:t>tacto;</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Producción de efecto de curtido suave y</a:t>
            </a:r>
            <a:r>
              <a:rPr sz="1900" spc="130" dirty="0">
                <a:latin typeface="Arial"/>
                <a:cs typeface="Arial"/>
              </a:rPr>
              <a:t> </a:t>
            </a:r>
            <a:r>
              <a:rPr sz="1900" spc="-5" dirty="0">
                <a:latin typeface="Arial"/>
                <a:cs typeface="Arial"/>
              </a:rPr>
              <a:t>abierto;</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Favorecer la penetración de los</a:t>
            </a:r>
            <a:r>
              <a:rPr sz="1900" spc="110" dirty="0">
                <a:latin typeface="Arial"/>
                <a:cs typeface="Arial"/>
              </a:rPr>
              <a:t> </a:t>
            </a:r>
            <a:r>
              <a:rPr sz="1900" spc="-5" dirty="0">
                <a:latin typeface="Arial"/>
                <a:cs typeface="Arial"/>
              </a:rPr>
              <a:t>colorantes;</a:t>
            </a:r>
            <a:endParaRPr sz="1900" dirty="0">
              <a:latin typeface="Arial"/>
              <a:cs typeface="Arial"/>
            </a:endParaRPr>
          </a:p>
          <a:p>
            <a:pPr marL="396240" indent="-383540">
              <a:lnSpc>
                <a:spcPct val="100000"/>
              </a:lnSpc>
              <a:buClr>
                <a:srgbClr val="3891A7"/>
              </a:buClr>
              <a:buSzPct val="78947"/>
              <a:buFont typeface="Wingdings 2"/>
              <a:buChar char=""/>
              <a:tabLst>
                <a:tab pos="396240" algn="l"/>
                <a:tab pos="396875" algn="l"/>
              </a:tabLst>
            </a:pPr>
            <a:r>
              <a:rPr sz="1900" spc="-5" dirty="0">
                <a:latin typeface="Arial"/>
                <a:cs typeface="Arial"/>
              </a:rPr>
              <a:t>Facilitar el</a:t>
            </a:r>
            <a:r>
              <a:rPr sz="1900" spc="20" dirty="0">
                <a:latin typeface="Arial"/>
                <a:cs typeface="Arial"/>
              </a:rPr>
              <a:t> </a:t>
            </a:r>
            <a:r>
              <a:rPr sz="1900" spc="-5" dirty="0">
                <a:latin typeface="Arial"/>
                <a:cs typeface="Arial"/>
              </a:rPr>
              <a:t>esmerilado</a:t>
            </a:r>
            <a:endParaRPr sz="1900" dirty="0">
              <a:latin typeface="Arial"/>
              <a:cs typeface="Arial"/>
            </a:endParaRPr>
          </a:p>
          <a:p>
            <a:pPr marL="396240" indent="-383540">
              <a:lnSpc>
                <a:spcPct val="100000"/>
              </a:lnSpc>
              <a:spcBef>
                <a:spcPts val="5"/>
              </a:spcBef>
              <a:buClr>
                <a:srgbClr val="3891A7"/>
              </a:buClr>
              <a:buSzPct val="78947"/>
              <a:buFont typeface="Wingdings 2"/>
              <a:buChar char=""/>
              <a:tabLst>
                <a:tab pos="396240" algn="l"/>
                <a:tab pos="396875" algn="l"/>
              </a:tabLst>
            </a:pPr>
            <a:r>
              <a:rPr sz="1900" spc="-5" dirty="0">
                <a:latin typeface="Arial"/>
                <a:cs typeface="Arial"/>
              </a:rPr>
              <a:t>Proporcionar mayor flexibilidad al</a:t>
            </a:r>
            <a:r>
              <a:rPr sz="1900" spc="140" dirty="0">
                <a:latin typeface="Arial"/>
                <a:cs typeface="Arial"/>
              </a:rPr>
              <a:t> </a:t>
            </a:r>
            <a:r>
              <a:rPr sz="1900" spc="-5" dirty="0">
                <a:latin typeface="Arial"/>
                <a:cs typeface="Arial"/>
              </a:rPr>
              <a:t>cuero</a:t>
            </a:r>
            <a:endParaRPr sz="19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02563" y="696468"/>
            <a:ext cx="4130040" cy="59893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63091" y="495808"/>
            <a:ext cx="3608391" cy="28219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157979" y="564133"/>
            <a:ext cx="74930" cy="101600"/>
          </a:xfrm>
          <a:custGeom>
            <a:avLst/>
            <a:gdLst/>
            <a:ahLst/>
            <a:cxnLst/>
            <a:rect l="l" t="t" r="r" b="b"/>
            <a:pathLst>
              <a:path w="74929" h="101600">
                <a:moveTo>
                  <a:pt x="36830" y="0"/>
                </a:moveTo>
                <a:lnTo>
                  <a:pt x="0" y="101218"/>
                </a:lnTo>
                <a:lnTo>
                  <a:pt x="74422" y="101218"/>
                </a:lnTo>
                <a:lnTo>
                  <a:pt x="36830" y="0"/>
                </a:lnTo>
                <a:close/>
              </a:path>
            </a:pathLst>
          </a:custGeom>
          <a:ln w="9144">
            <a:solidFill>
              <a:srgbClr val="62851A"/>
            </a:solidFill>
          </a:ln>
        </p:spPr>
        <p:txBody>
          <a:bodyPr wrap="square" lIns="0" tIns="0" rIns="0" bIns="0" rtlCol="0"/>
          <a:lstStyle/>
          <a:p>
            <a:endParaRPr/>
          </a:p>
        </p:txBody>
      </p:sp>
      <p:sp>
        <p:nvSpPr>
          <p:cNvPr id="10" name="object 10"/>
          <p:cNvSpPr/>
          <p:nvPr/>
        </p:nvSpPr>
        <p:spPr>
          <a:xfrm>
            <a:off x="1870455" y="564133"/>
            <a:ext cx="74930" cy="101600"/>
          </a:xfrm>
          <a:custGeom>
            <a:avLst/>
            <a:gdLst/>
            <a:ahLst/>
            <a:cxnLst/>
            <a:rect l="l" t="t" r="r" b="b"/>
            <a:pathLst>
              <a:path w="74930" h="101600">
                <a:moveTo>
                  <a:pt x="36830" y="0"/>
                </a:moveTo>
                <a:lnTo>
                  <a:pt x="0" y="101218"/>
                </a:lnTo>
                <a:lnTo>
                  <a:pt x="74421" y="101218"/>
                </a:lnTo>
                <a:lnTo>
                  <a:pt x="36830" y="0"/>
                </a:lnTo>
                <a:close/>
              </a:path>
            </a:pathLst>
          </a:custGeom>
          <a:ln w="9144">
            <a:solidFill>
              <a:srgbClr val="62851A"/>
            </a:solidFill>
          </a:ln>
        </p:spPr>
        <p:txBody>
          <a:bodyPr wrap="square" lIns="0" tIns="0" rIns="0" bIns="0" rtlCol="0"/>
          <a:lstStyle/>
          <a:p>
            <a:endParaRPr/>
          </a:p>
        </p:txBody>
      </p:sp>
      <p:sp>
        <p:nvSpPr>
          <p:cNvPr id="11" name="object 11"/>
          <p:cNvSpPr/>
          <p:nvPr/>
        </p:nvSpPr>
        <p:spPr>
          <a:xfrm>
            <a:off x="1318767" y="564133"/>
            <a:ext cx="74930" cy="101600"/>
          </a:xfrm>
          <a:custGeom>
            <a:avLst/>
            <a:gdLst/>
            <a:ahLst/>
            <a:cxnLst/>
            <a:rect l="l" t="t" r="r" b="b"/>
            <a:pathLst>
              <a:path w="74930" h="101600">
                <a:moveTo>
                  <a:pt x="36829" y="0"/>
                </a:moveTo>
                <a:lnTo>
                  <a:pt x="0" y="101218"/>
                </a:lnTo>
                <a:lnTo>
                  <a:pt x="74422" y="101218"/>
                </a:lnTo>
                <a:lnTo>
                  <a:pt x="36829"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2890392" y="542036"/>
            <a:ext cx="120396" cy="7835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575180" y="542036"/>
            <a:ext cx="120396" cy="78359"/>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060063" y="500506"/>
            <a:ext cx="273685" cy="273050"/>
          </a:xfrm>
          <a:custGeom>
            <a:avLst/>
            <a:gdLst/>
            <a:ahLst/>
            <a:cxnLst/>
            <a:rect l="l" t="t" r="r" b="b"/>
            <a:pathLst>
              <a:path w="273685" h="273050">
                <a:moveTo>
                  <a:pt x="106299" y="0"/>
                </a:moveTo>
                <a:lnTo>
                  <a:pt x="164464" y="0"/>
                </a:lnTo>
                <a:lnTo>
                  <a:pt x="273685" y="272668"/>
                </a:lnTo>
                <a:lnTo>
                  <a:pt x="213740" y="272668"/>
                </a:lnTo>
                <a:lnTo>
                  <a:pt x="189991" y="210819"/>
                </a:lnTo>
                <a:lnTo>
                  <a:pt x="80899" y="210819"/>
                </a:lnTo>
                <a:lnTo>
                  <a:pt x="58420" y="272668"/>
                </a:lnTo>
                <a:lnTo>
                  <a:pt x="0" y="272668"/>
                </a:lnTo>
                <a:lnTo>
                  <a:pt x="106299" y="0"/>
                </a:lnTo>
                <a:close/>
              </a:path>
            </a:pathLst>
          </a:custGeom>
          <a:ln w="9144">
            <a:solidFill>
              <a:srgbClr val="62851A"/>
            </a:solidFill>
          </a:ln>
        </p:spPr>
        <p:txBody>
          <a:bodyPr wrap="square" lIns="0" tIns="0" rIns="0" bIns="0" rtlCol="0"/>
          <a:lstStyle/>
          <a:p>
            <a:endParaRPr/>
          </a:p>
        </p:txBody>
      </p:sp>
      <p:sp>
        <p:nvSpPr>
          <p:cNvPr id="15" name="object 15"/>
          <p:cNvSpPr/>
          <p:nvPr/>
        </p:nvSpPr>
        <p:spPr>
          <a:xfrm>
            <a:off x="3705097" y="500506"/>
            <a:ext cx="55244" cy="273050"/>
          </a:xfrm>
          <a:custGeom>
            <a:avLst/>
            <a:gdLst/>
            <a:ahLst/>
            <a:cxnLst/>
            <a:rect l="l" t="t" r="r" b="b"/>
            <a:pathLst>
              <a:path w="55245" h="273050">
                <a:moveTo>
                  <a:pt x="0" y="0"/>
                </a:moveTo>
                <a:lnTo>
                  <a:pt x="55117" y="0"/>
                </a:lnTo>
                <a:lnTo>
                  <a:pt x="55117" y="272668"/>
                </a:lnTo>
                <a:lnTo>
                  <a:pt x="0" y="272668"/>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3454146" y="500506"/>
            <a:ext cx="217170" cy="273050"/>
          </a:xfrm>
          <a:custGeom>
            <a:avLst/>
            <a:gdLst/>
            <a:ahLst/>
            <a:cxnLst/>
            <a:rect l="l" t="t" r="r" b="b"/>
            <a:pathLst>
              <a:path w="217170" h="273050">
                <a:moveTo>
                  <a:pt x="0" y="0"/>
                </a:moveTo>
                <a:lnTo>
                  <a:pt x="216662" y="0"/>
                </a:lnTo>
                <a:lnTo>
                  <a:pt x="216662" y="46100"/>
                </a:lnTo>
                <a:lnTo>
                  <a:pt x="136016" y="46100"/>
                </a:lnTo>
                <a:lnTo>
                  <a:pt x="136016" y="272668"/>
                </a:lnTo>
                <a:lnTo>
                  <a:pt x="80899" y="272668"/>
                </a:lnTo>
                <a:lnTo>
                  <a:pt x="80899" y="46100"/>
                </a:lnTo>
                <a:lnTo>
                  <a:pt x="0" y="46100"/>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3112261" y="500506"/>
            <a:ext cx="55244" cy="273050"/>
          </a:xfrm>
          <a:custGeom>
            <a:avLst/>
            <a:gdLst/>
            <a:ahLst/>
            <a:cxnLst/>
            <a:rect l="l" t="t" r="r" b="b"/>
            <a:pathLst>
              <a:path w="55244" h="273050">
                <a:moveTo>
                  <a:pt x="0" y="0"/>
                </a:moveTo>
                <a:lnTo>
                  <a:pt x="55118" y="0"/>
                </a:lnTo>
                <a:lnTo>
                  <a:pt x="55118" y="272668"/>
                </a:lnTo>
                <a:lnTo>
                  <a:pt x="0" y="272668"/>
                </a:lnTo>
                <a:lnTo>
                  <a:pt x="0" y="0"/>
                </a:lnTo>
                <a:close/>
              </a:path>
            </a:pathLst>
          </a:custGeom>
          <a:ln w="9143">
            <a:solidFill>
              <a:srgbClr val="62851A"/>
            </a:solidFill>
          </a:ln>
        </p:spPr>
        <p:txBody>
          <a:bodyPr wrap="square" lIns="0" tIns="0" rIns="0" bIns="0" rtlCol="0"/>
          <a:lstStyle/>
          <a:p>
            <a:endParaRPr/>
          </a:p>
        </p:txBody>
      </p:sp>
      <p:sp>
        <p:nvSpPr>
          <p:cNvPr id="18" name="object 18"/>
          <p:cNvSpPr/>
          <p:nvPr/>
        </p:nvSpPr>
        <p:spPr>
          <a:xfrm>
            <a:off x="2839847" y="500506"/>
            <a:ext cx="245745" cy="273050"/>
          </a:xfrm>
          <a:custGeom>
            <a:avLst/>
            <a:gdLst/>
            <a:ahLst/>
            <a:cxnLst/>
            <a:rect l="l" t="t" r="r" b="b"/>
            <a:pathLst>
              <a:path w="245744" h="273050">
                <a:moveTo>
                  <a:pt x="0" y="0"/>
                </a:moveTo>
                <a:lnTo>
                  <a:pt x="115950" y="0"/>
                </a:lnTo>
                <a:lnTo>
                  <a:pt x="136284" y="454"/>
                </a:lnTo>
                <a:lnTo>
                  <a:pt x="179450" y="7365"/>
                </a:lnTo>
                <a:lnTo>
                  <a:pt x="211200" y="33527"/>
                </a:lnTo>
                <a:lnTo>
                  <a:pt x="223011" y="76453"/>
                </a:lnTo>
                <a:lnTo>
                  <a:pt x="221890" y="91122"/>
                </a:lnTo>
                <a:lnTo>
                  <a:pt x="204977" y="127126"/>
                </a:lnTo>
                <a:lnTo>
                  <a:pt x="167884" y="148826"/>
                </a:lnTo>
                <a:lnTo>
                  <a:pt x="151002" y="152400"/>
                </a:lnTo>
                <a:lnTo>
                  <a:pt x="159573" y="157686"/>
                </a:lnTo>
                <a:lnTo>
                  <a:pt x="194214" y="192500"/>
                </a:lnTo>
                <a:lnTo>
                  <a:pt x="245236" y="272668"/>
                </a:lnTo>
                <a:lnTo>
                  <a:pt x="179323" y="272668"/>
                </a:lnTo>
                <a:lnTo>
                  <a:pt x="139572" y="213359"/>
                </a:lnTo>
                <a:lnTo>
                  <a:pt x="129760" y="198927"/>
                </a:lnTo>
                <a:lnTo>
                  <a:pt x="105282" y="167766"/>
                </a:lnTo>
                <a:lnTo>
                  <a:pt x="66166" y="158876"/>
                </a:lnTo>
                <a:lnTo>
                  <a:pt x="55117" y="158876"/>
                </a:lnTo>
                <a:lnTo>
                  <a:pt x="55117" y="272668"/>
                </a:lnTo>
                <a:lnTo>
                  <a:pt x="0" y="272668"/>
                </a:lnTo>
                <a:lnTo>
                  <a:pt x="0"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2585211" y="500506"/>
            <a:ext cx="207645" cy="273050"/>
          </a:xfrm>
          <a:custGeom>
            <a:avLst/>
            <a:gdLst/>
            <a:ahLst/>
            <a:cxnLst/>
            <a:rect l="l" t="t" r="r" b="b"/>
            <a:pathLst>
              <a:path w="207644" h="273050">
                <a:moveTo>
                  <a:pt x="0" y="0"/>
                </a:moveTo>
                <a:lnTo>
                  <a:pt x="202183" y="0"/>
                </a:lnTo>
                <a:lnTo>
                  <a:pt x="202183" y="46100"/>
                </a:lnTo>
                <a:lnTo>
                  <a:pt x="54990" y="46100"/>
                </a:lnTo>
                <a:lnTo>
                  <a:pt x="54990" y="106552"/>
                </a:lnTo>
                <a:lnTo>
                  <a:pt x="191896" y="106552"/>
                </a:lnTo>
                <a:lnTo>
                  <a:pt x="191896" y="152526"/>
                </a:lnTo>
                <a:lnTo>
                  <a:pt x="54990" y="152526"/>
                </a:lnTo>
                <a:lnTo>
                  <a:pt x="54990" y="226821"/>
                </a:lnTo>
                <a:lnTo>
                  <a:pt x="207390" y="226821"/>
                </a:lnTo>
                <a:lnTo>
                  <a:pt x="207390" y="272668"/>
                </a:lnTo>
                <a:lnTo>
                  <a:pt x="0" y="272668"/>
                </a:lnTo>
                <a:lnTo>
                  <a:pt x="0"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2332482" y="500506"/>
            <a:ext cx="217170" cy="273050"/>
          </a:xfrm>
          <a:custGeom>
            <a:avLst/>
            <a:gdLst/>
            <a:ahLst/>
            <a:cxnLst/>
            <a:rect l="l" t="t" r="r" b="b"/>
            <a:pathLst>
              <a:path w="217169" h="273050">
                <a:moveTo>
                  <a:pt x="0" y="0"/>
                </a:moveTo>
                <a:lnTo>
                  <a:pt x="216662" y="0"/>
                </a:lnTo>
                <a:lnTo>
                  <a:pt x="216662" y="46100"/>
                </a:lnTo>
                <a:lnTo>
                  <a:pt x="136017" y="46100"/>
                </a:lnTo>
                <a:lnTo>
                  <a:pt x="136017" y="272668"/>
                </a:lnTo>
                <a:lnTo>
                  <a:pt x="80899" y="272668"/>
                </a:lnTo>
                <a:lnTo>
                  <a:pt x="80899" y="46100"/>
                </a:lnTo>
                <a:lnTo>
                  <a:pt x="0" y="46100"/>
                </a:lnTo>
                <a:lnTo>
                  <a:pt x="0" y="0"/>
                </a:lnTo>
                <a:close/>
              </a:path>
            </a:pathLst>
          </a:custGeom>
          <a:ln w="9144">
            <a:solidFill>
              <a:srgbClr val="62851A"/>
            </a:solidFill>
          </a:ln>
        </p:spPr>
        <p:txBody>
          <a:bodyPr wrap="square" lIns="0" tIns="0" rIns="0" bIns="0" rtlCol="0"/>
          <a:lstStyle/>
          <a:p>
            <a:endParaRPr/>
          </a:p>
        </p:txBody>
      </p:sp>
      <p:sp>
        <p:nvSpPr>
          <p:cNvPr id="21" name="object 21"/>
          <p:cNvSpPr/>
          <p:nvPr/>
        </p:nvSpPr>
        <p:spPr>
          <a:xfrm>
            <a:off x="1772539" y="500506"/>
            <a:ext cx="273685" cy="273050"/>
          </a:xfrm>
          <a:custGeom>
            <a:avLst/>
            <a:gdLst/>
            <a:ahLst/>
            <a:cxnLst/>
            <a:rect l="l" t="t" r="r" b="b"/>
            <a:pathLst>
              <a:path w="273685" h="273050">
                <a:moveTo>
                  <a:pt x="106299" y="0"/>
                </a:moveTo>
                <a:lnTo>
                  <a:pt x="164465" y="0"/>
                </a:lnTo>
                <a:lnTo>
                  <a:pt x="273685" y="272668"/>
                </a:lnTo>
                <a:lnTo>
                  <a:pt x="213741" y="272668"/>
                </a:lnTo>
                <a:lnTo>
                  <a:pt x="189992" y="210819"/>
                </a:lnTo>
                <a:lnTo>
                  <a:pt x="80899" y="210819"/>
                </a:lnTo>
                <a:lnTo>
                  <a:pt x="58419" y="272668"/>
                </a:lnTo>
                <a:lnTo>
                  <a:pt x="0" y="272668"/>
                </a:lnTo>
                <a:lnTo>
                  <a:pt x="106299" y="0"/>
                </a:lnTo>
                <a:close/>
              </a:path>
            </a:pathLst>
          </a:custGeom>
          <a:ln w="9144">
            <a:solidFill>
              <a:srgbClr val="62851A"/>
            </a:solidFill>
          </a:ln>
        </p:spPr>
        <p:txBody>
          <a:bodyPr wrap="square" lIns="0" tIns="0" rIns="0" bIns="0" rtlCol="0"/>
          <a:lstStyle/>
          <a:p>
            <a:endParaRPr/>
          </a:p>
        </p:txBody>
      </p:sp>
      <p:sp>
        <p:nvSpPr>
          <p:cNvPr id="22" name="object 22"/>
          <p:cNvSpPr/>
          <p:nvPr/>
        </p:nvSpPr>
        <p:spPr>
          <a:xfrm>
            <a:off x="1524635" y="500506"/>
            <a:ext cx="245745" cy="273050"/>
          </a:xfrm>
          <a:custGeom>
            <a:avLst/>
            <a:gdLst/>
            <a:ahLst/>
            <a:cxnLst/>
            <a:rect l="l" t="t" r="r" b="b"/>
            <a:pathLst>
              <a:path w="245744" h="273050">
                <a:moveTo>
                  <a:pt x="0" y="0"/>
                </a:moveTo>
                <a:lnTo>
                  <a:pt x="115951" y="0"/>
                </a:lnTo>
                <a:lnTo>
                  <a:pt x="136284" y="454"/>
                </a:lnTo>
                <a:lnTo>
                  <a:pt x="179451" y="7365"/>
                </a:lnTo>
                <a:lnTo>
                  <a:pt x="211201" y="33527"/>
                </a:lnTo>
                <a:lnTo>
                  <a:pt x="223012" y="76453"/>
                </a:lnTo>
                <a:lnTo>
                  <a:pt x="221890" y="91122"/>
                </a:lnTo>
                <a:lnTo>
                  <a:pt x="204978" y="127126"/>
                </a:lnTo>
                <a:lnTo>
                  <a:pt x="167884" y="148826"/>
                </a:lnTo>
                <a:lnTo>
                  <a:pt x="151003" y="152400"/>
                </a:lnTo>
                <a:lnTo>
                  <a:pt x="159573" y="157686"/>
                </a:lnTo>
                <a:lnTo>
                  <a:pt x="194214" y="192500"/>
                </a:lnTo>
                <a:lnTo>
                  <a:pt x="245237" y="272668"/>
                </a:lnTo>
                <a:lnTo>
                  <a:pt x="179323" y="272668"/>
                </a:lnTo>
                <a:lnTo>
                  <a:pt x="139572" y="213359"/>
                </a:lnTo>
                <a:lnTo>
                  <a:pt x="129760" y="198927"/>
                </a:lnTo>
                <a:lnTo>
                  <a:pt x="105283" y="167766"/>
                </a:lnTo>
                <a:lnTo>
                  <a:pt x="66167" y="158876"/>
                </a:lnTo>
                <a:lnTo>
                  <a:pt x="55118" y="158876"/>
                </a:lnTo>
                <a:lnTo>
                  <a:pt x="55118" y="272668"/>
                </a:lnTo>
                <a:lnTo>
                  <a:pt x="0" y="272668"/>
                </a:lnTo>
                <a:lnTo>
                  <a:pt x="0" y="0"/>
                </a:lnTo>
                <a:close/>
              </a:path>
            </a:pathLst>
          </a:custGeom>
          <a:ln w="9144">
            <a:solidFill>
              <a:srgbClr val="62851A"/>
            </a:solidFill>
          </a:ln>
        </p:spPr>
        <p:txBody>
          <a:bodyPr wrap="square" lIns="0" tIns="0" rIns="0" bIns="0" rtlCol="0"/>
          <a:lstStyle/>
          <a:p>
            <a:endParaRPr/>
          </a:p>
        </p:txBody>
      </p:sp>
      <p:sp>
        <p:nvSpPr>
          <p:cNvPr id="23" name="object 23"/>
          <p:cNvSpPr/>
          <p:nvPr/>
        </p:nvSpPr>
        <p:spPr>
          <a:xfrm>
            <a:off x="1220889" y="500506"/>
            <a:ext cx="273685" cy="273050"/>
          </a:xfrm>
          <a:custGeom>
            <a:avLst/>
            <a:gdLst/>
            <a:ahLst/>
            <a:cxnLst/>
            <a:rect l="l" t="t" r="r" b="b"/>
            <a:pathLst>
              <a:path w="273684" h="273050">
                <a:moveTo>
                  <a:pt x="106260" y="0"/>
                </a:moveTo>
                <a:lnTo>
                  <a:pt x="164426" y="0"/>
                </a:lnTo>
                <a:lnTo>
                  <a:pt x="273646" y="272668"/>
                </a:lnTo>
                <a:lnTo>
                  <a:pt x="213702" y="272668"/>
                </a:lnTo>
                <a:lnTo>
                  <a:pt x="189953" y="210819"/>
                </a:lnTo>
                <a:lnTo>
                  <a:pt x="80860" y="210819"/>
                </a:lnTo>
                <a:lnTo>
                  <a:pt x="58381" y="272668"/>
                </a:lnTo>
                <a:lnTo>
                  <a:pt x="0" y="272668"/>
                </a:lnTo>
                <a:lnTo>
                  <a:pt x="106260" y="0"/>
                </a:lnTo>
                <a:close/>
              </a:path>
            </a:pathLst>
          </a:custGeom>
          <a:ln w="9144">
            <a:solidFill>
              <a:srgbClr val="62851A"/>
            </a:solidFill>
          </a:ln>
        </p:spPr>
        <p:txBody>
          <a:bodyPr wrap="square" lIns="0" tIns="0" rIns="0" bIns="0" rtlCol="0"/>
          <a:lstStyle/>
          <a:p>
            <a:endParaRPr/>
          </a:p>
        </p:txBody>
      </p:sp>
      <p:sp>
        <p:nvSpPr>
          <p:cNvPr id="24" name="object 24"/>
          <p:cNvSpPr/>
          <p:nvPr/>
        </p:nvSpPr>
        <p:spPr>
          <a:xfrm>
            <a:off x="4349750" y="495808"/>
            <a:ext cx="222250" cy="282575"/>
          </a:xfrm>
          <a:custGeom>
            <a:avLst/>
            <a:gdLst/>
            <a:ahLst/>
            <a:cxnLst/>
            <a:rect l="l" t="t" r="r" b="b"/>
            <a:pathLst>
              <a:path w="222250" h="282575">
                <a:moveTo>
                  <a:pt x="109347" y="0"/>
                </a:moveTo>
                <a:lnTo>
                  <a:pt x="154352" y="5619"/>
                </a:lnTo>
                <a:lnTo>
                  <a:pt x="198098" y="34724"/>
                </a:lnTo>
                <a:lnTo>
                  <a:pt x="213867" y="82676"/>
                </a:lnTo>
                <a:lnTo>
                  <a:pt x="158876" y="85089"/>
                </a:lnTo>
                <a:lnTo>
                  <a:pt x="156567" y="75277"/>
                </a:lnTo>
                <a:lnTo>
                  <a:pt x="153257" y="66976"/>
                </a:lnTo>
                <a:lnTo>
                  <a:pt x="119723" y="46166"/>
                </a:lnTo>
                <a:lnTo>
                  <a:pt x="108838" y="45592"/>
                </a:lnTo>
                <a:lnTo>
                  <a:pt x="97482" y="46212"/>
                </a:lnTo>
                <a:lnTo>
                  <a:pt x="62484" y="65277"/>
                </a:lnTo>
                <a:lnTo>
                  <a:pt x="62484" y="72389"/>
                </a:lnTo>
                <a:lnTo>
                  <a:pt x="62484" y="78866"/>
                </a:lnTo>
                <a:lnTo>
                  <a:pt x="103044" y="102473"/>
                </a:lnTo>
                <a:lnTo>
                  <a:pt x="140073" y="111978"/>
                </a:lnTo>
                <a:lnTo>
                  <a:pt x="156241" y="116839"/>
                </a:lnTo>
                <a:lnTo>
                  <a:pt x="197865" y="138858"/>
                </a:lnTo>
                <a:lnTo>
                  <a:pt x="218995" y="174180"/>
                </a:lnTo>
                <a:lnTo>
                  <a:pt x="221741" y="197992"/>
                </a:lnTo>
                <a:lnTo>
                  <a:pt x="220930" y="209520"/>
                </a:lnTo>
                <a:lnTo>
                  <a:pt x="201495" y="251481"/>
                </a:lnTo>
                <a:lnTo>
                  <a:pt x="159188" y="276621"/>
                </a:lnTo>
                <a:lnTo>
                  <a:pt x="112522" y="282193"/>
                </a:lnTo>
                <a:lnTo>
                  <a:pt x="88134" y="280713"/>
                </a:lnTo>
                <a:lnTo>
                  <a:pt x="48406" y="268799"/>
                </a:lnTo>
                <a:lnTo>
                  <a:pt x="10937" y="228996"/>
                </a:lnTo>
                <a:lnTo>
                  <a:pt x="0" y="188721"/>
                </a:lnTo>
                <a:lnTo>
                  <a:pt x="53594" y="183514"/>
                </a:lnTo>
                <a:lnTo>
                  <a:pt x="56596" y="196064"/>
                </a:lnTo>
                <a:lnTo>
                  <a:pt x="60848" y="206851"/>
                </a:lnTo>
                <a:lnTo>
                  <a:pt x="90519" y="232568"/>
                </a:lnTo>
                <a:lnTo>
                  <a:pt x="113029" y="235712"/>
                </a:lnTo>
                <a:lnTo>
                  <a:pt x="125533" y="235019"/>
                </a:lnTo>
                <a:lnTo>
                  <a:pt x="163274" y="212232"/>
                </a:lnTo>
                <a:lnTo>
                  <a:pt x="166624" y="198119"/>
                </a:lnTo>
                <a:lnTo>
                  <a:pt x="166624" y="191769"/>
                </a:lnTo>
                <a:lnTo>
                  <a:pt x="164719" y="186181"/>
                </a:lnTo>
                <a:lnTo>
                  <a:pt x="160909" y="181737"/>
                </a:lnTo>
                <a:lnTo>
                  <a:pt x="157225" y="177164"/>
                </a:lnTo>
                <a:lnTo>
                  <a:pt x="112718" y="161942"/>
                </a:lnTo>
                <a:lnTo>
                  <a:pt x="97027" y="157987"/>
                </a:lnTo>
                <a:lnTo>
                  <a:pt x="76573" y="152153"/>
                </a:lnTo>
                <a:lnTo>
                  <a:pt x="34925" y="130937"/>
                </a:lnTo>
                <a:lnTo>
                  <a:pt x="11350" y="91646"/>
                </a:lnTo>
                <a:lnTo>
                  <a:pt x="9778" y="76072"/>
                </a:lnTo>
                <a:lnTo>
                  <a:pt x="10517" y="65855"/>
                </a:lnTo>
                <a:lnTo>
                  <a:pt x="28158" y="28580"/>
                </a:lnTo>
                <a:lnTo>
                  <a:pt x="67341" y="5357"/>
                </a:lnTo>
                <a:lnTo>
                  <a:pt x="94202" y="595"/>
                </a:lnTo>
                <a:lnTo>
                  <a:pt x="109347" y="0"/>
                </a:lnTo>
                <a:close/>
              </a:path>
            </a:pathLst>
          </a:custGeom>
          <a:ln w="9144">
            <a:solidFill>
              <a:srgbClr val="62851A"/>
            </a:solidFill>
          </a:ln>
        </p:spPr>
        <p:txBody>
          <a:bodyPr wrap="square" lIns="0" tIns="0" rIns="0" bIns="0" rtlCol="0"/>
          <a:lstStyle/>
          <a:p>
            <a:endParaRPr/>
          </a:p>
        </p:txBody>
      </p:sp>
      <p:sp>
        <p:nvSpPr>
          <p:cNvPr id="25" name="object 25"/>
          <p:cNvSpPr/>
          <p:nvPr/>
        </p:nvSpPr>
        <p:spPr>
          <a:xfrm>
            <a:off x="3802253" y="495808"/>
            <a:ext cx="238125" cy="282575"/>
          </a:xfrm>
          <a:custGeom>
            <a:avLst/>
            <a:gdLst/>
            <a:ahLst/>
            <a:cxnLst/>
            <a:rect l="l" t="t" r="r" b="b"/>
            <a:pathLst>
              <a:path w="238125" h="282575">
                <a:moveTo>
                  <a:pt x="127635" y="0"/>
                </a:moveTo>
                <a:lnTo>
                  <a:pt x="172989" y="7413"/>
                </a:lnTo>
                <a:lnTo>
                  <a:pt x="208914" y="29590"/>
                </a:lnTo>
                <a:lnTo>
                  <a:pt x="231614" y="64452"/>
                </a:lnTo>
                <a:lnTo>
                  <a:pt x="236855" y="79882"/>
                </a:lnTo>
                <a:lnTo>
                  <a:pt x="182372" y="92837"/>
                </a:lnTo>
                <a:lnTo>
                  <a:pt x="179324" y="82813"/>
                </a:lnTo>
                <a:lnTo>
                  <a:pt x="174942" y="73898"/>
                </a:lnTo>
                <a:lnTo>
                  <a:pt x="135443" y="47880"/>
                </a:lnTo>
                <a:lnTo>
                  <a:pt x="124841" y="47116"/>
                </a:lnTo>
                <a:lnTo>
                  <a:pt x="110410" y="48474"/>
                </a:lnTo>
                <a:lnTo>
                  <a:pt x="75692" y="68833"/>
                </a:lnTo>
                <a:lnTo>
                  <a:pt x="57957" y="116679"/>
                </a:lnTo>
                <a:lnTo>
                  <a:pt x="56769" y="139318"/>
                </a:lnTo>
                <a:lnTo>
                  <a:pt x="57935" y="163347"/>
                </a:lnTo>
                <a:lnTo>
                  <a:pt x="75437" y="212978"/>
                </a:lnTo>
                <a:lnTo>
                  <a:pt x="109531" y="233588"/>
                </a:lnTo>
                <a:lnTo>
                  <a:pt x="123698" y="234950"/>
                </a:lnTo>
                <a:lnTo>
                  <a:pt x="134344" y="234088"/>
                </a:lnTo>
                <a:lnTo>
                  <a:pt x="168882" y="213026"/>
                </a:lnTo>
                <a:lnTo>
                  <a:pt x="184276" y="177164"/>
                </a:lnTo>
                <a:lnTo>
                  <a:pt x="237617" y="194055"/>
                </a:lnTo>
                <a:lnTo>
                  <a:pt x="221265" y="232965"/>
                </a:lnTo>
                <a:lnTo>
                  <a:pt x="181536" y="269851"/>
                </a:lnTo>
                <a:lnTo>
                  <a:pt x="124333" y="282066"/>
                </a:lnTo>
                <a:lnTo>
                  <a:pt x="98381" y="279755"/>
                </a:lnTo>
                <a:lnTo>
                  <a:pt x="53717" y="261225"/>
                </a:lnTo>
                <a:lnTo>
                  <a:pt x="19716" y="224716"/>
                </a:lnTo>
                <a:lnTo>
                  <a:pt x="2190" y="173991"/>
                </a:lnTo>
                <a:lnTo>
                  <a:pt x="0" y="143509"/>
                </a:lnTo>
                <a:lnTo>
                  <a:pt x="2210" y="111335"/>
                </a:lnTo>
                <a:lnTo>
                  <a:pt x="19823" y="58463"/>
                </a:lnTo>
                <a:lnTo>
                  <a:pt x="54161" y="21216"/>
                </a:lnTo>
                <a:lnTo>
                  <a:pt x="100365" y="2357"/>
                </a:lnTo>
                <a:lnTo>
                  <a:pt x="127635" y="0"/>
                </a:lnTo>
                <a:close/>
              </a:path>
            </a:pathLst>
          </a:custGeom>
          <a:ln w="9144">
            <a:solidFill>
              <a:srgbClr val="62851A"/>
            </a:solidFill>
          </a:ln>
        </p:spPr>
        <p:txBody>
          <a:bodyPr wrap="square" lIns="0" tIns="0" rIns="0" bIns="0" rtlCol="0"/>
          <a:lstStyle/>
          <a:p>
            <a:endParaRPr/>
          </a:p>
        </p:txBody>
      </p:sp>
      <p:sp>
        <p:nvSpPr>
          <p:cNvPr id="26" name="object 26"/>
          <p:cNvSpPr/>
          <p:nvPr/>
        </p:nvSpPr>
        <p:spPr>
          <a:xfrm>
            <a:off x="3205226" y="495808"/>
            <a:ext cx="222250" cy="282575"/>
          </a:xfrm>
          <a:custGeom>
            <a:avLst/>
            <a:gdLst/>
            <a:ahLst/>
            <a:cxnLst/>
            <a:rect l="l" t="t" r="r" b="b"/>
            <a:pathLst>
              <a:path w="222250" h="282575">
                <a:moveTo>
                  <a:pt x="109347" y="0"/>
                </a:moveTo>
                <a:lnTo>
                  <a:pt x="154352" y="5619"/>
                </a:lnTo>
                <a:lnTo>
                  <a:pt x="198098" y="34724"/>
                </a:lnTo>
                <a:lnTo>
                  <a:pt x="213868" y="82676"/>
                </a:lnTo>
                <a:lnTo>
                  <a:pt x="158876" y="85089"/>
                </a:lnTo>
                <a:lnTo>
                  <a:pt x="156567" y="75277"/>
                </a:lnTo>
                <a:lnTo>
                  <a:pt x="153257" y="66976"/>
                </a:lnTo>
                <a:lnTo>
                  <a:pt x="119723" y="46166"/>
                </a:lnTo>
                <a:lnTo>
                  <a:pt x="108838" y="45592"/>
                </a:lnTo>
                <a:lnTo>
                  <a:pt x="97482" y="46212"/>
                </a:lnTo>
                <a:lnTo>
                  <a:pt x="62484" y="65277"/>
                </a:lnTo>
                <a:lnTo>
                  <a:pt x="62484" y="72389"/>
                </a:lnTo>
                <a:lnTo>
                  <a:pt x="62484" y="78866"/>
                </a:lnTo>
                <a:lnTo>
                  <a:pt x="103044" y="102473"/>
                </a:lnTo>
                <a:lnTo>
                  <a:pt x="140073" y="111978"/>
                </a:lnTo>
                <a:lnTo>
                  <a:pt x="156241" y="116839"/>
                </a:lnTo>
                <a:lnTo>
                  <a:pt x="197866" y="138858"/>
                </a:lnTo>
                <a:lnTo>
                  <a:pt x="218995" y="174180"/>
                </a:lnTo>
                <a:lnTo>
                  <a:pt x="221741" y="197992"/>
                </a:lnTo>
                <a:lnTo>
                  <a:pt x="220930" y="209520"/>
                </a:lnTo>
                <a:lnTo>
                  <a:pt x="201495" y="251481"/>
                </a:lnTo>
                <a:lnTo>
                  <a:pt x="159188" y="276621"/>
                </a:lnTo>
                <a:lnTo>
                  <a:pt x="112522" y="282193"/>
                </a:lnTo>
                <a:lnTo>
                  <a:pt x="88134" y="280713"/>
                </a:lnTo>
                <a:lnTo>
                  <a:pt x="48406" y="268799"/>
                </a:lnTo>
                <a:lnTo>
                  <a:pt x="10937" y="228996"/>
                </a:lnTo>
                <a:lnTo>
                  <a:pt x="0" y="188721"/>
                </a:lnTo>
                <a:lnTo>
                  <a:pt x="53594" y="183514"/>
                </a:lnTo>
                <a:lnTo>
                  <a:pt x="56596" y="196064"/>
                </a:lnTo>
                <a:lnTo>
                  <a:pt x="60848" y="206851"/>
                </a:lnTo>
                <a:lnTo>
                  <a:pt x="90519" y="232568"/>
                </a:lnTo>
                <a:lnTo>
                  <a:pt x="113029" y="235712"/>
                </a:lnTo>
                <a:lnTo>
                  <a:pt x="125533" y="235019"/>
                </a:lnTo>
                <a:lnTo>
                  <a:pt x="163274" y="212232"/>
                </a:lnTo>
                <a:lnTo>
                  <a:pt x="166624" y="198119"/>
                </a:lnTo>
                <a:lnTo>
                  <a:pt x="166624" y="191769"/>
                </a:lnTo>
                <a:lnTo>
                  <a:pt x="164719" y="186181"/>
                </a:lnTo>
                <a:lnTo>
                  <a:pt x="160909" y="181737"/>
                </a:lnTo>
                <a:lnTo>
                  <a:pt x="157225" y="177164"/>
                </a:lnTo>
                <a:lnTo>
                  <a:pt x="112718" y="161942"/>
                </a:lnTo>
                <a:lnTo>
                  <a:pt x="97027" y="157987"/>
                </a:lnTo>
                <a:lnTo>
                  <a:pt x="76573" y="152153"/>
                </a:lnTo>
                <a:lnTo>
                  <a:pt x="34925" y="130937"/>
                </a:lnTo>
                <a:lnTo>
                  <a:pt x="11350" y="91646"/>
                </a:lnTo>
                <a:lnTo>
                  <a:pt x="9779" y="76072"/>
                </a:lnTo>
                <a:lnTo>
                  <a:pt x="10517" y="65855"/>
                </a:lnTo>
                <a:lnTo>
                  <a:pt x="28158" y="28580"/>
                </a:lnTo>
                <a:lnTo>
                  <a:pt x="67341" y="5357"/>
                </a:lnTo>
                <a:lnTo>
                  <a:pt x="94202" y="595"/>
                </a:lnTo>
                <a:lnTo>
                  <a:pt x="109347" y="0"/>
                </a:lnTo>
                <a:close/>
              </a:path>
            </a:pathLst>
          </a:custGeom>
          <a:ln w="9144">
            <a:solidFill>
              <a:srgbClr val="62851A"/>
            </a:solidFill>
          </a:ln>
        </p:spPr>
        <p:txBody>
          <a:bodyPr wrap="square" lIns="0" tIns="0" rIns="0" bIns="0" rtlCol="0"/>
          <a:lstStyle/>
          <a:p>
            <a:endParaRPr/>
          </a:p>
        </p:txBody>
      </p:sp>
      <p:sp>
        <p:nvSpPr>
          <p:cNvPr id="27" name="object 27"/>
          <p:cNvSpPr/>
          <p:nvPr/>
        </p:nvSpPr>
        <p:spPr>
          <a:xfrm>
            <a:off x="2066417" y="495808"/>
            <a:ext cx="238125" cy="282575"/>
          </a:xfrm>
          <a:custGeom>
            <a:avLst/>
            <a:gdLst/>
            <a:ahLst/>
            <a:cxnLst/>
            <a:rect l="l" t="t" r="r" b="b"/>
            <a:pathLst>
              <a:path w="238125" h="282575">
                <a:moveTo>
                  <a:pt x="127634" y="0"/>
                </a:moveTo>
                <a:lnTo>
                  <a:pt x="172989" y="7413"/>
                </a:lnTo>
                <a:lnTo>
                  <a:pt x="208914" y="29590"/>
                </a:lnTo>
                <a:lnTo>
                  <a:pt x="231614" y="64452"/>
                </a:lnTo>
                <a:lnTo>
                  <a:pt x="236855" y="79882"/>
                </a:lnTo>
                <a:lnTo>
                  <a:pt x="182371" y="92837"/>
                </a:lnTo>
                <a:lnTo>
                  <a:pt x="179323" y="82813"/>
                </a:lnTo>
                <a:lnTo>
                  <a:pt x="174942" y="73898"/>
                </a:lnTo>
                <a:lnTo>
                  <a:pt x="135443" y="47880"/>
                </a:lnTo>
                <a:lnTo>
                  <a:pt x="124840" y="47116"/>
                </a:lnTo>
                <a:lnTo>
                  <a:pt x="110410" y="48474"/>
                </a:lnTo>
                <a:lnTo>
                  <a:pt x="75691" y="68833"/>
                </a:lnTo>
                <a:lnTo>
                  <a:pt x="57957" y="116679"/>
                </a:lnTo>
                <a:lnTo>
                  <a:pt x="56768" y="139318"/>
                </a:lnTo>
                <a:lnTo>
                  <a:pt x="57935" y="163347"/>
                </a:lnTo>
                <a:lnTo>
                  <a:pt x="75437" y="212978"/>
                </a:lnTo>
                <a:lnTo>
                  <a:pt x="109531" y="233588"/>
                </a:lnTo>
                <a:lnTo>
                  <a:pt x="123697" y="234950"/>
                </a:lnTo>
                <a:lnTo>
                  <a:pt x="134344" y="234088"/>
                </a:lnTo>
                <a:lnTo>
                  <a:pt x="168882" y="213026"/>
                </a:lnTo>
                <a:lnTo>
                  <a:pt x="184276" y="177164"/>
                </a:lnTo>
                <a:lnTo>
                  <a:pt x="237616" y="194055"/>
                </a:lnTo>
                <a:lnTo>
                  <a:pt x="221265" y="232965"/>
                </a:lnTo>
                <a:lnTo>
                  <a:pt x="181536" y="269851"/>
                </a:lnTo>
                <a:lnTo>
                  <a:pt x="124332" y="282066"/>
                </a:lnTo>
                <a:lnTo>
                  <a:pt x="98381" y="279755"/>
                </a:lnTo>
                <a:lnTo>
                  <a:pt x="53717" y="261225"/>
                </a:lnTo>
                <a:lnTo>
                  <a:pt x="19716" y="224716"/>
                </a:lnTo>
                <a:lnTo>
                  <a:pt x="2190" y="173991"/>
                </a:lnTo>
                <a:lnTo>
                  <a:pt x="0" y="143509"/>
                </a:lnTo>
                <a:lnTo>
                  <a:pt x="2210" y="111335"/>
                </a:lnTo>
                <a:lnTo>
                  <a:pt x="19823" y="58463"/>
                </a:lnTo>
                <a:lnTo>
                  <a:pt x="54161" y="21216"/>
                </a:lnTo>
                <a:lnTo>
                  <a:pt x="100365" y="2357"/>
                </a:lnTo>
                <a:lnTo>
                  <a:pt x="127634" y="0"/>
                </a:lnTo>
                <a:close/>
              </a:path>
            </a:pathLst>
          </a:custGeom>
          <a:ln w="9144">
            <a:solidFill>
              <a:srgbClr val="62851A"/>
            </a:solidFill>
          </a:ln>
        </p:spPr>
        <p:txBody>
          <a:bodyPr wrap="square" lIns="0" tIns="0" rIns="0" bIns="0" rtlCol="0"/>
          <a:lstStyle/>
          <a:p>
            <a:endParaRPr/>
          </a:p>
        </p:txBody>
      </p:sp>
      <p:sp>
        <p:nvSpPr>
          <p:cNvPr id="28" name="object 28"/>
          <p:cNvSpPr/>
          <p:nvPr/>
        </p:nvSpPr>
        <p:spPr>
          <a:xfrm>
            <a:off x="963091" y="495808"/>
            <a:ext cx="238125" cy="282575"/>
          </a:xfrm>
          <a:custGeom>
            <a:avLst/>
            <a:gdLst/>
            <a:ahLst/>
            <a:cxnLst/>
            <a:rect l="l" t="t" r="r" b="b"/>
            <a:pathLst>
              <a:path w="238125" h="282575">
                <a:moveTo>
                  <a:pt x="127609" y="0"/>
                </a:moveTo>
                <a:lnTo>
                  <a:pt x="172958" y="7413"/>
                </a:lnTo>
                <a:lnTo>
                  <a:pt x="208915" y="29590"/>
                </a:lnTo>
                <a:lnTo>
                  <a:pt x="231585" y="64452"/>
                </a:lnTo>
                <a:lnTo>
                  <a:pt x="236816" y="79882"/>
                </a:lnTo>
                <a:lnTo>
                  <a:pt x="182308" y="92837"/>
                </a:lnTo>
                <a:lnTo>
                  <a:pt x="179232" y="82813"/>
                </a:lnTo>
                <a:lnTo>
                  <a:pt x="174842" y="73898"/>
                </a:lnTo>
                <a:lnTo>
                  <a:pt x="135389" y="47880"/>
                </a:lnTo>
                <a:lnTo>
                  <a:pt x="124828" y="47116"/>
                </a:lnTo>
                <a:lnTo>
                  <a:pt x="110379" y="48474"/>
                </a:lnTo>
                <a:lnTo>
                  <a:pt x="75615" y="68833"/>
                </a:lnTo>
                <a:lnTo>
                  <a:pt x="57911" y="116679"/>
                </a:lnTo>
                <a:lnTo>
                  <a:pt x="56730" y="139318"/>
                </a:lnTo>
                <a:lnTo>
                  <a:pt x="57894" y="163347"/>
                </a:lnTo>
                <a:lnTo>
                  <a:pt x="75336" y="212978"/>
                </a:lnTo>
                <a:lnTo>
                  <a:pt x="109522" y="233588"/>
                </a:lnTo>
                <a:lnTo>
                  <a:pt x="123710" y="234950"/>
                </a:lnTo>
                <a:lnTo>
                  <a:pt x="134300" y="234088"/>
                </a:lnTo>
                <a:lnTo>
                  <a:pt x="168821" y="213026"/>
                </a:lnTo>
                <a:lnTo>
                  <a:pt x="184175" y="177164"/>
                </a:lnTo>
                <a:lnTo>
                  <a:pt x="237566" y="194055"/>
                </a:lnTo>
                <a:lnTo>
                  <a:pt x="221211" y="232965"/>
                </a:lnTo>
                <a:lnTo>
                  <a:pt x="181485" y="269851"/>
                </a:lnTo>
                <a:lnTo>
                  <a:pt x="124269" y="282066"/>
                </a:lnTo>
                <a:lnTo>
                  <a:pt x="98314" y="279755"/>
                </a:lnTo>
                <a:lnTo>
                  <a:pt x="53666" y="261225"/>
                </a:lnTo>
                <a:lnTo>
                  <a:pt x="19673" y="224716"/>
                </a:lnTo>
                <a:lnTo>
                  <a:pt x="2185" y="173991"/>
                </a:lnTo>
                <a:lnTo>
                  <a:pt x="0" y="143509"/>
                </a:lnTo>
                <a:lnTo>
                  <a:pt x="2197" y="111335"/>
                </a:lnTo>
                <a:lnTo>
                  <a:pt x="19775" y="58463"/>
                </a:lnTo>
                <a:lnTo>
                  <a:pt x="54120" y="21216"/>
                </a:lnTo>
                <a:lnTo>
                  <a:pt x="100349" y="2357"/>
                </a:lnTo>
                <a:lnTo>
                  <a:pt x="127609" y="0"/>
                </a:lnTo>
                <a:close/>
              </a:path>
            </a:pathLst>
          </a:custGeom>
          <a:ln w="9144">
            <a:solidFill>
              <a:srgbClr val="62851A"/>
            </a:solidFill>
          </a:ln>
        </p:spPr>
        <p:txBody>
          <a:bodyPr wrap="square" lIns="0" tIns="0" rIns="0" bIns="0" rtlCol="0"/>
          <a:lstStyle/>
          <a:p>
            <a:endParaRPr/>
          </a:p>
        </p:txBody>
      </p:sp>
      <p:sp>
        <p:nvSpPr>
          <p:cNvPr id="29" name="object 29"/>
          <p:cNvSpPr txBox="1"/>
          <p:nvPr/>
        </p:nvSpPr>
        <p:spPr>
          <a:xfrm>
            <a:off x="923199" y="1234980"/>
            <a:ext cx="7325995" cy="3317875"/>
          </a:xfrm>
          <a:prstGeom prst="rect">
            <a:avLst/>
          </a:prstGeom>
        </p:spPr>
        <p:txBody>
          <a:bodyPr vert="horz" wrap="square" lIns="0" tIns="12700" rIns="0" bIns="0" rtlCol="0">
            <a:spAutoFit/>
          </a:bodyPr>
          <a:lstStyle/>
          <a:p>
            <a:pPr marL="79375" marR="645160" indent="-67310">
              <a:lnSpc>
                <a:spcPct val="100000"/>
              </a:lnSpc>
              <a:spcBef>
                <a:spcPts val="100"/>
              </a:spcBef>
            </a:pPr>
            <a:r>
              <a:rPr sz="3000" spc="-5" dirty="0">
                <a:latin typeface="Arial"/>
                <a:cs typeface="Arial"/>
              </a:rPr>
              <a:t>El grano de sal no debe ser </a:t>
            </a:r>
            <a:r>
              <a:rPr sz="3000" spc="-10" dirty="0">
                <a:latin typeface="Arial"/>
                <a:cs typeface="Arial"/>
              </a:rPr>
              <a:t>muy  </a:t>
            </a:r>
            <a:r>
              <a:rPr sz="3000" spc="-5" dirty="0">
                <a:latin typeface="Arial"/>
                <a:cs typeface="Arial"/>
              </a:rPr>
              <a:t>grueso, puesto que </a:t>
            </a:r>
            <a:r>
              <a:rPr sz="3000" dirty="0">
                <a:latin typeface="Arial"/>
                <a:cs typeface="Arial"/>
              </a:rPr>
              <a:t>ello </a:t>
            </a:r>
            <a:r>
              <a:rPr sz="3000" spc="-5" dirty="0">
                <a:latin typeface="Arial"/>
                <a:cs typeface="Arial"/>
              </a:rPr>
              <a:t>puede dañar</a:t>
            </a:r>
            <a:r>
              <a:rPr sz="3000" spc="-90" dirty="0">
                <a:latin typeface="Arial"/>
                <a:cs typeface="Arial"/>
              </a:rPr>
              <a:t> </a:t>
            </a:r>
            <a:r>
              <a:rPr sz="3000" spc="-5" dirty="0">
                <a:latin typeface="Arial"/>
                <a:cs typeface="Arial"/>
              </a:rPr>
              <a:t>la</a:t>
            </a:r>
            <a:endParaRPr sz="3000" dirty="0">
              <a:latin typeface="Arial"/>
              <a:cs typeface="Arial"/>
            </a:endParaRPr>
          </a:p>
          <a:p>
            <a:pPr marL="79375" marR="5080" algn="just">
              <a:lnSpc>
                <a:spcPct val="100000"/>
              </a:lnSpc>
            </a:pPr>
            <a:r>
              <a:rPr sz="3000" dirty="0">
                <a:latin typeface="Arial"/>
                <a:cs typeface="Arial"/>
              </a:rPr>
              <a:t>piel, pero </a:t>
            </a:r>
            <a:r>
              <a:rPr sz="3000" spc="-5" dirty="0">
                <a:latin typeface="Arial"/>
                <a:cs typeface="Arial"/>
              </a:rPr>
              <a:t>tampoco demasiado </a:t>
            </a:r>
            <a:r>
              <a:rPr sz="3000" dirty="0">
                <a:latin typeface="Arial"/>
                <a:cs typeface="Arial"/>
              </a:rPr>
              <a:t>fino, </a:t>
            </a:r>
            <a:r>
              <a:rPr sz="3000" spc="-5" dirty="0">
                <a:latin typeface="Arial"/>
                <a:cs typeface="Arial"/>
              </a:rPr>
              <a:t>porque  se </a:t>
            </a:r>
            <a:r>
              <a:rPr sz="3000" dirty="0">
                <a:latin typeface="Arial"/>
                <a:cs typeface="Arial"/>
              </a:rPr>
              <a:t>diluiría, </a:t>
            </a:r>
            <a:r>
              <a:rPr sz="3000" spc="-5" dirty="0">
                <a:latin typeface="Arial"/>
                <a:cs typeface="Arial"/>
              </a:rPr>
              <a:t>se recomienda entre 1-3 </a:t>
            </a:r>
            <a:r>
              <a:rPr sz="3000" dirty="0">
                <a:latin typeface="Arial"/>
                <a:cs typeface="Arial"/>
              </a:rPr>
              <a:t>mm</a:t>
            </a:r>
            <a:r>
              <a:rPr sz="3000" spc="-50" dirty="0">
                <a:latin typeface="Arial"/>
                <a:cs typeface="Arial"/>
              </a:rPr>
              <a:t> </a:t>
            </a:r>
            <a:r>
              <a:rPr sz="3000" spc="-5" dirty="0">
                <a:latin typeface="Arial"/>
                <a:cs typeface="Arial"/>
              </a:rPr>
              <a:t>de  diámetro.</a:t>
            </a:r>
            <a:endParaRPr sz="3000" dirty="0">
              <a:latin typeface="Arial"/>
              <a:cs typeface="Arial"/>
            </a:endParaRPr>
          </a:p>
          <a:p>
            <a:pPr marL="79375" marR="579755" indent="39370">
              <a:lnSpc>
                <a:spcPct val="100000"/>
              </a:lnSpc>
              <a:spcBef>
                <a:spcPts val="725"/>
              </a:spcBef>
            </a:pPr>
            <a:r>
              <a:rPr sz="3000" spc="-5" dirty="0">
                <a:latin typeface="Arial"/>
                <a:cs typeface="Arial"/>
              </a:rPr>
              <a:t>el cloruro de sodio(NaCl), se encuentra  comercialmente</a:t>
            </a:r>
            <a:r>
              <a:rPr sz="3000" spc="-50" dirty="0">
                <a:latin typeface="Arial"/>
                <a:cs typeface="Arial"/>
              </a:rPr>
              <a:t> </a:t>
            </a:r>
            <a:r>
              <a:rPr sz="3000" dirty="0">
                <a:latin typeface="Arial"/>
                <a:cs typeface="Arial"/>
              </a:rPr>
              <a:t>como:</a:t>
            </a:r>
          </a:p>
        </p:txBody>
      </p:sp>
      <p:sp>
        <p:nvSpPr>
          <p:cNvPr id="30" name="object 30"/>
          <p:cNvSpPr txBox="1"/>
          <p:nvPr/>
        </p:nvSpPr>
        <p:spPr>
          <a:xfrm>
            <a:off x="615492" y="4769307"/>
            <a:ext cx="2417445" cy="1123315"/>
          </a:xfrm>
          <a:prstGeom prst="rect">
            <a:avLst/>
          </a:prstGeom>
        </p:spPr>
        <p:txBody>
          <a:bodyPr vert="horz" wrap="square" lIns="0" tIns="104139" rIns="0" bIns="0" rtlCol="0">
            <a:spAutoFit/>
          </a:bodyPr>
          <a:lstStyle/>
          <a:p>
            <a:pPr marL="396240" indent="-383540">
              <a:lnSpc>
                <a:spcPct val="100000"/>
              </a:lnSpc>
              <a:spcBef>
                <a:spcPts val="819"/>
              </a:spcBef>
              <a:buClr>
                <a:srgbClr val="3891A7"/>
              </a:buClr>
              <a:buSzPct val="80000"/>
              <a:buFont typeface="Wingdings"/>
              <a:buChar char=""/>
              <a:tabLst>
                <a:tab pos="396240" algn="l"/>
                <a:tab pos="396875" algn="l"/>
              </a:tabLst>
            </a:pPr>
            <a:r>
              <a:rPr sz="3000" spc="-5" dirty="0">
                <a:latin typeface="Arial"/>
                <a:cs typeface="Arial"/>
              </a:rPr>
              <a:t>Sal</a:t>
            </a:r>
            <a:r>
              <a:rPr sz="3000" spc="-45" dirty="0">
                <a:latin typeface="Arial"/>
                <a:cs typeface="Arial"/>
              </a:rPr>
              <a:t> </a:t>
            </a:r>
            <a:r>
              <a:rPr sz="3000" spc="-5" dirty="0">
                <a:latin typeface="Arial"/>
                <a:cs typeface="Arial"/>
              </a:rPr>
              <a:t>marina</a:t>
            </a:r>
            <a:endParaRPr sz="3000" dirty="0">
              <a:latin typeface="Arial"/>
              <a:cs typeface="Arial"/>
            </a:endParaRPr>
          </a:p>
          <a:p>
            <a:pPr marL="396240" indent="-383540">
              <a:lnSpc>
                <a:spcPct val="100000"/>
              </a:lnSpc>
              <a:spcBef>
                <a:spcPts val="725"/>
              </a:spcBef>
              <a:buClr>
                <a:srgbClr val="3891A7"/>
              </a:buClr>
              <a:buSzPct val="80000"/>
              <a:buFont typeface="Wingdings"/>
              <a:buChar char=""/>
              <a:tabLst>
                <a:tab pos="396240" algn="l"/>
                <a:tab pos="396875" algn="l"/>
              </a:tabLst>
            </a:pPr>
            <a:r>
              <a:rPr sz="3000" spc="-5" dirty="0">
                <a:latin typeface="Arial"/>
                <a:cs typeface="Arial"/>
              </a:rPr>
              <a:t>Sal de</a:t>
            </a:r>
            <a:r>
              <a:rPr sz="3000" spc="-85" dirty="0">
                <a:latin typeface="Arial"/>
                <a:cs typeface="Arial"/>
              </a:rPr>
              <a:t> </a:t>
            </a:r>
            <a:r>
              <a:rPr sz="3000" spc="-5" dirty="0">
                <a:latin typeface="Arial"/>
                <a:cs typeface="Arial"/>
              </a:rPr>
              <a:t>mina</a:t>
            </a:r>
            <a:endParaRPr sz="3000" dirty="0">
              <a:latin typeface="Arial"/>
              <a:cs typeface="Arial"/>
            </a:endParaRPr>
          </a:p>
        </p:txBody>
      </p:sp>
      <p:sp>
        <p:nvSpPr>
          <p:cNvPr id="31" name="object 31"/>
          <p:cNvSpPr txBox="1"/>
          <p:nvPr/>
        </p:nvSpPr>
        <p:spPr>
          <a:xfrm>
            <a:off x="3984294" y="4769307"/>
            <a:ext cx="3241675" cy="1069203"/>
          </a:xfrm>
          <a:prstGeom prst="rect">
            <a:avLst/>
          </a:prstGeom>
        </p:spPr>
        <p:txBody>
          <a:bodyPr vert="horz" wrap="square" lIns="0" tIns="12065" rIns="0" bIns="0" rtlCol="0">
            <a:spAutoFit/>
          </a:bodyPr>
          <a:lstStyle/>
          <a:p>
            <a:pPr marL="202565" marR="5080" indent="-190500">
              <a:lnSpc>
                <a:spcPct val="120100"/>
              </a:lnSpc>
              <a:spcBef>
                <a:spcPts val="95"/>
              </a:spcBef>
            </a:pPr>
            <a:r>
              <a:rPr sz="3000" spc="-5" dirty="0">
                <a:latin typeface="Arial"/>
                <a:cs typeface="Arial"/>
              </a:rPr>
              <a:t>extraída del </a:t>
            </a:r>
            <a:r>
              <a:rPr sz="3000" spc="-45" dirty="0">
                <a:latin typeface="Arial"/>
                <a:cs typeface="Arial"/>
              </a:rPr>
              <a:t>mar.  </a:t>
            </a:r>
            <a:r>
              <a:rPr sz="3000" spc="-5" dirty="0">
                <a:latin typeface="Arial"/>
                <a:cs typeface="Arial"/>
              </a:rPr>
              <a:t>extraída de</a:t>
            </a:r>
            <a:r>
              <a:rPr sz="3000" spc="-45" dirty="0">
                <a:latin typeface="Arial"/>
                <a:cs typeface="Arial"/>
              </a:rPr>
              <a:t> </a:t>
            </a:r>
            <a:r>
              <a:rPr sz="3000" spc="-5" dirty="0">
                <a:latin typeface="Arial"/>
                <a:cs typeface="Arial"/>
              </a:rPr>
              <a:t>minas</a:t>
            </a:r>
            <a:endParaRPr sz="3000" dirty="0">
              <a:latin typeface="Arial"/>
              <a:cs typeface="Arial"/>
            </a:endParaRPr>
          </a:p>
        </p:txBody>
      </p:sp>
      <p:sp>
        <p:nvSpPr>
          <p:cNvPr id="32" name="object 32"/>
          <p:cNvSpPr txBox="1"/>
          <p:nvPr/>
        </p:nvSpPr>
        <p:spPr>
          <a:xfrm>
            <a:off x="999540" y="5867196"/>
            <a:ext cx="4972685" cy="482600"/>
          </a:xfrm>
          <a:prstGeom prst="rect">
            <a:avLst/>
          </a:prstGeom>
        </p:spPr>
        <p:txBody>
          <a:bodyPr vert="horz" wrap="square" lIns="0" tIns="12700" rIns="0" bIns="0" rtlCol="0">
            <a:spAutoFit/>
          </a:bodyPr>
          <a:lstStyle/>
          <a:p>
            <a:pPr marL="12700">
              <a:lnSpc>
                <a:spcPct val="100000"/>
              </a:lnSpc>
              <a:spcBef>
                <a:spcPts val="100"/>
              </a:spcBef>
            </a:pPr>
            <a:r>
              <a:rPr sz="3000" spc="-5" dirty="0">
                <a:latin typeface="Arial"/>
                <a:cs typeface="Arial"/>
              </a:rPr>
              <a:t>cristalizada por la</a:t>
            </a:r>
            <a:r>
              <a:rPr sz="3000" spc="-30" dirty="0">
                <a:latin typeface="Arial"/>
                <a:cs typeface="Arial"/>
              </a:rPr>
              <a:t> </a:t>
            </a:r>
            <a:r>
              <a:rPr sz="3000" spc="-5" dirty="0">
                <a:latin typeface="Arial"/>
                <a:cs typeface="Arial"/>
              </a:rPr>
              <a:t>naturaleza.</a:t>
            </a:r>
            <a:endParaRPr sz="3000" dirty="0">
              <a:latin typeface="Arial"/>
              <a:cs typeface="Arial"/>
            </a:endParaRPr>
          </a:p>
        </p:txBody>
      </p:sp>
      <p:sp>
        <p:nvSpPr>
          <p:cNvPr id="33" name="object 33"/>
          <p:cNvSpPr/>
          <p:nvPr/>
        </p:nvSpPr>
        <p:spPr>
          <a:xfrm>
            <a:off x="2928873" y="5072126"/>
            <a:ext cx="786130" cy="142875"/>
          </a:xfrm>
          <a:custGeom>
            <a:avLst/>
            <a:gdLst/>
            <a:ahLst/>
            <a:cxnLst/>
            <a:rect l="l" t="t" r="r" b="b"/>
            <a:pathLst>
              <a:path w="786129" h="142875">
                <a:moveTo>
                  <a:pt x="714375" y="0"/>
                </a:moveTo>
                <a:lnTo>
                  <a:pt x="714375" y="35687"/>
                </a:lnTo>
                <a:lnTo>
                  <a:pt x="0" y="35687"/>
                </a:lnTo>
                <a:lnTo>
                  <a:pt x="35813" y="71374"/>
                </a:lnTo>
                <a:lnTo>
                  <a:pt x="0" y="107061"/>
                </a:lnTo>
                <a:lnTo>
                  <a:pt x="714375" y="107061"/>
                </a:lnTo>
                <a:lnTo>
                  <a:pt x="714375" y="142875"/>
                </a:lnTo>
                <a:lnTo>
                  <a:pt x="785876" y="71374"/>
                </a:lnTo>
                <a:lnTo>
                  <a:pt x="714375" y="0"/>
                </a:lnTo>
                <a:close/>
              </a:path>
            </a:pathLst>
          </a:custGeom>
          <a:solidFill>
            <a:srgbClr val="3891A7"/>
          </a:solidFill>
        </p:spPr>
        <p:txBody>
          <a:bodyPr wrap="square" lIns="0" tIns="0" rIns="0" bIns="0" rtlCol="0"/>
          <a:lstStyle/>
          <a:p>
            <a:endParaRPr/>
          </a:p>
        </p:txBody>
      </p:sp>
      <p:sp>
        <p:nvSpPr>
          <p:cNvPr id="34" name="object 34"/>
          <p:cNvSpPr/>
          <p:nvPr/>
        </p:nvSpPr>
        <p:spPr>
          <a:xfrm>
            <a:off x="2928873" y="5072126"/>
            <a:ext cx="786130" cy="142875"/>
          </a:xfrm>
          <a:custGeom>
            <a:avLst/>
            <a:gdLst/>
            <a:ahLst/>
            <a:cxnLst/>
            <a:rect l="l" t="t" r="r" b="b"/>
            <a:pathLst>
              <a:path w="786129" h="142875">
                <a:moveTo>
                  <a:pt x="0" y="35687"/>
                </a:moveTo>
                <a:lnTo>
                  <a:pt x="714375" y="35687"/>
                </a:lnTo>
                <a:lnTo>
                  <a:pt x="714375" y="0"/>
                </a:lnTo>
                <a:lnTo>
                  <a:pt x="785876" y="71374"/>
                </a:lnTo>
                <a:lnTo>
                  <a:pt x="714375" y="142875"/>
                </a:lnTo>
                <a:lnTo>
                  <a:pt x="714375" y="107061"/>
                </a:lnTo>
                <a:lnTo>
                  <a:pt x="0" y="107061"/>
                </a:lnTo>
                <a:lnTo>
                  <a:pt x="35813" y="71374"/>
                </a:lnTo>
                <a:lnTo>
                  <a:pt x="0" y="35687"/>
                </a:lnTo>
                <a:close/>
              </a:path>
            </a:pathLst>
          </a:custGeom>
          <a:ln w="19050">
            <a:solidFill>
              <a:srgbClr val="256979"/>
            </a:solidFill>
          </a:ln>
        </p:spPr>
        <p:txBody>
          <a:bodyPr wrap="square" lIns="0" tIns="0" rIns="0" bIns="0" rtlCol="0"/>
          <a:lstStyle/>
          <a:p>
            <a:endParaRPr/>
          </a:p>
        </p:txBody>
      </p:sp>
      <p:sp>
        <p:nvSpPr>
          <p:cNvPr id="35" name="object 35"/>
          <p:cNvSpPr/>
          <p:nvPr/>
        </p:nvSpPr>
        <p:spPr>
          <a:xfrm>
            <a:off x="3143250" y="5643575"/>
            <a:ext cx="786130" cy="142875"/>
          </a:xfrm>
          <a:custGeom>
            <a:avLst/>
            <a:gdLst/>
            <a:ahLst/>
            <a:cxnLst/>
            <a:rect l="l" t="t" r="r" b="b"/>
            <a:pathLst>
              <a:path w="786129" h="142875">
                <a:moveTo>
                  <a:pt x="714375" y="0"/>
                </a:moveTo>
                <a:lnTo>
                  <a:pt x="714375" y="35725"/>
                </a:lnTo>
                <a:lnTo>
                  <a:pt x="0" y="35725"/>
                </a:lnTo>
                <a:lnTo>
                  <a:pt x="35687" y="71437"/>
                </a:lnTo>
                <a:lnTo>
                  <a:pt x="0" y="107162"/>
                </a:lnTo>
                <a:lnTo>
                  <a:pt x="714375" y="107162"/>
                </a:lnTo>
                <a:lnTo>
                  <a:pt x="714375" y="142875"/>
                </a:lnTo>
                <a:lnTo>
                  <a:pt x="785749" y="71437"/>
                </a:lnTo>
                <a:lnTo>
                  <a:pt x="714375" y="0"/>
                </a:lnTo>
                <a:close/>
              </a:path>
            </a:pathLst>
          </a:custGeom>
          <a:solidFill>
            <a:srgbClr val="3891A7"/>
          </a:solidFill>
        </p:spPr>
        <p:txBody>
          <a:bodyPr wrap="square" lIns="0" tIns="0" rIns="0" bIns="0" rtlCol="0"/>
          <a:lstStyle/>
          <a:p>
            <a:endParaRPr/>
          </a:p>
        </p:txBody>
      </p:sp>
      <p:sp>
        <p:nvSpPr>
          <p:cNvPr id="36" name="object 36"/>
          <p:cNvSpPr/>
          <p:nvPr/>
        </p:nvSpPr>
        <p:spPr>
          <a:xfrm>
            <a:off x="3143250" y="5643575"/>
            <a:ext cx="786130" cy="142875"/>
          </a:xfrm>
          <a:custGeom>
            <a:avLst/>
            <a:gdLst/>
            <a:ahLst/>
            <a:cxnLst/>
            <a:rect l="l" t="t" r="r" b="b"/>
            <a:pathLst>
              <a:path w="786129" h="142875">
                <a:moveTo>
                  <a:pt x="0" y="35725"/>
                </a:moveTo>
                <a:lnTo>
                  <a:pt x="714375" y="35725"/>
                </a:lnTo>
                <a:lnTo>
                  <a:pt x="714375" y="0"/>
                </a:lnTo>
                <a:lnTo>
                  <a:pt x="785749" y="71437"/>
                </a:lnTo>
                <a:lnTo>
                  <a:pt x="714375" y="142875"/>
                </a:lnTo>
                <a:lnTo>
                  <a:pt x="714375" y="107162"/>
                </a:lnTo>
                <a:lnTo>
                  <a:pt x="0" y="107162"/>
                </a:lnTo>
                <a:lnTo>
                  <a:pt x="35687" y="71437"/>
                </a:lnTo>
                <a:lnTo>
                  <a:pt x="0" y="35725"/>
                </a:lnTo>
                <a:close/>
              </a:path>
            </a:pathLst>
          </a:custGeom>
          <a:ln w="19050">
            <a:solidFill>
              <a:srgbClr val="256979"/>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90219" y="294893"/>
            <a:ext cx="2938781" cy="720069"/>
          </a:xfrm>
          <a:prstGeom prst="rect">
            <a:avLst/>
          </a:prstGeom>
        </p:spPr>
        <p:txBody>
          <a:bodyPr vert="horz" wrap="square" lIns="0" tIns="12065" rIns="0" bIns="0" rtlCol="0">
            <a:spAutoFit/>
          </a:bodyPr>
          <a:lstStyle/>
          <a:p>
            <a:pPr marL="12700">
              <a:lnSpc>
                <a:spcPct val="100000"/>
              </a:lnSpc>
              <a:spcBef>
                <a:spcPts val="95"/>
              </a:spcBef>
            </a:pPr>
            <a:r>
              <a:rPr lang="es-MX" sz="4600" b="0" spc="-5" dirty="0">
                <a:solidFill>
                  <a:schemeClr val="tx1"/>
                </a:solidFill>
              </a:rPr>
              <a:t>E</a:t>
            </a:r>
            <a:r>
              <a:rPr sz="4600" b="0" spc="-5" dirty="0" err="1" smtClean="0">
                <a:solidFill>
                  <a:schemeClr val="tx1"/>
                </a:solidFill>
                <a:latin typeface="Arial"/>
                <a:cs typeface="Arial"/>
              </a:rPr>
              <a:t>scurrido</a:t>
            </a:r>
            <a:endParaRPr sz="4600" dirty="0">
              <a:solidFill>
                <a:schemeClr val="tx1"/>
              </a:solidFill>
              <a:latin typeface="Arial"/>
              <a:cs typeface="Arial"/>
            </a:endParaRPr>
          </a:p>
        </p:txBody>
      </p:sp>
      <p:sp>
        <p:nvSpPr>
          <p:cNvPr id="9" name="object 9"/>
          <p:cNvSpPr txBox="1">
            <a:spLocks noGrp="1"/>
          </p:cNvSpPr>
          <p:nvPr>
            <p:ph sz="half" idx="2"/>
          </p:nvPr>
        </p:nvSpPr>
        <p:spPr>
          <a:xfrm>
            <a:off x="3810000" y="3714428"/>
            <a:ext cx="5181600" cy="2262157"/>
          </a:xfrm>
          <a:prstGeom prst="rect">
            <a:avLst/>
          </a:prstGeom>
        </p:spPr>
        <p:txBody>
          <a:bodyPr vert="horz" wrap="square" lIns="0" tIns="45719" rIns="0" bIns="0" rtlCol="0">
            <a:spAutoFit/>
          </a:bodyPr>
          <a:lstStyle/>
          <a:p>
            <a:pPr marL="55244" marR="5080" indent="-43180" algn="just">
              <a:lnSpc>
                <a:spcPct val="90000"/>
              </a:lnSpc>
              <a:spcBef>
                <a:spcPts val="359"/>
              </a:spcBef>
            </a:pPr>
            <a:r>
              <a:rPr sz="2000" spc="-5" dirty="0">
                <a:solidFill>
                  <a:schemeClr val="tx1"/>
                </a:solidFill>
              </a:rPr>
              <a:t>Es importante tratar de  evitar que los bordes de la  piel se sequen ya que </a:t>
            </a:r>
            <a:r>
              <a:rPr sz="2000" dirty="0">
                <a:solidFill>
                  <a:schemeClr val="tx1"/>
                </a:solidFill>
              </a:rPr>
              <a:t>si  </a:t>
            </a:r>
            <a:r>
              <a:rPr sz="2000" spc="-5" dirty="0">
                <a:solidFill>
                  <a:schemeClr val="tx1"/>
                </a:solidFill>
              </a:rPr>
              <a:t>ello ocurre, cristaliza el  sulfato sódico y además se  modifica el punto  isoeléctrico de la parte  </a:t>
            </a:r>
            <a:r>
              <a:rPr sz="2000" dirty="0">
                <a:solidFill>
                  <a:schemeClr val="tx1"/>
                </a:solidFill>
              </a:rPr>
              <a:t>seca </a:t>
            </a:r>
            <a:r>
              <a:rPr sz="2000" spc="-5" dirty="0">
                <a:solidFill>
                  <a:schemeClr val="tx1"/>
                </a:solidFill>
              </a:rPr>
              <a:t>por una mayor  coordinación de las sales  neutras dentro del  complejo de cromo, lo cual  provoca manchas en la  </a:t>
            </a:r>
            <a:r>
              <a:rPr sz="2000" dirty="0">
                <a:solidFill>
                  <a:schemeClr val="tx1"/>
                </a:solidFill>
              </a:rPr>
              <a:t>posterior recurtición,</a:t>
            </a:r>
            <a:r>
              <a:rPr sz="2000" spc="-65" dirty="0">
                <a:solidFill>
                  <a:schemeClr val="tx1"/>
                </a:solidFill>
              </a:rPr>
              <a:t> </a:t>
            </a:r>
            <a:r>
              <a:rPr sz="2000" spc="-5" dirty="0">
                <a:solidFill>
                  <a:schemeClr val="tx1"/>
                </a:solidFill>
              </a:rPr>
              <a:t>teñido  y</a:t>
            </a:r>
            <a:r>
              <a:rPr sz="2000" spc="-10" dirty="0">
                <a:solidFill>
                  <a:schemeClr val="tx1"/>
                </a:solidFill>
              </a:rPr>
              <a:t> </a:t>
            </a:r>
            <a:r>
              <a:rPr sz="2000" spc="-5" dirty="0">
                <a:solidFill>
                  <a:schemeClr val="tx1"/>
                </a:solidFill>
              </a:rPr>
              <a:t>engrase.</a:t>
            </a:r>
          </a:p>
        </p:txBody>
      </p:sp>
      <p:sp>
        <p:nvSpPr>
          <p:cNvPr id="8" name="object 8"/>
          <p:cNvSpPr txBox="1"/>
          <p:nvPr/>
        </p:nvSpPr>
        <p:spPr>
          <a:xfrm>
            <a:off x="347955" y="1195517"/>
            <a:ext cx="5485487" cy="1715213"/>
          </a:xfrm>
          <a:prstGeom prst="rect">
            <a:avLst/>
          </a:prstGeom>
        </p:spPr>
        <p:txBody>
          <a:bodyPr vert="horz" wrap="square" lIns="0" tIns="52705" rIns="0" bIns="0" rtlCol="0">
            <a:spAutoFit/>
          </a:bodyPr>
          <a:lstStyle/>
          <a:p>
            <a:pPr marL="396240" marR="5080" indent="-383540" algn="just">
              <a:lnSpc>
                <a:spcPct val="90000"/>
              </a:lnSpc>
              <a:spcBef>
                <a:spcPts val="415"/>
              </a:spcBef>
              <a:buClr>
                <a:srgbClr val="3891A7"/>
              </a:buClr>
              <a:buSzPct val="78846"/>
              <a:buFont typeface="Wingdings 2"/>
              <a:buChar char=""/>
              <a:tabLst>
                <a:tab pos="396240" algn="l"/>
                <a:tab pos="396875" algn="l"/>
              </a:tabLst>
            </a:pPr>
            <a:r>
              <a:rPr sz="2000" dirty="0">
                <a:latin typeface="Arial"/>
                <a:cs typeface="Arial"/>
              </a:rPr>
              <a:t>Una vez terminada la  curtición al cromo es  conveniente colocar</a:t>
            </a:r>
            <a:r>
              <a:rPr sz="2000" spc="-85" dirty="0">
                <a:latin typeface="Arial"/>
                <a:cs typeface="Arial"/>
              </a:rPr>
              <a:t> </a:t>
            </a:r>
            <a:r>
              <a:rPr sz="2000" dirty="0">
                <a:latin typeface="Arial"/>
                <a:cs typeface="Arial"/>
              </a:rPr>
              <a:t>el  cuero sobre caballete  para evformación de  manchas de cromo y  dejarlo en reposo  durante 24-48 horas  para obtener una  coordinación de la sal  de</a:t>
            </a:r>
            <a:r>
              <a:rPr sz="2000" spc="-15" dirty="0">
                <a:latin typeface="Arial"/>
                <a:cs typeface="Arial"/>
              </a:rPr>
              <a:t> </a:t>
            </a:r>
            <a:r>
              <a:rPr sz="2000" dirty="0">
                <a:latin typeface="Arial"/>
                <a:cs typeface="Arial"/>
              </a:rPr>
              <a:t>cromo.</a:t>
            </a:r>
          </a:p>
        </p:txBody>
      </p:sp>
      <p:sp>
        <p:nvSpPr>
          <p:cNvPr id="10" name="object 10"/>
          <p:cNvSpPr/>
          <p:nvPr/>
        </p:nvSpPr>
        <p:spPr>
          <a:xfrm>
            <a:off x="398388" y="4010500"/>
            <a:ext cx="3245358" cy="167001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033284" y="365757"/>
            <a:ext cx="2833625" cy="25336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47800" y="257000"/>
            <a:ext cx="5577205" cy="726440"/>
          </a:xfrm>
          <a:prstGeom prst="rect">
            <a:avLst/>
          </a:prstGeom>
        </p:spPr>
        <p:txBody>
          <a:bodyPr vert="horz" wrap="square" lIns="0" tIns="12065" rIns="0" bIns="0" rtlCol="0">
            <a:spAutoFit/>
          </a:bodyPr>
          <a:lstStyle/>
          <a:p>
            <a:pPr marL="12700">
              <a:lnSpc>
                <a:spcPct val="100000"/>
              </a:lnSpc>
              <a:spcBef>
                <a:spcPts val="95"/>
              </a:spcBef>
            </a:pPr>
            <a:r>
              <a:rPr sz="4600" b="0" spc="-5" dirty="0">
                <a:latin typeface="Arial"/>
                <a:cs typeface="Arial"/>
              </a:rPr>
              <a:t>Fallas en el</a:t>
            </a:r>
            <a:r>
              <a:rPr sz="4600" b="0" spc="-20" dirty="0">
                <a:latin typeface="Arial"/>
                <a:cs typeface="Arial"/>
              </a:rPr>
              <a:t> </a:t>
            </a:r>
            <a:r>
              <a:rPr sz="4600" b="0" spc="-5" dirty="0">
                <a:latin typeface="Arial"/>
                <a:cs typeface="Arial"/>
              </a:rPr>
              <a:t>escurrido</a:t>
            </a:r>
            <a:endParaRPr sz="4600" dirty="0">
              <a:latin typeface="Arial"/>
              <a:cs typeface="Arial"/>
            </a:endParaRPr>
          </a:p>
        </p:txBody>
      </p:sp>
      <p:sp>
        <p:nvSpPr>
          <p:cNvPr id="8" name="object 8"/>
          <p:cNvSpPr txBox="1"/>
          <p:nvPr/>
        </p:nvSpPr>
        <p:spPr>
          <a:xfrm>
            <a:off x="572516" y="1168653"/>
            <a:ext cx="7887334" cy="5452745"/>
          </a:xfrm>
          <a:prstGeom prst="rect">
            <a:avLst/>
          </a:prstGeom>
        </p:spPr>
        <p:txBody>
          <a:bodyPr vert="horz" wrap="square" lIns="0" tIns="13335" rIns="0" bIns="0" rtlCol="0">
            <a:spAutoFit/>
          </a:bodyPr>
          <a:lstStyle/>
          <a:p>
            <a:pPr marL="396240" marR="374015" indent="-383540" algn="just">
              <a:lnSpc>
                <a:spcPct val="100000"/>
              </a:lnSpc>
              <a:spcBef>
                <a:spcPts val="105"/>
              </a:spcBef>
              <a:buClr>
                <a:srgbClr val="3891A7"/>
              </a:buClr>
              <a:buSzPct val="80000"/>
              <a:buFont typeface="Wingdings 2"/>
              <a:buChar char=""/>
              <a:tabLst>
                <a:tab pos="396240" algn="l"/>
                <a:tab pos="396875" algn="l"/>
              </a:tabLst>
            </a:pPr>
            <a:r>
              <a:rPr sz="2000" b="1" dirty="0">
                <a:latin typeface="Arial"/>
                <a:cs typeface="Arial"/>
              </a:rPr>
              <a:t>Arrugas: </a:t>
            </a:r>
            <a:r>
              <a:rPr sz="2000" dirty="0">
                <a:latin typeface="Arial"/>
                <a:cs typeface="Arial"/>
              </a:rPr>
              <a:t>Al depositar en el caballete o paleta se debe tener</a:t>
            </a:r>
            <a:r>
              <a:rPr sz="2000" spc="-310" dirty="0">
                <a:latin typeface="Arial"/>
                <a:cs typeface="Arial"/>
              </a:rPr>
              <a:t> </a:t>
            </a:r>
            <a:r>
              <a:rPr sz="2000" dirty="0">
                <a:latin typeface="Arial"/>
                <a:cs typeface="Arial"/>
              </a:rPr>
              <a:t>en  cuenta el apilar liso y libre de arrugas porque de lo contrario  surgen partes presionadas, fuertemente curtidas y difíciles de  </a:t>
            </a:r>
            <a:r>
              <a:rPr sz="2000" spc="-15" dirty="0">
                <a:latin typeface="Arial"/>
                <a:cs typeface="Arial"/>
              </a:rPr>
              <a:t>retirar.</a:t>
            </a:r>
            <a:endParaRPr sz="2000" dirty="0">
              <a:latin typeface="Arial"/>
              <a:cs typeface="Arial"/>
            </a:endParaRPr>
          </a:p>
          <a:p>
            <a:pPr marL="396240" marR="318770" indent="-383540" algn="just">
              <a:lnSpc>
                <a:spcPct val="100000"/>
              </a:lnSpc>
              <a:spcBef>
                <a:spcPts val="480"/>
              </a:spcBef>
              <a:buClr>
                <a:srgbClr val="3891A7"/>
              </a:buClr>
              <a:buSzPct val="80000"/>
              <a:buFont typeface="Wingdings 2"/>
              <a:buChar char=""/>
              <a:tabLst>
                <a:tab pos="396240" algn="l"/>
                <a:tab pos="396875" algn="l"/>
              </a:tabLst>
            </a:pPr>
            <a:r>
              <a:rPr sz="2000" b="1" dirty="0">
                <a:latin typeface="Arial"/>
                <a:cs typeface="Arial"/>
              </a:rPr>
              <a:t>Secado: </a:t>
            </a:r>
            <a:r>
              <a:rPr sz="2000" dirty="0">
                <a:latin typeface="Arial"/>
                <a:cs typeface="Arial"/>
              </a:rPr>
              <a:t>En depósitos largos, especialmente en lugares con  climas tropicales se debe </a:t>
            </a:r>
            <a:r>
              <a:rPr sz="2000" spc="-5" dirty="0">
                <a:latin typeface="Arial"/>
                <a:cs typeface="Arial"/>
              </a:rPr>
              <a:t>evitar </a:t>
            </a:r>
            <a:r>
              <a:rPr sz="2000" dirty="0">
                <a:latin typeface="Arial"/>
                <a:cs typeface="Arial"/>
              </a:rPr>
              <a:t>el secado extremo en las</a:t>
            </a:r>
            <a:r>
              <a:rPr sz="2000" spc="-165" dirty="0">
                <a:latin typeface="Arial"/>
                <a:cs typeface="Arial"/>
              </a:rPr>
              <a:t> </a:t>
            </a:r>
            <a:r>
              <a:rPr sz="2000" dirty="0">
                <a:latin typeface="Arial"/>
                <a:cs typeface="Arial"/>
              </a:rPr>
              <a:t>orillas  exteriores porque estas zonas difícilmente recuperen</a:t>
            </a:r>
            <a:r>
              <a:rPr sz="2000" spc="-215" dirty="0">
                <a:latin typeface="Arial"/>
                <a:cs typeface="Arial"/>
              </a:rPr>
              <a:t> </a:t>
            </a:r>
            <a:r>
              <a:rPr sz="2000" dirty="0">
                <a:latin typeface="Arial"/>
                <a:cs typeface="Arial"/>
              </a:rPr>
              <a:t>humedad.</a:t>
            </a:r>
          </a:p>
          <a:p>
            <a:pPr marL="396240" indent="-383540" algn="just">
              <a:lnSpc>
                <a:spcPct val="100000"/>
              </a:lnSpc>
              <a:spcBef>
                <a:spcPts val="480"/>
              </a:spcBef>
              <a:buClr>
                <a:srgbClr val="3891A7"/>
              </a:buClr>
              <a:buSzPct val="80000"/>
              <a:buFont typeface="Wingdings 2"/>
              <a:buChar char=""/>
              <a:tabLst>
                <a:tab pos="396240" algn="l"/>
                <a:tab pos="396875" algn="l"/>
              </a:tabLst>
            </a:pPr>
            <a:r>
              <a:rPr sz="2000" b="1" dirty="0">
                <a:latin typeface="Arial"/>
                <a:cs typeface="Arial"/>
              </a:rPr>
              <a:t>Hongos: </a:t>
            </a:r>
            <a:r>
              <a:rPr sz="2000" dirty="0">
                <a:latin typeface="Arial"/>
                <a:cs typeface="Arial"/>
              </a:rPr>
              <a:t>Provocan manchas en el cuero difíciles de eliminar y</a:t>
            </a:r>
            <a:r>
              <a:rPr sz="2000" spc="-180" dirty="0">
                <a:latin typeface="Arial"/>
                <a:cs typeface="Arial"/>
              </a:rPr>
              <a:t> </a:t>
            </a:r>
            <a:r>
              <a:rPr sz="2000" dirty="0">
                <a:latin typeface="Arial"/>
                <a:cs typeface="Arial"/>
              </a:rPr>
              <a:t>se</a:t>
            </a:r>
          </a:p>
          <a:p>
            <a:pPr marL="396240" algn="just">
              <a:lnSpc>
                <a:spcPct val="100000"/>
              </a:lnSpc>
              <a:spcBef>
                <a:spcPts val="5"/>
              </a:spcBef>
            </a:pPr>
            <a:r>
              <a:rPr sz="2000" dirty="0">
                <a:latin typeface="Arial"/>
                <a:cs typeface="Arial"/>
              </a:rPr>
              <a:t>debe tener cuidado en especial en climas</a:t>
            </a:r>
            <a:r>
              <a:rPr sz="2000" spc="-155" dirty="0">
                <a:latin typeface="Arial"/>
                <a:cs typeface="Arial"/>
              </a:rPr>
              <a:t> </a:t>
            </a:r>
            <a:r>
              <a:rPr sz="2000" dirty="0">
                <a:latin typeface="Arial"/>
                <a:cs typeface="Arial"/>
              </a:rPr>
              <a:t>tropicales.</a:t>
            </a:r>
          </a:p>
          <a:p>
            <a:pPr marL="396240" marR="243840" indent="-383540" algn="just">
              <a:lnSpc>
                <a:spcPct val="100000"/>
              </a:lnSpc>
              <a:spcBef>
                <a:spcPts val="475"/>
              </a:spcBef>
              <a:buClr>
                <a:srgbClr val="3891A7"/>
              </a:buClr>
              <a:buSzPct val="80000"/>
              <a:buFont typeface="Wingdings 2"/>
              <a:buChar char=""/>
              <a:tabLst>
                <a:tab pos="396240" algn="l"/>
                <a:tab pos="396875" algn="l"/>
              </a:tabLst>
            </a:pPr>
            <a:r>
              <a:rPr sz="2000" b="1" dirty="0">
                <a:latin typeface="Arial"/>
                <a:cs typeface="Arial"/>
              </a:rPr>
              <a:t>Erupciones de sal: </a:t>
            </a:r>
            <a:r>
              <a:rPr sz="2000" dirty="0">
                <a:latin typeface="Arial"/>
                <a:cs typeface="Arial"/>
              </a:rPr>
              <a:t>Al trabajar durante el piquelado y en la  curtición con grandes cantidades de sal neutra pueden</a:t>
            </a:r>
            <a:r>
              <a:rPr sz="2000" spc="-170" dirty="0">
                <a:latin typeface="Arial"/>
                <a:cs typeface="Arial"/>
              </a:rPr>
              <a:t> </a:t>
            </a:r>
            <a:r>
              <a:rPr sz="2000" dirty="0">
                <a:latin typeface="Arial"/>
                <a:cs typeface="Arial"/>
              </a:rPr>
              <a:t>aparecer  cristalizaciones de sal. En este caso es conveniente realizar un  baño de lavado después de la</a:t>
            </a:r>
            <a:r>
              <a:rPr sz="2000" spc="-90" dirty="0">
                <a:latin typeface="Arial"/>
                <a:cs typeface="Arial"/>
              </a:rPr>
              <a:t> </a:t>
            </a:r>
            <a:r>
              <a:rPr sz="2000" dirty="0">
                <a:latin typeface="Arial"/>
                <a:cs typeface="Arial"/>
              </a:rPr>
              <a:t>curtición.</a:t>
            </a:r>
          </a:p>
          <a:p>
            <a:pPr marL="396240" marR="5080" indent="-383540" algn="just">
              <a:lnSpc>
                <a:spcPct val="100000"/>
              </a:lnSpc>
              <a:spcBef>
                <a:spcPts val="484"/>
              </a:spcBef>
              <a:buClr>
                <a:srgbClr val="3891A7"/>
              </a:buClr>
              <a:buSzPct val="80000"/>
              <a:buFont typeface="Wingdings 2"/>
              <a:buChar char=""/>
              <a:tabLst>
                <a:tab pos="396240" algn="l"/>
                <a:tab pos="396875" algn="l"/>
              </a:tabLst>
            </a:pPr>
            <a:r>
              <a:rPr sz="2000" b="1" dirty="0">
                <a:latin typeface="Arial"/>
                <a:cs typeface="Arial"/>
              </a:rPr>
              <a:t>Calentamiento: </a:t>
            </a:r>
            <a:r>
              <a:rPr sz="2000" dirty="0">
                <a:latin typeface="Arial"/>
                <a:cs typeface="Arial"/>
              </a:rPr>
              <a:t>Las altas pilas en los caballetes deben evitarse</a:t>
            </a:r>
            <a:r>
              <a:rPr sz="2000" spc="-185" dirty="0">
                <a:latin typeface="Arial"/>
                <a:cs typeface="Arial"/>
              </a:rPr>
              <a:t> </a:t>
            </a:r>
            <a:r>
              <a:rPr sz="2000" dirty="0">
                <a:latin typeface="Arial"/>
                <a:cs typeface="Arial"/>
              </a:rPr>
              <a:t>si  son depósitos largos porque en la </a:t>
            </a:r>
            <a:r>
              <a:rPr sz="2000" spc="-5" dirty="0">
                <a:latin typeface="Arial"/>
                <a:cs typeface="Arial"/>
              </a:rPr>
              <a:t>mitad </a:t>
            </a:r>
            <a:r>
              <a:rPr sz="2000" dirty="0">
                <a:latin typeface="Arial"/>
                <a:cs typeface="Arial"/>
              </a:rPr>
              <a:t>del apilamiento se</a:t>
            </a:r>
            <a:r>
              <a:rPr sz="2000" spc="-150" dirty="0">
                <a:latin typeface="Arial"/>
                <a:cs typeface="Arial"/>
              </a:rPr>
              <a:t> </a:t>
            </a:r>
            <a:r>
              <a:rPr sz="2000" dirty="0">
                <a:latin typeface="Arial"/>
                <a:cs typeface="Arial"/>
              </a:rPr>
              <a:t>forman  zonas calurosas que por el cambio de basicidad puede producir  manchas.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365250" y="441199"/>
            <a:ext cx="3740150" cy="720069"/>
          </a:xfrm>
          <a:prstGeom prst="rect">
            <a:avLst/>
          </a:prstGeom>
        </p:spPr>
        <p:txBody>
          <a:bodyPr vert="horz" wrap="square" lIns="0" tIns="12065" rIns="0" bIns="0" rtlCol="0">
            <a:spAutoFit/>
          </a:bodyPr>
          <a:lstStyle/>
          <a:p>
            <a:pPr marL="12700">
              <a:lnSpc>
                <a:spcPct val="100000"/>
              </a:lnSpc>
              <a:spcBef>
                <a:spcPts val="95"/>
              </a:spcBef>
            </a:pPr>
            <a:r>
              <a:rPr lang="es-MX" sz="4600" spc="-5" dirty="0">
                <a:latin typeface="Arial"/>
                <a:cs typeface="Arial"/>
              </a:rPr>
              <a:t>N</a:t>
            </a:r>
            <a:r>
              <a:rPr sz="4600" b="0" spc="-5" dirty="0" err="1" smtClean="0">
                <a:latin typeface="Arial"/>
                <a:cs typeface="Arial"/>
              </a:rPr>
              <a:t>eutralizado</a:t>
            </a:r>
            <a:endParaRPr sz="4600" dirty="0">
              <a:latin typeface="Arial"/>
              <a:cs typeface="Arial"/>
            </a:endParaRPr>
          </a:p>
        </p:txBody>
      </p:sp>
      <p:sp>
        <p:nvSpPr>
          <p:cNvPr id="8" name="object 8"/>
          <p:cNvSpPr txBox="1"/>
          <p:nvPr/>
        </p:nvSpPr>
        <p:spPr>
          <a:xfrm>
            <a:off x="752463" y="1908833"/>
            <a:ext cx="7246620" cy="4059554"/>
          </a:xfrm>
          <a:prstGeom prst="rect">
            <a:avLst/>
          </a:prstGeom>
        </p:spPr>
        <p:txBody>
          <a:bodyPr vert="horz" wrap="square" lIns="0" tIns="76200" rIns="0" bIns="0" rtlCol="0">
            <a:spAutoFit/>
          </a:bodyPr>
          <a:lstStyle/>
          <a:p>
            <a:pPr marL="396240" marR="140970" indent="-383540" algn="just">
              <a:lnSpc>
                <a:spcPct val="80100"/>
              </a:lnSpc>
              <a:spcBef>
                <a:spcPts val="600"/>
              </a:spcBef>
              <a:buClr>
                <a:srgbClr val="3891A7"/>
              </a:buClr>
              <a:buSzPct val="78571"/>
              <a:buFont typeface="Wingdings 2"/>
              <a:buChar char=""/>
              <a:tabLst>
                <a:tab pos="396240" algn="l"/>
                <a:tab pos="396875" algn="l"/>
              </a:tabLst>
            </a:pPr>
            <a:r>
              <a:rPr sz="2100" spc="-5" dirty="0">
                <a:latin typeface="Arial"/>
                <a:cs typeface="Arial"/>
              </a:rPr>
              <a:t>En este momento del proceso, se tiene un cuero curtido  al </a:t>
            </a:r>
            <a:r>
              <a:rPr sz="2100" dirty="0">
                <a:latin typeface="Arial"/>
                <a:cs typeface="Arial"/>
              </a:rPr>
              <a:t>cromo, </a:t>
            </a:r>
            <a:r>
              <a:rPr sz="2100" spc="-5" dirty="0">
                <a:latin typeface="Arial"/>
                <a:cs typeface="Arial"/>
              </a:rPr>
              <a:t>estacionado </a:t>
            </a:r>
            <a:r>
              <a:rPr sz="2100" spc="-10" dirty="0">
                <a:latin typeface="Arial"/>
                <a:cs typeface="Arial"/>
              </a:rPr>
              <a:t>rebajado </a:t>
            </a:r>
            <a:r>
              <a:rPr sz="2100" dirty="0">
                <a:latin typeface="Arial"/>
                <a:cs typeface="Arial"/>
              </a:rPr>
              <a:t>y </a:t>
            </a:r>
            <a:r>
              <a:rPr sz="2100" spc="-5" dirty="0">
                <a:latin typeface="Arial"/>
                <a:cs typeface="Arial"/>
              </a:rPr>
              <a:t>escurrido que </a:t>
            </a:r>
            <a:r>
              <a:rPr sz="2100" spc="-5" dirty="0" err="1" smtClean="0">
                <a:latin typeface="Arial"/>
                <a:cs typeface="Arial"/>
              </a:rPr>
              <a:t>aún</a:t>
            </a:r>
            <a:r>
              <a:rPr lang="es-MX" sz="2100" spc="-5" dirty="0">
                <a:latin typeface="Arial"/>
                <a:cs typeface="Arial"/>
              </a:rPr>
              <a:t> </a:t>
            </a:r>
            <a:r>
              <a:rPr lang="es-MX" sz="2100" spc="-5" dirty="0" smtClean="0">
                <a:latin typeface="Arial"/>
                <a:cs typeface="Arial"/>
              </a:rPr>
              <a:t>está</a:t>
            </a:r>
            <a:r>
              <a:rPr sz="2100" spc="-5" dirty="0" smtClean="0">
                <a:latin typeface="Arial"/>
                <a:cs typeface="Arial"/>
                <a:hlinkClick r:id="rId5"/>
              </a:rPr>
              <a:t> </a:t>
            </a:r>
            <a:r>
              <a:rPr sz="2100" spc="-5" dirty="0" smtClean="0">
                <a:latin typeface="Arial"/>
                <a:cs typeface="Arial"/>
              </a:rPr>
              <a:t> </a:t>
            </a:r>
            <a:r>
              <a:rPr sz="2100" spc="-5" dirty="0">
                <a:latin typeface="Arial"/>
                <a:cs typeface="Arial"/>
              </a:rPr>
              <a:t>húmedo.</a:t>
            </a:r>
            <a:endParaRPr sz="2100" dirty="0">
              <a:latin typeface="Arial"/>
              <a:cs typeface="Arial"/>
            </a:endParaRPr>
          </a:p>
          <a:p>
            <a:pPr marL="396240" marR="5080" indent="-383540" algn="just">
              <a:lnSpc>
                <a:spcPct val="80000"/>
              </a:lnSpc>
              <a:spcBef>
                <a:spcPts val="505"/>
              </a:spcBef>
              <a:buClr>
                <a:srgbClr val="3891A7"/>
              </a:buClr>
              <a:buSzPct val="78571"/>
              <a:buFont typeface="Wingdings 2"/>
              <a:buChar char=""/>
              <a:tabLst>
                <a:tab pos="396240" algn="l"/>
                <a:tab pos="396875" algn="l"/>
              </a:tabLst>
            </a:pPr>
            <a:r>
              <a:rPr sz="2100" dirty="0">
                <a:latin typeface="Arial"/>
                <a:cs typeface="Arial"/>
              </a:rPr>
              <a:t>Antes </a:t>
            </a:r>
            <a:r>
              <a:rPr sz="2100" spc="-5" dirty="0">
                <a:latin typeface="Arial"/>
                <a:cs typeface="Arial"/>
              </a:rPr>
              <a:t>de comenzar la recurtición con </a:t>
            </a:r>
            <a:r>
              <a:rPr sz="2100" spc="-5" dirty="0" err="1">
                <a:latin typeface="Arial"/>
                <a:cs typeface="Arial"/>
              </a:rPr>
              <a:t>curtientes</a:t>
            </a:r>
            <a:r>
              <a:rPr sz="2100" spc="-5" dirty="0">
                <a:latin typeface="Arial"/>
                <a:cs typeface="Arial"/>
              </a:rPr>
              <a:t> </a:t>
            </a:r>
            <a:r>
              <a:rPr sz="2100" spc="-5" dirty="0" err="1" smtClean="0">
                <a:latin typeface="Arial"/>
                <a:cs typeface="Arial"/>
              </a:rPr>
              <a:t>orgá</a:t>
            </a:r>
            <a:r>
              <a:rPr lang="es-MX" sz="2100" spc="-5" dirty="0" err="1" smtClean="0">
                <a:latin typeface="Arial"/>
                <a:cs typeface="Arial"/>
              </a:rPr>
              <a:t>nicos</a:t>
            </a:r>
            <a:r>
              <a:rPr sz="2100" spc="-5" dirty="0" smtClean="0">
                <a:latin typeface="Arial"/>
                <a:cs typeface="Arial"/>
                <a:hlinkClick r:id="rId5"/>
              </a:rPr>
              <a:t> </a:t>
            </a:r>
            <a:r>
              <a:rPr sz="2100" spc="-5" dirty="0" smtClean="0">
                <a:latin typeface="Arial"/>
                <a:cs typeface="Arial"/>
              </a:rPr>
              <a:t> </a:t>
            </a:r>
            <a:r>
              <a:rPr sz="2100" spc="-5" dirty="0">
                <a:latin typeface="Arial"/>
                <a:cs typeface="Arial"/>
              </a:rPr>
              <a:t>naturales o </a:t>
            </a:r>
            <a:r>
              <a:rPr sz="2100" dirty="0">
                <a:latin typeface="Arial"/>
                <a:cs typeface="Arial"/>
              </a:rPr>
              <a:t>sintéticos </a:t>
            </a:r>
            <a:r>
              <a:rPr sz="2100" spc="-5" dirty="0">
                <a:latin typeface="Arial"/>
                <a:cs typeface="Arial"/>
              </a:rPr>
              <a:t>hay que neutralizar el </a:t>
            </a:r>
            <a:r>
              <a:rPr sz="2100" spc="-5" dirty="0" err="1">
                <a:latin typeface="Arial"/>
                <a:cs typeface="Arial"/>
              </a:rPr>
              <a:t>cuero</a:t>
            </a:r>
            <a:r>
              <a:rPr sz="2100" spc="-5" dirty="0">
                <a:latin typeface="Arial"/>
                <a:cs typeface="Arial"/>
              </a:rPr>
              <a:t> </a:t>
            </a:r>
            <a:r>
              <a:rPr sz="2100" spc="-5" dirty="0" smtClean="0">
                <a:latin typeface="Arial"/>
                <a:cs typeface="Arial"/>
              </a:rPr>
              <a:t>cur</a:t>
            </a:r>
            <a:r>
              <a:rPr lang="es-MX" sz="2100" spc="-5" dirty="0" err="1" smtClean="0">
                <a:latin typeface="Arial"/>
                <a:cs typeface="Arial"/>
              </a:rPr>
              <a:t>tidos</a:t>
            </a:r>
            <a:r>
              <a:rPr sz="2100" spc="-5" dirty="0" smtClean="0">
                <a:latin typeface="Arial"/>
                <a:cs typeface="Arial"/>
                <a:hlinkClick r:id="rId5"/>
              </a:rPr>
              <a:t> </a:t>
            </a:r>
            <a:r>
              <a:rPr sz="2100" spc="-5" dirty="0" smtClean="0">
                <a:latin typeface="Arial"/>
                <a:cs typeface="Arial"/>
              </a:rPr>
              <a:t> </a:t>
            </a:r>
            <a:r>
              <a:rPr sz="2100" spc="-5" dirty="0">
                <a:latin typeface="Arial"/>
                <a:cs typeface="Arial"/>
              </a:rPr>
              <a:t>al cromo para posibilitar a los recurtientes </a:t>
            </a:r>
            <a:r>
              <a:rPr sz="2100" dirty="0">
                <a:latin typeface="Arial"/>
                <a:cs typeface="Arial"/>
              </a:rPr>
              <a:t>y </a:t>
            </a:r>
            <a:r>
              <a:rPr sz="2100" spc="-5" dirty="0">
                <a:latin typeface="Arial"/>
                <a:cs typeface="Arial"/>
              </a:rPr>
              <a:t>colorantes  una penetración regular en el cuero </a:t>
            </a:r>
            <a:r>
              <a:rPr sz="2100" dirty="0">
                <a:latin typeface="Arial"/>
                <a:cs typeface="Arial"/>
              </a:rPr>
              <a:t>y </a:t>
            </a:r>
            <a:r>
              <a:rPr sz="2100" spc="-5" dirty="0">
                <a:latin typeface="Arial"/>
                <a:cs typeface="Arial"/>
              </a:rPr>
              <a:t>evitar sobrecargar  la flor </a:t>
            </a:r>
            <a:r>
              <a:rPr sz="2100" dirty="0">
                <a:latin typeface="Arial"/>
                <a:cs typeface="Arial"/>
              </a:rPr>
              <a:t>y con </a:t>
            </a:r>
            <a:r>
              <a:rPr sz="2100" spc="-5" dirty="0">
                <a:latin typeface="Arial"/>
                <a:cs typeface="Arial"/>
              </a:rPr>
              <a:t>ello evitar </a:t>
            </a:r>
            <a:r>
              <a:rPr sz="2100" dirty="0">
                <a:latin typeface="Arial"/>
                <a:cs typeface="Arial"/>
              </a:rPr>
              <a:t>sus </a:t>
            </a:r>
            <a:r>
              <a:rPr sz="2100" spc="-5" dirty="0">
                <a:latin typeface="Arial"/>
                <a:cs typeface="Arial"/>
              </a:rPr>
              <a:t>consecuencias negativas (poro  basto, tensión </a:t>
            </a:r>
            <a:r>
              <a:rPr sz="2100" dirty="0">
                <a:latin typeface="Arial"/>
                <a:cs typeface="Arial"/>
              </a:rPr>
              <a:t>en la</a:t>
            </a:r>
            <a:r>
              <a:rPr sz="2100" spc="-50" dirty="0">
                <a:latin typeface="Arial"/>
                <a:cs typeface="Arial"/>
              </a:rPr>
              <a:t> </a:t>
            </a:r>
            <a:r>
              <a:rPr sz="2100" spc="-5" dirty="0">
                <a:latin typeface="Arial"/>
                <a:cs typeface="Arial"/>
              </a:rPr>
              <a:t>flor).</a:t>
            </a:r>
            <a:endParaRPr sz="2100" dirty="0">
              <a:latin typeface="Arial"/>
              <a:cs typeface="Arial"/>
            </a:endParaRPr>
          </a:p>
          <a:p>
            <a:pPr marL="396240" marR="408305" indent="-383540" algn="just">
              <a:lnSpc>
                <a:spcPct val="80000"/>
              </a:lnSpc>
              <a:spcBef>
                <a:spcPts val="505"/>
              </a:spcBef>
              <a:buClr>
                <a:srgbClr val="3891A7"/>
              </a:buClr>
              <a:buSzPct val="78571"/>
              <a:buFont typeface="Wingdings 2"/>
              <a:buChar char=""/>
              <a:tabLst>
                <a:tab pos="396240" algn="l"/>
                <a:tab pos="396875" algn="l"/>
              </a:tabLst>
            </a:pPr>
            <a:r>
              <a:rPr sz="2100" spc="-5" dirty="0">
                <a:latin typeface="Arial"/>
                <a:cs typeface="Arial"/>
              </a:rPr>
              <a:t>Al </a:t>
            </a:r>
            <a:r>
              <a:rPr sz="2100" dirty="0">
                <a:latin typeface="Arial"/>
                <a:cs typeface="Arial"/>
              </a:rPr>
              <a:t>mismo </a:t>
            </a:r>
            <a:r>
              <a:rPr sz="2100" spc="-5" dirty="0">
                <a:latin typeface="Arial"/>
                <a:cs typeface="Arial"/>
              </a:rPr>
              <a:t>tiempo la neutralización debe compensar las  diferencias de pH entre pieles diferentes, tal </a:t>
            </a:r>
            <a:r>
              <a:rPr sz="2100" dirty="0">
                <a:latin typeface="Arial"/>
                <a:cs typeface="Arial"/>
              </a:rPr>
              <a:t>y </a:t>
            </a:r>
            <a:r>
              <a:rPr sz="2100" spc="-5" dirty="0">
                <a:latin typeface="Arial"/>
                <a:cs typeface="Arial"/>
              </a:rPr>
              <a:t>como  ocurre cuando se recurten conjuntamente pieles  procedentes de diferentes curticiones </a:t>
            </a:r>
            <a:r>
              <a:rPr sz="2100" dirty="0">
                <a:latin typeface="Arial"/>
                <a:cs typeface="Arial"/>
              </a:rPr>
              <a:t>y muy  </a:t>
            </a:r>
            <a:r>
              <a:rPr sz="2100" spc="-5" dirty="0">
                <a:latin typeface="Arial"/>
                <a:cs typeface="Arial"/>
              </a:rPr>
              <a:t>especialmente cuando se transforma wet-blue </a:t>
            </a:r>
            <a:r>
              <a:rPr sz="2100" spc="-10" dirty="0">
                <a:latin typeface="Arial"/>
                <a:cs typeface="Arial"/>
              </a:rPr>
              <a:t>de  </a:t>
            </a:r>
            <a:r>
              <a:rPr sz="2100" spc="-5" dirty="0">
                <a:latin typeface="Arial"/>
                <a:cs typeface="Arial"/>
              </a:rPr>
              <a:t>diferentes</a:t>
            </a:r>
            <a:r>
              <a:rPr sz="2100" spc="-25" dirty="0">
                <a:latin typeface="Arial"/>
                <a:cs typeface="Arial"/>
              </a:rPr>
              <a:t> </a:t>
            </a:r>
            <a:r>
              <a:rPr sz="2100" spc="-5" dirty="0">
                <a:latin typeface="Arial"/>
                <a:cs typeface="Arial"/>
              </a:rPr>
              <a:t>procedencias.</a:t>
            </a:r>
            <a:endParaRPr sz="2100" dirty="0">
              <a:latin typeface="Arial"/>
              <a:cs typeface="Arial"/>
            </a:endParaRPr>
          </a:p>
        </p:txBody>
      </p:sp>
      <p:sp>
        <p:nvSpPr>
          <p:cNvPr id="10" name="object 10"/>
          <p:cNvSpPr/>
          <p:nvPr/>
        </p:nvSpPr>
        <p:spPr>
          <a:xfrm>
            <a:off x="7215251" y="214249"/>
            <a:ext cx="1595755" cy="1452880"/>
          </a:xfrm>
          <a:custGeom>
            <a:avLst/>
            <a:gdLst/>
            <a:ahLst/>
            <a:cxnLst/>
            <a:rect l="l" t="t" r="r" b="b"/>
            <a:pathLst>
              <a:path w="1595754" h="1452880">
                <a:moveTo>
                  <a:pt x="1470532" y="0"/>
                </a:moveTo>
                <a:lnTo>
                  <a:pt x="124841" y="0"/>
                </a:lnTo>
                <a:lnTo>
                  <a:pt x="76241" y="9808"/>
                </a:lnTo>
                <a:lnTo>
                  <a:pt x="36560" y="36560"/>
                </a:lnTo>
                <a:lnTo>
                  <a:pt x="9808" y="76241"/>
                </a:lnTo>
                <a:lnTo>
                  <a:pt x="0" y="124841"/>
                </a:lnTo>
                <a:lnTo>
                  <a:pt x="0" y="1327785"/>
                </a:lnTo>
                <a:lnTo>
                  <a:pt x="9808" y="1376384"/>
                </a:lnTo>
                <a:lnTo>
                  <a:pt x="36560" y="1416065"/>
                </a:lnTo>
                <a:lnTo>
                  <a:pt x="76241" y="1442817"/>
                </a:lnTo>
                <a:lnTo>
                  <a:pt x="124841" y="1452626"/>
                </a:lnTo>
                <a:lnTo>
                  <a:pt x="1470532" y="1452626"/>
                </a:lnTo>
                <a:lnTo>
                  <a:pt x="1519132" y="1442817"/>
                </a:lnTo>
                <a:lnTo>
                  <a:pt x="1558813" y="1416065"/>
                </a:lnTo>
                <a:lnTo>
                  <a:pt x="1585565" y="1376384"/>
                </a:lnTo>
                <a:lnTo>
                  <a:pt x="1595374" y="1327785"/>
                </a:lnTo>
                <a:lnTo>
                  <a:pt x="1595374" y="124841"/>
                </a:lnTo>
                <a:lnTo>
                  <a:pt x="1585565" y="76241"/>
                </a:lnTo>
                <a:lnTo>
                  <a:pt x="1558813" y="36560"/>
                </a:lnTo>
                <a:lnTo>
                  <a:pt x="1519132" y="9808"/>
                </a:lnTo>
                <a:lnTo>
                  <a:pt x="1470532" y="0"/>
                </a:lnTo>
                <a:close/>
              </a:path>
            </a:pathLst>
          </a:custGeom>
          <a:solidFill>
            <a:srgbClr val="ECECEC"/>
          </a:solidFill>
        </p:spPr>
        <p:txBody>
          <a:bodyPr wrap="square" lIns="0" tIns="0" rIns="0" bIns="0" rtlCol="0"/>
          <a:lstStyle/>
          <a:p>
            <a:endParaRPr/>
          </a:p>
        </p:txBody>
      </p:sp>
      <p:sp>
        <p:nvSpPr>
          <p:cNvPr id="11" name="object 11"/>
          <p:cNvSpPr/>
          <p:nvPr/>
        </p:nvSpPr>
        <p:spPr>
          <a:xfrm>
            <a:off x="7117784" y="129538"/>
            <a:ext cx="1700149" cy="166712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371601" y="182878"/>
            <a:ext cx="5943600" cy="1276350"/>
          </a:xfrm>
          <a:prstGeom prst="rect">
            <a:avLst/>
          </a:prstGeom>
        </p:spPr>
        <p:txBody>
          <a:bodyPr vert="horz" wrap="square" lIns="0" tIns="13335" rIns="0" bIns="0" rtlCol="0">
            <a:spAutoFit/>
          </a:bodyPr>
          <a:lstStyle/>
          <a:p>
            <a:pPr marL="12700" marR="5080" algn="ctr">
              <a:lnSpc>
                <a:spcPct val="100000"/>
              </a:lnSpc>
              <a:spcBef>
                <a:spcPts val="105"/>
              </a:spcBef>
            </a:pPr>
            <a:r>
              <a:rPr sz="4100" b="0" dirty="0">
                <a:latin typeface="Arial"/>
                <a:cs typeface="Arial"/>
              </a:rPr>
              <a:t>Consecuencias de</a:t>
            </a:r>
            <a:r>
              <a:rPr sz="4100" b="0" spc="-160" dirty="0">
                <a:latin typeface="Arial"/>
                <a:cs typeface="Arial"/>
              </a:rPr>
              <a:t> </a:t>
            </a:r>
            <a:r>
              <a:rPr sz="4100" b="0" dirty="0">
                <a:latin typeface="Arial"/>
                <a:cs typeface="Arial"/>
              </a:rPr>
              <a:t>no  neutralizar</a:t>
            </a:r>
            <a:endParaRPr sz="4100" dirty="0">
              <a:latin typeface="Arial"/>
              <a:cs typeface="Arial"/>
            </a:endParaRPr>
          </a:p>
        </p:txBody>
      </p:sp>
      <p:sp>
        <p:nvSpPr>
          <p:cNvPr id="8" name="object 8"/>
          <p:cNvSpPr txBox="1"/>
          <p:nvPr/>
        </p:nvSpPr>
        <p:spPr>
          <a:xfrm>
            <a:off x="910909" y="1898621"/>
            <a:ext cx="6864984" cy="4122420"/>
          </a:xfrm>
          <a:prstGeom prst="rect">
            <a:avLst/>
          </a:prstGeom>
        </p:spPr>
        <p:txBody>
          <a:bodyPr vert="horz" wrap="square" lIns="0" tIns="12065" rIns="0" bIns="0" rtlCol="0">
            <a:spAutoFit/>
          </a:bodyPr>
          <a:lstStyle/>
          <a:p>
            <a:pPr marL="396240" indent="-383540" algn="just">
              <a:lnSpc>
                <a:spcPct val="100000"/>
              </a:lnSpc>
              <a:spcBef>
                <a:spcPts val="95"/>
              </a:spcBef>
              <a:buClr>
                <a:srgbClr val="3891A7"/>
              </a:buClr>
              <a:buSzPct val="80357"/>
              <a:buFont typeface="Wingdings 2"/>
              <a:buChar char=""/>
              <a:tabLst>
                <a:tab pos="396240" algn="l"/>
                <a:tab pos="396875" algn="l"/>
              </a:tabLst>
            </a:pPr>
            <a:r>
              <a:rPr sz="2800" spc="-5" dirty="0">
                <a:latin typeface="Arial"/>
                <a:cs typeface="Arial"/>
              </a:rPr>
              <a:t>Corroe los metales donde se</a:t>
            </a:r>
            <a:r>
              <a:rPr sz="2800" spc="60" dirty="0">
                <a:latin typeface="Arial"/>
                <a:cs typeface="Arial"/>
              </a:rPr>
              <a:t> </a:t>
            </a:r>
            <a:r>
              <a:rPr sz="2800" spc="-5" dirty="0">
                <a:latin typeface="Arial"/>
                <a:cs typeface="Arial"/>
              </a:rPr>
              <a:t>coloque.</a:t>
            </a:r>
            <a:endParaRPr sz="2800" dirty="0">
              <a:latin typeface="Arial"/>
              <a:cs typeface="Arial"/>
            </a:endParaRPr>
          </a:p>
          <a:p>
            <a:pPr marL="396240" marR="71120" indent="-383540" algn="just">
              <a:lnSpc>
                <a:spcPts val="2690"/>
              </a:lnSpc>
              <a:spcBef>
                <a:spcPts val="645"/>
              </a:spcBef>
              <a:buClr>
                <a:srgbClr val="3891A7"/>
              </a:buClr>
              <a:buSzPct val="80357"/>
              <a:buFont typeface="Wingdings 2"/>
              <a:buChar char=""/>
              <a:tabLst>
                <a:tab pos="396240" algn="l"/>
                <a:tab pos="396875" algn="l"/>
              </a:tabLst>
            </a:pPr>
            <a:r>
              <a:rPr sz="2800" spc="-5" dirty="0">
                <a:latin typeface="Arial"/>
                <a:cs typeface="Arial"/>
              </a:rPr>
              <a:t>Parte los hilos de algodón y lino con que  se cosa los</a:t>
            </a:r>
            <a:r>
              <a:rPr sz="2800" spc="5" dirty="0">
                <a:latin typeface="Arial"/>
                <a:cs typeface="Arial"/>
              </a:rPr>
              <a:t> </a:t>
            </a:r>
            <a:r>
              <a:rPr sz="2800" dirty="0">
                <a:latin typeface="Arial"/>
                <a:cs typeface="Arial"/>
              </a:rPr>
              <a:t>articulos.</a:t>
            </a:r>
          </a:p>
          <a:p>
            <a:pPr marL="396240" marR="167005" indent="-383540" algn="just">
              <a:lnSpc>
                <a:spcPts val="2690"/>
              </a:lnSpc>
              <a:spcBef>
                <a:spcPts val="675"/>
              </a:spcBef>
              <a:buClr>
                <a:srgbClr val="3891A7"/>
              </a:buClr>
              <a:buSzPct val="80357"/>
              <a:buFont typeface="Wingdings 2"/>
              <a:buChar char=""/>
              <a:tabLst>
                <a:tab pos="396240" algn="l"/>
                <a:tab pos="396875" algn="l"/>
              </a:tabLst>
            </a:pPr>
            <a:r>
              <a:rPr sz="2800" spc="-5" dirty="0">
                <a:latin typeface="Arial"/>
                <a:cs typeface="Arial"/>
              </a:rPr>
              <a:t>Produce </a:t>
            </a:r>
            <a:r>
              <a:rPr sz="2800" dirty="0">
                <a:latin typeface="Arial"/>
                <a:cs typeface="Arial"/>
              </a:rPr>
              <a:t>irritacion </a:t>
            </a:r>
            <a:r>
              <a:rPr sz="2800" spc="-5" dirty="0">
                <a:latin typeface="Arial"/>
                <a:cs typeface="Arial"/>
              </a:rPr>
              <a:t>al </a:t>
            </a:r>
            <a:r>
              <a:rPr sz="2800" dirty="0">
                <a:latin typeface="Arial"/>
                <a:cs typeface="Arial"/>
              </a:rPr>
              <a:t>contacto </a:t>
            </a:r>
            <a:r>
              <a:rPr sz="2800" spc="-5" dirty="0">
                <a:latin typeface="Arial"/>
                <a:cs typeface="Arial"/>
              </a:rPr>
              <a:t>con </a:t>
            </a:r>
            <a:r>
              <a:rPr sz="2800" dirty="0">
                <a:latin typeface="Arial"/>
                <a:cs typeface="Arial"/>
              </a:rPr>
              <a:t>la piel  </a:t>
            </a:r>
            <a:r>
              <a:rPr sz="2800" spc="-5" dirty="0">
                <a:latin typeface="Arial"/>
                <a:cs typeface="Arial"/>
              </a:rPr>
              <a:t>humana.</a:t>
            </a:r>
            <a:endParaRPr sz="2800" dirty="0">
              <a:latin typeface="Arial"/>
              <a:cs typeface="Arial"/>
            </a:endParaRPr>
          </a:p>
          <a:p>
            <a:pPr marL="396240" marR="5080" indent="-383540" algn="just">
              <a:lnSpc>
                <a:spcPct val="80000"/>
              </a:lnSpc>
              <a:spcBef>
                <a:spcPts val="690"/>
              </a:spcBef>
              <a:buClr>
                <a:srgbClr val="3891A7"/>
              </a:buClr>
              <a:buSzPct val="80357"/>
              <a:buFont typeface="Wingdings 2"/>
              <a:buChar char=""/>
              <a:tabLst>
                <a:tab pos="396240" algn="l"/>
                <a:tab pos="396875" algn="l"/>
              </a:tabLst>
            </a:pPr>
            <a:r>
              <a:rPr sz="2800" spc="-5" dirty="0">
                <a:latin typeface="Arial"/>
                <a:cs typeface="Arial"/>
              </a:rPr>
              <a:t>A este proceso </a:t>
            </a:r>
            <a:r>
              <a:rPr sz="2800" dirty="0">
                <a:latin typeface="Arial"/>
                <a:cs typeface="Arial"/>
              </a:rPr>
              <a:t>sería </a:t>
            </a:r>
            <a:r>
              <a:rPr sz="2800" spc="-5" dirty="0">
                <a:latin typeface="Arial"/>
                <a:cs typeface="Arial"/>
              </a:rPr>
              <a:t>más adecuado  llamarle </a:t>
            </a:r>
            <a:r>
              <a:rPr sz="2800" b="1" spc="-5" dirty="0">
                <a:latin typeface="Arial"/>
                <a:cs typeface="Arial"/>
              </a:rPr>
              <a:t>desacidulación </a:t>
            </a:r>
            <a:r>
              <a:rPr sz="2800" dirty="0">
                <a:latin typeface="Arial"/>
                <a:cs typeface="Arial"/>
              </a:rPr>
              <a:t>que  neutralización </a:t>
            </a:r>
            <a:r>
              <a:rPr sz="2800" spc="-5" dirty="0">
                <a:latin typeface="Arial"/>
                <a:cs typeface="Arial"/>
              </a:rPr>
              <a:t>porque se </a:t>
            </a:r>
            <a:r>
              <a:rPr sz="2800" dirty="0">
                <a:latin typeface="Arial"/>
                <a:cs typeface="Arial"/>
              </a:rPr>
              <a:t>se </a:t>
            </a:r>
            <a:r>
              <a:rPr sz="2800" spc="-5" dirty="0">
                <a:latin typeface="Arial"/>
                <a:cs typeface="Arial"/>
              </a:rPr>
              <a:t>refiere sobre  eliminar los ácidos libres formados y  </a:t>
            </a:r>
            <a:r>
              <a:rPr sz="2800" dirty="0">
                <a:latin typeface="Arial"/>
                <a:cs typeface="Arial"/>
              </a:rPr>
              <a:t>porque </a:t>
            </a:r>
            <a:r>
              <a:rPr sz="2800" spc="-5" dirty="0">
                <a:latin typeface="Arial"/>
                <a:cs typeface="Arial"/>
              </a:rPr>
              <a:t>muy </a:t>
            </a:r>
            <a:r>
              <a:rPr sz="2800" dirty="0">
                <a:latin typeface="Arial"/>
                <a:cs typeface="Arial"/>
              </a:rPr>
              <a:t>raramente </a:t>
            </a:r>
            <a:r>
              <a:rPr sz="2800" spc="-5" dirty="0">
                <a:latin typeface="Arial"/>
                <a:cs typeface="Arial"/>
              </a:rPr>
              <a:t>se trata el cuero  </a:t>
            </a:r>
            <a:r>
              <a:rPr sz="2800" dirty="0">
                <a:latin typeface="Arial"/>
                <a:cs typeface="Arial"/>
              </a:rPr>
              <a:t>hasta </a:t>
            </a:r>
            <a:r>
              <a:rPr sz="2800" spc="-5" dirty="0">
                <a:latin typeface="Arial"/>
                <a:cs typeface="Arial"/>
              </a:rPr>
              <a:t>el punto</a:t>
            </a:r>
            <a:r>
              <a:rPr sz="2800" spc="-20" dirty="0">
                <a:latin typeface="Arial"/>
                <a:cs typeface="Arial"/>
              </a:rPr>
              <a:t> </a:t>
            </a:r>
            <a:r>
              <a:rPr sz="2800" dirty="0">
                <a:latin typeface="Arial"/>
                <a:cs typeface="Arial"/>
              </a:rPr>
              <a:t>neutro.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23238" y="559564"/>
            <a:ext cx="2696362" cy="720069"/>
          </a:xfrm>
          <a:prstGeom prst="rect">
            <a:avLst/>
          </a:prstGeom>
        </p:spPr>
        <p:txBody>
          <a:bodyPr vert="horz" wrap="square" lIns="0" tIns="12065" rIns="0" bIns="0" rtlCol="0">
            <a:spAutoFit/>
          </a:bodyPr>
          <a:lstStyle/>
          <a:p>
            <a:pPr marL="12700">
              <a:lnSpc>
                <a:spcPct val="100000"/>
              </a:lnSpc>
              <a:spcBef>
                <a:spcPts val="95"/>
              </a:spcBef>
            </a:pPr>
            <a:r>
              <a:rPr lang="es-MX" sz="4600" spc="-5" dirty="0">
                <a:latin typeface="Arial"/>
                <a:cs typeface="Arial"/>
              </a:rPr>
              <a:t>R</a:t>
            </a:r>
            <a:r>
              <a:rPr sz="4600" b="0" spc="-5" dirty="0" err="1" smtClean="0">
                <a:latin typeface="Arial"/>
                <a:cs typeface="Arial"/>
              </a:rPr>
              <a:t>ecurtido</a:t>
            </a:r>
            <a:endParaRPr sz="4600" dirty="0">
              <a:latin typeface="Arial"/>
              <a:cs typeface="Arial"/>
            </a:endParaRPr>
          </a:p>
        </p:txBody>
      </p:sp>
      <p:sp>
        <p:nvSpPr>
          <p:cNvPr id="8" name="object 8"/>
          <p:cNvSpPr txBox="1"/>
          <p:nvPr/>
        </p:nvSpPr>
        <p:spPr>
          <a:xfrm>
            <a:off x="829767" y="1668526"/>
            <a:ext cx="7268209" cy="4443730"/>
          </a:xfrm>
          <a:prstGeom prst="rect">
            <a:avLst/>
          </a:prstGeom>
        </p:spPr>
        <p:txBody>
          <a:bodyPr vert="horz" wrap="square" lIns="0" tIns="83185" rIns="0" bIns="0" rtlCol="0">
            <a:spAutoFit/>
          </a:bodyPr>
          <a:lstStyle/>
          <a:p>
            <a:pPr marL="396240" marR="5080" indent="-383540" algn="just">
              <a:lnSpc>
                <a:spcPct val="80000"/>
              </a:lnSpc>
              <a:spcBef>
                <a:spcPts val="655"/>
              </a:spcBef>
              <a:buClr>
                <a:srgbClr val="3891A7"/>
              </a:buClr>
              <a:buSzPct val="78260"/>
              <a:buFont typeface="Wingdings 2"/>
              <a:buChar char=""/>
              <a:tabLst>
                <a:tab pos="396240" algn="l"/>
                <a:tab pos="396875" algn="l"/>
              </a:tabLst>
            </a:pPr>
            <a:r>
              <a:rPr sz="2300" dirty="0">
                <a:latin typeface="Arial"/>
                <a:cs typeface="Arial"/>
              </a:rPr>
              <a:t>Es el tratamiento </a:t>
            </a:r>
            <a:r>
              <a:rPr sz="2300" spc="-5" dirty="0">
                <a:latin typeface="Arial"/>
                <a:cs typeface="Arial"/>
              </a:rPr>
              <a:t>del </a:t>
            </a:r>
            <a:r>
              <a:rPr sz="2300" dirty="0">
                <a:latin typeface="Arial"/>
                <a:cs typeface="Arial"/>
              </a:rPr>
              <a:t>cuero curtido con uno o más  productos químicos para completar el curtido o darle  características finales al cuero que no son</a:t>
            </a:r>
            <a:r>
              <a:rPr sz="2300" spc="-210" dirty="0">
                <a:latin typeface="Arial"/>
                <a:cs typeface="Arial"/>
              </a:rPr>
              <a:t> </a:t>
            </a:r>
            <a:r>
              <a:rPr sz="2300" dirty="0">
                <a:latin typeface="Arial"/>
                <a:cs typeface="Arial"/>
              </a:rPr>
              <a:t>obtenibles  con la sola curtición convencional, un cuero más  lleno, con mejor resistencia al agua, mayor blandura  o para favorecer la igualación de</a:t>
            </a:r>
            <a:r>
              <a:rPr sz="2300" spc="-185" dirty="0">
                <a:latin typeface="Arial"/>
                <a:cs typeface="Arial"/>
              </a:rPr>
              <a:t> </a:t>
            </a:r>
            <a:r>
              <a:rPr sz="2300" dirty="0">
                <a:latin typeface="Arial"/>
                <a:cs typeface="Arial"/>
              </a:rPr>
              <a:t>tintura.</a:t>
            </a:r>
          </a:p>
          <a:p>
            <a:pPr algn="just">
              <a:lnSpc>
                <a:spcPct val="100000"/>
              </a:lnSpc>
              <a:spcBef>
                <a:spcPts val="35"/>
              </a:spcBef>
              <a:buClr>
                <a:srgbClr val="3891A7"/>
              </a:buClr>
              <a:buFont typeface="Wingdings 2"/>
              <a:buChar char=""/>
            </a:pPr>
            <a:endParaRPr sz="2850" dirty="0">
              <a:latin typeface="Times New Roman"/>
              <a:cs typeface="Times New Roman"/>
            </a:endParaRPr>
          </a:p>
          <a:p>
            <a:pPr marL="396240" marR="59055" indent="-383540" algn="just">
              <a:lnSpc>
                <a:spcPct val="80000"/>
              </a:lnSpc>
              <a:buClr>
                <a:srgbClr val="3891A7"/>
              </a:buClr>
              <a:buSzPct val="78260"/>
              <a:buFont typeface="Wingdings 2"/>
              <a:buChar char=""/>
              <a:tabLst>
                <a:tab pos="396240" algn="l"/>
                <a:tab pos="396875" algn="l"/>
              </a:tabLst>
            </a:pPr>
            <a:r>
              <a:rPr sz="2300" dirty="0">
                <a:latin typeface="Arial"/>
                <a:cs typeface="Arial"/>
              </a:rPr>
              <a:t>Desde hace ya muchos años predomina el criterio  de unificar los trabajos de ribera de la curtiembre  para todos los tipos de cuero hasta el curtido y  diferenciar los diferentes tipos de artículos con el  recurtido y el acabado. Esto no sólo </a:t>
            </a:r>
            <a:r>
              <a:rPr sz="2300" spc="-5" dirty="0">
                <a:latin typeface="Arial"/>
                <a:cs typeface="Arial"/>
              </a:rPr>
              <a:t>favorece </a:t>
            </a:r>
            <a:r>
              <a:rPr sz="2300" dirty="0">
                <a:latin typeface="Arial"/>
                <a:cs typeface="Arial"/>
              </a:rPr>
              <a:t>en</a:t>
            </a:r>
            <a:r>
              <a:rPr sz="2300" spc="-215" dirty="0">
                <a:latin typeface="Arial"/>
                <a:cs typeface="Arial"/>
              </a:rPr>
              <a:t> </a:t>
            </a:r>
            <a:r>
              <a:rPr sz="2300" dirty="0">
                <a:latin typeface="Arial"/>
                <a:cs typeface="Arial"/>
              </a:rPr>
              <a:t>una  cierta racionalización de los procesos sino que  también permite clasificar óptimamente la piel para  los distintos tipos de</a:t>
            </a:r>
            <a:r>
              <a:rPr sz="2300" spc="-114" dirty="0">
                <a:latin typeface="Arial"/>
                <a:cs typeface="Arial"/>
              </a:rPr>
              <a:t> </a:t>
            </a:r>
            <a:r>
              <a:rPr sz="2300" dirty="0">
                <a:latin typeface="Arial"/>
                <a:cs typeface="Arial"/>
              </a:rPr>
              <a:t>artículos.</a:t>
            </a:r>
          </a:p>
        </p:txBody>
      </p:sp>
      <p:sp>
        <p:nvSpPr>
          <p:cNvPr id="9" name="object 9"/>
          <p:cNvSpPr/>
          <p:nvPr/>
        </p:nvSpPr>
        <p:spPr>
          <a:xfrm>
            <a:off x="7215251" y="285622"/>
            <a:ext cx="1738376" cy="145262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08672" y="1246163"/>
            <a:ext cx="7526655" cy="4559069"/>
          </a:xfrm>
          <a:prstGeom prst="rect">
            <a:avLst/>
          </a:prstGeom>
        </p:spPr>
        <p:txBody>
          <a:bodyPr vert="horz" wrap="square" lIns="0" tIns="83185" rIns="0" bIns="0" rtlCol="0">
            <a:spAutoFit/>
          </a:bodyPr>
          <a:lstStyle/>
          <a:p>
            <a:pPr marL="396240" marR="60325" indent="-383540" algn="just">
              <a:lnSpc>
                <a:spcPct val="80000"/>
              </a:lnSpc>
              <a:spcBef>
                <a:spcPts val="655"/>
              </a:spcBef>
              <a:buClr>
                <a:srgbClr val="3891A7"/>
              </a:buClr>
              <a:buSzPct val="78260"/>
              <a:buFont typeface="Wingdings 2"/>
              <a:buChar char=""/>
              <a:tabLst>
                <a:tab pos="396240" algn="l"/>
                <a:tab pos="396875" algn="l"/>
              </a:tabLst>
            </a:pPr>
            <a:r>
              <a:rPr sz="2300" dirty="0">
                <a:latin typeface="Arial"/>
                <a:cs typeface="Arial"/>
              </a:rPr>
              <a:t>En el recurtido está surgiendo el cuero que se quiere  obtener al final del proceso, si presenta defectos es</a:t>
            </a:r>
            <a:r>
              <a:rPr sz="2300" spc="-275" dirty="0">
                <a:latin typeface="Arial"/>
                <a:cs typeface="Arial"/>
              </a:rPr>
              <a:t> </a:t>
            </a:r>
            <a:r>
              <a:rPr sz="2300" dirty="0">
                <a:latin typeface="Arial"/>
                <a:cs typeface="Arial"/>
              </a:rPr>
              <a:t>un  buen momento para intentar corregirlos</a:t>
            </a:r>
            <a:r>
              <a:rPr sz="2300" spc="-240" dirty="0">
                <a:latin typeface="Arial"/>
                <a:cs typeface="Arial"/>
              </a:rPr>
              <a:t> </a:t>
            </a:r>
            <a:r>
              <a:rPr sz="2300" dirty="0">
                <a:latin typeface="Arial"/>
                <a:cs typeface="Arial"/>
              </a:rPr>
              <a:t>(flor</a:t>
            </a:r>
          </a:p>
          <a:p>
            <a:pPr marL="396240" algn="just">
              <a:lnSpc>
                <a:spcPts val="2210"/>
              </a:lnSpc>
            </a:pPr>
            <a:r>
              <a:rPr sz="2300" dirty="0">
                <a:latin typeface="Arial"/>
                <a:cs typeface="Arial"/>
              </a:rPr>
              <a:t>suelta, cueros armados desparejos,</a:t>
            </a:r>
            <a:r>
              <a:rPr sz="2300" spc="-185" dirty="0">
                <a:latin typeface="Arial"/>
                <a:cs typeface="Arial"/>
              </a:rPr>
              <a:t> </a:t>
            </a:r>
            <a:r>
              <a:rPr sz="2300" dirty="0">
                <a:latin typeface="Arial"/>
                <a:cs typeface="Arial"/>
              </a:rPr>
              <a:t>etc).</a:t>
            </a:r>
          </a:p>
          <a:p>
            <a:pPr marL="396240" marR="5080" indent="-383540" algn="just">
              <a:lnSpc>
                <a:spcPct val="80000"/>
              </a:lnSpc>
              <a:spcBef>
                <a:spcPts val="555"/>
              </a:spcBef>
              <a:buClr>
                <a:srgbClr val="3891A7"/>
              </a:buClr>
              <a:buSzPct val="78260"/>
              <a:buFont typeface="Wingdings 2"/>
              <a:buChar char=""/>
              <a:tabLst>
                <a:tab pos="396240" algn="l"/>
                <a:tab pos="396875" algn="l"/>
              </a:tabLst>
            </a:pPr>
            <a:r>
              <a:rPr sz="2300" dirty="0">
                <a:latin typeface="Arial"/>
                <a:cs typeface="Arial"/>
              </a:rPr>
              <a:t>El recurtido es una de las operaciones más  importantes porque influiría directamente en el  engrase, teñido y acabado y definirá las</a:t>
            </a:r>
            <a:r>
              <a:rPr sz="2300" spc="-210" dirty="0">
                <a:latin typeface="Arial"/>
                <a:cs typeface="Arial"/>
              </a:rPr>
              <a:t> </a:t>
            </a:r>
            <a:r>
              <a:rPr sz="2300" dirty="0">
                <a:latin typeface="Arial"/>
                <a:cs typeface="Arial"/>
              </a:rPr>
              <a:t>características  finales del</a:t>
            </a:r>
            <a:r>
              <a:rPr sz="2300" spc="-65" dirty="0">
                <a:latin typeface="Arial"/>
                <a:cs typeface="Arial"/>
              </a:rPr>
              <a:t> </a:t>
            </a:r>
            <a:r>
              <a:rPr sz="2300" dirty="0">
                <a:latin typeface="Arial"/>
                <a:cs typeface="Arial"/>
              </a:rPr>
              <a:t>cuero.</a:t>
            </a:r>
          </a:p>
          <a:p>
            <a:pPr marL="396240" marR="249554" indent="-383540" algn="just">
              <a:lnSpc>
                <a:spcPct val="80000"/>
              </a:lnSpc>
              <a:spcBef>
                <a:spcPts val="550"/>
              </a:spcBef>
              <a:buClr>
                <a:srgbClr val="3891A7"/>
              </a:buClr>
              <a:buSzPct val="78260"/>
              <a:buFont typeface="Wingdings 2"/>
              <a:buChar char=""/>
              <a:tabLst>
                <a:tab pos="396240" algn="l"/>
                <a:tab pos="396875" algn="l"/>
              </a:tabLst>
            </a:pPr>
            <a:r>
              <a:rPr sz="2300" dirty="0">
                <a:latin typeface="Arial"/>
                <a:cs typeface="Arial"/>
              </a:rPr>
              <a:t>Esta última etapa del proceso es para el caso de  cueros bovinos sin secado intermedio. Si hay</a:t>
            </a:r>
            <a:r>
              <a:rPr sz="2300" spc="-225" dirty="0">
                <a:latin typeface="Arial"/>
                <a:cs typeface="Arial"/>
              </a:rPr>
              <a:t> </a:t>
            </a:r>
            <a:r>
              <a:rPr sz="2300" dirty="0">
                <a:latin typeface="Arial"/>
                <a:cs typeface="Arial"/>
              </a:rPr>
              <a:t>secado  intermedio del cuero se procede así:</a:t>
            </a:r>
            <a:r>
              <a:rPr sz="2300" spc="-190" dirty="0">
                <a:latin typeface="Arial"/>
                <a:cs typeface="Arial"/>
              </a:rPr>
              <a:t> </a:t>
            </a:r>
            <a:r>
              <a:rPr sz="2300" dirty="0">
                <a:latin typeface="Arial"/>
                <a:cs typeface="Arial"/>
              </a:rPr>
              <a:t>se</a:t>
            </a:r>
          </a:p>
          <a:p>
            <a:pPr marL="396240" algn="just">
              <a:lnSpc>
                <a:spcPts val="1935"/>
              </a:lnSpc>
            </a:pPr>
            <a:r>
              <a:rPr sz="2300" dirty="0">
                <a:latin typeface="Arial"/>
                <a:cs typeface="Arial"/>
              </a:rPr>
              <a:t>recurte, neutraliza, preengrasa, se seca</a:t>
            </a:r>
            <a:r>
              <a:rPr sz="2300" spc="-220" dirty="0">
                <a:latin typeface="Arial"/>
                <a:cs typeface="Arial"/>
              </a:rPr>
              <a:t> </a:t>
            </a:r>
            <a:r>
              <a:rPr sz="2300" dirty="0">
                <a:latin typeface="Arial"/>
                <a:cs typeface="Arial"/>
              </a:rPr>
              <a:t>y</a:t>
            </a:r>
          </a:p>
          <a:p>
            <a:pPr marL="396240" algn="just">
              <a:lnSpc>
                <a:spcPts val="2485"/>
              </a:lnSpc>
            </a:pPr>
            <a:r>
              <a:rPr sz="2300" spc="-5" dirty="0">
                <a:latin typeface="Arial"/>
                <a:cs typeface="Arial"/>
              </a:rPr>
              <a:t>posteriormente </a:t>
            </a:r>
            <a:r>
              <a:rPr sz="2300" dirty="0">
                <a:latin typeface="Arial"/>
                <a:cs typeface="Arial"/>
              </a:rPr>
              <a:t>se</a:t>
            </a:r>
            <a:r>
              <a:rPr sz="2300" spc="-80" dirty="0">
                <a:latin typeface="Arial"/>
                <a:cs typeface="Arial"/>
              </a:rPr>
              <a:t> </a:t>
            </a:r>
            <a:r>
              <a:rPr sz="2300" dirty="0">
                <a:latin typeface="Arial"/>
                <a:cs typeface="Arial"/>
              </a:rPr>
              <a:t>tiñe.</a:t>
            </a:r>
          </a:p>
          <a:p>
            <a:pPr marL="396240" marR="224154" indent="-383540" algn="just">
              <a:lnSpc>
                <a:spcPct val="80000"/>
              </a:lnSpc>
              <a:spcBef>
                <a:spcPts val="555"/>
              </a:spcBef>
              <a:buClr>
                <a:srgbClr val="3891A7"/>
              </a:buClr>
              <a:buSzPct val="78260"/>
              <a:buFont typeface="Wingdings 2"/>
              <a:buChar char=""/>
              <a:tabLst>
                <a:tab pos="396240" algn="l"/>
                <a:tab pos="396875" algn="l"/>
              </a:tabLst>
            </a:pPr>
            <a:r>
              <a:rPr sz="2300" dirty="0">
                <a:latin typeface="Arial"/>
                <a:cs typeface="Arial"/>
              </a:rPr>
              <a:t>Esta variante se hace por ejemplo para agamuzado</a:t>
            </a:r>
            <a:r>
              <a:rPr sz="2300" spc="-285" dirty="0">
                <a:latin typeface="Arial"/>
                <a:cs typeface="Arial"/>
              </a:rPr>
              <a:t> </a:t>
            </a:r>
            <a:r>
              <a:rPr sz="2300" dirty="0">
                <a:latin typeface="Arial"/>
                <a:cs typeface="Arial"/>
              </a:rPr>
              <a:t>y  en cueros que se quiere penetración en el</a:t>
            </a:r>
            <a:r>
              <a:rPr sz="2300" spc="-240" dirty="0">
                <a:latin typeface="Arial"/>
                <a:cs typeface="Arial"/>
              </a:rPr>
              <a:t> </a:t>
            </a:r>
            <a:r>
              <a:rPr sz="2300" dirty="0">
                <a:latin typeface="Arial"/>
                <a:cs typeface="Arial"/>
              </a:rPr>
              <a:t>teñido.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715250" y="285711"/>
            <a:ext cx="1185862" cy="114126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14287" y="5286324"/>
            <a:ext cx="1405001" cy="130975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643876" y="5429250"/>
            <a:ext cx="1333500" cy="1428747"/>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1721866" y="1444497"/>
            <a:ext cx="6019800" cy="4167808"/>
          </a:xfrm>
          <a:prstGeom prst="rect">
            <a:avLst/>
          </a:prstGeom>
        </p:spPr>
        <p:txBody>
          <a:bodyPr vert="horz" wrap="square" lIns="0" tIns="12700" rIns="0" bIns="0" rtlCol="0">
            <a:spAutoFit/>
          </a:bodyPr>
          <a:lstStyle/>
          <a:p>
            <a:pPr marL="12700" marR="5080">
              <a:lnSpc>
                <a:spcPct val="100000"/>
              </a:lnSpc>
              <a:spcBef>
                <a:spcPts val="100"/>
              </a:spcBef>
              <a:tabLst>
                <a:tab pos="5243830" algn="l"/>
              </a:tabLst>
            </a:pPr>
            <a:r>
              <a:rPr sz="1800" spc="-5" dirty="0">
                <a:latin typeface="Arial"/>
                <a:cs typeface="Arial"/>
              </a:rPr>
              <a:t>El teñido consiste en un conjunto de operaciones </a:t>
            </a:r>
            <a:r>
              <a:rPr sz="1800" spc="-10" dirty="0">
                <a:latin typeface="Arial"/>
                <a:cs typeface="Arial"/>
              </a:rPr>
              <a:t>cuyo  </a:t>
            </a:r>
            <a:r>
              <a:rPr sz="1800" spc="-5" dirty="0">
                <a:latin typeface="Arial"/>
                <a:cs typeface="Arial"/>
              </a:rPr>
              <a:t>finalidad es conferirle al cuero determinada coloración, </a:t>
            </a:r>
            <a:r>
              <a:rPr sz="1800" spc="-15" dirty="0">
                <a:latin typeface="Arial"/>
                <a:cs typeface="Arial"/>
              </a:rPr>
              <a:t>ya  </a:t>
            </a:r>
            <a:r>
              <a:rPr sz="1800" spc="-5" dirty="0">
                <a:latin typeface="Arial"/>
                <a:cs typeface="Arial"/>
              </a:rPr>
              <a:t>sea superficialmente, en parte del espesor o </a:t>
            </a:r>
            <a:r>
              <a:rPr sz="1800" spc="-10" dirty="0">
                <a:latin typeface="Arial"/>
                <a:cs typeface="Arial"/>
              </a:rPr>
              <a:t>en </a:t>
            </a:r>
            <a:r>
              <a:rPr sz="1800" spc="-5" dirty="0">
                <a:latin typeface="Arial"/>
                <a:cs typeface="Arial"/>
              </a:rPr>
              <a:t>todo </a:t>
            </a:r>
            <a:r>
              <a:rPr sz="1800" spc="-10" dirty="0">
                <a:latin typeface="Arial"/>
                <a:cs typeface="Arial"/>
              </a:rPr>
              <a:t>el  </a:t>
            </a:r>
            <a:r>
              <a:rPr sz="1800" spc="-5" dirty="0">
                <a:latin typeface="Arial"/>
                <a:cs typeface="Arial"/>
              </a:rPr>
              <a:t>espesor para mejorar </a:t>
            </a:r>
            <a:r>
              <a:rPr sz="1800" dirty="0">
                <a:latin typeface="Arial"/>
                <a:cs typeface="Arial"/>
              </a:rPr>
              <a:t>su </a:t>
            </a:r>
            <a:r>
              <a:rPr sz="1800" spc="-5" dirty="0">
                <a:latin typeface="Arial"/>
                <a:cs typeface="Arial"/>
              </a:rPr>
              <a:t>apariencia, adaptarlo</a:t>
            </a:r>
            <a:r>
              <a:rPr sz="1800" spc="75" dirty="0">
                <a:latin typeface="Arial"/>
                <a:cs typeface="Arial"/>
              </a:rPr>
              <a:t> </a:t>
            </a:r>
            <a:r>
              <a:rPr sz="1800" dirty="0">
                <a:latin typeface="Arial"/>
                <a:cs typeface="Arial"/>
              </a:rPr>
              <a:t>a la	</a:t>
            </a:r>
            <a:r>
              <a:rPr sz="1800" spc="-5" dirty="0">
                <a:latin typeface="Arial"/>
                <a:cs typeface="Arial"/>
              </a:rPr>
              <a:t>moda</a:t>
            </a:r>
            <a:r>
              <a:rPr sz="1800" spc="-85" dirty="0">
                <a:latin typeface="Arial"/>
                <a:cs typeface="Arial"/>
              </a:rPr>
              <a:t> </a:t>
            </a:r>
            <a:r>
              <a:rPr sz="1800" dirty="0">
                <a:latin typeface="Arial"/>
                <a:cs typeface="Arial"/>
              </a:rPr>
              <a:t>e  </a:t>
            </a:r>
            <a:r>
              <a:rPr sz="1800" spc="-5" dirty="0">
                <a:latin typeface="Arial"/>
                <a:cs typeface="Arial"/>
              </a:rPr>
              <a:t>incrementar su</a:t>
            </a:r>
            <a:r>
              <a:rPr sz="1800" dirty="0">
                <a:latin typeface="Arial"/>
                <a:cs typeface="Arial"/>
              </a:rPr>
              <a:t> </a:t>
            </a:r>
            <a:r>
              <a:rPr sz="1800" spc="-20" dirty="0">
                <a:latin typeface="Arial"/>
                <a:cs typeface="Arial"/>
              </a:rPr>
              <a:t>valor.</a:t>
            </a:r>
            <a:endParaRPr sz="1800" dirty="0">
              <a:latin typeface="Arial"/>
              <a:cs typeface="Arial"/>
            </a:endParaRPr>
          </a:p>
          <a:p>
            <a:pPr>
              <a:lnSpc>
                <a:spcPct val="100000"/>
              </a:lnSpc>
              <a:spcBef>
                <a:spcPts val="35"/>
              </a:spcBef>
            </a:pPr>
            <a:endParaRPr sz="1850" dirty="0">
              <a:latin typeface="Times New Roman"/>
              <a:cs typeface="Times New Roman"/>
            </a:endParaRPr>
          </a:p>
          <a:p>
            <a:pPr marL="12700">
              <a:lnSpc>
                <a:spcPct val="100000"/>
              </a:lnSpc>
            </a:pPr>
            <a:r>
              <a:rPr sz="1800" spc="-5" dirty="0">
                <a:latin typeface="Arial"/>
                <a:cs typeface="Arial"/>
              </a:rPr>
              <a:t>De acuerdo a las necesidades se</a:t>
            </a:r>
            <a:r>
              <a:rPr sz="1800" spc="40" dirty="0">
                <a:latin typeface="Arial"/>
                <a:cs typeface="Arial"/>
              </a:rPr>
              <a:t> </a:t>
            </a:r>
            <a:r>
              <a:rPr sz="1800" spc="-5" dirty="0" err="1">
                <a:latin typeface="Arial"/>
                <a:cs typeface="Arial"/>
              </a:rPr>
              <a:t>realizará</a:t>
            </a:r>
            <a:r>
              <a:rPr sz="1800" spc="-5" dirty="0" smtClean="0">
                <a:latin typeface="Arial"/>
                <a:cs typeface="Arial"/>
              </a:rPr>
              <a:t>:</a:t>
            </a:r>
            <a:endParaRPr sz="2000" dirty="0">
              <a:latin typeface="Times New Roman"/>
              <a:cs typeface="Times New Roman"/>
            </a:endParaRPr>
          </a:p>
          <a:p>
            <a:pPr>
              <a:lnSpc>
                <a:spcPct val="100000"/>
              </a:lnSpc>
              <a:spcBef>
                <a:spcPts val="10"/>
              </a:spcBef>
            </a:pPr>
            <a:endParaRPr sz="1750" dirty="0">
              <a:latin typeface="Times New Roman"/>
              <a:cs typeface="Times New Roman"/>
            </a:endParaRPr>
          </a:p>
          <a:p>
            <a:pPr marL="298450" marR="707390" indent="-285750">
              <a:lnSpc>
                <a:spcPct val="100000"/>
              </a:lnSpc>
              <a:buFont typeface="Arial" panose="020B0604020202020204" pitchFamily="34" charset="0"/>
              <a:buChar char="•"/>
            </a:pPr>
            <a:r>
              <a:rPr sz="1800" spc="-5" dirty="0">
                <a:latin typeface="Arial"/>
                <a:cs typeface="Arial"/>
              </a:rPr>
              <a:t>un teñido de la superficie para igualación </a:t>
            </a:r>
            <a:r>
              <a:rPr sz="1800" dirty="0">
                <a:latin typeface="Arial"/>
                <a:cs typeface="Arial"/>
              </a:rPr>
              <a:t>y </a:t>
            </a:r>
            <a:r>
              <a:rPr sz="1800" spc="-5" dirty="0">
                <a:latin typeface="Arial"/>
                <a:cs typeface="Arial"/>
              </a:rPr>
              <a:t>profundo  cubrimiento de defectos en la</a:t>
            </a:r>
            <a:r>
              <a:rPr sz="1800" spc="10" dirty="0">
                <a:latin typeface="Arial"/>
                <a:cs typeface="Arial"/>
              </a:rPr>
              <a:t> </a:t>
            </a:r>
            <a:r>
              <a:rPr sz="1800" spc="-5" dirty="0">
                <a:latin typeface="Arial"/>
                <a:cs typeface="Arial"/>
              </a:rPr>
              <a:t>flor</a:t>
            </a:r>
            <a:endParaRPr sz="1800" dirty="0">
              <a:latin typeface="Arial"/>
              <a:cs typeface="Arial"/>
            </a:endParaRPr>
          </a:p>
          <a:p>
            <a:pPr marL="298450" marR="287655" indent="-285750">
              <a:lnSpc>
                <a:spcPct val="100000"/>
              </a:lnSpc>
              <a:buFont typeface="Arial" panose="020B0604020202020204" pitchFamily="34" charset="0"/>
              <a:buChar char="•"/>
            </a:pPr>
            <a:r>
              <a:rPr sz="1800" spc="-5" dirty="0">
                <a:latin typeface="Arial"/>
                <a:cs typeface="Arial"/>
              </a:rPr>
              <a:t>profundizar la coloración para disminuir las partes claras  visibles</a:t>
            </a:r>
            <a:endParaRPr sz="1800" dirty="0">
              <a:latin typeface="Arial"/>
              <a:cs typeface="Arial"/>
            </a:endParaRPr>
          </a:p>
          <a:p>
            <a:pPr marL="298450" indent="-285750">
              <a:lnSpc>
                <a:spcPct val="100000"/>
              </a:lnSpc>
              <a:buFont typeface="Arial" panose="020B0604020202020204" pitchFamily="34" charset="0"/>
              <a:buChar char="•"/>
            </a:pPr>
            <a:r>
              <a:rPr sz="1800" spc="-5" dirty="0">
                <a:latin typeface="Arial"/>
                <a:cs typeface="Arial"/>
              </a:rPr>
              <a:t>un teñido penetrado en el </a:t>
            </a:r>
            <a:r>
              <a:rPr sz="1800" dirty="0">
                <a:latin typeface="Arial"/>
                <a:cs typeface="Arial"/>
              </a:rPr>
              <a:t>corte </a:t>
            </a:r>
            <a:r>
              <a:rPr sz="1800" spc="-5" dirty="0">
                <a:latin typeface="Arial"/>
                <a:cs typeface="Arial"/>
              </a:rPr>
              <a:t>transversal del cuero</a:t>
            </a:r>
            <a:r>
              <a:rPr sz="1800" spc="50" dirty="0">
                <a:latin typeface="Arial"/>
                <a:cs typeface="Arial"/>
              </a:rPr>
              <a:t> </a:t>
            </a:r>
            <a:r>
              <a:rPr sz="1800" spc="-5" dirty="0">
                <a:latin typeface="Arial"/>
                <a:cs typeface="Arial"/>
              </a:rPr>
              <a:t>para</a:t>
            </a:r>
            <a:endParaRPr sz="1800" dirty="0">
              <a:latin typeface="Arial"/>
              <a:cs typeface="Arial"/>
            </a:endParaRPr>
          </a:p>
          <a:p>
            <a:pPr marL="298450" indent="-285750">
              <a:lnSpc>
                <a:spcPct val="100000"/>
              </a:lnSpc>
              <a:buFont typeface="Arial" panose="020B0604020202020204" pitchFamily="34" charset="0"/>
              <a:buChar char="•"/>
            </a:pPr>
            <a:r>
              <a:rPr sz="1800" spc="-5" dirty="0">
                <a:latin typeface="Arial"/>
                <a:cs typeface="Arial"/>
              </a:rPr>
              <a:t>evitar claros cortes de los</a:t>
            </a:r>
            <a:r>
              <a:rPr sz="1800" spc="20" dirty="0">
                <a:latin typeface="Arial"/>
                <a:cs typeface="Arial"/>
              </a:rPr>
              <a:t> </a:t>
            </a:r>
            <a:r>
              <a:rPr sz="1800" spc="-10" dirty="0">
                <a:latin typeface="Arial"/>
                <a:cs typeface="Arial"/>
              </a:rPr>
              <a:t>bordes</a:t>
            </a:r>
            <a:endParaRPr sz="1800" dirty="0">
              <a:latin typeface="Arial"/>
              <a:cs typeface="Arial"/>
            </a:endParaRPr>
          </a:p>
        </p:txBody>
      </p:sp>
      <p:sp>
        <p:nvSpPr>
          <p:cNvPr id="11" name="object 11"/>
          <p:cNvSpPr txBox="1">
            <a:spLocks noGrp="1"/>
          </p:cNvSpPr>
          <p:nvPr>
            <p:ph type="title"/>
          </p:nvPr>
        </p:nvSpPr>
        <p:spPr>
          <a:xfrm>
            <a:off x="1793494" y="592277"/>
            <a:ext cx="2245106" cy="567463"/>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TEÑIDO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05000" y="533400"/>
            <a:ext cx="2879725" cy="726440"/>
          </a:xfrm>
          <a:prstGeom prst="rect">
            <a:avLst/>
          </a:prstGeom>
        </p:spPr>
        <p:txBody>
          <a:bodyPr vert="horz" wrap="square" lIns="0" tIns="12065" rIns="0" bIns="0" rtlCol="0">
            <a:spAutoFit/>
          </a:bodyPr>
          <a:lstStyle/>
          <a:p>
            <a:pPr marL="12700">
              <a:lnSpc>
                <a:spcPct val="100000"/>
              </a:lnSpc>
              <a:spcBef>
                <a:spcPts val="95"/>
              </a:spcBef>
            </a:pPr>
            <a:r>
              <a:rPr sz="4600" b="0" spc="-5" dirty="0">
                <a:latin typeface="Arial"/>
                <a:cs typeface="Arial"/>
              </a:rPr>
              <a:t>ENGRA</a:t>
            </a:r>
            <a:r>
              <a:rPr sz="4600" b="0" spc="-20" dirty="0">
                <a:latin typeface="Arial"/>
                <a:cs typeface="Arial"/>
              </a:rPr>
              <a:t>S</a:t>
            </a:r>
            <a:r>
              <a:rPr sz="4600" b="0" spc="-5" dirty="0">
                <a:latin typeface="Arial"/>
                <a:cs typeface="Arial"/>
              </a:rPr>
              <a:t>E</a:t>
            </a:r>
            <a:endParaRPr sz="4600" dirty="0">
              <a:latin typeface="Arial"/>
              <a:cs typeface="Arial"/>
            </a:endParaRPr>
          </a:p>
        </p:txBody>
      </p:sp>
      <p:sp>
        <p:nvSpPr>
          <p:cNvPr id="8" name="object 8"/>
          <p:cNvSpPr txBox="1"/>
          <p:nvPr/>
        </p:nvSpPr>
        <p:spPr>
          <a:xfrm>
            <a:off x="762000" y="1630333"/>
            <a:ext cx="7263130" cy="3462020"/>
          </a:xfrm>
          <a:prstGeom prst="rect">
            <a:avLst/>
          </a:prstGeom>
        </p:spPr>
        <p:txBody>
          <a:bodyPr vert="horz" wrap="square" lIns="0" tIns="83185" rIns="0" bIns="0" rtlCol="0">
            <a:spAutoFit/>
          </a:bodyPr>
          <a:lstStyle/>
          <a:p>
            <a:pPr marL="396240" marR="196215" indent="-383540" algn="just">
              <a:lnSpc>
                <a:spcPct val="80000"/>
              </a:lnSpc>
              <a:spcBef>
                <a:spcPts val="655"/>
              </a:spcBef>
              <a:buClr>
                <a:srgbClr val="3891A7"/>
              </a:buClr>
              <a:buSzPct val="78260"/>
              <a:buFont typeface="Wingdings 2"/>
              <a:buChar char=""/>
              <a:tabLst>
                <a:tab pos="396240" algn="l"/>
                <a:tab pos="396875" algn="l"/>
              </a:tabLst>
            </a:pPr>
            <a:r>
              <a:rPr sz="2300" dirty="0">
                <a:latin typeface="Arial"/>
                <a:cs typeface="Arial"/>
              </a:rPr>
              <a:t>En general, el engrase es el último proceso en</a:t>
            </a:r>
            <a:r>
              <a:rPr sz="2300" spc="-260" dirty="0">
                <a:latin typeface="Arial"/>
                <a:cs typeface="Arial"/>
              </a:rPr>
              <a:t> </a:t>
            </a:r>
            <a:r>
              <a:rPr sz="2300" dirty="0">
                <a:latin typeface="Arial"/>
                <a:cs typeface="Arial"/>
              </a:rPr>
              <a:t>fase  acuosa en la fabricación del cuero y precede al  secado. Junto a los trabajos de ribera y de</a:t>
            </a:r>
            <a:r>
              <a:rPr sz="2300" spc="-225" dirty="0">
                <a:latin typeface="Arial"/>
                <a:cs typeface="Arial"/>
              </a:rPr>
              <a:t> </a:t>
            </a:r>
            <a:r>
              <a:rPr sz="2300" dirty="0">
                <a:latin typeface="Arial"/>
                <a:cs typeface="Arial"/>
              </a:rPr>
              <a:t>curtición  es el proceso que sigue</a:t>
            </a:r>
            <a:r>
              <a:rPr sz="2300" spc="-140" dirty="0">
                <a:latin typeface="Arial"/>
                <a:cs typeface="Arial"/>
              </a:rPr>
              <a:t> </a:t>
            </a:r>
            <a:r>
              <a:rPr sz="2300" dirty="0">
                <a:latin typeface="Arial"/>
                <a:cs typeface="Arial"/>
              </a:rPr>
              <a:t>en</a:t>
            </a:r>
          </a:p>
          <a:p>
            <a:pPr marL="396240" marR="1330960" algn="just">
              <a:lnSpc>
                <a:spcPct val="80000"/>
              </a:lnSpc>
            </a:pPr>
            <a:r>
              <a:rPr sz="2300" dirty="0">
                <a:latin typeface="Arial"/>
                <a:cs typeface="Arial"/>
              </a:rPr>
              <a:t>importancia, influenciando las</a:t>
            </a:r>
            <a:r>
              <a:rPr sz="2300" spc="-160" dirty="0">
                <a:latin typeface="Arial"/>
                <a:cs typeface="Arial"/>
              </a:rPr>
              <a:t> </a:t>
            </a:r>
            <a:r>
              <a:rPr sz="2300" spc="-5" dirty="0">
                <a:latin typeface="Arial"/>
                <a:cs typeface="Arial"/>
              </a:rPr>
              <a:t>propiedades  </a:t>
            </a:r>
            <a:r>
              <a:rPr sz="2300" dirty="0">
                <a:latin typeface="Arial"/>
                <a:cs typeface="Arial"/>
              </a:rPr>
              <a:t>mecánicas y físicas del</a:t>
            </a:r>
            <a:r>
              <a:rPr sz="2300" spc="-100" dirty="0">
                <a:latin typeface="Arial"/>
                <a:cs typeface="Arial"/>
              </a:rPr>
              <a:t> </a:t>
            </a:r>
            <a:r>
              <a:rPr sz="2300" dirty="0">
                <a:latin typeface="Arial"/>
                <a:cs typeface="Arial"/>
              </a:rPr>
              <a:t>cuero.</a:t>
            </a:r>
          </a:p>
          <a:p>
            <a:pPr marL="396240" marR="5080" algn="just">
              <a:lnSpc>
                <a:spcPct val="80000"/>
              </a:lnSpc>
            </a:pPr>
            <a:r>
              <a:rPr sz="2300" dirty="0">
                <a:latin typeface="Arial"/>
                <a:cs typeface="Arial"/>
              </a:rPr>
              <a:t>Si el cuero se seca después del curtido se hace</a:t>
            </a:r>
            <a:r>
              <a:rPr sz="2300" spc="-245" dirty="0">
                <a:latin typeface="Arial"/>
                <a:cs typeface="Arial"/>
              </a:rPr>
              <a:t> </a:t>
            </a:r>
            <a:r>
              <a:rPr sz="2300" dirty="0">
                <a:latin typeface="Arial"/>
                <a:cs typeface="Arial"/>
              </a:rPr>
              <a:t>duro  porque las fibras se han deshidratado y </a:t>
            </a:r>
            <a:r>
              <a:rPr sz="2300" spc="-5" dirty="0">
                <a:latin typeface="Arial"/>
                <a:cs typeface="Arial"/>
              </a:rPr>
              <a:t>se </a:t>
            </a:r>
            <a:r>
              <a:rPr sz="2300" dirty="0">
                <a:latin typeface="Arial"/>
                <a:cs typeface="Arial"/>
              </a:rPr>
              <a:t>han</a:t>
            </a:r>
            <a:r>
              <a:rPr sz="2300" spc="-254" dirty="0">
                <a:latin typeface="Arial"/>
                <a:cs typeface="Arial"/>
              </a:rPr>
              <a:t> </a:t>
            </a:r>
            <a:r>
              <a:rPr sz="2300" dirty="0">
                <a:latin typeface="Arial"/>
                <a:cs typeface="Arial"/>
              </a:rPr>
              <a:t>unido  entre sí, formando una sustancia compacta. A </a:t>
            </a:r>
            <a:r>
              <a:rPr sz="2300" spc="-5" dirty="0">
                <a:latin typeface="Arial"/>
                <a:cs typeface="Arial"/>
              </a:rPr>
              <a:t>través  </a:t>
            </a:r>
            <a:r>
              <a:rPr sz="2300" dirty="0">
                <a:latin typeface="Arial"/>
                <a:cs typeface="Arial"/>
              </a:rPr>
              <a:t>del engrase se incorporan </a:t>
            </a:r>
            <a:r>
              <a:rPr sz="2300" spc="-5" dirty="0">
                <a:latin typeface="Arial"/>
                <a:cs typeface="Arial"/>
              </a:rPr>
              <a:t>sustancias </a:t>
            </a:r>
            <a:r>
              <a:rPr sz="2300" dirty="0">
                <a:latin typeface="Arial"/>
                <a:cs typeface="Arial"/>
              </a:rPr>
              <a:t>grasas en los  espacios entre las fibras, donde son fijadas, para  obtener entonces un cuero más suave y</a:t>
            </a:r>
            <a:r>
              <a:rPr sz="2300" spc="-204" dirty="0">
                <a:latin typeface="Arial"/>
                <a:cs typeface="Arial"/>
              </a:rPr>
              <a:t> </a:t>
            </a:r>
            <a:r>
              <a:rPr sz="2300" spc="-5" dirty="0">
                <a:latin typeface="Arial"/>
                <a:cs typeface="Arial"/>
              </a:rPr>
              <a:t>flexible.</a:t>
            </a:r>
            <a:endParaRPr sz="2300" dirty="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a:spLocks noGrp="1"/>
          </p:cNvSpPr>
          <p:nvPr>
            <p:ph type="title"/>
          </p:nvPr>
        </p:nvSpPr>
        <p:spPr>
          <a:xfrm>
            <a:off x="1640401" y="453954"/>
            <a:ext cx="6589199" cy="1120820"/>
          </a:xfrm>
          <a:prstGeom prst="rect">
            <a:avLst/>
          </a:prstGeom>
        </p:spPr>
        <p:txBody>
          <a:bodyPr vert="horz" wrap="square" lIns="0" tIns="12700" rIns="0" bIns="0" rtlCol="0">
            <a:spAutoFit/>
          </a:bodyPr>
          <a:lstStyle/>
          <a:p>
            <a:pPr marL="12700" marR="5080">
              <a:lnSpc>
                <a:spcPct val="100000"/>
              </a:lnSpc>
              <a:spcBef>
                <a:spcPts val="100"/>
              </a:spcBef>
            </a:pPr>
            <a:r>
              <a:rPr lang="es-MX" dirty="0">
                <a:latin typeface="Arial"/>
                <a:cs typeface="Arial"/>
              </a:rPr>
              <a:t>	</a:t>
            </a:r>
            <a:r>
              <a:rPr lang="es-MX" dirty="0" smtClean="0">
                <a:latin typeface="Arial"/>
                <a:cs typeface="Arial"/>
              </a:rPr>
              <a:t>P</a:t>
            </a:r>
            <a:r>
              <a:rPr sz="3600" b="0" dirty="0" err="1" smtClean="0">
                <a:latin typeface="Arial"/>
                <a:cs typeface="Arial"/>
              </a:rPr>
              <a:t>ropiedades</a:t>
            </a:r>
            <a:r>
              <a:rPr sz="3600" b="0" dirty="0" smtClean="0">
                <a:latin typeface="Arial"/>
                <a:cs typeface="Arial"/>
              </a:rPr>
              <a:t> </a:t>
            </a:r>
            <a:r>
              <a:rPr sz="3600" b="0" spc="-5" dirty="0">
                <a:latin typeface="Arial"/>
                <a:cs typeface="Arial"/>
              </a:rPr>
              <a:t>que se dan al</a:t>
            </a:r>
            <a:r>
              <a:rPr sz="3600" b="0" spc="-65" dirty="0">
                <a:latin typeface="Arial"/>
                <a:cs typeface="Arial"/>
              </a:rPr>
              <a:t> </a:t>
            </a:r>
            <a:r>
              <a:rPr sz="3600" b="0" spc="-5" dirty="0">
                <a:latin typeface="Arial"/>
                <a:cs typeface="Arial"/>
              </a:rPr>
              <a:t>cuero  </a:t>
            </a:r>
            <a:r>
              <a:rPr sz="3600" b="0" dirty="0">
                <a:latin typeface="Arial"/>
                <a:cs typeface="Arial"/>
              </a:rPr>
              <a:t>mediante el engrase</a:t>
            </a:r>
            <a:r>
              <a:rPr sz="3600" b="0" spc="-70" dirty="0">
                <a:latin typeface="Arial"/>
                <a:cs typeface="Arial"/>
              </a:rPr>
              <a:t> </a:t>
            </a:r>
            <a:r>
              <a:rPr sz="3600" b="0" dirty="0">
                <a:latin typeface="Arial"/>
                <a:cs typeface="Arial"/>
              </a:rPr>
              <a:t>son:</a:t>
            </a:r>
            <a:endParaRPr sz="3600" dirty="0">
              <a:latin typeface="Arial"/>
              <a:cs typeface="Arial"/>
            </a:endParaRPr>
          </a:p>
        </p:txBody>
      </p:sp>
      <p:sp>
        <p:nvSpPr>
          <p:cNvPr id="8" name="object 8"/>
          <p:cNvSpPr txBox="1"/>
          <p:nvPr/>
        </p:nvSpPr>
        <p:spPr>
          <a:xfrm>
            <a:off x="1143000" y="2093974"/>
            <a:ext cx="7192645" cy="4465320"/>
          </a:xfrm>
          <a:prstGeom prst="rect">
            <a:avLst/>
          </a:prstGeom>
        </p:spPr>
        <p:txBody>
          <a:bodyPr vert="horz" wrap="square" lIns="0" tIns="13335" rIns="0" bIns="0" rtlCol="0">
            <a:spAutoFit/>
          </a:bodyPr>
          <a:lstStyle/>
          <a:p>
            <a:pPr marL="396240" indent="-383540">
              <a:lnSpc>
                <a:spcPct val="100000"/>
              </a:lnSpc>
              <a:spcBef>
                <a:spcPts val="105"/>
              </a:spcBef>
              <a:buClr>
                <a:srgbClr val="3891A7"/>
              </a:buClr>
              <a:buSzPct val="78846"/>
              <a:buFont typeface="Wingdings 2"/>
              <a:buChar char=""/>
              <a:tabLst>
                <a:tab pos="396240" algn="l"/>
                <a:tab pos="396875" algn="l"/>
              </a:tabLst>
            </a:pPr>
            <a:r>
              <a:rPr sz="2600" spc="-45" dirty="0">
                <a:latin typeface="Arial"/>
                <a:cs typeface="Arial"/>
              </a:rPr>
              <a:t>Tacto, </a:t>
            </a:r>
            <a:r>
              <a:rPr sz="2600" dirty="0">
                <a:latin typeface="Arial"/>
                <a:cs typeface="Arial"/>
              </a:rPr>
              <a:t>por la lubricación</a:t>
            </a:r>
            <a:r>
              <a:rPr sz="2600" spc="-25" dirty="0">
                <a:latin typeface="Arial"/>
                <a:cs typeface="Arial"/>
              </a:rPr>
              <a:t> </a:t>
            </a:r>
            <a:r>
              <a:rPr sz="2600" dirty="0">
                <a:latin typeface="Arial"/>
                <a:cs typeface="Arial"/>
              </a:rPr>
              <a:t>superficial</a:t>
            </a:r>
          </a:p>
          <a:p>
            <a:pPr marL="396240" indent="-383540">
              <a:lnSpc>
                <a:spcPct val="100000"/>
              </a:lnSpc>
              <a:buClr>
                <a:srgbClr val="3891A7"/>
              </a:buClr>
              <a:buSzPct val="78846"/>
              <a:buFont typeface="Wingdings 2"/>
              <a:buChar char=""/>
              <a:tabLst>
                <a:tab pos="396240" algn="l"/>
                <a:tab pos="396875" algn="l"/>
              </a:tabLst>
            </a:pPr>
            <a:r>
              <a:rPr sz="2600" dirty="0">
                <a:latin typeface="Arial"/>
                <a:cs typeface="Arial"/>
              </a:rPr>
              <a:t>Blandura por </a:t>
            </a:r>
            <a:r>
              <a:rPr sz="2600" spc="-10" dirty="0">
                <a:latin typeface="Arial"/>
                <a:cs typeface="Arial"/>
              </a:rPr>
              <a:t>la </a:t>
            </a:r>
            <a:r>
              <a:rPr sz="2600" dirty="0">
                <a:latin typeface="Arial"/>
                <a:cs typeface="Arial"/>
              </a:rPr>
              <a:t>descompactación de las</a:t>
            </a:r>
            <a:r>
              <a:rPr sz="2600" spc="-15" dirty="0">
                <a:latin typeface="Arial"/>
                <a:cs typeface="Arial"/>
              </a:rPr>
              <a:t> </a:t>
            </a:r>
            <a:r>
              <a:rPr sz="2600" dirty="0">
                <a:latin typeface="Arial"/>
                <a:cs typeface="Arial"/>
              </a:rPr>
              <a:t>fibras</a:t>
            </a:r>
          </a:p>
          <a:p>
            <a:pPr marL="396240" marR="377190" indent="-383540">
              <a:lnSpc>
                <a:spcPct val="80000"/>
              </a:lnSpc>
              <a:spcBef>
                <a:spcPts val="625"/>
              </a:spcBef>
              <a:buClr>
                <a:srgbClr val="3891A7"/>
              </a:buClr>
              <a:buSzPct val="78846"/>
              <a:buFont typeface="Wingdings 2"/>
              <a:buChar char=""/>
              <a:tabLst>
                <a:tab pos="396240" algn="l"/>
                <a:tab pos="396875" algn="l"/>
              </a:tabLst>
            </a:pPr>
            <a:r>
              <a:rPr sz="2600" dirty="0">
                <a:latin typeface="Arial"/>
                <a:cs typeface="Arial"/>
              </a:rPr>
              <a:t>Flexibilidad porque la lubricación externa  permite un menor rozamiento de las</a:t>
            </a:r>
            <a:r>
              <a:rPr sz="2600" spc="-85" dirty="0">
                <a:latin typeface="Arial"/>
                <a:cs typeface="Arial"/>
              </a:rPr>
              <a:t> </a:t>
            </a:r>
            <a:r>
              <a:rPr sz="2600" dirty="0">
                <a:latin typeface="Arial"/>
                <a:cs typeface="Arial"/>
              </a:rPr>
              <a:t>células  entre</a:t>
            </a:r>
            <a:r>
              <a:rPr sz="2600" spc="-25" dirty="0">
                <a:latin typeface="Arial"/>
                <a:cs typeface="Arial"/>
              </a:rPr>
              <a:t> </a:t>
            </a:r>
            <a:r>
              <a:rPr sz="2600" dirty="0">
                <a:latin typeface="Arial"/>
                <a:cs typeface="Arial"/>
              </a:rPr>
              <a:t>sí</a:t>
            </a:r>
          </a:p>
          <a:p>
            <a:pPr marL="396240" indent="-383540">
              <a:lnSpc>
                <a:spcPct val="100000"/>
              </a:lnSpc>
              <a:buClr>
                <a:srgbClr val="3891A7"/>
              </a:buClr>
              <a:buSzPct val="78846"/>
              <a:buFont typeface="Wingdings 2"/>
              <a:buChar char=""/>
              <a:tabLst>
                <a:tab pos="396240" algn="l"/>
                <a:tab pos="396875" algn="l"/>
              </a:tabLst>
            </a:pPr>
            <a:r>
              <a:rPr sz="2600" dirty="0">
                <a:latin typeface="Arial"/>
                <a:cs typeface="Arial"/>
              </a:rPr>
              <a:t>Resistencia a la tracción y el</a:t>
            </a:r>
            <a:r>
              <a:rPr sz="2600" spc="-75" dirty="0">
                <a:latin typeface="Arial"/>
                <a:cs typeface="Arial"/>
              </a:rPr>
              <a:t> </a:t>
            </a:r>
            <a:r>
              <a:rPr sz="2600" dirty="0">
                <a:latin typeface="Arial"/>
                <a:cs typeface="Arial"/>
              </a:rPr>
              <a:t>desgarro</a:t>
            </a:r>
          </a:p>
          <a:p>
            <a:pPr marL="396240" indent="-383540">
              <a:lnSpc>
                <a:spcPct val="100000"/>
              </a:lnSpc>
              <a:buClr>
                <a:srgbClr val="3891A7"/>
              </a:buClr>
              <a:buSzPct val="78846"/>
              <a:buFont typeface="Wingdings 2"/>
              <a:buChar char=""/>
              <a:tabLst>
                <a:tab pos="396240" algn="l"/>
                <a:tab pos="396875" algn="l"/>
              </a:tabLst>
            </a:pPr>
            <a:r>
              <a:rPr sz="2600" dirty="0">
                <a:latin typeface="Arial"/>
                <a:cs typeface="Arial"/>
              </a:rPr>
              <a:t>Alargamiento</a:t>
            </a:r>
          </a:p>
          <a:p>
            <a:pPr marL="396240" indent="-383540">
              <a:lnSpc>
                <a:spcPct val="100000"/>
              </a:lnSpc>
              <a:buClr>
                <a:srgbClr val="3891A7"/>
              </a:buClr>
              <a:buSzPct val="78846"/>
              <a:buFont typeface="Wingdings 2"/>
              <a:buChar char=""/>
              <a:tabLst>
                <a:tab pos="396240" algn="l"/>
                <a:tab pos="396875" algn="l"/>
              </a:tabLst>
            </a:pPr>
            <a:r>
              <a:rPr sz="2600" dirty="0">
                <a:latin typeface="Arial"/>
                <a:cs typeface="Arial"/>
              </a:rPr>
              <a:t>Humectabilidad</a:t>
            </a:r>
          </a:p>
          <a:p>
            <a:pPr marL="396240" indent="-383540">
              <a:lnSpc>
                <a:spcPct val="100000"/>
              </a:lnSpc>
              <a:buClr>
                <a:srgbClr val="3891A7"/>
              </a:buClr>
              <a:buSzPct val="78846"/>
              <a:buFont typeface="Wingdings 2"/>
              <a:buChar char=""/>
              <a:tabLst>
                <a:tab pos="396240" algn="l"/>
                <a:tab pos="396875" algn="l"/>
              </a:tabLst>
            </a:pPr>
            <a:r>
              <a:rPr sz="2600" dirty="0">
                <a:latin typeface="Arial"/>
                <a:cs typeface="Arial"/>
              </a:rPr>
              <a:t>Permeabilidad al aire y vapor de</a:t>
            </a:r>
            <a:r>
              <a:rPr sz="2600" spc="-60" dirty="0">
                <a:latin typeface="Arial"/>
                <a:cs typeface="Arial"/>
              </a:rPr>
              <a:t> </a:t>
            </a:r>
            <a:r>
              <a:rPr sz="2600" dirty="0">
                <a:latin typeface="Arial"/>
                <a:cs typeface="Arial"/>
              </a:rPr>
              <a:t>agua</a:t>
            </a:r>
          </a:p>
          <a:p>
            <a:pPr marL="396240" marR="320675" indent="-383540">
              <a:lnSpc>
                <a:spcPct val="80000"/>
              </a:lnSpc>
              <a:spcBef>
                <a:spcPts val="625"/>
              </a:spcBef>
              <a:buClr>
                <a:srgbClr val="3891A7"/>
              </a:buClr>
              <a:buSzPct val="78846"/>
              <a:buFont typeface="Wingdings 2"/>
              <a:buChar char=""/>
              <a:tabLst>
                <a:tab pos="396240" algn="l"/>
                <a:tab pos="396875" algn="l"/>
              </a:tabLst>
            </a:pPr>
            <a:r>
              <a:rPr sz="2600" dirty="0">
                <a:latin typeface="Arial"/>
                <a:cs typeface="Arial"/>
              </a:rPr>
              <a:t>Impermeabilidad al agua; su mayor o</a:t>
            </a:r>
            <a:r>
              <a:rPr sz="2600" spc="-70" dirty="0">
                <a:latin typeface="Arial"/>
                <a:cs typeface="Arial"/>
              </a:rPr>
              <a:t> </a:t>
            </a:r>
            <a:r>
              <a:rPr sz="2600" dirty="0">
                <a:latin typeface="Arial"/>
                <a:cs typeface="Arial"/>
              </a:rPr>
              <a:t>menor  grado dependerá de la cantidad y tipo de  grasa</a:t>
            </a:r>
            <a:r>
              <a:rPr sz="2600" spc="-30" dirty="0">
                <a:latin typeface="Arial"/>
                <a:cs typeface="Arial"/>
              </a:rPr>
              <a:t> </a:t>
            </a:r>
            <a:r>
              <a:rPr sz="2600" dirty="0">
                <a:latin typeface="Arial"/>
                <a:cs typeface="Arial"/>
              </a:rPr>
              <a:t>empleada.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p:nvPr/>
        </p:nvSpPr>
        <p:spPr>
          <a:xfrm>
            <a:off x="572516" y="691134"/>
            <a:ext cx="7639684" cy="4690110"/>
          </a:xfrm>
          <a:prstGeom prst="rect">
            <a:avLst/>
          </a:prstGeom>
        </p:spPr>
        <p:txBody>
          <a:bodyPr vert="horz" wrap="square" lIns="0" tIns="58419" rIns="0" bIns="0" rtlCol="0">
            <a:spAutoFit/>
          </a:bodyPr>
          <a:lstStyle/>
          <a:p>
            <a:pPr marL="396240" marR="194310" indent="-383540" algn="just">
              <a:lnSpc>
                <a:spcPct val="90000"/>
              </a:lnSpc>
              <a:spcBef>
                <a:spcPts val="459"/>
              </a:spcBef>
              <a:buClr>
                <a:srgbClr val="3891A7"/>
              </a:buClr>
              <a:buSzPct val="80000"/>
              <a:buFont typeface="Wingdings 2"/>
              <a:buChar char=""/>
              <a:tabLst>
                <a:tab pos="396875" algn="l"/>
              </a:tabLst>
            </a:pPr>
            <a:r>
              <a:rPr sz="3000" spc="-5" dirty="0">
                <a:latin typeface="Arial"/>
                <a:cs typeface="Arial"/>
              </a:rPr>
              <a:t>El engrase se realiza en los </a:t>
            </a:r>
            <a:r>
              <a:rPr sz="3000" dirty="0">
                <a:latin typeface="Arial"/>
                <a:cs typeface="Arial"/>
              </a:rPr>
              <a:t>mismos  fulones de las </a:t>
            </a:r>
            <a:r>
              <a:rPr sz="3000" spc="-5" dirty="0">
                <a:latin typeface="Arial"/>
                <a:cs typeface="Arial"/>
              </a:rPr>
              <a:t>operaciones </a:t>
            </a:r>
            <a:r>
              <a:rPr sz="3000" dirty="0">
                <a:latin typeface="Arial"/>
                <a:cs typeface="Arial"/>
              </a:rPr>
              <a:t>anteriores.  Algunas </a:t>
            </a:r>
            <a:r>
              <a:rPr sz="3000" spc="-5" dirty="0">
                <a:latin typeface="Arial"/>
                <a:cs typeface="Arial"/>
              </a:rPr>
              <a:t>curtiembres recuperan el sebo </a:t>
            </a:r>
            <a:r>
              <a:rPr sz="3000" dirty="0">
                <a:latin typeface="Arial"/>
                <a:cs typeface="Arial"/>
              </a:rPr>
              <a:t>y  </a:t>
            </a:r>
            <a:r>
              <a:rPr sz="3000" spc="-5" dirty="0">
                <a:latin typeface="Arial"/>
                <a:cs typeface="Arial"/>
              </a:rPr>
              <a:t>las grasas naturales de las carnazas para  poder aprovecharlas en el engrase, luego  de un proceso de</a:t>
            </a:r>
            <a:r>
              <a:rPr sz="3000" spc="-40" dirty="0">
                <a:latin typeface="Arial"/>
                <a:cs typeface="Arial"/>
              </a:rPr>
              <a:t> </a:t>
            </a:r>
            <a:r>
              <a:rPr sz="3000" dirty="0">
                <a:latin typeface="Arial"/>
                <a:cs typeface="Arial"/>
              </a:rPr>
              <a:t>sulfonación.</a:t>
            </a:r>
          </a:p>
          <a:p>
            <a:pPr marL="396240" marR="5080" indent="-383540" algn="just">
              <a:lnSpc>
                <a:spcPct val="90000"/>
              </a:lnSpc>
              <a:spcBef>
                <a:spcPts val="720"/>
              </a:spcBef>
              <a:buClr>
                <a:srgbClr val="3891A7"/>
              </a:buClr>
              <a:buSzPct val="80000"/>
              <a:buFont typeface="Wingdings 2"/>
              <a:buChar char=""/>
              <a:tabLst>
                <a:tab pos="396875" algn="l"/>
              </a:tabLst>
            </a:pPr>
            <a:r>
              <a:rPr sz="3000" spc="-5" dirty="0">
                <a:latin typeface="Arial"/>
                <a:cs typeface="Arial"/>
              </a:rPr>
              <a:t>En el engrase son muy </a:t>
            </a:r>
            <a:r>
              <a:rPr sz="3000" dirty="0">
                <a:latin typeface="Arial"/>
                <a:cs typeface="Arial"/>
              </a:rPr>
              <a:t>claros </a:t>
            </a:r>
            <a:r>
              <a:rPr sz="3000" spc="-5" dirty="0">
                <a:latin typeface="Arial"/>
                <a:cs typeface="Arial"/>
              </a:rPr>
              <a:t>dos  fenómenos </a:t>
            </a:r>
            <a:r>
              <a:rPr sz="3000" dirty="0">
                <a:latin typeface="Arial"/>
                <a:cs typeface="Arial"/>
              </a:rPr>
              <a:t>distintos: </a:t>
            </a:r>
            <a:r>
              <a:rPr sz="3000" spc="-5" dirty="0">
                <a:latin typeface="Arial"/>
                <a:cs typeface="Arial"/>
              </a:rPr>
              <a:t>la penetración que</a:t>
            </a:r>
            <a:r>
              <a:rPr sz="3000" spc="-70" dirty="0">
                <a:latin typeface="Arial"/>
                <a:cs typeface="Arial"/>
              </a:rPr>
              <a:t> </a:t>
            </a:r>
            <a:r>
              <a:rPr sz="3000" spc="-5" dirty="0">
                <a:latin typeface="Arial"/>
                <a:cs typeface="Arial"/>
              </a:rPr>
              <a:t>se  podría </a:t>
            </a:r>
            <a:r>
              <a:rPr sz="3000" dirty="0">
                <a:latin typeface="Arial"/>
                <a:cs typeface="Arial"/>
              </a:rPr>
              <a:t>considerar como un </a:t>
            </a:r>
            <a:r>
              <a:rPr sz="3000" spc="-5" dirty="0">
                <a:latin typeface="Arial"/>
                <a:cs typeface="Arial"/>
              </a:rPr>
              <a:t>fenómeno  físico </a:t>
            </a:r>
            <a:r>
              <a:rPr sz="3000" dirty="0">
                <a:latin typeface="Arial"/>
                <a:cs typeface="Arial"/>
              </a:rPr>
              <a:t>y la fijación </a:t>
            </a:r>
            <a:r>
              <a:rPr sz="3000" spc="-5" dirty="0">
                <a:latin typeface="Arial"/>
                <a:cs typeface="Arial"/>
              </a:rPr>
              <a:t>en el que participan  reacciones</a:t>
            </a:r>
            <a:r>
              <a:rPr sz="3000" spc="-45" dirty="0">
                <a:latin typeface="Arial"/>
                <a:cs typeface="Arial"/>
              </a:rPr>
              <a:t> </a:t>
            </a:r>
            <a:r>
              <a:rPr sz="3000" spc="-5" dirty="0">
                <a:latin typeface="Arial"/>
                <a:cs typeface="Arial"/>
              </a:rPr>
              <a:t>químicas.</a:t>
            </a:r>
            <a:endParaRPr sz="3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161925" y="400050"/>
            <a:ext cx="3486150" cy="800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4819" y="4541520"/>
            <a:ext cx="582168" cy="42824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84859" y="4469891"/>
            <a:ext cx="4216908" cy="54559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64819" y="5309615"/>
            <a:ext cx="582168" cy="42824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84859" y="5237988"/>
            <a:ext cx="4373880" cy="54559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47547" y="4362450"/>
            <a:ext cx="215239" cy="21526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013663" y="4338065"/>
            <a:ext cx="3646601" cy="239775"/>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333241" y="4336541"/>
            <a:ext cx="1331595" cy="245491"/>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009091" y="4333494"/>
            <a:ext cx="2218740" cy="24892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7547" y="5130546"/>
            <a:ext cx="215239" cy="215265"/>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013663" y="5034026"/>
            <a:ext cx="3805097" cy="311912"/>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3335020" y="5029453"/>
            <a:ext cx="1488313" cy="320675"/>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1009091" y="5101590"/>
            <a:ext cx="2218740" cy="248920"/>
          </a:xfrm>
          <a:prstGeom prst="rect">
            <a:avLst/>
          </a:prstGeom>
          <a:blipFill>
            <a:blip r:embed="rId15" cstate="print"/>
            <a:stretch>
              <a:fillRect/>
            </a:stretch>
          </a:blipFill>
        </p:spPr>
        <p:txBody>
          <a:bodyPr wrap="square" lIns="0" tIns="0" rIns="0" bIns="0" rtlCol="0"/>
          <a:lstStyle/>
          <a:p>
            <a:endParaRPr/>
          </a:p>
        </p:txBody>
      </p:sp>
      <p:sp>
        <p:nvSpPr>
          <p:cNvPr id="20" name="object 20"/>
          <p:cNvSpPr txBox="1"/>
          <p:nvPr/>
        </p:nvSpPr>
        <p:spPr>
          <a:xfrm>
            <a:off x="944676" y="1797812"/>
            <a:ext cx="7252970" cy="4360681"/>
          </a:xfrm>
          <a:prstGeom prst="rect">
            <a:avLst/>
          </a:prstGeom>
        </p:spPr>
        <p:txBody>
          <a:bodyPr vert="horz" wrap="square" lIns="0" tIns="92075" rIns="0" bIns="0" rtlCol="0">
            <a:spAutoFit/>
          </a:bodyPr>
          <a:lstStyle/>
          <a:p>
            <a:pPr marL="67310" marR="5080" indent="-55244">
              <a:lnSpc>
                <a:spcPct val="80000"/>
              </a:lnSpc>
              <a:spcBef>
                <a:spcPts val="725"/>
              </a:spcBef>
            </a:pPr>
            <a:r>
              <a:rPr sz="2600" spc="-5" dirty="0">
                <a:latin typeface="Bell MT"/>
                <a:cs typeface="Bell MT"/>
              </a:rPr>
              <a:t>Es uno de los </a:t>
            </a:r>
            <a:r>
              <a:rPr sz="2600" dirty="0">
                <a:latin typeface="Bell MT"/>
                <a:cs typeface="Bell MT"/>
              </a:rPr>
              <a:t>métodos </a:t>
            </a:r>
            <a:r>
              <a:rPr sz="2600" spc="-5" dirty="0">
                <a:latin typeface="Bell MT"/>
                <a:cs typeface="Bell MT"/>
              </a:rPr>
              <a:t>más </a:t>
            </a:r>
            <a:r>
              <a:rPr sz="2600" dirty="0">
                <a:latin typeface="Bell MT"/>
                <a:cs typeface="Bell MT"/>
              </a:rPr>
              <a:t>antiguos </a:t>
            </a:r>
            <a:r>
              <a:rPr sz="2600" spc="-5" dirty="0">
                <a:latin typeface="Bell MT"/>
                <a:cs typeface="Bell MT"/>
              </a:rPr>
              <a:t>de </a:t>
            </a:r>
            <a:r>
              <a:rPr sz="2600" dirty="0">
                <a:latin typeface="Bell MT"/>
                <a:cs typeface="Bell MT"/>
              </a:rPr>
              <a:t>conservación,  y </a:t>
            </a:r>
            <a:r>
              <a:rPr sz="2600" spc="-5" dirty="0">
                <a:latin typeface="Bell MT"/>
                <a:cs typeface="Bell MT"/>
              </a:rPr>
              <a:t>el </a:t>
            </a:r>
            <a:r>
              <a:rPr sz="2600" dirty="0">
                <a:latin typeface="Bell MT"/>
                <a:cs typeface="Bell MT"/>
              </a:rPr>
              <a:t>método estándar </a:t>
            </a:r>
            <a:r>
              <a:rPr sz="2600" spc="-15" dirty="0">
                <a:latin typeface="Bell MT"/>
                <a:cs typeface="Bell MT"/>
              </a:rPr>
              <a:t>utilizado, </a:t>
            </a:r>
            <a:r>
              <a:rPr sz="2600" spc="-5" dirty="0">
                <a:latin typeface="Bell MT"/>
                <a:cs typeface="Bell MT"/>
              </a:rPr>
              <a:t>en la </a:t>
            </a:r>
            <a:r>
              <a:rPr sz="2600" spc="-30" dirty="0">
                <a:latin typeface="Bell MT"/>
                <a:cs typeface="Bell MT"/>
              </a:rPr>
              <a:t>mayor </a:t>
            </a:r>
            <a:r>
              <a:rPr sz="2600" spc="10" dirty="0">
                <a:latin typeface="Bell MT"/>
                <a:cs typeface="Bell MT"/>
              </a:rPr>
              <a:t>parte </a:t>
            </a:r>
            <a:r>
              <a:rPr sz="2600" spc="-5" dirty="0">
                <a:latin typeface="Bell MT"/>
                <a:cs typeface="Bell MT"/>
              </a:rPr>
              <a:t>de  las </a:t>
            </a:r>
            <a:r>
              <a:rPr sz="2600" dirty="0">
                <a:latin typeface="Bell MT"/>
                <a:cs typeface="Bell MT"/>
              </a:rPr>
              <a:t>pieles de </a:t>
            </a:r>
            <a:r>
              <a:rPr sz="2600" spc="-10" dirty="0">
                <a:latin typeface="Bell MT"/>
                <a:cs typeface="Bell MT"/>
              </a:rPr>
              <a:t>reptiles, </a:t>
            </a:r>
            <a:r>
              <a:rPr sz="2600" spc="-5" dirty="0">
                <a:latin typeface="Bell MT"/>
                <a:cs typeface="Bell MT"/>
              </a:rPr>
              <a:t>caprinos </a:t>
            </a:r>
            <a:r>
              <a:rPr sz="2600" dirty="0">
                <a:latin typeface="Bell MT"/>
                <a:cs typeface="Bell MT"/>
              </a:rPr>
              <a:t>y peletería en </a:t>
            </a:r>
            <a:r>
              <a:rPr sz="2600" spc="5" dirty="0">
                <a:latin typeface="Bell MT"/>
                <a:cs typeface="Bell MT"/>
              </a:rPr>
              <a:t>general.  </a:t>
            </a:r>
            <a:r>
              <a:rPr sz="2600" spc="-5" dirty="0">
                <a:latin typeface="Bell MT"/>
                <a:cs typeface="Bell MT"/>
              </a:rPr>
              <a:t>El procedimiento del </a:t>
            </a:r>
            <a:r>
              <a:rPr sz="2600" dirty="0">
                <a:latin typeface="Bell MT"/>
                <a:cs typeface="Bell MT"/>
              </a:rPr>
              <a:t>secado </a:t>
            </a:r>
            <a:r>
              <a:rPr sz="2600" spc="-10" dirty="0">
                <a:latin typeface="Bell MT"/>
                <a:cs typeface="Bell MT"/>
              </a:rPr>
              <a:t>varía </a:t>
            </a:r>
            <a:r>
              <a:rPr sz="2600" spc="-5" dirty="0">
                <a:latin typeface="Bell MT"/>
                <a:cs typeface="Bell MT"/>
              </a:rPr>
              <a:t>con las condiciones  climáticas de la zona, la disponibilidad de materiales  </a:t>
            </a:r>
            <a:r>
              <a:rPr sz="2600" dirty="0">
                <a:latin typeface="Bell MT"/>
                <a:cs typeface="Bell MT"/>
              </a:rPr>
              <a:t>auxiliares y </a:t>
            </a:r>
            <a:r>
              <a:rPr sz="2600" spc="-5" dirty="0">
                <a:latin typeface="Bell MT"/>
                <a:cs typeface="Bell MT"/>
              </a:rPr>
              <a:t>la capacidad técnica de los</a:t>
            </a:r>
            <a:r>
              <a:rPr sz="2600" spc="10" dirty="0">
                <a:latin typeface="Bell MT"/>
                <a:cs typeface="Bell MT"/>
              </a:rPr>
              <a:t> </a:t>
            </a:r>
            <a:r>
              <a:rPr sz="2600" spc="-10" dirty="0">
                <a:latin typeface="Bell MT"/>
                <a:cs typeface="Bell MT"/>
              </a:rPr>
              <a:t>operarios.</a:t>
            </a:r>
            <a:endParaRPr sz="2600" dirty="0">
              <a:latin typeface="Bell MT"/>
              <a:cs typeface="Bell MT"/>
            </a:endParaRPr>
          </a:p>
          <a:p>
            <a:pPr marL="36830">
              <a:lnSpc>
                <a:spcPts val="3350"/>
              </a:lnSpc>
            </a:pPr>
            <a:r>
              <a:rPr sz="2800" spc="-5" dirty="0">
                <a:latin typeface="Bell MT"/>
                <a:cs typeface="Bell MT"/>
              </a:rPr>
              <a:t>La </a:t>
            </a:r>
            <a:r>
              <a:rPr sz="2800" spc="-10" dirty="0">
                <a:latin typeface="Bell MT"/>
                <a:cs typeface="Bell MT"/>
              </a:rPr>
              <a:t>velocidad </a:t>
            </a:r>
            <a:r>
              <a:rPr sz="2800" spc="-5" dirty="0">
                <a:latin typeface="Bell MT"/>
                <a:cs typeface="Bell MT"/>
              </a:rPr>
              <a:t>del secado </a:t>
            </a:r>
            <a:r>
              <a:rPr sz="2800" dirty="0">
                <a:latin typeface="Bell MT"/>
                <a:cs typeface="Bell MT"/>
              </a:rPr>
              <a:t>es</a:t>
            </a:r>
            <a:r>
              <a:rPr sz="2800" spc="-5" dirty="0">
                <a:latin typeface="Bell MT"/>
                <a:cs typeface="Bell MT"/>
              </a:rPr>
              <a:t> </a:t>
            </a:r>
            <a:r>
              <a:rPr sz="2800" dirty="0">
                <a:latin typeface="Bell MT"/>
                <a:cs typeface="Bell MT"/>
              </a:rPr>
              <a:t>importante:</a:t>
            </a:r>
          </a:p>
          <a:p>
            <a:pPr marL="3830320">
              <a:lnSpc>
                <a:spcPts val="3025"/>
              </a:lnSpc>
              <a:spcBef>
                <a:spcPts val="5"/>
              </a:spcBef>
            </a:pPr>
            <a:r>
              <a:rPr sz="2800" spc="-5" dirty="0">
                <a:latin typeface="Bell MT"/>
                <a:cs typeface="Bell MT"/>
              </a:rPr>
              <a:t>no se </a:t>
            </a:r>
            <a:r>
              <a:rPr sz="2800" spc="-10" dirty="0">
                <a:latin typeface="Bell MT"/>
                <a:cs typeface="Bell MT"/>
              </a:rPr>
              <a:t>inactivan</a:t>
            </a:r>
            <a:r>
              <a:rPr sz="2800" spc="-15" dirty="0">
                <a:latin typeface="Bell MT"/>
                <a:cs typeface="Bell MT"/>
              </a:rPr>
              <a:t> </a:t>
            </a:r>
            <a:r>
              <a:rPr sz="2800" spc="-10" dirty="0">
                <a:latin typeface="Bell MT"/>
                <a:cs typeface="Bell MT"/>
              </a:rPr>
              <a:t>las</a:t>
            </a:r>
            <a:endParaRPr sz="2800" dirty="0">
              <a:latin typeface="Bell MT"/>
              <a:cs typeface="Bell MT"/>
            </a:endParaRPr>
          </a:p>
          <a:p>
            <a:pPr marL="67310">
              <a:lnSpc>
                <a:spcPts val="3025"/>
              </a:lnSpc>
            </a:pPr>
            <a:r>
              <a:rPr sz="2800" spc="-15" dirty="0">
                <a:latin typeface="Bell MT"/>
                <a:cs typeface="Bell MT"/>
              </a:rPr>
              <a:t>bacterias.</a:t>
            </a:r>
            <a:endParaRPr sz="2800" dirty="0">
              <a:latin typeface="Bell MT"/>
              <a:cs typeface="Bell MT"/>
            </a:endParaRPr>
          </a:p>
          <a:p>
            <a:pPr marL="67310" marR="281305" indent="3919854">
              <a:lnSpc>
                <a:spcPct val="80000"/>
              </a:lnSpc>
              <a:spcBef>
                <a:spcPts val="670"/>
              </a:spcBef>
            </a:pPr>
            <a:r>
              <a:rPr sz="2800" spc="-5" dirty="0">
                <a:latin typeface="Bell MT"/>
                <a:cs typeface="Bell MT"/>
              </a:rPr>
              <a:t>se </a:t>
            </a:r>
            <a:r>
              <a:rPr sz="2800" spc="-10" dirty="0">
                <a:latin typeface="Bell MT"/>
                <a:cs typeface="Bell MT"/>
              </a:rPr>
              <a:t>endurece  </a:t>
            </a:r>
            <a:r>
              <a:rPr sz="2800" spc="-5" dirty="0">
                <a:latin typeface="Bell MT"/>
                <a:cs typeface="Bell MT"/>
              </a:rPr>
              <a:t>extremadamente y en el interior no se </a:t>
            </a:r>
            <a:r>
              <a:rPr sz="2800" spc="-10" dirty="0">
                <a:latin typeface="Bell MT"/>
                <a:cs typeface="Bell MT"/>
              </a:rPr>
              <a:t>inactivan  </a:t>
            </a:r>
            <a:r>
              <a:rPr sz="2800" spc="-5" dirty="0">
                <a:latin typeface="Bell MT"/>
                <a:cs typeface="Bell MT"/>
              </a:rPr>
              <a:t>las</a:t>
            </a:r>
            <a:r>
              <a:rPr sz="2800" spc="-10" dirty="0">
                <a:latin typeface="Bell MT"/>
                <a:cs typeface="Bell MT"/>
              </a:rPr>
              <a:t> </a:t>
            </a:r>
            <a:r>
              <a:rPr sz="2800" spc="-15" dirty="0">
                <a:latin typeface="Bell MT"/>
                <a:cs typeface="Bell MT"/>
              </a:rPr>
              <a:t>bacterias.</a:t>
            </a:r>
            <a:endParaRPr sz="2800" dirty="0">
              <a:latin typeface="Bell MT"/>
              <a:cs typeface="Bell MT"/>
            </a:endParaRPr>
          </a:p>
        </p:txBody>
      </p:sp>
      <p:sp>
        <p:nvSpPr>
          <p:cNvPr id="21" name="object 21"/>
          <p:cNvSpPr/>
          <p:nvPr/>
        </p:nvSpPr>
        <p:spPr>
          <a:xfrm>
            <a:off x="6499859" y="213359"/>
            <a:ext cx="2217419" cy="1662683"/>
          </a:xfrm>
          <a:prstGeom prst="rect">
            <a:avLst/>
          </a:prstGeom>
          <a:blipFill>
            <a:blip r:embed="rId1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133600" y="129539"/>
            <a:ext cx="4504055" cy="680720"/>
          </a:xfrm>
          <a:prstGeom prst="rect">
            <a:avLst/>
          </a:prstGeom>
        </p:spPr>
        <p:txBody>
          <a:bodyPr vert="horz" wrap="square" lIns="0" tIns="12065" rIns="0" bIns="0" rtlCol="0">
            <a:spAutoFit/>
          </a:bodyPr>
          <a:lstStyle/>
          <a:p>
            <a:pPr marL="12700">
              <a:lnSpc>
                <a:spcPct val="100000"/>
              </a:lnSpc>
              <a:spcBef>
                <a:spcPts val="95"/>
              </a:spcBef>
            </a:pPr>
            <a:r>
              <a:rPr sz="4300" spc="-15" dirty="0"/>
              <a:t>Tipos </a:t>
            </a:r>
            <a:r>
              <a:rPr sz="4300" spc="-5" dirty="0"/>
              <a:t>de</a:t>
            </a:r>
            <a:r>
              <a:rPr sz="4300" spc="-75" dirty="0"/>
              <a:t> </a:t>
            </a:r>
            <a:r>
              <a:rPr sz="4300" spc="-5" dirty="0"/>
              <a:t>engrase</a:t>
            </a:r>
            <a:endParaRPr sz="4300" dirty="0"/>
          </a:p>
        </p:txBody>
      </p:sp>
      <p:sp>
        <p:nvSpPr>
          <p:cNvPr id="8" name="object 8"/>
          <p:cNvSpPr txBox="1"/>
          <p:nvPr/>
        </p:nvSpPr>
        <p:spPr>
          <a:xfrm>
            <a:off x="983996" y="952493"/>
            <a:ext cx="7604125" cy="5140960"/>
          </a:xfrm>
          <a:prstGeom prst="rect">
            <a:avLst/>
          </a:prstGeom>
        </p:spPr>
        <p:txBody>
          <a:bodyPr vert="horz" wrap="square" lIns="0" tIns="36195" rIns="0" bIns="0" rtlCol="0">
            <a:spAutoFit/>
          </a:bodyPr>
          <a:lstStyle/>
          <a:p>
            <a:pPr marL="287020" indent="-274320">
              <a:lnSpc>
                <a:spcPct val="100000"/>
              </a:lnSpc>
              <a:spcBef>
                <a:spcPts val="285"/>
              </a:spcBef>
              <a:buClr>
                <a:srgbClr val="3891A7"/>
              </a:buClr>
              <a:buSzPct val="88235"/>
              <a:buFont typeface="Wingdings 2"/>
              <a:buChar char=""/>
              <a:tabLst>
                <a:tab pos="287020" algn="l"/>
                <a:tab pos="287655" algn="l"/>
              </a:tabLst>
            </a:pPr>
            <a:r>
              <a:rPr sz="1700" b="1" dirty="0">
                <a:latin typeface="Arial"/>
                <a:cs typeface="Arial"/>
              </a:rPr>
              <a:t>Procedimiento </a:t>
            </a:r>
            <a:r>
              <a:rPr sz="1700" b="1" spc="-5" dirty="0">
                <a:latin typeface="Arial"/>
                <a:cs typeface="Arial"/>
              </a:rPr>
              <a:t>sin</a:t>
            </a:r>
            <a:r>
              <a:rPr sz="1700" b="1" spc="-15" dirty="0">
                <a:latin typeface="Arial"/>
                <a:cs typeface="Arial"/>
              </a:rPr>
              <a:t> </a:t>
            </a:r>
            <a:r>
              <a:rPr sz="1700" b="1" dirty="0">
                <a:latin typeface="Arial"/>
                <a:cs typeface="Arial"/>
              </a:rPr>
              <a:t>baños</a:t>
            </a:r>
            <a:endParaRPr sz="1700" dirty="0">
              <a:latin typeface="Arial"/>
              <a:cs typeface="Arial"/>
            </a:endParaRPr>
          </a:p>
          <a:p>
            <a:pPr marL="12700">
              <a:lnSpc>
                <a:spcPct val="100000"/>
              </a:lnSpc>
              <a:spcBef>
                <a:spcPts val="200"/>
              </a:spcBef>
            </a:pPr>
            <a:r>
              <a:rPr sz="1500" spc="20" dirty="0">
                <a:latin typeface="Wingdings 2"/>
                <a:cs typeface="Wingdings 2"/>
              </a:rPr>
              <a:t></a:t>
            </a:r>
            <a:endParaRPr sz="1500" dirty="0">
              <a:latin typeface="Wingdings 2"/>
              <a:cs typeface="Wingdings 2"/>
            </a:endParaRPr>
          </a:p>
          <a:p>
            <a:pPr marL="570230" lvl="1" indent="-255904">
              <a:lnSpc>
                <a:spcPts val="1620"/>
              </a:lnSpc>
              <a:spcBef>
                <a:spcPts val="45"/>
              </a:spcBef>
              <a:buClr>
                <a:srgbClr val="FDB809"/>
              </a:buClr>
              <a:buSzPct val="83333"/>
              <a:buChar char="○"/>
              <a:tabLst>
                <a:tab pos="570230" algn="l"/>
                <a:tab pos="570865" algn="l"/>
              </a:tabLst>
            </a:pPr>
            <a:r>
              <a:rPr sz="1500" b="1" u="sng" spc="-5" dirty="0">
                <a:uFill>
                  <a:solidFill>
                    <a:srgbClr val="FFFFFF"/>
                  </a:solidFill>
                </a:uFill>
                <a:latin typeface="Arial"/>
                <a:cs typeface="Arial"/>
              </a:rPr>
              <a:t>Aceitado</a:t>
            </a:r>
            <a:endParaRPr sz="1500" b="1" u="sng" dirty="0">
              <a:latin typeface="Arial"/>
              <a:cs typeface="Arial"/>
            </a:endParaRPr>
          </a:p>
          <a:p>
            <a:pPr marL="570230" marR="239395">
              <a:lnSpc>
                <a:spcPct val="80000"/>
              </a:lnSpc>
              <a:spcBef>
                <a:spcPts val="180"/>
              </a:spcBef>
            </a:pPr>
            <a:r>
              <a:rPr sz="1500" dirty="0">
                <a:latin typeface="Arial"/>
                <a:cs typeface="Arial"/>
              </a:rPr>
              <a:t>Predominantemente </a:t>
            </a:r>
            <a:r>
              <a:rPr sz="1500" spc="-5" dirty="0">
                <a:latin typeface="Arial"/>
                <a:cs typeface="Arial"/>
              </a:rPr>
              <a:t>para </a:t>
            </a:r>
            <a:r>
              <a:rPr sz="1500" dirty="0">
                <a:latin typeface="Arial"/>
                <a:cs typeface="Arial"/>
              </a:rPr>
              <a:t>cueros </a:t>
            </a:r>
            <a:r>
              <a:rPr sz="1500" spc="-5" dirty="0">
                <a:latin typeface="Arial"/>
                <a:cs typeface="Arial"/>
              </a:rPr>
              <a:t>tipo </a:t>
            </a:r>
            <a:r>
              <a:rPr sz="1500" dirty="0">
                <a:latin typeface="Arial"/>
                <a:cs typeface="Arial"/>
              </a:rPr>
              <a:t>curtido </a:t>
            </a:r>
            <a:r>
              <a:rPr sz="1500" spc="-5" dirty="0">
                <a:latin typeface="Arial"/>
                <a:cs typeface="Arial"/>
              </a:rPr>
              <a:t>al vegetal, pesados, </a:t>
            </a:r>
            <a:r>
              <a:rPr sz="1500" dirty="0">
                <a:latin typeface="Arial"/>
                <a:cs typeface="Arial"/>
              </a:rPr>
              <a:t>batanados </a:t>
            </a:r>
            <a:r>
              <a:rPr sz="1500" spc="-5" dirty="0">
                <a:latin typeface="Arial"/>
                <a:cs typeface="Arial"/>
              </a:rPr>
              <a:t>del  </a:t>
            </a:r>
            <a:r>
              <a:rPr sz="1500" dirty="0">
                <a:latin typeface="Arial"/>
                <a:cs typeface="Arial"/>
              </a:rPr>
              <a:t>lado de la flor del cuero o alisado con aceites neutros. </a:t>
            </a:r>
            <a:r>
              <a:rPr sz="1500" spc="-5" dirty="0">
                <a:latin typeface="Arial"/>
                <a:cs typeface="Arial"/>
              </a:rPr>
              <a:t>Su objetivo </a:t>
            </a:r>
            <a:r>
              <a:rPr sz="1500" dirty="0">
                <a:latin typeface="Arial"/>
                <a:cs typeface="Arial"/>
              </a:rPr>
              <a:t>es el </a:t>
            </a:r>
            <a:r>
              <a:rPr sz="1500" spc="-5" dirty="0">
                <a:latin typeface="Arial"/>
                <a:cs typeface="Arial"/>
              </a:rPr>
              <a:t>evitar </a:t>
            </a:r>
            <a:r>
              <a:rPr sz="1500" dirty="0">
                <a:latin typeface="Arial"/>
                <a:cs typeface="Arial"/>
              </a:rPr>
              <a:t>la  migración </a:t>
            </a:r>
            <a:r>
              <a:rPr sz="1500" spc="-5" dirty="0">
                <a:latin typeface="Arial"/>
                <a:cs typeface="Arial"/>
              </a:rPr>
              <a:t>de </a:t>
            </a:r>
            <a:r>
              <a:rPr sz="1500" dirty="0">
                <a:latin typeface="Arial"/>
                <a:cs typeface="Arial"/>
              </a:rPr>
              <a:t>los taninos </a:t>
            </a:r>
            <a:r>
              <a:rPr sz="1500" spc="-5" dirty="0">
                <a:latin typeface="Arial"/>
                <a:cs typeface="Arial"/>
              </a:rPr>
              <a:t>no </a:t>
            </a:r>
            <a:r>
              <a:rPr sz="1500" dirty="0">
                <a:latin typeface="Arial"/>
                <a:cs typeface="Arial"/>
              </a:rPr>
              <a:t>fijados </a:t>
            </a:r>
            <a:r>
              <a:rPr sz="1500" spc="-5" dirty="0">
                <a:latin typeface="Arial"/>
                <a:cs typeface="Arial"/>
              </a:rPr>
              <a:t>a la </a:t>
            </a:r>
            <a:r>
              <a:rPr sz="1500" dirty="0">
                <a:latin typeface="Arial"/>
                <a:cs typeface="Arial"/>
              </a:rPr>
              <a:t>superficie </a:t>
            </a:r>
            <a:r>
              <a:rPr sz="1500" spc="-5" dirty="0">
                <a:latin typeface="Arial"/>
                <a:cs typeface="Arial"/>
              </a:rPr>
              <a:t>de la </a:t>
            </a:r>
            <a:r>
              <a:rPr sz="1500" spc="-20" dirty="0">
                <a:latin typeface="Arial"/>
                <a:cs typeface="Arial"/>
              </a:rPr>
              <a:t>flor, </a:t>
            </a:r>
            <a:r>
              <a:rPr sz="1500" spc="-5" dirty="0">
                <a:latin typeface="Arial"/>
                <a:cs typeface="Arial"/>
              </a:rPr>
              <a:t>evitando </a:t>
            </a:r>
            <a:r>
              <a:rPr sz="1500" dirty="0">
                <a:latin typeface="Arial"/>
                <a:cs typeface="Arial"/>
              </a:rPr>
              <a:t>también </a:t>
            </a:r>
            <a:r>
              <a:rPr sz="1500" spc="-5" dirty="0">
                <a:latin typeface="Arial"/>
                <a:cs typeface="Arial"/>
              </a:rPr>
              <a:t>la  oxidación </a:t>
            </a:r>
            <a:r>
              <a:rPr sz="1500" dirty="0">
                <a:latin typeface="Arial"/>
                <a:cs typeface="Arial"/>
              </a:rPr>
              <a:t>y </a:t>
            </a:r>
            <a:r>
              <a:rPr sz="1500" spc="-5" dirty="0">
                <a:latin typeface="Arial"/>
                <a:cs typeface="Arial"/>
              </a:rPr>
              <a:t>el </a:t>
            </a:r>
            <a:r>
              <a:rPr sz="1500" dirty="0">
                <a:latin typeface="Arial"/>
                <a:cs typeface="Arial"/>
              </a:rPr>
              <a:t>oscurecimiento </a:t>
            </a:r>
            <a:r>
              <a:rPr sz="1500" spc="-5" dirty="0">
                <a:latin typeface="Arial"/>
                <a:cs typeface="Arial"/>
              </a:rPr>
              <a:t>del </a:t>
            </a:r>
            <a:r>
              <a:rPr sz="1500" dirty="0">
                <a:latin typeface="Arial"/>
                <a:cs typeface="Arial"/>
              </a:rPr>
              <a:t>color </a:t>
            </a:r>
            <a:r>
              <a:rPr sz="1500" spc="-5" dirty="0">
                <a:latin typeface="Arial"/>
                <a:cs typeface="Arial"/>
              </a:rPr>
              <a:t>de </a:t>
            </a:r>
            <a:r>
              <a:rPr sz="1500" dirty="0">
                <a:latin typeface="Arial"/>
                <a:cs typeface="Arial"/>
              </a:rPr>
              <a:t>curtición mejorando </a:t>
            </a:r>
            <a:r>
              <a:rPr sz="1500" spc="-5" dirty="0">
                <a:latin typeface="Arial"/>
                <a:cs typeface="Arial"/>
              </a:rPr>
              <a:t>la suavidad de la  </a:t>
            </a:r>
            <a:r>
              <a:rPr sz="1500" spc="-20" dirty="0">
                <a:latin typeface="Arial"/>
                <a:cs typeface="Arial"/>
              </a:rPr>
              <a:t>flor.</a:t>
            </a:r>
            <a:endParaRPr sz="1500" dirty="0">
              <a:latin typeface="Arial"/>
              <a:cs typeface="Arial"/>
            </a:endParaRPr>
          </a:p>
          <a:p>
            <a:pPr marL="570230" lvl="1" indent="-255904">
              <a:lnSpc>
                <a:spcPts val="1620"/>
              </a:lnSpc>
              <a:buClr>
                <a:srgbClr val="FDB809"/>
              </a:buClr>
              <a:buSzPct val="83333"/>
              <a:buChar char="○"/>
              <a:tabLst>
                <a:tab pos="570230" algn="l"/>
                <a:tab pos="570865" algn="l"/>
              </a:tabLst>
            </a:pPr>
            <a:r>
              <a:rPr sz="1500" b="1" u="sng" spc="-5" dirty="0">
                <a:uFill>
                  <a:solidFill>
                    <a:srgbClr val="FFFFFF"/>
                  </a:solidFill>
                </a:uFill>
                <a:latin typeface="Arial"/>
                <a:cs typeface="Arial"/>
              </a:rPr>
              <a:t>Engrase en</a:t>
            </a:r>
            <a:r>
              <a:rPr sz="1500" b="1" u="sng" spc="-35" dirty="0">
                <a:uFill>
                  <a:solidFill>
                    <a:srgbClr val="FFFFFF"/>
                  </a:solidFill>
                </a:uFill>
                <a:latin typeface="Arial"/>
                <a:cs typeface="Arial"/>
              </a:rPr>
              <a:t> </a:t>
            </a:r>
            <a:r>
              <a:rPr sz="1500" b="1" u="sng" dirty="0">
                <a:uFill>
                  <a:solidFill>
                    <a:srgbClr val="FFFFFF"/>
                  </a:solidFill>
                </a:uFill>
                <a:latin typeface="Arial"/>
                <a:cs typeface="Arial"/>
              </a:rPr>
              <a:t>frío</a:t>
            </a:r>
            <a:endParaRPr sz="1500" b="1" u="sng" dirty="0">
              <a:latin typeface="Arial"/>
              <a:cs typeface="Arial"/>
            </a:endParaRPr>
          </a:p>
          <a:p>
            <a:pPr marL="570230" marR="226060">
              <a:lnSpc>
                <a:spcPct val="80000"/>
              </a:lnSpc>
              <a:spcBef>
                <a:spcPts val="180"/>
              </a:spcBef>
            </a:pPr>
            <a:r>
              <a:rPr sz="1500" dirty="0">
                <a:latin typeface="Arial"/>
                <a:cs typeface="Arial"/>
              </a:rPr>
              <a:t>Actualmente </a:t>
            </a:r>
            <a:r>
              <a:rPr sz="1500" spc="-5" dirty="0">
                <a:latin typeface="Arial"/>
                <a:cs typeface="Arial"/>
              </a:rPr>
              <a:t>es </a:t>
            </a:r>
            <a:r>
              <a:rPr sz="1500" dirty="0">
                <a:latin typeface="Arial"/>
                <a:cs typeface="Arial"/>
              </a:rPr>
              <a:t>rara </a:t>
            </a:r>
            <a:r>
              <a:rPr sz="1500" spc="-10" dirty="0">
                <a:latin typeface="Arial"/>
                <a:cs typeface="Arial"/>
              </a:rPr>
              <a:t>vez </a:t>
            </a:r>
            <a:r>
              <a:rPr sz="1500" dirty="0">
                <a:latin typeface="Arial"/>
                <a:cs typeface="Arial"/>
              </a:rPr>
              <a:t>utilizado. </a:t>
            </a:r>
            <a:r>
              <a:rPr sz="1500" spc="-5" dirty="0">
                <a:latin typeface="Arial"/>
                <a:cs typeface="Arial"/>
              </a:rPr>
              <a:t>En </a:t>
            </a:r>
            <a:r>
              <a:rPr sz="1500" dirty="0">
                <a:latin typeface="Arial"/>
                <a:cs typeface="Arial"/>
              </a:rPr>
              <a:t>pieles recortadas </a:t>
            </a:r>
            <a:r>
              <a:rPr sz="1500" spc="-5" dirty="0">
                <a:latin typeface="Arial"/>
                <a:cs typeface="Arial"/>
              </a:rPr>
              <a:t>en </a:t>
            </a:r>
            <a:r>
              <a:rPr sz="1500" dirty="0">
                <a:latin typeface="Arial"/>
                <a:cs typeface="Arial"/>
              </a:rPr>
              <a:t>cuadros </a:t>
            </a:r>
            <a:r>
              <a:rPr sz="1500" spc="-5" dirty="0">
                <a:latin typeface="Arial"/>
                <a:cs typeface="Arial"/>
              </a:rPr>
              <a:t>de </a:t>
            </a:r>
            <a:r>
              <a:rPr sz="1500" dirty="0">
                <a:latin typeface="Arial"/>
                <a:cs typeface="Arial"/>
              </a:rPr>
              <a:t>cueros  </a:t>
            </a:r>
            <a:r>
              <a:rPr sz="1500" spc="-5" dirty="0">
                <a:latin typeface="Arial"/>
                <a:cs typeface="Arial"/>
              </a:rPr>
              <a:t>alisados </a:t>
            </a:r>
            <a:r>
              <a:rPr sz="1500" dirty="0">
                <a:latin typeface="Arial"/>
                <a:cs typeface="Arial"/>
              </a:rPr>
              <a:t>y </a:t>
            </a:r>
            <a:r>
              <a:rPr sz="1500" spc="-5" dirty="0">
                <a:latin typeface="Arial"/>
                <a:cs typeface="Arial"/>
              </a:rPr>
              <a:t>húmedos, por el </a:t>
            </a:r>
            <a:r>
              <a:rPr sz="1500" dirty="0">
                <a:latin typeface="Arial"/>
                <a:cs typeface="Arial"/>
              </a:rPr>
              <a:t>lado </a:t>
            </a:r>
            <a:r>
              <a:rPr sz="1500" spc="-5" dirty="0">
                <a:latin typeface="Arial"/>
                <a:cs typeface="Arial"/>
              </a:rPr>
              <a:t>de </a:t>
            </a:r>
            <a:r>
              <a:rPr sz="1500" dirty="0">
                <a:latin typeface="Arial"/>
                <a:cs typeface="Arial"/>
              </a:rPr>
              <a:t>carne </a:t>
            </a:r>
            <a:r>
              <a:rPr sz="1500" spc="-5" dirty="0">
                <a:latin typeface="Arial"/>
                <a:cs typeface="Arial"/>
              </a:rPr>
              <a:t>se unta a mano una mezcla de  </a:t>
            </a:r>
            <a:r>
              <a:rPr sz="1500" dirty="0">
                <a:latin typeface="Arial"/>
                <a:cs typeface="Arial"/>
              </a:rPr>
              <a:t>grasas, </a:t>
            </a:r>
            <a:r>
              <a:rPr sz="1500" spc="-5" dirty="0">
                <a:latin typeface="Arial"/>
                <a:cs typeface="Arial"/>
              </a:rPr>
              <a:t>como aceite de </a:t>
            </a:r>
            <a:r>
              <a:rPr sz="1500" dirty="0">
                <a:latin typeface="Arial"/>
                <a:cs typeface="Arial"/>
              </a:rPr>
              <a:t>animales marinos, </a:t>
            </a:r>
            <a:r>
              <a:rPr sz="1500" spc="-5" dirty="0">
                <a:latin typeface="Arial"/>
                <a:cs typeface="Arial"/>
              </a:rPr>
              <a:t>sebo, </a:t>
            </a:r>
            <a:r>
              <a:rPr sz="1500" dirty="0">
                <a:latin typeface="Arial"/>
                <a:cs typeface="Arial"/>
              </a:rPr>
              <a:t>lanolina y aceite minerales. </a:t>
            </a:r>
            <a:r>
              <a:rPr sz="1500" spc="-5" dirty="0">
                <a:latin typeface="Arial"/>
                <a:cs typeface="Arial"/>
              </a:rPr>
              <a:t>Las  </a:t>
            </a:r>
            <a:r>
              <a:rPr sz="1500" dirty="0">
                <a:latin typeface="Arial"/>
                <a:cs typeface="Arial"/>
              </a:rPr>
              <a:t>partes flojas </a:t>
            </a:r>
            <a:r>
              <a:rPr sz="1500" spc="-5" dirty="0">
                <a:latin typeface="Arial"/>
                <a:cs typeface="Arial"/>
              </a:rPr>
              <a:t>de la </a:t>
            </a:r>
            <a:r>
              <a:rPr sz="1500" dirty="0">
                <a:latin typeface="Arial"/>
                <a:cs typeface="Arial"/>
              </a:rPr>
              <a:t>piel </a:t>
            </a:r>
            <a:r>
              <a:rPr sz="1500" spc="-5" dirty="0">
                <a:latin typeface="Arial"/>
                <a:cs typeface="Arial"/>
              </a:rPr>
              <a:t>son menos </a:t>
            </a:r>
            <a:r>
              <a:rPr sz="1500" dirty="0">
                <a:latin typeface="Arial"/>
                <a:cs typeface="Arial"/>
              </a:rPr>
              <a:t>tratadas y las </a:t>
            </a:r>
            <a:r>
              <a:rPr sz="1500" spc="-5" dirty="0">
                <a:latin typeface="Arial"/>
                <a:cs typeface="Arial"/>
              </a:rPr>
              <a:t>zonas </a:t>
            </a:r>
            <a:r>
              <a:rPr sz="1500" dirty="0">
                <a:latin typeface="Arial"/>
                <a:cs typeface="Arial"/>
              </a:rPr>
              <a:t>compactas fuertemente  tratadas.</a:t>
            </a:r>
          </a:p>
          <a:p>
            <a:pPr marL="570230" lvl="1" indent="-255904">
              <a:lnSpc>
                <a:spcPts val="1620"/>
              </a:lnSpc>
              <a:buClr>
                <a:srgbClr val="FDB809"/>
              </a:buClr>
              <a:buSzPct val="83333"/>
              <a:buChar char="○"/>
              <a:tabLst>
                <a:tab pos="570230" algn="l"/>
                <a:tab pos="570865" algn="l"/>
              </a:tabLst>
            </a:pPr>
            <a:r>
              <a:rPr sz="1500" b="1" spc="-5" dirty="0">
                <a:uFill>
                  <a:solidFill>
                    <a:srgbClr val="FFFFFF"/>
                  </a:solidFill>
                </a:uFill>
                <a:latin typeface="Arial"/>
                <a:cs typeface="Arial"/>
              </a:rPr>
              <a:t>Engrase con </a:t>
            </a:r>
            <a:r>
              <a:rPr sz="1500" b="1" dirty="0">
                <a:uFill>
                  <a:solidFill>
                    <a:srgbClr val="FFFFFF"/>
                  </a:solidFill>
                </a:uFill>
                <a:latin typeface="Arial"/>
                <a:cs typeface="Arial"/>
              </a:rPr>
              <a:t>aire</a:t>
            </a:r>
            <a:r>
              <a:rPr sz="1500" b="1" spc="-50" dirty="0">
                <a:uFill>
                  <a:solidFill>
                    <a:srgbClr val="FFFFFF"/>
                  </a:solidFill>
                </a:uFill>
                <a:latin typeface="Arial"/>
                <a:cs typeface="Arial"/>
              </a:rPr>
              <a:t> </a:t>
            </a:r>
            <a:r>
              <a:rPr sz="1500" b="1" spc="-5" dirty="0">
                <a:uFill>
                  <a:solidFill>
                    <a:srgbClr val="FFFFFF"/>
                  </a:solidFill>
                </a:uFill>
                <a:latin typeface="Arial"/>
                <a:cs typeface="Arial"/>
              </a:rPr>
              <a:t>caliente</a:t>
            </a:r>
            <a:endParaRPr sz="1500" b="1" dirty="0">
              <a:latin typeface="Arial"/>
              <a:cs typeface="Arial"/>
            </a:endParaRPr>
          </a:p>
          <a:p>
            <a:pPr marL="570230" marR="121920">
              <a:lnSpc>
                <a:spcPts val="1440"/>
              </a:lnSpc>
              <a:spcBef>
                <a:spcPts val="170"/>
              </a:spcBef>
            </a:pPr>
            <a:r>
              <a:rPr sz="1500" spc="-5" dirty="0">
                <a:latin typeface="Arial"/>
                <a:cs typeface="Arial"/>
              </a:rPr>
              <a:t>Es utilizado para cuero </a:t>
            </a:r>
            <a:r>
              <a:rPr sz="1500" dirty="0">
                <a:latin typeface="Arial"/>
                <a:cs typeface="Arial"/>
              </a:rPr>
              <a:t>curtido </a:t>
            </a:r>
            <a:r>
              <a:rPr sz="1500" spc="-5" dirty="0">
                <a:latin typeface="Arial"/>
                <a:cs typeface="Arial"/>
              </a:rPr>
              <a:t>al vegetal. Los </a:t>
            </a:r>
            <a:r>
              <a:rPr sz="1500" dirty="0">
                <a:latin typeface="Arial"/>
                <a:cs typeface="Arial"/>
              </a:rPr>
              <a:t>cueros batanados y </a:t>
            </a:r>
            <a:r>
              <a:rPr sz="1500" spc="-5" dirty="0">
                <a:latin typeface="Arial"/>
                <a:cs typeface="Arial"/>
              </a:rPr>
              <a:t>depositados en  pilas, son llevados a </a:t>
            </a:r>
            <a:r>
              <a:rPr sz="1500" dirty="0">
                <a:latin typeface="Arial"/>
                <a:cs typeface="Arial"/>
              </a:rPr>
              <a:t>un contenido </a:t>
            </a:r>
            <a:r>
              <a:rPr sz="1500" spc="-5" dirty="0">
                <a:latin typeface="Arial"/>
                <a:cs typeface="Arial"/>
              </a:rPr>
              <a:t>de humedad uniforme </a:t>
            </a:r>
            <a:r>
              <a:rPr sz="1500" dirty="0">
                <a:latin typeface="Arial"/>
                <a:cs typeface="Arial"/>
              </a:rPr>
              <a:t>y batanados </a:t>
            </a:r>
            <a:r>
              <a:rPr sz="1500" spc="-5" dirty="0">
                <a:latin typeface="Arial"/>
                <a:cs typeface="Arial"/>
              </a:rPr>
              <a:t>en un </a:t>
            </a:r>
            <a:r>
              <a:rPr sz="1500" dirty="0">
                <a:latin typeface="Arial"/>
                <a:cs typeface="Arial"/>
              </a:rPr>
              <a:t>fulón  </a:t>
            </a:r>
            <a:r>
              <a:rPr sz="1500" spc="-5" dirty="0">
                <a:latin typeface="Arial"/>
                <a:cs typeface="Arial"/>
              </a:rPr>
              <a:t>de </a:t>
            </a:r>
            <a:r>
              <a:rPr sz="1500" dirty="0">
                <a:latin typeface="Arial"/>
                <a:cs typeface="Arial"/>
              </a:rPr>
              <a:t>aire </a:t>
            </a:r>
            <a:r>
              <a:rPr sz="1500" spc="-5" dirty="0">
                <a:latin typeface="Arial"/>
                <a:cs typeface="Arial"/>
              </a:rPr>
              <a:t>caliente con </a:t>
            </a:r>
            <a:r>
              <a:rPr sz="1500" dirty="0">
                <a:latin typeface="Arial"/>
                <a:cs typeface="Arial"/>
              </a:rPr>
              <a:t>mezclas grasas. </a:t>
            </a:r>
            <a:r>
              <a:rPr sz="1500" spc="-5" dirty="0">
                <a:latin typeface="Arial"/>
                <a:cs typeface="Arial"/>
              </a:rPr>
              <a:t>Por el </a:t>
            </a:r>
            <a:r>
              <a:rPr sz="1500" dirty="0">
                <a:latin typeface="Arial"/>
                <a:cs typeface="Arial"/>
              </a:rPr>
              <a:t>aire </a:t>
            </a:r>
            <a:r>
              <a:rPr sz="1500" spc="-5" dirty="0">
                <a:latin typeface="Arial"/>
                <a:cs typeface="Arial"/>
              </a:rPr>
              <a:t>caliente la viscosidad de </a:t>
            </a:r>
            <a:r>
              <a:rPr sz="1500" dirty="0">
                <a:latin typeface="Arial"/>
                <a:cs typeface="Arial"/>
              </a:rPr>
              <a:t>las  mezclas grasas </a:t>
            </a:r>
            <a:r>
              <a:rPr sz="1500" spc="-5" dirty="0">
                <a:latin typeface="Arial"/>
                <a:cs typeface="Arial"/>
              </a:rPr>
              <a:t>se </a:t>
            </a:r>
            <a:r>
              <a:rPr sz="1500" dirty="0">
                <a:latin typeface="Arial"/>
                <a:cs typeface="Arial"/>
              </a:rPr>
              <a:t>baja, </a:t>
            </a:r>
            <a:r>
              <a:rPr sz="1500" spc="-5" dirty="0">
                <a:latin typeface="Arial"/>
                <a:cs typeface="Arial"/>
              </a:rPr>
              <a:t>se </a:t>
            </a:r>
            <a:r>
              <a:rPr sz="1500" dirty="0">
                <a:latin typeface="Arial"/>
                <a:cs typeface="Arial"/>
              </a:rPr>
              <a:t>acelera </a:t>
            </a:r>
            <a:r>
              <a:rPr sz="1500" spc="-5" dirty="0">
                <a:latin typeface="Arial"/>
                <a:cs typeface="Arial"/>
              </a:rPr>
              <a:t>la evaporación del agua </a:t>
            </a:r>
            <a:r>
              <a:rPr sz="1500" dirty="0">
                <a:latin typeface="Arial"/>
                <a:cs typeface="Arial"/>
              </a:rPr>
              <a:t>y posibilita </a:t>
            </a:r>
            <a:r>
              <a:rPr sz="1500" spc="-5" dirty="0">
                <a:latin typeface="Arial"/>
                <a:cs typeface="Arial"/>
              </a:rPr>
              <a:t>una  </a:t>
            </a:r>
            <a:r>
              <a:rPr sz="1500" dirty="0">
                <a:latin typeface="Arial"/>
                <a:cs typeface="Arial"/>
              </a:rPr>
              <a:t>penetración </a:t>
            </a:r>
            <a:r>
              <a:rPr sz="1500" spc="-5" dirty="0">
                <a:latin typeface="Arial"/>
                <a:cs typeface="Arial"/>
              </a:rPr>
              <a:t>más</a:t>
            </a:r>
            <a:r>
              <a:rPr sz="1500" spc="-70" dirty="0">
                <a:latin typeface="Arial"/>
                <a:cs typeface="Arial"/>
              </a:rPr>
              <a:t> </a:t>
            </a:r>
            <a:r>
              <a:rPr sz="1500" dirty="0">
                <a:latin typeface="Arial"/>
                <a:cs typeface="Arial"/>
              </a:rPr>
              <a:t>rápida.</a:t>
            </a:r>
          </a:p>
          <a:p>
            <a:pPr marL="570230" lvl="1" indent="-255904">
              <a:lnSpc>
                <a:spcPts val="1620"/>
              </a:lnSpc>
              <a:spcBef>
                <a:spcPts val="10"/>
              </a:spcBef>
              <a:buClr>
                <a:srgbClr val="FDB809"/>
              </a:buClr>
              <a:buSzPct val="83333"/>
              <a:buChar char="○"/>
              <a:tabLst>
                <a:tab pos="570230" algn="l"/>
                <a:tab pos="570865" algn="l"/>
              </a:tabLst>
            </a:pPr>
            <a:r>
              <a:rPr sz="1500" b="1" u="sng" dirty="0">
                <a:uFill>
                  <a:solidFill>
                    <a:srgbClr val="FFFFFF"/>
                  </a:solidFill>
                </a:uFill>
                <a:latin typeface="Arial"/>
                <a:cs typeface="Arial"/>
              </a:rPr>
              <a:t>Inmersión</a:t>
            </a:r>
            <a:endParaRPr sz="1500" b="1" u="sng" dirty="0">
              <a:latin typeface="Arial"/>
              <a:cs typeface="Arial"/>
            </a:endParaRPr>
          </a:p>
          <a:p>
            <a:pPr marL="570230" marR="5080">
              <a:lnSpc>
                <a:spcPts val="1440"/>
              </a:lnSpc>
              <a:spcBef>
                <a:spcPts val="170"/>
              </a:spcBef>
            </a:pPr>
            <a:r>
              <a:rPr sz="1500" spc="-5" dirty="0">
                <a:latin typeface="Arial"/>
                <a:cs typeface="Arial"/>
              </a:rPr>
              <a:t>Se utiliza muy </a:t>
            </a:r>
            <a:r>
              <a:rPr sz="1500" dirty="0">
                <a:latin typeface="Arial"/>
                <a:cs typeface="Arial"/>
              </a:rPr>
              <a:t>raramente y </a:t>
            </a:r>
            <a:r>
              <a:rPr sz="1500" spc="-5" dirty="0">
                <a:latin typeface="Arial"/>
                <a:cs typeface="Arial"/>
              </a:rPr>
              <a:t>para </a:t>
            </a:r>
            <a:r>
              <a:rPr sz="1500" dirty="0">
                <a:latin typeface="Arial"/>
                <a:cs typeface="Arial"/>
              </a:rPr>
              <a:t>cueros especiales </a:t>
            </a:r>
            <a:r>
              <a:rPr sz="1500" spc="-5" dirty="0">
                <a:latin typeface="Arial"/>
                <a:cs typeface="Arial"/>
              </a:rPr>
              <a:t>como </a:t>
            </a:r>
            <a:r>
              <a:rPr sz="1500" dirty="0">
                <a:latin typeface="Arial"/>
                <a:cs typeface="Arial"/>
              </a:rPr>
              <a:t>cueros </a:t>
            </a:r>
            <a:r>
              <a:rPr sz="1500" spc="-5" dirty="0">
                <a:latin typeface="Arial"/>
                <a:cs typeface="Arial"/>
              </a:rPr>
              <a:t>de suela al </a:t>
            </a:r>
            <a:r>
              <a:rPr sz="1500" dirty="0">
                <a:latin typeface="Arial"/>
                <a:cs typeface="Arial"/>
              </a:rPr>
              <a:t>cromo.  Consiste </a:t>
            </a:r>
            <a:r>
              <a:rPr sz="1500" spc="-5" dirty="0">
                <a:latin typeface="Arial"/>
                <a:cs typeface="Arial"/>
              </a:rPr>
              <a:t>en la </a:t>
            </a:r>
            <a:r>
              <a:rPr sz="1500" dirty="0">
                <a:latin typeface="Arial"/>
                <a:cs typeface="Arial"/>
              </a:rPr>
              <a:t>introducción </a:t>
            </a:r>
            <a:r>
              <a:rPr sz="1500" spc="-5" dirty="0">
                <a:latin typeface="Arial"/>
                <a:cs typeface="Arial"/>
              </a:rPr>
              <a:t>del cuero seco en una masa de </a:t>
            </a:r>
            <a:r>
              <a:rPr sz="1500" dirty="0">
                <a:latin typeface="Arial"/>
                <a:cs typeface="Arial"/>
              </a:rPr>
              <a:t>grasa, normalmente </a:t>
            </a:r>
            <a:r>
              <a:rPr sz="1500" spc="-5" dirty="0">
                <a:latin typeface="Arial"/>
                <a:cs typeface="Arial"/>
              </a:rPr>
              <a:t>se  </a:t>
            </a:r>
            <a:r>
              <a:rPr sz="1500" dirty="0">
                <a:latin typeface="Arial"/>
                <a:cs typeface="Arial"/>
              </a:rPr>
              <a:t>trabaja </a:t>
            </a:r>
            <a:r>
              <a:rPr sz="1500" spc="-5" dirty="0">
                <a:latin typeface="Arial"/>
                <a:cs typeface="Arial"/>
              </a:rPr>
              <a:t>a unos </a:t>
            </a:r>
            <a:r>
              <a:rPr sz="1500" dirty="0">
                <a:latin typeface="Arial"/>
                <a:cs typeface="Arial"/>
              </a:rPr>
              <a:t>85°C </a:t>
            </a:r>
            <a:r>
              <a:rPr sz="1500" spc="-15" dirty="0">
                <a:latin typeface="Arial"/>
                <a:cs typeface="Arial"/>
              </a:rPr>
              <a:t>ya </a:t>
            </a:r>
            <a:r>
              <a:rPr sz="1500" dirty="0">
                <a:latin typeface="Arial"/>
                <a:cs typeface="Arial"/>
              </a:rPr>
              <a:t>que las grasas empleadas </a:t>
            </a:r>
            <a:r>
              <a:rPr sz="1500" spc="-5" dirty="0">
                <a:latin typeface="Arial"/>
                <a:cs typeface="Arial"/>
              </a:rPr>
              <a:t>a </a:t>
            </a:r>
            <a:r>
              <a:rPr sz="1500" dirty="0">
                <a:latin typeface="Arial"/>
                <a:cs typeface="Arial"/>
              </a:rPr>
              <a:t>temperatura ambiente </a:t>
            </a:r>
            <a:r>
              <a:rPr sz="1500" spc="-5" dirty="0">
                <a:latin typeface="Arial"/>
                <a:cs typeface="Arial"/>
              </a:rPr>
              <a:t>son  sólidas. La </a:t>
            </a:r>
            <a:r>
              <a:rPr sz="1500" dirty="0">
                <a:latin typeface="Arial"/>
                <a:cs typeface="Arial"/>
              </a:rPr>
              <a:t>distribución </a:t>
            </a:r>
            <a:r>
              <a:rPr sz="1500" spc="-5" dirty="0">
                <a:latin typeface="Arial"/>
                <a:cs typeface="Arial"/>
              </a:rPr>
              <a:t>de la </a:t>
            </a:r>
            <a:r>
              <a:rPr sz="1500" dirty="0">
                <a:latin typeface="Arial"/>
                <a:cs typeface="Arial"/>
              </a:rPr>
              <a:t>grasa </a:t>
            </a:r>
            <a:r>
              <a:rPr sz="1500" spc="-5" dirty="0">
                <a:latin typeface="Arial"/>
                <a:cs typeface="Arial"/>
              </a:rPr>
              <a:t>no es </a:t>
            </a:r>
            <a:r>
              <a:rPr sz="1500" dirty="0">
                <a:latin typeface="Arial"/>
                <a:cs typeface="Arial"/>
              </a:rPr>
              <a:t>uniforme, </a:t>
            </a:r>
            <a:r>
              <a:rPr sz="1500" spc="-5" dirty="0">
                <a:latin typeface="Arial"/>
                <a:cs typeface="Arial"/>
              </a:rPr>
              <a:t>en </a:t>
            </a:r>
            <a:r>
              <a:rPr sz="1500" dirty="0">
                <a:latin typeface="Arial"/>
                <a:cs typeface="Arial"/>
              </a:rPr>
              <a:t>las </a:t>
            </a:r>
            <a:r>
              <a:rPr sz="1500" spc="-5" dirty="0">
                <a:latin typeface="Arial"/>
                <a:cs typeface="Arial"/>
              </a:rPr>
              <a:t>zonas más </a:t>
            </a:r>
            <a:r>
              <a:rPr sz="1500" dirty="0">
                <a:latin typeface="Arial"/>
                <a:cs typeface="Arial"/>
              </a:rPr>
              <a:t>abiertas </a:t>
            </a:r>
            <a:r>
              <a:rPr sz="1500" spc="-5" dirty="0">
                <a:latin typeface="Arial"/>
                <a:cs typeface="Arial"/>
              </a:rPr>
              <a:t>se  fija</a:t>
            </a:r>
            <a:r>
              <a:rPr sz="1500" spc="-20" dirty="0">
                <a:latin typeface="Arial"/>
                <a:cs typeface="Arial"/>
              </a:rPr>
              <a:t> </a:t>
            </a:r>
            <a:r>
              <a:rPr sz="1500" dirty="0">
                <a:latin typeface="Arial"/>
                <a:cs typeface="Arial"/>
              </a:rPr>
              <a:t>más.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248620" y="0"/>
            <a:ext cx="2320073" cy="720069"/>
          </a:xfrm>
          <a:prstGeom prst="rect">
            <a:avLst/>
          </a:prstGeom>
        </p:spPr>
        <p:txBody>
          <a:bodyPr vert="horz" wrap="square" lIns="0" tIns="12065" rIns="0" bIns="0" rtlCol="0">
            <a:spAutoFit/>
          </a:bodyPr>
          <a:lstStyle/>
          <a:p>
            <a:pPr marL="12700">
              <a:lnSpc>
                <a:spcPct val="100000"/>
              </a:lnSpc>
              <a:spcBef>
                <a:spcPts val="95"/>
              </a:spcBef>
            </a:pPr>
            <a:r>
              <a:rPr lang="es-MX" sz="4600" spc="-5" dirty="0">
                <a:latin typeface="Arial"/>
                <a:cs typeface="Arial"/>
              </a:rPr>
              <a:t>S</a:t>
            </a:r>
            <a:r>
              <a:rPr sz="4600" b="0" spc="-5" dirty="0" err="1" smtClean="0">
                <a:latin typeface="Arial"/>
                <a:cs typeface="Arial"/>
              </a:rPr>
              <a:t>ecado</a:t>
            </a:r>
            <a:endParaRPr sz="4600" dirty="0">
              <a:latin typeface="Arial"/>
              <a:cs typeface="Arial"/>
            </a:endParaRPr>
          </a:p>
        </p:txBody>
      </p:sp>
      <p:sp>
        <p:nvSpPr>
          <p:cNvPr id="8" name="object 8"/>
          <p:cNvSpPr/>
          <p:nvPr/>
        </p:nvSpPr>
        <p:spPr>
          <a:xfrm>
            <a:off x="6248400" y="3154042"/>
            <a:ext cx="2785999" cy="150025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838200" y="1371600"/>
            <a:ext cx="7820025" cy="4737194"/>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El secado se considera una operación simple, tanto al aire como en máquina  </a:t>
            </a:r>
            <a:r>
              <a:rPr sz="1800" dirty="0">
                <a:latin typeface="Arial"/>
                <a:cs typeface="Arial"/>
              </a:rPr>
              <a:t>y </a:t>
            </a:r>
            <a:r>
              <a:rPr sz="1800" spc="-5" dirty="0">
                <a:latin typeface="Arial"/>
                <a:cs typeface="Arial"/>
              </a:rPr>
              <a:t>aparentemente no influiría en las características del cuero terminado, pero  esto no es </a:t>
            </a:r>
            <a:r>
              <a:rPr sz="1800" dirty="0">
                <a:latin typeface="Arial"/>
                <a:cs typeface="Arial"/>
              </a:rPr>
              <a:t>así. </a:t>
            </a:r>
            <a:r>
              <a:rPr sz="1800" spc="-5" dirty="0">
                <a:latin typeface="Arial"/>
                <a:cs typeface="Arial"/>
              </a:rPr>
              <a:t>El secado es </a:t>
            </a:r>
            <a:r>
              <a:rPr sz="1800" spc="-10" dirty="0">
                <a:latin typeface="Arial"/>
                <a:cs typeface="Arial"/>
              </a:rPr>
              <a:t>algo </a:t>
            </a:r>
            <a:r>
              <a:rPr sz="1800" dirty="0">
                <a:latin typeface="Arial"/>
                <a:cs typeface="Arial"/>
              </a:rPr>
              <a:t>más </a:t>
            </a:r>
            <a:r>
              <a:rPr sz="1800" spc="-10" dirty="0">
                <a:latin typeface="Arial"/>
                <a:cs typeface="Arial"/>
              </a:rPr>
              <a:t>que </a:t>
            </a:r>
            <a:r>
              <a:rPr sz="1800" spc="-5" dirty="0">
                <a:latin typeface="Arial"/>
                <a:cs typeface="Arial"/>
              </a:rPr>
              <a:t>la simple eliminación de la  humedad para permitir la utilización práctica del cuero, pues también  contribuye a la producción de las reacciones químicas que intervienen en la  fabricación del cuero, por lo que constituye uno </a:t>
            </a:r>
            <a:r>
              <a:rPr sz="1800" spc="-10" dirty="0">
                <a:latin typeface="Arial"/>
                <a:cs typeface="Arial"/>
              </a:rPr>
              <a:t>de </a:t>
            </a:r>
            <a:r>
              <a:rPr sz="1800" spc="-5" dirty="0">
                <a:latin typeface="Arial"/>
                <a:cs typeface="Arial"/>
              </a:rPr>
              <a:t>los pasos </a:t>
            </a:r>
            <a:r>
              <a:rPr sz="1800" dirty="0">
                <a:latin typeface="Arial"/>
                <a:cs typeface="Arial"/>
              </a:rPr>
              <a:t>más  </a:t>
            </a:r>
            <a:r>
              <a:rPr sz="1800" spc="-5" dirty="0">
                <a:latin typeface="Arial"/>
                <a:cs typeface="Arial"/>
              </a:rPr>
              <a:t>importantes en la calidad del</a:t>
            </a:r>
            <a:r>
              <a:rPr sz="1800" spc="25" dirty="0">
                <a:latin typeface="Arial"/>
                <a:cs typeface="Arial"/>
              </a:rPr>
              <a:t> </a:t>
            </a:r>
            <a:r>
              <a:rPr sz="1800" spc="-5" dirty="0">
                <a:latin typeface="Arial"/>
                <a:cs typeface="Arial"/>
              </a:rPr>
              <a:t>cuero.</a:t>
            </a:r>
            <a:endParaRPr sz="1800" dirty="0">
              <a:latin typeface="Arial"/>
              <a:cs typeface="Arial"/>
            </a:endParaRPr>
          </a:p>
          <a:p>
            <a:pPr>
              <a:lnSpc>
                <a:spcPct val="100000"/>
              </a:lnSpc>
              <a:spcBef>
                <a:spcPts val="35"/>
              </a:spcBef>
            </a:pPr>
            <a:endParaRPr sz="1850" dirty="0">
              <a:latin typeface="Times New Roman"/>
              <a:cs typeface="Times New Roman"/>
            </a:endParaRPr>
          </a:p>
          <a:p>
            <a:pPr marL="12700">
              <a:lnSpc>
                <a:spcPct val="100000"/>
              </a:lnSpc>
            </a:pPr>
            <a:r>
              <a:rPr sz="1800" u="heavy" spc="-5" dirty="0">
                <a:uFill>
                  <a:solidFill>
                    <a:srgbClr val="FFFFFF"/>
                  </a:solidFill>
                </a:uFill>
                <a:latin typeface="Arial"/>
                <a:cs typeface="Arial"/>
              </a:rPr>
              <a:t>Factores que </a:t>
            </a:r>
            <a:r>
              <a:rPr sz="1800" u="heavy" spc="-10" dirty="0">
                <a:uFill>
                  <a:solidFill>
                    <a:srgbClr val="FFFFFF"/>
                  </a:solidFill>
                </a:uFill>
                <a:latin typeface="Arial"/>
                <a:cs typeface="Arial"/>
              </a:rPr>
              <a:t>influyen </a:t>
            </a:r>
            <a:r>
              <a:rPr sz="1800" u="heavy" spc="-5" dirty="0">
                <a:uFill>
                  <a:solidFill>
                    <a:srgbClr val="FFFFFF"/>
                  </a:solidFill>
                </a:uFill>
                <a:latin typeface="Arial"/>
                <a:cs typeface="Arial"/>
              </a:rPr>
              <a:t>en el</a:t>
            </a:r>
            <a:r>
              <a:rPr sz="1800" u="heavy" spc="40" dirty="0">
                <a:uFill>
                  <a:solidFill>
                    <a:srgbClr val="FFFFFF"/>
                  </a:solidFill>
                </a:uFill>
                <a:latin typeface="Arial"/>
                <a:cs typeface="Arial"/>
              </a:rPr>
              <a:t> </a:t>
            </a:r>
            <a:r>
              <a:rPr sz="1800" u="heavy" spc="-5" dirty="0">
                <a:uFill>
                  <a:solidFill>
                    <a:srgbClr val="FFFFFF"/>
                  </a:solidFill>
                </a:uFill>
                <a:latin typeface="Arial"/>
                <a:cs typeface="Arial"/>
              </a:rPr>
              <a:t>secado</a:t>
            </a:r>
            <a:endParaRPr sz="1800" dirty="0">
              <a:latin typeface="Arial"/>
              <a:cs typeface="Arial"/>
            </a:endParaRPr>
          </a:p>
          <a:p>
            <a:pPr>
              <a:lnSpc>
                <a:spcPct val="100000"/>
              </a:lnSpc>
              <a:spcBef>
                <a:spcPts val="30"/>
              </a:spcBef>
            </a:pPr>
            <a:endParaRPr sz="1850" dirty="0">
              <a:latin typeface="Times New Roman"/>
              <a:cs typeface="Times New Roman"/>
            </a:endParaRPr>
          </a:p>
          <a:p>
            <a:pPr marL="12700">
              <a:lnSpc>
                <a:spcPct val="100000"/>
              </a:lnSpc>
              <a:spcBef>
                <a:spcPts val="5"/>
              </a:spcBef>
            </a:pPr>
            <a:r>
              <a:rPr sz="1800" u="heavy" spc="-10" dirty="0">
                <a:uFill>
                  <a:solidFill>
                    <a:srgbClr val="FFFFFF"/>
                  </a:solidFill>
                </a:uFill>
                <a:latin typeface="Arial"/>
                <a:cs typeface="Arial"/>
              </a:rPr>
              <a:t> </a:t>
            </a:r>
            <a:r>
              <a:rPr sz="1800" u="heavy" spc="-5" dirty="0">
                <a:uFill>
                  <a:solidFill>
                    <a:srgbClr val="FFFFFF"/>
                  </a:solidFill>
                </a:uFill>
                <a:latin typeface="Arial"/>
                <a:cs typeface="Arial"/>
              </a:rPr>
              <a:t>Sustrato cuero</a:t>
            </a:r>
            <a:endParaRPr sz="1800" dirty="0">
              <a:latin typeface="Arial"/>
              <a:cs typeface="Arial"/>
            </a:endParaRPr>
          </a:p>
          <a:p>
            <a:pPr marL="12700" marR="2480945">
              <a:lnSpc>
                <a:spcPct val="100000"/>
              </a:lnSpc>
            </a:pPr>
            <a:r>
              <a:rPr sz="1800" spc="-5" dirty="0">
                <a:latin typeface="Arial"/>
                <a:cs typeface="Arial"/>
              </a:rPr>
              <a:t>Cuanto </a:t>
            </a:r>
            <a:r>
              <a:rPr sz="1800" spc="-10" dirty="0">
                <a:latin typeface="Arial"/>
                <a:cs typeface="Arial"/>
              </a:rPr>
              <a:t>mayor </a:t>
            </a:r>
            <a:r>
              <a:rPr sz="1800" spc="-5" dirty="0">
                <a:latin typeface="Arial"/>
                <a:cs typeface="Arial"/>
              </a:rPr>
              <a:t>es </a:t>
            </a:r>
            <a:r>
              <a:rPr sz="1800" spc="-10" dirty="0">
                <a:latin typeface="Arial"/>
                <a:cs typeface="Arial"/>
              </a:rPr>
              <a:t>el </a:t>
            </a:r>
            <a:r>
              <a:rPr sz="1800" spc="-5" dirty="0">
                <a:latin typeface="Arial"/>
                <a:cs typeface="Arial"/>
              </a:rPr>
              <a:t>espesor </a:t>
            </a:r>
            <a:r>
              <a:rPr sz="1800" dirty="0">
                <a:latin typeface="Arial"/>
                <a:cs typeface="Arial"/>
              </a:rPr>
              <a:t>más </a:t>
            </a:r>
            <a:r>
              <a:rPr sz="1800" spc="-5" dirty="0">
                <a:latin typeface="Arial"/>
                <a:cs typeface="Arial"/>
              </a:rPr>
              <a:t>lento es el secado.  </a:t>
            </a:r>
            <a:r>
              <a:rPr sz="1800" u="heavy" spc="-20" dirty="0">
                <a:uFill>
                  <a:solidFill>
                    <a:srgbClr val="FFFFFF"/>
                  </a:solidFill>
                </a:uFill>
                <a:latin typeface="Arial"/>
                <a:cs typeface="Arial"/>
              </a:rPr>
              <a:t>Temperatura</a:t>
            </a:r>
            <a:endParaRPr sz="1800" dirty="0">
              <a:latin typeface="Arial"/>
              <a:cs typeface="Arial"/>
            </a:endParaRPr>
          </a:p>
          <a:p>
            <a:pPr marL="12700" marR="244475">
              <a:lnSpc>
                <a:spcPct val="100000"/>
              </a:lnSpc>
            </a:pPr>
            <a:r>
              <a:rPr sz="1800" spc="-5" dirty="0">
                <a:latin typeface="Arial"/>
                <a:cs typeface="Arial"/>
              </a:rPr>
              <a:t>La temperatura no es más que una sensación </a:t>
            </a:r>
            <a:r>
              <a:rPr sz="1800" dirty="0">
                <a:latin typeface="Arial"/>
                <a:cs typeface="Arial"/>
              </a:rPr>
              <a:t>térmica </a:t>
            </a:r>
            <a:r>
              <a:rPr sz="1800" spc="-5" dirty="0">
                <a:latin typeface="Arial"/>
                <a:cs typeface="Arial"/>
              </a:rPr>
              <a:t>producida por el  cambio de calor entre dos sistemas. </a:t>
            </a:r>
            <a:r>
              <a:rPr sz="1800" dirty="0">
                <a:latin typeface="Arial"/>
                <a:cs typeface="Arial"/>
              </a:rPr>
              <a:t>Esto </a:t>
            </a:r>
            <a:r>
              <a:rPr sz="1800" spc="-5" dirty="0">
                <a:latin typeface="Arial"/>
                <a:cs typeface="Arial"/>
              </a:rPr>
              <a:t>es lo que ocurre en el secado de  los cueros, o sea, un </a:t>
            </a:r>
            <a:r>
              <a:rPr sz="1800" dirty="0">
                <a:latin typeface="Arial"/>
                <a:cs typeface="Arial"/>
              </a:rPr>
              <a:t>sistema </a:t>
            </a:r>
            <a:r>
              <a:rPr sz="1800" spc="-5" dirty="0">
                <a:latin typeface="Arial"/>
                <a:cs typeface="Arial"/>
              </a:rPr>
              <a:t>para que </a:t>
            </a:r>
            <a:r>
              <a:rPr sz="1800" dirty="0">
                <a:latin typeface="Arial"/>
                <a:cs typeface="Arial"/>
              </a:rPr>
              <a:t>este </a:t>
            </a:r>
            <a:r>
              <a:rPr sz="1800" spc="-5" dirty="0">
                <a:latin typeface="Arial"/>
                <a:cs typeface="Arial"/>
              </a:rPr>
              <a:t>cambie calor con el cuero  produciendo la evaporación de</a:t>
            </a:r>
            <a:r>
              <a:rPr sz="1800" spc="40" dirty="0">
                <a:latin typeface="Arial"/>
                <a:cs typeface="Arial"/>
              </a:rPr>
              <a:t> </a:t>
            </a:r>
            <a:r>
              <a:rPr sz="1800" spc="-5" dirty="0">
                <a:latin typeface="Arial"/>
                <a:cs typeface="Arial"/>
              </a:rPr>
              <a:t>agua.</a:t>
            </a:r>
            <a:endParaRPr sz="1800" dirty="0">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72335" y="153141"/>
            <a:ext cx="5510531" cy="566822"/>
          </a:xfrm>
          <a:prstGeom prst="rect">
            <a:avLst/>
          </a:prstGeom>
        </p:spPr>
        <p:txBody>
          <a:bodyPr vert="horz" wrap="square" lIns="0" tIns="12700" rIns="0" bIns="0" rtlCol="0">
            <a:spAutoFit/>
          </a:bodyPr>
          <a:lstStyle/>
          <a:p>
            <a:pPr marL="12700">
              <a:lnSpc>
                <a:spcPct val="100000"/>
              </a:lnSpc>
              <a:spcBef>
                <a:spcPts val="100"/>
              </a:spcBef>
            </a:pPr>
            <a:r>
              <a:rPr b="0" dirty="0">
                <a:latin typeface="Arial"/>
                <a:cs typeface="Arial"/>
              </a:rPr>
              <a:t>Sistemas de</a:t>
            </a:r>
            <a:r>
              <a:rPr b="0" spc="-114" dirty="0">
                <a:latin typeface="Arial"/>
                <a:cs typeface="Arial"/>
              </a:rPr>
              <a:t> </a:t>
            </a:r>
            <a:r>
              <a:rPr b="0" dirty="0">
                <a:latin typeface="Arial"/>
                <a:cs typeface="Arial"/>
              </a:rPr>
              <a:t>secado</a:t>
            </a:r>
          </a:p>
        </p:txBody>
      </p:sp>
      <p:sp>
        <p:nvSpPr>
          <p:cNvPr id="8" name="object 8"/>
          <p:cNvSpPr txBox="1"/>
          <p:nvPr/>
        </p:nvSpPr>
        <p:spPr>
          <a:xfrm>
            <a:off x="1492503" y="1034287"/>
            <a:ext cx="6685280" cy="1292860"/>
          </a:xfrm>
          <a:prstGeom prst="rect">
            <a:avLst/>
          </a:prstGeom>
        </p:spPr>
        <p:txBody>
          <a:bodyPr vert="horz" wrap="square" lIns="0" tIns="12065" rIns="0" bIns="0" rtlCol="0">
            <a:spAutoFit/>
          </a:bodyPr>
          <a:lstStyle/>
          <a:p>
            <a:pPr marL="396240" marR="5080" indent="-383540">
              <a:lnSpc>
                <a:spcPct val="100000"/>
              </a:lnSpc>
              <a:spcBef>
                <a:spcPts val="95"/>
              </a:spcBef>
              <a:buClr>
                <a:srgbClr val="3891A7"/>
              </a:buClr>
              <a:buSzPct val="78125"/>
              <a:buFont typeface="Wingdings 2"/>
              <a:buChar char=""/>
              <a:tabLst>
                <a:tab pos="396240" algn="l"/>
                <a:tab pos="396875" algn="l"/>
              </a:tabLst>
            </a:pPr>
            <a:r>
              <a:rPr sz="1600" spc="-5" dirty="0">
                <a:latin typeface="Arial"/>
                <a:cs typeface="Arial"/>
              </a:rPr>
              <a:t>Existen diferentes formas de eliminar el agua de los cueros, desde un  simple secado al aire libre donde el equipo es elemental hasta los  sofisticados métodos de secado al</a:t>
            </a:r>
            <a:r>
              <a:rPr sz="1600" dirty="0">
                <a:latin typeface="Arial"/>
                <a:cs typeface="Arial"/>
              </a:rPr>
              <a:t> </a:t>
            </a:r>
            <a:r>
              <a:rPr sz="1600" spc="-5" dirty="0">
                <a:latin typeface="Arial"/>
                <a:cs typeface="Arial"/>
              </a:rPr>
              <a:t>vacío</a:t>
            </a:r>
            <a:endParaRPr sz="1600" dirty="0">
              <a:latin typeface="Arial"/>
              <a:cs typeface="Arial"/>
            </a:endParaRPr>
          </a:p>
          <a:p>
            <a:pPr marL="396240" indent="-383540">
              <a:lnSpc>
                <a:spcPct val="100000"/>
              </a:lnSpc>
              <a:spcBef>
                <a:spcPts val="384"/>
              </a:spcBef>
              <a:buClr>
                <a:srgbClr val="3891A7"/>
              </a:buClr>
              <a:buSzPct val="78125"/>
              <a:buFont typeface="Wingdings 2"/>
              <a:buChar char=""/>
              <a:tabLst>
                <a:tab pos="396240" algn="l"/>
                <a:tab pos="396875" algn="l"/>
              </a:tabLst>
            </a:pPr>
            <a:r>
              <a:rPr sz="1600" b="1" spc="-5" dirty="0">
                <a:latin typeface="Arial"/>
                <a:cs typeface="Arial"/>
              </a:rPr>
              <a:t>Cámaras de</a:t>
            </a:r>
            <a:r>
              <a:rPr sz="1600" b="1" spc="5" dirty="0">
                <a:latin typeface="Arial"/>
                <a:cs typeface="Arial"/>
              </a:rPr>
              <a:t> </a:t>
            </a:r>
            <a:r>
              <a:rPr sz="1600" b="1" spc="-5" dirty="0">
                <a:latin typeface="Arial"/>
                <a:cs typeface="Arial"/>
              </a:rPr>
              <a:t>secado.</a:t>
            </a:r>
            <a:endParaRPr sz="1600" dirty="0">
              <a:latin typeface="Arial"/>
              <a:cs typeface="Arial"/>
            </a:endParaRPr>
          </a:p>
          <a:p>
            <a:pPr marL="396240">
              <a:lnSpc>
                <a:spcPct val="100000"/>
              </a:lnSpc>
            </a:pPr>
            <a:r>
              <a:rPr sz="1600" spc="-5" dirty="0">
                <a:latin typeface="Arial"/>
                <a:cs typeface="Arial"/>
              </a:rPr>
              <a:t>Puede secarse al aire libre o con </a:t>
            </a:r>
            <a:r>
              <a:rPr sz="1600" dirty="0">
                <a:latin typeface="Arial"/>
                <a:cs typeface="Arial"/>
              </a:rPr>
              <a:t>la </a:t>
            </a:r>
            <a:r>
              <a:rPr sz="1600" spc="-10" dirty="0">
                <a:latin typeface="Arial"/>
                <a:cs typeface="Arial"/>
              </a:rPr>
              <a:t>ayuda </a:t>
            </a:r>
            <a:r>
              <a:rPr sz="1600" spc="-5" dirty="0">
                <a:latin typeface="Arial"/>
                <a:cs typeface="Arial"/>
              </a:rPr>
              <a:t>de una</a:t>
            </a:r>
            <a:r>
              <a:rPr sz="1600" spc="45" dirty="0">
                <a:latin typeface="Arial"/>
                <a:cs typeface="Arial"/>
              </a:rPr>
              <a:t> </a:t>
            </a:r>
            <a:r>
              <a:rPr sz="1600" spc="-5" dirty="0">
                <a:latin typeface="Arial"/>
                <a:cs typeface="Arial"/>
              </a:rPr>
              <a:t>estufa.</a:t>
            </a:r>
            <a:endParaRPr sz="1600" dirty="0">
              <a:latin typeface="Arial"/>
              <a:cs typeface="Arial"/>
            </a:endParaRPr>
          </a:p>
        </p:txBody>
      </p:sp>
      <p:sp>
        <p:nvSpPr>
          <p:cNvPr id="9" name="object 9"/>
          <p:cNvSpPr txBox="1"/>
          <p:nvPr/>
        </p:nvSpPr>
        <p:spPr>
          <a:xfrm>
            <a:off x="1492503" y="4690673"/>
            <a:ext cx="7248525" cy="1781175"/>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78125"/>
              <a:buFont typeface="Wingdings 2"/>
              <a:buChar char=""/>
              <a:tabLst>
                <a:tab pos="396240" algn="l"/>
                <a:tab pos="396875" algn="l"/>
              </a:tabLst>
            </a:pPr>
            <a:r>
              <a:rPr sz="1600" spc="-5" dirty="0">
                <a:latin typeface="Arial"/>
                <a:cs typeface="Arial"/>
              </a:rPr>
              <a:t>Al</a:t>
            </a:r>
            <a:r>
              <a:rPr sz="1600" spc="-25" dirty="0">
                <a:latin typeface="Arial"/>
                <a:cs typeface="Arial"/>
              </a:rPr>
              <a:t> </a:t>
            </a:r>
            <a:r>
              <a:rPr sz="1600" spc="-5" dirty="0">
                <a:latin typeface="Arial"/>
                <a:cs typeface="Arial"/>
              </a:rPr>
              <a:t>aire</a:t>
            </a:r>
            <a:endParaRPr sz="1600" dirty="0">
              <a:latin typeface="Arial"/>
              <a:cs typeface="Arial"/>
            </a:endParaRPr>
          </a:p>
          <a:p>
            <a:pPr marL="396240" marR="5080">
              <a:lnSpc>
                <a:spcPct val="100000"/>
              </a:lnSpc>
            </a:pPr>
            <a:r>
              <a:rPr sz="1600" spc="-5" dirty="0">
                <a:latin typeface="Arial"/>
                <a:cs typeface="Arial"/>
              </a:rPr>
              <a:t>Es el mejor secado </a:t>
            </a:r>
            <a:r>
              <a:rPr sz="1600" spc="-15" dirty="0">
                <a:latin typeface="Arial"/>
                <a:cs typeface="Arial"/>
              </a:rPr>
              <a:t>ya </a:t>
            </a:r>
            <a:r>
              <a:rPr sz="1600" spc="-5" dirty="0">
                <a:latin typeface="Arial"/>
                <a:cs typeface="Arial"/>
              </a:rPr>
              <a:t>que no exige para nada a la piel, el cuero llega al  equilibrio final en forma lenta. La desventaja es que lleva un tiempo </a:t>
            </a:r>
            <a:r>
              <a:rPr sz="1600" spc="-10" dirty="0">
                <a:latin typeface="Arial"/>
                <a:cs typeface="Arial"/>
              </a:rPr>
              <a:t>mayor </a:t>
            </a:r>
            <a:r>
              <a:rPr sz="1600" spc="-5" dirty="0">
                <a:latin typeface="Arial"/>
                <a:cs typeface="Arial"/>
              </a:rPr>
              <a:t>y  que se requiere de un gran espacio al </a:t>
            </a:r>
            <a:r>
              <a:rPr sz="1600" dirty="0">
                <a:latin typeface="Arial"/>
                <a:cs typeface="Arial"/>
              </a:rPr>
              <a:t>aire </a:t>
            </a:r>
            <a:r>
              <a:rPr sz="1600" spc="-5" dirty="0">
                <a:latin typeface="Arial"/>
                <a:cs typeface="Arial"/>
              </a:rPr>
              <a:t>libre bajo</a:t>
            </a:r>
            <a:r>
              <a:rPr sz="1600" spc="5" dirty="0">
                <a:latin typeface="Arial"/>
                <a:cs typeface="Arial"/>
              </a:rPr>
              <a:t> </a:t>
            </a:r>
            <a:r>
              <a:rPr sz="1600" spc="-5" dirty="0">
                <a:latin typeface="Arial"/>
                <a:cs typeface="Arial"/>
              </a:rPr>
              <a:t>techo.</a:t>
            </a:r>
            <a:endParaRPr sz="1600" dirty="0">
              <a:latin typeface="Arial"/>
              <a:cs typeface="Arial"/>
            </a:endParaRPr>
          </a:p>
          <a:p>
            <a:pPr marL="396240" indent="-383540">
              <a:lnSpc>
                <a:spcPct val="100000"/>
              </a:lnSpc>
              <a:spcBef>
                <a:spcPts val="385"/>
              </a:spcBef>
              <a:buClr>
                <a:srgbClr val="3891A7"/>
              </a:buClr>
              <a:buSzPct val="78125"/>
              <a:buFont typeface="Wingdings 2"/>
              <a:buChar char=""/>
              <a:tabLst>
                <a:tab pos="396240" algn="l"/>
                <a:tab pos="396875" algn="l"/>
              </a:tabLst>
            </a:pPr>
            <a:r>
              <a:rPr sz="1600" spc="-5" dirty="0">
                <a:latin typeface="Arial"/>
                <a:cs typeface="Arial"/>
              </a:rPr>
              <a:t>Secado con</a:t>
            </a:r>
            <a:r>
              <a:rPr sz="1600" spc="-20" dirty="0">
                <a:latin typeface="Arial"/>
                <a:cs typeface="Arial"/>
              </a:rPr>
              <a:t> </a:t>
            </a:r>
            <a:r>
              <a:rPr sz="1600" spc="-5" dirty="0">
                <a:latin typeface="Arial"/>
                <a:cs typeface="Arial"/>
              </a:rPr>
              <a:t>Estufas</a:t>
            </a:r>
            <a:endParaRPr sz="1600" dirty="0">
              <a:latin typeface="Arial"/>
              <a:cs typeface="Arial"/>
            </a:endParaRPr>
          </a:p>
          <a:p>
            <a:pPr marL="396240" marR="786130">
              <a:lnSpc>
                <a:spcPct val="100000"/>
              </a:lnSpc>
            </a:pPr>
            <a:r>
              <a:rPr sz="1600" spc="-5" dirty="0">
                <a:latin typeface="Arial"/>
                <a:cs typeface="Arial"/>
              </a:rPr>
              <a:t>Recintos cerrados por donde </a:t>
            </a:r>
            <a:r>
              <a:rPr sz="1600" dirty="0">
                <a:latin typeface="Arial"/>
                <a:cs typeface="Arial"/>
              </a:rPr>
              <a:t>se </a:t>
            </a:r>
            <a:r>
              <a:rPr sz="1600" spc="-5" dirty="0">
                <a:latin typeface="Arial"/>
                <a:cs typeface="Arial"/>
              </a:rPr>
              <a:t>hace la circulación forzada del aire  caliente, regulándose la temperatura y la</a:t>
            </a:r>
            <a:r>
              <a:rPr sz="1600" spc="40" dirty="0">
                <a:latin typeface="Arial"/>
                <a:cs typeface="Arial"/>
              </a:rPr>
              <a:t> </a:t>
            </a:r>
            <a:r>
              <a:rPr sz="1600" spc="-5" dirty="0">
                <a:latin typeface="Arial"/>
                <a:cs typeface="Arial"/>
              </a:rPr>
              <a:t>humedad.</a:t>
            </a:r>
            <a:endParaRPr sz="1600" dirty="0">
              <a:latin typeface="Arial"/>
              <a:cs typeface="Arial"/>
            </a:endParaRPr>
          </a:p>
        </p:txBody>
      </p:sp>
      <p:sp>
        <p:nvSpPr>
          <p:cNvPr id="10" name="object 10"/>
          <p:cNvSpPr/>
          <p:nvPr/>
        </p:nvSpPr>
        <p:spPr>
          <a:xfrm>
            <a:off x="2571750" y="2609436"/>
            <a:ext cx="4000500" cy="18573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29767" y="451230"/>
            <a:ext cx="7028180" cy="1551707"/>
          </a:xfrm>
          <a:prstGeom prst="rect">
            <a:avLst/>
          </a:prstGeom>
        </p:spPr>
        <p:txBody>
          <a:bodyPr vert="horz" wrap="square" lIns="0" tIns="12700" rIns="0" bIns="0" rtlCol="0">
            <a:spAutoFit/>
          </a:bodyPr>
          <a:lstStyle/>
          <a:p>
            <a:pPr marL="396240" indent="-383540" algn="just">
              <a:lnSpc>
                <a:spcPct val="100000"/>
              </a:lnSpc>
              <a:spcBef>
                <a:spcPts val="100"/>
              </a:spcBef>
              <a:buClr>
                <a:srgbClr val="3891A7"/>
              </a:buClr>
              <a:buSzPct val="80000"/>
              <a:buFont typeface="Wingdings 2"/>
              <a:buChar char=""/>
              <a:tabLst>
                <a:tab pos="396875" algn="l"/>
              </a:tabLst>
            </a:pPr>
            <a:r>
              <a:rPr sz="2000" b="1" dirty="0">
                <a:latin typeface="Arial"/>
                <a:cs typeface="Arial"/>
              </a:rPr>
              <a:t>Túnel </a:t>
            </a:r>
            <a:r>
              <a:rPr sz="2000" b="1" spc="-5" dirty="0">
                <a:latin typeface="Arial"/>
                <a:cs typeface="Arial"/>
              </a:rPr>
              <a:t>de</a:t>
            </a:r>
            <a:r>
              <a:rPr sz="2000" b="1" spc="-15" dirty="0">
                <a:latin typeface="Arial"/>
                <a:cs typeface="Arial"/>
              </a:rPr>
              <a:t> </a:t>
            </a:r>
            <a:r>
              <a:rPr sz="2000" b="1" spc="-5" dirty="0">
                <a:latin typeface="Arial"/>
                <a:cs typeface="Arial"/>
              </a:rPr>
              <a:t>secado</a:t>
            </a:r>
            <a:endParaRPr sz="2000" dirty="0">
              <a:latin typeface="Arial"/>
              <a:cs typeface="Arial"/>
            </a:endParaRPr>
          </a:p>
          <a:p>
            <a:pPr marL="396240" marR="5080" algn="just">
              <a:lnSpc>
                <a:spcPct val="100000"/>
              </a:lnSpc>
            </a:pPr>
            <a:r>
              <a:rPr sz="2000" spc="-5" dirty="0">
                <a:latin typeface="Arial"/>
                <a:cs typeface="Arial"/>
              </a:rPr>
              <a:t>El túnel de secado </a:t>
            </a:r>
            <a:r>
              <a:rPr sz="2000" dirty="0">
                <a:latin typeface="Arial"/>
                <a:cs typeface="Arial"/>
              </a:rPr>
              <a:t>consta </a:t>
            </a:r>
            <a:r>
              <a:rPr sz="2000" spc="-5" dirty="0">
                <a:latin typeface="Arial"/>
                <a:cs typeface="Arial"/>
              </a:rPr>
              <a:t>de varias  secciones independientes </a:t>
            </a:r>
            <a:r>
              <a:rPr sz="2000" dirty="0">
                <a:latin typeface="Arial"/>
                <a:cs typeface="Arial"/>
              </a:rPr>
              <a:t>llamadas  celdas o </a:t>
            </a:r>
            <a:r>
              <a:rPr sz="2000" spc="-5" dirty="0">
                <a:latin typeface="Arial"/>
                <a:cs typeface="Arial"/>
              </a:rPr>
              <a:t>cámaras </a:t>
            </a:r>
            <a:r>
              <a:rPr sz="2000" dirty="0">
                <a:latin typeface="Arial"/>
                <a:cs typeface="Arial"/>
              </a:rPr>
              <a:t>en las cuales se  </a:t>
            </a:r>
            <a:r>
              <a:rPr sz="2000" spc="-5" dirty="0">
                <a:latin typeface="Arial"/>
                <a:cs typeface="Arial"/>
              </a:rPr>
              <a:t>puede determinar independientemente  la temperatura </a:t>
            </a:r>
            <a:r>
              <a:rPr sz="2000" dirty="0">
                <a:latin typeface="Arial"/>
                <a:cs typeface="Arial"/>
              </a:rPr>
              <a:t>y </a:t>
            </a:r>
            <a:r>
              <a:rPr sz="2000" spc="-5" dirty="0">
                <a:latin typeface="Arial"/>
                <a:cs typeface="Arial"/>
              </a:rPr>
              <a:t>la humedad del</a:t>
            </a:r>
            <a:r>
              <a:rPr sz="2000" spc="-25" dirty="0">
                <a:latin typeface="Arial"/>
                <a:cs typeface="Arial"/>
              </a:rPr>
              <a:t> </a:t>
            </a:r>
            <a:r>
              <a:rPr sz="2000" spc="-5" dirty="0">
                <a:latin typeface="Arial"/>
                <a:cs typeface="Arial"/>
              </a:rPr>
              <a:t>cuero.</a:t>
            </a:r>
            <a:endParaRPr sz="2000" dirty="0">
              <a:latin typeface="Arial"/>
              <a:cs typeface="Arial"/>
            </a:endParaRPr>
          </a:p>
        </p:txBody>
      </p:sp>
      <p:sp>
        <p:nvSpPr>
          <p:cNvPr id="8" name="object 8"/>
          <p:cNvSpPr/>
          <p:nvPr/>
        </p:nvSpPr>
        <p:spPr>
          <a:xfrm>
            <a:off x="2178748" y="2454167"/>
            <a:ext cx="4643501" cy="278612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593801"/>
            <a:ext cx="7067550" cy="1951816"/>
          </a:xfrm>
          <a:prstGeom prst="rect">
            <a:avLst/>
          </a:prstGeom>
        </p:spPr>
        <p:txBody>
          <a:bodyPr vert="horz" wrap="square" lIns="0" tIns="12700" rIns="0" bIns="0" rtlCol="0">
            <a:spAutoFit/>
          </a:bodyPr>
          <a:lstStyle/>
          <a:p>
            <a:pPr marL="396240" indent="-383540">
              <a:lnSpc>
                <a:spcPct val="100000"/>
              </a:lnSpc>
              <a:spcBef>
                <a:spcPts val="100"/>
              </a:spcBef>
              <a:buClr>
                <a:srgbClr val="3891A7"/>
              </a:buClr>
              <a:buSzPct val="80000"/>
              <a:buFont typeface="Wingdings 2"/>
              <a:buChar char=""/>
              <a:tabLst>
                <a:tab pos="396875" algn="l"/>
              </a:tabLst>
            </a:pPr>
            <a:r>
              <a:rPr sz="3000" dirty="0">
                <a:latin typeface="Arial"/>
                <a:cs typeface="Arial"/>
              </a:rPr>
              <a:t>Secadero</a:t>
            </a:r>
            <a:r>
              <a:rPr sz="3000" spc="-45" dirty="0">
                <a:latin typeface="Arial"/>
                <a:cs typeface="Arial"/>
              </a:rPr>
              <a:t> </a:t>
            </a:r>
            <a:r>
              <a:rPr sz="3000" dirty="0">
                <a:latin typeface="Arial"/>
                <a:cs typeface="Arial"/>
              </a:rPr>
              <a:t>Pasting</a:t>
            </a:r>
          </a:p>
          <a:p>
            <a:pPr marL="396240" marR="5080">
              <a:lnSpc>
                <a:spcPct val="100000"/>
              </a:lnSpc>
            </a:pPr>
            <a:r>
              <a:rPr sz="2400" spc="-5" dirty="0">
                <a:latin typeface="Arial"/>
                <a:cs typeface="Arial"/>
              </a:rPr>
              <a:t>En </a:t>
            </a:r>
            <a:r>
              <a:rPr sz="2400" spc="-60" dirty="0">
                <a:latin typeface="Arial"/>
                <a:cs typeface="Arial"/>
              </a:rPr>
              <a:t>1911 </a:t>
            </a:r>
            <a:r>
              <a:rPr sz="2400" dirty="0">
                <a:latin typeface="Arial"/>
                <a:cs typeface="Arial"/>
              </a:rPr>
              <a:t>Smith desarrolló </a:t>
            </a:r>
            <a:r>
              <a:rPr sz="2400" spc="-5" dirty="0">
                <a:latin typeface="Arial"/>
                <a:cs typeface="Arial"/>
              </a:rPr>
              <a:t>un nuevo  método de secar cueros adheridos a  una placa con </a:t>
            </a:r>
            <a:r>
              <a:rPr sz="2400" dirty="0">
                <a:latin typeface="Arial"/>
                <a:cs typeface="Arial"/>
              </a:rPr>
              <a:t>aplicación </a:t>
            </a:r>
            <a:r>
              <a:rPr sz="2400" spc="-5" dirty="0">
                <a:latin typeface="Arial"/>
                <a:cs typeface="Arial"/>
              </a:rPr>
              <a:t>de calor </a:t>
            </a:r>
            <a:r>
              <a:rPr sz="2400" dirty="0">
                <a:latin typeface="Arial"/>
                <a:cs typeface="Arial"/>
              </a:rPr>
              <a:t>y</a:t>
            </a:r>
            <a:r>
              <a:rPr sz="2400" spc="-114" dirty="0">
                <a:latin typeface="Arial"/>
                <a:cs typeface="Arial"/>
              </a:rPr>
              <a:t> </a:t>
            </a:r>
            <a:r>
              <a:rPr sz="2400" dirty="0">
                <a:latin typeface="Arial"/>
                <a:cs typeface="Arial"/>
              </a:rPr>
              <a:t>aire  </a:t>
            </a:r>
            <a:r>
              <a:rPr sz="2400" spc="-5" dirty="0">
                <a:latin typeface="Arial"/>
                <a:cs typeface="Arial"/>
              </a:rPr>
              <a:t>a través de su paso por un túnel al que  le </a:t>
            </a:r>
            <a:r>
              <a:rPr sz="2400" dirty="0">
                <a:latin typeface="Arial"/>
                <a:cs typeface="Arial"/>
              </a:rPr>
              <a:t>llamó</a:t>
            </a:r>
            <a:r>
              <a:rPr sz="2400" spc="-45" dirty="0">
                <a:latin typeface="Arial"/>
                <a:cs typeface="Arial"/>
              </a:rPr>
              <a:t> </a:t>
            </a:r>
            <a:r>
              <a:rPr sz="2400" spc="-5" dirty="0">
                <a:latin typeface="Arial"/>
                <a:cs typeface="Arial"/>
              </a:rPr>
              <a:t>pasting.</a:t>
            </a:r>
            <a:endParaRPr sz="2400" dirty="0">
              <a:latin typeface="Arial"/>
              <a:cs typeface="Arial"/>
            </a:endParaRPr>
          </a:p>
        </p:txBody>
      </p:sp>
      <p:sp>
        <p:nvSpPr>
          <p:cNvPr id="8" name="object 8"/>
          <p:cNvSpPr/>
          <p:nvPr/>
        </p:nvSpPr>
        <p:spPr>
          <a:xfrm>
            <a:off x="1534541" y="2882418"/>
            <a:ext cx="5143500" cy="271462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p:nvPr/>
        </p:nvSpPr>
        <p:spPr>
          <a:xfrm>
            <a:off x="572516" y="522478"/>
            <a:ext cx="6645275" cy="2672526"/>
          </a:xfrm>
          <a:prstGeom prst="rect">
            <a:avLst/>
          </a:prstGeom>
        </p:spPr>
        <p:txBody>
          <a:bodyPr vert="horz" wrap="square" lIns="0" tIns="12700" rIns="0" bIns="0" rtlCol="0">
            <a:spAutoFit/>
          </a:bodyPr>
          <a:lstStyle/>
          <a:p>
            <a:pPr marL="396240" indent="-383540">
              <a:lnSpc>
                <a:spcPct val="100000"/>
              </a:lnSpc>
              <a:spcBef>
                <a:spcPts val="100"/>
              </a:spcBef>
              <a:buClr>
                <a:srgbClr val="3891A7"/>
              </a:buClr>
              <a:buSzPct val="80000"/>
              <a:buFont typeface="Wingdings 2"/>
              <a:buChar char=""/>
              <a:tabLst>
                <a:tab pos="396875" algn="l"/>
              </a:tabLst>
            </a:pPr>
            <a:r>
              <a:rPr sz="3000" spc="-45" dirty="0" smtClean="0">
                <a:latin typeface="Arial"/>
                <a:cs typeface="Arial"/>
              </a:rPr>
              <a:t>Toggling</a:t>
            </a:r>
            <a:endParaRPr lang="es-MX" sz="3000" spc="-45" dirty="0" smtClean="0">
              <a:latin typeface="Arial"/>
              <a:cs typeface="Arial"/>
            </a:endParaRPr>
          </a:p>
          <a:p>
            <a:pPr marL="396240" indent="-383540">
              <a:lnSpc>
                <a:spcPct val="100000"/>
              </a:lnSpc>
              <a:spcBef>
                <a:spcPts val="100"/>
              </a:spcBef>
              <a:buClr>
                <a:srgbClr val="3891A7"/>
              </a:buClr>
              <a:buSzPct val="80000"/>
              <a:buFont typeface="Wingdings 2"/>
              <a:buChar char=""/>
              <a:tabLst>
                <a:tab pos="396875" algn="l"/>
              </a:tabLst>
            </a:pPr>
            <a:endParaRPr sz="3000" dirty="0">
              <a:latin typeface="Arial"/>
              <a:cs typeface="Arial"/>
            </a:endParaRPr>
          </a:p>
          <a:p>
            <a:pPr marL="396240" marR="5080">
              <a:lnSpc>
                <a:spcPct val="100000"/>
              </a:lnSpc>
            </a:pPr>
            <a:r>
              <a:rPr sz="2800" spc="-5" dirty="0">
                <a:latin typeface="Arial"/>
                <a:cs typeface="Arial"/>
              </a:rPr>
              <a:t>El toggling consiste en el clavado</a:t>
            </a:r>
            <a:r>
              <a:rPr sz="2800" spc="-35" dirty="0">
                <a:latin typeface="Arial"/>
                <a:cs typeface="Arial"/>
              </a:rPr>
              <a:t> </a:t>
            </a:r>
            <a:r>
              <a:rPr sz="2800" spc="-5" dirty="0">
                <a:latin typeface="Arial"/>
                <a:cs typeface="Arial"/>
              </a:rPr>
              <a:t>del  cuero en marcos metálicos de chapa  perforada con ganchos </a:t>
            </a:r>
            <a:r>
              <a:rPr sz="2800" dirty="0">
                <a:latin typeface="Arial"/>
                <a:cs typeface="Arial"/>
              </a:rPr>
              <a:t>especiales y  </a:t>
            </a:r>
            <a:r>
              <a:rPr sz="2800" spc="-5" dirty="0">
                <a:latin typeface="Arial"/>
                <a:cs typeface="Arial"/>
              </a:rPr>
              <a:t>secado</a:t>
            </a:r>
            <a:r>
              <a:rPr sz="2800" spc="-35" dirty="0">
                <a:latin typeface="Arial"/>
                <a:cs typeface="Arial"/>
              </a:rPr>
              <a:t> </a:t>
            </a:r>
            <a:r>
              <a:rPr sz="2800" spc="-5" dirty="0">
                <a:latin typeface="Arial"/>
                <a:cs typeface="Arial"/>
              </a:rPr>
              <a:t>controlado.</a:t>
            </a:r>
            <a:endParaRPr sz="2800" dirty="0">
              <a:latin typeface="Arial"/>
              <a:cs typeface="Arial"/>
            </a:endParaRPr>
          </a:p>
        </p:txBody>
      </p:sp>
      <p:sp>
        <p:nvSpPr>
          <p:cNvPr id="8" name="object 8"/>
          <p:cNvSpPr/>
          <p:nvPr/>
        </p:nvSpPr>
        <p:spPr>
          <a:xfrm>
            <a:off x="642912" y="3500463"/>
            <a:ext cx="3643376" cy="2857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000625" y="3500463"/>
            <a:ext cx="3571875" cy="28575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09600" y="1098163"/>
            <a:ext cx="7200265" cy="3862981"/>
          </a:xfrm>
          <a:prstGeom prst="rect">
            <a:avLst/>
          </a:prstGeom>
        </p:spPr>
        <p:txBody>
          <a:bodyPr vert="horz" wrap="square" lIns="0" tIns="12065" rIns="0" bIns="0" rtlCol="0">
            <a:spAutoFit/>
          </a:bodyPr>
          <a:lstStyle/>
          <a:p>
            <a:pPr marL="396240" indent="-383540">
              <a:lnSpc>
                <a:spcPts val="3195"/>
              </a:lnSpc>
              <a:spcBef>
                <a:spcPts val="95"/>
              </a:spcBef>
              <a:buClr>
                <a:srgbClr val="3891A7"/>
              </a:buClr>
              <a:buSzPct val="80357"/>
              <a:buFont typeface="Wingdings 2"/>
              <a:buChar char=""/>
              <a:tabLst>
                <a:tab pos="396240" algn="l"/>
                <a:tab pos="396875" algn="l"/>
              </a:tabLst>
            </a:pPr>
            <a:r>
              <a:rPr sz="2800" b="1" spc="-5" dirty="0">
                <a:latin typeface="Arial"/>
                <a:cs typeface="Arial"/>
              </a:rPr>
              <a:t>Secado al </a:t>
            </a:r>
            <a:r>
              <a:rPr sz="2800" b="1" spc="-5" dirty="0" err="1" smtClean="0">
                <a:latin typeface="Arial"/>
                <a:cs typeface="Arial"/>
              </a:rPr>
              <a:t>vacío</a:t>
            </a:r>
            <a:endParaRPr lang="es-MX" sz="2800" b="1" spc="-5" dirty="0" smtClean="0">
              <a:latin typeface="Arial"/>
              <a:cs typeface="Arial"/>
            </a:endParaRPr>
          </a:p>
          <a:p>
            <a:pPr marL="396240" indent="-383540">
              <a:lnSpc>
                <a:spcPts val="3195"/>
              </a:lnSpc>
              <a:spcBef>
                <a:spcPts val="95"/>
              </a:spcBef>
              <a:buClr>
                <a:srgbClr val="3891A7"/>
              </a:buClr>
              <a:buSzPct val="80357"/>
              <a:buFont typeface="Wingdings 2"/>
              <a:buChar char=""/>
              <a:tabLst>
                <a:tab pos="396240" algn="l"/>
                <a:tab pos="396875" algn="l"/>
              </a:tabLst>
            </a:pPr>
            <a:endParaRPr sz="2800" dirty="0">
              <a:latin typeface="Arial"/>
              <a:cs typeface="Arial"/>
            </a:endParaRPr>
          </a:p>
          <a:p>
            <a:pPr marL="396240" marR="5080" algn="just">
              <a:lnSpc>
                <a:spcPct val="90000"/>
              </a:lnSpc>
              <a:spcBef>
                <a:spcPts val="170"/>
              </a:spcBef>
            </a:pPr>
            <a:r>
              <a:rPr sz="2400" spc="-5" dirty="0">
                <a:latin typeface="Arial"/>
                <a:cs typeface="Arial"/>
              </a:rPr>
              <a:t>Consta de </a:t>
            </a:r>
            <a:r>
              <a:rPr sz="2400" dirty="0">
                <a:latin typeface="Arial"/>
                <a:cs typeface="Arial"/>
              </a:rPr>
              <a:t>una plataforma lisa de acero  </a:t>
            </a:r>
            <a:r>
              <a:rPr sz="2400" spc="-5" dirty="0">
                <a:latin typeface="Arial"/>
                <a:cs typeface="Arial"/>
              </a:rPr>
              <a:t>inoxidable con </a:t>
            </a:r>
            <a:r>
              <a:rPr sz="2400" dirty="0">
                <a:latin typeface="Arial"/>
                <a:cs typeface="Arial"/>
              </a:rPr>
              <a:t>orificios </a:t>
            </a:r>
            <a:r>
              <a:rPr sz="2400" spc="-5" dirty="0">
                <a:latin typeface="Arial"/>
                <a:cs typeface="Arial"/>
              </a:rPr>
              <a:t>y una </a:t>
            </a:r>
            <a:r>
              <a:rPr sz="2400" dirty="0">
                <a:latin typeface="Arial"/>
                <a:cs typeface="Arial"/>
              </a:rPr>
              <a:t>cubierta que  </a:t>
            </a:r>
            <a:r>
              <a:rPr sz="2400" spc="-5" dirty="0">
                <a:latin typeface="Arial"/>
                <a:cs typeface="Arial"/>
              </a:rPr>
              <a:t>puede </a:t>
            </a:r>
            <a:r>
              <a:rPr sz="2400" dirty="0">
                <a:latin typeface="Arial"/>
                <a:cs typeface="Arial"/>
              </a:rPr>
              <a:t>tapar </a:t>
            </a:r>
            <a:r>
              <a:rPr sz="2400" spc="-5" dirty="0">
                <a:latin typeface="Arial"/>
                <a:cs typeface="Arial"/>
              </a:rPr>
              <a:t>en forma de </a:t>
            </a:r>
            <a:r>
              <a:rPr sz="2400" dirty="0">
                <a:latin typeface="Arial"/>
                <a:cs typeface="Arial"/>
              </a:rPr>
              <a:t>bisagra </a:t>
            </a:r>
            <a:r>
              <a:rPr sz="2400" spc="-5" dirty="0">
                <a:latin typeface="Arial"/>
                <a:cs typeface="Arial"/>
              </a:rPr>
              <a:t>o  subiendo y bajando. Hay </a:t>
            </a:r>
            <a:r>
              <a:rPr sz="2400" dirty="0">
                <a:latin typeface="Arial"/>
                <a:cs typeface="Arial"/>
              </a:rPr>
              <a:t>varios </a:t>
            </a:r>
            <a:r>
              <a:rPr sz="2400" spc="-5" dirty="0">
                <a:latin typeface="Arial"/>
                <a:cs typeface="Arial"/>
              </a:rPr>
              <a:t>sistemas.  Lleva </a:t>
            </a:r>
            <a:r>
              <a:rPr sz="2400" dirty="0">
                <a:latin typeface="Arial"/>
                <a:cs typeface="Arial"/>
              </a:rPr>
              <a:t>incorporado </a:t>
            </a:r>
            <a:r>
              <a:rPr sz="2400" spc="-5" dirty="0">
                <a:latin typeface="Arial"/>
                <a:cs typeface="Arial"/>
              </a:rPr>
              <a:t>una bomba de agua que  suele ser de </a:t>
            </a:r>
            <a:r>
              <a:rPr sz="2400" dirty="0">
                <a:latin typeface="Arial"/>
                <a:cs typeface="Arial"/>
              </a:rPr>
              <a:t>anillo hidráulico </a:t>
            </a:r>
            <a:r>
              <a:rPr sz="2400" spc="-5" dirty="0">
                <a:latin typeface="Arial"/>
                <a:cs typeface="Arial"/>
              </a:rPr>
              <a:t>para </a:t>
            </a:r>
            <a:r>
              <a:rPr sz="2400" dirty="0">
                <a:latin typeface="Arial"/>
                <a:cs typeface="Arial"/>
              </a:rPr>
              <a:t>reducir  </a:t>
            </a:r>
            <a:r>
              <a:rPr sz="2400" spc="-5" dirty="0">
                <a:latin typeface="Arial"/>
                <a:cs typeface="Arial"/>
              </a:rPr>
              <a:t>la presión </a:t>
            </a:r>
            <a:r>
              <a:rPr sz="2400" dirty="0">
                <a:latin typeface="Arial"/>
                <a:cs typeface="Arial"/>
              </a:rPr>
              <a:t>(hacer el</a:t>
            </a:r>
            <a:r>
              <a:rPr sz="2400" spc="-15" dirty="0">
                <a:latin typeface="Arial"/>
                <a:cs typeface="Arial"/>
              </a:rPr>
              <a:t> </a:t>
            </a:r>
            <a:r>
              <a:rPr sz="2400" spc="-5" dirty="0">
                <a:latin typeface="Arial"/>
                <a:cs typeface="Arial"/>
              </a:rPr>
              <a:t>vacío)</a:t>
            </a:r>
            <a:endParaRPr sz="2400" dirty="0">
              <a:latin typeface="Arial"/>
              <a:cs typeface="Arial"/>
            </a:endParaRPr>
          </a:p>
          <a:p>
            <a:pPr marL="396240" marR="250190" algn="just">
              <a:lnSpc>
                <a:spcPct val="90000"/>
              </a:lnSpc>
            </a:pPr>
            <a:r>
              <a:rPr sz="2400" spc="-5" dirty="0">
                <a:latin typeface="Arial"/>
                <a:cs typeface="Arial"/>
              </a:rPr>
              <a:t>La placa </a:t>
            </a:r>
            <a:r>
              <a:rPr sz="2400" dirty="0">
                <a:latin typeface="Arial"/>
                <a:cs typeface="Arial"/>
              </a:rPr>
              <a:t>inferior es calefactor </a:t>
            </a:r>
            <a:r>
              <a:rPr sz="2400" spc="-5" dirty="0">
                <a:latin typeface="Arial"/>
                <a:cs typeface="Arial"/>
              </a:rPr>
              <a:t>y comunica  por </a:t>
            </a:r>
            <a:r>
              <a:rPr sz="2400" dirty="0">
                <a:latin typeface="Arial"/>
                <a:cs typeface="Arial"/>
              </a:rPr>
              <a:t>conducción </a:t>
            </a:r>
            <a:r>
              <a:rPr sz="2400" spc="-5" dirty="0">
                <a:latin typeface="Arial"/>
                <a:cs typeface="Arial"/>
              </a:rPr>
              <a:t>la </a:t>
            </a:r>
            <a:r>
              <a:rPr sz="2400" dirty="0">
                <a:latin typeface="Arial"/>
                <a:cs typeface="Arial"/>
              </a:rPr>
              <a:t>temperatura necesaria  </a:t>
            </a:r>
            <a:r>
              <a:rPr sz="2400" spc="-5" dirty="0">
                <a:latin typeface="Arial"/>
                <a:cs typeface="Arial"/>
              </a:rPr>
              <a:t>para evaporar el agua de la</a:t>
            </a:r>
            <a:r>
              <a:rPr sz="2400" spc="55" dirty="0">
                <a:latin typeface="Arial"/>
                <a:cs typeface="Arial"/>
              </a:rPr>
              <a:t> </a:t>
            </a:r>
            <a:r>
              <a:rPr sz="2400" dirty="0">
                <a:latin typeface="Arial"/>
                <a:cs typeface="Arial"/>
              </a:rPr>
              <a:t>piel.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a:spLocks noGrp="1"/>
          </p:cNvSpPr>
          <p:nvPr>
            <p:ph type="title"/>
          </p:nvPr>
        </p:nvSpPr>
        <p:spPr>
          <a:xfrm>
            <a:off x="1601368" y="422867"/>
            <a:ext cx="4234181" cy="720069"/>
          </a:xfrm>
          <a:prstGeom prst="rect">
            <a:avLst/>
          </a:prstGeom>
        </p:spPr>
        <p:txBody>
          <a:bodyPr vert="horz" wrap="square" lIns="0" tIns="12065" rIns="0" bIns="0" rtlCol="0">
            <a:spAutoFit/>
          </a:bodyPr>
          <a:lstStyle/>
          <a:p>
            <a:pPr marL="12700">
              <a:lnSpc>
                <a:spcPct val="100000"/>
              </a:lnSpc>
              <a:spcBef>
                <a:spcPts val="95"/>
              </a:spcBef>
            </a:pPr>
            <a:r>
              <a:rPr lang="es-MX" sz="4600" spc="-5" dirty="0">
                <a:latin typeface="Arial"/>
                <a:cs typeface="Arial"/>
              </a:rPr>
              <a:t>A</a:t>
            </a:r>
            <a:r>
              <a:rPr sz="4600" b="0" spc="-5" dirty="0" err="1" smtClean="0">
                <a:latin typeface="Arial"/>
                <a:cs typeface="Arial"/>
              </a:rPr>
              <a:t>condicionado</a:t>
            </a:r>
            <a:endParaRPr sz="4600" dirty="0">
              <a:latin typeface="Arial"/>
              <a:cs typeface="Arial"/>
            </a:endParaRPr>
          </a:p>
        </p:txBody>
      </p:sp>
      <p:sp>
        <p:nvSpPr>
          <p:cNvPr id="8" name="object 8"/>
          <p:cNvSpPr/>
          <p:nvPr/>
        </p:nvSpPr>
        <p:spPr>
          <a:xfrm>
            <a:off x="7197712" y="129539"/>
            <a:ext cx="1905000" cy="157162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45616" y="1268436"/>
            <a:ext cx="6964884" cy="514731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Arial"/>
                <a:cs typeface="Arial"/>
              </a:rPr>
              <a:t>El acondicionamiento de los cueros tiene por  finalidad rehumedecer uniformemente las  superficies </a:t>
            </a:r>
            <a:r>
              <a:rPr sz="2400" dirty="0">
                <a:latin typeface="Arial"/>
                <a:cs typeface="Arial"/>
              </a:rPr>
              <a:t>y </a:t>
            </a:r>
            <a:r>
              <a:rPr sz="2400" spc="-5" dirty="0">
                <a:latin typeface="Arial"/>
                <a:cs typeface="Arial"/>
              </a:rPr>
              <a:t>regiones del cuero con un  determinado grado de humedad, siendo una  operación de gran importancia porque influye en  la ejecución eficiente de las operaciones  siguientes. Dicha humedad se consigue, o bien  interrumpiendo el secado en el momento  oportuno, </a:t>
            </a:r>
            <a:r>
              <a:rPr sz="2400" dirty="0">
                <a:latin typeface="Arial"/>
                <a:cs typeface="Arial"/>
              </a:rPr>
              <a:t>o </a:t>
            </a:r>
            <a:r>
              <a:rPr sz="2400" spc="-5" dirty="0">
                <a:latin typeface="Arial"/>
                <a:cs typeface="Arial"/>
              </a:rPr>
              <a:t>bien, </a:t>
            </a:r>
            <a:r>
              <a:rPr sz="2400" dirty="0">
                <a:latin typeface="Arial"/>
                <a:cs typeface="Arial"/>
              </a:rPr>
              <a:t>de una forma más </a:t>
            </a:r>
            <a:r>
              <a:rPr sz="2400" spc="-5" dirty="0">
                <a:latin typeface="Arial"/>
                <a:cs typeface="Arial"/>
              </a:rPr>
              <a:t>fiable,  realizando un acondicionado. Con el  acondicionamiento la humedad se eleva al </a:t>
            </a:r>
            <a:r>
              <a:rPr sz="2400" dirty="0">
                <a:latin typeface="Arial"/>
                <a:cs typeface="Arial"/>
              </a:rPr>
              <a:t>28-  </a:t>
            </a:r>
            <a:r>
              <a:rPr sz="2400" spc="-5" dirty="0">
                <a:latin typeface="Arial"/>
                <a:cs typeface="Arial"/>
              </a:rPr>
              <a:t>30%. El tiempo necesario para que los cueros  adquieran </a:t>
            </a:r>
            <a:r>
              <a:rPr sz="2400" dirty="0">
                <a:latin typeface="Arial"/>
                <a:cs typeface="Arial"/>
              </a:rPr>
              <a:t>estos </a:t>
            </a:r>
            <a:r>
              <a:rPr sz="2400" spc="-5" dirty="0">
                <a:latin typeface="Arial"/>
                <a:cs typeface="Arial"/>
              </a:rPr>
              <a:t>valores </a:t>
            </a:r>
            <a:r>
              <a:rPr sz="2400" dirty="0">
                <a:latin typeface="Arial"/>
                <a:cs typeface="Arial"/>
              </a:rPr>
              <a:t>varía de 6, 8, 12</a:t>
            </a:r>
            <a:r>
              <a:rPr sz="2400" spc="-35" dirty="0">
                <a:latin typeface="Arial"/>
                <a:cs typeface="Arial"/>
              </a:rPr>
              <a:t> </a:t>
            </a:r>
            <a:r>
              <a:rPr sz="2400" dirty="0">
                <a:latin typeface="Arial"/>
                <a:cs typeface="Arial"/>
              </a:rPr>
              <a:t>hasta</a:t>
            </a:r>
          </a:p>
          <a:p>
            <a:pPr marL="12700" algn="just">
              <a:lnSpc>
                <a:spcPct val="100000"/>
              </a:lnSpc>
              <a:spcBef>
                <a:spcPts val="5"/>
              </a:spcBef>
            </a:pPr>
            <a:r>
              <a:rPr sz="2400" spc="-5" dirty="0">
                <a:latin typeface="Arial"/>
                <a:cs typeface="Arial"/>
              </a:rPr>
              <a:t>24</a:t>
            </a:r>
            <a:r>
              <a:rPr sz="2400" spc="-20" dirty="0">
                <a:latin typeface="Arial"/>
                <a:cs typeface="Arial"/>
              </a:rPr>
              <a:t> </a:t>
            </a:r>
            <a:r>
              <a:rPr sz="2400" spc="-5" dirty="0">
                <a:latin typeface="Arial"/>
                <a:cs typeface="Arial"/>
              </a:rPr>
              <a:t>horas.</a:t>
            </a:r>
            <a:endParaRPr sz="2400" dirty="0">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514600" y="198665"/>
            <a:ext cx="5029200" cy="443711"/>
          </a:xfrm>
          <a:prstGeom prst="rect">
            <a:avLst/>
          </a:prstGeom>
        </p:spPr>
        <p:txBody>
          <a:bodyPr vert="horz" wrap="square" lIns="0" tIns="12700" rIns="0" bIns="0" rtlCol="0">
            <a:spAutoFit/>
          </a:bodyPr>
          <a:lstStyle/>
          <a:p>
            <a:pPr marL="12700">
              <a:lnSpc>
                <a:spcPct val="100000"/>
              </a:lnSpc>
              <a:spcBef>
                <a:spcPts val="100"/>
              </a:spcBef>
            </a:pPr>
            <a:r>
              <a:rPr sz="2800" b="0" spc="-5" dirty="0">
                <a:latin typeface="Arial"/>
                <a:cs typeface="Arial"/>
              </a:rPr>
              <a:t>Metodos de</a:t>
            </a:r>
            <a:r>
              <a:rPr sz="2800" b="0" spc="-30" dirty="0">
                <a:latin typeface="Arial"/>
                <a:cs typeface="Arial"/>
              </a:rPr>
              <a:t> </a:t>
            </a:r>
            <a:r>
              <a:rPr sz="2800" b="0" spc="-5" dirty="0">
                <a:latin typeface="Arial"/>
                <a:cs typeface="Arial"/>
              </a:rPr>
              <a:t>acondicionamiento</a:t>
            </a:r>
            <a:endParaRPr sz="2800" dirty="0">
              <a:latin typeface="Arial"/>
              <a:cs typeface="Arial"/>
            </a:endParaRPr>
          </a:p>
        </p:txBody>
      </p:sp>
      <p:sp>
        <p:nvSpPr>
          <p:cNvPr id="8" name="object 8"/>
          <p:cNvSpPr txBox="1"/>
          <p:nvPr/>
        </p:nvSpPr>
        <p:spPr>
          <a:xfrm>
            <a:off x="672464" y="1186228"/>
            <a:ext cx="8471535" cy="5258491"/>
          </a:xfrm>
          <a:prstGeom prst="rect">
            <a:avLst/>
          </a:prstGeom>
        </p:spPr>
        <p:txBody>
          <a:bodyPr vert="horz" wrap="square" lIns="0" tIns="13335" rIns="0" bIns="0" rtlCol="0">
            <a:spAutoFit/>
          </a:bodyPr>
          <a:lstStyle/>
          <a:p>
            <a:pPr marL="396240" indent="-383540">
              <a:lnSpc>
                <a:spcPts val="2160"/>
              </a:lnSpc>
              <a:spcBef>
                <a:spcPts val="105"/>
              </a:spcBef>
              <a:buClr>
                <a:srgbClr val="3891A7"/>
              </a:buClr>
              <a:buSzPct val="80000"/>
              <a:buFont typeface="Wingdings 2"/>
              <a:buChar char=""/>
              <a:tabLst>
                <a:tab pos="396240" algn="l"/>
                <a:tab pos="396875" algn="l"/>
              </a:tabLst>
            </a:pPr>
            <a:r>
              <a:rPr sz="2000" dirty="0">
                <a:latin typeface="Arial"/>
                <a:cs typeface="Arial"/>
              </a:rPr>
              <a:t>Aserrín</a:t>
            </a:r>
            <a:r>
              <a:rPr sz="2000" spc="-60" dirty="0">
                <a:latin typeface="Arial"/>
                <a:cs typeface="Arial"/>
              </a:rPr>
              <a:t> </a:t>
            </a:r>
            <a:r>
              <a:rPr sz="2000" dirty="0">
                <a:latin typeface="Arial"/>
                <a:cs typeface="Arial"/>
              </a:rPr>
              <a:t>húmedo</a:t>
            </a:r>
          </a:p>
          <a:p>
            <a:pPr marL="396240" marR="343535">
              <a:lnSpc>
                <a:spcPts val="1920"/>
              </a:lnSpc>
              <a:spcBef>
                <a:spcPts val="225"/>
              </a:spcBef>
            </a:pPr>
            <a:r>
              <a:rPr sz="2000" dirty="0">
                <a:latin typeface="Arial"/>
                <a:cs typeface="Arial"/>
              </a:rPr>
              <a:t>Este es el procedimiento más antiguo. Las pieles son apiladas  alternando capas de aserrín húmedo con capas de pieles. El aserrín  debe tener 40-50% de humedad y debe estar exento de taninos y</a:t>
            </a:r>
            <a:r>
              <a:rPr sz="2000" spc="-265" dirty="0">
                <a:latin typeface="Arial"/>
                <a:cs typeface="Arial"/>
              </a:rPr>
              <a:t> </a:t>
            </a:r>
            <a:r>
              <a:rPr sz="2000" dirty="0">
                <a:latin typeface="Arial"/>
                <a:cs typeface="Arial"/>
              </a:rPr>
              <a:t>de  resinas que podrían producir manchas sobre el</a:t>
            </a:r>
            <a:r>
              <a:rPr sz="2000" spc="-210" dirty="0">
                <a:latin typeface="Arial"/>
                <a:cs typeface="Arial"/>
              </a:rPr>
              <a:t> </a:t>
            </a:r>
            <a:r>
              <a:rPr sz="2000" dirty="0" err="1">
                <a:latin typeface="Arial"/>
                <a:cs typeface="Arial"/>
              </a:rPr>
              <a:t>cuero</a:t>
            </a:r>
            <a:r>
              <a:rPr sz="2000" dirty="0" smtClean="0">
                <a:latin typeface="Arial"/>
                <a:cs typeface="Arial"/>
              </a:rPr>
              <a:t>.</a:t>
            </a:r>
            <a:endParaRPr lang="es-MX" sz="2000" dirty="0" smtClean="0">
              <a:latin typeface="Arial"/>
              <a:cs typeface="Arial"/>
            </a:endParaRPr>
          </a:p>
          <a:p>
            <a:pPr marL="396240" marR="343535">
              <a:lnSpc>
                <a:spcPts val="1920"/>
              </a:lnSpc>
              <a:spcBef>
                <a:spcPts val="225"/>
              </a:spcBef>
            </a:pPr>
            <a:endParaRPr sz="2000" dirty="0">
              <a:latin typeface="Arial"/>
              <a:cs typeface="Arial"/>
            </a:endParaRPr>
          </a:p>
          <a:p>
            <a:pPr marL="396240" indent="-383540">
              <a:lnSpc>
                <a:spcPts val="2160"/>
              </a:lnSpc>
              <a:spcBef>
                <a:spcPts val="15"/>
              </a:spcBef>
              <a:buClr>
                <a:srgbClr val="3891A7"/>
              </a:buClr>
              <a:buSzPct val="80000"/>
              <a:buFont typeface="Wingdings 2"/>
              <a:buChar char=""/>
              <a:tabLst>
                <a:tab pos="396240" algn="l"/>
                <a:tab pos="396875" algn="l"/>
              </a:tabLst>
            </a:pPr>
            <a:r>
              <a:rPr sz="2000" dirty="0">
                <a:latin typeface="Arial"/>
                <a:cs typeface="Arial"/>
              </a:rPr>
              <a:t>Pulverización con</a:t>
            </a:r>
            <a:r>
              <a:rPr sz="2000" spc="-65" dirty="0">
                <a:latin typeface="Arial"/>
                <a:cs typeface="Arial"/>
              </a:rPr>
              <a:t> </a:t>
            </a:r>
            <a:r>
              <a:rPr sz="2000" dirty="0">
                <a:latin typeface="Arial"/>
                <a:cs typeface="Arial"/>
              </a:rPr>
              <a:t>agua</a:t>
            </a:r>
          </a:p>
          <a:p>
            <a:pPr marL="396240">
              <a:lnSpc>
                <a:spcPts val="1920"/>
              </a:lnSpc>
            </a:pPr>
            <a:r>
              <a:rPr sz="2000" dirty="0">
                <a:latin typeface="Arial"/>
                <a:cs typeface="Arial"/>
              </a:rPr>
              <a:t>Este humedecimiento con agua puede realizarse de dos maneras:</a:t>
            </a:r>
            <a:r>
              <a:rPr sz="2000" spc="-210" dirty="0">
                <a:latin typeface="Arial"/>
                <a:cs typeface="Arial"/>
              </a:rPr>
              <a:t> </a:t>
            </a:r>
            <a:r>
              <a:rPr sz="2000" dirty="0">
                <a:latin typeface="Arial"/>
                <a:cs typeface="Arial"/>
              </a:rPr>
              <a:t>con</a:t>
            </a:r>
          </a:p>
          <a:p>
            <a:pPr marL="396240">
              <a:lnSpc>
                <a:spcPts val="2160"/>
              </a:lnSpc>
            </a:pPr>
            <a:r>
              <a:rPr sz="2000" dirty="0">
                <a:latin typeface="Arial"/>
                <a:cs typeface="Arial"/>
              </a:rPr>
              <a:t>máquina de humectar o con pulverización directa con</a:t>
            </a:r>
            <a:r>
              <a:rPr sz="2000" spc="-185" dirty="0">
                <a:latin typeface="Arial"/>
                <a:cs typeface="Arial"/>
              </a:rPr>
              <a:t> </a:t>
            </a:r>
            <a:r>
              <a:rPr sz="2000" dirty="0" err="1">
                <a:latin typeface="Arial"/>
                <a:cs typeface="Arial"/>
              </a:rPr>
              <a:t>pistola</a:t>
            </a:r>
            <a:r>
              <a:rPr sz="2000" dirty="0" smtClean="0">
                <a:latin typeface="Arial"/>
                <a:cs typeface="Arial"/>
              </a:rPr>
              <a:t>.</a:t>
            </a:r>
            <a:endParaRPr lang="es-MX" sz="2000" dirty="0" smtClean="0">
              <a:latin typeface="Arial"/>
              <a:cs typeface="Arial"/>
            </a:endParaRPr>
          </a:p>
          <a:p>
            <a:pPr marL="396240">
              <a:lnSpc>
                <a:spcPts val="2160"/>
              </a:lnSpc>
            </a:pPr>
            <a:endParaRPr sz="2000" dirty="0">
              <a:latin typeface="Arial"/>
              <a:cs typeface="Arial"/>
            </a:endParaRPr>
          </a:p>
          <a:p>
            <a:pPr marL="396240" indent="-383540">
              <a:lnSpc>
                <a:spcPts val="2160"/>
              </a:lnSpc>
              <a:buClr>
                <a:srgbClr val="3891A7"/>
              </a:buClr>
              <a:buSzPct val="80000"/>
              <a:buFont typeface="Wingdings 2"/>
              <a:buChar char=""/>
              <a:tabLst>
                <a:tab pos="396240" algn="l"/>
                <a:tab pos="396875" algn="l"/>
              </a:tabLst>
            </a:pPr>
            <a:r>
              <a:rPr sz="2000" dirty="0">
                <a:latin typeface="Arial"/>
                <a:cs typeface="Arial"/>
              </a:rPr>
              <a:t>Cámara</a:t>
            </a:r>
            <a:r>
              <a:rPr sz="2000" spc="-45" dirty="0">
                <a:latin typeface="Arial"/>
                <a:cs typeface="Arial"/>
              </a:rPr>
              <a:t> </a:t>
            </a:r>
            <a:r>
              <a:rPr sz="2000" dirty="0">
                <a:latin typeface="Arial"/>
                <a:cs typeface="Arial"/>
              </a:rPr>
              <a:t>húmeda</a:t>
            </a:r>
          </a:p>
          <a:p>
            <a:pPr marL="396240">
              <a:lnSpc>
                <a:spcPts val="1920"/>
              </a:lnSpc>
            </a:pPr>
            <a:r>
              <a:rPr sz="2000" dirty="0">
                <a:latin typeface="Arial"/>
                <a:cs typeface="Arial"/>
              </a:rPr>
              <a:t>Consiste en una sala con condiciones</a:t>
            </a:r>
            <a:r>
              <a:rPr sz="2000" spc="-140" dirty="0">
                <a:latin typeface="Arial"/>
                <a:cs typeface="Arial"/>
              </a:rPr>
              <a:t> </a:t>
            </a:r>
            <a:r>
              <a:rPr sz="2000" dirty="0">
                <a:latin typeface="Arial"/>
                <a:cs typeface="Arial"/>
              </a:rPr>
              <a:t>ambientales</a:t>
            </a:r>
          </a:p>
          <a:p>
            <a:pPr marL="396240" marR="5080">
              <a:lnSpc>
                <a:spcPct val="80000"/>
              </a:lnSpc>
              <a:spcBef>
                <a:spcPts val="240"/>
              </a:spcBef>
            </a:pPr>
            <a:r>
              <a:rPr sz="2000" dirty="0">
                <a:latin typeface="Arial"/>
                <a:cs typeface="Arial"/>
              </a:rPr>
              <a:t>controladas, humedad </a:t>
            </a:r>
            <a:r>
              <a:rPr sz="2000" spc="-5" dirty="0">
                <a:latin typeface="Arial"/>
                <a:cs typeface="Arial"/>
              </a:rPr>
              <a:t>relativa </a:t>
            </a:r>
            <a:r>
              <a:rPr sz="2000" dirty="0">
                <a:latin typeface="Arial"/>
                <a:cs typeface="Arial"/>
              </a:rPr>
              <a:t>85 a 97% y temperatura alrededor de</a:t>
            </a:r>
            <a:r>
              <a:rPr sz="2000" spc="-210" dirty="0">
                <a:latin typeface="Arial"/>
                <a:cs typeface="Arial"/>
              </a:rPr>
              <a:t> </a:t>
            </a:r>
            <a:r>
              <a:rPr sz="2000" dirty="0">
                <a:latin typeface="Arial"/>
                <a:cs typeface="Arial"/>
              </a:rPr>
              <a:t>los  40°C, sin circulación de aire, donde los cueros son colocados en pilas</a:t>
            </a:r>
            <a:r>
              <a:rPr sz="2000" spc="-225" dirty="0">
                <a:latin typeface="Arial"/>
                <a:cs typeface="Arial"/>
              </a:rPr>
              <a:t> </a:t>
            </a:r>
            <a:r>
              <a:rPr sz="2000" dirty="0">
                <a:latin typeface="Arial"/>
                <a:cs typeface="Arial"/>
              </a:rPr>
              <a:t>y  dejados en reposo por más o menos 6 horas hasta que adquirimos la  humedad adecuada para las operaciones</a:t>
            </a:r>
            <a:r>
              <a:rPr sz="2000" spc="-165" dirty="0">
                <a:latin typeface="Arial"/>
                <a:cs typeface="Arial"/>
              </a:rPr>
              <a:t> </a:t>
            </a:r>
            <a:r>
              <a:rPr sz="2000" dirty="0" err="1">
                <a:latin typeface="Arial"/>
                <a:cs typeface="Arial"/>
              </a:rPr>
              <a:t>siguientes</a:t>
            </a:r>
            <a:r>
              <a:rPr sz="2000" dirty="0" smtClean="0">
                <a:latin typeface="Arial"/>
                <a:cs typeface="Arial"/>
              </a:rPr>
              <a:t>.</a:t>
            </a:r>
            <a:endParaRPr lang="es-MX" sz="2000" dirty="0" smtClean="0">
              <a:latin typeface="Arial"/>
              <a:cs typeface="Arial"/>
            </a:endParaRPr>
          </a:p>
          <a:p>
            <a:pPr marL="396240" marR="5080">
              <a:lnSpc>
                <a:spcPct val="80000"/>
              </a:lnSpc>
              <a:spcBef>
                <a:spcPts val="240"/>
              </a:spcBef>
            </a:pPr>
            <a:endParaRPr sz="2000" dirty="0">
              <a:latin typeface="Arial"/>
              <a:cs typeface="Arial"/>
            </a:endParaRPr>
          </a:p>
          <a:p>
            <a:pPr marL="396240" marR="581660" indent="-383540">
              <a:lnSpc>
                <a:spcPts val="1920"/>
              </a:lnSpc>
              <a:spcBef>
                <a:spcPts val="465"/>
              </a:spcBef>
              <a:buClr>
                <a:srgbClr val="3891A7"/>
              </a:buClr>
              <a:buSzPct val="80000"/>
              <a:buFont typeface="Wingdings 2"/>
              <a:buChar char=""/>
              <a:tabLst>
                <a:tab pos="396240" algn="l"/>
                <a:tab pos="396875" algn="l"/>
              </a:tabLst>
            </a:pPr>
            <a:r>
              <a:rPr sz="2000" dirty="0">
                <a:latin typeface="Arial"/>
                <a:cs typeface="Arial"/>
              </a:rPr>
              <a:t>Otro sistema de acondicionado consiste en sumergir los cueros</a:t>
            </a:r>
            <a:r>
              <a:rPr sz="2000" spc="-240" dirty="0">
                <a:latin typeface="Arial"/>
                <a:cs typeface="Arial"/>
              </a:rPr>
              <a:t> </a:t>
            </a:r>
            <a:r>
              <a:rPr sz="2000" dirty="0">
                <a:latin typeface="Arial"/>
                <a:cs typeface="Arial"/>
              </a:rPr>
              <a:t>en  agua durante un cierto tiempo, a determinar en cada caso ya que  dependerá de la capacidad de absorción de cada tipo de</a:t>
            </a:r>
            <a:r>
              <a:rPr sz="2000" spc="-229" dirty="0">
                <a:latin typeface="Arial"/>
                <a:cs typeface="Arial"/>
              </a:rPr>
              <a:t> </a:t>
            </a:r>
            <a:r>
              <a:rPr sz="2000" dirty="0">
                <a:latin typeface="Arial"/>
                <a:cs typeface="Arial"/>
              </a:rPr>
              <a:t>piel.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36240" y="383921"/>
            <a:ext cx="2817495" cy="726440"/>
          </a:xfrm>
          <a:prstGeom prst="rect">
            <a:avLst/>
          </a:prstGeom>
        </p:spPr>
        <p:txBody>
          <a:bodyPr vert="horz" wrap="square" lIns="0" tIns="12065" rIns="0" bIns="0" rtlCol="0">
            <a:spAutoFit/>
          </a:bodyPr>
          <a:lstStyle/>
          <a:p>
            <a:pPr marL="12700">
              <a:lnSpc>
                <a:spcPct val="100000"/>
              </a:lnSpc>
              <a:spcBef>
                <a:spcPts val="95"/>
              </a:spcBef>
            </a:pPr>
            <a:r>
              <a:rPr sz="4600" b="0" spc="-5" dirty="0">
                <a:latin typeface="Arial"/>
                <a:cs typeface="Arial"/>
              </a:rPr>
              <a:t>Ablandado</a:t>
            </a:r>
            <a:endParaRPr sz="4600" dirty="0">
              <a:latin typeface="Arial"/>
              <a:cs typeface="Arial"/>
            </a:endParaRPr>
          </a:p>
        </p:txBody>
      </p:sp>
      <p:sp>
        <p:nvSpPr>
          <p:cNvPr id="8" name="object 8"/>
          <p:cNvSpPr txBox="1"/>
          <p:nvPr/>
        </p:nvSpPr>
        <p:spPr>
          <a:xfrm>
            <a:off x="572516" y="1159256"/>
            <a:ext cx="7907020" cy="5221045"/>
          </a:xfrm>
          <a:prstGeom prst="rect">
            <a:avLst/>
          </a:prstGeom>
        </p:spPr>
        <p:txBody>
          <a:bodyPr vert="horz" wrap="square" lIns="0" tIns="92075" rIns="0" bIns="0" rtlCol="0">
            <a:spAutoFit/>
          </a:bodyPr>
          <a:lstStyle/>
          <a:p>
            <a:pPr marL="396240" marR="168910" indent="74295" algn="just">
              <a:lnSpc>
                <a:spcPct val="80000"/>
              </a:lnSpc>
              <a:spcBef>
                <a:spcPts val="725"/>
              </a:spcBef>
            </a:pPr>
            <a:r>
              <a:rPr sz="2400" dirty="0">
                <a:latin typeface="Arial"/>
                <a:cs typeface="Arial"/>
              </a:rPr>
              <a:t>Durante el proceso de secado, con el </a:t>
            </a:r>
            <a:r>
              <a:rPr sz="2400" spc="-5" dirty="0">
                <a:latin typeface="Arial"/>
                <a:cs typeface="Arial"/>
              </a:rPr>
              <a:t>retiro </a:t>
            </a:r>
            <a:r>
              <a:rPr sz="2400" dirty="0">
                <a:latin typeface="Arial"/>
                <a:cs typeface="Arial"/>
              </a:rPr>
              <a:t>del  agua superficial y de los capilares, se da una  compactación (acomodación) y una retracción de  las fibras, resultando en un cuero rígido en</a:t>
            </a:r>
            <a:r>
              <a:rPr sz="2400" spc="-50" dirty="0">
                <a:latin typeface="Arial"/>
                <a:cs typeface="Arial"/>
              </a:rPr>
              <a:t> </a:t>
            </a:r>
            <a:r>
              <a:rPr sz="2400" dirty="0">
                <a:latin typeface="Arial"/>
                <a:cs typeface="Arial"/>
              </a:rPr>
              <a:t>ciertas  áreas.</a:t>
            </a:r>
          </a:p>
          <a:p>
            <a:pPr marL="396240" algn="just">
              <a:lnSpc>
                <a:spcPts val="2185"/>
              </a:lnSpc>
            </a:pPr>
            <a:r>
              <a:rPr sz="2400" dirty="0">
                <a:latin typeface="Arial"/>
                <a:cs typeface="Arial"/>
              </a:rPr>
              <a:t>El ablandamiento es una operación que</a:t>
            </a:r>
            <a:r>
              <a:rPr sz="2400" spc="-55" dirty="0">
                <a:latin typeface="Arial"/>
                <a:cs typeface="Arial"/>
              </a:rPr>
              <a:t> </a:t>
            </a:r>
            <a:r>
              <a:rPr sz="2400" dirty="0">
                <a:latin typeface="Arial"/>
                <a:cs typeface="Arial"/>
              </a:rPr>
              <a:t>consiste</a:t>
            </a:r>
          </a:p>
          <a:p>
            <a:pPr marL="396240" marR="5080" algn="just">
              <a:lnSpc>
                <a:spcPct val="80000"/>
              </a:lnSpc>
              <a:spcBef>
                <a:spcPts val="315"/>
              </a:spcBef>
              <a:tabLst>
                <a:tab pos="1387475" algn="l"/>
              </a:tabLst>
            </a:pPr>
            <a:r>
              <a:rPr sz="2400" dirty="0">
                <a:latin typeface="Arial"/>
                <a:cs typeface="Arial"/>
              </a:rPr>
              <a:t>en romper mecánicamente la adhesión entre las  fibras	confiriéndole al cuero flexibilidad y</a:t>
            </a:r>
            <a:r>
              <a:rPr sz="2400" spc="-50" dirty="0">
                <a:latin typeface="Arial"/>
                <a:cs typeface="Arial"/>
              </a:rPr>
              <a:t> </a:t>
            </a:r>
            <a:r>
              <a:rPr sz="2400" dirty="0">
                <a:latin typeface="Arial"/>
                <a:cs typeface="Arial"/>
              </a:rPr>
              <a:t>blandura.</a:t>
            </a:r>
          </a:p>
          <a:p>
            <a:pPr marL="471170" algn="just">
              <a:lnSpc>
                <a:spcPct val="100000"/>
              </a:lnSpc>
            </a:pPr>
            <a:endParaRPr lang="es-MX" sz="2400" dirty="0" smtClean="0">
              <a:latin typeface="Arial"/>
              <a:cs typeface="Arial"/>
            </a:endParaRPr>
          </a:p>
          <a:p>
            <a:pPr marL="471170" algn="just">
              <a:lnSpc>
                <a:spcPct val="100000"/>
              </a:lnSpc>
            </a:pPr>
            <a:r>
              <a:rPr sz="2400" dirty="0" smtClean="0">
                <a:latin typeface="Arial"/>
                <a:cs typeface="Arial"/>
              </a:rPr>
              <a:t>La </a:t>
            </a:r>
            <a:r>
              <a:rPr sz="2400" dirty="0">
                <a:latin typeface="Arial"/>
                <a:cs typeface="Arial"/>
              </a:rPr>
              <a:t>finalidad del mismo consiste entonces</a:t>
            </a:r>
            <a:r>
              <a:rPr sz="2400" spc="-60" dirty="0">
                <a:latin typeface="Arial"/>
                <a:cs typeface="Arial"/>
              </a:rPr>
              <a:t> </a:t>
            </a:r>
            <a:r>
              <a:rPr sz="2400" dirty="0" err="1">
                <a:latin typeface="Arial"/>
                <a:cs typeface="Arial"/>
              </a:rPr>
              <a:t>en</a:t>
            </a:r>
            <a:r>
              <a:rPr sz="2400" dirty="0" smtClean="0">
                <a:latin typeface="Arial"/>
                <a:cs typeface="Arial"/>
              </a:rPr>
              <a:t>:</a:t>
            </a:r>
            <a:endParaRPr lang="es-MX" sz="2400" dirty="0" smtClean="0">
              <a:latin typeface="Arial"/>
              <a:cs typeface="Arial"/>
            </a:endParaRPr>
          </a:p>
          <a:p>
            <a:pPr marL="471170" algn="just">
              <a:lnSpc>
                <a:spcPct val="100000"/>
              </a:lnSpc>
            </a:pPr>
            <a:endParaRPr sz="2400" dirty="0">
              <a:latin typeface="Arial"/>
              <a:cs typeface="Arial"/>
            </a:endParaRPr>
          </a:p>
          <a:p>
            <a:pPr marL="396240" marR="189230" indent="-383540" algn="just">
              <a:lnSpc>
                <a:spcPct val="80000"/>
              </a:lnSpc>
              <a:spcBef>
                <a:spcPts val="625"/>
              </a:spcBef>
              <a:buClr>
                <a:srgbClr val="3891A7"/>
              </a:buClr>
              <a:buSzPct val="78846"/>
              <a:buFont typeface="Wingdings 2"/>
              <a:buChar char=""/>
              <a:tabLst>
                <a:tab pos="396240" algn="l"/>
                <a:tab pos="396875" algn="l"/>
                <a:tab pos="2030095" algn="l"/>
              </a:tabLst>
            </a:pPr>
            <a:r>
              <a:rPr sz="2400" dirty="0">
                <a:latin typeface="Arial"/>
                <a:cs typeface="Arial"/>
              </a:rPr>
              <a:t>Descompactar las </a:t>
            </a:r>
            <a:r>
              <a:rPr sz="2400" spc="-5" dirty="0">
                <a:latin typeface="Arial"/>
                <a:cs typeface="Arial"/>
              </a:rPr>
              <a:t>fibras </a:t>
            </a:r>
            <a:r>
              <a:rPr sz="2400" dirty="0">
                <a:latin typeface="Arial"/>
                <a:cs typeface="Arial"/>
              </a:rPr>
              <a:t>compactas durante el  secado, esto es hacer que las </a:t>
            </a:r>
            <a:r>
              <a:rPr sz="2400" spc="-5" dirty="0">
                <a:latin typeface="Arial"/>
                <a:cs typeface="Arial"/>
              </a:rPr>
              <a:t>fibras </a:t>
            </a:r>
            <a:r>
              <a:rPr sz="2400" dirty="0">
                <a:latin typeface="Arial"/>
                <a:cs typeface="Arial"/>
              </a:rPr>
              <a:t>que sufrieron  retracción	vuelvan a sus posiciones originales, a  través de un traccionamiento</a:t>
            </a:r>
            <a:r>
              <a:rPr sz="2400" spc="-30" dirty="0">
                <a:latin typeface="Arial"/>
                <a:cs typeface="Arial"/>
              </a:rPr>
              <a:t> </a:t>
            </a:r>
            <a:r>
              <a:rPr sz="2400" dirty="0">
                <a:latin typeface="Arial"/>
                <a:cs typeface="Arial"/>
              </a:rPr>
              <a:t>mecánico.</a:t>
            </a:r>
          </a:p>
          <a:p>
            <a:pPr marL="396240" marR="283845" indent="-383540" algn="just">
              <a:lnSpc>
                <a:spcPct val="80000"/>
              </a:lnSpc>
              <a:spcBef>
                <a:spcPts val="625"/>
              </a:spcBef>
              <a:buClr>
                <a:srgbClr val="3891A7"/>
              </a:buClr>
              <a:buSzPct val="78846"/>
              <a:buFont typeface="Wingdings 2"/>
              <a:buChar char=""/>
              <a:tabLst>
                <a:tab pos="396240" algn="l"/>
                <a:tab pos="396875" algn="l"/>
              </a:tabLst>
            </a:pPr>
            <a:r>
              <a:rPr sz="2400" dirty="0">
                <a:latin typeface="Arial"/>
                <a:cs typeface="Arial"/>
              </a:rPr>
              <a:t>Promover una acción lubricante de los aceites</a:t>
            </a:r>
            <a:r>
              <a:rPr sz="2400" spc="-90" dirty="0">
                <a:latin typeface="Arial"/>
                <a:cs typeface="Arial"/>
              </a:rPr>
              <a:t> </a:t>
            </a:r>
            <a:r>
              <a:rPr sz="2400" dirty="0">
                <a:latin typeface="Arial"/>
                <a:cs typeface="Arial"/>
              </a:rPr>
              <a:t>de  engrase instalados en la estructura</a:t>
            </a:r>
            <a:r>
              <a:rPr sz="2400" spc="-60" dirty="0">
                <a:latin typeface="Arial"/>
                <a:cs typeface="Arial"/>
              </a:rPr>
              <a:t> </a:t>
            </a:r>
            <a:r>
              <a:rPr sz="2400" dirty="0">
                <a:latin typeface="Arial"/>
                <a:cs typeface="Arial"/>
              </a:rPr>
              <a:t>fibrosa.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171450" y="0"/>
            <a:ext cx="5334000" cy="1333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60604" y="1917192"/>
            <a:ext cx="539496" cy="39928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85216" y="1882139"/>
            <a:ext cx="4959096" cy="52882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31431" y="1749551"/>
            <a:ext cx="199809" cy="199771"/>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22007" y="1646173"/>
            <a:ext cx="4494575" cy="302767"/>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689984" y="1763267"/>
            <a:ext cx="64769" cy="88265"/>
          </a:xfrm>
          <a:custGeom>
            <a:avLst/>
            <a:gdLst/>
            <a:ahLst/>
            <a:cxnLst/>
            <a:rect l="l" t="t" r="r" b="b"/>
            <a:pathLst>
              <a:path w="64770" h="88264">
                <a:moveTo>
                  <a:pt x="31876" y="0"/>
                </a:moveTo>
                <a:lnTo>
                  <a:pt x="0" y="87884"/>
                </a:lnTo>
                <a:lnTo>
                  <a:pt x="64515" y="87884"/>
                </a:lnTo>
                <a:lnTo>
                  <a:pt x="31876" y="0"/>
                </a:lnTo>
                <a:close/>
              </a:path>
            </a:pathLst>
          </a:custGeom>
          <a:ln w="9144">
            <a:solidFill>
              <a:srgbClr val="62851A"/>
            </a:solidFill>
          </a:ln>
        </p:spPr>
        <p:txBody>
          <a:bodyPr wrap="square" lIns="0" tIns="0" rIns="0" bIns="0" rtlCol="0"/>
          <a:lstStyle/>
          <a:p>
            <a:endParaRPr/>
          </a:p>
        </p:txBody>
      </p:sp>
      <p:sp>
        <p:nvSpPr>
          <p:cNvPr id="13" name="object 13"/>
          <p:cNvSpPr/>
          <p:nvPr/>
        </p:nvSpPr>
        <p:spPr>
          <a:xfrm>
            <a:off x="4227067" y="1748154"/>
            <a:ext cx="84455" cy="67310"/>
          </a:xfrm>
          <a:custGeom>
            <a:avLst/>
            <a:gdLst/>
            <a:ahLst/>
            <a:cxnLst/>
            <a:rect l="l" t="t" r="r" b="b"/>
            <a:pathLst>
              <a:path w="84454" h="67310">
                <a:moveTo>
                  <a:pt x="0" y="0"/>
                </a:moveTo>
                <a:lnTo>
                  <a:pt x="0" y="67183"/>
                </a:lnTo>
                <a:lnTo>
                  <a:pt x="26162" y="67183"/>
                </a:lnTo>
                <a:lnTo>
                  <a:pt x="70231" y="60960"/>
                </a:lnTo>
                <a:lnTo>
                  <a:pt x="84201" y="40386"/>
                </a:lnTo>
                <a:lnTo>
                  <a:pt x="84201" y="33400"/>
                </a:lnTo>
                <a:lnTo>
                  <a:pt x="84201" y="24765"/>
                </a:lnTo>
                <a:lnTo>
                  <a:pt x="52044" y="857"/>
                </a:lnTo>
                <a:lnTo>
                  <a:pt x="22987" y="0"/>
                </a:lnTo>
                <a:lnTo>
                  <a:pt x="0" y="0"/>
                </a:lnTo>
                <a:close/>
              </a:path>
            </a:pathLst>
          </a:custGeom>
          <a:ln w="9144">
            <a:solidFill>
              <a:srgbClr val="62851A"/>
            </a:solidFill>
          </a:ln>
        </p:spPr>
        <p:txBody>
          <a:bodyPr wrap="square" lIns="0" tIns="0" rIns="0" bIns="0" rtlCol="0"/>
          <a:lstStyle/>
          <a:p>
            <a:endParaRPr/>
          </a:p>
        </p:txBody>
      </p:sp>
      <p:sp>
        <p:nvSpPr>
          <p:cNvPr id="14" name="object 14"/>
          <p:cNvSpPr/>
          <p:nvPr/>
        </p:nvSpPr>
        <p:spPr>
          <a:xfrm>
            <a:off x="2923794" y="1748154"/>
            <a:ext cx="101600" cy="156845"/>
          </a:xfrm>
          <a:custGeom>
            <a:avLst/>
            <a:gdLst/>
            <a:ahLst/>
            <a:cxnLst/>
            <a:rect l="l" t="t" r="r" b="b"/>
            <a:pathLst>
              <a:path w="101600" h="156844">
                <a:moveTo>
                  <a:pt x="0" y="0"/>
                </a:moveTo>
                <a:lnTo>
                  <a:pt x="0" y="156718"/>
                </a:lnTo>
                <a:lnTo>
                  <a:pt x="35687" y="156718"/>
                </a:lnTo>
                <a:lnTo>
                  <a:pt x="78867" y="149225"/>
                </a:lnTo>
                <a:lnTo>
                  <a:pt x="98559" y="113151"/>
                </a:lnTo>
                <a:lnTo>
                  <a:pt x="101345" y="78486"/>
                </a:lnTo>
                <a:lnTo>
                  <a:pt x="101036" y="65557"/>
                </a:lnTo>
                <a:lnTo>
                  <a:pt x="90614" y="23209"/>
                </a:lnTo>
                <a:lnTo>
                  <a:pt x="54538" y="1285"/>
                </a:lnTo>
                <a:lnTo>
                  <a:pt x="21462" y="0"/>
                </a:lnTo>
                <a:lnTo>
                  <a:pt x="0" y="0"/>
                </a:lnTo>
                <a:close/>
              </a:path>
            </a:pathLst>
          </a:custGeom>
          <a:ln w="9144">
            <a:solidFill>
              <a:srgbClr val="62851A"/>
            </a:solidFill>
          </a:ln>
        </p:spPr>
        <p:txBody>
          <a:bodyPr wrap="square" lIns="0" tIns="0" rIns="0" bIns="0" rtlCol="0"/>
          <a:lstStyle/>
          <a:p>
            <a:endParaRPr/>
          </a:p>
        </p:txBody>
      </p:sp>
      <p:sp>
        <p:nvSpPr>
          <p:cNvPr id="15" name="object 15"/>
          <p:cNvSpPr/>
          <p:nvPr/>
        </p:nvSpPr>
        <p:spPr>
          <a:xfrm>
            <a:off x="1790192" y="1748154"/>
            <a:ext cx="84455" cy="67310"/>
          </a:xfrm>
          <a:custGeom>
            <a:avLst/>
            <a:gdLst/>
            <a:ahLst/>
            <a:cxnLst/>
            <a:rect l="l" t="t" r="r" b="b"/>
            <a:pathLst>
              <a:path w="84455" h="67310">
                <a:moveTo>
                  <a:pt x="0" y="0"/>
                </a:moveTo>
                <a:lnTo>
                  <a:pt x="0" y="67183"/>
                </a:lnTo>
                <a:lnTo>
                  <a:pt x="26162" y="67183"/>
                </a:lnTo>
                <a:lnTo>
                  <a:pt x="70231" y="60960"/>
                </a:lnTo>
                <a:lnTo>
                  <a:pt x="84200" y="40386"/>
                </a:lnTo>
                <a:lnTo>
                  <a:pt x="84200" y="33400"/>
                </a:lnTo>
                <a:lnTo>
                  <a:pt x="84200" y="24765"/>
                </a:lnTo>
                <a:lnTo>
                  <a:pt x="52044" y="857"/>
                </a:lnTo>
                <a:lnTo>
                  <a:pt x="22987" y="0"/>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869797" y="1748154"/>
            <a:ext cx="97155" cy="60325"/>
          </a:xfrm>
          <a:custGeom>
            <a:avLst/>
            <a:gdLst/>
            <a:ahLst/>
            <a:cxnLst/>
            <a:rect l="l" t="t" r="r" b="b"/>
            <a:pathLst>
              <a:path w="97155" h="60325">
                <a:moveTo>
                  <a:pt x="0" y="0"/>
                </a:moveTo>
                <a:lnTo>
                  <a:pt x="0" y="60071"/>
                </a:lnTo>
                <a:lnTo>
                  <a:pt x="35369" y="60071"/>
                </a:lnTo>
                <a:lnTo>
                  <a:pt x="78320" y="57150"/>
                </a:lnTo>
                <a:lnTo>
                  <a:pt x="91719" y="47117"/>
                </a:lnTo>
                <a:lnTo>
                  <a:pt x="94957" y="42418"/>
                </a:lnTo>
                <a:lnTo>
                  <a:pt x="96570" y="36449"/>
                </a:lnTo>
                <a:lnTo>
                  <a:pt x="96570" y="29337"/>
                </a:lnTo>
                <a:lnTo>
                  <a:pt x="96570" y="21336"/>
                </a:lnTo>
                <a:lnTo>
                  <a:pt x="60559" y="190"/>
                </a:lnTo>
                <a:lnTo>
                  <a:pt x="37312" y="0"/>
                </a:lnTo>
                <a:lnTo>
                  <a:pt x="0" y="0"/>
                </a:lnTo>
                <a:close/>
              </a:path>
            </a:pathLst>
          </a:custGeom>
          <a:ln w="9143">
            <a:solidFill>
              <a:srgbClr val="62851A"/>
            </a:solidFill>
          </a:ln>
        </p:spPr>
        <p:txBody>
          <a:bodyPr wrap="square" lIns="0" tIns="0" rIns="0" bIns="0" rtlCol="0"/>
          <a:lstStyle/>
          <a:p>
            <a:endParaRPr/>
          </a:p>
        </p:txBody>
      </p:sp>
      <p:sp>
        <p:nvSpPr>
          <p:cNvPr id="17" name="object 17"/>
          <p:cNvSpPr/>
          <p:nvPr/>
        </p:nvSpPr>
        <p:spPr>
          <a:xfrm>
            <a:off x="2333625" y="1744852"/>
            <a:ext cx="131445" cy="163195"/>
          </a:xfrm>
          <a:custGeom>
            <a:avLst/>
            <a:gdLst/>
            <a:ahLst/>
            <a:cxnLst/>
            <a:rect l="l" t="t" r="r" b="b"/>
            <a:pathLst>
              <a:path w="131444" h="163194">
                <a:moveTo>
                  <a:pt x="65658" y="0"/>
                </a:moveTo>
                <a:lnTo>
                  <a:pt x="27797" y="11412"/>
                </a:lnTo>
                <a:lnTo>
                  <a:pt x="4492" y="45720"/>
                </a:lnTo>
                <a:lnTo>
                  <a:pt x="0" y="81407"/>
                </a:lnTo>
                <a:lnTo>
                  <a:pt x="1146" y="100290"/>
                </a:lnTo>
                <a:lnTo>
                  <a:pt x="18542" y="142367"/>
                </a:lnTo>
                <a:lnTo>
                  <a:pt x="51992" y="161780"/>
                </a:lnTo>
                <a:lnTo>
                  <a:pt x="65658" y="163068"/>
                </a:lnTo>
                <a:lnTo>
                  <a:pt x="79305" y="161782"/>
                </a:lnTo>
                <a:lnTo>
                  <a:pt x="112649" y="142494"/>
                </a:lnTo>
                <a:lnTo>
                  <a:pt x="129793" y="100060"/>
                </a:lnTo>
                <a:lnTo>
                  <a:pt x="130937" y="80772"/>
                </a:lnTo>
                <a:lnTo>
                  <a:pt x="129817" y="61696"/>
                </a:lnTo>
                <a:lnTo>
                  <a:pt x="113030" y="20066"/>
                </a:lnTo>
                <a:lnTo>
                  <a:pt x="79704" y="1260"/>
                </a:lnTo>
                <a:lnTo>
                  <a:pt x="65658"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4713859" y="1710054"/>
            <a:ext cx="167005" cy="234950"/>
          </a:xfrm>
          <a:custGeom>
            <a:avLst/>
            <a:gdLst/>
            <a:ahLst/>
            <a:cxnLst/>
            <a:rect l="l" t="t" r="r" b="b"/>
            <a:pathLst>
              <a:path w="167004" h="234950">
                <a:moveTo>
                  <a:pt x="0" y="0"/>
                </a:moveTo>
                <a:lnTo>
                  <a:pt x="47878" y="0"/>
                </a:lnTo>
                <a:lnTo>
                  <a:pt x="47878" y="194818"/>
                </a:lnTo>
                <a:lnTo>
                  <a:pt x="166750" y="194818"/>
                </a:lnTo>
                <a:lnTo>
                  <a:pt x="166750" y="234696"/>
                </a:lnTo>
                <a:lnTo>
                  <a:pt x="0" y="234696"/>
                </a:lnTo>
                <a:lnTo>
                  <a:pt x="0"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3427603" y="1710054"/>
            <a:ext cx="167005" cy="234950"/>
          </a:xfrm>
          <a:custGeom>
            <a:avLst/>
            <a:gdLst/>
            <a:ahLst/>
            <a:cxnLst/>
            <a:rect l="l" t="t" r="r" b="b"/>
            <a:pathLst>
              <a:path w="167004" h="234950">
                <a:moveTo>
                  <a:pt x="0" y="0"/>
                </a:moveTo>
                <a:lnTo>
                  <a:pt x="47879" y="0"/>
                </a:lnTo>
                <a:lnTo>
                  <a:pt x="47879" y="194818"/>
                </a:lnTo>
                <a:lnTo>
                  <a:pt x="166750" y="194818"/>
                </a:lnTo>
                <a:lnTo>
                  <a:pt x="166750" y="234696"/>
                </a:lnTo>
                <a:lnTo>
                  <a:pt x="0" y="234696"/>
                </a:lnTo>
                <a:lnTo>
                  <a:pt x="0"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4915280" y="1708023"/>
            <a:ext cx="180340" cy="236854"/>
          </a:xfrm>
          <a:custGeom>
            <a:avLst/>
            <a:gdLst/>
            <a:ahLst/>
            <a:cxnLst/>
            <a:rect l="l" t="t" r="r" b="b"/>
            <a:pathLst>
              <a:path w="180339" h="236855">
                <a:moveTo>
                  <a:pt x="0" y="0"/>
                </a:moveTo>
                <a:lnTo>
                  <a:pt x="175514" y="0"/>
                </a:lnTo>
                <a:lnTo>
                  <a:pt x="175514" y="40131"/>
                </a:lnTo>
                <a:lnTo>
                  <a:pt x="47879" y="40131"/>
                </a:lnTo>
                <a:lnTo>
                  <a:pt x="47879" y="92582"/>
                </a:lnTo>
                <a:lnTo>
                  <a:pt x="166624" y="92582"/>
                </a:lnTo>
                <a:lnTo>
                  <a:pt x="166624" y="132461"/>
                </a:lnTo>
                <a:lnTo>
                  <a:pt x="47879" y="132461"/>
                </a:lnTo>
                <a:lnTo>
                  <a:pt x="47879" y="196850"/>
                </a:lnTo>
                <a:lnTo>
                  <a:pt x="180086" y="196850"/>
                </a:lnTo>
                <a:lnTo>
                  <a:pt x="180086" y="236727"/>
                </a:lnTo>
                <a:lnTo>
                  <a:pt x="0" y="236727"/>
                </a:lnTo>
                <a:lnTo>
                  <a:pt x="0" y="0"/>
                </a:lnTo>
                <a:close/>
              </a:path>
            </a:pathLst>
          </a:custGeom>
          <a:ln w="9143">
            <a:solidFill>
              <a:srgbClr val="62851A"/>
            </a:solidFill>
          </a:ln>
        </p:spPr>
        <p:txBody>
          <a:bodyPr wrap="square" lIns="0" tIns="0" rIns="0" bIns="0" rtlCol="0"/>
          <a:lstStyle/>
          <a:p>
            <a:endParaRPr/>
          </a:p>
        </p:txBody>
      </p:sp>
      <p:sp>
        <p:nvSpPr>
          <p:cNvPr id="21" name="object 21"/>
          <p:cNvSpPr/>
          <p:nvPr/>
        </p:nvSpPr>
        <p:spPr>
          <a:xfrm>
            <a:off x="4491609" y="1708023"/>
            <a:ext cx="180340" cy="236854"/>
          </a:xfrm>
          <a:custGeom>
            <a:avLst/>
            <a:gdLst/>
            <a:ahLst/>
            <a:cxnLst/>
            <a:rect l="l" t="t" r="r" b="b"/>
            <a:pathLst>
              <a:path w="180339" h="236855">
                <a:moveTo>
                  <a:pt x="0" y="0"/>
                </a:moveTo>
                <a:lnTo>
                  <a:pt x="175513" y="0"/>
                </a:lnTo>
                <a:lnTo>
                  <a:pt x="175513" y="40131"/>
                </a:lnTo>
                <a:lnTo>
                  <a:pt x="47878" y="40131"/>
                </a:lnTo>
                <a:lnTo>
                  <a:pt x="47878" y="92582"/>
                </a:lnTo>
                <a:lnTo>
                  <a:pt x="166624" y="92582"/>
                </a:lnTo>
                <a:lnTo>
                  <a:pt x="166624" y="132461"/>
                </a:lnTo>
                <a:lnTo>
                  <a:pt x="47878" y="132461"/>
                </a:lnTo>
                <a:lnTo>
                  <a:pt x="47878" y="196850"/>
                </a:lnTo>
                <a:lnTo>
                  <a:pt x="180086" y="196850"/>
                </a:lnTo>
                <a:lnTo>
                  <a:pt x="180086" y="236727"/>
                </a:lnTo>
                <a:lnTo>
                  <a:pt x="0" y="236727"/>
                </a:lnTo>
                <a:lnTo>
                  <a:pt x="0" y="0"/>
                </a:lnTo>
                <a:close/>
              </a:path>
            </a:pathLst>
          </a:custGeom>
          <a:ln w="9143">
            <a:solidFill>
              <a:srgbClr val="62851A"/>
            </a:solidFill>
          </a:ln>
        </p:spPr>
        <p:txBody>
          <a:bodyPr wrap="square" lIns="0" tIns="0" rIns="0" bIns="0" rtlCol="0"/>
          <a:lstStyle/>
          <a:p>
            <a:endParaRPr/>
          </a:p>
        </p:txBody>
      </p:sp>
      <p:sp>
        <p:nvSpPr>
          <p:cNvPr id="22" name="object 22"/>
          <p:cNvSpPr/>
          <p:nvPr/>
        </p:nvSpPr>
        <p:spPr>
          <a:xfrm>
            <a:off x="4398771" y="1708023"/>
            <a:ext cx="48260" cy="236854"/>
          </a:xfrm>
          <a:custGeom>
            <a:avLst/>
            <a:gdLst/>
            <a:ahLst/>
            <a:cxnLst/>
            <a:rect l="l" t="t" r="r" b="b"/>
            <a:pathLst>
              <a:path w="48260" h="236855">
                <a:moveTo>
                  <a:pt x="0" y="0"/>
                </a:moveTo>
                <a:lnTo>
                  <a:pt x="47751" y="0"/>
                </a:lnTo>
                <a:lnTo>
                  <a:pt x="47751" y="236727"/>
                </a:lnTo>
                <a:lnTo>
                  <a:pt x="0" y="236727"/>
                </a:lnTo>
                <a:lnTo>
                  <a:pt x="0" y="0"/>
                </a:lnTo>
                <a:close/>
              </a:path>
            </a:pathLst>
          </a:custGeom>
          <a:ln w="9144">
            <a:solidFill>
              <a:srgbClr val="62851A"/>
            </a:solidFill>
          </a:ln>
        </p:spPr>
        <p:txBody>
          <a:bodyPr wrap="square" lIns="0" tIns="0" rIns="0" bIns="0" rtlCol="0"/>
          <a:lstStyle/>
          <a:p>
            <a:endParaRPr/>
          </a:p>
        </p:txBody>
      </p:sp>
      <p:sp>
        <p:nvSpPr>
          <p:cNvPr id="23" name="object 23"/>
          <p:cNvSpPr/>
          <p:nvPr/>
        </p:nvSpPr>
        <p:spPr>
          <a:xfrm>
            <a:off x="4179189" y="1708023"/>
            <a:ext cx="181610" cy="236854"/>
          </a:xfrm>
          <a:custGeom>
            <a:avLst/>
            <a:gdLst/>
            <a:ahLst/>
            <a:cxnLst/>
            <a:rect l="l" t="t" r="r" b="b"/>
            <a:pathLst>
              <a:path w="181610" h="236855">
                <a:moveTo>
                  <a:pt x="0" y="0"/>
                </a:moveTo>
                <a:lnTo>
                  <a:pt x="76708" y="0"/>
                </a:lnTo>
                <a:lnTo>
                  <a:pt x="96617" y="234"/>
                </a:lnTo>
                <a:lnTo>
                  <a:pt x="143369" y="7008"/>
                </a:lnTo>
                <a:lnTo>
                  <a:pt x="173640" y="36322"/>
                </a:lnTo>
                <a:lnTo>
                  <a:pt x="181356" y="72898"/>
                </a:lnTo>
                <a:lnTo>
                  <a:pt x="180857" y="83327"/>
                </a:lnTo>
                <a:lnTo>
                  <a:pt x="164433" y="122777"/>
                </a:lnTo>
                <a:lnTo>
                  <a:pt x="128524" y="144144"/>
                </a:lnTo>
                <a:lnTo>
                  <a:pt x="78994" y="147447"/>
                </a:lnTo>
                <a:lnTo>
                  <a:pt x="47878" y="147447"/>
                </a:lnTo>
                <a:lnTo>
                  <a:pt x="47878" y="236727"/>
                </a:lnTo>
                <a:lnTo>
                  <a:pt x="0" y="236727"/>
                </a:lnTo>
                <a:lnTo>
                  <a:pt x="0" y="0"/>
                </a:lnTo>
                <a:close/>
              </a:path>
            </a:pathLst>
          </a:custGeom>
          <a:ln w="9144">
            <a:solidFill>
              <a:srgbClr val="62851A"/>
            </a:solidFill>
          </a:ln>
        </p:spPr>
        <p:txBody>
          <a:bodyPr wrap="square" lIns="0" tIns="0" rIns="0" bIns="0" rtlCol="0"/>
          <a:lstStyle/>
          <a:p>
            <a:endParaRPr/>
          </a:p>
        </p:txBody>
      </p:sp>
      <p:sp>
        <p:nvSpPr>
          <p:cNvPr id="24" name="object 24"/>
          <p:cNvSpPr/>
          <p:nvPr/>
        </p:nvSpPr>
        <p:spPr>
          <a:xfrm>
            <a:off x="3605021" y="1708023"/>
            <a:ext cx="237490" cy="236854"/>
          </a:xfrm>
          <a:custGeom>
            <a:avLst/>
            <a:gdLst/>
            <a:ahLst/>
            <a:cxnLst/>
            <a:rect l="l" t="t" r="r" b="b"/>
            <a:pathLst>
              <a:path w="237489" h="236855">
                <a:moveTo>
                  <a:pt x="92201" y="0"/>
                </a:moveTo>
                <a:lnTo>
                  <a:pt x="142748" y="0"/>
                </a:lnTo>
                <a:lnTo>
                  <a:pt x="237489" y="236727"/>
                </a:lnTo>
                <a:lnTo>
                  <a:pt x="185547" y="236727"/>
                </a:lnTo>
                <a:lnTo>
                  <a:pt x="164845" y="183006"/>
                </a:lnTo>
                <a:lnTo>
                  <a:pt x="70230" y="183006"/>
                </a:lnTo>
                <a:lnTo>
                  <a:pt x="50673" y="236727"/>
                </a:lnTo>
                <a:lnTo>
                  <a:pt x="0" y="236727"/>
                </a:lnTo>
                <a:lnTo>
                  <a:pt x="92201" y="0"/>
                </a:lnTo>
                <a:close/>
              </a:path>
            </a:pathLst>
          </a:custGeom>
          <a:ln w="9144">
            <a:solidFill>
              <a:srgbClr val="62851A"/>
            </a:solidFill>
          </a:ln>
        </p:spPr>
        <p:txBody>
          <a:bodyPr wrap="square" lIns="0" tIns="0" rIns="0" bIns="0" rtlCol="0"/>
          <a:lstStyle/>
          <a:p>
            <a:endParaRPr/>
          </a:p>
        </p:txBody>
      </p:sp>
      <p:sp>
        <p:nvSpPr>
          <p:cNvPr id="25" name="object 25"/>
          <p:cNvSpPr/>
          <p:nvPr/>
        </p:nvSpPr>
        <p:spPr>
          <a:xfrm>
            <a:off x="3115436" y="1708023"/>
            <a:ext cx="180340" cy="236854"/>
          </a:xfrm>
          <a:custGeom>
            <a:avLst/>
            <a:gdLst/>
            <a:ahLst/>
            <a:cxnLst/>
            <a:rect l="l" t="t" r="r" b="b"/>
            <a:pathLst>
              <a:path w="180339" h="236855">
                <a:moveTo>
                  <a:pt x="0" y="0"/>
                </a:moveTo>
                <a:lnTo>
                  <a:pt x="175513" y="0"/>
                </a:lnTo>
                <a:lnTo>
                  <a:pt x="175513" y="40131"/>
                </a:lnTo>
                <a:lnTo>
                  <a:pt x="47879" y="40131"/>
                </a:lnTo>
                <a:lnTo>
                  <a:pt x="47879" y="92582"/>
                </a:lnTo>
                <a:lnTo>
                  <a:pt x="166624" y="92582"/>
                </a:lnTo>
                <a:lnTo>
                  <a:pt x="166624" y="132461"/>
                </a:lnTo>
                <a:lnTo>
                  <a:pt x="47879" y="132461"/>
                </a:lnTo>
                <a:lnTo>
                  <a:pt x="47879" y="196850"/>
                </a:lnTo>
                <a:lnTo>
                  <a:pt x="180086" y="196850"/>
                </a:lnTo>
                <a:lnTo>
                  <a:pt x="180086" y="236727"/>
                </a:lnTo>
                <a:lnTo>
                  <a:pt x="0" y="236727"/>
                </a:lnTo>
                <a:lnTo>
                  <a:pt x="0" y="0"/>
                </a:lnTo>
                <a:close/>
              </a:path>
            </a:pathLst>
          </a:custGeom>
          <a:ln w="9143">
            <a:solidFill>
              <a:srgbClr val="62851A"/>
            </a:solidFill>
          </a:ln>
        </p:spPr>
        <p:txBody>
          <a:bodyPr wrap="square" lIns="0" tIns="0" rIns="0" bIns="0" rtlCol="0"/>
          <a:lstStyle/>
          <a:p>
            <a:endParaRPr/>
          </a:p>
        </p:txBody>
      </p:sp>
      <p:sp>
        <p:nvSpPr>
          <p:cNvPr id="26" name="object 26"/>
          <p:cNvSpPr/>
          <p:nvPr/>
        </p:nvSpPr>
        <p:spPr>
          <a:xfrm>
            <a:off x="2876042" y="1708023"/>
            <a:ext cx="198755" cy="236854"/>
          </a:xfrm>
          <a:custGeom>
            <a:avLst/>
            <a:gdLst/>
            <a:ahLst/>
            <a:cxnLst/>
            <a:rect l="l" t="t" r="r" b="b"/>
            <a:pathLst>
              <a:path w="198755" h="236855">
                <a:moveTo>
                  <a:pt x="0" y="0"/>
                </a:moveTo>
                <a:lnTo>
                  <a:pt x="87375" y="0"/>
                </a:lnTo>
                <a:lnTo>
                  <a:pt x="101260" y="285"/>
                </a:lnTo>
                <a:lnTo>
                  <a:pt x="142484" y="8217"/>
                </a:lnTo>
                <a:lnTo>
                  <a:pt x="175127" y="34676"/>
                </a:lnTo>
                <a:lnTo>
                  <a:pt x="194107" y="76769"/>
                </a:lnTo>
                <a:lnTo>
                  <a:pt x="198500" y="120650"/>
                </a:lnTo>
                <a:lnTo>
                  <a:pt x="198046" y="134796"/>
                </a:lnTo>
                <a:lnTo>
                  <a:pt x="186257" y="183330"/>
                </a:lnTo>
                <a:lnTo>
                  <a:pt x="159049" y="218594"/>
                </a:lnTo>
                <a:lnTo>
                  <a:pt x="123634" y="233941"/>
                </a:lnTo>
                <a:lnTo>
                  <a:pt x="89915" y="236727"/>
                </a:lnTo>
                <a:lnTo>
                  <a:pt x="0" y="236727"/>
                </a:lnTo>
                <a:lnTo>
                  <a:pt x="0" y="0"/>
                </a:lnTo>
                <a:close/>
              </a:path>
            </a:pathLst>
          </a:custGeom>
          <a:ln w="9144">
            <a:solidFill>
              <a:srgbClr val="62851A"/>
            </a:solidFill>
          </a:ln>
        </p:spPr>
        <p:txBody>
          <a:bodyPr wrap="square" lIns="0" tIns="0" rIns="0" bIns="0" rtlCol="0"/>
          <a:lstStyle/>
          <a:p>
            <a:endParaRPr/>
          </a:p>
        </p:txBody>
      </p:sp>
      <p:sp>
        <p:nvSpPr>
          <p:cNvPr id="27" name="object 27"/>
          <p:cNvSpPr/>
          <p:nvPr/>
        </p:nvSpPr>
        <p:spPr>
          <a:xfrm>
            <a:off x="2547492" y="1703451"/>
            <a:ext cx="196977" cy="245872"/>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201164" y="1708023"/>
            <a:ext cx="48260" cy="236854"/>
          </a:xfrm>
          <a:custGeom>
            <a:avLst/>
            <a:gdLst/>
            <a:ahLst/>
            <a:cxnLst/>
            <a:rect l="l" t="t" r="r" b="b"/>
            <a:pathLst>
              <a:path w="48260" h="236855">
                <a:moveTo>
                  <a:pt x="0" y="0"/>
                </a:moveTo>
                <a:lnTo>
                  <a:pt x="47752" y="0"/>
                </a:lnTo>
                <a:lnTo>
                  <a:pt x="47752" y="236727"/>
                </a:lnTo>
                <a:lnTo>
                  <a:pt x="0" y="236727"/>
                </a:lnTo>
                <a:lnTo>
                  <a:pt x="0" y="0"/>
                </a:lnTo>
                <a:close/>
              </a:path>
            </a:pathLst>
          </a:custGeom>
          <a:ln w="9144">
            <a:solidFill>
              <a:srgbClr val="62851A"/>
            </a:solidFill>
          </a:ln>
        </p:spPr>
        <p:txBody>
          <a:bodyPr wrap="square" lIns="0" tIns="0" rIns="0" bIns="0" rtlCol="0"/>
          <a:lstStyle/>
          <a:p>
            <a:endParaRPr/>
          </a:p>
        </p:txBody>
      </p:sp>
      <p:sp>
        <p:nvSpPr>
          <p:cNvPr id="29" name="object 29"/>
          <p:cNvSpPr/>
          <p:nvPr/>
        </p:nvSpPr>
        <p:spPr>
          <a:xfrm>
            <a:off x="1742313" y="1708023"/>
            <a:ext cx="181610" cy="236854"/>
          </a:xfrm>
          <a:custGeom>
            <a:avLst/>
            <a:gdLst/>
            <a:ahLst/>
            <a:cxnLst/>
            <a:rect l="l" t="t" r="r" b="b"/>
            <a:pathLst>
              <a:path w="181610" h="236855">
                <a:moveTo>
                  <a:pt x="0" y="0"/>
                </a:moveTo>
                <a:lnTo>
                  <a:pt x="76707" y="0"/>
                </a:lnTo>
                <a:lnTo>
                  <a:pt x="96617" y="234"/>
                </a:lnTo>
                <a:lnTo>
                  <a:pt x="143369" y="7008"/>
                </a:lnTo>
                <a:lnTo>
                  <a:pt x="173640" y="36322"/>
                </a:lnTo>
                <a:lnTo>
                  <a:pt x="181356" y="72898"/>
                </a:lnTo>
                <a:lnTo>
                  <a:pt x="180857" y="83327"/>
                </a:lnTo>
                <a:lnTo>
                  <a:pt x="164433" y="122777"/>
                </a:lnTo>
                <a:lnTo>
                  <a:pt x="128524" y="144144"/>
                </a:lnTo>
                <a:lnTo>
                  <a:pt x="78993" y="147447"/>
                </a:lnTo>
                <a:lnTo>
                  <a:pt x="47879" y="147447"/>
                </a:lnTo>
                <a:lnTo>
                  <a:pt x="47879" y="236727"/>
                </a:lnTo>
                <a:lnTo>
                  <a:pt x="0" y="236727"/>
                </a:lnTo>
                <a:lnTo>
                  <a:pt x="0" y="0"/>
                </a:lnTo>
                <a:close/>
              </a:path>
            </a:pathLst>
          </a:custGeom>
          <a:ln w="9144">
            <a:solidFill>
              <a:srgbClr val="62851A"/>
            </a:solidFill>
          </a:ln>
        </p:spPr>
        <p:txBody>
          <a:bodyPr wrap="square" lIns="0" tIns="0" rIns="0" bIns="0" rtlCol="0"/>
          <a:lstStyle/>
          <a:p>
            <a:endParaRPr/>
          </a:p>
        </p:txBody>
      </p:sp>
      <p:sp>
        <p:nvSpPr>
          <p:cNvPr id="30" name="object 30"/>
          <p:cNvSpPr/>
          <p:nvPr/>
        </p:nvSpPr>
        <p:spPr>
          <a:xfrm>
            <a:off x="1521333" y="1708023"/>
            <a:ext cx="180340" cy="236854"/>
          </a:xfrm>
          <a:custGeom>
            <a:avLst/>
            <a:gdLst/>
            <a:ahLst/>
            <a:cxnLst/>
            <a:rect l="l" t="t" r="r" b="b"/>
            <a:pathLst>
              <a:path w="180339" h="236855">
                <a:moveTo>
                  <a:pt x="0" y="0"/>
                </a:moveTo>
                <a:lnTo>
                  <a:pt x="175514" y="0"/>
                </a:lnTo>
                <a:lnTo>
                  <a:pt x="175514" y="40131"/>
                </a:lnTo>
                <a:lnTo>
                  <a:pt x="47878" y="40131"/>
                </a:lnTo>
                <a:lnTo>
                  <a:pt x="47878" y="92582"/>
                </a:lnTo>
                <a:lnTo>
                  <a:pt x="166623" y="92582"/>
                </a:lnTo>
                <a:lnTo>
                  <a:pt x="166623" y="132461"/>
                </a:lnTo>
                <a:lnTo>
                  <a:pt x="47878" y="132461"/>
                </a:lnTo>
                <a:lnTo>
                  <a:pt x="47878" y="196850"/>
                </a:lnTo>
                <a:lnTo>
                  <a:pt x="180085" y="196850"/>
                </a:lnTo>
                <a:lnTo>
                  <a:pt x="180085" y="236727"/>
                </a:lnTo>
                <a:lnTo>
                  <a:pt x="0" y="236727"/>
                </a:lnTo>
                <a:lnTo>
                  <a:pt x="0" y="0"/>
                </a:lnTo>
                <a:close/>
              </a:path>
            </a:pathLst>
          </a:custGeom>
          <a:ln w="9144">
            <a:solidFill>
              <a:srgbClr val="62851A"/>
            </a:solidFill>
          </a:ln>
        </p:spPr>
        <p:txBody>
          <a:bodyPr wrap="square" lIns="0" tIns="0" rIns="0" bIns="0" rtlCol="0"/>
          <a:lstStyle/>
          <a:p>
            <a:endParaRPr/>
          </a:p>
        </p:txBody>
      </p:sp>
      <p:sp>
        <p:nvSpPr>
          <p:cNvPr id="31" name="object 31"/>
          <p:cNvSpPr/>
          <p:nvPr/>
        </p:nvSpPr>
        <p:spPr>
          <a:xfrm>
            <a:off x="1061110" y="1708023"/>
            <a:ext cx="180340" cy="236854"/>
          </a:xfrm>
          <a:custGeom>
            <a:avLst/>
            <a:gdLst/>
            <a:ahLst/>
            <a:cxnLst/>
            <a:rect l="l" t="t" r="r" b="b"/>
            <a:pathLst>
              <a:path w="180340" h="236855">
                <a:moveTo>
                  <a:pt x="0" y="0"/>
                </a:moveTo>
                <a:lnTo>
                  <a:pt x="175526" y="0"/>
                </a:lnTo>
                <a:lnTo>
                  <a:pt x="175526" y="40131"/>
                </a:lnTo>
                <a:lnTo>
                  <a:pt x="47802" y="40131"/>
                </a:lnTo>
                <a:lnTo>
                  <a:pt x="47802" y="92582"/>
                </a:lnTo>
                <a:lnTo>
                  <a:pt x="166649" y="92582"/>
                </a:lnTo>
                <a:lnTo>
                  <a:pt x="166649" y="132461"/>
                </a:lnTo>
                <a:lnTo>
                  <a:pt x="47802" y="132461"/>
                </a:lnTo>
                <a:lnTo>
                  <a:pt x="47802" y="196850"/>
                </a:lnTo>
                <a:lnTo>
                  <a:pt x="180047" y="196850"/>
                </a:lnTo>
                <a:lnTo>
                  <a:pt x="180047" y="236727"/>
                </a:lnTo>
                <a:lnTo>
                  <a:pt x="0" y="236727"/>
                </a:lnTo>
                <a:lnTo>
                  <a:pt x="0" y="0"/>
                </a:lnTo>
                <a:close/>
              </a:path>
            </a:pathLst>
          </a:custGeom>
          <a:ln w="9144">
            <a:solidFill>
              <a:srgbClr val="62851A"/>
            </a:solidFill>
          </a:ln>
        </p:spPr>
        <p:txBody>
          <a:bodyPr wrap="square" lIns="0" tIns="0" rIns="0" bIns="0" rtlCol="0"/>
          <a:lstStyle/>
          <a:p>
            <a:endParaRPr/>
          </a:p>
        </p:txBody>
      </p:sp>
      <p:sp>
        <p:nvSpPr>
          <p:cNvPr id="32" name="object 32"/>
          <p:cNvSpPr/>
          <p:nvPr/>
        </p:nvSpPr>
        <p:spPr>
          <a:xfrm>
            <a:off x="822007" y="1708023"/>
            <a:ext cx="213360" cy="236854"/>
          </a:xfrm>
          <a:custGeom>
            <a:avLst/>
            <a:gdLst/>
            <a:ahLst/>
            <a:cxnLst/>
            <a:rect l="l" t="t" r="r" b="b"/>
            <a:pathLst>
              <a:path w="213359" h="236855">
                <a:moveTo>
                  <a:pt x="0" y="0"/>
                </a:moveTo>
                <a:lnTo>
                  <a:pt x="100596" y="0"/>
                </a:lnTo>
                <a:lnTo>
                  <a:pt x="118274" y="404"/>
                </a:lnTo>
                <a:lnTo>
                  <a:pt x="163912" y="10259"/>
                </a:lnTo>
                <a:lnTo>
                  <a:pt x="191028" y="46609"/>
                </a:lnTo>
                <a:lnTo>
                  <a:pt x="193611" y="66421"/>
                </a:lnTo>
                <a:lnTo>
                  <a:pt x="192632" y="79162"/>
                </a:lnTo>
                <a:lnTo>
                  <a:pt x="169146" y="118296"/>
                </a:lnTo>
                <a:lnTo>
                  <a:pt x="131114" y="132334"/>
                </a:lnTo>
                <a:lnTo>
                  <a:pt x="138530" y="136929"/>
                </a:lnTo>
                <a:lnTo>
                  <a:pt x="168562" y="167195"/>
                </a:lnTo>
                <a:lnTo>
                  <a:pt x="212826" y="236727"/>
                </a:lnTo>
                <a:lnTo>
                  <a:pt x="155663" y="236727"/>
                </a:lnTo>
                <a:lnTo>
                  <a:pt x="121107" y="185292"/>
                </a:lnTo>
                <a:lnTo>
                  <a:pt x="112630" y="172747"/>
                </a:lnTo>
                <a:lnTo>
                  <a:pt x="86601" y="142366"/>
                </a:lnTo>
                <a:lnTo>
                  <a:pt x="68465" y="137922"/>
                </a:lnTo>
                <a:lnTo>
                  <a:pt x="57480" y="137922"/>
                </a:lnTo>
                <a:lnTo>
                  <a:pt x="47790" y="137922"/>
                </a:lnTo>
                <a:lnTo>
                  <a:pt x="47790" y="236727"/>
                </a:lnTo>
                <a:lnTo>
                  <a:pt x="0" y="236727"/>
                </a:lnTo>
                <a:lnTo>
                  <a:pt x="0" y="0"/>
                </a:lnTo>
                <a:close/>
              </a:path>
            </a:pathLst>
          </a:custGeom>
          <a:ln w="9144">
            <a:solidFill>
              <a:srgbClr val="62851A"/>
            </a:solidFill>
          </a:ln>
        </p:spPr>
        <p:txBody>
          <a:bodyPr wrap="square" lIns="0" tIns="0" rIns="0" bIns="0" rtlCol="0"/>
          <a:lstStyle/>
          <a:p>
            <a:endParaRPr/>
          </a:p>
        </p:txBody>
      </p:sp>
      <p:sp>
        <p:nvSpPr>
          <p:cNvPr id="33" name="object 33"/>
          <p:cNvSpPr/>
          <p:nvPr/>
        </p:nvSpPr>
        <p:spPr>
          <a:xfrm>
            <a:off x="5119623" y="1699514"/>
            <a:ext cx="201549" cy="254000"/>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3856228" y="1704085"/>
            <a:ext cx="192405" cy="245110"/>
          </a:xfrm>
          <a:custGeom>
            <a:avLst/>
            <a:gdLst/>
            <a:ahLst/>
            <a:cxnLst/>
            <a:rect l="l" t="t" r="r" b="b"/>
            <a:pathLst>
              <a:path w="192404" h="245110">
                <a:moveTo>
                  <a:pt x="94869" y="0"/>
                </a:moveTo>
                <a:lnTo>
                  <a:pt x="133985" y="4857"/>
                </a:lnTo>
                <a:lnTo>
                  <a:pt x="171958" y="30051"/>
                </a:lnTo>
                <a:lnTo>
                  <a:pt x="185674" y="71627"/>
                </a:lnTo>
                <a:lnTo>
                  <a:pt x="137922" y="73787"/>
                </a:lnTo>
                <a:lnTo>
                  <a:pt x="135947" y="65285"/>
                </a:lnTo>
                <a:lnTo>
                  <a:pt x="133080" y="58070"/>
                </a:lnTo>
                <a:lnTo>
                  <a:pt x="94487" y="39497"/>
                </a:lnTo>
                <a:lnTo>
                  <a:pt x="84601" y="40040"/>
                </a:lnTo>
                <a:lnTo>
                  <a:pt x="54229" y="56641"/>
                </a:lnTo>
                <a:lnTo>
                  <a:pt x="54229" y="62737"/>
                </a:lnTo>
                <a:lnTo>
                  <a:pt x="54229" y="68325"/>
                </a:lnTo>
                <a:lnTo>
                  <a:pt x="89451" y="88894"/>
                </a:lnTo>
                <a:lnTo>
                  <a:pt x="121572" y="97105"/>
                </a:lnTo>
                <a:lnTo>
                  <a:pt x="135588" y="101330"/>
                </a:lnTo>
                <a:lnTo>
                  <a:pt x="171735" y="120380"/>
                </a:lnTo>
                <a:lnTo>
                  <a:pt x="191829" y="160990"/>
                </a:lnTo>
                <a:lnTo>
                  <a:pt x="192405" y="171703"/>
                </a:lnTo>
                <a:lnTo>
                  <a:pt x="191710" y="181731"/>
                </a:lnTo>
                <a:lnTo>
                  <a:pt x="174888" y="218217"/>
                </a:lnTo>
                <a:lnTo>
                  <a:pt x="138221" y="240033"/>
                </a:lnTo>
                <a:lnTo>
                  <a:pt x="97662" y="244855"/>
                </a:lnTo>
                <a:lnTo>
                  <a:pt x="76493" y="243568"/>
                </a:lnTo>
                <a:lnTo>
                  <a:pt x="28701" y="224154"/>
                </a:lnTo>
                <a:lnTo>
                  <a:pt x="3520" y="182346"/>
                </a:lnTo>
                <a:lnTo>
                  <a:pt x="0" y="163702"/>
                </a:lnTo>
                <a:lnTo>
                  <a:pt x="46482" y="159130"/>
                </a:lnTo>
                <a:lnTo>
                  <a:pt x="49123" y="170062"/>
                </a:lnTo>
                <a:lnTo>
                  <a:pt x="52847" y="179435"/>
                </a:lnTo>
                <a:lnTo>
                  <a:pt x="87806" y="203906"/>
                </a:lnTo>
                <a:lnTo>
                  <a:pt x="98171" y="204597"/>
                </a:lnTo>
                <a:lnTo>
                  <a:pt x="108983" y="203979"/>
                </a:lnTo>
                <a:lnTo>
                  <a:pt x="141716" y="184150"/>
                </a:lnTo>
                <a:lnTo>
                  <a:pt x="144652" y="171958"/>
                </a:lnTo>
                <a:lnTo>
                  <a:pt x="144652" y="166369"/>
                </a:lnTo>
                <a:lnTo>
                  <a:pt x="143001" y="161543"/>
                </a:lnTo>
                <a:lnTo>
                  <a:pt x="139700" y="157606"/>
                </a:lnTo>
                <a:lnTo>
                  <a:pt x="136398" y="153669"/>
                </a:lnTo>
                <a:lnTo>
                  <a:pt x="97873" y="140462"/>
                </a:lnTo>
                <a:lnTo>
                  <a:pt x="84327" y="137033"/>
                </a:lnTo>
                <a:lnTo>
                  <a:pt x="66518" y="132006"/>
                </a:lnTo>
                <a:lnTo>
                  <a:pt x="30352" y="113664"/>
                </a:lnTo>
                <a:lnTo>
                  <a:pt x="9868" y="79517"/>
                </a:lnTo>
                <a:lnTo>
                  <a:pt x="8509" y="66039"/>
                </a:lnTo>
                <a:lnTo>
                  <a:pt x="9151" y="57134"/>
                </a:lnTo>
                <a:lnTo>
                  <a:pt x="31305" y="18319"/>
                </a:lnTo>
                <a:lnTo>
                  <a:pt x="69627" y="2016"/>
                </a:lnTo>
                <a:lnTo>
                  <a:pt x="81748" y="502"/>
                </a:lnTo>
                <a:lnTo>
                  <a:pt x="94869" y="0"/>
                </a:lnTo>
                <a:close/>
              </a:path>
            </a:pathLst>
          </a:custGeom>
          <a:ln w="9143">
            <a:solidFill>
              <a:srgbClr val="62851A"/>
            </a:solidFill>
          </a:ln>
        </p:spPr>
        <p:txBody>
          <a:bodyPr wrap="square" lIns="0" tIns="0" rIns="0" bIns="0" rtlCol="0"/>
          <a:lstStyle/>
          <a:p>
            <a:endParaRPr/>
          </a:p>
        </p:txBody>
      </p:sp>
      <p:sp>
        <p:nvSpPr>
          <p:cNvPr id="35" name="object 35"/>
          <p:cNvSpPr/>
          <p:nvPr/>
        </p:nvSpPr>
        <p:spPr>
          <a:xfrm>
            <a:off x="2284348" y="1704085"/>
            <a:ext cx="229870" cy="245110"/>
          </a:xfrm>
          <a:custGeom>
            <a:avLst/>
            <a:gdLst/>
            <a:ahLst/>
            <a:cxnLst/>
            <a:rect l="l" t="t" r="r" b="b"/>
            <a:pathLst>
              <a:path w="229869" h="245110">
                <a:moveTo>
                  <a:pt x="114426" y="0"/>
                </a:moveTo>
                <a:lnTo>
                  <a:pt x="161575" y="8096"/>
                </a:lnTo>
                <a:lnTo>
                  <a:pt x="198246" y="32385"/>
                </a:lnTo>
                <a:lnTo>
                  <a:pt x="221789" y="71199"/>
                </a:lnTo>
                <a:lnTo>
                  <a:pt x="229615" y="122681"/>
                </a:lnTo>
                <a:lnTo>
                  <a:pt x="227665" y="149782"/>
                </a:lnTo>
                <a:lnTo>
                  <a:pt x="212095" y="194601"/>
                </a:lnTo>
                <a:lnTo>
                  <a:pt x="181570" y="226512"/>
                </a:lnTo>
                <a:lnTo>
                  <a:pt x="139850" y="242704"/>
                </a:lnTo>
                <a:lnTo>
                  <a:pt x="115062" y="244728"/>
                </a:lnTo>
                <a:lnTo>
                  <a:pt x="90033" y="242724"/>
                </a:lnTo>
                <a:lnTo>
                  <a:pt x="48071" y="226619"/>
                </a:lnTo>
                <a:lnTo>
                  <a:pt x="17520" y="194851"/>
                </a:lnTo>
                <a:lnTo>
                  <a:pt x="1950" y="150516"/>
                </a:lnTo>
                <a:lnTo>
                  <a:pt x="0" y="123825"/>
                </a:lnTo>
                <a:lnTo>
                  <a:pt x="668" y="106463"/>
                </a:lnTo>
                <a:lnTo>
                  <a:pt x="10794" y="63118"/>
                </a:lnTo>
                <a:lnTo>
                  <a:pt x="32893" y="30606"/>
                </a:lnTo>
                <a:lnTo>
                  <a:pt x="74975" y="5197"/>
                </a:lnTo>
                <a:lnTo>
                  <a:pt x="114426" y="0"/>
                </a:lnTo>
                <a:close/>
              </a:path>
            </a:pathLst>
          </a:custGeom>
          <a:ln w="9144">
            <a:solidFill>
              <a:srgbClr val="62851A"/>
            </a:solidFill>
          </a:ln>
        </p:spPr>
        <p:txBody>
          <a:bodyPr wrap="square" lIns="0" tIns="0" rIns="0" bIns="0" rtlCol="0"/>
          <a:lstStyle/>
          <a:p>
            <a:endParaRPr/>
          </a:p>
        </p:txBody>
      </p:sp>
      <p:sp>
        <p:nvSpPr>
          <p:cNvPr id="36" name="object 36"/>
          <p:cNvSpPr/>
          <p:nvPr/>
        </p:nvSpPr>
        <p:spPr>
          <a:xfrm>
            <a:off x="1950339" y="1699514"/>
            <a:ext cx="215392" cy="253873"/>
          </a:xfrm>
          <a:prstGeom prst="rect">
            <a:avLst/>
          </a:prstGeom>
          <a:blipFill>
            <a:blip r:embed="rId12" cstate="print"/>
            <a:stretch>
              <a:fillRect/>
            </a:stretch>
          </a:blipFill>
        </p:spPr>
        <p:txBody>
          <a:bodyPr wrap="square" lIns="0" tIns="0" rIns="0" bIns="0" rtlCol="0"/>
          <a:lstStyle/>
          <a:p>
            <a:endParaRPr/>
          </a:p>
        </p:txBody>
      </p:sp>
      <p:sp>
        <p:nvSpPr>
          <p:cNvPr id="37" name="object 37"/>
          <p:cNvSpPr/>
          <p:nvPr/>
        </p:nvSpPr>
        <p:spPr>
          <a:xfrm>
            <a:off x="1269111" y="1699514"/>
            <a:ext cx="215391" cy="253873"/>
          </a:xfrm>
          <a:prstGeom prst="rect">
            <a:avLst/>
          </a:prstGeom>
          <a:blipFill>
            <a:blip r:embed="rId13" cstate="print"/>
            <a:stretch>
              <a:fillRect/>
            </a:stretch>
          </a:blipFill>
        </p:spPr>
        <p:txBody>
          <a:bodyPr wrap="square" lIns="0" tIns="0" rIns="0" bIns="0" rtlCol="0"/>
          <a:lstStyle/>
          <a:p>
            <a:endParaRPr/>
          </a:p>
        </p:txBody>
      </p:sp>
      <p:sp>
        <p:nvSpPr>
          <p:cNvPr id="38" name="object 38"/>
          <p:cNvSpPr/>
          <p:nvPr/>
        </p:nvSpPr>
        <p:spPr>
          <a:xfrm>
            <a:off x="2369820" y="1646173"/>
            <a:ext cx="73660" cy="48895"/>
          </a:xfrm>
          <a:custGeom>
            <a:avLst/>
            <a:gdLst/>
            <a:ahLst/>
            <a:cxnLst/>
            <a:rect l="l" t="t" r="r" b="b"/>
            <a:pathLst>
              <a:path w="73660" h="48894">
                <a:moveTo>
                  <a:pt x="22225" y="0"/>
                </a:moveTo>
                <a:lnTo>
                  <a:pt x="73152" y="0"/>
                </a:lnTo>
                <a:lnTo>
                  <a:pt x="28702" y="48387"/>
                </a:lnTo>
                <a:lnTo>
                  <a:pt x="0" y="48387"/>
                </a:lnTo>
                <a:lnTo>
                  <a:pt x="22225" y="0"/>
                </a:lnTo>
                <a:close/>
              </a:path>
            </a:pathLst>
          </a:custGeom>
          <a:ln w="9144">
            <a:solidFill>
              <a:srgbClr val="62851A"/>
            </a:solidFill>
          </a:ln>
        </p:spPr>
        <p:txBody>
          <a:bodyPr wrap="square" lIns="0" tIns="0" rIns="0" bIns="0" rtlCol="0"/>
          <a:lstStyle/>
          <a:p>
            <a:endParaRPr/>
          </a:p>
        </p:txBody>
      </p:sp>
      <p:sp>
        <p:nvSpPr>
          <p:cNvPr id="39" name="object 39"/>
          <p:cNvSpPr txBox="1"/>
          <p:nvPr/>
        </p:nvSpPr>
        <p:spPr>
          <a:xfrm>
            <a:off x="695350" y="1577467"/>
            <a:ext cx="7831455" cy="4513415"/>
          </a:xfrm>
          <a:prstGeom prst="rect">
            <a:avLst/>
          </a:prstGeom>
        </p:spPr>
        <p:txBody>
          <a:bodyPr vert="horz" wrap="square" lIns="0" tIns="12065" rIns="0" bIns="0" rtlCol="0">
            <a:spAutoFit/>
          </a:bodyPr>
          <a:lstStyle/>
          <a:p>
            <a:pPr marL="4638040">
              <a:lnSpc>
                <a:spcPct val="100000"/>
              </a:lnSpc>
              <a:spcBef>
                <a:spcPts val="95"/>
              </a:spcBef>
            </a:pPr>
            <a:r>
              <a:rPr sz="2800" b="1" spc="-5" dirty="0">
                <a:solidFill>
                  <a:srgbClr val="FFFFFF"/>
                </a:solidFill>
                <a:latin typeface="Arial"/>
                <a:cs typeface="Arial"/>
              </a:rPr>
              <a:t>.</a:t>
            </a:r>
            <a:endParaRPr sz="2800">
              <a:latin typeface="Arial"/>
              <a:cs typeface="Arial"/>
            </a:endParaRPr>
          </a:p>
          <a:p>
            <a:pPr>
              <a:lnSpc>
                <a:spcPct val="100000"/>
              </a:lnSpc>
              <a:spcBef>
                <a:spcPts val="45"/>
              </a:spcBef>
            </a:pPr>
            <a:endParaRPr sz="4050">
              <a:latin typeface="Times New Roman"/>
              <a:cs typeface="Times New Roman"/>
            </a:endParaRPr>
          </a:p>
          <a:p>
            <a:pPr marL="102235" marR="5080" indent="-90170" algn="just">
              <a:lnSpc>
                <a:spcPct val="100000"/>
              </a:lnSpc>
            </a:pPr>
            <a:r>
              <a:rPr sz="2800" spc="-5" dirty="0">
                <a:latin typeface="Arial"/>
                <a:cs typeface="Arial"/>
              </a:rPr>
              <a:t>Las pieles llegan a </a:t>
            </a:r>
            <a:r>
              <a:rPr sz="2800" dirty="0">
                <a:latin typeface="Arial"/>
                <a:cs typeface="Arial"/>
              </a:rPr>
              <a:t>la fábrica </a:t>
            </a:r>
            <a:r>
              <a:rPr sz="2800" spc="-5" dirty="0">
                <a:latin typeface="Arial"/>
                <a:cs typeface="Arial"/>
              </a:rPr>
              <a:t>frescas o </a:t>
            </a:r>
            <a:r>
              <a:rPr sz="2800" dirty="0">
                <a:latin typeface="Arial"/>
                <a:cs typeface="Arial"/>
              </a:rPr>
              <a:t>saladas.  </a:t>
            </a:r>
            <a:r>
              <a:rPr sz="2800" spc="-5" dirty="0">
                <a:latin typeface="Arial"/>
                <a:cs typeface="Arial"/>
              </a:rPr>
              <a:t>Cuando llegan </a:t>
            </a:r>
            <a:r>
              <a:rPr sz="2800" dirty="0">
                <a:latin typeface="Arial"/>
                <a:cs typeface="Arial"/>
              </a:rPr>
              <a:t>frescas, </a:t>
            </a:r>
            <a:r>
              <a:rPr sz="2800" spc="-5" dirty="0">
                <a:latin typeface="Arial"/>
                <a:cs typeface="Arial"/>
              </a:rPr>
              <a:t>o </a:t>
            </a:r>
            <a:r>
              <a:rPr sz="2800" dirty="0">
                <a:latin typeface="Arial"/>
                <a:cs typeface="Arial"/>
              </a:rPr>
              <a:t>sea, </a:t>
            </a:r>
            <a:r>
              <a:rPr sz="2800" spc="-5" dirty="0">
                <a:latin typeface="Arial"/>
                <a:cs typeface="Arial"/>
              </a:rPr>
              <a:t>recién </a:t>
            </a:r>
            <a:r>
              <a:rPr sz="2800" dirty="0">
                <a:latin typeface="Arial"/>
                <a:cs typeface="Arial"/>
              </a:rPr>
              <a:t>separados  </a:t>
            </a:r>
            <a:r>
              <a:rPr sz="2800" spc="-5" dirty="0">
                <a:latin typeface="Arial"/>
                <a:cs typeface="Arial"/>
              </a:rPr>
              <a:t>de la </a:t>
            </a:r>
            <a:r>
              <a:rPr sz="2800" dirty="0">
                <a:latin typeface="Arial"/>
                <a:cs typeface="Arial"/>
              </a:rPr>
              <a:t>res, </a:t>
            </a:r>
            <a:r>
              <a:rPr sz="2800" spc="-5" dirty="0">
                <a:latin typeface="Arial"/>
                <a:cs typeface="Arial"/>
              </a:rPr>
              <a:t>si existe la </a:t>
            </a:r>
            <a:r>
              <a:rPr sz="2800" dirty="0">
                <a:latin typeface="Arial"/>
                <a:cs typeface="Arial"/>
              </a:rPr>
              <a:t>disponibilidad </a:t>
            </a:r>
            <a:r>
              <a:rPr sz="2800" spc="-5" dirty="0">
                <a:latin typeface="Arial"/>
                <a:cs typeface="Arial"/>
              </a:rPr>
              <a:t>pasan  inmediatamente a </a:t>
            </a:r>
            <a:r>
              <a:rPr sz="2800" dirty="0">
                <a:latin typeface="Arial"/>
                <a:cs typeface="Arial"/>
              </a:rPr>
              <a:t>la siguiente etapa; </a:t>
            </a:r>
            <a:r>
              <a:rPr sz="2800" spc="-5" dirty="0">
                <a:latin typeface="Arial"/>
                <a:cs typeface="Arial"/>
              </a:rPr>
              <a:t>en </a:t>
            </a:r>
            <a:r>
              <a:rPr sz="2800" dirty="0">
                <a:latin typeface="Arial"/>
                <a:cs typeface="Arial"/>
              </a:rPr>
              <a:t>caso  contrario, </a:t>
            </a:r>
            <a:r>
              <a:rPr sz="2800" spc="-5" dirty="0">
                <a:latin typeface="Arial"/>
                <a:cs typeface="Arial"/>
              </a:rPr>
              <a:t>deben </a:t>
            </a:r>
            <a:r>
              <a:rPr sz="2800" dirty="0">
                <a:latin typeface="Arial"/>
                <a:cs typeface="Arial"/>
              </a:rPr>
              <a:t>ser saladas para </a:t>
            </a:r>
            <a:r>
              <a:rPr sz="2800" spc="-5" dirty="0">
                <a:latin typeface="Arial"/>
                <a:cs typeface="Arial"/>
              </a:rPr>
              <a:t>su  conservación con una mezcla </a:t>
            </a:r>
            <a:r>
              <a:rPr sz="2800" dirty="0">
                <a:latin typeface="Arial"/>
                <a:cs typeface="Arial"/>
              </a:rPr>
              <a:t>de sal </a:t>
            </a:r>
            <a:r>
              <a:rPr sz="2800" spc="-5" dirty="0">
                <a:latin typeface="Arial"/>
                <a:cs typeface="Arial"/>
              </a:rPr>
              <a:t>de mar y  bicarbonato de </a:t>
            </a:r>
            <a:r>
              <a:rPr sz="2800" dirty="0">
                <a:latin typeface="Arial"/>
                <a:cs typeface="Arial"/>
              </a:rPr>
              <a:t>sodio. </a:t>
            </a:r>
            <a:r>
              <a:rPr sz="2800" spc="-5" dirty="0">
                <a:latin typeface="Arial"/>
                <a:cs typeface="Arial"/>
              </a:rPr>
              <a:t>Finalmente se </a:t>
            </a:r>
            <a:r>
              <a:rPr sz="2800" dirty="0">
                <a:latin typeface="Arial"/>
                <a:cs typeface="Arial"/>
              </a:rPr>
              <a:t>seleccionan  </a:t>
            </a:r>
            <a:r>
              <a:rPr sz="2800" spc="-5" dirty="0">
                <a:latin typeface="Arial"/>
                <a:cs typeface="Arial"/>
              </a:rPr>
              <a:t>y se </a:t>
            </a:r>
            <a:r>
              <a:rPr sz="2800" dirty="0">
                <a:latin typeface="Arial"/>
                <a:cs typeface="Arial"/>
              </a:rPr>
              <a:t>apilan </a:t>
            </a:r>
            <a:r>
              <a:rPr sz="2800" spc="-5" dirty="0">
                <a:latin typeface="Arial"/>
                <a:cs typeface="Arial"/>
              </a:rPr>
              <a:t>completamente</a:t>
            </a:r>
            <a:r>
              <a:rPr sz="2800" spc="20" dirty="0">
                <a:latin typeface="Arial"/>
                <a:cs typeface="Arial"/>
              </a:rPr>
              <a:t> </a:t>
            </a:r>
            <a:r>
              <a:rPr sz="2800" dirty="0">
                <a:latin typeface="Arial"/>
                <a:cs typeface="Arial"/>
              </a:rPr>
              <a:t>extendidos.</a:t>
            </a:r>
            <a:endParaRPr sz="2800">
              <a:latin typeface="Arial"/>
              <a:cs typeface="Arial"/>
            </a:endParaRPr>
          </a:p>
        </p:txBody>
      </p:sp>
      <p:sp>
        <p:nvSpPr>
          <p:cNvPr id="40" name="object 40"/>
          <p:cNvSpPr/>
          <p:nvPr/>
        </p:nvSpPr>
        <p:spPr>
          <a:xfrm>
            <a:off x="5781675" y="1152525"/>
            <a:ext cx="1981200" cy="2457450"/>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6213347" y="213359"/>
            <a:ext cx="2551176" cy="221742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36956" y="1570564"/>
            <a:ext cx="5919470" cy="4598670"/>
          </a:xfrm>
          <a:prstGeom prst="rect">
            <a:avLst/>
          </a:prstGeom>
        </p:spPr>
        <p:txBody>
          <a:bodyPr vert="horz" wrap="square" lIns="0" tIns="13335" rIns="0" bIns="0" rtlCol="0">
            <a:spAutoFit/>
          </a:bodyPr>
          <a:lstStyle/>
          <a:p>
            <a:pPr marL="12700">
              <a:lnSpc>
                <a:spcPct val="100000"/>
              </a:lnSpc>
              <a:spcBef>
                <a:spcPts val="105"/>
              </a:spcBef>
            </a:pPr>
            <a:r>
              <a:rPr sz="2000" b="1" dirty="0">
                <a:uFill>
                  <a:solidFill>
                    <a:srgbClr val="FFFFFF"/>
                  </a:solidFill>
                </a:uFill>
                <a:latin typeface="Arial"/>
                <a:cs typeface="Arial"/>
              </a:rPr>
              <a:t>Rueda de</a:t>
            </a:r>
            <a:r>
              <a:rPr sz="2000" b="1" spc="-40" dirty="0">
                <a:uFill>
                  <a:solidFill>
                    <a:srgbClr val="FFFFFF"/>
                  </a:solidFill>
                </a:uFill>
                <a:latin typeface="Arial"/>
                <a:cs typeface="Arial"/>
              </a:rPr>
              <a:t> </a:t>
            </a:r>
            <a:r>
              <a:rPr sz="2000" b="1" dirty="0">
                <a:uFill>
                  <a:solidFill>
                    <a:srgbClr val="FFFFFF"/>
                  </a:solidFill>
                </a:uFill>
                <a:latin typeface="Arial"/>
                <a:cs typeface="Arial"/>
              </a:rPr>
              <a:t>ablandar</a:t>
            </a:r>
            <a:endParaRPr sz="2000" b="1" dirty="0">
              <a:latin typeface="Arial"/>
              <a:cs typeface="Arial"/>
            </a:endParaRPr>
          </a:p>
          <a:p>
            <a:pPr marL="12700" marR="5080">
              <a:lnSpc>
                <a:spcPct val="100000"/>
              </a:lnSpc>
            </a:pPr>
            <a:r>
              <a:rPr sz="2000" dirty="0">
                <a:latin typeface="Arial"/>
                <a:cs typeface="Arial"/>
              </a:rPr>
              <a:t>Esta máquina de ablandar consta básicamente de  una rueda con una serie de paletas redondeadas.</a:t>
            </a:r>
            <a:r>
              <a:rPr sz="2000" spc="-210" dirty="0">
                <a:latin typeface="Arial"/>
                <a:cs typeface="Arial"/>
              </a:rPr>
              <a:t> </a:t>
            </a:r>
            <a:r>
              <a:rPr sz="2000" dirty="0">
                <a:latin typeface="Arial"/>
                <a:cs typeface="Arial"/>
              </a:rPr>
              <a:t>El  cuero es colocado en la rueda por el lado del carnal  y sostenido con tensión. Para que todas las partes  del cuero sufran la acción de ablandado la posición  del mismo va siendo modificada por el</a:t>
            </a:r>
            <a:r>
              <a:rPr sz="2000" spc="-140" dirty="0">
                <a:latin typeface="Arial"/>
                <a:cs typeface="Arial"/>
              </a:rPr>
              <a:t> </a:t>
            </a:r>
            <a:r>
              <a:rPr sz="2000" spc="-10" dirty="0">
                <a:latin typeface="Arial"/>
                <a:cs typeface="Arial"/>
              </a:rPr>
              <a:t>operador.</a:t>
            </a:r>
            <a:endParaRPr sz="2000" dirty="0">
              <a:latin typeface="Arial"/>
              <a:cs typeface="Arial"/>
            </a:endParaRPr>
          </a:p>
          <a:p>
            <a:pPr>
              <a:lnSpc>
                <a:spcPct val="100000"/>
              </a:lnSpc>
              <a:spcBef>
                <a:spcPts val="40"/>
              </a:spcBef>
            </a:pPr>
            <a:endParaRPr sz="2050" b="1" dirty="0">
              <a:latin typeface="Times New Roman"/>
              <a:cs typeface="Times New Roman"/>
            </a:endParaRPr>
          </a:p>
          <a:p>
            <a:pPr marL="80645">
              <a:lnSpc>
                <a:spcPct val="100000"/>
              </a:lnSpc>
              <a:spcBef>
                <a:spcPts val="5"/>
              </a:spcBef>
            </a:pPr>
            <a:r>
              <a:rPr sz="2000" b="1" dirty="0">
                <a:uFill>
                  <a:solidFill>
                    <a:srgbClr val="FFFFFF"/>
                  </a:solidFill>
                </a:uFill>
                <a:latin typeface="Arial"/>
                <a:cs typeface="Arial"/>
              </a:rPr>
              <a:t>Palizonadora de brazo</a:t>
            </a:r>
            <a:r>
              <a:rPr sz="2000" b="1" spc="-80" dirty="0">
                <a:uFill>
                  <a:solidFill>
                    <a:srgbClr val="FFFFFF"/>
                  </a:solidFill>
                </a:uFill>
                <a:latin typeface="Arial"/>
                <a:cs typeface="Arial"/>
              </a:rPr>
              <a:t> </a:t>
            </a:r>
            <a:r>
              <a:rPr sz="2000" b="1" dirty="0">
                <a:uFill>
                  <a:solidFill>
                    <a:srgbClr val="FFFFFF"/>
                  </a:solidFill>
                </a:uFill>
                <a:latin typeface="Arial"/>
                <a:cs typeface="Arial"/>
              </a:rPr>
              <a:t>(Jacaré)</a:t>
            </a:r>
            <a:endParaRPr sz="2000" b="1" dirty="0">
              <a:latin typeface="Arial"/>
              <a:cs typeface="Arial"/>
            </a:endParaRPr>
          </a:p>
          <a:p>
            <a:pPr marL="12700" marR="187325">
              <a:lnSpc>
                <a:spcPct val="100000"/>
              </a:lnSpc>
            </a:pPr>
            <a:r>
              <a:rPr sz="2000" dirty="0">
                <a:latin typeface="Arial"/>
                <a:cs typeface="Arial"/>
              </a:rPr>
              <a:t>Posee dos brazos móviles uno arriba y otro abajo  del nivel de la mesa. El brazo superior presenta</a:t>
            </a:r>
            <a:r>
              <a:rPr sz="2000" spc="-190" dirty="0">
                <a:latin typeface="Arial"/>
                <a:cs typeface="Arial"/>
              </a:rPr>
              <a:t> </a:t>
            </a:r>
            <a:r>
              <a:rPr sz="2000" dirty="0">
                <a:latin typeface="Arial"/>
                <a:cs typeface="Arial"/>
              </a:rPr>
              <a:t>en  su extremidad dos paletas y el brazo inferior una  paleta. Por el funcionamiento, los brazos sufren</a:t>
            </a:r>
            <a:r>
              <a:rPr sz="2000" spc="-190" dirty="0">
                <a:latin typeface="Arial"/>
                <a:cs typeface="Arial"/>
              </a:rPr>
              <a:t> </a:t>
            </a:r>
            <a:r>
              <a:rPr sz="2000" dirty="0">
                <a:latin typeface="Arial"/>
                <a:cs typeface="Arial"/>
              </a:rPr>
              <a:t>un  cerramiento en razón del movimiento, los cueros  pasan entre las</a:t>
            </a:r>
            <a:r>
              <a:rPr sz="2000" spc="-85" dirty="0">
                <a:latin typeface="Arial"/>
                <a:cs typeface="Arial"/>
              </a:rPr>
              <a:t> </a:t>
            </a:r>
            <a:r>
              <a:rPr sz="2000" dirty="0">
                <a:latin typeface="Arial"/>
                <a:cs typeface="Arial"/>
              </a:rPr>
              <a:t>paletas.</a:t>
            </a:r>
          </a:p>
        </p:txBody>
      </p:sp>
      <p:sp>
        <p:nvSpPr>
          <p:cNvPr id="9" name="object 9"/>
          <p:cNvSpPr txBox="1">
            <a:spLocks noGrp="1"/>
          </p:cNvSpPr>
          <p:nvPr>
            <p:ph type="title"/>
          </p:nvPr>
        </p:nvSpPr>
        <p:spPr>
          <a:xfrm>
            <a:off x="1614170" y="593933"/>
            <a:ext cx="2957830" cy="878840"/>
          </a:xfrm>
          <a:prstGeom prst="rect">
            <a:avLst/>
          </a:prstGeom>
        </p:spPr>
        <p:txBody>
          <a:bodyPr vert="horz" wrap="square" lIns="0" tIns="12065" rIns="0" bIns="0" rtlCol="0">
            <a:spAutoFit/>
          </a:bodyPr>
          <a:lstStyle/>
          <a:p>
            <a:pPr marL="12700" marR="5080">
              <a:lnSpc>
                <a:spcPct val="100000"/>
              </a:lnSpc>
              <a:spcBef>
                <a:spcPts val="95"/>
              </a:spcBef>
            </a:pPr>
            <a:r>
              <a:rPr sz="2800" b="0" spc="-5" dirty="0">
                <a:latin typeface="Arial"/>
                <a:cs typeface="Arial"/>
              </a:rPr>
              <a:t>MAQUINAS</a:t>
            </a:r>
            <a:r>
              <a:rPr sz="2800" b="0" spc="-80" dirty="0">
                <a:latin typeface="Arial"/>
                <a:cs typeface="Arial"/>
              </a:rPr>
              <a:t> </a:t>
            </a:r>
            <a:r>
              <a:rPr sz="2800" b="0" spc="-60" dirty="0">
                <a:latin typeface="Arial"/>
                <a:cs typeface="Arial"/>
              </a:rPr>
              <a:t>PARA  </a:t>
            </a:r>
            <a:r>
              <a:rPr sz="2800" b="0" spc="-10" dirty="0">
                <a:latin typeface="Arial"/>
                <a:cs typeface="Arial"/>
              </a:rPr>
              <a:t>ABLANDADO</a:t>
            </a:r>
            <a:endParaRPr sz="2800" dirty="0">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66800" y="533400"/>
            <a:ext cx="6624955" cy="4940935"/>
          </a:xfrm>
          <a:prstGeom prst="rect">
            <a:avLst/>
          </a:prstGeom>
        </p:spPr>
        <p:txBody>
          <a:bodyPr vert="horz" wrap="square" lIns="0" tIns="92710" rIns="0" bIns="0" rtlCol="0">
            <a:spAutoFit/>
          </a:bodyPr>
          <a:lstStyle/>
          <a:p>
            <a:pPr marL="12700" marR="666115">
              <a:lnSpc>
                <a:spcPct val="80000"/>
              </a:lnSpc>
              <a:spcBef>
                <a:spcPts val="730"/>
              </a:spcBef>
            </a:pPr>
            <a:r>
              <a:rPr sz="2600" b="1" dirty="0">
                <a:uFill>
                  <a:solidFill>
                    <a:srgbClr val="FFFFFF"/>
                  </a:solidFill>
                </a:uFill>
                <a:latin typeface="Arial"/>
                <a:cs typeface="Arial"/>
              </a:rPr>
              <a:t>Máquina de ablandar - Sistema de</a:t>
            </a:r>
            <a:r>
              <a:rPr sz="2600" b="1" spc="-50" dirty="0">
                <a:uFill>
                  <a:solidFill>
                    <a:srgbClr val="FFFFFF"/>
                  </a:solidFill>
                </a:uFill>
                <a:latin typeface="Arial"/>
                <a:cs typeface="Arial"/>
              </a:rPr>
              <a:t> </a:t>
            </a:r>
            <a:r>
              <a:rPr sz="2600" b="1" dirty="0">
                <a:uFill>
                  <a:solidFill>
                    <a:srgbClr val="FFFFFF"/>
                  </a:solidFill>
                </a:uFill>
                <a:latin typeface="Arial"/>
                <a:cs typeface="Arial"/>
              </a:rPr>
              <a:t>pinos </a:t>
            </a:r>
            <a:r>
              <a:rPr sz="2600" b="1" dirty="0">
                <a:latin typeface="Arial"/>
                <a:cs typeface="Arial"/>
              </a:rPr>
              <a:t> </a:t>
            </a:r>
            <a:r>
              <a:rPr sz="2600" b="1" dirty="0">
                <a:uFill>
                  <a:solidFill>
                    <a:srgbClr val="FFFFFF"/>
                  </a:solidFill>
                </a:uFill>
                <a:latin typeface="Arial"/>
                <a:cs typeface="Arial"/>
              </a:rPr>
              <a:t>(Mollisa)</a:t>
            </a:r>
            <a:endParaRPr sz="2600" b="1" dirty="0">
              <a:latin typeface="Arial"/>
              <a:cs typeface="Arial"/>
            </a:endParaRPr>
          </a:p>
          <a:p>
            <a:pPr marL="12700" marR="5080">
              <a:lnSpc>
                <a:spcPct val="80000"/>
              </a:lnSpc>
            </a:pPr>
            <a:r>
              <a:rPr sz="2600" dirty="0">
                <a:latin typeface="Arial"/>
                <a:cs typeface="Arial"/>
              </a:rPr>
              <a:t>Los cueros a ablandar se pasan entre</a:t>
            </a:r>
            <a:r>
              <a:rPr sz="2600" spc="-55" dirty="0">
                <a:latin typeface="Arial"/>
                <a:cs typeface="Arial"/>
              </a:rPr>
              <a:t> </a:t>
            </a:r>
            <a:r>
              <a:rPr sz="2600" dirty="0">
                <a:latin typeface="Arial"/>
                <a:cs typeface="Arial"/>
              </a:rPr>
              <a:t>placas  que contienen pinos desencontrados. Las  placas tienen movimiento</a:t>
            </a:r>
            <a:r>
              <a:rPr sz="2600" spc="-60" dirty="0">
                <a:latin typeface="Arial"/>
                <a:cs typeface="Arial"/>
              </a:rPr>
              <a:t> </a:t>
            </a:r>
            <a:r>
              <a:rPr sz="2600" dirty="0">
                <a:latin typeface="Arial"/>
                <a:cs typeface="Arial"/>
              </a:rPr>
              <a:t>vibratorio</a:t>
            </a:r>
          </a:p>
          <a:p>
            <a:pPr marL="12700" marR="538480">
              <a:lnSpc>
                <a:spcPct val="80000"/>
              </a:lnSpc>
            </a:pPr>
            <a:r>
              <a:rPr sz="2600" dirty="0">
                <a:latin typeface="Arial"/>
                <a:cs typeface="Arial"/>
              </a:rPr>
              <a:t>vertical, haciendo que los pinos</a:t>
            </a:r>
            <a:r>
              <a:rPr sz="2600" spc="-50" dirty="0">
                <a:latin typeface="Arial"/>
                <a:cs typeface="Arial"/>
              </a:rPr>
              <a:t> </a:t>
            </a:r>
            <a:r>
              <a:rPr sz="2600" dirty="0">
                <a:latin typeface="Arial"/>
                <a:cs typeface="Arial"/>
              </a:rPr>
              <a:t>inferiores  penetren entre </a:t>
            </a:r>
            <a:r>
              <a:rPr sz="2600" spc="-5" dirty="0">
                <a:latin typeface="Arial"/>
                <a:cs typeface="Arial"/>
              </a:rPr>
              <a:t>los </a:t>
            </a:r>
            <a:r>
              <a:rPr sz="2600" dirty="0">
                <a:latin typeface="Arial"/>
                <a:cs typeface="Arial"/>
              </a:rPr>
              <a:t>pinos de las placas  superiores.</a:t>
            </a:r>
          </a:p>
          <a:p>
            <a:pPr marL="12700">
              <a:lnSpc>
                <a:spcPts val="2810"/>
              </a:lnSpc>
              <a:spcBef>
                <a:spcPts val="2495"/>
              </a:spcBef>
            </a:pPr>
            <a:r>
              <a:rPr sz="2600" b="1" dirty="0">
                <a:uFill>
                  <a:solidFill>
                    <a:srgbClr val="FFFFFF"/>
                  </a:solidFill>
                </a:uFill>
                <a:latin typeface="Arial"/>
                <a:cs typeface="Arial"/>
              </a:rPr>
              <a:t>Fulón de</a:t>
            </a:r>
            <a:r>
              <a:rPr sz="2600" b="1" spc="-20" dirty="0">
                <a:uFill>
                  <a:solidFill>
                    <a:srgbClr val="FFFFFF"/>
                  </a:solidFill>
                </a:uFill>
                <a:latin typeface="Arial"/>
                <a:cs typeface="Arial"/>
              </a:rPr>
              <a:t> </a:t>
            </a:r>
            <a:r>
              <a:rPr sz="2600" b="1" dirty="0">
                <a:uFill>
                  <a:solidFill>
                    <a:srgbClr val="FFFFFF"/>
                  </a:solidFill>
                </a:uFill>
                <a:latin typeface="Arial"/>
                <a:cs typeface="Arial"/>
              </a:rPr>
              <a:t>batanar</a:t>
            </a:r>
            <a:endParaRPr sz="2600" b="1" dirty="0">
              <a:latin typeface="Arial"/>
              <a:cs typeface="Arial"/>
            </a:endParaRPr>
          </a:p>
          <a:p>
            <a:pPr marL="12700" marR="243840">
              <a:lnSpc>
                <a:spcPct val="80000"/>
              </a:lnSpc>
              <a:spcBef>
                <a:spcPts val="315"/>
              </a:spcBef>
            </a:pPr>
            <a:r>
              <a:rPr sz="2600" dirty="0">
                <a:latin typeface="Arial"/>
                <a:cs typeface="Arial"/>
              </a:rPr>
              <a:t>Es un fulón que no </a:t>
            </a:r>
            <a:r>
              <a:rPr sz="2600" spc="-5" dirty="0">
                <a:latin typeface="Arial"/>
                <a:cs typeface="Arial"/>
              </a:rPr>
              <a:t>tiene </a:t>
            </a:r>
            <a:r>
              <a:rPr sz="2600" dirty="0">
                <a:latin typeface="Arial"/>
                <a:cs typeface="Arial"/>
              </a:rPr>
              <a:t>trancas internas ni  paletas para evitar que los cueros se  rasguen, pero sí bolas de goma</a:t>
            </a:r>
            <a:r>
              <a:rPr sz="2600" spc="-40" dirty="0">
                <a:latin typeface="Arial"/>
                <a:cs typeface="Arial"/>
              </a:rPr>
              <a:t> </a:t>
            </a:r>
            <a:r>
              <a:rPr sz="2600" dirty="0">
                <a:latin typeface="Arial"/>
                <a:cs typeface="Arial"/>
              </a:rPr>
              <a:t>como</a:t>
            </a:r>
          </a:p>
          <a:p>
            <a:pPr marL="12700" marR="26670">
              <a:lnSpc>
                <a:spcPct val="80000"/>
              </a:lnSpc>
            </a:pPr>
            <a:r>
              <a:rPr sz="2600" dirty="0">
                <a:latin typeface="Arial"/>
                <a:cs typeface="Arial"/>
              </a:rPr>
              <a:t>carga, que al chocar con los cueros logran</a:t>
            </a:r>
            <a:r>
              <a:rPr sz="2600" spc="-85" dirty="0">
                <a:latin typeface="Arial"/>
                <a:cs typeface="Arial"/>
              </a:rPr>
              <a:t> </a:t>
            </a:r>
            <a:r>
              <a:rPr sz="2600" dirty="0">
                <a:latin typeface="Arial"/>
                <a:cs typeface="Arial"/>
              </a:rPr>
              <a:t>el  ablandado de los</a:t>
            </a:r>
            <a:r>
              <a:rPr sz="2600" spc="-30" dirty="0">
                <a:latin typeface="Arial"/>
                <a:cs typeface="Arial"/>
              </a:rPr>
              <a:t> </a:t>
            </a:r>
            <a:r>
              <a:rPr sz="2600" dirty="0">
                <a:latin typeface="Arial"/>
                <a:cs typeface="Arial"/>
              </a:rPr>
              <a:t>mismos.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10681" y="275432"/>
            <a:ext cx="6411595" cy="909955"/>
          </a:xfrm>
          <a:prstGeom prst="rect">
            <a:avLst/>
          </a:prstGeom>
        </p:spPr>
        <p:txBody>
          <a:bodyPr vert="horz" wrap="square" lIns="0" tIns="12700" rIns="0" bIns="0" rtlCol="0">
            <a:spAutoFit/>
          </a:bodyPr>
          <a:lstStyle/>
          <a:p>
            <a:pPr marL="12700" marR="5080" algn="ctr">
              <a:lnSpc>
                <a:spcPct val="100000"/>
              </a:lnSpc>
              <a:spcBef>
                <a:spcPts val="100"/>
              </a:spcBef>
            </a:pPr>
            <a:r>
              <a:rPr sz="2900" b="0" dirty="0">
                <a:latin typeface="Arial"/>
                <a:cs typeface="Arial"/>
              </a:rPr>
              <a:t>Despues del ablandadado se hacen</a:t>
            </a:r>
            <a:r>
              <a:rPr sz="2900" b="0" spc="-170" dirty="0">
                <a:latin typeface="Arial"/>
                <a:cs typeface="Arial"/>
              </a:rPr>
              <a:t> </a:t>
            </a:r>
            <a:r>
              <a:rPr sz="2900" b="0" dirty="0">
                <a:latin typeface="Arial"/>
                <a:cs typeface="Arial"/>
              </a:rPr>
              <a:t>de  nuevo los siguientes</a:t>
            </a:r>
            <a:r>
              <a:rPr sz="2900" b="0" spc="-105" dirty="0">
                <a:latin typeface="Arial"/>
                <a:cs typeface="Arial"/>
              </a:rPr>
              <a:t> </a:t>
            </a:r>
            <a:r>
              <a:rPr sz="2900" b="0" dirty="0">
                <a:latin typeface="Arial"/>
                <a:cs typeface="Arial"/>
              </a:rPr>
              <a:t>procesos</a:t>
            </a:r>
            <a:endParaRPr sz="2900" dirty="0">
              <a:latin typeface="Arial"/>
              <a:cs typeface="Arial"/>
            </a:endParaRPr>
          </a:p>
        </p:txBody>
      </p:sp>
      <p:sp>
        <p:nvSpPr>
          <p:cNvPr id="8" name="object 8"/>
          <p:cNvSpPr txBox="1"/>
          <p:nvPr/>
        </p:nvSpPr>
        <p:spPr>
          <a:xfrm>
            <a:off x="758444" y="1212787"/>
            <a:ext cx="6997700" cy="3082290"/>
          </a:xfrm>
          <a:prstGeom prst="rect">
            <a:avLst/>
          </a:prstGeom>
        </p:spPr>
        <p:txBody>
          <a:bodyPr vert="horz" wrap="square" lIns="0" tIns="108585" rIns="0" bIns="0" rtlCol="0">
            <a:spAutoFit/>
          </a:bodyPr>
          <a:lstStyle/>
          <a:p>
            <a:pPr marL="396240" indent="-383540" algn="just">
              <a:lnSpc>
                <a:spcPct val="100000"/>
              </a:lnSpc>
              <a:spcBef>
                <a:spcPts val="855"/>
              </a:spcBef>
              <a:buClr>
                <a:srgbClr val="3891A7"/>
              </a:buClr>
              <a:buSzPct val="80000"/>
              <a:buFont typeface="Wingdings 2"/>
              <a:buChar char=""/>
              <a:tabLst>
                <a:tab pos="396875" algn="l"/>
              </a:tabLst>
            </a:pPr>
            <a:r>
              <a:rPr sz="3000" b="1" dirty="0" smtClean="0">
                <a:uFill>
                  <a:solidFill>
                    <a:srgbClr val="FFFFFF"/>
                  </a:solidFill>
                </a:uFill>
                <a:latin typeface="Arial"/>
                <a:cs typeface="Arial"/>
              </a:rPr>
              <a:t>SECADO</a:t>
            </a:r>
            <a:endParaRPr sz="3000" dirty="0">
              <a:latin typeface="Arial"/>
              <a:cs typeface="Arial"/>
            </a:endParaRPr>
          </a:p>
          <a:p>
            <a:pPr marL="396240" marR="5080" indent="-106680" algn="just">
              <a:lnSpc>
                <a:spcPct val="100000"/>
              </a:lnSpc>
              <a:spcBef>
                <a:spcPts val="505"/>
              </a:spcBef>
              <a:tabLst>
                <a:tab pos="2719070" algn="l"/>
              </a:tabLst>
            </a:pPr>
            <a:r>
              <a:rPr sz="2000" dirty="0">
                <a:latin typeface="Arial"/>
                <a:cs typeface="Arial"/>
              </a:rPr>
              <a:t>Finalizada la operación de ablandado es conveniente</a:t>
            </a:r>
            <a:r>
              <a:rPr sz="2000" spc="-120" dirty="0">
                <a:latin typeface="Arial"/>
                <a:cs typeface="Arial"/>
              </a:rPr>
              <a:t> </a:t>
            </a:r>
            <a:r>
              <a:rPr sz="2000" dirty="0">
                <a:latin typeface="Arial"/>
                <a:cs typeface="Arial"/>
              </a:rPr>
              <a:t>secar  los cueros manteniéndolas planas hasta alcanzar un  contenido final de humedad del orden del 10-12%, pero  fundamentalmente para obtener el mayor rendimiento  posible de superficie y retirar parte de su elasticidad,  alcanzando una estabilidad de la forma, obteniendo un  cuero</a:t>
            </a:r>
            <a:r>
              <a:rPr sz="2000" spc="-50" dirty="0">
                <a:latin typeface="Arial"/>
                <a:cs typeface="Arial"/>
              </a:rPr>
              <a:t> </a:t>
            </a:r>
            <a:r>
              <a:rPr sz="2000" dirty="0">
                <a:latin typeface="Arial"/>
                <a:cs typeface="Arial"/>
              </a:rPr>
              <a:t>más</a:t>
            </a:r>
            <a:r>
              <a:rPr sz="2000" spc="-5" dirty="0">
                <a:latin typeface="Arial"/>
                <a:cs typeface="Arial"/>
              </a:rPr>
              <a:t> </a:t>
            </a:r>
            <a:r>
              <a:rPr sz="2000" dirty="0">
                <a:latin typeface="Arial"/>
                <a:cs typeface="Arial"/>
              </a:rPr>
              <a:t>armado.	En general se realiza mediante el  sistema</a:t>
            </a:r>
            <a:r>
              <a:rPr sz="2000" spc="-85" dirty="0">
                <a:latin typeface="Arial"/>
                <a:cs typeface="Arial"/>
              </a:rPr>
              <a:t> </a:t>
            </a:r>
            <a:r>
              <a:rPr sz="2000" spc="-25" dirty="0">
                <a:latin typeface="Arial"/>
                <a:cs typeface="Arial"/>
              </a:rPr>
              <a:t>Toggling.</a:t>
            </a:r>
            <a:endParaRPr sz="2000" dirty="0">
              <a:latin typeface="Arial"/>
              <a:cs typeface="Arial"/>
            </a:endParaRPr>
          </a:p>
        </p:txBody>
      </p:sp>
      <p:sp>
        <p:nvSpPr>
          <p:cNvPr id="9" name="object 9"/>
          <p:cNvSpPr/>
          <p:nvPr/>
        </p:nvSpPr>
        <p:spPr>
          <a:xfrm>
            <a:off x="4427220" y="4213859"/>
            <a:ext cx="3360420" cy="207416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29767" y="355460"/>
            <a:ext cx="7106920" cy="4001770"/>
          </a:xfrm>
          <a:prstGeom prst="rect">
            <a:avLst/>
          </a:prstGeom>
        </p:spPr>
        <p:txBody>
          <a:bodyPr vert="horz" wrap="square" lIns="0" tIns="108585" rIns="0" bIns="0" rtlCol="0">
            <a:spAutoFit/>
          </a:bodyPr>
          <a:lstStyle/>
          <a:p>
            <a:pPr marL="501650" indent="-488950" algn="just">
              <a:lnSpc>
                <a:spcPct val="100000"/>
              </a:lnSpc>
              <a:spcBef>
                <a:spcPts val="855"/>
              </a:spcBef>
              <a:buClr>
                <a:srgbClr val="3891A7"/>
              </a:buClr>
              <a:buSzPct val="80000"/>
              <a:buFont typeface="Wingdings 2"/>
              <a:buChar char=""/>
              <a:tabLst>
                <a:tab pos="501650" algn="l"/>
                <a:tab pos="502284" algn="l"/>
              </a:tabLst>
            </a:pPr>
            <a:r>
              <a:rPr sz="3000" b="1" dirty="0">
                <a:uFill>
                  <a:solidFill>
                    <a:srgbClr val="FFFFFF"/>
                  </a:solidFill>
                </a:uFill>
                <a:latin typeface="Arial"/>
                <a:cs typeface="Arial"/>
              </a:rPr>
              <a:t>RECORTE</a:t>
            </a:r>
            <a:endParaRPr sz="3000" dirty="0">
              <a:latin typeface="Arial"/>
              <a:cs typeface="Arial"/>
            </a:endParaRPr>
          </a:p>
          <a:p>
            <a:pPr marL="396240" marR="469900" indent="2540" algn="just">
              <a:lnSpc>
                <a:spcPct val="100000"/>
              </a:lnSpc>
              <a:spcBef>
                <a:spcPts val="545"/>
              </a:spcBef>
            </a:pPr>
            <a:r>
              <a:rPr sz="2200" spc="-5" dirty="0">
                <a:latin typeface="Arial"/>
                <a:cs typeface="Arial"/>
              </a:rPr>
              <a:t>El recorte de los cueros tiene como objetivo retirar  pequeñas partes</a:t>
            </a:r>
            <a:r>
              <a:rPr sz="2200" dirty="0">
                <a:latin typeface="Arial"/>
                <a:cs typeface="Arial"/>
              </a:rPr>
              <a:t> </a:t>
            </a:r>
            <a:r>
              <a:rPr sz="2200" spc="-5" dirty="0">
                <a:latin typeface="Arial"/>
                <a:cs typeface="Arial"/>
              </a:rPr>
              <a:t>totalmente</a:t>
            </a:r>
            <a:endParaRPr sz="2200" dirty="0">
              <a:latin typeface="Arial"/>
              <a:cs typeface="Arial"/>
            </a:endParaRPr>
          </a:p>
          <a:p>
            <a:pPr marL="396240" marR="5080" algn="just">
              <a:lnSpc>
                <a:spcPct val="100000"/>
              </a:lnSpc>
            </a:pPr>
            <a:r>
              <a:rPr sz="2200" spc="-5" dirty="0">
                <a:latin typeface="Arial"/>
                <a:cs typeface="Arial"/>
              </a:rPr>
              <a:t>inaprovechables, eliminando marcas de secaderos de  pinzas, zonas de borde endurecidas, puntas o flecos  sobresalientes y para rectificar las partes  desgarradas, buscando un mejor aprovechamiento de  los procesos mecánicos y un mejor aspecto</a:t>
            </a:r>
            <a:r>
              <a:rPr sz="2200" spc="50" dirty="0">
                <a:latin typeface="Arial"/>
                <a:cs typeface="Arial"/>
              </a:rPr>
              <a:t> </a:t>
            </a:r>
            <a:r>
              <a:rPr sz="2200" spc="-5" dirty="0">
                <a:latin typeface="Arial"/>
                <a:cs typeface="Arial"/>
              </a:rPr>
              <a:t>final.</a:t>
            </a:r>
            <a:endParaRPr sz="2200" dirty="0">
              <a:latin typeface="Arial"/>
              <a:cs typeface="Arial"/>
            </a:endParaRPr>
          </a:p>
          <a:p>
            <a:pPr marL="396240" marR="227329" algn="just">
              <a:lnSpc>
                <a:spcPct val="100000"/>
              </a:lnSpc>
              <a:spcBef>
                <a:spcPts val="5"/>
              </a:spcBef>
            </a:pPr>
            <a:r>
              <a:rPr sz="2200" spc="-5" dirty="0">
                <a:latin typeface="Arial"/>
                <a:cs typeface="Arial"/>
              </a:rPr>
              <a:t>El recorte se realiza con tijeras, en pieles más duras  con cuchillas más afiladas y también con máquinas  especializadas.</a:t>
            </a:r>
            <a:endParaRPr sz="2200" dirty="0">
              <a:latin typeface="Arial"/>
              <a:cs typeface="Arial"/>
            </a:endParaRPr>
          </a:p>
        </p:txBody>
      </p:sp>
      <p:sp>
        <p:nvSpPr>
          <p:cNvPr id="8" name="object 8"/>
          <p:cNvSpPr/>
          <p:nvPr/>
        </p:nvSpPr>
        <p:spPr>
          <a:xfrm>
            <a:off x="4070603" y="4213859"/>
            <a:ext cx="2645663" cy="236067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txBox="1"/>
          <p:nvPr/>
        </p:nvSpPr>
        <p:spPr>
          <a:xfrm>
            <a:off x="972718" y="295783"/>
            <a:ext cx="7261859" cy="4103370"/>
          </a:xfrm>
          <a:prstGeom prst="rect">
            <a:avLst/>
          </a:prstGeom>
        </p:spPr>
        <p:txBody>
          <a:bodyPr vert="horz" wrap="square" lIns="0" tIns="12065" rIns="0" bIns="0" rtlCol="0">
            <a:spAutoFit/>
          </a:bodyPr>
          <a:lstStyle/>
          <a:p>
            <a:pPr marL="469265" indent="-456565" algn="just">
              <a:lnSpc>
                <a:spcPct val="100000"/>
              </a:lnSpc>
              <a:spcBef>
                <a:spcPts val="95"/>
              </a:spcBef>
              <a:buClr>
                <a:srgbClr val="3891A7"/>
              </a:buClr>
              <a:buSzPct val="58928"/>
              <a:buFont typeface="Wingdings 2"/>
              <a:buChar char=""/>
              <a:tabLst>
                <a:tab pos="469265" algn="l"/>
                <a:tab pos="469900" algn="l"/>
              </a:tabLst>
            </a:pPr>
            <a:r>
              <a:rPr sz="2800" b="1" spc="-5" dirty="0">
                <a:uFill>
                  <a:solidFill>
                    <a:srgbClr val="FFFFFF"/>
                  </a:solidFill>
                </a:uFill>
                <a:latin typeface="Arial"/>
                <a:cs typeface="Arial"/>
              </a:rPr>
              <a:t>CLASIFICACIÓN</a:t>
            </a:r>
            <a:endParaRPr sz="2800" dirty="0">
              <a:latin typeface="Arial"/>
              <a:cs typeface="Arial"/>
            </a:endParaRPr>
          </a:p>
          <a:p>
            <a:pPr marL="396240" marR="5080" indent="62230" algn="just">
              <a:lnSpc>
                <a:spcPct val="80000"/>
              </a:lnSpc>
              <a:spcBef>
                <a:spcPts val="520"/>
              </a:spcBef>
            </a:pPr>
            <a:r>
              <a:rPr sz="2100" spc="-5" dirty="0">
                <a:latin typeface="Arial"/>
                <a:cs typeface="Arial"/>
              </a:rPr>
              <a:t>Previo a las tareas de acabado, </a:t>
            </a:r>
            <a:r>
              <a:rPr sz="2100" spc="-10" dirty="0">
                <a:latin typeface="Arial"/>
                <a:cs typeface="Arial"/>
              </a:rPr>
              <a:t>es </a:t>
            </a:r>
            <a:r>
              <a:rPr sz="2100" spc="-5" dirty="0">
                <a:latin typeface="Arial"/>
                <a:cs typeface="Arial"/>
              </a:rPr>
              <a:t>necesario realizar una  de clasificación de los cueros, que en realidad </a:t>
            </a:r>
            <a:r>
              <a:rPr sz="2100" dirty="0">
                <a:latin typeface="Arial"/>
                <a:cs typeface="Arial"/>
              </a:rPr>
              <a:t>sería </a:t>
            </a:r>
            <a:r>
              <a:rPr sz="2100" spc="-5" dirty="0">
                <a:latin typeface="Arial"/>
                <a:cs typeface="Arial"/>
              </a:rPr>
              <a:t>la  segunda clasificación (la primera se hace </a:t>
            </a:r>
            <a:r>
              <a:rPr sz="2100" spc="-10" dirty="0">
                <a:latin typeface="Arial"/>
                <a:cs typeface="Arial"/>
              </a:rPr>
              <a:t>en </a:t>
            </a:r>
            <a:r>
              <a:rPr sz="2100" spc="-5" dirty="0">
                <a:latin typeface="Arial"/>
                <a:cs typeface="Arial"/>
              </a:rPr>
              <a:t>cromo). La  </a:t>
            </a:r>
            <a:r>
              <a:rPr sz="2100" dirty="0">
                <a:latin typeface="Arial"/>
                <a:cs typeface="Arial"/>
              </a:rPr>
              <a:t>misma </a:t>
            </a:r>
            <a:r>
              <a:rPr sz="2100" spc="-5" dirty="0">
                <a:latin typeface="Arial"/>
                <a:cs typeface="Arial"/>
              </a:rPr>
              <a:t>debe ser realizada teniendo en </a:t>
            </a:r>
            <a:r>
              <a:rPr sz="2100" dirty="0">
                <a:latin typeface="Arial"/>
                <a:cs typeface="Arial"/>
              </a:rPr>
              <a:t>cuenta, </a:t>
            </a:r>
            <a:r>
              <a:rPr sz="2100" spc="-5" dirty="0">
                <a:latin typeface="Arial"/>
                <a:cs typeface="Arial"/>
              </a:rPr>
              <a:t>por  ejemplo: la calidad, tamaño, </a:t>
            </a:r>
            <a:r>
              <a:rPr sz="2100" spc="-10" dirty="0">
                <a:latin typeface="Arial"/>
                <a:cs typeface="Arial"/>
              </a:rPr>
              <a:t>el </a:t>
            </a:r>
            <a:r>
              <a:rPr sz="2100" spc="-20" dirty="0">
                <a:latin typeface="Arial"/>
                <a:cs typeface="Arial"/>
              </a:rPr>
              <a:t>espesor, </a:t>
            </a:r>
            <a:r>
              <a:rPr sz="2100" spc="-5" dirty="0">
                <a:latin typeface="Arial"/>
                <a:cs typeface="Arial"/>
              </a:rPr>
              <a:t>los daños</a:t>
            </a:r>
            <a:r>
              <a:rPr sz="2100" spc="20" dirty="0">
                <a:latin typeface="Arial"/>
                <a:cs typeface="Arial"/>
              </a:rPr>
              <a:t> </a:t>
            </a:r>
            <a:r>
              <a:rPr sz="2100" spc="-5" dirty="0">
                <a:latin typeface="Arial"/>
                <a:cs typeface="Arial"/>
              </a:rPr>
              <a:t>de</a:t>
            </a:r>
            <a:endParaRPr sz="2100" dirty="0">
              <a:latin typeface="Arial"/>
              <a:cs typeface="Arial"/>
            </a:endParaRPr>
          </a:p>
          <a:p>
            <a:pPr marL="396240" marR="733425" algn="just">
              <a:lnSpc>
                <a:spcPct val="80000"/>
              </a:lnSpc>
            </a:pPr>
            <a:r>
              <a:rPr sz="2100" spc="-25" dirty="0">
                <a:latin typeface="Arial"/>
                <a:cs typeface="Arial"/>
              </a:rPr>
              <a:t>flor, </a:t>
            </a:r>
            <a:r>
              <a:rPr sz="2100" spc="-10" dirty="0">
                <a:latin typeface="Arial"/>
                <a:cs typeface="Arial"/>
              </a:rPr>
              <a:t>ya </a:t>
            </a:r>
            <a:r>
              <a:rPr sz="2100" spc="-5" dirty="0">
                <a:latin typeface="Arial"/>
                <a:cs typeface="Arial"/>
              </a:rPr>
              <a:t>sean los propios del cuero o por procesos  mecánicos (mordeduras de máquinas) la </a:t>
            </a:r>
            <a:r>
              <a:rPr sz="2100" dirty="0">
                <a:latin typeface="Arial"/>
                <a:cs typeface="Arial"/>
              </a:rPr>
              <a:t>firmeza,</a:t>
            </a:r>
            <a:r>
              <a:rPr sz="2100" spc="-50" dirty="0">
                <a:latin typeface="Arial"/>
                <a:cs typeface="Arial"/>
              </a:rPr>
              <a:t> </a:t>
            </a:r>
            <a:r>
              <a:rPr sz="2100" spc="-5" dirty="0">
                <a:latin typeface="Arial"/>
                <a:cs typeface="Arial"/>
              </a:rPr>
              <a:t>la</a:t>
            </a:r>
            <a:endParaRPr sz="2100" dirty="0">
              <a:latin typeface="Arial"/>
              <a:cs typeface="Arial"/>
            </a:endParaRPr>
          </a:p>
          <a:p>
            <a:pPr marL="396240" marR="121285" algn="just">
              <a:lnSpc>
                <a:spcPct val="80000"/>
              </a:lnSpc>
            </a:pPr>
            <a:r>
              <a:rPr sz="2100" spc="-5" dirty="0">
                <a:latin typeface="Arial"/>
                <a:cs typeface="Arial"/>
              </a:rPr>
              <a:t>uniformidad de tintura, la absorción de la </a:t>
            </a:r>
            <a:r>
              <a:rPr sz="2100" spc="-30" dirty="0">
                <a:latin typeface="Arial"/>
                <a:cs typeface="Arial"/>
              </a:rPr>
              <a:t>flor. </a:t>
            </a:r>
            <a:r>
              <a:rPr sz="2100" spc="-5" dirty="0">
                <a:latin typeface="Arial"/>
                <a:cs typeface="Arial"/>
              </a:rPr>
              <a:t>Se </a:t>
            </a:r>
            <a:r>
              <a:rPr sz="2100" dirty="0">
                <a:latin typeface="Arial"/>
                <a:cs typeface="Arial"/>
              </a:rPr>
              <a:t>clasifica  </a:t>
            </a:r>
            <a:r>
              <a:rPr sz="2100" spc="-5" dirty="0">
                <a:latin typeface="Arial"/>
                <a:cs typeface="Arial"/>
              </a:rPr>
              <a:t>para destinar los cueros a los diferentes artículos: plena  </a:t>
            </a:r>
            <a:r>
              <a:rPr sz="2100" spc="-25" dirty="0">
                <a:latin typeface="Arial"/>
                <a:cs typeface="Arial"/>
              </a:rPr>
              <a:t>flor, </a:t>
            </a:r>
            <a:r>
              <a:rPr sz="2100" spc="-5" dirty="0">
                <a:latin typeface="Arial"/>
                <a:cs typeface="Arial"/>
              </a:rPr>
              <a:t>nubuck, </a:t>
            </a:r>
            <a:r>
              <a:rPr sz="2100" dirty="0">
                <a:latin typeface="Arial"/>
                <a:cs typeface="Arial"/>
              </a:rPr>
              <a:t>etc. y </a:t>
            </a:r>
            <a:r>
              <a:rPr sz="2100" spc="-5" dirty="0">
                <a:latin typeface="Arial"/>
                <a:cs typeface="Arial"/>
              </a:rPr>
              <a:t>por lo tanto se determina a qué  </a:t>
            </a:r>
            <a:r>
              <a:rPr sz="2100" dirty="0">
                <a:latin typeface="Arial"/>
                <a:cs typeface="Arial"/>
              </a:rPr>
              <a:t>sección </a:t>
            </a:r>
            <a:r>
              <a:rPr sz="2100" spc="-5" dirty="0">
                <a:latin typeface="Arial"/>
                <a:cs typeface="Arial"/>
              </a:rPr>
              <a:t>del acabado se enviarán. </a:t>
            </a:r>
            <a:r>
              <a:rPr sz="2100" dirty="0">
                <a:latin typeface="Arial"/>
                <a:cs typeface="Arial"/>
              </a:rPr>
              <a:t>Es así </a:t>
            </a:r>
            <a:r>
              <a:rPr sz="2100" spc="-5" dirty="0">
                <a:latin typeface="Arial"/>
                <a:cs typeface="Arial"/>
              </a:rPr>
              <a:t>que por  ejemplo, los cueros </a:t>
            </a:r>
            <a:r>
              <a:rPr sz="2100" spc="-10" dirty="0">
                <a:latin typeface="Arial"/>
                <a:cs typeface="Arial"/>
              </a:rPr>
              <a:t>de </a:t>
            </a:r>
            <a:r>
              <a:rPr sz="2100" spc="-5" dirty="0">
                <a:latin typeface="Arial"/>
                <a:cs typeface="Arial"/>
              </a:rPr>
              <a:t>flor floja </a:t>
            </a:r>
            <a:r>
              <a:rPr sz="2100" dirty="0">
                <a:latin typeface="Arial"/>
                <a:cs typeface="Arial"/>
              </a:rPr>
              <a:t>y </a:t>
            </a:r>
            <a:r>
              <a:rPr sz="2100" spc="-5" dirty="0">
                <a:latin typeface="Arial"/>
                <a:cs typeface="Arial"/>
              </a:rPr>
              <a:t>dañados serán  desflorados (esmerilados) </a:t>
            </a:r>
            <a:r>
              <a:rPr sz="2100" dirty="0">
                <a:latin typeface="Arial"/>
                <a:cs typeface="Arial"/>
              </a:rPr>
              <a:t>y </a:t>
            </a:r>
            <a:r>
              <a:rPr sz="2100" spc="-5" dirty="0">
                <a:latin typeface="Arial"/>
                <a:cs typeface="Arial"/>
              </a:rPr>
              <a:t>luego impregnados para  darles</a:t>
            </a:r>
            <a:r>
              <a:rPr sz="2100" spc="-20" dirty="0">
                <a:latin typeface="Arial"/>
                <a:cs typeface="Arial"/>
              </a:rPr>
              <a:t> </a:t>
            </a:r>
            <a:r>
              <a:rPr sz="2100" dirty="0">
                <a:latin typeface="Arial"/>
                <a:cs typeface="Arial"/>
              </a:rPr>
              <a:t>firmeza.</a:t>
            </a:r>
          </a:p>
        </p:txBody>
      </p:sp>
      <p:sp>
        <p:nvSpPr>
          <p:cNvPr id="8" name="object 8"/>
          <p:cNvSpPr/>
          <p:nvPr/>
        </p:nvSpPr>
        <p:spPr>
          <a:xfrm>
            <a:off x="3140964" y="4213859"/>
            <a:ext cx="2575560" cy="243078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29767" y="295783"/>
            <a:ext cx="7089775" cy="4220210"/>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80357"/>
              <a:buFont typeface="Wingdings 2"/>
              <a:buChar char=""/>
              <a:tabLst>
                <a:tab pos="396240" algn="l"/>
                <a:tab pos="396875" algn="l"/>
              </a:tabLst>
            </a:pPr>
            <a:r>
              <a:rPr sz="2800" b="1" spc="-10" dirty="0">
                <a:uFill>
                  <a:solidFill>
                    <a:srgbClr val="FFFFFF"/>
                  </a:solidFill>
                </a:uFill>
                <a:latin typeface="Arial"/>
                <a:cs typeface="Arial"/>
              </a:rPr>
              <a:t>ESMERILADO</a:t>
            </a:r>
            <a:endParaRPr sz="2800" dirty="0">
              <a:latin typeface="Arial"/>
              <a:cs typeface="Arial"/>
            </a:endParaRPr>
          </a:p>
          <a:p>
            <a:pPr marL="396240" marR="394335" indent="13335">
              <a:lnSpc>
                <a:spcPct val="80000"/>
              </a:lnSpc>
              <a:spcBef>
                <a:spcPts val="480"/>
              </a:spcBef>
            </a:pPr>
            <a:r>
              <a:rPr sz="1900" spc="-5" dirty="0">
                <a:latin typeface="Arial"/>
                <a:cs typeface="Arial"/>
              </a:rPr>
              <a:t>Consiste en someter a la superficie del cuero a una acción  mecánica de un cilindro revestido de papel de esmerilar  formado por granos de materias abrasivas tales como el  carborundo o el óxido de</a:t>
            </a:r>
            <a:r>
              <a:rPr sz="1900" spc="100" dirty="0">
                <a:latin typeface="Arial"/>
                <a:cs typeface="Arial"/>
              </a:rPr>
              <a:t> </a:t>
            </a:r>
            <a:r>
              <a:rPr sz="1900" spc="-5" dirty="0">
                <a:latin typeface="Arial"/>
                <a:cs typeface="Arial"/>
              </a:rPr>
              <a:t>aluminio.</a:t>
            </a:r>
            <a:endParaRPr sz="1900" dirty="0">
              <a:latin typeface="Arial"/>
              <a:cs typeface="Arial"/>
            </a:endParaRPr>
          </a:p>
          <a:p>
            <a:pPr marL="410209">
              <a:lnSpc>
                <a:spcPct val="100000"/>
              </a:lnSpc>
            </a:pPr>
            <a:r>
              <a:rPr sz="1900" spc="-5" dirty="0">
                <a:latin typeface="Arial"/>
                <a:cs typeface="Arial"/>
              </a:rPr>
              <a:t>El esmerilado puede</a:t>
            </a:r>
            <a:r>
              <a:rPr sz="1900" spc="75" dirty="0">
                <a:latin typeface="Arial"/>
                <a:cs typeface="Arial"/>
              </a:rPr>
              <a:t> </a:t>
            </a:r>
            <a:r>
              <a:rPr sz="1900" spc="-5" dirty="0">
                <a:latin typeface="Arial"/>
                <a:cs typeface="Arial"/>
              </a:rPr>
              <a:t>realizarse:</a:t>
            </a:r>
            <a:endParaRPr sz="1900" dirty="0">
              <a:latin typeface="Arial"/>
              <a:cs typeface="Arial"/>
            </a:endParaRPr>
          </a:p>
          <a:p>
            <a:pPr marL="396240" marR="97790" indent="-383540" algn="just">
              <a:lnSpc>
                <a:spcPct val="80100"/>
              </a:lnSpc>
              <a:spcBef>
                <a:spcPts val="455"/>
              </a:spcBef>
              <a:buClr>
                <a:srgbClr val="3891A7"/>
              </a:buClr>
              <a:buSzPct val="78947"/>
              <a:buFont typeface="Wingdings 2"/>
              <a:buChar char=""/>
              <a:tabLst>
                <a:tab pos="396875" algn="l"/>
              </a:tabLst>
            </a:pPr>
            <a:r>
              <a:rPr sz="1900" spc="-5" dirty="0">
                <a:latin typeface="Arial"/>
                <a:cs typeface="Arial"/>
              </a:rPr>
              <a:t>por el lado carne de la piel con la intención de eliminar restos  de carnazas y con ello homogeneizar y mejorar su aspecto, o  bien la de obtener un artículo tipo</a:t>
            </a:r>
            <a:r>
              <a:rPr sz="1900" spc="110" dirty="0">
                <a:latin typeface="Arial"/>
                <a:cs typeface="Arial"/>
              </a:rPr>
              <a:t> </a:t>
            </a:r>
            <a:r>
              <a:rPr sz="1900" spc="-5" dirty="0">
                <a:latin typeface="Arial"/>
                <a:cs typeface="Arial"/>
              </a:rPr>
              <a:t>afelpado.</a:t>
            </a:r>
            <a:endParaRPr sz="1900" dirty="0">
              <a:latin typeface="Arial"/>
              <a:cs typeface="Arial"/>
            </a:endParaRPr>
          </a:p>
          <a:p>
            <a:pPr marL="396240" marR="5080" indent="-383540">
              <a:lnSpc>
                <a:spcPts val="1820"/>
              </a:lnSpc>
              <a:spcBef>
                <a:spcPts val="440"/>
              </a:spcBef>
              <a:buClr>
                <a:srgbClr val="3891A7"/>
              </a:buClr>
              <a:buSzPct val="78947"/>
              <a:buFont typeface="Wingdings 2"/>
              <a:buChar char=""/>
              <a:tabLst>
                <a:tab pos="396240" algn="l"/>
                <a:tab pos="396875" algn="l"/>
              </a:tabLst>
            </a:pPr>
            <a:r>
              <a:rPr sz="1900" spc="-5" dirty="0">
                <a:latin typeface="Arial"/>
                <a:cs typeface="Arial"/>
              </a:rPr>
              <a:t>por el lado flor de la piel puede ser con la intención de obtener  un artículo tipo nubuck, que se realiza con pieles de buena  calidad y que permite obtener una felpa muy fina y  característica</a:t>
            </a:r>
            <a:endParaRPr sz="1900" dirty="0">
              <a:latin typeface="Arial"/>
              <a:cs typeface="Arial"/>
            </a:endParaRPr>
          </a:p>
          <a:p>
            <a:pPr marL="396240" marR="445770" indent="-383540">
              <a:lnSpc>
                <a:spcPts val="1830"/>
              </a:lnSpc>
              <a:spcBef>
                <a:spcPts val="465"/>
              </a:spcBef>
              <a:buClr>
                <a:srgbClr val="3891A7"/>
              </a:buClr>
              <a:buSzPct val="78947"/>
              <a:buFont typeface="Wingdings 2"/>
              <a:buChar char=""/>
              <a:tabLst>
                <a:tab pos="396240" algn="l"/>
                <a:tab pos="396875" algn="l"/>
              </a:tabLst>
            </a:pPr>
            <a:r>
              <a:rPr sz="1900" spc="-5" dirty="0">
                <a:latin typeface="Arial"/>
                <a:cs typeface="Arial"/>
              </a:rPr>
              <a:t>por el lado flor de la piel para reducir o incluso eliminar los  defectos y en este caso la operación se conoce corno  </a:t>
            </a:r>
            <a:r>
              <a:rPr sz="1900" b="1" spc="-5" dirty="0">
                <a:latin typeface="Arial"/>
                <a:cs typeface="Arial"/>
              </a:rPr>
              <a:t>desflorado</a:t>
            </a:r>
            <a:r>
              <a:rPr sz="1900" spc="-5" dirty="0">
                <a:latin typeface="Arial"/>
                <a:cs typeface="Arial"/>
              </a:rPr>
              <a:t>.</a:t>
            </a:r>
            <a:endParaRPr sz="1900" dirty="0">
              <a:latin typeface="Arial"/>
              <a:cs typeface="Arial"/>
            </a:endParaRPr>
          </a:p>
        </p:txBody>
      </p:sp>
      <p:sp>
        <p:nvSpPr>
          <p:cNvPr id="8" name="object 8"/>
          <p:cNvSpPr/>
          <p:nvPr/>
        </p:nvSpPr>
        <p:spPr>
          <a:xfrm>
            <a:off x="3212592" y="4427220"/>
            <a:ext cx="2575560" cy="222808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194943"/>
            <a:ext cx="7252334" cy="3515360"/>
          </a:xfrm>
          <a:prstGeom prst="rect">
            <a:avLst/>
          </a:prstGeom>
        </p:spPr>
        <p:txBody>
          <a:bodyPr vert="horz" wrap="square" lIns="0" tIns="125095" rIns="0" bIns="0" rtlCol="0">
            <a:spAutoFit/>
          </a:bodyPr>
          <a:lstStyle/>
          <a:p>
            <a:pPr marL="396240" indent="-383540">
              <a:lnSpc>
                <a:spcPct val="100000"/>
              </a:lnSpc>
              <a:spcBef>
                <a:spcPts val="985"/>
              </a:spcBef>
              <a:buClr>
                <a:srgbClr val="3891A7"/>
              </a:buClr>
              <a:buSzPct val="79411"/>
              <a:buFont typeface="Wingdings 2"/>
              <a:buChar char=""/>
              <a:tabLst>
                <a:tab pos="396875" algn="l"/>
              </a:tabLst>
            </a:pPr>
            <a:r>
              <a:rPr sz="3400" b="1" spc="-50" dirty="0">
                <a:uFill>
                  <a:solidFill>
                    <a:srgbClr val="FFFFFF"/>
                  </a:solidFill>
                </a:uFill>
                <a:latin typeface="Arial"/>
                <a:cs typeface="Arial"/>
              </a:rPr>
              <a:t>DESEMPOLVAR</a:t>
            </a:r>
            <a:endParaRPr sz="3400" dirty="0">
              <a:latin typeface="Arial"/>
              <a:cs typeface="Arial"/>
            </a:endParaRPr>
          </a:p>
          <a:p>
            <a:pPr marL="396240" marR="147320" indent="-5080">
              <a:lnSpc>
                <a:spcPct val="100000"/>
              </a:lnSpc>
              <a:spcBef>
                <a:spcPts val="475"/>
              </a:spcBef>
            </a:pPr>
            <a:r>
              <a:rPr sz="1800" spc="-5" dirty="0">
                <a:latin typeface="Arial"/>
                <a:cs typeface="Arial"/>
              </a:rPr>
              <a:t>Consiste en retirar el polvo de la lija de las superficies del cuero, a  través de un </a:t>
            </a:r>
            <a:r>
              <a:rPr sz="1800" dirty="0">
                <a:latin typeface="Arial"/>
                <a:cs typeface="Arial"/>
              </a:rPr>
              <a:t>sistema </a:t>
            </a:r>
            <a:r>
              <a:rPr sz="1800" spc="-5" dirty="0">
                <a:latin typeface="Arial"/>
                <a:cs typeface="Arial"/>
              </a:rPr>
              <a:t>de cepillos o </a:t>
            </a:r>
            <a:r>
              <a:rPr sz="1800" spc="-10" dirty="0">
                <a:latin typeface="Arial"/>
                <a:cs typeface="Arial"/>
              </a:rPr>
              <a:t>de </a:t>
            </a:r>
            <a:r>
              <a:rPr sz="1800" spc="-5" dirty="0">
                <a:latin typeface="Arial"/>
                <a:cs typeface="Arial"/>
              </a:rPr>
              <a:t>aire</a:t>
            </a:r>
            <a:r>
              <a:rPr sz="1800" spc="35" dirty="0">
                <a:latin typeface="Arial"/>
                <a:cs typeface="Arial"/>
              </a:rPr>
              <a:t> </a:t>
            </a:r>
            <a:r>
              <a:rPr sz="1800" spc="-5" dirty="0">
                <a:latin typeface="Arial"/>
                <a:cs typeface="Arial"/>
              </a:rPr>
              <a:t>comprimido.</a:t>
            </a:r>
            <a:endParaRPr sz="1800" dirty="0">
              <a:latin typeface="Arial"/>
              <a:cs typeface="Arial"/>
            </a:endParaRPr>
          </a:p>
          <a:p>
            <a:pPr marL="396240" marR="29209">
              <a:lnSpc>
                <a:spcPct val="100000"/>
              </a:lnSpc>
              <a:tabLst>
                <a:tab pos="3608070" algn="l"/>
              </a:tabLst>
            </a:pPr>
            <a:r>
              <a:rPr sz="1800" dirty="0">
                <a:latin typeface="Arial"/>
                <a:cs typeface="Arial"/>
              </a:rPr>
              <a:t>En </a:t>
            </a:r>
            <a:r>
              <a:rPr sz="1800" spc="-5" dirty="0">
                <a:latin typeface="Arial"/>
                <a:cs typeface="Arial"/>
              </a:rPr>
              <a:t>el cuero no</a:t>
            </a:r>
            <a:r>
              <a:rPr sz="1800" dirty="0">
                <a:latin typeface="Arial"/>
                <a:cs typeface="Arial"/>
              </a:rPr>
              <a:t> </a:t>
            </a:r>
            <a:r>
              <a:rPr sz="1800" spc="-5" dirty="0">
                <a:latin typeface="Arial"/>
                <a:cs typeface="Arial"/>
              </a:rPr>
              <a:t>desempolvado,	el polvo está fijado al cuero </a:t>
            </a:r>
            <a:r>
              <a:rPr sz="1800" spc="-10" dirty="0">
                <a:latin typeface="Arial"/>
                <a:cs typeface="Arial"/>
              </a:rPr>
              <a:t>por </a:t>
            </a:r>
            <a:r>
              <a:rPr sz="1800" spc="-5" dirty="0">
                <a:latin typeface="Arial"/>
                <a:cs typeface="Arial"/>
              </a:rPr>
              <a:t>una  carga </a:t>
            </a:r>
            <a:r>
              <a:rPr sz="1800" spc="-10" dirty="0">
                <a:latin typeface="Arial"/>
                <a:cs typeface="Arial"/>
              </a:rPr>
              <a:t>de </a:t>
            </a:r>
            <a:r>
              <a:rPr sz="1800" spc="-5" dirty="0">
                <a:latin typeface="Arial"/>
                <a:cs typeface="Arial"/>
              </a:rPr>
              <a:t>estática, el polvo de la lija empasta, se acumula sobre </a:t>
            </a:r>
            <a:r>
              <a:rPr sz="1800" spc="-10" dirty="0">
                <a:latin typeface="Arial"/>
                <a:cs typeface="Arial"/>
              </a:rPr>
              <a:t>el  </a:t>
            </a:r>
            <a:r>
              <a:rPr sz="1800" spc="-5" dirty="0">
                <a:latin typeface="Arial"/>
                <a:cs typeface="Arial"/>
              </a:rPr>
              <a:t>cuero dificultando las operaciones de acabado, no adhiriendo la  tintura al</a:t>
            </a:r>
            <a:r>
              <a:rPr sz="1800" spc="-10" dirty="0">
                <a:latin typeface="Arial"/>
                <a:cs typeface="Arial"/>
              </a:rPr>
              <a:t> </a:t>
            </a:r>
            <a:r>
              <a:rPr sz="1800" spc="-5" dirty="0">
                <a:latin typeface="Arial"/>
                <a:cs typeface="Arial"/>
              </a:rPr>
              <a:t>sustrato.</a:t>
            </a:r>
            <a:endParaRPr sz="1800" dirty="0">
              <a:latin typeface="Arial"/>
              <a:cs typeface="Arial"/>
            </a:endParaRPr>
          </a:p>
          <a:p>
            <a:pPr marL="396240" marR="5080" indent="-383540">
              <a:lnSpc>
                <a:spcPct val="100000"/>
              </a:lnSpc>
              <a:spcBef>
                <a:spcPts val="434"/>
              </a:spcBef>
              <a:buClr>
                <a:srgbClr val="3891A7"/>
              </a:buClr>
              <a:buSzPct val="80555"/>
              <a:buFont typeface="Wingdings 2"/>
              <a:buChar char=""/>
              <a:tabLst>
                <a:tab pos="396240" algn="l"/>
                <a:tab pos="396875" algn="l"/>
              </a:tabLst>
            </a:pPr>
            <a:r>
              <a:rPr sz="1800" spc="-5" dirty="0">
                <a:latin typeface="Arial"/>
                <a:cs typeface="Arial"/>
              </a:rPr>
              <a:t>La máquina de desempolvar de cepillos, desempolva cepillando la  piel con dos cepillos que giran a contrapelo de la piel. El polvo se lo  lleva </a:t>
            </a:r>
            <a:r>
              <a:rPr sz="1800" dirty="0">
                <a:latin typeface="Arial"/>
                <a:cs typeface="Arial"/>
              </a:rPr>
              <a:t>un </a:t>
            </a:r>
            <a:r>
              <a:rPr sz="1800" spc="-5" dirty="0">
                <a:latin typeface="Arial"/>
                <a:cs typeface="Arial"/>
              </a:rPr>
              <a:t>sistema de aspiración. Desempolvan bastante, pero son  poco productivas.</a:t>
            </a:r>
            <a:endParaRPr sz="1800" dirty="0">
              <a:latin typeface="Arial"/>
              <a:cs typeface="Arial"/>
            </a:endParaRPr>
          </a:p>
        </p:txBody>
      </p:sp>
      <p:sp>
        <p:nvSpPr>
          <p:cNvPr id="8" name="object 8"/>
          <p:cNvSpPr/>
          <p:nvPr/>
        </p:nvSpPr>
        <p:spPr>
          <a:xfrm>
            <a:off x="2855976" y="4070603"/>
            <a:ext cx="3788664" cy="207416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454278"/>
            <a:ext cx="7222490" cy="2220595"/>
          </a:xfrm>
          <a:prstGeom prst="rect">
            <a:avLst/>
          </a:prstGeom>
        </p:spPr>
        <p:txBody>
          <a:bodyPr vert="horz" wrap="square" lIns="0" tIns="12700" rIns="0" bIns="0" rtlCol="0">
            <a:spAutoFit/>
          </a:bodyPr>
          <a:lstStyle/>
          <a:p>
            <a:pPr marL="396240" marR="5080" indent="-383540">
              <a:lnSpc>
                <a:spcPct val="100000"/>
              </a:lnSpc>
              <a:spcBef>
                <a:spcPts val="100"/>
              </a:spcBef>
              <a:buClr>
                <a:srgbClr val="3891A7"/>
              </a:buClr>
              <a:buSzPct val="79166"/>
              <a:buFont typeface="Wingdings 2"/>
              <a:buChar char=""/>
              <a:tabLst>
                <a:tab pos="396240" algn="l"/>
                <a:tab pos="396875" algn="l"/>
              </a:tabLst>
            </a:pPr>
            <a:r>
              <a:rPr sz="2400" spc="-5" dirty="0">
                <a:latin typeface="Arial"/>
                <a:cs typeface="Arial"/>
              </a:rPr>
              <a:t>La máquina de aire comprimido saca el polvo  mediante el aire comprimido. </a:t>
            </a:r>
            <a:r>
              <a:rPr sz="2400" dirty="0">
                <a:latin typeface="Arial"/>
                <a:cs typeface="Arial"/>
              </a:rPr>
              <a:t>este </a:t>
            </a:r>
            <a:r>
              <a:rPr sz="2400" spc="-5" dirty="0">
                <a:latin typeface="Arial"/>
                <a:cs typeface="Arial"/>
              </a:rPr>
              <a:t>es insuflado por  unos sopladores situados por encima </a:t>
            </a:r>
            <a:r>
              <a:rPr sz="2400" dirty="0">
                <a:latin typeface="Arial"/>
                <a:cs typeface="Arial"/>
              </a:rPr>
              <a:t>y </a:t>
            </a:r>
            <a:r>
              <a:rPr sz="2400" spc="-5" dirty="0">
                <a:latin typeface="Arial"/>
                <a:cs typeface="Arial"/>
              </a:rPr>
              <a:t>por debajo  de la piel. Hay un compresor que envía el aire a  los sopladores. </a:t>
            </a:r>
            <a:r>
              <a:rPr sz="2400" spc="-40" dirty="0">
                <a:latin typeface="Arial"/>
                <a:cs typeface="Arial"/>
              </a:rPr>
              <a:t>También </a:t>
            </a:r>
            <a:r>
              <a:rPr sz="2400" spc="-5" dirty="0">
                <a:latin typeface="Arial"/>
                <a:cs typeface="Arial"/>
              </a:rPr>
              <a:t>hay </a:t>
            </a:r>
            <a:r>
              <a:rPr sz="2400" dirty="0">
                <a:latin typeface="Arial"/>
                <a:cs typeface="Arial"/>
              </a:rPr>
              <a:t>un </a:t>
            </a:r>
            <a:r>
              <a:rPr sz="2400" spc="-5" dirty="0">
                <a:latin typeface="Arial"/>
                <a:cs typeface="Arial"/>
              </a:rPr>
              <a:t>sistema </a:t>
            </a:r>
            <a:r>
              <a:rPr sz="2400" dirty="0">
                <a:latin typeface="Arial"/>
                <a:cs typeface="Arial"/>
              </a:rPr>
              <a:t>para  </a:t>
            </a:r>
            <a:r>
              <a:rPr sz="2400" spc="-5" dirty="0">
                <a:latin typeface="Arial"/>
                <a:cs typeface="Arial"/>
              </a:rPr>
              <a:t>aspirar el</a:t>
            </a:r>
            <a:r>
              <a:rPr sz="2400" spc="5" dirty="0">
                <a:latin typeface="Arial"/>
                <a:cs typeface="Arial"/>
              </a:rPr>
              <a:t> </a:t>
            </a:r>
            <a:r>
              <a:rPr sz="2400" spc="-5" dirty="0">
                <a:latin typeface="Arial"/>
                <a:cs typeface="Arial"/>
              </a:rPr>
              <a:t>polvo.</a:t>
            </a:r>
            <a:endParaRPr sz="2400" dirty="0">
              <a:latin typeface="Arial"/>
              <a:cs typeface="Arial"/>
            </a:endParaRPr>
          </a:p>
        </p:txBody>
      </p:sp>
      <p:sp>
        <p:nvSpPr>
          <p:cNvPr id="8" name="object 8"/>
          <p:cNvSpPr/>
          <p:nvPr/>
        </p:nvSpPr>
        <p:spPr>
          <a:xfrm>
            <a:off x="713231" y="3070860"/>
            <a:ext cx="3860292" cy="293217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998720" y="3070860"/>
            <a:ext cx="3575304" cy="2932176"/>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76400" y="443103"/>
            <a:ext cx="3243581" cy="726440"/>
          </a:xfrm>
          <a:prstGeom prst="rect">
            <a:avLst/>
          </a:prstGeom>
        </p:spPr>
        <p:txBody>
          <a:bodyPr vert="horz" wrap="square" lIns="0" tIns="12065" rIns="0" bIns="0" rtlCol="0">
            <a:spAutoFit/>
          </a:bodyPr>
          <a:lstStyle/>
          <a:p>
            <a:pPr marL="12700">
              <a:lnSpc>
                <a:spcPct val="100000"/>
              </a:lnSpc>
              <a:spcBef>
                <a:spcPts val="95"/>
              </a:spcBef>
            </a:pPr>
            <a:r>
              <a:rPr sz="4600" spc="-5" dirty="0" err="1" smtClean="0"/>
              <a:t>Acabado</a:t>
            </a:r>
            <a:endParaRPr sz="4600" dirty="0"/>
          </a:p>
        </p:txBody>
      </p:sp>
      <p:sp>
        <p:nvSpPr>
          <p:cNvPr id="8" name="object 8"/>
          <p:cNvSpPr txBox="1"/>
          <p:nvPr/>
        </p:nvSpPr>
        <p:spPr>
          <a:xfrm>
            <a:off x="1075055" y="1704972"/>
            <a:ext cx="7154545" cy="3046731"/>
          </a:xfrm>
          <a:prstGeom prst="rect">
            <a:avLst/>
          </a:prstGeom>
        </p:spPr>
        <p:txBody>
          <a:bodyPr vert="horz" wrap="square" lIns="0" tIns="54610" rIns="0" bIns="0" rtlCol="0">
            <a:spAutoFit/>
          </a:bodyPr>
          <a:lstStyle/>
          <a:p>
            <a:pPr marL="396240" marR="5080" indent="-383540">
              <a:lnSpc>
                <a:spcPct val="90000"/>
              </a:lnSpc>
              <a:spcBef>
                <a:spcPts val="430"/>
              </a:spcBef>
              <a:buClr>
                <a:srgbClr val="3891A7"/>
              </a:buClr>
              <a:buSzPct val="80357"/>
              <a:buFont typeface="Wingdings 2"/>
              <a:buChar char=""/>
              <a:tabLst>
                <a:tab pos="396240" algn="l"/>
                <a:tab pos="396875" algn="l"/>
              </a:tabLst>
            </a:pPr>
            <a:r>
              <a:rPr sz="2400" spc="-5" dirty="0">
                <a:latin typeface="Arial"/>
                <a:cs typeface="Arial"/>
              </a:rPr>
              <a:t>En esta etapa </a:t>
            </a:r>
            <a:r>
              <a:rPr sz="2400" dirty="0">
                <a:latin typeface="Arial"/>
                <a:cs typeface="Arial"/>
              </a:rPr>
              <a:t>se le da al </a:t>
            </a:r>
            <a:r>
              <a:rPr sz="2400" spc="-5" dirty="0">
                <a:latin typeface="Arial"/>
                <a:cs typeface="Arial"/>
              </a:rPr>
              <a:t>cuero </a:t>
            </a:r>
            <a:r>
              <a:rPr sz="2400" dirty="0">
                <a:latin typeface="Arial"/>
                <a:cs typeface="Arial"/>
              </a:rPr>
              <a:t>su  apariencia final; </a:t>
            </a:r>
            <a:r>
              <a:rPr sz="2400" spc="-5" dirty="0">
                <a:latin typeface="Arial"/>
                <a:cs typeface="Arial"/>
              </a:rPr>
              <a:t>de ahí la </a:t>
            </a:r>
            <a:r>
              <a:rPr sz="2400" dirty="0">
                <a:latin typeface="Arial"/>
                <a:cs typeface="Arial"/>
              </a:rPr>
              <a:t>importancia </a:t>
            </a:r>
            <a:r>
              <a:rPr sz="2400" spc="-5" dirty="0">
                <a:latin typeface="Arial"/>
                <a:cs typeface="Arial"/>
              </a:rPr>
              <a:t>de  esta </a:t>
            </a:r>
            <a:r>
              <a:rPr sz="2400" dirty="0">
                <a:latin typeface="Arial"/>
                <a:cs typeface="Arial"/>
              </a:rPr>
              <a:t>etapa, pues </a:t>
            </a:r>
            <a:r>
              <a:rPr sz="2400" spc="-5" dirty="0">
                <a:latin typeface="Arial"/>
                <a:cs typeface="Arial"/>
              </a:rPr>
              <a:t>es la </a:t>
            </a:r>
            <a:r>
              <a:rPr sz="2400" dirty="0">
                <a:latin typeface="Arial"/>
                <a:cs typeface="Arial"/>
              </a:rPr>
              <a:t>que le dará el valor  </a:t>
            </a:r>
            <a:r>
              <a:rPr sz="2400" spc="-5" dirty="0">
                <a:latin typeface="Arial"/>
                <a:cs typeface="Arial"/>
              </a:rPr>
              <a:t>comercial al </a:t>
            </a:r>
            <a:r>
              <a:rPr sz="2400" dirty="0">
                <a:latin typeface="Arial"/>
                <a:cs typeface="Arial"/>
              </a:rPr>
              <a:t>producto. </a:t>
            </a:r>
            <a:r>
              <a:rPr sz="2400" spc="-5" dirty="0">
                <a:latin typeface="Arial"/>
                <a:cs typeface="Arial"/>
              </a:rPr>
              <a:t>El acabado </a:t>
            </a:r>
            <a:r>
              <a:rPr sz="2400" dirty="0">
                <a:latin typeface="Arial"/>
                <a:cs typeface="Arial"/>
              </a:rPr>
              <a:t>se inicia  </a:t>
            </a:r>
            <a:r>
              <a:rPr sz="2400" spc="-5" dirty="0">
                <a:latin typeface="Arial"/>
                <a:cs typeface="Arial"/>
              </a:rPr>
              <a:t>con un secado en </a:t>
            </a:r>
            <a:r>
              <a:rPr sz="2400" dirty="0">
                <a:latin typeface="Arial"/>
                <a:cs typeface="Arial"/>
              </a:rPr>
              <a:t>equipos </a:t>
            </a:r>
            <a:r>
              <a:rPr sz="2400" spc="-5" dirty="0">
                <a:latin typeface="Arial"/>
                <a:cs typeface="Arial"/>
              </a:rPr>
              <a:t>diseñados para  tal </a:t>
            </a:r>
            <a:r>
              <a:rPr sz="2400" dirty="0">
                <a:latin typeface="Arial"/>
                <a:cs typeface="Arial"/>
              </a:rPr>
              <a:t>propósito; estos equipos constan </a:t>
            </a:r>
            <a:r>
              <a:rPr sz="2400" spc="-5" dirty="0">
                <a:latin typeface="Arial"/>
                <a:cs typeface="Arial"/>
              </a:rPr>
              <a:t>de  una lámina a </a:t>
            </a:r>
            <a:r>
              <a:rPr sz="2400" dirty="0">
                <a:latin typeface="Arial"/>
                <a:cs typeface="Arial"/>
              </a:rPr>
              <a:t>70 </a:t>
            </a:r>
            <a:r>
              <a:rPr sz="2400" baseline="25525" dirty="0">
                <a:latin typeface="Arial"/>
                <a:cs typeface="Arial"/>
              </a:rPr>
              <a:t>o</a:t>
            </a:r>
            <a:r>
              <a:rPr sz="2400" dirty="0">
                <a:latin typeface="Arial"/>
                <a:cs typeface="Arial"/>
              </a:rPr>
              <a:t>C, la cual tiene </a:t>
            </a:r>
            <a:r>
              <a:rPr sz="2400" spc="-5" dirty="0">
                <a:latin typeface="Arial"/>
                <a:cs typeface="Arial"/>
              </a:rPr>
              <a:t>un  sistema de vacío, el </a:t>
            </a:r>
            <a:r>
              <a:rPr sz="2400" dirty="0">
                <a:latin typeface="Arial"/>
                <a:cs typeface="Arial"/>
              </a:rPr>
              <a:t>cual </a:t>
            </a:r>
            <a:r>
              <a:rPr sz="2400" spc="-5" dirty="0">
                <a:latin typeface="Arial"/>
                <a:cs typeface="Arial"/>
              </a:rPr>
              <a:t>provoca la  </a:t>
            </a:r>
            <a:r>
              <a:rPr sz="2400" dirty="0">
                <a:latin typeface="Arial"/>
                <a:cs typeface="Arial"/>
              </a:rPr>
              <a:t>evaporación del agua contenida </a:t>
            </a:r>
            <a:r>
              <a:rPr sz="2400" spc="-5" dirty="0">
                <a:latin typeface="Arial"/>
                <a:cs typeface="Arial"/>
              </a:rPr>
              <a:t>en </a:t>
            </a:r>
            <a:r>
              <a:rPr sz="2400" dirty="0">
                <a:latin typeface="Arial"/>
                <a:cs typeface="Arial"/>
              </a:rPr>
              <a:t>el  cuero, </a:t>
            </a:r>
            <a:r>
              <a:rPr sz="2400" spc="-5" dirty="0">
                <a:latin typeface="Arial"/>
                <a:cs typeface="Arial"/>
              </a:rPr>
              <a:t>a una </a:t>
            </a:r>
            <a:r>
              <a:rPr sz="2400" dirty="0">
                <a:latin typeface="Arial"/>
                <a:cs typeface="Arial"/>
              </a:rPr>
              <a:t>temperatura </a:t>
            </a:r>
            <a:r>
              <a:rPr sz="2400" spc="-5" dirty="0">
                <a:latin typeface="Arial"/>
                <a:cs typeface="Arial"/>
              </a:rPr>
              <a:t>menor que la  normal.</a:t>
            </a:r>
            <a:endParaRPr sz="2400" dirty="0">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8756" y="414055"/>
            <a:ext cx="6365240" cy="651510"/>
          </a:xfrm>
          <a:prstGeom prst="rect">
            <a:avLst/>
          </a:prstGeom>
        </p:spPr>
        <p:txBody>
          <a:bodyPr vert="horz" wrap="square" lIns="0" tIns="13335" rIns="0" bIns="0" rtlCol="0">
            <a:spAutoFit/>
          </a:bodyPr>
          <a:lstStyle/>
          <a:p>
            <a:pPr marL="12700">
              <a:lnSpc>
                <a:spcPct val="100000"/>
              </a:lnSpc>
              <a:spcBef>
                <a:spcPts val="105"/>
              </a:spcBef>
            </a:pPr>
            <a:r>
              <a:rPr sz="4100" spc="-60" dirty="0"/>
              <a:t>CAPAS </a:t>
            </a:r>
            <a:r>
              <a:rPr sz="4100" dirty="0"/>
              <a:t>DE UN</a:t>
            </a:r>
            <a:r>
              <a:rPr sz="4100" spc="-175" dirty="0"/>
              <a:t> </a:t>
            </a:r>
            <a:r>
              <a:rPr sz="4100" dirty="0"/>
              <a:t>ACABADO</a:t>
            </a:r>
          </a:p>
        </p:txBody>
      </p:sp>
      <p:sp>
        <p:nvSpPr>
          <p:cNvPr id="8" name="object 8"/>
          <p:cNvSpPr txBox="1"/>
          <p:nvPr/>
        </p:nvSpPr>
        <p:spPr>
          <a:xfrm>
            <a:off x="750847" y="1325294"/>
            <a:ext cx="7182484" cy="5216684"/>
          </a:xfrm>
          <a:prstGeom prst="rect">
            <a:avLst/>
          </a:prstGeom>
        </p:spPr>
        <p:txBody>
          <a:bodyPr vert="horz" wrap="square" lIns="0" tIns="12065" rIns="0" bIns="0" rtlCol="0">
            <a:spAutoFit/>
          </a:bodyPr>
          <a:lstStyle/>
          <a:p>
            <a:pPr marL="396240" indent="-383540">
              <a:lnSpc>
                <a:spcPct val="100000"/>
              </a:lnSpc>
              <a:spcBef>
                <a:spcPts val="95"/>
              </a:spcBef>
              <a:buClr>
                <a:srgbClr val="3891A7"/>
              </a:buClr>
              <a:buSzPct val="78947"/>
              <a:buFont typeface="Wingdings 2"/>
              <a:buChar char=""/>
              <a:tabLst>
                <a:tab pos="396240" algn="l"/>
                <a:tab pos="396875" algn="l"/>
              </a:tabLst>
            </a:pPr>
            <a:r>
              <a:rPr sz="1900" b="1" spc="-15" dirty="0" err="1" smtClean="0">
                <a:uFill>
                  <a:solidFill>
                    <a:srgbClr val="8DC664"/>
                  </a:solidFill>
                </a:uFill>
                <a:latin typeface="Arial"/>
                <a:cs typeface="Arial"/>
              </a:rPr>
              <a:t>Tintura</a:t>
            </a:r>
            <a:endParaRPr sz="2350" dirty="0">
              <a:latin typeface="Times New Roman"/>
              <a:cs typeface="Times New Roman"/>
            </a:endParaRPr>
          </a:p>
          <a:p>
            <a:pPr marL="396240" marR="215265" indent="13335" algn="just">
              <a:lnSpc>
                <a:spcPct val="80000"/>
              </a:lnSpc>
              <a:spcBef>
                <a:spcPts val="5"/>
              </a:spcBef>
            </a:pPr>
            <a:r>
              <a:rPr sz="1900" spc="-5" dirty="0">
                <a:latin typeface="Arial"/>
                <a:cs typeface="Arial"/>
              </a:rPr>
              <a:t>Con esta operación pretendemos ajustar el color de la tintura  de bombo de la cual se parte. Para ello se usan substancias  que </a:t>
            </a:r>
            <a:r>
              <a:rPr sz="1900" dirty="0">
                <a:latin typeface="Arial"/>
                <a:cs typeface="Arial"/>
              </a:rPr>
              <a:t>proporcionan </a:t>
            </a:r>
            <a:r>
              <a:rPr sz="1900" spc="-5" dirty="0">
                <a:latin typeface="Arial"/>
                <a:cs typeface="Arial"/>
              </a:rPr>
              <a:t>color solubles en agua o en</a:t>
            </a:r>
            <a:r>
              <a:rPr sz="1900" spc="165" dirty="0">
                <a:latin typeface="Arial"/>
                <a:cs typeface="Arial"/>
              </a:rPr>
              <a:t> </a:t>
            </a:r>
            <a:r>
              <a:rPr sz="1900" spc="-5" dirty="0">
                <a:latin typeface="Arial"/>
                <a:cs typeface="Arial"/>
              </a:rPr>
              <a:t>disolventes.</a:t>
            </a:r>
            <a:endParaRPr sz="1900" dirty="0">
              <a:latin typeface="Arial"/>
              <a:cs typeface="Arial"/>
            </a:endParaRPr>
          </a:p>
          <a:p>
            <a:pPr marL="396240" marR="6350" algn="just">
              <a:lnSpc>
                <a:spcPct val="80000"/>
              </a:lnSpc>
            </a:pPr>
            <a:r>
              <a:rPr sz="1900" spc="-5" dirty="0">
                <a:latin typeface="Arial"/>
                <a:cs typeface="Arial"/>
              </a:rPr>
              <a:t>Dichas subtancias son los colorantes de los cuales se imponen  dos</a:t>
            </a:r>
            <a:r>
              <a:rPr sz="1900" spc="-10" dirty="0">
                <a:latin typeface="Arial"/>
                <a:cs typeface="Arial"/>
              </a:rPr>
              <a:t> </a:t>
            </a:r>
            <a:r>
              <a:rPr sz="1900" spc="-5" dirty="0" err="1">
                <a:latin typeface="Arial"/>
                <a:cs typeface="Arial"/>
              </a:rPr>
              <a:t>tipos</a:t>
            </a:r>
            <a:r>
              <a:rPr sz="1900" spc="-5" dirty="0" smtClean="0">
                <a:latin typeface="Arial"/>
                <a:cs typeface="Arial"/>
              </a:rPr>
              <a:t>:</a:t>
            </a:r>
            <a:endParaRPr lang="es-MX" sz="1900" spc="-5" dirty="0" smtClean="0">
              <a:latin typeface="Arial"/>
              <a:cs typeface="Arial"/>
            </a:endParaRPr>
          </a:p>
          <a:p>
            <a:pPr marL="396240" marR="6350" algn="just">
              <a:lnSpc>
                <a:spcPct val="80000"/>
              </a:lnSpc>
            </a:pPr>
            <a:endParaRPr sz="1900" dirty="0">
              <a:latin typeface="Arial"/>
              <a:cs typeface="Arial"/>
            </a:endParaRPr>
          </a:p>
          <a:p>
            <a:pPr marL="396240" marR="5080" algn="just">
              <a:lnSpc>
                <a:spcPct val="80000"/>
              </a:lnSpc>
            </a:pPr>
            <a:r>
              <a:rPr sz="1900" b="1" spc="-5" dirty="0">
                <a:uFill>
                  <a:solidFill>
                    <a:srgbClr val="FFFFFF"/>
                  </a:solidFill>
                </a:uFill>
                <a:latin typeface="Arial"/>
                <a:cs typeface="Arial"/>
              </a:rPr>
              <a:t>Colorantes de complejo </a:t>
            </a:r>
            <a:r>
              <a:rPr sz="1900" b="1" dirty="0">
                <a:uFill>
                  <a:solidFill>
                    <a:srgbClr val="FFFFFF"/>
                  </a:solidFill>
                </a:uFill>
                <a:latin typeface="Arial"/>
                <a:cs typeface="Arial"/>
              </a:rPr>
              <a:t>metálico</a:t>
            </a:r>
            <a:r>
              <a:rPr sz="1900" b="1" dirty="0">
                <a:latin typeface="Arial"/>
                <a:cs typeface="Arial"/>
              </a:rPr>
              <a:t>: </a:t>
            </a:r>
            <a:r>
              <a:rPr sz="1900" spc="-5" dirty="0">
                <a:latin typeface="Arial"/>
                <a:cs typeface="Arial"/>
              </a:rPr>
              <a:t>Usado en pieles curtidas al  cromo y mas o menos recurtidas. Se usan generalmente  aplicados con disolventes que imprimen características tales  como velocidad de penetración que depende directamente de  la velocidad de evaporación del disolvente. Esta capa se aplica  junto con el agua, con lo que se consigue brindar  características de una solución acuosa, puesto que el  contenido de agua es</a:t>
            </a:r>
            <a:r>
              <a:rPr sz="1900" spc="80" dirty="0">
                <a:latin typeface="Arial"/>
                <a:cs typeface="Arial"/>
              </a:rPr>
              <a:t> </a:t>
            </a:r>
            <a:r>
              <a:rPr sz="1900" spc="-5" dirty="0">
                <a:latin typeface="Arial"/>
                <a:cs typeface="Arial"/>
              </a:rPr>
              <a:t>mayoritario.</a:t>
            </a:r>
            <a:endParaRPr sz="1900" dirty="0">
              <a:latin typeface="Arial"/>
              <a:cs typeface="Arial"/>
            </a:endParaRPr>
          </a:p>
          <a:p>
            <a:pPr marL="396240" marR="95885" algn="just">
              <a:lnSpc>
                <a:spcPct val="80000"/>
              </a:lnSpc>
            </a:pPr>
            <a:endParaRPr lang="es-MX" sz="1900" u="heavy" spc="-5" dirty="0" smtClean="0">
              <a:uFill>
                <a:solidFill>
                  <a:srgbClr val="FFFFFF"/>
                </a:solidFill>
              </a:uFill>
              <a:latin typeface="Arial"/>
              <a:cs typeface="Arial"/>
            </a:endParaRPr>
          </a:p>
          <a:p>
            <a:pPr marL="396240" marR="95885" algn="just">
              <a:lnSpc>
                <a:spcPct val="80000"/>
              </a:lnSpc>
            </a:pPr>
            <a:r>
              <a:rPr sz="1900" b="1" spc="-5" dirty="0" err="1" smtClean="0">
                <a:uFill>
                  <a:solidFill>
                    <a:srgbClr val="FFFFFF"/>
                  </a:solidFill>
                </a:uFill>
                <a:latin typeface="Arial"/>
                <a:cs typeface="Arial"/>
              </a:rPr>
              <a:t>Colorantes</a:t>
            </a:r>
            <a:r>
              <a:rPr sz="1900" b="1" spc="-5" dirty="0" smtClean="0">
                <a:uFill>
                  <a:solidFill>
                    <a:srgbClr val="FFFFFF"/>
                  </a:solidFill>
                </a:uFill>
                <a:latin typeface="Arial"/>
                <a:cs typeface="Arial"/>
              </a:rPr>
              <a:t> </a:t>
            </a:r>
            <a:r>
              <a:rPr sz="1900" b="1" spc="-5" dirty="0" err="1" smtClean="0">
                <a:uFill>
                  <a:solidFill>
                    <a:srgbClr val="FFFFFF"/>
                  </a:solidFill>
                </a:uFill>
                <a:latin typeface="Arial"/>
                <a:cs typeface="Arial"/>
              </a:rPr>
              <a:t>catiónicos</a:t>
            </a:r>
            <a:r>
              <a:rPr lang="es-MX" sz="1900" u="sng" spc="-5" dirty="0">
                <a:latin typeface="Arial"/>
                <a:cs typeface="Arial"/>
              </a:rPr>
              <a:t>:</a:t>
            </a:r>
            <a:r>
              <a:rPr sz="1900" spc="-5" dirty="0" smtClean="0">
                <a:latin typeface="Arial"/>
                <a:cs typeface="Arial"/>
              </a:rPr>
              <a:t>Se </a:t>
            </a:r>
            <a:r>
              <a:rPr sz="1900" spc="-5" dirty="0">
                <a:latin typeface="Arial"/>
                <a:cs typeface="Arial"/>
              </a:rPr>
              <a:t>usan cuando se desea conseguir  mejor anclaje y cuando se parte de pieles curtidas al vegetal o  pieles a las cuales se les ha hecho una recurtición</a:t>
            </a:r>
            <a:r>
              <a:rPr sz="1900" spc="225" dirty="0">
                <a:latin typeface="Arial"/>
                <a:cs typeface="Arial"/>
              </a:rPr>
              <a:t> </a:t>
            </a:r>
            <a:r>
              <a:rPr sz="1900" spc="-5" dirty="0">
                <a:latin typeface="Arial"/>
                <a:cs typeface="Arial"/>
              </a:rPr>
              <a:t>muy</a:t>
            </a:r>
            <a:endParaRPr sz="1900" dirty="0">
              <a:latin typeface="Arial"/>
              <a:cs typeface="Arial"/>
            </a:endParaRPr>
          </a:p>
          <a:p>
            <a:pPr marL="396240" marR="426084" algn="just">
              <a:lnSpc>
                <a:spcPct val="80000"/>
              </a:lnSpc>
            </a:pPr>
            <a:r>
              <a:rPr sz="1900" spc="-5" dirty="0">
                <a:latin typeface="Arial"/>
                <a:cs typeface="Arial"/>
              </a:rPr>
              <a:t>fuerte, en lo que influye el cambio de carga </a:t>
            </a:r>
            <a:r>
              <a:rPr sz="1900" dirty="0">
                <a:latin typeface="Arial"/>
                <a:cs typeface="Arial"/>
              </a:rPr>
              <a:t>(catiónica). </a:t>
            </a:r>
            <a:r>
              <a:rPr sz="1900" spc="-5" dirty="0">
                <a:latin typeface="Arial"/>
                <a:cs typeface="Arial"/>
              </a:rPr>
              <a:t>La  cantidad de colorante añadida depende de la intensidad de  color que</a:t>
            </a:r>
            <a:r>
              <a:rPr sz="1900" spc="30" dirty="0">
                <a:latin typeface="Arial"/>
                <a:cs typeface="Arial"/>
              </a:rPr>
              <a:t> </a:t>
            </a:r>
            <a:r>
              <a:rPr sz="1900" spc="-5" dirty="0">
                <a:latin typeface="Arial"/>
                <a:cs typeface="Arial"/>
              </a:rPr>
              <a:t>busquemos</a:t>
            </a:r>
            <a:endParaRPr sz="19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525780" y="807719"/>
            <a:ext cx="620268" cy="45110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41247" y="766572"/>
            <a:ext cx="4421124" cy="59893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20661" y="619633"/>
            <a:ext cx="229565" cy="2296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111440" y="567308"/>
            <a:ext cx="3889547" cy="28219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4587494" y="635508"/>
            <a:ext cx="74930" cy="101600"/>
          </a:xfrm>
          <a:custGeom>
            <a:avLst/>
            <a:gdLst/>
            <a:ahLst/>
            <a:cxnLst/>
            <a:rect l="l" t="t" r="r" b="b"/>
            <a:pathLst>
              <a:path w="74929" h="101600">
                <a:moveTo>
                  <a:pt x="36829" y="0"/>
                </a:moveTo>
                <a:lnTo>
                  <a:pt x="0" y="101218"/>
                </a:lnTo>
                <a:lnTo>
                  <a:pt x="74421" y="101218"/>
                </a:lnTo>
                <a:lnTo>
                  <a:pt x="36829"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3129026" y="613537"/>
            <a:ext cx="125857" cy="18973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263775" y="613537"/>
            <a:ext cx="120396" cy="7835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161935" y="613537"/>
            <a:ext cx="120383" cy="7835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029583" y="609726"/>
            <a:ext cx="160020" cy="19710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1958467" y="609726"/>
            <a:ext cx="160020" cy="19710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285741" y="574166"/>
            <a:ext cx="192405" cy="270510"/>
          </a:xfrm>
          <a:custGeom>
            <a:avLst/>
            <a:gdLst/>
            <a:ahLst/>
            <a:cxnLst/>
            <a:rect l="l" t="t" r="r" b="b"/>
            <a:pathLst>
              <a:path w="192404" h="270509">
                <a:moveTo>
                  <a:pt x="0" y="0"/>
                </a:moveTo>
                <a:lnTo>
                  <a:pt x="54991" y="0"/>
                </a:lnTo>
                <a:lnTo>
                  <a:pt x="54991" y="224536"/>
                </a:lnTo>
                <a:lnTo>
                  <a:pt x="191897" y="224536"/>
                </a:lnTo>
                <a:lnTo>
                  <a:pt x="191897" y="270510"/>
                </a:lnTo>
                <a:lnTo>
                  <a:pt x="0" y="270510"/>
                </a:lnTo>
                <a:lnTo>
                  <a:pt x="0"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4489703" y="571880"/>
            <a:ext cx="273685" cy="273050"/>
          </a:xfrm>
          <a:custGeom>
            <a:avLst/>
            <a:gdLst/>
            <a:ahLst/>
            <a:cxnLst/>
            <a:rect l="l" t="t" r="r" b="b"/>
            <a:pathLst>
              <a:path w="273685" h="273050">
                <a:moveTo>
                  <a:pt x="106172" y="0"/>
                </a:moveTo>
                <a:lnTo>
                  <a:pt x="164465" y="0"/>
                </a:lnTo>
                <a:lnTo>
                  <a:pt x="273685" y="272796"/>
                </a:lnTo>
                <a:lnTo>
                  <a:pt x="213741" y="272796"/>
                </a:lnTo>
                <a:lnTo>
                  <a:pt x="189865" y="210820"/>
                </a:lnTo>
                <a:lnTo>
                  <a:pt x="80899" y="210820"/>
                </a:lnTo>
                <a:lnTo>
                  <a:pt x="58420" y="272796"/>
                </a:lnTo>
                <a:lnTo>
                  <a:pt x="0" y="272796"/>
                </a:lnTo>
                <a:lnTo>
                  <a:pt x="106172" y="0"/>
                </a:lnTo>
                <a:close/>
              </a:path>
            </a:pathLst>
          </a:custGeom>
          <a:ln w="9144">
            <a:solidFill>
              <a:srgbClr val="62851A"/>
            </a:solidFill>
          </a:ln>
        </p:spPr>
        <p:txBody>
          <a:bodyPr wrap="square" lIns="0" tIns="0" rIns="0" bIns="0" rtlCol="0"/>
          <a:lstStyle/>
          <a:p>
            <a:endParaRPr/>
          </a:p>
        </p:txBody>
      </p:sp>
      <p:graphicFrame>
        <p:nvGraphicFramePr>
          <p:cNvPr id="19" name="object 19"/>
          <p:cNvGraphicFramePr>
            <a:graphicFrameLocks noGrp="1"/>
          </p:cNvGraphicFramePr>
          <p:nvPr>
            <p:extLst>
              <p:ext uri="{D42A27DB-BD31-4B8C-83A1-F6EECF244321}">
                <p14:modId xmlns:p14="http://schemas.microsoft.com/office/powerpoint/2010/main" val="2581224210"/>
              </p:ext>
            </p:extLst>
          </p:nvPr>
        </p:nvGraphicFramePr>
        <p:xfrm>
          <a:off x="3350005" y="567308"/>
          <a:ext cx="202564" cy="226693"/>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2">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1">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sp>
        <p:nvSpPr>
          <p:cNvPr id="20" name="object 20"/>
          <p:cNvSpPr/>
          <p:nvPr/>
        </p:nvSpPr>
        <p:spPr>
          <a:xfrm>
            <a:off x="3078607" y="571880"/>
            <a:ext cx="228600" cy="273050"/>
          </a:xfrm>
          <a:custGeom>
            <a:avLst/>
            <a:gdLst/>
            <a:ahLst/>
            <a:cxnLst/>
            <a:rect l="l" t="t" r="r" b="b"/>
            <a:pathLst>
              <a:path w="228600" h="273050">
                <a:moveTo>
                  <a:pt x="0" y="0"/>
                </a:moveTo>
                <a:lnTo>
                  <a:pt x="100584" y="0"/>
                </a:lnTo>
                <a:lnTo>
                  <a:pt x="116611" y="331"/>
                </a:lnTo>
                <a:lnTo>
                  <a:pt x="164097" y="9421"/>
                </a:lnTo>
                <a:lnTo>
                  <a:pt x="201618" y="39901"/>
                </a:lnTo>
                <a:lnTo>
                  <a:pt x="219709" y="74549"/>
                </a:lnTo>
                <a:lnTo>
                  <a:pt x="228032" y="120608"/>
                </a:lnTo>
                <a:lnTo>
                  <a:pt x="228600" y="139065"/>
                </a:lnTo>
                <a:lnTo>
                  <a:pt x="228076" y="155277"/>
                </a:lnTo>
                <a:lnTo>
                  <a:pt x="220218" y="197104"/>
                </a:lnTo>
                <a:lnTo>
                  <a:pt x="199965" y="235305"/>
                </a:lnTo>
                <a:lnTo>
                  <a:pt x="163843" y="262667"/>
                </a:lnTo>
                <a:lnTo>
                  <a:pt x="118054" y="272436"/>
                </a:lnTo>
                <a:lnTo>
                  <a:pt x="103505" y="272796"/>
                </a:lnTo>
                <a:lnTo>
                  <a:pt x="0" y="272796"/>
                </a:lnTo>
                <a:lnTo>
                  <a:pt x="0" y="0"/>
                </a:lnTo>
                <a:close/>
              </a:path>
            </a:pathLst>
          </a:custGeom>
          <a:ln w="9144">
            <a:solidFill>
              <a:srgbClr val="62851A"/>
            </a:solidFill>
          </a:ln>
        </p:spPr>
        <p:txBody>
          <a:bodyPr wrap="square" lIns="0" tIns="0" rIns="0" bIns="0" rtlCol="0"/>
          <a:lstStyle/>
          <a:p>
            <a:endParaRPr/>
          </a:p>
        </p:txBody>
      </p:sp>
      <p:sp>
        <p:nvSpPr>
          <p:cNvPr id="21" name="object 21"/>
          <p:cNvSpPr/>
          <p:nvPr/>
        </p:nvSpPr>
        <p:spPr>
          <a:xfrm>
            <a:off x="2722117" y="571880"/>
            <a:ext cx="207645" cy="273050"/>
          </a:xfrm>
          <a:custGeom>
            <a:avLst/>
            <a:gdLst/>
            <a:ahLst/>
            <a:cxnLst/>
            <a:rect l="l" t="t" r="r" b="b"/>
            <a:pathLst>
              <a:path w="207644" h="273050">
                <a:moveTo>
                  <a:pt x="0" y="0"/>
                </a:moveTo>
                <a:lnTo>
                  <a:pt x="202183" y="0"/>
                </a:lnTo>
                <a:lnTo>
                  <a:pt x="202183" y="46228"/>
                </a:lnTo>
                <a:lnTo>
                  <a:pt x="55118" y="46228"/>
                </a:lnTo>
                <a:lnTo>
                  <a:pt x="55118" y="106680"/>
                </a:lnTo>
                <a:lnTo>
                  <a:pt x="192024" y="106680"/>
                </a:lnTo>
                <a:lnTo>
                  <a:pt x="192024" y="152654"/>
                </a:lnTo>
                <a:lnTo>
                  <a:pt x="55118" y="152654"/>
                </a:lnTo>
                <a:lnTo>
                  <a:pt x="55118" y="226822"/>
                </a:lnTo>
                <a:lnTo>
                  <a:pt x="207390" y="226822"/>
                </a:lnTo>
                <a:lnTo>
                  <a:pt x="207390" y="272796"/>
                </a:lnTo>
                <a:lnTo>
                  <a:pt x="0" y="272796"/>
                </a:lnTo>
                <a:lnTo>
                  <a:pt x="0" y="0"/>
                </a:lnTo>
                <a:close/>
              </a:path>
            </a:pathLst>
          </a:custGeom>
          <a:ln w="9144">
            <a:solidFill>
              <a:srgbClr val="62851A"/>
            </a:solidFill>
          </a:ln>
        </p:spPr>
        <p:txBody>
          <a:bodyPr wrap="square" lIns="0" tIns="0" rIns="0" bIns="0" rtlCol="0"/>
          <a:lstStyle/>
          <a:p>
            <a:endParaRPr/>
          </a:p>
        </p:txBody>
      </p:sp>
      <p:sp>
        <p:nvSpPr>
          <p:cNvPr id="22" name="object 22"/>
          <p:cNvSpPr/>
          <p:nvPr/>
        </p:nvSpPr>
        <p:spPr>
          <a:xfrm>
            <a:off x="2469388" y="571880"/>
            <a:ext cx="217170" cy="273050"/>
          </a:xfrm>
          <a:custGeom>
            <a:avLst/>
            <a:gdLst/>
            <a:ahLst/>
            <a:cxnLst/>
            <a:rect l="l" t="t" r="r" b="b"/>
            <a:pathLst>
              <a:path w="217169" h="273050">
                <a:moveTo>
                  <a:pt x="0" y="0"/>
                </a:moveTo>
                <a:lnTo>
                  <a:pt x="216788" y="0"/>
                </a:lnTo>
                <a:lnTo>
                  <a:pt x="216788" y="46228"/>
                </a:lnTo>
                <a:lnTo>
                  <a:pt x="136017" y="46228"/>
                </a:lnTo>
                <a:lnTo>
                  <a:pt x="136017" y="272796"/>
                </a:lnTo>
                <a:lnTo>
                  <a:pt x="80899" y="272796"/>
                </a:lnTo>
                <a:lnTo>
                  <a:pt x="80899" y="46228"/>
                </a:lnTo>
                <a:lnTo>
                  <a:pt x="0" y="46228"/>
                </a:lnTo>
                <a:lnTo>
                  <a:pt x="0" y="0"/>
                </a:lnTo>
                <a:close/>
              </a:path>
            </a:pathLst>
          </a:custGeom>
          <a:ln w="9144">
            <a:solidFill>
              <a:srgbClr val="62851A"/>
            </a:solidFill>
          </a:ln>
        </p:spPr>
        <p:txBody>
          <a:bodyPr wrap="square" lIns="0" tIns="0" rIns="0" bIns="0" rtlCol="0"/>
          <a:lstStyle/>
          <a:p>
            <a:endParaRPr/>
          </a:p>
        </p:txBody>
      </p:sp>
      <p:sp>
        <p:nvSpPr>
          <p:cNvPr id="23" name="object 23"/>
          <p:cNvSpPr/>
          <p:nvPr/>
        </p:nvSpPr>
        <p:spPr>
          <a:xfrm>
            <a:off x="2213355" y="571880"/>
            <a:ext cx="245110" cy="273050"/>
          </a:xfrm>
          <a:custGeom>
            <a:avLst/>
            <a:gdLst/>
            <a:ahLst/>
            <a:cxnLst/>
            <a:rect l="l" t="t" r="r" b="b"/>
            <a:pathLst>
              <a:path w="245110" h="273050">
                <a:moveTo>
                  <a:pt x="0" y="0"/>
                </a:moveTo>
                <a:lnTo>
                  <a:pt x="115824" y="0"/>
                </a:lnTo>
                <a:lnTo>
                  <a:pt x="136211" y="472"/>
                </a:lnTo>
                <a:lnTo>
                  <a:pt x="179324" y="7366"/>
                </a:lnTo>
                <a:lnTo>
                  <a:pt x="211074" y="33528"/>
                </a:lnTo>
                <a:lnTo>
                  <a:pt x="223012" y="76454"/>
                </a:lnTo>
                <a:lnTo>
                  <a:pt x="221872" y="91195"/>
                </a:lnTo>
                <a:lnTo>
                  <a:pt x="204977" y="127254"/>
                </a:lnTo>
                <a:lnTo>
                  <a:pt x="167812" y="148899"/>
                </a:lnTo>
                <a:lnTo>
                  <a:pt x="151002" y="152400"/>
                </a:lnTo>
                <a:lnTo>
                  <a:pt x="159553" y="157757"/>
                </a:lnTo>
                <a:lnTo>
                  <a:pt x="194103" y="192611"/>
                </a:lnTo>
                <a:lnTo>
                  <a:pt x="245110" y="272796"/>
                </a:lnTo>
                <a:lnTo>
                  <a:pt x="179324" y="272796"/>
                </a:lnTo>
                <a:lnTo>
                  <a:pt x="139445" y="213487"/>
                </a:lnTo>
                <a:lnTo>
                  <a:pt x="129706" y="199036"/>
                </a:lnTo>
                <a:lnTo>
                  <a:pt x="105282" y="167767"/>
                </a:lnTo>
                <a:lnTo>
                  <a:pt x="66167" y="158877"/>
                </a:lnTo>
                <a:lnTo>
                  <a:pt x="54991" y="158877"/>
                </a:lnTo>
                <a:lnTo>
                  <a:pt x="54991" y="272796"/>
                </a:lnTo>
                <a:lnTo>
                  <a:pt x="0" y="272796"/>
                </a:lnTo>
                <a:lnTo>
                  <a:pt x="0" y="0"/>
                </a:lnTo>
                <a:close/>
              </a:path>
            </a:pathLst>
          </a:custGeom>
          <a:ln w="9144">
            <a:solidFill>
              <a:srgbClr val="62851A"/>
            </a:solidFill>
          </a:ln>
        </p:spPr>
        <p:txBody>
          <a:bodyPr wrap="square" lIns="0" tIns="0" rIns="0" bIns="0" rtlCol="0"/>
          <a:lstStyle/>
          <a:p>
            <a:endParaRPr/>
          </a:p>
        </p:txBody>
      </p:sp>
      <p:graphicFrame>
        <p:nvGraphicFramePr>
          <p:cNvPr id="24" name="object 24"/>
          <p:cNvGraphicFramePr>
            <a:graphicFrameLocks noGrp="1"/>
          </p:cNvGraphicFramePr>
          <p:nvPr>
            <p:extLst>
              <p:ext uri="{D42A27DB-BD31-4B8C-83A1-F6EECF244321}">
                <p14:modId xmlns:p14="http://schemas.microsoft.com/office/powerpoint/2010/main" val="4169453760"/>
              </p:ext>
            </p:extLst>
          </p:nvPr>
        </p:nvGraphicFramePr>
        <p:xfrm>
          <a:off x="1382522" y="567308"/>
          <a:ext cx="202564" cy="226693"/>
        </p:xfrm>
        <a:graphic>
          <a:graphicData uri="http://schemas.openxmlformats.org/drawingml/2006/table">
            <a:tbl>
              <a:tblPr firstRow="1" bandRow="1">
                <a:tableStyleId>{2D5ABB26-0587-4C30-8999-92F81FD0307C}</a:tableStyleId>
              </a:tblPr>
              <a:tblGrid>
                <a:gridCol w="55244">
                  <a:extLst>
                    <a:ext uri="{9D8B030D-6E8A-4147-A177-3AD203B41FA5}">
                      <a16:colId xmlns:a16="http://schemas.microsoft.com/office/drawing/2014/main" val="20000"/>
                    </a:ext>
                  </a:extLst>
                </a:gridCol>
                <a:gridCol w="147320">
                  <a:extLst>
                    <a:ext uri="{9D8B030D-6E8A-4147-A177-3AD203B41FA5}">
                      <a16:colId xmlns:a16="http://schemas.microsoft.com/office/drawing/2014/main" val="20001"/>
                    </a:ext>
                  </a:extLst>
                </a:gridCol>
              </a:tblGrid>
              <a:tr h="106552">
                <a:tc>
                  <a:txBody>
                    <a:bodyPr/>
                    <a:lstStyle/>
                    <a:p>
                      <a:pPr>
                        <a:lnSpc>
                          <a:spcPct val="100000"/>
                        </a:lnSpc>
                      </a:pPr>
                      <a:endParaRPr sz="5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tc>
                  <a:txBody>
                    <a:bodyPr/>
                    <a:lstStyle/>
                    <a:p>
                      <a:pPr>
                        <a:lnSpc>
                          <a:spcPct val="100000"/>
                        </a:lnSpc>
                      </a:pPr>
                      <a:endParaRPr sz="500">
                        <a:latin typeface="Times New Roman"/>
                        <a:cs typeface="Times New Roman"/>
                      </a:endParaRPr>
                    </a:p>
                  </a:txBody>
                  <a:tcPr marL="0" marR="0" marT="0" marB="0">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0"/>
                  </a:ext>
                </a:extLst>
              </a:tr>
              <a:tr h="120141">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R w="9525">
                      <a:solidFill>
                        <a:srgbClr val="62851A"/>
                      </a:solidFill>
                      <a:prstDash val="solid"/>
                    </a:lnR>
                    <a:lnT w="9525">
                      <a:solidFill>
                        <a:srgbClr val="62851A"/>
                      </a:solidFill>
                      <a:prstDash val="solid"/>
                    </a:lnT>
                    <a:lnB w="9525">
                      <a:solidFill>
                        <a:srgbClr val="62851A"/>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62851A"/>
                      </a:solidFill>
                      <a:prstDash val="solid"/>
                    </a:lnL>
                    <a:lnT w="9525">
                      <a:solidFill>
                        <a:srgbClr val="62851A"/>
                      </a:solidFill>
                      <a:prstDash val="solid"/>
                    </a:lnT>
                    <a:lnB w="9525">
                      <a:solidFill>
                        <a:srgbClr val="62851A"/>
                      </a:solidFill>
                      <a:prstDash val="solid"/>
                    </a:lnB>
                  </a:tcPr>
                </a:tc>
                <a:extLst>
                  <a:ext uri="{0D108BD9-81ED-4DB2-BD59-A6C34878D82A}">
                    <a16:rowId xmlns:a16="http://schemas.microsoft.com/office/drawing/2014/main" val="10001"/>
                  </a:ext>
                </a:extLst>
              </a:tr>
            </a:tbl>
          </a:graphicData>
        </a:graphic>
      </p:graphicFrame>
      <p:sp>
        <p:nvSpPr>
          <p:cNvPr id="25" name="object 25"/>
          <p:cNvSpPr/>
          <p:nvPr/>
        </p:nvSpPr>
        <p:spPr>
          <a:xfrm>
            <a:off x="1111440" y="571880"/>
            <a:ext cx="245745" cy="273050"/>
          </a:xfrm>
          <a:custGeom>
            <a:avLst/>
            <a:gdLst/>
            <a:ahLst/>
            <a:cxnLst/>
            <a:rect l="l" t="t" r="r" b="b"/>
            <a:pathLst>
              <a:path w="245744" h="273050">
                <a:moveTo>
                  <a:pt x="0" y="0"/>
                </a:moveTo>
                <a:lnTo>
                  <a:pt x="115900" y="0"/>
                </a:lnTo>
                <a:lnTo>
                  <a:pt x="136258" y="472"/>
                </a:lnTo>
                <a:lnTo>
                  <a:pt x="179387" y="7366"/>
                </a:lnTo>
                <a:lnTo>
                  <a:pt x="211137" y="33528"/>
                </a:lnTo>
                <a:lnTo>
                  <a:pt x="223075" y="76454"/>
                </a:lnTo>
                <a:lnTo>
                  <a:pt x="221936" y="91195"/>
                </a:lnTo>
                <a:lnTo>
                  <a:pt x="205041" y="127254"/>
                </a:lnTo>
                <a:lnTo>
                  <a:pt x="167876" y="148899"/>
                </a:lnTo>
                <a:lnTo>
                  <a:pt x="151066" y="152400"/>
                </a:lnTo>
                <a:lnTo>
                  <a:pt x="159617" y="157757"/>
                </a:lnTo>
                <a:lnTo>
                  <a:pt x="194167" y="192611"/>
                </a:lnTo>
                <a:lnTo>
                  <a:pt x="245173" y="272796"/>
                </a:lnTo>
                <a:lnTo>
                  <a:pt x="179387" y="272796"/>
                </a:lnTo>
                <a:lnTo>
                  <a:pt x="139522" y="213487"/>
                </a:lnTo>
                <a:lnTo>
                  <a:pt x="129756" y="199036"/>
                </a:lnTo>
                <a:lnTo>
                  <a:pt x="105295" y="167767"/>
                </a:lnTo>
                <a:lnTo>
                  <a:pt x="66230" y="158877"/>
                </a:lnTo>
                <a:lnTo>
                  <a:pt x="55067" y="158877"/>
                </a:lnTo>
                <a:lnTo>
                  <a:pt x="55067" y="272796"/>
                </a:lnTo>
                <a:lnTo>
                  <a:pt x="0" y="272796"/>
                </a:lnTo>
                <a:lnTo>
                  <a:pt x="0" y="0"/>
                </a:lnTo>
                <a:close/>
              </a:path>
            </a:pathLst>
          </a:custGeom>
          <a:ln w="9144">
            <a:solidFill>
              <a:srgbClr val="62851A"/>
            </a:solidFill>
          </a:ln>
        </p:spPr>
        <p:txBody>
          <a:bodyPr wrap="square" lIns="0" tIns="0" rIns="0" bIns="0" rtlCol="0"/>
          <a:lstStyle/>
          <a:p>
            <a:endParaRPr/>
          </a:p>
        </p:txBody>
      </p:sp>
      <p:sp>
        <p:nvSpPr>
          <p:cNvPr id="26" name="object 26"/>
          <p:cNvSpPr/>
          <p:nvPr/>
        </p:nvSpPr>
        <p:spPr>
          <a:xfrm>
            <a:off x="4779264" y="567308"/>
            <a:ext cx="222250" cy="282575"/>
          </a:xfrm>
          <a:custGeom>
            <a:avLst/>
            <a:gdLst/>
            <a:ahLst/>
            <a:cxnLst/>
            <a:rect l="l" t="t" r="r" b="b"/>
            <a:pathLst>
              <a:path w="222250" h="282575">
                <a:moveTo>
                  <a:pt x="109474" y="0"/>
                </a:moveTo>
                <a:lnTo>
                  <a:pt x="154416" y="5619"/>
                </a:lnTo>
                <a:lnTo>
                  <a:pt x="198118" y="34669"/>
                </a:lnTo>
                <a:lnTo>
                  <a:pt x="213995" y="82550"/>
                </a:lnTo>
                <a:lnTo>
                  <a:pt x="158876" y="84962"/>
                </a:lnTo>
                <a:lnTo>
                  <a:pt x="156640" y="75203"/>
                </a:lnTo>
                <a:lnTo>
                  <a:pt x="153368" y="66897"/>
                </a:lnTo>
                <a:lnTo>
                  <a:pt x="119743" y="46164"/>
                </a:lnTo>
                <a:lnTo>
                  <a:pt x="108838" y="45592"/>
                </a:lnTo>
                <a:lnTo>
                  <a:pt x="97482" y="46210"/>
                </a:lnTo>
                <a:lnTo>
                  <a:pt x="62484" y="65277"/>
                </a:lnTo>
                <a:lnTo>
                  <a:pt x="62484" y="72389"/>
                </a:lnTo>
                <a:lnTo>
                  <a:pt x="62484" y="78739"/>
                </a:lnTo>
                <a:lnTo>
                  <a:pt x="103064" y="102473"/>
                </a:lnTo>
                <a:lnTo>
                  <a:pt x="140073" y="111922"/>
                </a:lnTo>
                <a:lnTo>
                  <a:pt x="156241" y="116776"/>
                </a:lnTo>
                <a:lnTo>
                  <a:pt x="197881" y="138731"/>
                </a:lnTo>
                <a:lnTo>
                  <a:pt x="219059" y="174148"/>
                </a:lnTo>
                <a:lnTo>
                  <a:pt x="221741" y="197865"/>
                </a:lnTo>
                <a:lnTo>
                  <a:pt x="220932" y="209411"/>
                </a:lnTo>
                <a:lnTo>
                  <a:pt x="201568" y="251356"/>
                </a:lnTo>
                <a:lnTo>
                  <a:pt x="159313" y="276621"/>
                </a:lnTo>
                <a:lnTo>
                  <a:pt x="112522" y="282193"/>
                </a:lnTo>
                <a:lnTo>
                  <a:pt x="88189" y="280695"/>
                </a:lnTo>
                <a:lnTo>
                  <a:pt x="48478" y="268745"/>
                </a:lnTo>
                <a:lnTo>
                  <a:pt x="10953" y="228885"/>
                </a:lnTo>
                <a:lnTo>
                  <a:pt x="0" y="188594"/>
                </a:lnTo>
                <a:lnTo>
                  <a:pt x="53594" y="183387"/>
                </a:lnTo>
                <a:lnTo>
                  <a:pt x="56616" y="196008"/>
                </a:lnTo>
                <a:lnTo>
                  <a:pt x="60912" y="206819"/>
                </a:lnTo>
                <a:lnTo>
                  <a:pt x="90598" y="232552"/>
                </a:lnTo>
                <a:lnTo>
                  <a:pt x="113157" y="235712"/>
                </a:lnTo>
                <a:lnTo>
                  <a:pt x="125604" y="234999"/>
                </a:lnTo>
                <a:lnTo>
                  <a:pt x="163337" y="212216"/>
                </a:lnTo>
                <a:lnTo>
                  <a:pt x="166750" y="198119"/>
                </a:lnTo>
                <a:lnTo>
                  <a:pt x="166750" y="191642"/>
                </a:lnTo>
                <a:lnTo>
                  <a:pt x="134820" y="167826"/>
                </a:lnTo>
                <a:lnTo>
                  <a:pt x="97155" y="157861"/>
                </a:lnTo>
                <a:lnTo>
                  <a:pt x="76628" y="152100"/>
                </a:lnTo>
                <a:lnTo>
                  <a:pt x="35051" y="130937"/>
                </a:lnTo>
                <a:lnTo>
                  <a:pt x="11477" y="91646"/>
                </a:lnTo>
                <a:lnTo>
                  <a:pt x="9906" y="76073"/>
                </a:lnTo>
                <a:lnTo>
                  <a:pt x="10644" y="65784"/>
                </a:lnTo>
                <a:lnTo>
                  <a:pt x="28267" y="28561"/>
                </a:lnTo>
                <a:lnTo>
                  <a:pt x="67450" y="5304"/>
                </a:lnTo>
                <a:lnTo>
                  <a:pt x="94275" y="593"/>
                </a:lnTo>
                <a:lnTo>
                  <a:pt x="109474" y="0"/>
                </a:lnTo>
                <a:close/>
              </a:path>
            </a:pathLst>
          </a:custGeom>
          <a:ln w="9144">
            <a:solidFill>
              <a:srgbClr val="62851A"/>
            </a:solidFill>
          </a:ln>
        </p:spPr>
        <p:txBody>
          <a:bodyPr wrap="square" lIns="0" tIns="0" rIns="0" bIns="0" rtlCol="0"/>
          <a:lstStyle/>
          <a:p>
            <a:endParaRPr/>
          </a:p>
        </p:txBody>
      </p:sp>
      <p:sp>
        <p:nvSpPr>
          <p:cNvPr id="27" name="object 27"/>
          <p:cNvSpPr/>
          <p:nvPr/>
        </p:nvSpPr>
        <p:spPr>
          <a:xfrm>
            <a:off x="3977385" y="567308"/>
            <a:ext cx="264795" cy="281940"/>
          </a:xfrm>
          <a:custGeom>
            <a:avLst/>
            <a:gdLst/>
            <a:ahLst/>
            <a:cxnLst/>
            <a:rect l="l" t="t" r="r" b="b"/>
            <a:pathLst>
              <a:path w="264795" h="281940">
                <a:moveTo>
                  <a:pt x="131952" y="0"/>
                </a:moveTo>
                <a:lnTo>
                  <a:pt x="186150" y="9334"/>
                </a:lnTo>
                <a:lnTo>
                  <a:pt x="228346" y="37337"/>
                </a:lnTo>
                <a:lnTo>
                  <a:pt x="255492" y="82010"/>
                </a:lnTo>
                <a:lnTo>
                  <a:pt x="264540" y="141350"/>
                </a:lnTo>
                <a:lnTo>
                  <a:pt x="262300" y="172594"/>
                </a:lnTo>
                <a:lnTo>
                  <a:pt x="244342" y="224272"/>
                </a:lnTo>
                <a:lnTo>
                  <a:pt x="209170" y="261044"/>
                </a:lnTo>
                <a:lnTo>
                  <a:pt x="161216" y="279626"/>
                </a:lnTo>
                <a:lnTo>
                  <a:pt x="132714" y="281939"/>
                </a:lnTo>
                <a:lnTo>
                  <a:pt x="103806" y="279628"/>
                </a:lnTo>
                <a:lnTo>
                  <a:pt x="55419" y="261098"/>
                </a:lnTo>
                <a:lnTo>
                  <a:pt x="20198" y="224541"/>
                </a:lnTo>
                <a:lnTo>
                  <a:pt x="2240" y="173436"/>
                </a:lnTo>
                <a:lnTo>
                  <a:pt x="0" y="142620"/>
                </a:lnTo>
                <a:lnTo>
                  <a:pt x="783" y="122670"/>
                </a:lnTo>
                <a:lnTo>
                  <a:pt x="12446" y="72770"/>
                </a:lnTo>
                <a:lnTo>
                  <a:pt x="37846" y="35305"/>
                </a:lnTo>
                <a:lnTo>
                  <a:pt x="73151" y="10794"/>
                </a:lnTo>
                <a:lnTo>
                  <a:pt x="115782" y="668"/>
                </a:lnTo>
                <a:lnTo>
                  <a:pt x="131952" y="0"/>
                </a:lnTo>
                <a:close/>
              </a:path>
            </a:pathLst>
          </a:custGeom>
          <a:ln w="9144">
            <a:solidFill>
              <a:srgbClr val="62851A"/>
            </a:solidFill>
          </a:ln>
        </p:spPr>
        <p:txBody>
          <a:bodyPr wrap="square" lIns="0" tIns="0" rIns="0" bIns="0" rtlCol="0"/>
          <a:lstStyle/>
          <a:p>
            <a:endParaRPr/>
          </a:p>
        </p:txBody>
      </p:sp>
      <p:sp>
        <p:nvSpPr>
          <p:cNvPr id="28" name="object 28"/>
          <p:cNvSpPr/>
          <p:nvPr/>
        </p:nvSpPr>
        <p:spPr>
          <a:xfrm>
            <a:off x="3703065" y="567308"/>
            <a:ext cx="237490" cy="281940"/>
          </a:xfrm>
          <a:custGeom>
            <a:avLst/>
            <a:gdLst/>
            <a:ahLst/>
            <a:cxnLst/>
            <a:rect l="l" t="t" r="r" b="b"/>
            <a:pathLst>
              <a:path w="237489" h="281940">
                <a:moveTo>
                  <a:pt x="127635" y="0"/>
                </a:moveTo>
                <a:lnTo>
                  <a:pt x="172942" y="7365"/>
                </a:lnTo>
                <a:lnTo>
                  <a:pt x="208914" y="29590"/>
                </a:lnTo>
                <a:lnTo>
                  <a:pt x="231614" y="64327"/>
                </a:lnTo>
                <a:lnTo>
                  <a:pt x="236855" y="79755"/>
                </a:lnTo>
                <a:lnTo>
                  <a:pt x="182245" y="92837"/>
                </a:lnTo>
                <a:lnTo>
                  <a:pt x="179197" y="82740"/>
                </a:lnTo>
                <a:lnTo>
                  <a:pt x="174815" y="73787"/>
                </a:lnTo>
                <a:lnTo>
                  <a:pt x="135387" y="47771"/>
                </a:lnTo>
                <a:lnTo>
                  <a:pt x="124841" y="46989"/>
                </a:lnTo>
                <a:lnTo>
                  <a:pt x="110390" y="48349"/>
                </a:lnTo>
                <a:lnTo>
                  <a:pt x="75564" y="68833"/>
                </a:lnTo>
                <a:lnTo>
                  <a:pt x="57937" y="116625"/>
                </a:lnTo>
                <a:lnTo>
                  <a:pt x="56769" y="139318"/>
                </a:lnTo>
                <a:lnTo>
                  <a:pt x="57915" y="163294"/>
                </a:lnTo>
                <a:lnTo>
                  <a:pt x="75311" y="212978"/>
                </a:lnTo>
                <a:lnTo>
                  <a:pt x="109529" y="233570"/>
                </a:lnTo>
                <a:lnTo>
                  <a:pt x="123698" y="234950"/>
                </a:lnTo>
                <a:lnTo>
                  <a:pt x="134270" y="234070"/>
                </a:lnTo>
                <a:lnTo>
                  <a:pt x="168773" y="213024"/>
                </a:lnTo>
                <a:lnTo>
                  <a:pt x="184150" y="177037"/>
                </a:lnTo>
                <a:lnTo>
                  <a:pt x="237489" y="194055"/>
                </a:lnTo>
                <a:lnTo>
                  <a:pt x="221202" y="232917"/>
                </a:lnTo>
                <a:lnTo>
                  <a:pt x="181481" y="269831"/>
                </a:lnTo>
                <a:lnTo>
                  <a:pt x="124206" y="281939"/>
                </a:lnTo>
                <a:lnTo>
                  <a:pt x="98272" y="279628"/>
                </a:lnTo>
                <a:lnTo>
                  <a:pt x="53643" y="261098"/>
                </a:lnTo>
                <a:lnTo>
                  <a:pt x="19663" y="224589"/>
                </a:lnTo>
                <a:lnTo>
                  <a:pt x="2188" y="173864"/>
                </a:lnTo>
                <a:lnTo>
                  <a:pt x="0" y="143382"/>
                </a:lnTo>
                <a:lnTo>
                  <a:pt x="2192" y="111261"/>
                </a:lnTo>
                <a:lnTo>
                  <a:pt x="19770" y="58354"/>
                </a:lnTo>
                <a:lnTo>
                  <a:pt x="54107" y="21163"/>
                </a:lnTo>
                <a:lnTo>
                  <a:pt x="100347" y="2355"/>
                </a:lnTo>
                <a:lnTo>
                  <a:pt x="127635" y="0"/>
                </a:lnTo>
                <a:close/>
              </a:path>
            </a:pathLst>
          </a:custGeom>
          <a:ln w="9144">
            <a:solidFill>
              <a:srgbClr val="62851A"/>
            </a:solidFill>
          </a:ln>
        </p:spPr>
        <p:txBody>
          <a:bodyPr wrap="square" lIns="0" tIns="0" rIns="0" bIns="0" rtlCol="0"/>
          <a:lstStyle/>
          <a:p>
            <a:endParaRPr/>
          </a:p>
        </p:txBody>
      </p:sp>
      <p:sp>
        <p:nvSpPr>
          <p:cNvPr id="29" name="object 29"/>
          <p:cNvSpPr/>
          <p:nvPr/>
        </p:nvSpPr>
        <p:spPr>
          <a:xfrm>
            <a:off x="1906270" y="567308"/>
            <a:ext cx="264795" cy="281940"/>
          </a:xfrm>
          <a:custGeom>
            <a:avLst/>
            <a:gdLst/>
            <a:ahLst/>
            <a:cxnLst/>
            <a:rect l="l" t="t" r="r" b="b"/>
            <a:pathLst>
              <a:path w="264794" h="281940">
                <a:moveTo>
                  <a:pt x="131953" y="0"/>
                </a:moveTo>
                <a:lnTo>
                  <a:pt x="186150" y="9334"/>
                </a:lnTo>
                <a:lnTo>
                  <a:pt x="228346" y="37337"/>
                </a:lnTo>
                <a:lnTo>
                  <a:pt x="255492" y="82010"/>
                </a:lnTo>
                <a:lnTo>
                  <a:pt x="264541" y="141350"/>
                </a:lnTo>
                <a:lnTo>
                  <a:pt x="262300" y="172594"/>
                </a:lnTo>
                <a:lnTo>
                  <a:pt x="244342" y="224272"/>
                </a:lnTo>
                <a:lnTo>
                  <a:pt x="209170" y="261044"/>
                </a:lnTo>
                <a:lnTo>
                  <a:pt x="161216" y="279626"/>
                </a:lnTo>
                <a:lnTo>
                  <a:pt x="132715" y="281939"/>
                </a:lnTo>
                <a:lnTo>
                  <a:pt x="103806" y="279628"/>
                </a:lnTo>
                <a:lnTo>
                  <a:pt x="55419" y="261098"/>
                </a:lnTo>
                <a:lnTo>
                  <a:pt x="20198" y="224541"/>
                </a:lnTo>
                <a:lnTo>
                  <a:pt x="2240" y="173436"/>
                </a:lnTo>
                <a:lnTo>
                  <a:pt x="0" y="142620"/>
                </a:lnTo>
                <a:lnTo>
                  <a:pt x="783" y="122670"/>
                </a:lnTo>
                <a:lnTo>
                  <a:pt x="12446" y="72770"/>
                </a:lnTo>
                <a:lnTo>
                  <a:pt x="37846" y="35305"/>
                </a:lnTo>
                <a:lnTo>
                  <a:pt x="73152" y="10794"/>
                </a:lnTo>
                <a:lnTo>
                  <a:pt x="115782" y="668"/>
                </a:lnTo>
                <a:lnTo>
                  <a:pt x="131953" y="0"/>
                </a:lnTo>
                <a:close/>
              </a:path>
            </a:pathLst>
          </a:custGeom>
          <a:ln w="9144">
            <a:solidFill>
              <a:srgbClr val="62851A"/>
            </a:solidFill>
          </a:ln>
        </p:spPr>
        <p:txBody>
          <a:bodyPr wrap="square" lIns="0" tIns="0" rIns="0" bIns="0" rtlCol="0"/>
          <a:lstStyle/>
          <a:p>
            <a:endParaRPr/>
          </a:p>
        </p:txBody>
      </p:sp>
      <p:sp>
        <p:nvSpPr>
          <p:cNvPr id="30" name="object 30"/>
          <p:cNvSpPr/>
          <p:nvPr/>
        </p:nvSpPr>
        <p:spPr>
          <a:xfrm>
            <a:off x="1631950" y="567308"/>
            <a:ext cx="237490" cy="281940"/>
          </a:xfrm>
          <a:custGeom>
            <a:avLst/>
            <a:gdLst/>
            <a:ahLst/>
            <a:cxnLst/>
            <a:rect l="l" t="t" r="r" b="b"/>
            <a:pathLst>
              <a:path w="237489" h="281940">
                <a:moveTo>
                  <a:pt x="127635" y="0"/>
                </a:moveTo>
                <a:lnTo>
                  <a:pt x="172942" y="7365"/>
                </a:lnTo>
                <a:lnTo>
                  <a:pt x="208914" y="29590"/>
                </a:lnTo>
                <a:lnTo>
                  <a:pt x="231614" y="64327"/>
                </a:lnTo>
                <a:lnTo>
                  <a:pt x="236855" y="79755"/>
                </a:lnTo>
                <a:lnTo>
                  <a:pt x="182244" y="92837"/>
                </a:lnTo>
                <a:lnTo>
                  <a:pt x="179196" y="82740"/>
                </a:lnTo>
                <a:lnTo>
                  <a:pt x="174815" y="73787"/>
                </a:lnTo>
                <a:lnTo>
                  <a:pt x="135387" y="47771"/>
                </a:lnTo>
                <a:lnTo>
                  <a:pt x="124841" y="46989"/>
                </a:lnTo>
                <a:lnTo>
                  <a:pt x="110390" y="48349"/>
                </a:lnTo>
                <a:lnTo>
                  <a:pt x="75564" y="68833"/>
                </a:lnTo>
                <a:lnTo>
                  <a:pt x="57937" y="116625"/>
                </a:lnTo>
                <a:lnTo>
                  <a:pt x="56768" y="139318"/>
                </a:lnTo>
                <a:lnTo>
                  <a:pt x="57915" y="163294"/>
                </a:lnTo>
                <a:lnTo>
                  <a:pt x="75311" y="212978"/>
                </a:lnTo>
                <a:lnTo>
                  <a:pt x="109529" y="233570"/>
                </a:lnTo>
                <a:lnTo>
                  <a:pt x="123698" y="234950"/>
                </a:lnTo>
                <a:lnTo>
                  <a:pt x="134270" y="234070"/>
                </a:lnTo>
                <a:lnTo>
                  <a:pt x="168773" y="213024"/>
                </a:lnTo>
                <a:lnTo>
                  <a:pt x="184150" y="177037"/>
                </a:lnTo>
                <a:lnTo>
                  <a:pt x="237489" y="194055"/>
                </a:lnTo>
                <a:lnTo>
                  <a:pt x="221202" y="232917"/>
                </a:lnTo>
                <a:lnTo>
                  <a:pt x="181481" y="269831"/>
                </a:lnTo>
                <a:lnTo>
                  <a:pt x="124206" y="281939"/>
                </a:lnTo>
                <a:lnTo>
                  <a:pt x="98272" y="279628"/>
                </a:lnTo>
                <a:lnTo>
                  <a:pt x="53643" y="261098"/>
                </a:lnTo>
                <a:lnTo>
                  <a:pt x="19663" y="224589"/>
                </a:lnTo>
                <a:lnTo>
                  <a:pt x="2188" y="173864"/>
                </a:lnTo>
                <a:lnTo>
                  <a:pt x="0" y="143382"/>
                </a:lnTo>
                <a:lnTo>
                  <a:pt x="2192" y="111261"/>
                </a:lnTo>
                <a:lnTo>
                  <a:pt x="19770" y="58354"/>
                </a:lnTo>
                <a:lnTo>
                  <a:pt x="54107" y="21163"/>
                </a:lnTo>
                <a:lnTo>
                  <a:pt x="100347" y="2355"/>
                </a:lnTo>
                <a:lnTo>
                  <a:pt x="127635" y="0"/>
                </a:lnTo>
                <a:close/>
              </a:path>
            </a:pathLst>
          </a:custGeom>
          <a:ln w="9144">
            <a:solidFill>
              <a:srgbClr val="62851A"/>
            </a:solidFill>
          </a:ln>
        </p:spPr>
        <p:txBody>
          <a:bodyPr wrap="square" lIns="0" tIns="0" rIns="0" bIns="0" rtlCol="0"/>
          <a:lstStyle/>
          <a:p>
            <a:endParaRPr/>
          </a:p>
        </p:txBody>
      </p:sp>
      <p:sp>
        <p:nvSpPr>
          <p:cNvPr id="31" name="object 31"/>
          <p:cNvSpPr txBox="1"/>
          <p:nvPr/>
        </p:nvSpPr>
        <p:spPr>
          <a:xfrm>
            <a:off x="1070863" y="358025"/>
            <a:ext cx="7420609" cy="4503420"/>
          </a:xfrm>
          <a:prstGeom prst="rect">
            <a:avLst/>
          </a:prstGeom>
        </p:spPr>
        <p:txBody>
          <a:bodyPr vert="horz" wrap="square" lIns="0" tIns="105410" rIns="0" bIns="0" rtlCol="0">
            <a:spAutoFit/>
          </a:bodyPr>
          <a:lstStyle/>
          <a:p>
            <a:pPr marL="3949700">
              <a:lnSpc>
                <a:spcPct val="100000"/>
              </a:lnSpc>
              <a:spcBef>
                <a:spcPts val="830"/>
              </a:spcBef>
            </a:pPr>
            <a:r>
              <a:rPr sz="3000" b="1" dirty="0">
                <a:latin typeface="Arial"/>
                <a:cs typeface="Arial"/>
              </a:rPr>
              <a:t>.</a:t>
            </a:r>
            <a:endParaRPr sz="3000">
              <a:latin typeface="Arial"/>
              <a:cs typeface="Arial"/>
            </a:endParaRPr>
          </a:p>
          <a:p>
            <a:pPr marL="12700" marR="5080" indent="8890">
              <a:lnSpc>
                <a:spcPct val="100000"/>
              </a:lnSpc>
              <a:spcBef>
                <a:spcPts val="680"/>
              </a:spcBef>
            </a:pPr>
            <a:r>
              <a:rPr sz="2800" spc="-5" dirty="0">
                <a:latin typeface="Arial"/>
                <a:cs typeface="Arial"/>
              </a:rPr>
              <a:t>El cuero </a:t>
            </a:r>
            <a:r>
              <a:rPr sz="2800" dirty="0">
                <a:latin typeface="Arial"/>
                <a:cs typeface="Arial"/>
              </a:rPr>
              <a:t>viene </a:t>
            </a:r>
            <a:r>
              <a:rPr sz="2800" spc="-5" dirty="0">
                <a:latin typeface="Arial"/>
                <a:cs typeface="Arial"/>
              </a:rPr>
              <a:t>con la </a:t>
            </a:r>
            <a:r>
              <a:rPr sz="2800" dirty="0">
                <a:latin typeface="Arial"/>
                <a:cs typeface="Arial"/>
              </a:rPr>
              <a:t>cola, </a:t>
            </a:r>
            <a:r>
              <a:rPr sz="2800" spc="-5" dirty="0">
                <a:latin typeface="Arial"/>
                <a:cs typeface="Arial"/>
              </a:rPr>
              <a:t>la cual no es de  utilidad en el </a:t>
            </a:r>
            <a:r>
              <a:rPr sz="2800" dirty="0">
                <a:latin typeface="Arial"/>
                <a:cs typeface="Arial"/>
              </a:rPr>
              <a:t>proceso. </a:t>
            </a:r>
            <a:r>
              <a:rPr sz="2800" spc="-5" dirty="0">
                <a:latin typeface="Arial"/>
                <a:cs typeface="Arial"/>
              </a:rPr>
              <a:t>Estas colas son </a:t>
            </a:r>
            <a:r>
              <a:rPr sz="2800" dirty="0">
                <a:latin typeface="Arial"/>
                <a:cs typeface="Arial"/>
              </a:rPr>
              <a:t>ricas </a:t>
            </a:r>
            <a:r>
              <a:rPr sz="2800" spc="-5" dirty="0">
                <a:latin typeface="Arial"/>
                <a:cs typeface="Arial"/>
              </a:rPr>
              <a:t>en  </a:t>
            </a:r>
            <a:r>
              <a:rPr sz="2800" dirty="0">
                <a:latin typeface="Arial"/>
                <a:cs typeface="Arial"/>
              </a:rPr>
              <a:t>colágeno, </a:t>
            </a:r>
            <a:r>
              <a:rPr sz="2800" spc="-5" dirty="0">
                <a:latin typeface="Arial"/>
                <a:cs typeface="Arial"/>
              </a:rPr>
              <a:t>lo </a:t>
            </a:r>
            <a:r>
              <a:rPr sz="2800" dirty="0">
                <a:latin typeface="Arial"/>
                <a:cs typeface="Arial"/>
              </a:rPr>
              <a:t>cual </a:t>
            </a:r>
            <a:r>
              <a:rPr sz="2800" spc="-5" dirty="0">
                <a:latin typeface="Arial"/>
                <a:cs typeface="Arial"/>
              </a:rPr>
              <a:t>les permite </a:t>
            </a:r>
            <a:r>
              <a:rPr sz="2800" dirty="0">
                <a:latin typeface="Arial"/>
                <a:cs typeface="Arial"/>
              </a:rPr>
              <a:t>ser utilizadas, </a:t>
            </a:r>
            <a:r>
              <a:rPr sz="2800" spc="-5" dirty="0">
                <a:latin typeface="Arial"/>
                <a:cs typeface="Arial"/>
              </a:rPr>
              <a:t>en  vez de </a:t>
            </a:r>
            <a:r>
              <a:rPr sz="2800" dirty="0">
                <a:latin typeface="Arial"/>
                <a:cs typeface="Arial"/>
              </a:rPr>
              <a:t>desechadas, </a:t>
            </a:r>
            <a:r>
              <a:rPr sz="2800" spc="-5" dirty="0">
                <a:latin typeface="Arial"/>
                <a:cs typeface="Arial"/>
              </a:rPr>
              <a:t>como </a:t>
            </a:r>
            <a:r>
              <a:rPr sz="2800" dirty="0">
                <a:latin typeface="Arial"/>
                <a:cs typeface="Arial"/>
              </a:rPr>
              <a:t>se verá </a:t>
            </a:r>
            <a:r>
              <a:rPr sz="2800" spc="-5" dirty="0">
                <a:latin typeface="Arial"/>
                <a:cs typeface="Arial"/>
              </a:rPr>
              <a:t>mas  adelante. Este procedimiento se </a:t>
            </a:r>
            <a:r>
              <a:rPr sz="2800" dirty="0">
                <a:latin typeface="Arial"/>
                <a:cs typeface="Arial"/>
              </a:rPr>
              <a:t>realiza en  </a:t>
            </a:r>
            <a:r>
              <a:rPr sz="2800" spc="-5" dirty="0">
                <a:latin typeface="Arial"/>
                <a:cs typeface="Arial"/>
              </a:rPr>
              <a:t>forma manual por </a:t>
            </a:r>
            <a:r>
              <a:rPr sz="2800" dirty="0">
                <a:latin typeface="Arial"/>
                <a:cs typeface="Arial"/>
              </a:rPr>
              <a:t>operarios </a:t>
            </a:r>
            <a:r>
              <a:rPr sz="2800" spc="-5" dirty="0">
                <a:latin typeface="Arial"/>
                <a:cs typeface="Arial"/>
              </a:rPr>
              <a:t>llamados  </a:t>
            </a:r>
            <a:r>
              <a:rPr sz="2800" dirty="0">
                <a:latin typeface="Arial"/>
                <a:cs typeface="Arial"/>
              </a:rPr>
              <a:t>"descarnadores", </a:t>
            </a:r>
            <a:r>
              <a:rPr sz="2800" spc="-5" dirty="0">
                <a:latin typeface="Arial"/>
                <a:cs typeface="Arial"/>
              </a:rPr>
              <a:t>que además de cortar las  colas, separan </a:t>
            </a:r>
            <a:r>
              <a:rPr sz="2800" dirty="0">
                <a:latin typeface="Arial"/>
                <a:cs typeface="Arial"/>
              </a:rPr>
              <a:t>pequeñas </a:t>
            </a:r>
            <a:r>
              <a:rPr sz="2800" spc="-5" dirty="0">
                <a:latin typeface="Arial"/>
                <a:cs typeface="Arial"/>
              </a:rPr>
              <a:t>carnosidades </a:t>
            </a:r>
            <a:r>
              <a:rPr sz="2800" dirty="0">
                <a:latin typeface="Arial"/>
                <a:cs typeface="Arial"/>
              </a:rPr>
              <a:t>que  </a:t>
            </a:r>
            <a:r>
              <a:rPr sz="2800" spc="-5" dirty="0">
                <a:latin typeface="Arial"/>
                <a:cs typeface="Arial"/>
              </a:rPr>
              <a:t>vienen con </a:t>
            </a:r>
            <a:r>
              <a:rPr sz="2800" dirty="0">
                <a:latin typeface="Arial"/>
                <a:cs typeface="Arial"/>
              </a:rPr>
              <a:t>la</a:t>
            </a:r>
            <a:r>
              <a:rPr sz="2800" spc="-10" dirty="0">
                <a:latin typeface="Arial"/>
                <a:cs typeface="Arial"/>
              </a:rPr>
              <a:t> </a:t>
            </a:r>
            <a:r>
              <a:rPr sz="2800" dirty="0">
                <a:latin typeface="Arial"/>
                <a:cs typeface="Arial"/>
              </a:rPr>
              <a:t>piel.</a:t>
            </a:r>
            <a:endParaRPr sz="2800">
              <a:latin typeface="Arial"/>
              <a:cs typeface="Arial"/>
            </a:endParaRPr>
          </a:p>
        </p:txBody>
      </p:sp>
      <p:sp>
        <p:nvSpPr>
          <p:cNvPr id="32" name="object 32"/>
          <p:cNvSpPr/>
          <p:nvPr/>
        </p:nvSpPr>
        <p:spPr>
          <a:xfrm>
            <a:off x="4785359" y="4642103"/>
            <a:ext cx="2360676" cy="1860804"/>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274485"/>
            <a:ext cx="8128000" cy="5198859"/>
          </a:xfrm>
          <a:prstGeom prst="rect">
            <a:avLst/>
          </a:prstGeom>
        </p:spPr>
        <p:txBody>
          <a:bodyPr vert="horz" wrap="square" lIns="0" tIns="116840" rIns="0" bIns="0" rtlCol="0">
            <a:spAutoFit/>
          </a:bodyPr>
          <a:lstStyle/>
          <a:p>
            <a:pPr marL="396240" indent="-383540">
              <a:lnSpc>
                <a:spcPct val="100000"/>
              </a:lnSpc>
              <a:spcBef>
                <a:spcPts val="920"/>
              </a:spcBef>
              <a:buClr>
                <a:srgbClr val="3891A7"/>
              </a:buClr>
              <a:buSzPct val="79687"/>
              <a:buFont typeface="Wingdings 2"/>
              <a:buChar char=""/>
              <a:tabLst>
                <a:tab pos="396875" algn="l"/>
              </a:tabLst>
            </a:pPr>
            <a:r>
              <a:rPr sz="3200" spc="-5" dirty="0">
                <a:uFill>
                  <a:solidFill>
                    <a:srgbClr val="8DC664"/>
                  </a:solidFill>
                </a:uFill>
                <a:latin typeface="Arial"/>
                <a:cs typeface="Arial"/>
              </a:rPr>
              <a:t>Prefondo</a:t>
            </a:r>
            <a:endParaRPr sz="3200" dirty="0">
              <a:latin typeface="Arial"/>
              <a:cs typeface="Arial"/>
            </a:endParaRPr>
          </a:p>
          <a:p>
            <a:pPr marL="396240" marR="5080" indent="173990">
              <a:lnSpc>
                <a:spcPct val="100000"/>
              </a:lnSpc>
              <a:spcBef>
                <a:spcPts val="515"/>
              </a:spcBef>
            </a:pPr>
            <a:r>
              <a:rPr sz="2000" spc="-5" dirty="0">
                <a:latin typeface="Arial"/>
                <a:cs typeface="Arial"/>
              </a:rPr>
              <a:t>En </a:t>
            </a:r>
            <a:r>
              <a:rPr sz="2000" dirty="0">
                <a:latin typeface="Arial"/>
                <a:cs typeface="Arial"/>
              </a:rPr>
              <a:t>esta capa se pueden enmarcar una serie de características</a:t>
            </a:r>
            <a:r>
              <a:rPr sz="2000" spc="-204" dirty="0">
                <a:latin typeface="Arial"/>
                <a:cs typeface="Arial"/>
              </a:rPr>
              <a:t> </a:t>
            </a:r>
            <a:r>
              <a:rPr sz="2000" dirty="0">
                <a:latin typeface="Arial"/>
                <a:cs typeface="Arial"/>
              </a:rPr>
              <a:t>que  condicionan la piel y corregir más o menos los bajos de </a:t>
            </a:r>
            <a:r>
              <a:rPr sz="2000" spc="-5" dirty="0">
                <a:latin typeface="Arial"/>
                <a:cs typeface="Arial"/>
              </a:rPr>
              <a:t>flor </a:t>
            </a:r>
            <a:r>
              <a:rPr sz="2000" dirty="0">
                <a:latin typeface="Arial"/>
                <a:cs typeface="Arial"/>
              </a:rPr>
              <a:t>y las  diferencias de</a:t>
            </a:r>
            <a:r>
              <a:rPr sz="2000" spc="-70" dirty="0">
                <a:latin typeface="Arial"/>
                <a:cs typeface="Arial"/>
              </a:rPr>
              <a:t> </a:t>
            </a:r>
            <a:r>
              <a:rPr sz="2000" dirty="0">
                <a:latin typeface="Arial"/>
                <a:cs typeface="Arial"/>
              </a:rPr>
              <a:t>absorción.</a:t>
            </a:r>
          </a:p>
          <a:p>
            <a:pPr>
              <a:lnSpc>
                <a:spcPct val="100000"/>
              </a:lnSpc>
              <a:spcBef>
                <a:spcPts val="25"/>
              </a:spcBef>
            </a:pPr>
            <a:endParaRPr sz="2900" dirty="0">
              <a:latin typeface="Times New Roman"/>
              <a:cs typeface="Times New Roman"/>
            </a:endParaRPr>
          </a:p>
          <a:p>
            <a:pPr marL="396240" marR="439420" indent="173990">
              <a:lnSpc>
                <a:spcPct val="100000"/>
              </a:lnSpc>
            </a:pPr>
            <a:r>
              <a:rPr sz="2000" dirty="0">
                <a:latin typeface="Arial"/>
                <a:cs typeface="Arial"/>
              </a:rPr>
              <a:t>Para el caso de pieles que tengan bajos de flor se pueden</a:t>
            </a:r>
            <a:r>
              <a:rPr sz="2000" spc="-190" dirty="0">
                <a:latin typeface="Arial"/>
                <a:cs typeface="Arial"/>
              </a:rPr>
              <a:t> </a:t>
            </a:r>
            <a:r>
              <a:rPr sz="2000" dirty="0">
                <a:latin typeface="Arial"/>
                <a:cs typeface="Arial"/>
              </a:rPr>
              <a:t>usar  dos</a:t>
            </a:r>
            <a:r>
              <a:rPr sz="2000" spc="-30" dirty="0">
                <a:latin typeface="Arial"/>
                <a:cs typeface="Arial"/>
              </a:rPr>
              <a:t> </a:t>
            </a:r>
            <a:r>
              <a:rPr sz="2000" dirty="0">
                <a:latin typeface="Arial"/>
                <a:cs typeface="Arial"/>
              </a:rPr>
              <a:t>opciones:</a:t>
            </a:r>
          </a:p>
          <a:p>
            <a:pPr marL="396240" marR="544195">
              <a:lnSpc>
                <a:spcPct val="100000"/>
              </a:lnSpc>
              <a:spcBef>
                <a:spcPts val="5"/>
              </a:spcBef>
            </a:pPr>
            <a:r>
              <a:rPr sz="2000" u="heavy" dirty="0">
                <a:uFill>
                  <a:solidFill>
                    <a:srgbClr val="FFFFFF"/>
                  </a:solidFill>
                </a:uFill>
                <a:latin typeface="Arial"/>
                <a:cs typeface="Arial"/>
              </a:rPr>
              <a:t>Prefondo aniónico</a:t>
            </a:r>
            <a:r>
              <a:rPr sz="2000" dirty="0">
                <a:latin typeface="Arial"/>
                <a:cs typeface="Arial"/>
              </a:rPr>
              <a:t>: Se usan resinas acrílicas de bajo tamaño</a:t>
            </a:r>
            <a:r>
              <a:rPr sz="2000" spc="-204" dirty="0">
                <a:latin typeface="Arial"/>
                <a:cs typeface="Arial"/>
              </a:rPr>
              <a:t> </a:t>
            </a:r>
            <a:r>
              <a:rPr sz="2000" dirty="0">
                <a:latin typeface="Arial"/>
                <a:cs typeface="Arial"/>
              </a:rPr>
              <a:t>de  partícula de manera que se favorezca la</a:t>
            </a:r>
            <a:r>
              <a:rPr sz="2000" spc="-165" dirty="0">
                <a:latin typeface="Arial"/>
                <a:cs typeface="Arial"/>
              </a:rPr>
              <a:t> </a:t>
            </a:r>
            <a:r>
              <a:rPr sz="2000" dirty="0">
                <a:latin typeface="Arial"/>
                <a:cs typeface="Arial"/>
              </a:rPr>
              <a:t>penetración.</a:t>
            </a:r>
          </a:p>
          <a:p>
            <a:pPr>
              <a:lnSpc>
                <a:spcPct val="100000"/>
              </a:lnSpc>
              <a:spcBef>
                <a:spcPts val="5"/>
              </a:spcBef>
            </a:pPr>
            <a:endParaRPr sz="2500" dirty="0">
              <a:latin typeface="Times New Roman"/>
              <a:cs typeface="Times New Roman"/>
            </a:endParaRPr>
          </a:p>
          <a:p>
            <a:pPr marL="396240" marR="111125">
              <a:lnSpc>
                <a:spcPct val="100000"/>
              </a:lnSpc>
            </a:pPr>
            <a:r>
              <a:rPr sz="2000" u="heavy" dirty="0">
                <a:uFill>
                  <a:solidFill>
                    <a:srgbClr val="FFFFFF"/>
                  </a:solidFill>
                </a:uFill>
                <a:latin typeface="Arial"/>
                <a:cs typeface="Arial"/>
              </a:rPr>
              <a:t>Prefondo catiónico</a:t>
            </a:r>
            <a:r>
              <a:rPr sz="2000" dirty="0">
                <a:latin typeface="Arial"/>
                <a:cs typeface="Arial"/>
              </a:rPr>
              <a:t>: Posee un rendimiento mayor que el caso  anterior debido a la diferencia de carga del sustrato. Se mejoran</a:t>
            </a:r>
            <a:r>
              <a:rPr sz="2000" spc="-235" dirty="0">
                <a:latin typeface="Arial"/>
                <a:cs typeface="Arial"/>
              </a:rPr>
              <a:t> </a:t>
            </a:r>
            <a:r>
              <a:rPr sz="2000" dirty="0">
                <a:latin typeface="Arial"/>
                <a:cs typeface="Arial"/>
              </a:rPr>
              <a:t>las  absorciones de flor con lo que se consigue</a:t>
            </a:r>
            <a:r>
              <a:rPr sz="2000" spc="-170" dirty="0">
                <a:latin typeface="Arial"/>
                <a:cs typeface="Arial"/>
              </a:rPr>
              <a:t> </a:t>
            </a:r>
            <a:r>
              <a:rPr sz="2000" dirty="0">
                <a:latin typeface="Arial"/>
                <a:cs typeface="Arial"/>
              </a:rPr>
              <a:t>disminuir</a:t>
            </a:r>
          </a:p>
          <a:p>
            <a:pPr marL="396240" marR="118745">
              <a:lnSpc>
                <a:spcPct val="100000"/>
              </a:lnSpc>
            </a:pPr>
            <a:r>
              <a:rPr sz="2000" dirty="0">
                <a:latin typeface="Arial"/>
                <a:cs typeface="Arial"/>
              </a:rPr>
              <a:t>defectos, tambien se mejora la igualación y la cobertura</a:t>
            </a:r>
            <a:r>
              <a:rPr sz="2000" spc="-185" dirty="0">
                <a:latin typeface="Arial"/>
                <a:cs typeface="Arial"/>
              </a:rPr>
              <a:t> </a:t>
            </a:r>
            <a:r>
              <a:rPr sz="2000" dirty="0">
                <a:latin typeface="Arial"/>
                <a:cs typeface="Arial"/>
              </a:rPr>
              <a:t>obteniendo  de este modo</a:t>
            </a:r>
            <a:r>
              <a:rPr sz="2000" spc="-75" dirty="0">
                <a:latin typeface="Arial"/>
                <a:cs typeface="Arial"/>
              </a:rPr>
              <a:t> </a:t>
            </a:r>
            <a:r>
              <a:rPr sz="2000" dirty="0">
                <a:latin typeface="Arial"/>
                <a:cs typeface="Arial"/>
              </a:rPr>
              <a:t>naturalidad.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87983" y="400939"/>
            <a:ext cx="7506334" cy="5257080"/>
          </a:xfrm>
          <a:prstGeom prst="rect">
            <a:avLst/>
          </a:prstGeom>
        </p:spPr>
        <p:txBody>
          <a:bodyPr vert="horz" wrap="square" lIns="0" tIns="67310" rIns="0" bIns="0" rtlCol="0">
            <a:spAutoFit/>
          </a:bodyPr>
          <a:lstStyle/>
          <a:p>
            <a:pPr marL="80645" marR="414020" indent="-68580">
              <a:lnSpc>
                <a:spcPct val="80000"/>
              </a:lnSpc>
              <a:spcBef>
                <a:spcPts val="530"/>
              </a:spcBef>
            </a:pPr>
            <a:r>
              <a:rPr sz="1800" spc="-5" dirty="0">
                <a:latin typeface="Arial"/>
                <a:cs typeface="Arial"/>
              </a:rPr>
              <a:t>Para el caso de pieles con diferencia de absorción </a:t>
            </a:r>
            <a:r>
              <a:rPr sz="1800" dirty="0">
                <a:latin typeface="Arial"/>
                <a:cs typeface="Arial"/>
              </a:rPr>
              <a:t>y </a:t>
            </a:r>
            <a:r>
              <a:rPr sz="1800" spc="-5" dirty="0">
                <a:latin typeface="Arial"/>
                <a:cs typeface="Arial"/>
              </a:rPr>
              <a:t>anclaje se puede  realizar:</a:t>
            </a:r>
            <a:endParaRPr sz="1800" dirty="0">
              <a:latin typeface="Arial"/>
              <a:cs typeface="Arial"/>
            </a:endParaRPr>
          </a:p>
          <a:p>
            <a:pPr>
              <a:lnSpc>
                <a:spcPct val="100000"/>
              </a:lnSpc>
              <a:spcBef>
                <a:spcPts val="30"/>
              </a:spcBef>
            </a:pPr>
            <a:endParaRPr sz="1850" dirty="0">
              <a:latin typeface="Times New Roman"/>
              <a:cs typeface="Times New Roman"/>
            </a:endParaRPr>
          </a:p>
          <a:p>
            <a:pPr marL="80645" marR="146050">
              <a:lnSpc>
                <a:spcPct val="80000"/>
              </a:lnSpc>
              <a:spcBef>
                <a:spcPts val="5"/>
              </a:spcBef>
            </a:pPr>
            <a:r>
              <a:rPr sz="1800" u="heavy" spc="-5" dirty="0">
                <a:uFill>
                  <a:solidFill>
                    <a:srgbClr val="FFFFFF"/>
                  </a:solidFill>
                </a:uFill>
                <a:latin typeface="Arial"/>
                <a:cs typeface="Arial"/>
              </a:rPr>
              <a:t>Prefondo de anclaje catiónico</a:t>
            </a:r>
            <a:r>
              <a:rPr sz="1800" spc="-5" dirty="0">
                <a:latin typeface="Arial"/>
                <a:cs typeface="Arial"/>
              </a:rPr>
              <a:t>: Con </a:t>
            </a:r>
            <a:r>
              <a:rPr sz="1800" dirty="0">
                <a:latin typeface="Arial"/>
                <a:cs typeface="Arial"/>
              </a:rPr>
              <a:t>esta </a:t>
            </a:r>
            <a:r>
              <a:rPr sz="1800" spc="-5" dirty="0">
                <a:latin typeface="Arial"/>
                <a:cs typeface="Arial"/>
              </a:rPr>
              <a:t>formulación conseguimos  mejorar el anclaje por la unión anión </a:t>
            </a:r>
            <a:r>
              <a:rPr sz="1800" dirty="0">
                <a:latin typeface="Arial"/>
                <a:cs typeface="Arial"/>
              </a:rPr>
              <a:t>- </a:t>
            </a:r>
            <a:r>
              <a:rPr sz="1800" spc="-5" dirty="0">
                <a:latin typeface="Arial"/>
                <a:cs typeface="Arial"/>
              </a:rPr>
              <a:t>catión con correcciones  adecuadas de anclaje sin necesidad de cambios de </a:t>
            </a:r>
            <a:r>
              <a:rPr sz="1800" dirty="0">
                <a:latin typeface="Arial"/>
                <a:cs typeface="Arial"/>
              </a:rPr>
              <a:t>fase </a:t>
            </a:r>
            <a:r>
              <a:rPr sz="1800" spc="-5" dirty="0">
                <a:latin typeface="Arial"/>
                <a:cs typeface="Arial"/>
              </a:rPr>
              <a:t>ni operaciones  mecánicas.</a:t>
            </a:r>
            <a:endParaRPr sz="1800" dirty="0">
              <a:latin typeface="Arial"/>
              <a:cs typeface="Arial"/>
            </a:endParaRPr>
          </a:p>
          <a:p>
            <a:pPr>
              <a:lnSpc>
                <a:spcPct val="100000"/>
              </a:lnSpc>
              <a:spcBef>
                <a:spcPts val="5"/>
              </a:spcBef>
            </a:pPr>
            <a:endParaRPr sz="2250" dirty="0">
              <a:latin typeface="Times New Roman"/>
              <a:cs typeface="Times New Roman"/>
            </a:endParaRPr>
          </a:p>
          <a:p>
            <a:pPr marL="80645" marR="5080" indent="-5080">
              <a:lnSpc>
                <a:spcPct val="80000"/>
              </a:lnSpc>
            </a:pPr>
            <a:r>
              <a:rPr sz="1800" spc="-5" dirty="0">
                <a:latin typeface="Arial"/>
                <a:cs typeface="Arial"/>
              </a:rPr>
              <a:t>Para </a:t>
            </a:r>
            <a:r>
              <a:rPr sz="1800" spc="-10" dirty="0">
                <a:latin typeface="Arial"/>
                <a:cs typeface="Arial"/>
              </a:rPr>
              <a:t>el </a:t>
            </a:r>
            <a:r>
              <a:rPr sz="1800" spc="-5" dirty="0">
                <a:latin typeface="Arial"/>
                <a:cs typeface="Arial"/>
              </a:rPr>
              <a:t>caso de pieles con problemas de índice de hidrofugación elevado  se</a:t>
            </a:r>
            <a:r>
              <a:rPr sz="1800" spc="-20" dirty="0">
                <a:latin typeface="Arial"/>
                <a:cs typeface="Arial"/>
              </a:rPr>
              <a:t> </a:t>
            </a:r>
            <a:r>
              <a:rPr sz="1800" spc="-5" dirty="0">
                <a:latin typeface="Arial"/>
                <a:cs typeface="Arial"/>
              </a:rPr>
              <a:t>emplea:</a:t>
            </a:r>
            <a:endParaRPr sz="1800" dirty="0">
              <a:latin typeface="Arial"/>
              <a:cs typeface="Arial"/>
            </a:endParaRPr>
          </a:p>
          <a:p>
            <a:pPr>
              <a:lnSpc>
                <a:spcPct val="100000"/>
              </a:lnSpc>
              <a:spcBef>
                <a:spcPts val="30"/>
              </a:spcBef>
            </a:pPr>
            <a:endParaRPr sz="1850" dirty="0">
              <a:latin typeface="Times New Roman"/>
              <a:cs typeface="Times New Roman"/>
            </a:endParaRPr>
          </a:p>
          <a:p>
            <a:pPr marL="80645" marR="267970">
              <a:lnSpc>
                <a:spcPct val="80000"/>
              </a:lnSpc>
              <a:spcBef>
                <a:spcPts val="5"/>
              </a:spcBef>
            </a:pPr>
            <a:r>
              <a:rPr sz="1800" u="heavy" spc="-5" dirty="0">
                <a:uFill>
                  <a:solidFill>
                    <a:srgbClr val="FFFFFF"/>
                  </a:solidFill>
                </a:uFill>
                <a:latin typeface="Arial"/>
                <a:cs typeface="Arial"/>
              </a:rPr>
              <a:t>Prefondos de anclaje en </a:t>
            </a:r>
            <a:r>
              <a:rPr sz="1800" u="heavy" dirty="0">
                <a:uFill>
                  <a:solidFill>
                    <a:srgbClr val="FFFFFF"/>
                  </a:solidFill>
                </a:uFill>
                <a:latin typeface="Arial"/>
                <a:cs typeface="Arial"/>
              </a:rPr>
              <a:t>fase </a:t>
            </a:r>
            <a:r>
              <a:rPr sz="1800" u="heavy" spc="-5" dirty="0">
                <a:uFill>
                  <a:solidFill>
                    <a:srgbClr val="FFFFFF"/>
                  </a:solidFill>
                </a:uFill>
                <a:latin typeface="Arial"/>
                <a:cs typeface="Arial"/>
              </a:rPr>
              <a:t>disolvente:</a:t>
            </a:r>
            <a:r>
              <a:rPr sz="1800" spc="-5" dirty="0">
                <a:latin typeface="Arial"/>
                <a:cs typeface="Arial"/>
              </a:rPr>
              <a:t> se emplea una resina acrílica  de partícula pequeña con la que se consigue mejorar la posibilidad de  romper </a:t>
            </a:r>
            <a:r>
              <a:rPr sz="1800" dirty="0">
                <a:latin typeface="Arial"/>
                <a:cs typeface="Arial"/>
              </a:rPr>
              <a:t>la </a:t>
            </a:r>
            <a:r>
              <a:rPr sz="1800" spc="-5" dirty="0">
                <a:latin typeface="Arial"/>
                <a:cs typeface="Arial"/>
              </a:rPr>
              <a:t>barrera química hidrofugante </a:t>
            </a:r>
            <a:r>
              <a:rPr sz="1800" dirty="0">
                <a:latin typeface="Arial"/>
                <a:cs typeface="Arial"/>
              </a:rPr>
              <a:t>y </a:t>
            </a:r>
            <a:r>
              <a:rPr sz="1800" spc="-10" dirty="0">
                <a:latin typeface="Arial"/>
                <a:cs typeface="Arial"/>
              </a:rPr>
              <a:t>por </a:t>
            </a:r>
            <a:r>
              <a:rPr sz="1800" dirty="0">
                <a:latin typeface="Arial"/>
                <a:cs typeface="Arial"/>
              </a:rPr>
              <a:t>lo </a:t>
            </a:r>
            <a:r>
              <a:rPr sz="1800" spc="-5" dirty="0">
                <a:latin typeface="Arial"/>
                <a:cs typeface="Arial"/>
              </a:rPr>
              <a:t>tanto un puente de  anclaje entre la flor </a:t>
            </a:r>
            <a:r>
              <a:rPr sz="1800" dirty="0">
                <a:latin typeface="Arial"/>
                <a:cs typeface="Arial"/>
              </a:rPr>
              <a:t>y </a:t>
            </a:r>
            <a:r>
              <a:rPr sz="1800" spc="-5" dirty="0">
                <a:latin typeface="Arial"/>
                <a:cs typeface="Arial"/>
              </a:rPr>
              <a:t>las posteriores capas del</a:t>
            </a:r>
            <a:r>
              <a:rPr sz="1800" spc="60" dirty="0">
                <a:latin typeface="Arial"/>
                <a:cs typeface="Arial"/>
              </a:rPr>
              <a:t> </a:t>
            </a:r>
            <a:r>
              <a:rPr sz="1800" spc="-5" dirty="0">
                <a:latin typeface="Arial"/>
                <a:cs typeface="Arial"/>
              </a:rPr>
              <a:t>acabado.</a:t>
            </a:r>
            <a:endParaRPr sz="1800" dirty="0">
              <a:latin typeface="Arial"/>
              <a:cs typeface="Arial"/>
            </a:endParaRPr>
          </a:p>
          <a:p>
            <a:pPr>
              <a:lnSpc>
                <a:spcPct val="100000"/>
              </a:lnSpc>
              <a:spcBef>
                <a:spcPts val="30"/>
              </a:spcBef>
            </a:pPr>
            <a:endParaRPr sz="1850" dirty="0">
              <a:latin typeface="Times New Roman"/>
              <a:cs typeface="Times New Roman"/>
            </a:endParaRPr>
          </a:p>
          <a:p>
            <a:pPr marL="80645" marR="78740">
              <a:lnSpc>
                <a:spcPct val="80000"/>
              </a:lnSpc>
            </a:pPr>
            <a:r>
              <a:rPr sz="1800" spc="-5" dirty="0">
                <a:latin typeface="Arial"/>
                <a:cs typeface="Arial"/>
              </a:rPr>
              <a:t>Para pieles no hidrofugadas, con flor cerrada </a:t>
            </a:r>
            <a:r>
              <a:rPr sz="1800" dirty="0">
                <a:latin typeface="Arial"/>
                <a:cs typeface="Arial"/>
              </a:rPr>
              <a:t>y </a:t>
            </a:r>
            <a:r>
              <a:rPr sz="1800" spc="-5" dirty="0">
                <a:latin typeface="Arial"/>
                <a:cs typeface="Arial"/>
              </a:rPr>
              <a:t>con adherencia no  uniforme: se emplea una formulación con un disolvente que </a:t>
            </a:r>
            <a:r>
              <a:rPr sz="1800" spc="-10" dirty="0">
                <a:latin typeface="Arial"/>
                <a:cs typeface="Arial"/>
              </a:rPr>
              <a:t>al  </a:t>
            </a:r>
            <a:r>
              <a:rPr sz="1800" spc="-5" dirty="0">
                <a:latin typeface="Arial"/>
                <a:cs typeface="Arial"/>
              </a:rPr>
              <a:t>experimenta un cambio en la velocidad de evaporación da </a:t>
            </a:r>
            <a:r>
              <a:rPr sz="1800" dirty="0">
                <a:latin typeface="Arial"/>
                <a:cs typeface="Arial"/>
              </a:rPr>
              <a:t>mas </a:t>
            </a:r>
            <a:r>
              <a:rPr sz="1800" spc="-5" dirty="0">
                <a:latin typeface="Arial"/>
                <a:cs typeface="Arial"/>
              </a:rPr>
              <a:t>tiempo a  </a:t>
            </a:r>
            <a:r>
              <a:rPr sz="1800" spc="-10" dirty="0">
                <a:latin typeface="Arial"/>
                <a:cs typeface="Arial"/>
              </a:rPr>
              <a:t>que </a:t>
            </a:r>
            <a:r>
              <a:rPr sz="1800" dirty="0">
                <a:latin typeface="Arial"/>
                <a:cs typeface="Arial"/>
              </a:rPr>
              <a:t>la </a:t>
            </a:r>
            <a:r>
              <a:rPr sz="1800" spc="-5" dirty="0">
                <a:latin typeface="Arial"/>
                <a:cs typeface="Arial"/>
              </a:rPr>
              <a:t>resina acrílica </a:t>
            </a:r>
            <a:r>
              <a:rPr sz="1800" dirty="0">
                <a:latin typeface="Arial"/>
                <a:cs typeface="Arial"/>
              </a:rPr>
              <a:t>se </a:t>
            </a:r>
            <a:r>
              <a:rPr sz="1800" spc="-5" dirty="0">
                <a:latin typeface="Arial"/>
                <a:cs typeface="Arial"/>
              </a:rPr>
              <a:t>coloque en el interior de </a:t>
            </a:r>
            <a:r>
              <a:rPr sz="1800" dirty="0">
                <a:latin typeface="Arial"/>
                <a:cs typeface="Arial"/>
              </a:rPr>
              <a:t>la </a:t>
            </a:r>
            <a:r>
              <a:rPr sz="1800" spc="-5" dirty="0">
                <a:latin typeface="Arial"/>
                <a:cs typeface="Arial"/>
              </a:rPr>
              <a:t>capa </a:t>
            </a:r>
            <a:r>
              <a:rPr sz="1800" dirty="0">
                <a:latin typeface="Arial"/>
                <a:cs typeface="Arial"/>
              </a:rPr>
              <a:t>de </a:t>
            </a:r>
            <a:r>
              <a:rPr sz="1800" spc="-5" dirty="0">
                <a:latin typeface="Arial"/>
                <a:cs typeface="Arial"/>
              </a:rPr>
              <a:t>flor dando  puntos de anclaje para aplicación de capas posteriores sin sobre cargar  la superficie </a:t>
            </a:r>
            <a:r>
              <a:rPr sz="1800" dirty="0">
                <a:latin typeface="Arial"/>
                <a:cs typeface="Arial"/>
              </a:rPr>
              <a:t>y </a:t>
            </a:r>
            <a:r>
              <a:rPr sz="1800" spc="-5" dirty="0">
                <a:latin typeface="Arial"/>
                <a:cs typeface="Arial"/>
              </a:rPr>
              <a:t>dando </a:t>
            </a:r>
            <a:r>
              <a:rPr sz="1800" dirty="0">
                <a:latin typeface="Arial"/>
                <a:cs typeface="Arial"/>
              </a:rPr>
              <a:t>mas</a:t>
            </a:r>
            <a:r>
              <a:rPr sz="1800" spc="20" dirty="0">
                <a:latin typeface="Arial"/>
                <a:cs typeface="Arial"/>
              </a:rPr>
              <a:t> </a:t>
            </a:r>
            <a:r>
              <a:rPr sz="1800" spc="-5" dirty="0">
                <a:latin typeface="Arial"/>
                <a:cs typeface="Arial"/>
              </a:rPr>
              <a:t>naturalidad.</a:t>
            </a:r>
            <a:endParaRPr sz="1800" dirty="0">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43271" y="668313"/>
            <a:ext cx="7720965" cy="5136919"/>
          </a:xfrm>
          <a:prstGeom prst="rect">
            <a:avLst/>
          </a:prstGeom>
        </p:spPr>
        <p:txBody>
          <a:bodyPr vert="horz" wrap="square" lIns="0" tIns="13335" rIns="0" bIns="0" rtlCol="0">
            <a:spAutoFit/>
          </a:bodyPr>
          <a:lstStyle/>
          <a:p>
            <a:pPr marL="396240" indent="-383540">
              <a:lnSpc>
                <a:spcPct val="100000"/>
              </a:lnSpc>
              <a:spcBef>
                <a:spcPts val="105"/>
              </a:spcBef>
              <a:buClr>
                <a:srgbClr val="3891A7"/>
              </a:buClr>
              <a:buSzPct val="78260"/>
              <a:buFont typeface="Wingdings 2"/>
              <a:buChar char=""/>
              <a:tabLst>
                <a:tab pos="396240" algn="l"/>
                <a:tab pos="396875" algn="l"/>
              </a:tabLst>
            </a:pPr>
            <a:r>
              <a:rPr sz="2300" b="1" dirty="0" err="1" smtClean="0">
                <a:uFill>
                  <a:solidFill>
                    <a:srgbClr val="8DC664"/>
                  </a:solidFill>
                </a:uFill>
                <a:latin typeface="Arial"/>
                <a:cs typeface="Arial"/>
              </a:rPr>
              <a:t>Impregnació</a:t>
            </a:r>
            <a:r>
              <a:rPr lang="es-MX" sz="2300" b="1" dirty="0" smtClean="0">
                <a:uFill>
                  <a:solidFill>
                    <a:srgbClr val="8DC664"/>
                  </a:solidFill>
                </a:uFill>
                <a:latin typeface="Arial"/>
                <a:cs typeface="Arial"/>
              </a:rPr>
              <a:t>n</a:t>
            </a:r>
            <a:endParaRPr sz="2300" b="1" dirty="0">
              <a:latin typeface="Arial"/>
              <a:cs typeface="Arial"/>
            </a:endParaRPr>
          </a:p>
          <a:p>
            <a:pPr marL="396240" marR="5080" indent="-62865">
              <a:lnSpc>
                <a:spcPct val="80000"/>
              </a:lnSpc>
              <a:spcBef>
                <a:spcPts val="550"/>
              </a:spcBef>
            </a:pPr>
            <a:r>
              <a:rPr sz="2300" dirty="0">
                <a:latin typeface="Arial"/>
                <a:cs typeface="Arial"/>
              </a:rPr>
              <a:t>La impregnación se define como la capacidad que</a:t>
            </a:r>
            <a:r>
              <a:rPr sz="2300" spc="-250" dirty="0">
                <a:latin typeface="Arial"/>
                <a:cs typeface="Arial"/>
              </a:rPr>
              <a:t> </a:t>
            </a:r>
            <a:r>
              <a:rPr sz="2300" dirty="0">
                <a:latin typeface="Arial"/>
                <a:cs typeface="Arial"/>
              </a:rPr>
              <a:t>tienen  las resinas de ser introducidas entre la capa de flor y las  primeras capas del corium, para corregir soltura de flor</a:t>
            </a:r>
            <a:r>
              <a:rPr sz="2300" spc="-290" dirty="0">
                <a:latin typeface="Arial"/>
                <a:cs typeface="Arial"/>
              </a:rPr>
              <a:t> </a:t>
            </a:r>
            <a:r>
              <a:rPr sz="2300" dirty="0">
                <a:latin typeface="Arial"/>
                <a:cs typeface="Arial"/>
              </a:rPr>
              <a:t>y  mejorar en lo posible el quiebre. </a:t>
            </a:r>
            <a:r>
              <a:rPr sz="2300" spc="-35" dirty="0">
                <a:latin typeface="Arial"/>
                <a:cs typeface="Arial"/>
              </a:rPr>
              <a:t>También </a:t>
            </a:r>
            <a:r>
              <a:rPr sz="2300" dirty="0">
                <a:latin typeface="Arial"/>
                <a:cs typeface="Arial"/>
              </a:rPr>
              <a:t>se consigue  mejorar el montado de la piel, la resistencia al arañazo</a:t>
            </a:r>
            <a:r>
              <a:rPr sz="2300" spc="-225" dirty="0">
                <a:latin typeface="Arial"/>
                <a:cs typeface="Arial"/>
              </a:rPr>
              <a:t> </a:t>
            </a:r>
            <a:r>
              <a:rPr sz="2300" dirty="0">
                <a:latin typeface="Arial"/>
                <a:cs typeface="Arial"/>
              </a:rPr>
              <a:t>y  a los frotes, mejorando el relleno y la firmeza de las  partes </a:t>
            </a:r>
            <a:r>
              <a:rPr sz="2300" spc="-5" dirty="0">
                <a:latin typeface="Arial"/>
                <a:cs typeface="Arial"/>
              </a:rPr>
              <a:t>vacías. </a:t>
            </a:r>
            <a:r>
              <a:rPr sz="2300" dirty="0">
                <a:latin typeface="Arial"/>
                <a:cs typeface="Arial"/>
              </a:rPr>
              <a:t>Se realiza con la máquina de cortina  aunque </a:t>
            </a:r>
            <a:r>
              <a:rPr sz="2300" spc="-5" dirty="0">
                <a:latin typeface="Arial"/>
                <a:cs typeface="Arial"/>
              </a:rPr>
              <a:t>también </a:t>
            </a:r>
            <a:r>
              <a:rPr sz="2300" dirty="0">
                <a:latin typeface="Arial"/>
                <a:cs typeface="Arial"/>
              </a:rPr>
              <a:t>se puede aplicar a roller o con</a:t>
            </a:r>
            <a:r>
              <a:rPr sz="2300" spc="-215" dirty="0">
                <a:latin typeface="Arial"/>
                <a:cs typeface="Arial"/>
              </a:rPr>
              <a:t> </a:t>
            </a:r>
            <a:r>
              <a:rPr sz="2300" dirty="0">
                <a:latin typeface="Arial"/>
                <a:cs typeface="Arial"/>
              </a:rPr>
              <a:t>pistola.</a:t>
            </a:r>
          </a:p>
          <a:p>
            <a:pPr>
              <a:lnSpc>
                <a:spcPct val="100000"/>
              </a:lnSpc>
            </a:pPr>
            <a:endParaRPr sz="2400" dirty="0">
              <a:latin typeface="Times New Roman"/>
              <a:cs typeface="Times New Roman"/>
            </a:endParaRPr>
          </a:p>
          <a:p>
            <a:pPr marL="396240" indent="-383540">
              <a:lnSpc>
                <a:spcPts val="2485"/>
              </a:lnSpc>
              <a:spcBef>
                <a:spcPts val="5"/>
              </a:spcBef>
              <a:buClr>
                <a:srgbClr val="3891A7"/>
              </a:buClr>
              <a:buSzPct val="78260"/>
              <a:buFont typeface="Wingdings 2"/>
              <a:buChar char=""/>
              <a:tabLst>
                <a:tab pos="396240" algn="l"/>
                <a:tab pos="396875" algn="l"/>
              </a:tabLst>
            </a:pPr>
            <a:r>
              <a:rPr sz="2300" b="1" spc="-5" dirty="0">
                <a:latin typeface="Arial"/>
                <a:cs typeface="Arial"/>
              </a:rPr>
              <a:t>Fondo</a:t>
            </a:r>
            <a:endParaRPr sz="2300" dirty="0">
              <a:latin typeface="Arial"/>
              <a:cs typeface="Arial"/>
            </a:endParaRPr>
          </a:p>
          <a:p>
            <a:pPr marL="396240" marR="369570">
              <a:lnSpc>
                <a:spcPct val="80000"/>
              </a:lnSpc>
              <a:spcBef>
                <a:spcPts val="275"/>
              </a:spcBef>
            </a:pPr>
            <a:r>
              <a:rPr sz="2300" dirty="0">
                <a:latin typeface="Arial"/>
                <a:cs typeface="Arial"/>
              </a:rPr>
              <a:t>Es la capa mas importante en la formulación de un  acabado y es común a todos lo tipos. El fondo se  considera a la parte estructural del acabado donde</a:t>
            </a:r>
            <a:r>
              <a:rPr sz="2300" spc="-280" dirty="0">
                <a:latin typeface="Arial"/>
                <a:cs typeface="Arial"/>
              </a:rPr>
              <a:t> </a:t>
            </a:r>
            <a:r>
              <a:rPr sz="2300" dirty="0">
                <a:latin typeface="Arial"/>
                <a:cs typeface="Arial"/>
              </a:rPr>
              <a:t>se  determinan mayoritariamente las </a:t>
            </a:r>
            <a:r>
              <a:rPr sz="2300" spc="-5" dirty="0">
                <a:latin typeface="Arial"/>
                <a:cs typeface="Arial"/>
              </a:rPr>
              <a:t>propiedades </a:t>
            </a:r>
            <a:r>
              <a:rPr sz="2300" dirty="0">
                <a:latin typeface="Arial"/>
                <a:cs typeface="Arial"/>
              </a:rPr>
              <a:t>del  artículo (solidez al frote seco y húmedo, resistencia</a:t>
            </a:r>
            <a:r>
              <a:rPr sz="2300" spc="-260" dirty="0">
                <a:latin typeface="Arial"/>
                <a:cs typeface="Arial"/>
              </a:rPr>
              <a:t> </a:t>
            </a:r>
            <a:r>
              <a:rPr sz="2300" dirty="0">
                <a:latin typeface="Arial"/>
                <a:cs typeface="Arial"/>
              </a:rPr>
              <a:t>al  rayado, cobertura, transparencia y </a:t>
            </a:r>
            <a:r>
              <a:rPr sz="2300" spc="-5" dirty="0">
                <a:latin typeface="Arial"/>
                <a:cs typeface="Arial"/>
              </a:rPr>
              <a:t>viveza </a:t>
            </a:r>
            <a:r>
              <a:rPr sz="2300" dirty="0">
                <a:latin typeface="Arial"/>
                <a:cs typeface="Arial"/>
              </a:rPr>
              <a:t>del</a:t>
            </a:r>
            <a:r>
              <a:rPr sz="2300" spc="-190" dirty="0">
                <a:latin typeface="Arial"/>
                <a:cs typeface="Arial"/>
              </a:rPr>
              <a:t> </a:t>
            </a:r>
            <a:r>
              <a:rPr sz="2300" spc="-25" dirty="0">
                <a:latin typeface="Arial"/>
                <a:cs typeface="Arial"/>
              </a:rPr>
              <a:t>color.</a:t>
            </a:r>
            <a:endParaRPr sz="2300" dirty="0">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382651"/>
            <a:ext cx="7769859" cy="5112297"/>
          </a:xfrm>
          <a:prstGeom prst="rect">
            <a:avLst/>
          </a:prstGeom>
        </p:spPr>
        <p:txBody>
          <a:bodyPr vert="horz" wrap="square" lIns="0" tIns="13335" rIns="0" bIns="0" rtlCol="0">
            <a:spAutoFit/>
          </a:bodyPr>
          <a:lstStyle/>
          <a:p>
            <a:pPr marL="12700">
              <a:lnSpc>
                <a:spcPts val="2485"/>
              </a:lnSpc>
            </a:pPr>
            <a:r>
              <a:rPr sz="2300" b="1" dirty="0" err="1" smtClean="0">
                <a:latin typeface="Arial"/>
                <a:cs typeface="Arial"/>
              </a:rPr>
              <a:t>Aprestos</a:t>
            </a:r>
            <a:endParaRPr sz="2300" dirty="0">
              <a:latin typeface="Arial"/>
              <a:cs typeface="Arial"/>
            </a:endParaRPr>
          </a:p>
          <a:p>
            <a:pPr marL="396240" marR="5080">
              <a:lnSpc>
                <a:spcPts val="2210"/>
              </a:lnSpc>
              <a:spcBef>
                <a:spcPts val="254"/>
              </a:spcBef>
            </a:pPr>
            <a:r>
              <a:rPr sz="2300" spc="-5" dirty="0">
                <a:latin typeface="Arial"/>
                <a:cs typeface="Arial"/>
              </a:rPr>
              <a:t>Existen varias modalidades </a:t>
            </a:r>
            <a:r>
              <a:rPr sz="2300" dirty="0">
                <a:latin typeface="Arial"/>
                <a:cs typeface="Arial"/>
              </a:rPr>
              <a:t>de aprestos y su</a:t>
            </a:r>
            <a:r>
              <a:rPr sz="2300" spc="-100" dirty="0">
                <a:latin typeface="Arial"/>
                <a:cs typeface="Arial"/>
              </a:rPr>
              <a:t> </a:t>
            </a:r>
            <a:r>
              <a:rPr sz="2300" dirty="0">
                <a:latin typeface="Arial"/>
                <a:cs typeface="Arial"/>
              </a:rPr>
              <a:t>formulación  </a:t>
            </a:r>
            <a:r>
              <a:rPr sz="2300" spc="-5" dirty="0">
                <a:latin typeface="Arial"/>
                <a:cs typeface="Arial"/>
              </a:rPr>
              <a:t>depende </a:t>
            </a:r>
            <a:r>
              <a:rPr sz="2300" dirty="0">
                <a:latin typeface="Arial"/>
                <a:cs typeface="Arial"/>
              </a:rPr>
              <a:t>de las características del artículo que se  deseen</a:t>
            </a:r>
            <a:r>
              <a:rPr sz="2300" spc="-65" dirty="0">
                <a:latin typeface="Arial"/>
                <a:cs typeface="Arial"/>
              </a:rPr>
              <a:t> </a:t>
            </a:r>
            <a:r>
              <a:rPr sz="2300" spc="-20" dirty="0">
                <a:latin typeface="Arial"/>
                <a:cs typeface="Arial"/>
              </a:rPr>
              <a:t>buscar.</a:t>
            </a:r>
            <a:endParaRPr sz="2300" dirty="0">
              <a:latin typeface="Arial"/>
              <a:cs typeface="Arial"/>
            </a:endParaRPr>
          </a:p>
          <a:p>
            <a:pPr marL="91440">
              <a:lnSpc>
                <a:spcPct val="100000"/>
              </a:lnSpc>
              <a:spcBef>
                <a:spcPts val="15"/>
              </a:spcBef>
            </a:pPr>
            <a:r>
              <a:rPr sz="2300" dirty="0">
                <a:latin typeface="Arial"/>
                <a:cs typeface="Arial"/>
              </a:rPr>
              <a:t>En general se pueden diferenciar los</a:t>
            </a:r>
            <a:r>
              <a:rPr sz="2300" spc="-190" dirty="0">
                <a:latin typeface="Arial"/>
                <a:cs typeface="Arial"/>
              </a:rPr>
              <a:t> </a:t>
            </a:r>
            <a:r>
              <a:rPr sz="2300" dirty="0">
                <a:latin typeface="Arial"/>
                <a:cs typeface="Arial"/>
              </a:rPr>
              <a:t>siguientes:</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coloreados sobre base</a:t>
            </a:r>
            <a:r>
              <a:rPr sz="2300" spc="-170" dirty="0">
                <a:latin typeface="Arial"/>
                <a:cs typeface="Arial"/>
              </a:rPr>
              <a:t> </a:t>
            </a:r>
            <a:r>
              <a:rPr sz="2300" dirty="0">
                <a:latin typeface="Arial"/>
                <a:cs typeface="Arial"/>
              </a:rPr>
              <a:t>nitro</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coloreados en fase</a:t>
            </a:r>
            <a:r>
              <a:rPr sz="2300" spc="-155" dirty="0">
                <a:latin typeface="Arial"/>
                <a:cs typeface="Arial"/>
              </a:rPr>
              <a:t> </a:t>
            </a:r>
            <a:r>
              <a:rPr sz="2300" dirty="0">
                <a:latin typeface="Arial"/>
                <a:cs typeface="Arial"/>
              </a:rPr>
              <a:t>orgánica</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coloreados a partir de ligantes</a:t>
            </a:r>
            <a:r>
              <a:rPr sz="2300" spc="-200" dirty="0">
                <a:latin typeface="Arial"/>
                <a:cs typeface="Arial"/>
              </a:rPr>
              <a:t> </a:t>
            </a:r>
            <a:r>
              <a:rPr sz="2300" dirty="0">
                <a:latin typeface="Arial"/>
                <a:cs typeface="Arial"/>
              </a:rPr>
              <a:t>acuosos</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para</a:t>
            </a:r>
            <a:r>
              <a:rPr sz="2300" spc="-90" dirty="0">
                <a:latin typeface="Arial"/>
                <a:cs typeface="Arial"/>
              </a:rPr>
              <a:t> </a:t>
            </a:r>
            <a:r>
              <a:rPr sz="2300" dirty="0">
                <a:latin typeface="Arial"/>
                <a:cs typeface="Arial"/>
              </a:rPr>
              <a:t>bombear</a:t>
            </a:r>
          </a:p>
          <a:p>
            <a:pPr marL="396240" indent="-383540">
              <a:lnSpc>
                <a:spcPct val="100000"/>
              </a:lnSpc>
              <a:spcBef>
                <a:spcPts val="5"/>
              </a:spcBef>
              <a:buClr>
                <a:srgbClr val="3891A7"/>
              </a:buClr>
              <a:buSzPct val="78260"/>
              <a:buFont typeface="Wingdings 2"/>
              <a:buChar char=""/>
              <a:tabLst>
                <a:tab pos="396240" algn="l"/>
                <a:tab pos="396875" algn="l"/>
              </a:tabLst>
            </a:pPr>
            <a:r>
              <a:rPr sz="2300" dirty="0">
                <a:latin typeface="Arial"/>
                <a:cs typeface="Arial"/>
              </a:rPr>
              <a:t>Aprestos para artículos</a:t>
            </a:r>
            <a:r>
              <a:rPr sz="2300" spc="-110" dirty="0">
                <a:latin typeface="Arial"/>
                <a:cs typeface="Arial"/>
              </a:rPr>
              <a:t> </a:t>
            </a:r>
            <a:r>
              <a:rPr sz="2300" spc="-5" dirty="0">
                <a:latin typeface="Arial"/>
                <a:cs typeface="Arial"/>
              </a:rPr>
              <a:t>abrillantados</a:t>
            </a:r>
            <a:endParaRPr sz="2300" dirty="0">
              <a:latin typeface="Arial"/>
              <a:cs typeface="Arial"/>
            </a:endParaRP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duros y</a:t>
            </a:r>
            <a:r>
              <a:rPr sz="2300" spc="-85" dirty="0">
                <a:latin typeface="Arial"/>
                <a:cs typeface="Arial"/>
              </a:rPr>
              <a:t> </a:t>
            </a:r>
            <a:r>
              <a:rPr sz="2300" dirty="0">
                <a:latin typeface="Arial"/>
                <a:cs typeface="Arial"/>
              </a:rPr>
              <a:t>brillantes</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brillantes</a:t>
            </a:r>
            <a:r>
              <a:rPr sz="2300" spc="-105" dirty="0">
                <a:latin typeface="Arial"/>
                <a:cs typeface="Arial"/>
              </a:rPr>
              <a:t> </a:t>
            </a:r>
            <a:r>
              <a:rPr sz="2300" dirty="0">
                <a:latin typeface="Arial"/>
                <a:cs typeface="Arial"/>
              </a:rPr>
              <a:t>blandos</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para tapicería y artículos de altas</a:t>
            </a:r>
            <a:r>
              <a:rPr sz="2300" spc="-220" dirty="0">
                <a:latin typeface="Arial"/>
                <a:cs typeface="Arial"/>
              </a:rPr>
              <a:t> </a:t>
            </a:r>
            <a:r>
              <a:rPr sz="2300" dirty="0">
                <a:latin typeface="Arial"/>
                <a:cs typeface="Arial"/>
              </a:rPr>
              <a:t>prestaciones</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de</a:t>
            </a:r>
            <a:r>
              <a:rPr sz="2300" spc="-80" dirty="0">
                <a:latin typeface="Arial"/>
                <a:cs typeface="Arial"/>
              </a:rPr>
              <a:t> </a:t>
            </a:r>
            <a:r>
              <a:rPr sz="2300" dirty="0">
                <a:latin typeface="Arial"/>
                <a:cs typeface="Arial"/>
              </a:rPr>
              <a:t>fijación</a:t>
            </a:r>
          </a:p>
          <a:p>
            <a:pPr marL="396240" indent="-383540">
              <a:lnSpc>
                <a:spcPct val="100000"/>
              </a:lnSpc>
              <a:buClr>
                <a:srgbClr val="3891A7"/>
              </a:buClr>
              <a:buSzPct val="78260"/>
              <a:buFont typeface="Wingdings 2"/>
              <a:buChar char=""/>
              <a:tabLst>
                <a:tab pos="396240" algn="l"/>
                <a:tab pos="396875" algn="l"/>
              </a:tabLst>
            </a:pPr>
            <a:r>
              <a:rPr sz="2300" dirty="0">
                <a:latin typeface="Arial"/>
                <a:cs typeface="Arial"/>
              </a:rPr>
              <a:t>Aprestos de</a:t>
            </a:r>
            <a:r>
              <a:rPr sz="2300" spc="-65" dirty="0">
                <a:latin typeface="Arial"/>
                <a:cs typeface="Arial"/>
              </a:rPr>
              <a:t> </a:t>
            </a:r>
            <a:r>
              <a:rPr sz="2300" dirty="0">
                <a:latin typeface="Arial"/>
                <a:cs typeface="Arial"/>
              </a:rPr>
              <a:t>tacto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76400" y="149923"/>
            <a:ext cx="6302375" cy="1120820"/>
          </a:xfrm>
          <a:prstGeom prst="rect">
            <a:avLst/>
          </a:prstGeom>
        </p:spPr>
        <p:txBody>
          <a:bodyPr vert="horz" wrap="square" lIns="0" tIns="12700" rIns="0" bIns="0" rtlCol="0">
            <a:spAutoFit/>
          </a:bodyPr>
          <a:lstStyle/>
          <a:p>
            <a:pPr marL="12700" algn="ctr">
              <a:lnSpc>
                <a:spcPct val="100000"/>
              </a:lnSpc>
              <a:spcBef>
                <a:spcPts val="100"/>
              </a:spcBef>
            </a:pPr>
            <a:r>
              <a:rPr dirty="0"/>
              <a:t>CLASIFICACIÓN DEL</a:t>
            </a:r>
            <a:r>
              <a:rPr spc="-280" dirty="0"/>
              <a:t> </a:t>
            </a:r>
            <a:r>
              <a:rPr dirty="0"/>
              <a:t>ACABADO</a:t>
            </a:r>
          </a:p>
        </p:txBody>
      </p:sp>
      <p:sp>
        <p:nvSpPr>
          <p:cNvPr id="8" name="object 8"/>
          <p:cNvSpPr txBox="1"/>
          <p:nvPr/>
        </p:nvSpPr>
        <p:spPr>
          <a:xfrm>
            <a:off x="838200" y="1145491"/>
            <a:ext cx="7710170" cy="4948555"/>
          </a:xfrm>
          <a:prstGeom prst="rect">
            <a:avLst/>
          </a:prstGeom>
        </p:spPr>
        <p:txBody>
          <a:bodyPr vert="horz" wrap="square" lIns="0" tIns="12065" rIns="0" bIns="0" rtlCol="0">
            <a:spAutoFit/>
          </a:bodyPr>
          <a:lstStyle/>
          <a:p>
            <a:pPr marL="396240" indent="-383540" algn="just">
              <a:lnSpc>
                <a:spcPct val="100000"/>
              </a:lnSpc>
              <a:spcBef>
                <a:spcPts val="95"/>
              </a:spcBef>
              <a:buClr>
                <a:srgbClr val="3891A7"/>
              </a:buClr>
              <a:buSzPct val="78947"/>
              <a:buFont typeface="Wingdings 2"/>
              <a:buChar char=""/>
              <a:tabLst>
                <a:tab pos="396240" algn="l"/>
                <a:tab pos="396875" algn="l"/>
              </a:tabLst>
            </a:pPr>
            <a:r>
              <a:rPr sz="1900" b="1" spc="-5" dirty="0">
                <a:latin typeface="Arial"/>
                <a:cs typeface="Arial"/>
              </a:rPr>
              <a:t>Según la cantidad de</a:t>
            </a:r>
            <a:r>
              <a:rPr sz="1900" b="1" spc="20" dirty="0">
                <a:latin typeface="Arial"/>
                <a:cs typeface="Arial"/>
              </a:rPr>
              <a:t> </a:t>
            </a:r>
            <a:r>
              <a:rPr sz="1900" b="1" spc="-5" dirty="0">
                <a:latin typeface="Arial"/>
                <a:cs typeface="Arial"/>
              </a:rPr>
              <a:t>Pigmento</a:t>
            </a:r>
            <a:endParaRPr sz="1900" dirty="0">
              <a:latin typeface="Arial"/>
              <a:cs typeface="Arial"/>
            </a:endParaRPr>
          </a:p>
          <a:p>
            <a:pPr marL="396240" marR="182245" indent="80645" algn="just">
              <a:lnSpc>
                <a:spcPts val="1820"/>
              </a:lnSpc>
              <a:spcBef>
                <a:spcPts val="445"/>
              </a:spcBef>
            </a:pPr>
            <a:r>
              <a:rPr sz="1900" spc="-5" dirty="0">
                <a:latin typeface="Arial"/>
                <a:cs typeface="Arial"/>
              </a:rPr>
              <a:t>Esta clasificación está basada principalmente por su grado de  transparencia y esta a su vez está relacionada con la cantidad y el  tipo de pigmento utilizado y con base en esto se clasifican</a:t>
            </a:r>
            <a:r>
              <a:rPr sz="1900" spc="229" dirty="0">
                <a:latin typeface="Arial"/>
                <a:cs typeface="Arial"/>
              </a:rPr>
              <a:t> </a:t>
            </a:r>
            <a:r>
              <a:rPr sz="1900" spc="-5" dirty="0">
                <a:latin typeface="Arial"/>
                <a:cs typeface="Arial"/>
              </a:rPr>
              <a:t>en:</a:t>
            </a:r>
            <a:endParaRPr sz="1900" dirty="0">
              <a:latin typeface="Arial"/>
              <a:cs typeface="Arial"/>
            </a:endParaRPr>
          </a:p>
          <a:p>
            <a:pPr algn="just">
              <a:lnSpc>
                <a:spcPct val="100000"/>
              </a:lnSpc>
              <a:spcBef>
                <a:spcPts val="5"/>
              </a:spcBef>
            </a:pPr>
            <a:endParaRPr sz="2000" dirty="0">
              <a:latin typeface="Times New Roman"/>
              <a:cs typeface="Times New Roman"/>
            </a:endParaRPr>
          </a:p>
          <a:p>
            <a:pPr marL="396240" indent="-383540" algn="just">
              <a:lnSpc>
                <a:spcPct val="100000"/>
              </a:lnSpc>
              <a:buClr>
                <a:srgbClr val="3891A7"/>
              </a:buClr>
              <a:buSzPct val="78947"/>
              <a:buFont typeface="Wingdings 2"/>
              <a:buChar char=""/>
              <a:tabLst>
                <a:tab pos="396240" algn="l"/>
                <a:tab pos="396875" algn="l"/>
              </a:tabLst>
            </a:pPr>
            <a:r>
              <a:rPr sz="1900" u="heavy" spc="-5" dirty="0">
                <a:uFill>
                  <a:solidFill>
                    <a:srgbClr val="FFFFFF"/>
                  </a:solidFill>
                </a:uFill>
                <a:latin typeface="Arial"/>
                <a:cs typeface="Arial"/>
              </a:rPr>
              <a:t>Acabado</a:t>
            </a:r>
            <a:r>
              <a:rPr sz="1900" u="heavy" spc="20" dirty="0">
                <a:uFill>
                  <a:solidFill>
                    <a:srgbClr val="FFFFFF"/>
                  </a:solidFill>
                </a:uFill>
                <a:latin typeface="Arial"/>
                <a:cs typeface="Arial"/>
              </a:rPr>
              <a:t> </a:t>
            </a:r>
            <a:r>
              <a:rPr sz="1900" u="heavy" spc="-5" dirty="0">
                <a:uFill>
                  <a:solidFill>
                    <a:srgbClr val="FFFFFF"/>
                  </a:solidFill>
                </a:uFill>
                <a:latin typeface="Arial"/>
                <a:cs typeface="Arial"/>
              </a:rPr>
              <a:t>anilina</a:t>
            </a:r>
            <a:endParaRPr sz="1900" dirty="0">
              <a:latin typeface="Arial"/>
              <a:cs typeface="Arial"/>
            </a:endParaRPr>
          </a:p>
          <a:p>
            <a:pPr marL="396240" marR="974725" indent="13335" algn="just">
              <a:lnSpc>
                <a:spcPts val="1820"/>
              </a:lnSpc>
              <a:spcBef>
                <a:spcPts val="445"/>
              </a:spcBef>
            </a:pPr>
            <a:r>
              <a:rPr sz="1900" spc="-5" dirty="0">
                <a:latin typeface="Arial"/>
                <a:cs typeface="Arial"/>
              </a:rPr>
              <a:t>Se efectúa solo en cueros de elevada calidad y de elevado  </a:t>
            </a:r>
            <a:r>
              <a:rPr sz="1900" spc="-20" dirty="0">
                <a:latin typeface="Arial"/>
                <a:cs typeface="Arial"/>
              </a:rPr>
              <a:t>valor, </a:t>
            </a:r>
            <a:r>
              <a:rPr sz="1900" spc="-5" dirty="0">
                <a:latin typeface="Arial"/>
                <a:cs typeface="Arial"/>
              </a:rPr>
              <a:t>como pueden ser becerros, piel</a:t>
            </a:r>
            <a:r>
              <a:rPr sz="1900" spc="135" dirty="0">
                <a:latin typeface="Arial"/>
                <a:cs typeface="Arial"/>
              </a:rPr>
              <a:t> </a:t>
            </a:r>
            <a:r>
              <a:rPr sz="1900" spc="-5" dirty="0">
                <a:latin typeface="Arial"/>
                <a:cs typeface="Arial"/>
              </a:rPr>
              <a:t>de</a:t>
            </a:r>
            <a:endParaRPr sz="1900" dirty="0">
              <a:latin typeface="Arial"/>
              <a:cs typeface="Arial"/>
            </a:endParaRPr>
          </a:p>
          <a:p>
            <a:pPr marL="396240" marR="5715" algn="just">
              <a:lnSpc>
                <a:spcPct val="80000"/>
              </a:lnSpc>
              <a:spcBef>
                <a:spcPts val="20"/>
              </a:spcBef>
            </a:pPr>
            <a:r>
              <a:rPr sz="1900" spc="-5" dirty="0">
                <a:latin typeface="Arial"/>
                <a:cs typeface="Arial"/>
              </a:rPr>
              <a:t>cabra, serpiente, cocodrilo, los cuales no presentan ninguna  irregularidad superficial o bien en cueros bajos de </a:t>
            </a:r>
            <a:r>
              <a:rPr sz="1900" spc="-25" dirty="0">
                <a:latin typeface="Arial"/>
                <a:cs typeface="Arial"/>
              </a:rPr>
              <a:t>flor, </a:t>
            </a:r>
            <a:r>
              <a:rPr sz="1900" spc="-5" dirty="0">
                <a:latin typeface="Arial"/>
                <a:cs typeface="Arial"/>
              </a:rPr>
              <a:t>que después  de un grabado presentan una superficie sin imperfecciones. En este  acabado, la piel se recubre con un film muy sutil y transparente, el  cual no debe modificar el aspecto natural de la</a:t>
            </a:r>
            <a:r>
              <a:rPr sz="1900" spc="175" dirty="0">
                <a:latin typeface="Arial"/>
                <a:cs typeface="Arial"/>
              </a:rPr>
              <a:t> </a:t>
            </a:r>
            <a:r>
              <a:rPr sz="1900" spc="-5" dirty="0">
                <a:latin typeface="Arial"/>
                <a:cs typeface="Arial"/>
              </a:rPr>
              <a:t>piel</a:t>
            </a:r>
            <a:endParaRPr sz="1900" dirty="0">
              <a:latin typeface="Arial"/>
              <a:cs typeface="Arial"/>
            </a:endParaRPr>
          </a:p>
          <a:p>
            <a:pPr marL="396240" marR="5080" algn="just">
              <a:lnSpc>
                <a:spcPct val="80000"/>
              </a:lnSpc>
            </a:pPr>
            <a:r>
              <a:rPr sz="1900" spc="-5" dirty="0">
                <a:latin typeface="Arial"/>
                <a:cs typeface="Arial"/>
              </a:rPr>
              <a:t>teñida, pudiéndose observar el poro de la piel o el relieve grabado.  Se utilizan pigmentos orgánicos transparentes y ligantes proteínicos  y resínicos y los efectos de avivado, contraste o igualación del color  se obtienen con colorantes. </a:t>
            </a:r>
            <a:r>
              <a:rPr sz="1900" spc="-10" dirty="0">
                <a:latin typeface="Arial"/>
                <a:cs typeface="Arial"/>
              </a:rPr>
              <a:t>El </a:t>
            </a:r>
            <a:r>
              <a:rPr sz="1900" spc="-5" dirty="0">
                <a:latin typeface="Arial"/>
                <a:cs typeface="Arial"/>
              </a:rPr>
              <a:t>acabado anilina se efectúa aplicando  en la piel una capa de fondo </a:t>
            </a:r>
            <a:r>
              <a:rPr sz="1900" spc="-15" dirty="0">
                <a:latin typeface="Arial"/>
                <a:cs typeface="Arial"/>
              </a:rPr>
              <a:t>preliminar, </a:t>
            </a:r>
            <a:r>
              <a:rPr sz="1900" spc="-5" dirty="0">
                <a:latin typeface="Arial"/>
                <a:cs typeface="Arial"/>
              </a:rPr>
              <a:t>con el fin de regular y  mejorar la capacidad de absorción de la superficie de la flor y  favorecer su aspecto</a:t>
            </a:r>
            <a:r>
              <a:rPr sz="1900" spc="50" dirty="0">
                <a:latin typeface="Arial"/>
                <a:cs typeface="Arial"/>
              </a:rPr>
              <a:t> </a:t>
            </a:r>
            <a:r>
              <a:rPr sz="1900" spc="-5" dirty="0">
                <a:latin typeface="Arial"/>
                <a:cs typeface="Arial"/>
              </a:rPr>
              <a:t>natural.</a:t>
            </a:r>
            <a:endParaRPr sz="1900" dirty="0">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72516" y="461517"/>
            <a:ext cx="7791450" cy="5467350"/>
          </a:xfrm>
          <a:prstGeom prst="rect">
            <a:avLst/>
          </a:prstGeom>
        </p:spPr>
        <p:txBody>
          <a:bodyPr vert="horz" wrap="square" lIns="0" tIns="12700" rIns="0" bIns="0" rtlCol="0">
            <a:spAutoFit/>
          </a:bodyPr>
          <a:lstStyle/>
          <a:p>
            <a:pPr marL="396240" indent="-383540" algn="just">
              <a:lnSpc>
                <a:spcPct val="100000"/>
              </a:lnSpc>
              <a:spcBef>
                <a:spcPts val="100"/>
              </a:spcBef>
              <a:buClr>
                <a:srgbClr val="3891A7"/>
              </a:buClr>
              <a:buSzPct val="78571"/>
              <a:buFont typeface="Wingdings 2"/>
              <a:buChar char=""/>
              <a:tabLst>
                <a:tab pos="396240" algn="l"/>
                <a:tab pos="396875" algn="l"/>
              </a:tabLst>
            </a:pPr>
            <a:r>
              <a:rPr sz="2100" b="1" u="sng" spc="-5" dirty="0">
                <a:uFill>
                  <a:solidFill>
                    <a:srgbClr val="FFFFFF"/>
                  </a:solidFill>
                </a:uFill>
                <a:latin typeface="Arial"/>
                <a:cs typeface="Arial"/>
              </a:rPr>
              <a:t>Acabado</a:t>
            </a:r>
            <a:r>
              <a:rPr sz="2100" b="1" u="sng" spc="-40" dirty="0">
                <a:uFill>
                  <a:solidFill>
                    <a:srgbClr val="FFFFFF"/>
                  </a:solidFill>
                </a:uFill>
                <a:latin typeface="Arial"/>
                <a:cs typeface="Arial"/>
              </a:rPr>
              <a:t> </a:t>
            </a:r>
            <a:r>
              <a:rPr sz="2100" b="1" u="sng" spc="-5" dirty="0">
                <a:uFill>
                  <a:solidFill>
                    <a:srgbClr val="FFFFFF"/>
                  </a:solidFill>
                </a:uFill>
                <a:latin typeface="Arial"/>
                <a:cs typeface="Arial"/>
              </a:rPr>
              <a:t>semianilina</a:t>
            </a:r>
            <a:endParaRPr sz="2100" b="1" u="sng" dirty="0">
              <a:latin typeface="Arial"/>
              <a:cs typeface="Arial"/>
            </a:endParaRPr>
          </a:p>
          <a:p>
            <a:pPr marL="396240" marR="212090" indent="-12700" algn="just">
              <a:lnSpc>
                <a:spcPct val="80000"/>
              </a:lnSpc>
              <a:spcBef>
                <a:spcPts val="505"/>
              </a:spcBef>
            </a:pPr>
            <a:r>
              <a:rPr sz="2100" spc="-5" dirty="0">
                <a:latin typeface="Arial"/>
                <a:cs typeface="Arial"/>
              </a:rPr>
              <a:t>Se efectúa sobre pieles que presentan alguna irregularidad </a:t>
            </a:r>
            <a:r>
              <a:rPr sz="2100" dirty="0">
                <a:latin typeface="Arial"/>
                <a:cs typeface="Arial"/>
              </a:rPr>
              <a:t>y  </a:t>
            </a:r>
            <a:r>
              <a:rPr sz="2100" spc="-5" dirty="0">
                <a:latin typeface="Arial"/>
                <a:cs typeface="Arial"/>
              </a:rPr>
              <a:t>tienen cierto </a:t>
            </a:r>
            <a:r>
              <a:rPr sz="2100" dirty="0">
                <a:latin typeface="Arial"/>
                <a:cs typeface="Arial"/>
              </a:rPr>
              <a:t>efecto </a:t>
            </a:r>
            <a:r>
              <a:rPr sz="2100" spc="-5" dirty="0">
                <a:latin typeface="Arial"/>
                <a:cs typeface="Arial"/>
              </a:rPr>
              <a:t>cubriente conseguido por la adición  moderada </a:t>
            </a:r>
            <a:r>
              <a:rPr sz="2100" dirty="0">
                <a:latin typeface="Arial"/>
                <a:cs typeface="Arial"/>
              </a:rPr>
              <a:t>de </a:t>
            </a:r>
            <a:r>
              <a:rPr sz="2100" spc="-5" dirty="0">
                <a:latin typeface="Arial"/>
                <a:cs typeface="Arial"/>
              </a:rPr>
              <a:t>pigmentos orgánicos </a:t>
            </a:r>
            <a:r>
              <a:rPr sz="2100" dirty="0">
                <a:latin typeface="Arial"/>
                <a:cs typeface="Arial"/>
              </a:rPr>
              <a:t>o </a:t>
            </a:r>
            <a:r>
              <a:rPr sz="2100" spc="-5" dirty="0">
                <a:latin typeface="Arial"/>
                <a:cs typeface="Arial"/>
              </a:rPr>
              <a:t>minerales </a:t>
            </a:r>
            <a:r>
              <a:rPr sz="2100" dirty="0">
                <a:latin typeface="Arial"/>
                <a:cs typeface="Arial"/>
              </a:rPr>
              <a:t>y </a:t>
            </a:r>
            <a:r>
              <a:rPr sz="2100" spc="-5" dirty="0">
                <a:latin typeface="Arial"/>
                <a:cs typeface="Arial"/>
              </a:rPr>
              <a:t>colorantes.  </a:t>
            </a:r>
            <a:r>
              <a:rPr sz="2100" dirty="0">
                <a:latin typeface="Arial"/>
                <a:cs typeface="Arial"/>
              </a:rPr>
              <a:t>Estos </a:t>
            </a:r>
            <a:r>
              <a:rPr sz="2100" spc="-5" dirty="0">
                <a:latin typeface="Arial"/>
                <a:cs typeface="Arial"/>
              </a:rPr>
              <a:t>pigmentos inorgánicos cubrientes se </a:t>
            </a:r>
            <a:r>
              <a:rPr sz="2100" dirty="0">
                <a:latin typeface="Arial"/>
                <a:cs typeface="Arial"/>
              </a:rPr>
              <a:t>utilizan </a:t>
            </a:r>
            <a:r>
              <a:rPr sz="2100" spc="-5" dirty="0">
                <a:latin typeface="Arial"/>
                <a:cs typeface="Arial"/>
              </a:rPr>
              <a:t>en forma  que la cantidad necesaria vaya disminuyendo desde la capa  de fondo hasta la capa de apresto, la cual no debe  contenerlos.</a:t>
            </a:r>
            <a:endParaRPr sz="2100" dirty="0">
              <a:latin typeface="Arial"/>
              <a:cs typeface="Arial"/>
            </a:endParaRPr>
          </a:p>
          <a:p>
            <a:pPr algn="just">
              <a:lnSpc>
                <a:spcPct val="100000"/>
              </a:lnSpc>
              <a:spcBef>
                <a:spcPts val="45"/>
              </a:spcBef>
            </a:pPr>
            <a:endParaRPr sz="2150" dirty="0">
              <a:latin typeface="Times New Roman"/>
              <a:cs typeface="Times New Roman"/>
            </a:endParaRPr>
          </a:p>
          <a:p>
            <a:pPr marL="396240" indent="-383540" algn="just">
              <a:lnSpc>
                <a:spcPct val="100000"/>
              </a:lnSpc>
              <a:buClr>
                <a:srgbClr val="3891A7"/>
              </a:buClr>
              <a:buSzPct val="78571"/>
              <a:buFont typeface="Wingdings 2"/>
              <a:buChar char=""/>
              <a:tabLst>
                <a:tab pos="396240" algn="l"/>
                <a:tab pos="396875" algn="l"/>
              </a:tabLst>
            </a:pPr>
            <a:r>
              <a:rPr sz="2100" b="1" u="sng" spc="-5" dirty="0">
                <a:uFill>
                  <a:solidFill>
                    <a:srgbClr val="FFFFFF"/>
                  </a:solidFill>
                </a:uFill>
                <a:latin typeface="Arial"/>
                <a:cs typeface="Arial"/>
              </a:rPr>
              <a:t>Acabado</a:t>
            </a:r>
            <a:r>
              <a:rPr sz="2100" b="1" u="sng" spc="-45" dirty="0">
                <a:uFill>
                  <a:solidFill>
                    <a:srgbClr val="FFFFFF"/>
                  </a:solidFill>
                </a:uFill>
                <a:latin typeface="Arial"/>
                <a:cs typeface="Arial"/>
              </a:rPr>
              <a:t> </a:t>
            </a:r>
            <a:r>
              <a:rPr sz="2100" b="1" u="sng" spc="-5" dirty="0">
                <a:uFill>
                  <a:solidFill>
                    <a:srgbClr val="FFFFFF"/>
                  </a:solidFill>
                </a:uFill>
                <a:latin typeface="Arial"/>
                <a:cs typeface="Arial"/>
              </a:rPr>
              <a:t>pigmentado</a:t>
            </a:r>
            <a:endParaRPr sz="2100" b="1" u="sng" dirty="0">
              <a:latin typeface="Arial"/>
              <a:cs typeface="Arial"/>
            </a:endParaRPr>
          </a:p>
          <a:p>
            <a:pPr marL="396240" marR="5080" indent="-12700" algn="just">
              <a:lnSpc>
                <a:spcPct val="80000"/>
              </a:lnSpc>
              <a:spcBef>
                <a:spcPts val="505"/>
              </a:spcBef>
            </a:pPr>
            <a:r>
              <a:rPr sz="2100" dirty="0">
                <a:latin typeface="Arial"/>
                <a:cs typeface="Arial"/>
              </a:rPr>
              <a:t>Este </a:t>
            </a:r>
            <a:r>
              <a:rPr sz="2100" spc="-5" dirty="0">
                <a:latin typeface="Arial"/>
                <a:cs typeface="Arial"/>
              </a:rPr>
              <a:t>tipo de acabado posee un elevado poder de cobertura y  tiene como objetivos dar brillo, resistencia a la luz, </a:t>
            </a:r>
            <a:r>
              <a:rPr sz="2100" spc="-10" dirty="0">
                <a:latin typeface="Arial"/>
                <a:cs typeface="Arial"/>
              </a:rPr>
              <a:t>al agua, </a:t>
            </a:r>
            <a:r>
              <a:rPr sz="2100" spc="-5" dirty="0">
                <a:latin typeface="Arial"/>
                <a:cs typeface="Arial"/>
              </a:rPr>
              <a:t>al  </a:t>
            </a:r>
            <a:r>
              <a:rPr sz="2100" dirty="0">
                <a:latin typeface="Arial"/>
                <a:cs typeface="Arial"/>
              </a:rPr>
              <a:t>frote </a:t>
            </a:r>
            <a:r>
              <a:rPr sz="2100" spc="-5" dirty="0">
                <a:latin typeface="Arial"/>
                <a:cs typeface="Arial"/>
              </a:rPr>
              <a:t>húmedo </a:t>
            </a:r>
            <a:r>
              <a:rPr sz="2100" dirty="0">
                <a:latin typeface="Arial"/>
                <a:cs typeface="Arial"/>
              </a:rPr>
              <a:t>y seco y </a:t>
            </a:r>
            <a:r>
              <a:rPr sz="2100" spc="-5" dirty="0">
                <a:latin typeface="Arial"/>
                <a:cs typeface="Arial"/>
              </a:rPr>
              <a:t>además igualar la superficie  disimulando defectos producidos por una inadecuada  elaboración </a:t>
            </a:r>
            <a:r>
              <a:rPr sz="2100" dirty="0">
                <a:latin typeface="Arial"/>
                <a:cs typeface="Arial"/>
              </a:rPr>
              <a:t>o </a:t>
            </a:r>
            <a:r>
              <a:rPr sz="2100" spc="-5" dirty="0">
                <a:latin typeface="Arial"/>
                <a:cs typeface="Arial"/>
              </a:rPr>
              <a:t>por una </a:t>
            </a:r>
            <a:r>
              <a:rPr sz="2100" dirty="0">
                <a:latin typeface="Arial"/>
                <a:cs typeface="Arial"/>
              </a:rPr>
              <a:t>mala calidad </a:t>
            </a:r>
            <a:r>
              <a:rPr sz="2100" spc="-5" dirty="0">
                <a:latin typeface="Arial"/>
                <a:cs typeface="Arial"/>
              </a:rPr>
              <a:t>del cuero. </a:t>
            </a:r>
            <a:r>
              <a:rPr sz="2100" dirty="0">
                <a:latin typeface="Arial"/>
                <a:cs typeface="Arial"/>
              </a:rPr>
              <a:t>Este </a:t>
            </a:r>
            <a:r>
              <a:rPr sz="2100" spc="-5" dirty="0">
                <a:latin typeface="Arial"/>
                <a:cs typeface="Arial"/>
              </a:rPr>
              <a:t>acabado  no permite </a:t>
            </a:r>
            <a:r>
              <a:rPr sz="2100" spc="-10" dirty="0">
                <a:latin typeface="Arial"/>
                <a:cs typeface="Arial"/>
              </a:rPr>
              <a:t>ver </a:t>
            </a:r>
            <a:r>
              <a:rPr sz="2100" spc="-5" dirty="0">
                <a:latin typeface="Arial"/>
                <a:cs typeface="Arial"/>
              </a:rPr>
              <a:t>bien el poro de la piel. Generalmente este tipo  de acabado lleva un grabado en la flor para ayudar a </a:t>
            </a:r>
            <a:r>
              <a:rPr sz="2100" dirty="0">
                <a:latin typeface="Arial"/>
                <a:cs typeface="Arial"/>
              </a:rPr>
              <a:t>disimular  </a:t>
            </a:r>
            <a:r>
              <a:rPr sz="2100" spc="-5" dirty="0">
                <a:latin typeface="Arial"/>
                <a:cs typeface="Arial"/>
              </a:rPr>
              <a:t>los defectos. La adición de estos acabados, en las capas  intermedias o posteriores puede embellecer el artículo pero no  </a:t>
            </a:r>
            <a:r>
              <a:rPr sz="2100" dirty="0">
                <a:latin typeface="Arial"/>
                <a:cs typeface="Arial"/>
              </a:rPr>
              <a:t>modifica </a:t>
            </a:r>
            <a:r>
              <a:rPr sz="2100" spc="-5" dirty="0">
                <a:latin typeface="Arial"/>
                <a:cs typeface="Arial"/>
              </a:rPr>
              <a:t>su capacidad de</a:t>
            </a:r>
            <a:r>
              <a:rPr sz="2100" spc="-70" dirty="0">
                <a:latin typeface="Arial"/>
                <a:cs typeface="Arial"/>
              </a:rPr>
              <a:t> </a:t>
            </a:r>
            <a:r>
              <a:rPr sz="2100" spc="-5" dirty="0">
                <a:latin typeface="Arial"/>
                <a:cs typeface="Arial"/>
              </a:rPr>
              <a:t>cobertura.</a:t>
            </a:r>
            <a:endParaRPr sz="2100" dirty="0">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24000" y="127002"/>
            <a:ext cx="7012940" cy="1121461"/>
          </a:xfrm>
          <a:prstGeom prst="rect">
            <a:avLst/>
          </a:prstGeom>
        </p:spPr>
        <p:txBody>
          <a:bodyPr vert="horz" wrap="square" lIns="0" tIns="13335" rIns="0" bIns="0" rtlCol="0">
            <a:spAutoFit/>
          </a:bodyPr>
          <a:lstStyle/>
          <a:p>
            <a:pPr marL="12700" marR="5080" algn="ctr">
              <a:lnSpc>
                <a:spcPct val="100000"/>
              </a:lnSpc>
              <a:spcBef>
                <a:spcPts val="105"/>
              </a:spcBef>
            </a:pPr>
            <a:r>
              <a:rPr dirty="0"/>
              <a:t>Según el </a:t>
            </a:r>
            <a:r>
              <a:rPr spc="-5" dirty="0"/>
              <a:t>artículo </a:t>
            </a:r>
            <a:r>
              <a:rPr dirty="0"/>
              <a:t>a que se destina</a:t>
            </a:r>
            <a:r>
              <a:rPr spc="-195" dirty="0"/>
              <a:t> </a:t>
            </a:r>
            <a:r>
              <a:rPr dirty="0"/>
              <a:t>el  </a:t>
            </a:r>
            <a:r>
              <a:rPr spc="-5" dirty="0"/>
              <a:t>cuero</a:t>
            </a:r>
          </a:p>
        </p:txBody>
      </p:sp>
      <p:sp>
        <p:nvSpPr>
          <p:cNvPr id="8" name="object 8"/>
          <p:cNvSpPr txBox="1"/>
          <p:nvPr/>
        </p:nvSpPr>
        <p:spPr>
          <a:xfrm>
            <a:off x="685800" y="1371600"/>
            <a:ext cx="7244715" cy="4742815"/>
          </a:xfrm>
          <a:prstGeom prst="rect">
            <a:avLst/>
          </a:prstGeom>
        </p:spPr>
        <p:txBody>
          <a:bodyPr vert="horz" wrap="square" lIns="0" tIns="13335" rIns="0" bIns="0" rtlCol="0">
            <a:spAutoFit/>
          </a:bodyPr>
          <a:lstStyle/>
          <a:p>
            <a:pPr marL="433070">
              <a:lnSpc>
                <a:spcPts val="1839"/>
              </a:lnSpc>
              <a:spcBef>
                <a:spcPts val="105"/>
              </a:spcBef>
            </a:pPr>
            <a:r>
              <a:rPr sz="1700" dirty="0">
                <a:latin typeface="Arial"/>
                <a:cs typeface="Arial"/>
              </a:rPr>
              <a:t>Esta clasificación viene basada básicamente por dos clases</a:t>
            </a:r>
            <a:r>
              <a:rPr sz="1700" spc="-20" dirty="0">
                <a:latin typeface="Arial"/>
                <a:cs typeface="Arial"/>
              </a:rPr>
              <a:t> </a:t>
            </a:r>
            <a:r>
              <a:rPr sz="1700" dirty="0">
                <a:latin typeface="Arial"/>
                <a:cs typeface="Arial"/>
              </a:rPr>
              <a:t>de</a:t>
            </a:r>
          </a:p>
          <a:p>
            <a:pPr marL="396240">
              <a:lnSpc>
                <a:spcPts val="1839"/>
              </a:lnSpc>
            </a:pPr>
            <a:r>
              <a:rPr sz="1700" spc="-5" dirty="0">
                <a:latin typeface="Arial"/>
                <a:cs typeface="Arial"/>
              </a:rPr>
              <a:t>características:</a:t>
            </a:r>
            <a:endParaRPr sz="1700" dirty="0">
              <a:latin typeface="Arial"/>
              <a:cs typeface="Arial"/>
            </a:endParaRPr>
          </a:p>
          <a:p>
            <a:pPr>
              <a:lnSpc>
                <a:spcPct val="100000"/>
              </a:lnSpc>
              <a:spcBef>
                <a:spcPts val="20"/>
              </a:spcBef>
            </a:pPr>
            <a:endParaRPr sz="2100" dirty="0">
              <a:latin typeface="Times New Roman"/>
              <a:cs typeface="Times New Roman"/>
            </a:endParaRPr>
          </a:p>
          <a:p>
            <a:pPr marL="396240" marR="116839" indent="-383540">
              <a:lnSpc>
                <a:spcPts val="1630"/>
              </a:lnSpc>
              <a:buClr>
                <a:srgbClr val="3891A7"/>
              </a:buClr>
              <a:buSzPct val="79411"/>
              <a:buFont typeface="Wingdings"/>
              <a:buChar char=""/>
              <a:tabLst>
                <a:tab pos="396240" algn="l"/>
                <a:tab pos="396875" algn="l"/>
              </a:tabLst>
            </a:pPr>
            <a:r>
              <a:rPr sz="1700" dirty="0">
                <a:latin typeface="Arial"/>
                <a:cs typeface="Arial"/>
              </a:rPr>
              <a:t>Los valores </a:t>
            </a:r>
            <a:r>
              <a:rPr sz="1700" spc="-5" dirty="0">
                <a:latin typeface="Arial"/>
                <a:cs typeface="Arial"/>
              </a:rPr>
              <a:t>estéticos: </a:t>
            </a:r>
            <a:r>
              <a:rPr sz="1700" dirty="0">
                <a:latin typeface="Arial"/>
                <a:cs typeface="Arial"/>
              </a:rPr>
              <a:t>Igualación de </a:t>
            </a:r>
            <a:r>
              <a:rPr sz="1700" spc="-5" dirty="0">
                <a:latin typeface="Arial"/>
                <a:cs typeface="Arial"/>
              </a:rPr>
              <a:t>tintura, </a:t>
            </a:r>
            <a:r>
              <a:rPr sz="1700" dirty="0">
                <a:latin typeface="Arial"/>
                <a:cs typeface="Arial"/>
              </a:rPr>
              <a:t>el </a:t>
            </a:r>
            <a:r>
              <a:rPr sz="1700" spc="-15" dirty="0">
                <a:latin typeface="Arial"/>
                <a:cs typeface="Arial"/>
              </a:rPr>
              <a:t>color, </a:t>
            </a:r>
            <a:r>
              <a:rPr sz="1700" dirty="0">
                <a:latin typeface="Arial"/>
                <a:cs typeface="Arial"/>
              </a:rPr>
              <a:t>la </a:t>
            </a:r>
            <a:r>
              <a:rPr sz="1700" spc="-5" dirty="0">
                <a:latin typeface="Arial"/>
                <a:cs typeface="Arial"/>
              </a:rPr>
              <a:t>finura </a:t>
            </a:r>
            <a:r>
              <a:rPr sz="1700" dirty="0">
                <a:latin typeface="Arial"/>
                <a:cs typeface="Arial"/>
              </a:rPr>
              <a:t>de </a:t>
            </a:r>
            <a:r>
              <a:rPr sz="1700" spc="-25" dirty="0">
                <a:latin typeface="Arial"/>
                <a:cs typeface="Arial"/>
              </a:rPr>
              <a:t>flor, </a:t>
            </a:r>
            <a:r>
              <a:rPr sz="1700" dirty="0">
                <a:latin typeface="Arial"/>
                <a:cs typeface="Arial"/>
              </a:rPr>
              <a:t>el  aspecto del poro, ausencia de </a:t>
            </a:r>
            <a:r>
              <a:rPr sz="1700" spc="-5" dirty="0">
                <a:latin typeface="Arial"/>
                <a:cs typeface="Arial"/>
              </a:rPr>
              <a:t>defectos, </a:t>
            </a:r>
            <a:r>
              <a:rPr sz="1700" dirty="0">
                <a:latin typeface="Arial"/>
                <a:cs typeface="Arial"/>
              </a:rPr>
              <a:t>el </a:t>
            </a:r>
            <a:r>
              <a:rPr sz="1700" spc="-5" dirty="0">
                <a:latin typeface="Arial"/>
                <a:cs typeface="Arial"/>
              </a:rPr>
              <a:t>tacto </a:t>
            </a:r>
            <a:r>
              <a:rPr sz="1700" dirty="0">
                <a:latin typeface="Arial"/>
                <a:cs typeface="Arial"/>
              </a:rPr>
              <a:t>superficial, la  </a:t>
            </a:r>
            <a:r>
              <a:rPr sz="1700" spc="-5" dirty="0">
                <a:latin typeface="Arial"/>
                <a:cs typeface="Arial"/>
              </a:rPr>
              <a:t>flexibilidad </a:t>
            </a:r>
            <a:r>
              <a:rPr sz="1700" dirty="0">
                <a:latin typeface="Arial"/>
                <a:cs typeface="Arial"/>
              </a:rPr>
              <a:t>y la</a:t>
            </a:r>
            <a:r>
              <a:rPr sz="1700" spc="-45" dirty="0">
                <a:latin typeface="Arial"/>
                <a:cs typeface="Arial"/>
              </a:rPr>
              <a:t> </a:t>
            </a:r>
            <a:r>
              <a:rPr sz="1700" dirty="0">
                <a:latin typeface="Arial"/>
                <a:cs typeface="Arial"/>
              </a:rPr>
              <a:t>elasticidad.</a:t>
            </a:r>
          </a:p>
          <a:p>
            <a:pPr marL="396240" marR="83820" indent="-383540">
              <a:lnSpc>
                <a:spcPts val="1630"/>
              </a:lnSpc>
              <a:spcBef>
                <a:spcPts val="414"/>
              </a:spcBef>
              <a:buClr>
                <a:srgbClr val="3891A7"/>
              </a:buClr>
              <a:buSzPct val="79411"/>
              <a:buFont typeface="Wingdings"/>
              <a:buChar char=""/>
              <a:tabLst>
                <a:tab pos="396240" algn="l"/>
                <a:tab pos="396875" algn="l"/>
              </a:tabLst>
            </a:pPr>
            <a:r>
              <a:rPr sz="1700" dirty="0">
                <a:latin typeface="Arial"/>
                <a:cs typeface="Arial"/>
              </a:rPr>
              <a:t>Propiedades de uso: Se </a:t>
            </a:r>
            <a:r>
              <a:rPr sz="1700" spc="-5" dirty="0">
                <a:latin typeface="Arial"/>
                <a:cs typeface="Arial"/>
              </a:rPr>
              <a:t>mide </a:t>
            </a:r>
            <a:r>
              <a:rPr sz="1700" dirty="0">
                <a:latin typeface="Arial"/>
                <a:cs typeface="Arial"/>
              </a:rPr>
              <a:t>la </a:t>
            </a:r>
            <a:r>
              <a:rPr sz="1700" spc="-5" dirty="0">
                <a:latin typeface="Arial"/>
                <a:cs typeface="Arial"/>
              </a:rPr>
              <a:t>aptitud </a:t>
            </a:r>
            <a:r>
              <a:rPr sz="1700" dirty="0">
                <a:latin typeface="Arial"/>
                <a:cs typeface="Arial"/>
              </a:rPr>
              <a:t>del cuero para enfrentarse a  las influencias ambientales y los esfuerzos físicos a los que se somete  en su uso práctico del</a:t>
            </a:r>
            <a:r>
              <a:rPr sz="1700" spc="-25" dirty="0">
                <a:latin typeface="Arial"/>
                <a:cs typeface="Arial"/>
              </a:rPr>
              <a:t> </a:t>
            </a:r>
            <a:r>
              <a:rPr sz="1700" spc="-10" dirty="0">
                <a:latin typeface="Arial"/>
                <a:cs typeface="Arial"/>
              </a:rPr>
              <a:t>consumidor.</a:t>
            </a:r>
            <a:endParaRPr sz="1700" dirty="0">
              <a:latin typeface="Arial"/>
              <a:cs typeface="Arial"/>
            </a:endParaRPr>
          </a:p>
          <a:p>
            <a:pPr>
              <a:lnSpc>
                <a:spcPct val="100000"/>
              </a:lnSpc>
              <a:spcBef>
                <a:spcPts val="45"/>
              </a:spcBef>
            </a:pPr>
            <a:endParaRPr sz="1750" dirty="0">
              <a:latin typeface="Times New Roman"/>
              <a:cs typeface="Times New Roman"/>
            </a:endParaRPr>
          </a:p>
          <a:p>
            <a:pPr marL="396240" indent="-383540">
              <a:lnSpc>
                <a:spcPct val="100000"/>
              </a:lnSpc>
              <a:buClr>
                <a:srgbClr val="3891A7"/>
              </a:buClr>
              <a:buSzPct val="79411"/>
              <a:buFont typeface="Wingdings 2"/>
              <a:buChar char=""/>
              <a:tabLst>
                <a:tab pos="396240" algn="l"/>
                <a:tab pos="396875" algn="l"/>
              </a:tabLst>
            </a:pPr>
            <a:r>
              <a:rPr sz="1700" b="1" spc="-5" dirty="0">
                <a:latin typeface="Arial"/>
                <a:cs typeface="Arial"/>
              </a:rPr>
              <a:t>Acabado </a:t>
            </a:r>
            <a:r>
              <a:rPr sz="1700" b="1" dirty="0">
                <a:latin typeface="Arial"/>
                <a:cs typeface="Arial"/>
              </a:rPr>
              <a:t>para cuero al</a:t>
            </a:r>
            <a:r>
              <a:rPr sz="1700" b="1" spc="5" dirty="0">
                <a:latin typeface="Arial"/>
                <a:cs typeface="Arial"/>
              </a:rPr>
              <a:t> </a:t>
            </a:r>
            <a:r>
              <a:rPr sz="1700" b="1" dirty="0">
                <a:latin typeface="Arial"/>
                <a:cs typeface="Arial"/>
              </a:rPr>
              <a:t>cromo</a:t>
            </a:r>
            <a:endParaRPr sz="1700" dirty="0">
              <a:latin typeface="Arial"/>
              <a:cs typeface="Arial"/>
            </a:endParaRPr>
          </a:p>
          <a:p>
            <a:pPr marL="396240" marR="5080" indent="-383540">
              <a:lnSpc>
                <a:spcPct val="80000"/>
              </a:lnSpc>
              <a:spcBef>
                <a:spcPts val="409"/>
              </a:spcBef>
              <a:buClr>
                <a:srgbClr val="3891A7"/>
              </a:buClr>
              <a:buSzPct val="79411"/>
              <a:buFont typeface="Wingdings 2"/>
              <a:buChar char=""/>
              <a:tabLst>
                <a:tab pos="396240" algn="l"/>
                <a:tab pos="396875" algn="l"/>
              </a:tabLst>
            </a:pPr>
            <a:r>
              <a:rPr sz="1700" u="heavy" dirty="0">
                <a:uFill>
                  <a:solidFill>
                    <a:srgbClr val="FFFFFF"/>
                  </a:solidFill>
                </a:uFill>
                <a:latin typeface="Arial"/>
                <a:cs typeface="Arial"/>
              </a:rPr>
              <a:t>Marroquinería:</a:t>
            </a:r>
            <a:r>
              <a:rPr sz="1700" dirty="0">
                <a:latin typeface="Arial"/>
                <a:cs typeface="Arial"/>
              </a:rPr>
              <a:t> Este tipo de acabado se usa para la confección de  artículos de viaje y complementos de vestido. En general una piel para  marroquinería debe </a:t>
            </a:r>
            <a:r>
              <a:rPr sz="1700" spc="-5" dirty="0">
                <a:latin typeface="Arial"/>
                <a:cs typeface="Arial"/>
              </a:rPr>
              <a:t>tener </a:t>
            </a:r>
            <a:r>
              <a:rPr sz="1700" dirty="0">
                <a:latin typeface="Arial"/>
                <a:cs typeface="Arial"/>
              </a:rPr>
              <a:t>propiedades como: Buena solidez al </a:t>
            </a:r>
            <a:r>
              <a:rPr sz="1700" spc="-5" dirty="0">
                <a:latin typeface="Arial"/>
                <a:cs typeface="Arial"/>
              </a:rPr>
              <a:t>frote </a:t>
            </a:r>
            <a:r>
              <a:rPr sz="1700" dirty="0">
                <a:latin typeface="Arial"/>
                <a:cs typeface="Arial"/>
              </a:rPr>
              <a:t>de  manera que los materiales </a:t>
            </a:r>
            <a:r>
              <a:rPr sz="1700" spc="-5" dirty="0">
                <a:latin typeface="Arial"/>
                <a:cs typeface="Arial"/>
              </a:rPr>
              <a:t>textiles </a:t>
            </a:r>
            <a:r>
              <a:rPr sz="1700" dirty="0">
                <a:latin typeface="Arial"/>
                <a:cs typeface="Arial"/>
              </a:rPr>
              <a:t>con hagan un desteñido del cuero ni  se ensucien por transferencia del </a:t>
            </a:r>
            <a:r>
              <a:rPr sz="1700" spc="-15" dirty="0">
                <a:latin typeface="Arial"/>
                <a:cs typeface="Arial"/>
              </a:rPr>
              <a:t>color. </a:t>
            </a:r>
            <a:r>
              <a:rPr sz="1700" dirty="0">
                <a:latin typeface="Arial"/>
                <a:cs typeface="Arial"/>
              </a:rPr>
              <a:t>Deben </a:t>
            </a:r>
            <a:r>
              <a:rPr sz="1700" spc="-5" dirty="0">
                <a:latin typeface="Arial"/>
                <a:cs typeface="Arial"/>
              </a:rPr>
              <a:t>tener </a:t>
            </a:r>
            <a:r>
              <a:rPr sz="1700" dirty="0">
                <a:latin typeface="Arial"/>
                <a:cs typeface="Arial"/>
              </a:rPr>
              <a:t>también una  buena resistencia al agua sobre todo para aquellas pieles que serán  destinadas para la confección de carteras o bolsos de </a:t>
            </a:r>
            <a:r>
              <a:rPr sz="1700" spc="-5" dirty="0">
                <a:latin typeface="Arial"/>
                <a:cs typeface="Arial"/>
              </a:rPr>
              <a:t>gama </a:t>
            </a:r>
            <a:r>
              <a:rPr sz="1700" dirty="0">
                <a:latin typeface="Arial"/>
                <a:cs typeface="Arial"/>
              </a:rPr>
              <a:t>alta. Pero  la mas </a:t>
            </a:r>
            <a:r>
              <a:rPr sz="1700" spc="-5" dirty="0">
                <a:latin typeface="Arial"/>
                <a:cs typeface="Arial"/>
              </a:rPr>
              <a:t>importante </a:t>
            </a:r>
            <a:r>
              <a:rPr sz="1700" dirty="0">
                <a:latin typeface="Arial"/>
                <a:cs typeface="Arial"/>
              </a:rPr>
              <a:t>podría ser el comportamiento a la gota de agua. La  resistencia al rascado también es </a:t>
            </a:r>
            <a:r>
              <a:rPr sz="1700" spc="-5" dirty="0">
                <a:latin typeface="Arial"/>
                <a:cs typeface="Arial"/>
              </a:rPr>
              <a:t>interesante </a:t>
            </a:r>
            <a:r>
              <a:rPr sz="1700" dirty="0">
                <a:latin typeface="Arial"/>
                <a:cs typeface="Arial"/>
              </a:rPr>
              <a:t>y finalmente determinar  la</a:t>
            </a:r>
            <a:r>
              <a:rPr sz="1700" spc="-25" dirty="0">
                <a:latin typeface="Arial"/>
                <a:cs typeface="Arial"/>
              </a:rPr>
              <a:t> </a:t>
            </a:r>
            <a:r>
              <a:rPr sz="1700" dirty="0">
                <a:latin typeface="Arial"/>
                <a:cs typeface="Arial"/>
              </a:rPr>
              <a:t>acidez.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4294"/>
            <a:ext cx="9144000" cy="22037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sp>
        <p:nvSpPr>
          <p:cNvPr id="4" name="object 4"/>
          <p:cNvSpPr/>
          <p:nvPr/>
        </p:nvSpPr>
        <p:spPr>
          <a:xfrm>
            <a:off x="7211568" y="0"/>
            <a:ext cx="1932431"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03007" y="129539"/>
            <a:ext cx="106679" cy="106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7" name="object 7"/>
          <p:cNvSpPr/>
          <p:nvPr/>
        </p:nvSpPr>
        <p:spPr>
          <a:xfrm>
            <a:off x="597408" y="879347"/>
            <a:ext cx="620268" cy="45110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12875" y="838200"/>
            <a:ext cx="2037588" cy="59893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92098" y="691133"/>
            <a:ext cx="229565" cy="22948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184186" y="638683"/>
            <a:ext cx="1509137" cy="28206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958467" y="707008"/>
            <a:ext cx="74930" cy="101600"/>
          </a:xfrm>
          <a:custGeom>
            <a:avLst/>
            <a:gdLst/>
            <a:ahLst/>
            <a:cxnLst/>
            <a:rect l="l" t="t" r="r" b="b"/>
            <a:pathLst>
              <a:path w="74930" h="101600">
                <a:moveTo>
                  <a:pt x="36830" y="0"/>
                </a:moveTo>
                <a:lnTo>
                  <a:pt x="0" y="101218"/>
                </a:lnTo>
                <a:lnTo>
                  <a:pt x="74421" y="101218"/>
                </a:lnTo>
                <a:lnTo>
                  <a:pt x="36830" y="0"/>
                </a:lnTo>
                <a:close/>
              </a:path>
            </a:pathLst>
          </a:custGeom>
          <a:ln w="9144">
            <a:solidFill>
              <a:srgbClr val="62851A"/>
            </a:solidFill>
          </a:ln>
        </p:spPr>
        <p:txBody>
          <a:bodyPr wrap="square" lIns="0" tIns="0" rIns="0" bIns="0" rtlCol="0"/>
          <a:lstStyle/>
          <a:p>
            <a:endParaRPr/>
          </a:p>
        </p:txBody>
      </p:sp>
      <p:sp>
        <p:nvSpPr>
          <p:cNvPr id="12" name="object 12"/>
          <p:cNvSpPr/>
          <p:nvPr/>
        </p:nvSpPr>
        <p:spPr>
          <a:xfrm>
            <a:off x="1486027" y="707008"/>
            <a:ext cx="74930" cy="101600"/>
          </a:xfrm>
          <a:custGeom>
            <a:avLst/>
            <a:gdLst/>
            <a:ahLst/>
            <a:cxnLst/>
            <a:rect l="l" t="t" r="r" b="b"/>
            <a:pathLst>
              <a:path w="74930" h="101600">
                <a:moveTo>
                  <a:pt x="36829" y="0"/>
                </a:moveTo>
                <a:lnTo>
                  <a:pt x="0" y="101218"/>
                </a:lnTo>
                <a:lnTo>
                  <a:pt x="74422" y="101218"/>
                </a:lnTo>
                <a:lnTo>
                  <a:pt x="36829" y="0"/>
                </a:lnTo>
                <a:close/>
              </a:path>
            </a:pathLst>
          </a:custGeom>
          <a:ln w="9144">
            <a:solidFill>
              <a:srgbClr val="62851A"/>
            </a:solidFill>
          </a:ln>
        </p:spPr>
        <p:txBody>
          <a:bodyPr wrap="square" lIns="0" tIns="0" rIns="0" bIns="0" rtlCol="0"/>
          <a:lstStyle/>
          <a:p>
            <a:endParaRPr/>
          </a:p>
        </p:txBody>
      </p:sp>
      <p:sp>
        <p:nvSpPr>
          <p:cNvPr id="13" name="object 13"/>
          <p:cNvSpPr/>
          <p:nvPr/>
        </p:nvSpPr>
        <p:spPr>
          <a:xfrm>
            <a:off x="2214498" y="684911"/>
            <a:ext cx="125730" cy="189864"/>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480945" y="681227"/>
            <a:ext cx="160020" cy="196977"/>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184186" y="645541"/>
            <a:ext cx="192405" cy="270510"/>
          </a:xfrm>
          <a:custGeom>
            <a:avLst/>
            <a:gdLst/>
            <a:ahLst/>
            <a:cxnLst/>
            <a:rect l="l" t="t" r="r" b="b"/>
            <a:pathLst>
              <a:path w="192405" h="270509">
                <a:moveTo>
                  <a:pt x="0" y="0"/>
                </a:moveTo>
                <a:lnTo>
                  <a:pt x="55067" y="0"/>
                </a:lnTo>
                <a:lnTo>
                  <a:pt x="55067" y="224662"/>
                </a:lnTo>
                <a:lnTo>
                  <a:pt x="191985" y="224662"/>
                </a:lnTo>
                <a:lnTo>
                  <a:pt x="191985" y="270510"/>
                </a:lnTo>
                <a:lnTo>
                  <a:pt x="0" y="270510"/>
                </a:lnTo>
                <a:lnTo>
                  <a:pt x="0" y="0"/>
                </a:lnTo>
                <a:close/>
              </a:path>
            </a:pathLst>
          </a:custGeom>
          <a:ln w="9144">
            <a:solidFill>
              <a:srgbClr val="62851A"/>
            </a:solidFill>
          </a:ln>
        </p:spPr>
        <p:txBody>
          <a:bodyPr wrap="square" lIns="0" tIns="0" rIns="0" bIns="0" rtlCol="0"/>
          <a:lstStyle/>
          <a:p>
            <a:endParaRPr/>
          </a:p>
        </p:txBody>
      </p:sp>
      <p:sp>
        <p:nvSpPr>
          <p:cNvPr id="16" name="object 16"/>
          <p:cNvSpPr/>
          <p:nvPr/>
        </p:nvSpPr>
        <p:spPr>
          <a:xfrm>
            <a:off x="2163952" y="643381"/>
            <a:ext cx="228600" cy="273050"/>
          </a:xfrm>
          <a:custGeom>
            <a:avLst/>
            <a:gdLst/>
            <a:ahLst/>
            <a:cxnLst/>
            <a:rect l="l" t="t" r="r" b="b"/>
            <a:pathLst>
              <a:path w="228600" h="273050">
                <a:moveTo>
                  <a:pt x="0" y="0"/>
                </a:moveTo>
                <a:lnTo>
                  <a:pt x="100711" y="0"/>
                </a:lnTo>
                <a:lnTo>
                  <a:pt x="116683" y="331"/>
                </a:lnTo>
                <a:lnTo>
                  <a:pt x="164099" y="9421"/>
                </a:lnTo>
                <a:lnTo>
                  <a:pt x="201725" y="39830"/>
                </a:lnTo>
                <a:lnTo>
                  <a:pt x="219710" y="74548"/>
                </a:lnTo>
                <a:lnTo>
                  <a:pt x="228050" y="120554"/>
                </a:lnTo>
                <a:lnTo>
                  <a:pt x="228600" y="138937"/>
                </a:lnTo>
                <a:lnTo>
                  <a:pt x="228076" y="155203"/>
                </a:lnTo>
                <a:lnTo>
                  <a:pt x="220218" y="196976"/>
                </a:lnTo>
                <a:lnTo>
                  <a:pt x="199983" y="235285"/>
                </a:lnTo>
                <a:lnTo>
                  <a:pt x="163951" y="262667"/>
                </a:lnTo>
                <a:lnTo>
                  <a:pt x="118109" y="272311"/>
                </a:lnTo>
                <a:lnTo>
                  <a:pt x="103632" y="272668"/>
                </a:lnTo>
                <a:lnTo>
                  <a:pt x="0" y="272668"/>
                </a:lnTo>
                <a:lnTo>
                  <a:pt x="0" y="0"/>
                </a:lnTo>
                <a:close/>
              </a:path>
            </a:pathLst>
          </a:custGeom>
          <a:ln w="9144">
            <a:solidFill>
              <a:srgbClr val="62851A"/>
            </a:solidFill>
          </a:ln>
        </p:spPr>
        <p:txBody>
          <a:bodyPr wrap="square" lIns="0" tIns="0" rIns="0" bIns="0" rtlCol="0"/>
          <a:lstStyle/>
          <a:p>
            <a:endParaRPr/>
          </a:p>
        </p:txBody>
      </p:sp>
      <p:sp>
        <p:nvSpPr>
          <p:cNvPr id="17" name="object 17"/>
          <p:cNvSpPr/>
          <p:nvPr/>
        </p:nvSpPr>
        <p:spPr>
          <a:xfrm>
            <a:off x="1860550" y="643381"/>
            <a:ext cx="273685" cy="273050"/>
          </a:xfrm>
          <a:custGeom>
            <a:avLst/>
            <a:gdLst/>
            <a:ahLst/>
            <a:cxnLst/>
            <a:rect l="l" t="t" r="r" b="b"/>
            <a:pathLst>
              <a:path w="273685" h="273050">
                <a:moveTo>
                  <a:pt x="106299" y="0"/>
                </a:moveTo>
                <a:lnTo>
                  <a:pt x="164464" y="0"/>
                </a:lnTo>
                <a:lnTo>
                  <a:pt x="273685" y="272668"/>
                </a:lnTo>
                <a:lnTo>
                  <a:pt x="213741" y="272668"/>
                </a:lnTo>
                <a:lnTo>
                  <a:pt x="189992" y="210819"/>
                </a:lnTo>
                <a:lnTo>
                  <a:pt x="80899" y="210819"/>
                </a:lnTo>
                <a:lnTo>
                  <a:pt x="58419" y="272668"/>
                </a:lnTo>
                <a:lnTo>
                  <a:pt x="0" y="272668"/>
                </a:lnTo>
                <a:lnTo>
                  <a:pt x="106299" y="0"/>
                </a:lnTo>
                <a:close/>
              </a:path>
            </a:pathLst>
          </a:custGeom>
          <a:ln w="9144">
            <a:solidFill>
              <a:srgbClr val="62851A"/>
            </a:solidFill>
          </a:ln>
        </p:spPr>
        <p:txBody>
          <a:bodyPr wrap="square" lIns="0" tIns="0" rIns="0" bIns="0" rtlCol="0"/>
          <a:lstStyle/>
          <a:p>
            <a:endParaRPr/>
          </a:p>
        </p:txBody>
      </p:sp>
      <p:sp>
        <p:nvSpPr>
          <p:cNvPr id="18" name="object 18"/>
          <p:cNvSpPr/>
          <p:nvPr/>
        </p:nvSpPr>
        <p:spPr>
          <a:xfrm>
            <a:off x="1634870" y="643381"/>
            <a:ext cx="254000" cy="273050"/>
          </a:xfrm>
          <a:custGeom>
            <a:avLst/>
            <a:gdLst/>
            <a:ahLst/>
            <a:cxnLst/>
            <a:rect l="l" t="t" r="r" b="b"/>
            <a:pathLst>
              <a:path w="254000" h="273050">
                <a:moveTo>
                  <a:pt x="0" y="0"/>
                </a:moveTo>
                <a:lnTo>
                  <a:pt x="59690" y="0"/>
                </a:lnTo>
                <a:lnTo>
                  <a:pt x="128651" y="201802"/>
                </a:lnTo>
                <a:lnTo>
                  <a:pt x="195453" y="0"/>
                </a:lnTo>
                <a:lnTo>
                  <a:pt x="253873" y="0"/>
                </a:lnTo>
                <a:lnTo>
                  <a:pt x="156210" y="272668"/>
                </a:lnTo>
                <a:lnTo>
                  <a:pt x="97409" y="272668"/>
                </a:lnTo>
                <a:lnTo>
                  <a:pt x="0" y="0"/>
                </a:lnTo>
                <a:close/>
              </a:path>
            </a:pathLst>
          </a:custGeom>
          <a:ln w="9144">
            <a:solidFill>
              <a:srgbClr val="62851A"/>
            </a:solidFill>
          </a:ln>
        </p:spPr>
        <p:txBody>
          <a:bodyPr wrap="square" lIns="0" tIns="0" rIns="0" bIns="0" rtlCol="0"/>
          <a:lstStyle/>
          <a:p>
            <a:endParaRPr/>
          </a:p>
        </p:txBody>
      </p:sp>
      <p:sp>
        <p:nvSpPr>
          <p:cNvPr id="19" name="object 19"/>
          <p:cNvSpPr/>
          <p:nvPr/>
        </p:nvSpPr>
        <p:spPr>
          <a:xfrm>
            <a:off x="1388110" y="643381"/>
            <a:ext cx="273685" cy="273050"/>
          </a:xfrm>
          <a:custGeom>
            <a:avLst/>
            <a:gdLst/>
            <a:ahLst/>
            <a:cxnLst/>
            <a:rect l="l" t="t" r="r" b="b"/>
            <a:pathLst>
              <a:path w="273685" h="273050">
                <a:moveTo>
                  <a:pt x="106299" y="0"/>
                </a:moveTo>
                <a:lnTo>
                  <a:pt x="164465" y="0"/>
                </a:lnTo>
                <a:lnTo>
                  <a:pt x="273684" y="272668"/>
                </a:lnTo>
                <a:lnTo>
                  <a:pt x="213740" y="272668"/>
                </a:lnTo>
                <a:lnTo>
                  <a:pt x="189992" y="210819"/>
                </a:lnTo>
                <a:lnTo>
                  <a:pt x="80899" y="210819"/>
                </a:lnTo>
                <a:lnTo>
                  <a:pt x="58420" y="272668"/>
                </a:lnTo>
                <a:lnTo>
                  <a:pt x="0" y="272668"/>
                </a:lnTo>
                <a:lnTo>
                  <a:pt x="106299" y="0"/>
                </a:lnTo>
                <a:close/>
              </a:path>
            </a:pathLst>
          </a:custGeom>
          <a:ln w="9144">
            <a:solidFill>
              <a:srgbClr val="62851A"/>
            </a:solidFill>
          </a:ln>
        </p:spPr>
        <p:txBody>
          <a:bodyPr wrap="square" lIns="0" tIns="0" rIns="0" bIns="0" rtlCol="0"/>
          <a:lstStyle/>
          <a:p>
            <a:endParaRPr/>
          </a:p>
        </p:txBody>
      </p:sp>
      <p:sp>
        <p:nvSpPr>
          <p:cNvPr id="20" name="object 20"/>
          <p:cNvSpPr/>
          <p:nvPr/>
        </p:nvSpPr>
        <p:spPr>
          <a:xfrm>
            <a:off x="2428875" y="638683"/>
            <a:ext cx="264795" cy="282575"/>
          </a:xfrm>
          <a:custGeom>
            <a:avLst/>
            <a:gdLst/>
            <a:ahLst/>
            <a:cxnLst/>
            <a:rect l="l" t="t" r="r" b="b"/>
            <a:pathLst>
              <a:path w="264794" h="282575">
                <a:moveTo>
                  <a:pt x="131825" y="0"/>
                </a:moveTo>
                <a:lnTo>
                  <a:pt x="186134" y="9350"/>
                </a:lnTo>
                <a:lnTo>
                  <a:pt x="228345" y="37464"/>
                </a:lnTo>
                <a:lnTo>
                  <a:pt x="255492" y="82137"/>
                </a:lnTo>
                <a:lnTo>
                  <a:pt x="264541" y="141477"/>
                </a:lnTo>
                <a:lnTo>
                  <a:pt x="262282" y="172648"/>
                </a:lnTo>
                <a:lnTo>
                  <a:pt x="244288" y="224274"/>
                </a:lnTo>
                <a:lnTo>
                  <a:pt x="209115" y="261064"/>
                </a:lnTo>
                <a:lnTo>
                  <a:pt x="161145" y="279733"/>
                </a:lnTo>
                <a:lnTo>
                  <a:pt x="132587" y="282066"/>
                </a:lnTo>
                <a:lnTo>
                  <a:pt x="103751" y="279755"/>
                </a:lnTo>
                <a:lnTo>
                  <a:pt x="55364" y="261225"/>
                </a:lnTo>
                <a:lnTo>
                  <a:pt x="20145" y="224668"/>
                </a:lnTo>
                <a:lnTo>
                  <a:pt x="2238" y="173563"/>
                </a:lnTo>
                <a:lnTo>
                  <a:pt x="0" y="142747"/>
                </a:lnTo>
                <a:lnTo>
                  <a:pt x="765" y="122723"/>
                </a:lnTo>
                <a:lnTo>
                  <a:pt x="12445" y="72770"/>
                </a:lnTo>
                <a:lnTo>
                  <a:pt x="37845" y="35432"/>
                </a:lnTo>
                <a:lnTo>
                  <a:pt x="73025" y="10794"/>
                </a:lnTo>
                <a:lnTo>
                  <a:pt x="115655" y="686"/>
                </a:lnTo>
                <a:lnTo>
                  <a:pt x="131825" y="0"/>
                </a:lnTo>
                <a:close/>
              </a:path>
            </a:pathLst>
          </a:custGeom>
          <a:ln w="9144">
            <a:solidFill>
              <a:srgbClr val="62851A"/>
            </a:solidFill>
          </a:ln>
        </p:spPr>
        <p:txBody>
          <a:bodyPr wrap="square" lIns="0" tIns="0" rIns="0" bIns="0" rtlCol="0"/>
          <a:lstStyle/>
          <a:p>
            <a:endParaRPr/>
          </a:p>
        </p:txBody>
      </p:sp>
      <p:sp>
        <p:nvSpPr>
          <p:cNvPr id="21" name="object 21"/>
          <p:cNvSpPr txBox="1"/>
          <p:nvPr/>
        </p:nvSpPr>
        <p:spPr>
          <a:xfrm>
            <a:off x="1142491" y="396568"/>
            <a:ext cx="7186295" cy="5853430"/>
          </a:xfrm>
          <a:prstGeom prst="rect">
            <a:avLst/>
          </a:prstGeom>
        </p:spPr>
        <p:txBody>
          <a:bodyPr vert="horz" wrap="square" lIns="0" tIns="138430" rIns="0" bIns="0" rtlCol="0">
            <a:spAutoFit/>
          </a:bodyPr>
          <a:lstStyle/>
          <a:p>
            <a:pPr marL="1565910">
              <a:lnSpc>
                <a:spcPct val="100000"/>
              </a:lnSpc>
              <a:spcBef>
                <a:spcPts val="1090"/>
              </a:spcBef>
            </a:pPr>
            <a:r>
              <a:rPr sz="3000" b="1" dirty="0">
                <a:solidFill>
                  <a:srgbClr val="FFFFFF"/>
                </a:solidFill>
                <a:latin typeface="Arial"/>
                <a:cs typeface="Arial"/>
              </a:rPr>
              <a:t>.</a:t>
            </a:r>
            <a:endParaRPr sz="3000" dirty="0">
              <a:latin typeface="Arial"/>
              <a:cs typeface="Arial"/>
            </a:endParaRPr>
          </a:p>
          <a:p>
            <a:pPr marL="12700" marR="5080" indent="39370">
              <a:lnSpc>
                <a:spcPct val="100200"/>
              </a:lnSpc>
              <a:spcBef>
                <a:spcPts val="915"/>
              </a:spcBef>
            </a:pPr>
            <a:r>
              <a:rPr sz="2800" spc="-5" dirty="0">
                <a:latin typeface="Arial"/>
                <a:cs typeface="Arial"/>
              </a:rPr>
              <a:t>Consiste en la </a:t>
            </a:r>
            <a:r>
              <a:rPr sz="2800" dirty="0">
                <a:latin typeface="Arial"/>
                <a:cs typeface="Arial"/>
              </a:rPr>
              <a:t>entrada </a:t>
            </a:r>
            <a:r>
              <a:rPr sz="2800" spc="-5" dirty="0">
                <a:latin typeface="Arial"/>
                <a:cs typeface="Arial"/>
              </a:rPr>
              <a:t>y </a:t>
            </a:r>
            <a:r>
              <a:rPr sz="2800" dirty="0">
                <a:latin typeface="Arial"/>
                <a:cs typeface="Arial"/>
              </a:rPr>
              <a:t>salida de agua sin  </a:t>
            </a:r>
            <a:r>
              <a:rPr sz="2800" spc="-5" dirty="0">
                <a:latin typeface="Arial"/>
                <a:cs typeface="Arial"/>
              </a:rPr>
              <a:t>químicos del tambor donde </a:t>
            </a:r>
            <a:r>
              <a:rPr sz="2800" dirty="0">
                <a:latin typeface="Arial"/>
                <a:cs typeface="Arial"/>
              </a:rPr>
              <a:t>se han echado  </a:t>
            </a:r>
            <a:r>
              <a:rPr sz="2800" spc="-5" dirty="0">
                <a:latin typeface="Arial"/>
                <a:cs typeface="Arial"/>
              </a:rPr>
              <a:t>las pieles, con </a:t>
            </a:r>
            <a:r>
              <a:rPr sz="2800" dirty="0">
                <a:latin typeface="Arial"/>
                <a:cs typeface="Arial"/>
              </a:rPr>
              <a:t>el fin </a:t>
            </a:r>
            <a:r>
              <a:rPr sz="2800" spc="-5" dirty="0">
                <a:latin typeface="Arial"/>
                <a:cs typeface="Arial"/>
              </a:rPr>
              <a:t>de eliminar agentes tales  como </a:t>
            </a:r>
            <a:r>
              <a:rPr sz="2800" dirty="0">
                <a:latin typeface="Arial"/>
                <a:cs typeface="Arial"/>
              </a:rPr>
              <a:t>estiércol, </a:t>
            </a:r>
            <a:r>
              <a:rPr sz="2800" spc="-5" dirty="0">
                <a:latin typeface="Arial"/>
                <a:cs typeface="Arial"/>
              </a:rPr>
              <a:t>sangre, barro, sal, etc. Para  </a:t>
            </a:r>
            <a:r>
              <a:rPr sz="2800" dirty="0">
                <a:latin typeface="Arial"/>
                <a:cs typeface="Arial"/>
              </a:rPr>
              <a:t>este lavado, las pieles </a:t>
            </a:r>
            <a:r>
              <a:rPr sz="2800" spc="-5" dirty="0">
                <a:latin typeface="Arial"/>
                <a:cs typeface="Arial"/>
              </a:rPr>
              <a:t>se </a:t>
            </a:r>
            <a:r>
              <a:rPr sz="2800" dirty="0">
                <a:latin typeface="Arial"/>
                <a:cs typeface="Arial"/>
              </a:rPr>
              <a:t>trasladan </a:t>
            </a:r>
            <a:r>
              <a:rPr sz="2800" spc="-5" dirty="0">
                <a:latin typeface="Arial"/>
                <a:cs typeface="Arial"/>
              </a:rPr>
              <a:t>a  "bombos" o </a:t>
            </a:r>
            <a:r>
              <a:rPr sz="2800" dirty="0">
                <a:latin typeface="Arial"/>
                <a:cs typeface="Arial"/>
              </a:rPr>
              <a:t>fulones </a:t>
            </a:r>
            <a:r>
              <a:rPr sz="2800" spc="-5" dirty="0">
                <a:latin typeface="Arial"/>
                <a:cs typeface="Arial"/>
              </a:rPr>
              <a:t>destinados </a:t>
            </a:r>
            <a:r>
              <a:rPr sz="2800" dirty="0">
                <a:latin typeface="Arial"/>
                <a:cs typeface="Arial"/>
              </a:rPr>
              <a:t>para esta  </a:t>
            </a:r>
            <a:r>
              <a:rPr sz="2800" spc="-5" dirty="0">
                <a:latin typeface="Arial"/>
                <a:cs typeface="Arial"/>
              </a:rPr>
              <a:t>parte del </a:t>
            </a:r>
            <a:r>
              <a:rPr sz="2800" dirty="0">
                <a:latin typeface="Arial"/>
                <a:cs typeface="Arial"/>
              </a:rPr>
              <a:t>proceso. </a:t>
            </a:r>
            <a:r>
              <a:rPr sz="2800" spc="-5" dirty="0">
                <a:latin typeface="Arial"/>
                <a:cs typeface="Arial"/>
              </a:rPr>
              <a:t>Los bombos son tambores  ranurados, los cuales poseen un eje hueco  en su parte </a:t>
            </a:r>
            <a:r>
              <a:rPr sz="2800" dirty="0">
                <a:latin typeface="Arial"/>
                <a:cs typeface="Arial"/>
              </a:rPr>
              <a:t>central. </a:t>
            </a:r>
            <a:r>
              <a:rPr sz="2800" spc="-5" dirty="0">
                <a:latin typeface="Arial"/>
                <a:cs typeface="Arial"/>
              </a:rPr>
              <a:t>El lavado </a:t>
            </a:r>
            <a:r>
              <a:rPr sz="2800" dirty="0">
                <a:latin typeface="Arial"/>
                <a:cs typeface="Arial"/>
              </a:rPr>
              <a:t>puede  </a:t>
            </a:r>
            <a:r>
              <a:rPr sz="2800" spc="-5" dirty="0">
                <a:latin typeface="Arial"/>
                <a:cs typeface="Arial"/>
              </a:rPr>
              <a:t>realizarse también en </a:t>
            </a:r>
            <a:r>
              <a:rPr sz="2800" dirty="0">
                <a:latin typeface="Arial"/>
                <a:cs typeface="Arial"/>
              </a:rPr>
              <a:t>tinas, </a:t>
            </a:r>
            <a:r>
              <a:rPr sz="2800" spc="-5" dirty="0">
                <a:latin typeface="Arial"/>
                <a:cs typeface="Arial"/>
              </a:rPr>
              <a:t>agitadas por  medio de </a:t>
            </a:r>
            <a:r>
              <a:rPr sz="2800" dirty="0">
                <a:latin typeface="Arial"/>
                <a:cs typeface="Arial"/>
              </a:rPr>
              <a:t>paletas, </a:t>
            </a:r>
            <a:r>
              <a:rPr sz="2800" spc="-5" dirty="0">
                <a:latin typeface="Arial"/>
                <a:cs typeface="Arial"/>
              </a:rPr>
              <a:t>que giran </a:t>
            </a:r>
            <a:r>
              <a:rPr sz="2800" dirty="0">
                <a:latin typeface="Arial"/>
                <a:cs typeface="Arial"/>
              </a:rPr>
              <a:t>entre 10 </a:t>
            </a:r>
            <a:r>
              <a:rPr sz="2800" spc="-5" dirty="0">
                <a:latin typeface="Arial"/>
                <a:cs typeface="Arial"/>
              </a:rPr>
              <a:t>y 15  </a:t>
            </a:r>
            <a:r>
              <a:rPr sz="2800" spc="-30" dirty="0">
                <a:latin typeface="Arial"/>
                <a:cs typeface="Arial"/>
              </a:rPr>
              <a:t>r.p.m.</a:t>
            </a:r>
            <a:endParaRPr sz="2800" dirty="0">
              <a:latin typeface="Arial"/>
              <a:cs typeface="Arial"/>
            </a:endParaRPr>
          </a:p>
        </p:txBody>
      </p:sp>
      <p:sp>
        <p:nvSpPr>
          <p:cNvPr id="22" name="object 22"/>
          <p:cNvSpPr/>
          <p:nvPr/>
        </p:nvSpPr>
        <p:spPr>
          <a:xfrm>
            <a:off x="7284719" y="283463"/>
            <a:ext cx="1289303" cy="86105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127</TotalTime>
  <Words>9784</Words>
  <Application>Microsoft Office PowerPoint</Application>
  <PresentationFormat>Presentación en pantalla (4:3)</PresentationFormat>
  <Paragraphs>590</Paragraphs>
  <Slides>86</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86</vt:i4>
      </vt:variant>
    </vt:vector>
  </HeadingPairs>
  <TitlesOfParts>
    <vt:vector size="101" baseType="lpstr">
      <vt:lpstr>Algerian</vt:lpstr>
      <vt:lpstr>Arial</vt:lpstr>
      <vt:lpstr>Arial Rounded MT Bold</vt:lpstr>
      <vt:lpstr>Baskerville Old Face</vt:lpstr>
      <vt:lpstr>Bauhaus 93</vt:lpstr>
      <vt:lpstr>Bell MT</vt:lpstr>
      <vt:lpstr>Berlin Sans FB</vt:lpstr>
      <vt:lpstr>Calibri</vt:lpstr>
      <vt:lpstr>Century Gothic</vt:lpstr>
      <vt:lpstr>Georgia</vt:lpstr>
      <vt:lpstr>Times New Roman</vt:lpstr>
      <vt:lpstr>Wingdings</vt:lpstr>
      <vt:lpstr>Wingdings 2</vt:lpstr>
      <vt:lpstr>Wingdings 3</vt:lpstr>
      <vt:lpstr>Espiral</vt:lpstr>
      <vt:lpstr>Presentación de PowerPoint</vt:lpstr>
      <vt:lpstr>Presentación de PowerPoint</vt:lpstr>
      <vt:lpstr>Presentación de PowerPoint</vt:lpstr>
      <vt:lpstr>Es el sistema más difundido para proteger  la estructura de las pieles, de ataques  bacterianos.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Corte transversal de cuero vacuno  con restos de epidermis</vt:lpstr>
      <vt:lpstr>Presentación de PowerPoint</vt:lpstr>
      <vt:lpstr>Presentación de PowerPoint</vt:lpstr>
      <vt:lpstr>La aplicación de productos como óxidos de</vt:lpstr>
      <vt:lpstr>Presentación de PowerPoint</vt:lpstr>
      <vt:lpstr>Presentación de PowerPoint</vt:lpstr>
      <vt:lpstr>Presentación de PowerPoint</vt:lpstr>
      <vt:lpstr>OBJETIVO El objetivo es lograr con un buen  efecto mecánico, favorecer la  penetración en la piel y  homogeneizar las concentraciones  de producto entre las zonas de  líquido en contacto con la piel .</vt:lpstr>
      <vt:lpstr>Presentación de PowerPoint</vt:lpstr>
      <vt:lpstr>Presentación de PowerPoint</vt:lpstr>
      <vt:lpstr>Presentación de PowerPoint</vt:lpstr>
      <vt:lpstr>Presentación de PowerPoint</vt:lpstr>
      <vt:lpstr>PROBLEMAS</vt:lpstr>
      <vt:lpstr>Presentación de PowerPoint</vt:lpstr>
      <vt:lpstr>Presentación de PowerPoint</vt:lpstr>
      <vt:lpstr>Procesos Previos</vt:lpstr>
      <vt:lpstr>LA INTENSIDAD DEL  PURGADO  DEPENDERÁ DE:</vt:lpstr>
      <vt:lpstr>2- DESENGRASE</vt:lpstr>
      <vt:lpstr>TIPOS DE  PIQUELADO</vt:lpstr>
      <vt:lpstr>IMAGENES</vt:lpstr>
      <vt:lpstr>       CURTIDO  La curtición es por definición una transformación  de cualquier piel en cuero.</vt:lpstr>
      <vt:lpstr>FINALIDAD</vt:lpstr>
      <vt:lpstr>TIPOS DE CURTIDO</vt:lpstr>
      <vt:lpstr>Es muy dificil que este  metodo pierda su  liderazgo, debido a estas  ventajas.</vt:lpstr>
      <vt:lpstr>Curtido a un solo baño</vt:lpstr>
      <vt:lpstr>CURTICION A DOS BAÑOS</vt:lpstr>
      <vt:lpstr>Posibles defectos de la  curtición en cromo</vt:lpstr>
      <vt:lpstr>Curtición al aluminio</vt:lpstr>
      <vt:lpstr>El wet white</vt:lpstr>
      <vt:lpstr>Propiedades</vt:lpstr>
      <vt:lpstr>Curtición al circonio</vt:lpstr>
      <vt:lpstr>Curtición al hierro</vt:lpstr>
      <vt:lpstr>Curtición al azufre</vt:lpstr>
      <vt:lpstr>Curtición vegetal</vt:lpstr>
      <vt:lpstr>Curtición sintetica</vt:lpstr>
      <vt:lpstr>Escurrido</vt:lpstr>
      <vt:lpstr>Fallas en el escurrido</vt:lpstr>
      <vt:lpstr>Neutralizado</vt:lpstr>
      <vt:lpstr>Consecuencias de no  neutralizar</vt:lpstr>
      <vt:lpstr>Recurtido</vt:lpstr>
      <vt:lpstr>Presentación de PowerPoint</vt:lpstr>
      <vt:lpstr>TEÑIDO</vt:lpstr>
      <vt:lpstr>ENGRASE</vt:lpstr>
      <vt:lpstr> Propiedades que se dan al cuero  mediante el engrase son:</vt:lpstr>
      <vt:lpstr>Presentación de PowerPoint</vt:lpstr>
      <vt:lpstr>Tipos de engrase</vt:lpstr>
      <vt:lpstr>Secado</vt:lpstr>
      <vt:lpstr>Sistemas de secado</vt:lpstr>
      <vt:lpstr>Presentación de PowerPoint</vt:lpstr>
      <vt:lpstr>Presentación de PowerPoint</vt:lpstr>
      <vt:lpstr>Presentación de PowerPoint</vt:lpstr>
      <vt:lpstr>Presentación de PowerPoint</vt:lpstr>
      <vt:lpstr>Acondicionado</vt:lpstr>
      <vt:lpstr>Metodos de acondicionamiento</vt:lpstr>
      <vt:lpstr>Ablandado</vt:lpstr>
      <vt:lpstr>MAQUINAS PARA  ABLANDADO</vt:lpstr>
      <vt:lpstr>Presentación de PowerPoint</vt:lpstr>
      <vt:lpstr>Despues del ablandadado se hacen de  nuevo los siguientes procesos</vt:lpstr>
      <vt:lpstr>Presentación de PowerPoint</vt:lpstr>
      <vt:lpstr>Presentación de PowerPoint</vt:lpstr>
      <vt:lpstr>Presentación de PowerPoint</vt:lpstr>
      <vt:lpstr>Presentación de PowerPoint</vt:lpstr>
      <vt:lpstr>Presentación de PowerPoint</vt:lpstr>
      <vt:lpstr>Acabado</vt:lpstr>
      <vt:lpstr>CAPAS DE UN ACABADO</vt:lpstr>
      <vt:lpstr>Presentación de PowerPoint</vt:lpstr>
      <vt:lpstr>Presentación de PowerPoint</vt:lpstr>
      <vt:lpstr>Presentación de PowerPoint</vt:lpstr>
      <vt:lpstr>Presentación de PowerPoint</vt:lpstr>
      <vt:lpstr>CLASIFICACIÓN DEL ACABADO</vt:lpstr>
      <vt:lpstr>Presentación de PowerPoint</vt:lpstr>
      <vt:lpstr>Según el artículo a que se destina el  cuero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Paul Ricaurte</cp:lastModifiedBy>
  <cp:revision>16</cp:revision>
  <dcterms:created xsi:type="dcterms:W3CDTF">2018-12-03T01:26:18Z</dcterms:created>
  <dcterms:modified xsi:type="dcterms:W3CDTF">2020-04-22T22:22:27Z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2011-04-02T00:00:00Z</vt:filetime>
  </property>
  <property fmtid="{D5CDD505-2E9C-101B-9397-08002B2CF9AE}" pid="3" name="Creator">
    <vt:lpwstr>Microsoft® Office PowerPoint® 2007</vt:lpwstr>
  </property>
  <property fmtid="{D5CDD505-2E9C-101B-9397-08002B2CF9AE}" pid="4" name="LastSaved">
    <vt:filetime>2018-12-03T00:00:00Z</vt:filetime>
  </property>
</Properties>
</file>