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333" r:id="rId4"/>
    <p:sldId id="345" r:id="rId5"/>
    <p:sldId id="346" r:id="rId6"/>
    <p:sldId id="347" r:id="rId7"/>
    <p:sldId id="317" r:id="rId8"/>
    <p:sldId id="335" r:id="rId9"/>
    <p:sldId id="318" r:id="rId10"/>
    <p:sldId id="320" r:id="rId11"/>
    <p:sldId id="336" r:id="rId12"/>
    <p:sldId id="337" r:id="rId13"/>
    <p:sldId id="323" r:id="rId14"/>
    <p:sldId id="338" r:id="rId15"/>
    <p:sldId id="348" r:id="rId16"/>
    <p:sldId id="349" r:id="rId17"/>
    <p:sldId id="342" r:id="rId18"/>
    <p:sldId id="339" r:id="rId19"/>
    <p:sldId id="321" r:id="rId20"/>
    <p:sldId id="322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724A-2194-4E3D-8190-AC6FDC5E5895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C737-9C6D-4F81-938E-94749EABEC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4212D-B4CC-F5B8-2C6E-180AA626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5E94B-CD06-3551-B941-920CFDB1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408C2-E503-9A9A-263C-1E948ED8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56374-80E8-823C-F1DD-DD638B9E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61165-4DE0-092A-206B-A28A1DA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C0F4C-076A-B967-13FF-B80DA907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A8EA2-1E8B-6F2A-54F9-41AD2183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6B280-7E3B-5AEB-7AB8-A485FF96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65EF2-C886-4943-74D5-41B509E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B88FD-2BF2-0AE3-DEBA-233C875B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587E1C-230B-C252-7C1F-CC92337C3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9526FC-A784-D250-B4BF-C1DD88315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932E5-BF49-ABC7-5620-248A49A9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11681-64F4-45C9-DE02-7EC022E2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37827-A642-8EE8-B48E-F7E2B286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D4060-60B5-2E32-8EE9-08B8C66D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46F05-42EE-E468-CFD5-60059B83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B3794-435E-1D50-8DED-165480CD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27F534-94D4-5BC0-39A1-2AD693DB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14B45-9B92-0994-355F-FC39A441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82C4F-222E-7736-FB18-631519EC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657960-6B25-4BCA-9E37-610E7A9AA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94C68-18C3-9FC9-C170-38F86EAB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BCE3E-6177-DBD9-D3F8-CCA733B8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48853-B5BE-D49C-B60B-D37DCE47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4BFA6-1F59-5F29-DA0A-3340D602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1DF4A-B54D-3088-6ECF-11BAD5A68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595AD-A93F-1D2C-EFFA-D600FAD1D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1E0D84-43F7-0AB9-1EC3-343C5BD5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234E1D-8AC5-C4DC-4005-B4EED63D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96DC5-8D81-CA57-1941-AF9FD118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762D0-0522-571E-D0A2-1096E450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14A589-454C-4BDD-DE56-8651FDAA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F06B79-A0C5-00E6-1C99-21F515702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27466A-072B-799F-4144-45E0E2FC1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032821-3B90-DBD2-9963-1F73D2865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294747-897B-2247-C28F-5424E84E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FF01B7-EB33-41CA-97B5-47E0C14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90D253-397F-9143-13F6-412BAF64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2B16D-E3AD-A93D-E0A4-2219737A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A82D5-E7D2-719C-95CC-55400007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099DB-A4E4-EB74-1E2F-97B12D2A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C42681-1EFE-0076-56BA-AE8B7492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7D3C25-9046-C821-220C-6856D730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9E25B2-9974-9B90-0100-36EDF88E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350E19-527F-58AB-E49D-B98AC9A0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C3D2-AA29-BECC-E515-05144FE2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3FB9F4-439E-2D1D-0880-D74B4E73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540CD-CE2D-0A1D-4E88-F9D82B06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DB75A3-4C61-3A7A-F155-5269555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9AB30-58D6-9710-E288-672ABA8C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8EF0B7-2AB4-082E-A394-7B2B6A45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8AB7-1BB0-EEBD-5416-56B2348C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786593-E7E0-4DE5-35F1-BD9D7A509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285D58-8EBA-2D7A-BD24-F37FC70A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5745E-3722-C2FA-BA8A-B8BA6266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47DCC-D425-C3B3-9A3A-08130E9F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A3E3C8-4A49-E6E8-5AC8-B3F27D61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DA3ADB-DAF3-1799-44A4-821D6862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CB07E2-6B0D-CB57-E357-79B0DF22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D87CE-495E-E7E3-7805-E45DC0739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56D70-19CD-41AC-93DF-1C375F6761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F4ED6-2F08-6C05-D510-06888F11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04A5E-ABED-3FCC-DBD8-CA848C83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430FD9-7BCA-3419-0941-1BA9373E6287}"/>
              </a:ext>
            </a:extLst>
          </p:cNvPr>
          <p:cNvSpPr txBox="1"/>
          <p:nvPr/>
        </p:nvSpPr>
        <p:spPr>
          <a:xfrm>
            <a:off x="2324862" y="352151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FACULTAD DE CIENCIAS DE LA SALUD</a:t>
            </a:r>
          </a:p>
          <a:p>
            <a:pPr algn="ctr"/>
            <a:r>
              <a:rPr lang="es-ES" sz="1800" b="1" dirty="0"/>
              <a:t>LABORATORIO CLÍNICO</a:t>
            </a:r>
          </a:p>
          <a:p>
            <a:pPr algn="ctr"/>
            <a:r>
              <a:rPr lang="es-ES" sz="1800" b="1" dirty="0"/>
              <a:t>ASIGNATURA: MICOLOGÍA</a:t>
            </a:r>
            <a:r>
              <a:rPr lang="es-ES" b="1" dirty="0"/>
              <a:t>-VIROLOGÍA</a:t>
            </a:r>
            <a:endParaRPr lang="es-ES" sz="1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1FA2F7-6B60-4340-1A39-0F65F987C2D4}"/>
              </a:ext>
            </a:extLst>
          </p:cNvPr>
          <p:cNvSpPr txBox="1"/>
          <p:nvPr/>
        </p:nvSpPr>
        <p:spPr>
          <a:xfrm>
            <a:off x="678942" y="1559159"/>
            <a:ext cx="7651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Tema: VIH. Características y enfermedad que produce. Diagnóstico de laboratorio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0D45CE-3E7A-8C07-6CEC-1E3F2598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8" r="5969" b="9287"/>
          <a:stretch/>
        </p:blipFill>
        <p:spPr>
          <a:xfrm>
            <a:off x="6565392" y="3260361"/>
            <a:ext cx="4946904" cy="30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90E67-721B-1E60-1491-663422E5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C92912-2BA4-7C9C-D2F3-07B7BFD9F5F3}"/>
              </a:ext>
            </a:extLst>
          </p:cNvPr>
          <p:cNvSpPr txBox="1"/>
          <p:nvPr/>
        </p:nvSpPr>
        <p:spPr>
          <a:xfrm>
            <a:off x="256032" y="122442"/>
            <a:ext cx="1083564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HISTORIA NATURAL DE LA INFECCIÓN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manifiestan cuatro fases en la infección:</a:t>
            </a:r>
            <a:endParaRPr lang="en-US" spc="-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D15924-3862-C952-B38E-EE5ECD6F4D61}"/>
              </a:ext>
            </a:extLst>
          </p:cNvPr>
          <p:cNvSpPr txBox="1"/>
          <p:nvPr/>
        </p:nvSpPr>
        <p:spPr>
          <a:xfrm>
            <a:off x="91440" y="1059836"/>
            <a:ext cx="6004560" cy="1711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Período</a:t>
            </a:r>
            <a:r>
              <a:rPr lang="es-EC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ventan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período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transcurre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entrada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s-EC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organismo hasta el comienzo de la siguiente fase. En esta etapa el virus solo puede detectarse por técnicas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biología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molecular.</a:t>
            </a:r>
            <a:endParaRPr lang="en-US" spc="-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751F35-99BC-5A79-7A7F-0902094CC32E}"/>
              </a:ext>
            </a:extLst>
          </p:cNvPr>
          <p:cNvSpPr txBox="1"/>
          <p:nvPr/>
        </p:nvSpPr>
        <p:spPr>
          <a:xfrm>
            <a:off x="6309360" y="1002811"/>
            <a:ext cx="540410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precoz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aguda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comienza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replicarse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no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síntomas.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infección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detecta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antígeno viral p24 en el suero del paciente. El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tiempo que transcurre entre el contagio y la seroconversión varía de 2 semanas a 3 meses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aunque se han reportado casos donde el período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alarga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meses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E29776-13DA-874F-23DF-D2C0BEF941FE}"/>
              </a:ext>
            </a:extLst>
          </p:cNvPr>
          <p:cNvSpPr txBox="1"/>
          <p:nvPr/>
        </p:nvSpPr>
        <p:spPr>
          <a:xfrm>
            <a:off x="91440" y="3128613"/>
            <a:ext cx="11814048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Fase intermedia o crónica.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Aquí se detectan </a:t>
            </a:r>
            <a:r>
              <a:rPr lang="es-EC" spc="-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Acs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el suero, pero no </a:t>
            </a:r>
            <a:r>
              <a:rPr lang="es-EC" spc="-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Ags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circulantes.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b="1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s-EC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</a:t>
            </a:r>
            <a:r>
              <a:rPr lang="es-EC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s-EC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lang="es-EC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periférica.</a:t>
            </a:r>
          </a:p>
          <a:p>
            <a:pPr algn="just"/>
            <a:r>
              <a:rPr lang="es-EC" b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crónica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permanece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s-EC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de los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individuos, quienes al cabo de este tiempo progresan a SIDA. </a:t>
            </a:r>
          </a:p>
          <a:p>
            <a:pPr algn="just"/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sugiere que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pérdida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arquitectura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tejido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linfoide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contribuye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directamente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inmunodeficiencia,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replicación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pérdida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inmune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proceso de la enfermedad también influye la producción de un número de mutantes (variantes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virales),</a:t>
            </a:r>
            <a:r>
              <a:rPr lang="es-EC" spc="1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cuales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inmune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capaz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responder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simultáneamente.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Tradicionalmente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aceptada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hecho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s-EC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ocurra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población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macrófagos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acción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citotóxicos o citólisis provocada por el</a:t>
            </a:r>
            <a:r>
              <a:rPr lang="es-EC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3339F7-11C8-567F-C87E-50684FC82BA0}"/>
              </a:ext>
            </a:extLst>
          </p:cNvPr>
          <p:cNvSpPr txBox="1"/>
          <p:nvPr/>
        </p:nvSpPr>
        <p:spPr>
          <a:xfrm>
            <a:off x="2786634" y="5794349"/>
            <a:ext cx="72809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Fase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crisis.</a:t>
            </a:r>
            <a:r>
              <a:rPr lang="es-EC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s-EC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CD4+,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repositivización</a:t>
            </a:r>
            <a:r>
              <a:rPr lang="es-EC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antígeno p24 en el inmunoensayo y un descenso en los niveles de anticuerpos anti- </a:t>
            </a:r>
            <a:r>
              <a:rPr lang="es-EC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753F3A-5CD4-C796-E491-0C25083A95A5}"/>
              </a:ext>
            </a:extLst>
          </p:cNvPr>
          <p:cNvSpPr txBox="1"/>
          <p:nvPr/>
        </p:nvSpPr>
        <p:spPr>
          <a:xfrm>
            <a:off x="347581" y="326571"/>
            <a:ext cx="999384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Manifestaciones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clínicas</a:t>
            </a:r>
            <a:endParaRPr lang="en-US" sz="2000" b="1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sintomas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signos de la infección aguda por VIH son inespecíficos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Fatiga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Erupciones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Cefalea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Náusea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Sudoración nocturna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E68DC5-A530-23C8-6284-3702E048936A}"/>
              </a:ext>
            </a:extLst>
          </p:cNvPr>
          <p:cNvSpPr txBox="1"/>
          <p:nvPr/>
        </p:nvSpPr>
        <p:spPr>
          <a:xfrm>
            <a:off x="390743" y="3744508"/>
            <a:ext cx="10952226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manifestaciones mas graves en adultos suelen ser antecedidas de un pródromo (“diarrea y deterioro”)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incluye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fatiga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malestar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general,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adelgazamiento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diarrea crónica, zonas blancas en la lengua (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tricoleucoplasia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candidosis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oral) y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linfadenopatía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causa importante de debilidad son las manifestaciones patológicas en las vías gastrointestinales, desde el esófago hasta el colon. Sin tratamiento, el intervalo entre la infección primaria por VIH y las primeras manifestaciones de la enfermedad clínica suele ser largo en los adultos y es de ocho a 10 años. El sujeto fallece unos 10 años después.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1C1E70-B8D6-FE96-7B9C-7B9F89734C6E}"/>
              </a:ext>
            </a:extLst>
          </p:cNvPr>
          <p:cNvSpPr txBox="1"/>
          <p:nvPr/>
        </p:nvSpPr>
        <p:spPr>
          <a:xfrm>
            <a:off x="6268158" y="1715326"/>
            <a:ext cx="5074811" cy="1713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SIDA se caracteriza por depresión notable del sistema inmunitario y la aparición de muy diversas infecciones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graves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oportunistas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neoplasias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poco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sarcoma de Kaposi).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4130F1-5D83-4E69-04E1-F67447E73F65}"/>
              </a:ext>
            </a:extLst>
          </p:cNvPr>
          <p:cNvSpPr txBox="1"/>
          <p:nvPr/>
        </p:nvSpPr>
        <p:spPr>
          <a:xfrm>
            <a:off x="266700" y="313772"/>
            <a:ext cx="11658600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infecciones oportunistas más comunes en enfermos de SIDA no tratados incluyen las causadas por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Protozoos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Toxoplasma gondii, </a:t>
            </a:r>
            <a:r>
              <a:rPr lang="en-US" sz="20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Isospora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belli, Cryptosporidium.</a:t>
            </a:r>
          </a:p>
          <a:p>
            <a:pPr algn="just">
              <a:lnSpc>
                <a:spcPct val="150000"/>
              </a:lnSpc>
            </a:pPr>
            <a:r>
              <a:rPr lang="pt-BR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BR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Hongos:</a:t>
            </a:r>
            <a:r>
              <a:rPr lang="pt-BR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 albicans, Cryptococcus neoformans, Coccidioides </a:t>
            </a:r>
            <a:r>
              <a:rPr lang="en-US" sz="20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immitis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Histoplasma capsulatum, Pneumocystis </a:t>
            </a:r>
            <a:r>
              <a:rPr lang="en-US" sz="20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jiroveci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Bacterias:</a:t>
            </a:r>
            <a:r>
              <a:rPr lang="pt-BR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especies de </a:t>
            </a:r>
            <a:r>
              <a:rPr lang="pt-BR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Mycobacterium avium-intracellulare, 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tuberculosis, Listeria monocytogenes, Nocardia </a:t>
            </a:r>
            <a:r>
              <a:rPr lang="en-US" sz="20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asteroides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Salmonella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Streptococcus.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Virus: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citomegálico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herpes simple, varicela-zoster,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adenovirus, de poliomavirus JC, hepatitis B y C.</a:t>
            </a:r>
          </a:p>
          <a:p>
            <a:pPr algn="just">
              <a:lnSpc>
                <a:spcPct val="150000"/>
              </a:lnSpc>
            </a:pP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infecciones por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herpesvirus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frecuentes en enfermos de SIDA y a menudo se detectan en la saliva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ese tipo.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retinitis por virus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citomegálico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la complicación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ocular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frecuentes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0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33E3F-791B-170C-51AE-61C3A8D72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CF9249-7BC6-EAC5-FB0C-83E2D21D1C90}"/>
              </a:ext>
            </a:extLst>
          </p:cNvPr>
          <p:cNvSpPr txBox="1"/>
          <p:nvPr/>
        </p:nvSpPr>
        <p:spPr>
          <a:xfrm>
            <a:off x="400812" y="914487"/>
            <a:ext cx="12492228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TRANSMISIÓN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49936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Relaciones sexuales (homo y heterosexuales)</a:t>
            </a:r>
          </a:p>
          <a:p>
            <a:pPr marR="249936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xposición parenteral a sangre o a sus derivados contaminados</a:t>
            </a:r>
          </a:p>
          <a:p>
            <a:pPr marR="249936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ransmisión vertical de madre a hijo </a:t>
            </a:r>
          </a:p>
          <a:p>
            <a:pPr marR="249936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través de órganos infectados, donados para trasplante. </a:t>
            </a:r>
          </a:p>
          <a:p>
            <a:pPr marR="249936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ha comprobado la transmisión a partir de  lágrimas, vectores o contacto casual.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51E845-6F0F-F6CA-AC7E-C05B327B30A3}"/>
              </a:ext>
            </a:extLst>
          </p:cNvPr>
          <p:cNvSpPr txBox="1"/>
          <p:nvPr/>
        </p:nvSpPr>
        <p:spPr>
          <a:xfrm>
            <a:off x="816102" y="333191"/>
            <a:ext cx="8611362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laboratorio</a:t>
            </a:r>
            <a:endParaRPr lang="en-US" sz="2000" b="1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infeccion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VIH se detecta por tres métodos: </a:t>
            </a:r>
          </a:p>
          <a:p>
            <a:pPr indent="-342900" algn="just">
              <a:lnSpc>
                <a:spcPct val="150000"/>
              </a:lnSpc>
              <a:buAutoNum type="arabicParenR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 del virus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lnSpc>
                <a:spcPct val="150000"/>
              </a:lnSpc>
              <a:buAutoNum type="arabicParenR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cuantificación serológica de anticuerpos contra el virus </a:t>
            </a:r>
          </a:p>
          <a:p>
            <a:pPr indent="-342900" algn="just">
              <a:lnSpc>
                <a:spcPct val="150000"/>
              </a:lnSpc>
              <a:buAutoNum type="arabicParenR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medición del acido nucleico o los antígenos virales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3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6B01CF-0000-CEE0-82C5-E02374CBB0FC}"/>
              </a:ext>
            </a:extLst>
          </p:cNvPr>
          <p:cNvSpPr txBox="1"/>
          <p:nvPr/>
        </p:nvSpPr>
        <p:spPr>
          <a:xfrm>
            <a:off x="340614" y="175032"/>
            <a:ext cx="11665458" cy="7431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000"/>
              <a:tabLst>
                <a:tab pos="2687955" algn="l"/>
              </a:tabLst>
            </a:pP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Análisis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inmunoenzimáticos</a:t>
            </a:r>
            <a:r>
              <a:rPr lang="en-US" sz="2000" b="1" spc="-1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(EIA).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detección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anti-VIH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EIA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método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empleado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</a:t>
            </a:r>
            <a:r>
              <a:rPr lang="es-EC" sz="20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actualidad.</a:t>
            </a:r>
            <a:r>
              <a:rPr lang="es-EC" sz="2000" spc="-1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ellas</a:t>
            </a:r>
            <a:r>
              <a:rPr lang="es-EC" sz="2000" spc="-1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</a:t>
            </a:r>
            <a:r>
              <a:rPr lang="es-EC" sz="20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distintos</a:t>
            </a:r>
            <a:r>
              <a:rPr lang="es-EC" sz="2000" spc="-1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principios en la detección de los anticuerpos (indirecto, competitivo, “</a:t>
            </a:r>
            <a:r>
              <a:rPr lang="es-EC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y captura)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2691130" algn="l"/>
              </a:tabLst>
            </a:pP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Aglutinación.</a:t>
            </a:r>
          </a:p>
          <a:p>
            <a:pPr marR="682625"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Basadas en la aglutinación de Ag de VIH, que previamente han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sido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fijados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partículas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susceptibles de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aglutinar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suero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contenga Ac</a:t>
            </a:r>
            <a:r>
              <a:rPr lang="es-EC" sz="2000" spc="-1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anti-VIH.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técnicas de manejo muy sencillo, rápidas, de lectura visual que apenas requieren instrumentación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adaptarse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sueros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sensibilidad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parece comparable</a:t>
            </a:r>
            <a:r>
              <a:rPr lang="es-EC" sz="2000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EIA,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s-EC" sz="2000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especificidad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mucho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menor.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3.Pruebas</a:t>
            </a:r>
            <a:r>
              <a:rPr lang="es-EC" sz="2000" b="1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membrana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Dot-Blot</a:t>
            </a:r>
            <a:r>
              <a:rPr lang="es-EC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Ag está fijado a tiras de nitrocelulosa. Tienen lectura visual, por lo que no requieren</a:t>
            </a:r>
            <a:r>
              <a:rPr lang="es-EC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instrumentación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C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esventaja</a:t>
            </a:r>
            <a:r>
              <a:rPr lang="es-EC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subjetividad, debida a este modo de</a:t>
            </a:r>
            <a:r>
              <a:rPr lang="es-EC" sz="2000" spc="-1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interpretación.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4.Pruebas</a:t>
            </a:r>
            <a:r>
              <a:rPr lang="en-US" sz="2000" b="1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fluorimétricas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681355"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específicos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ligados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micropartículas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reacción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fluorocromo que actúa como</a:t>
            </a:r>
            <a:r>
              <a:rPr lang="es-EC" sz="20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sustrato.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9029FF-094B-A2A7-3DA2-3081DFDFB379}"/>
              </a:ext>
            </a:extLst>
          </p:cNvPr>
          <p:cNvSpPr txBox="1"/>
          <p:nvPr/>
        </p:nvSpPr>
        <p:spPr>
          <a:xfrm>
            <a:off x="340614" y="222701"/>
            <a:ext cx="11546586" cy="650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Pruebas de confirmación: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Tienen como objetivo confirmar los resultados obtenidos por las pruebas diagnósticas.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r>
              <a:rPr lang="en-US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Western</a:t>
            </a:r>
            <a:r>
              <a:rPr lang="en-US" sz="20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Blot: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2686050" algn="l"/>
              </a:tabLst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de las más utilizadas para confirmar resultados positivos en las pruebas de despistaje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anticuerpos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anti-VIH.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proteínas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virales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transfieren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nitrocelulosa,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conteniendo,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generalmente,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casi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proteínas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estructurales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virus.</a:t>
            </a:r>
            <a:r>
              <a:rPr lang="es-EC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 tiras se incuban con el suero problema y si este tiene anticuerpos específicos estos se unirán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proteínas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víricas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nitrocelulosa.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s-EC" sz="20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revela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mediante</a:t>
            </a:r>
            <a:r>
              <a:rPr lang="es-EC" sz="20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reacciones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inmunoenzimáticas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857250" algn="l"/>
              </a:tabLst>
            </a:pP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Inmunofluorescencia</a:t>
            </a:r>
            <a:r>
              <a:rPr lang="en-US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indirecta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confirmación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basada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demostración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frente</a:t>
            </a:r>
            <a:r>
              <a:rPr lang="es-EC" sz="20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células infectadas por VIH. Como </a:t>
            </a:r>
            <a:r>
              <a:rPr lang="es-EC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Ags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utilizan linfocitos humanos infectados y fijados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portaobjetos,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efectúa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microscopio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luz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ultravioleta.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subjetividad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lectura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dificultad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normalización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antígeno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utilizado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afectan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reproducibilidad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857250" algn="l"/>
              </a:tabLst>
            </a:pPr>
            <a:r>
              <a:rPr lang="en-US" sz="2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Radioinmunoprecipitación</a:t>
            </a:r>
            <a:r>
              <a:rPr lang="en-US" sz="20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demostración de </a:t>
            </a:r>
            <a:r>
              <a:rPr lang="es-EC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Acs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anti-VIH en el suero, que en presencia de proteínas</a:t>
            </a:r>
            <a:r>
              <a:rPr lang="es-EC" sz="2000" spc="-1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víricas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marcadas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radiactivamente</a:t>
            </a:r>
            <a:r>
              <a:rPr lang="es-EC" sz="2000" spc="-1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conduce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formación</a:t>
            </a:r>
            <a:r>
              <a:rPr lang="es-EC" sz="2000" spc="-1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1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inmunocomplejos. </a:t>
            </a:r>
            <a:endParaRPr lang="en-US" sz="2000" b="1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2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B17F13-2DCE-2DE3-35C6-B805DFC9FB00}"/>
              </a:ext>
            </a:extLst>
          </p:cNvPr>
          <p:cNvSpPr txBox="1"/>
          <p:nvPr/>
        </p:nvSpPr>
        <p:spPr>
          <a:xfrm>
            <a:off x="560070" y="644926"/>
            <a:ext cx="11546586" cy="604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000"/>
              <a:tabLst>
                <a:tab pos="857250" algn="l"/>
              </a:tabLst>
            </a:pP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Reacción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amplificación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genómica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reacción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cadena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polimerasa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(RCP).</a:t>
            </a:r>
            <a:endParaRPr lang="en-US" sz="2000" b="1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512060"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Demostración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genoma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vírico a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partir de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muestras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 periférica.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2512060" algn="just">
              <a:lnSpc>
                <a:spcPct val="150000"/>
              </a:lnSpc>
              <a:tabLst>
                <a:tab pos="9505950" algn="l"/>
                <a:tab pos="9953625" algn="l"/>
              </a:tabLst>
            </a:pP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es-EC" sz="2000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logra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es-EC" sz="2000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rápido</a:t>
            </a:r>
            <a:r>
              <a:rPr lang="es-EC" sz="2000" b="1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b="1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precoz de la infección en situaciones en las que el diagnóstico clásico serológico puede tardar en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confirmarse,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s-EC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2510790" lvl="1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q"/>
              <a:tabLst>
                <a:tab pos="972185" algn="l"/>
              </a:tabLst>
            </a:pP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Recién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nacidos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madres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infectadas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antecedentes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riesgo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infección durante el embarazo, y en sujetos con períodos de ventana más largo que el</a:t>
            </a:r>
            <a:r>
              <a:rPr lang="es-EC" sz="2000" spc="-1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habitual.</a:t>
            </a:r>
          </a:p>
          <a:p>
            <a:pPr marL="342900" marR="2510790" lvl="1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q"/>
              <a:tabLst>
                <a:tab pos="972185" algn="l"/>
              </a:tabLst>
            </a:pP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Demostración de infecciones por VIH-2 con serología no concluyente e infecciones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dobles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VIH-1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VIH-2.</a:t>
            </a:r>
          </a:p>
          <a:p>
            <a:pPr marL="342900" marR="2510790" lvl="1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q"/>
              <a:tabLst>
                <a:tab pos="972185" algn="l"/>
              </a:tabLst>
            </a:pP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Detección de mutaciones específicas asociadas a la resistencia a los antivíricos empleados en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terapéutica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anti-VIH.</a:t>
            </a:r>
            <a:endParaRPr lang="en-US" sz="2000" spc="-3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Constituye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sensibilidad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especificidad,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falsos</a:t>
            </a:r>
            <a:r>
              <a:rPr lang="es-EC" sz="20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positivos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muestra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utilizada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apropiada,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copias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bajo.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3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F0E4-916A-49B6-AAC4-D94D8ECB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02D386-A8D1-4C73-0B1A-19CA207D0A05}"/>
              </a:ext>
            </a:extLst>
          </p:cNvPr>
          <p:cNvSpPr txBox="1"/>
          <p:nvPr/>
        </p:nvSpPr>
        <p:spPr>
          <a:xfrm>
            <a:off x="455295" y="1366262"/>
            <a:ext cx="1128141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virus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VIH se cultiva de los linfocitos de la sangre periférica (y a veces de muestras de otros sitios).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número de linfocitos infectados circulantes varia con la etapa de la enfermedad.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 sensible es cultivar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conjuntamente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mononucleares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periférica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estimulados por un mitógeno y no infectados.</a:t>
            </a:r>
          </a:p>
          <a:p>
            <a:pPr algn="just">
              <a:lnSpc>
                <a:spcPct val="150000"/>
              </a:lnSpc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lentas y laboriosas y se circunscriben a estudios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183888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9D25-32AE-E2E6-7E31-6F7AF5E0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2E294C-4D2A-4288-F734-A721190B548B}"/>
              </a:ext>
            </a:extLst>
          </p:cNvPr>
          <p:cNvSpPr txBox="1"/>
          <p:nvPr/>
        </p:nvSpPr>
        <p:spPr>
          <a:xfrm>
            <a:off x="452628" y="980474"/>
            <a:ext cx="11455908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000"/>
              <a:tabLst>
                <a:tab pos="2696845" algn="l"/>
              </a:tabLst>
            </a:pP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Detección</a:t>
            </a:r>
            <a:r>
              <a:rPr lang="es-EC" sz="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carga</a:t>
            </a:r>
            <a:r>
              <a:rPr lang="es-EC" sz="2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viral.</a:t>
            </a:r>
            <a:endParaRPr lang="en-US" sz="2000" b="1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682625"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nuevas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técnicas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moleculares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C" sz="20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detectar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genoma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VIH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plasma ha permitido estudiar la dinámica de replicación viral y la patogénesis en detalle. Al menos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billones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nuevos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EC" sz="20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producen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es-EC" sz="20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6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682625" algn="just">
              <a:lnSpc>
                <a:spcPct val="150000"/>
              </a:lnSpc>
            </a:pPr>
            <a:endParaRPr lang="es-EC" sz="2000" spc="-9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682625" algn="just">
              <a:lnSpc>
                <a:spcPct val="150000"/>
              </a:lnSpc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linfocitos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CD4+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productivamente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infectados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de</a:t>
            </a:r>
            <a:r>
              <a:rPr lang="es-EC" sz="2000" spc="-1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aproximadamente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1,6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días.</a:t>
            </a:r>
            <a:r>
              <a:rPr lang="es-EC" sz="2000" spc="-1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1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extraordinario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</a:t>
            </a:r>
            <a:r>
              <a:rPr lang="es-EC" sz="2000" spc="-1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1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replicación viral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conlleva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dramáticos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cambios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manejo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clínico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lang="es-EC" sz="20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20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uso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s-EC" sz="2000" spc="-6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antirretroviral.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0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16106A-4CED-7CD9-CD05-B5CBA021BCED}"/>
              </a:ext>
            </a:extLst>
          </p:cNvPr>
          <p:cNvSpPr txBox="1"/>
          <p:nvPr/>
        </p:nvSpPr>
        <p:spPr>
          <a:xfrm>
            <a:off x="389880" y="448055"/>
            <a:ext cx="8690112" cy="664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CARACTERÍSTICAS DEL VIRUS </a:t>
            </a:r>
            <a:r>
              <a:rPr lang="en-US" sz="2100" b="1" dirty="0">
                <a:latin typeface="+mj-lt"/>
                <a:ea typeface="+mj-ea"/>
                <a:cs typeface="+mj-cs"/>
              </a:rPr>
              <a:t>DE INMUNODEFICIENCIA HUMANA (VIH)</a:t>
            </a:r>
            <a:endParaRPr lang="en-US" sz="21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A97649-7098-25D8-9D18-F50D37956384}"/>
              </a:ext>
            </a:extLst>
          </p:cNvPr>
          <p:cNvSpPr txBox="1"/>
          <p:nvPr/>
        </p:nvSpPr>
        <p:spPr>
          <a:xfrm>
            <a:off x="490729" y="1581813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Familia: </a:t>
            </a:r>
            <a:r>
              <a:rPr lang="es-EC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Retroviridae</a:t>
            </a: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Género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Lentivirus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Especies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VIH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Enfermedad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produce: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865852-4C07-ED5C-F8EE-3A68D79524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8" r="5969" b="9287"/>
          <a:stretch/>
        </p:blipFill>
        <p:spPr>
          <a:xfrm>
            <a:off x="6565392" y="3260361"/>
            <a:ext cx="4946904" cy="30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C400-FEC2-64A8-C76C-6A89F384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0EAC6E-C05B-9060-18D6-41536C40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12" y="3300984"/>
            <a:ext cx="8257032" cy="34015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C24F6C-F5C9-9C86-DED1-E7DBEC41480E}"/>
              </a:ext>
            </a:extLst>
          </p:cNvPr>
          <p:cNvSpPr txBox="1"/>
          <p:nvPr/>
        </p:nvSpPr>
        <p:spPr>
          <a:xfrm>
            <a:off x="660654" y="231757"/>
            <a:ext cx="13027914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10790" algn="just">
              <a:lnSpc>
                <a:spcPct val="150000"/>
              </a:lnSpc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propuesto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clasificación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estadios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enfermedad,</a:t>
            </a: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contemplando</a:t>
            </a: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clínico-inmunológicos.</a:t>
            </a:r>
          </a:p>
          <a:p>
            <a:pPr marR="2510790" algn="just">
              <a:lnSpc>
                <a:spcPct val="150000"/>
              </a:lnSpc>
            </a:pP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es-EC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situado un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infectado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EC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VIH,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categoría</a:t>
            </a:r>
            <a:r>
              <a:rPr lang="es-EC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y/o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presentar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C" sz="1800" spc="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cifra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inferior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CD4+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C" sz="1800" spc="-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mm3,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situaciones</a:t>
            </a:r>
            <a:r>
              <a:rPr lang="es-EC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indicativas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enfermedad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avanzada.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2510790" algn="just">
              <a:lnSpc>
                <a:spcPct val="150000"/>
              </a:lnSpc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estadios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C1,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C2, C3,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</a:t>
            </a:r>
            <a:r>
              <a:rPr lang="es-EC" sz="1800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1800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B3</a:t>
            </a:r>
            <a:r>
              <a:rPr lang="es-EC" sz="1800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</a:t>
            </a:r>
            <a:r>
              <a:rPr lang="es-EC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SIDA.</a:t>
            </a:r>
          </a:p>
          <a:p>
            <a:pPr marR="2510790" algn="just">
              <a:lnSpc>
                <a:spcPct val="150000"/>
              </a:lnSpc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CD4+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disturbios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homeostasis</a:t>
            </a:r>
            <a:r>
              <a:rPr lang="es-EC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en la función de otras células del sistema inmune, lo que contribuye a una destrucción extensiva de este</a:t>
            </a:r>
            <a:r>
              <a:rPr lang="es-EC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2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8B15B4E-3FB3-94B1-7521-59C84B73A554}"/>
              </a:ext>
            </a:extLst>
          </p:cNvPr>
          <p:cNvSpPr txBox="1"/>
          <p:nvPr/>
        </p:nvSpPr>
        <p:spPr>
          <a:xfrm>
            <a:off x="3048000" y="3195057"/>
            <a:ext cx="6096000" cy="59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u="none" strike="noStrike" baseline="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752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3268B-73AD-F1C6-72E0-CF49BECB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16" r="4210"/>
          <a:stretch/>
        </p:blipFill>
        <p:spPr>
          <a:xfrm>
            <a:off x="1238250" y="0"/>
            <a:ext cx="8689521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D1C9F6-24D9-C0B7-1812-3C8BC9C07BCB}"/>
              </a:ext>
            </a:extLst>
          </p:cNvPr>
          <p:cNvSpPr txBox="1"/>
          <p:nvPr/>
        </p:nvSpPr>
        <p:spPr>
          <a:xfrm>
            <a:off x="234696" y="585216"/>
            <a:ext cx="117226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Propiedades</a:t>
            </a:r>
            <a:r>
              <a:rPr lang="en-U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en-U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 </a:t>
            </a:r>
            <a:r>
              <a:rPr lang="es-ES" sz="24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lentivirus</a:t>
            </a:r>
            <a:r>
              <a:rPr lang="es-E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(retrovirus no </a:t>
            </a:r>
            <a:r>
              <a:rPr lang="es-E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oncógenos</a:t>
            </a: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s-ES" sz="2000" b="1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Virión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Esférico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80 a 100 nm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diámetro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cilíndrico</a:t>
            </a: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Genoma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monocatenario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lineal,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9 a 10 kb,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diploide; el genoma es más complejo que el de retrovirus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oncógenos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contiene incluso seis genes adicionales de replicación</a:t>
            </a:r>
          </a:p>
          <a:p>
            <a:pPr indent="-342900" algn="just">
              <a:buFont typeface="Wingdings" panose="05000000000000000000" pitchFamily="2" charset="2"/>
              <a:buChar char="q"/>
            </a:pP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Proteínas: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glucoproteína de la cubierta muestra variación antigénica; la enzima transcriptasa inversa contiene viriones en su interior; se necesita proteasa para la producción del virus infectante</a:t>
            </a:r>
          </a:p>
          <a:p>
            <a:pPr indent="-342900" algn="just">
              <a:buFont typeface="Wingdings" panose="05000000000000000000" pitchFamily="2" charset="2"/>
              <a:buChar char="q"/>
            </a:pP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Cubierta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</a:t>
            </a: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Replicación: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transcriptasa inversa elabora una copia de DNA a partir del RNA genómico; el DNA del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provirus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una plantilla para el RNA viral. La variabilidad genética es frecuente</a:t>
            </a:r>
          </a:p>
          <a:p>
            <a:pPr indent="-342900" algn="just">
              <a:buFont typeface="Wingdings" panose="05000000000000000000" pitchFamily="2" charset="2"/>
              <a:buChar char="q"/>
            </a:pP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Maduración: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partículas son extruidas de la membrana plasmática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0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1A2F0C-F43B-583B-73D9-3E478EBA3236}"/>
              </a:ext>
            </a:extLst>
          </p:cNvPr>
          <p:cNvSpPr txBox="1"/>
          <p:nvPr/>
        </p:nvSpPr>
        <p:spPr>
          <a:xfrm>
            <a:off x="368046" y="566678"/>
            <a:ext cx="10559034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Características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sobresalientes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miembros no son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oncógenos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pueden ser destructores de células Infectan células del sistema inmunitario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provirus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permanentemente quedan vinculados con las células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expresión viral se limita a algunas células </a:t>
            </a:r>
            <a:r>
              <a:rPr lang="es-E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Causa enfermedades crónicas de evolución lenta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replicación suele ser específica de cada especie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grupo incluye los agentes causales del SIDA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0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E1525F-C81E-9B81-6C45-5B0492BF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8506"/>
            <a:ext cx="5294716" cy="35209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FE0178B-C1F9-1FB3-9C15-9D6D9C56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37" r="1372"/>
          <a:stretch/>
        </p:blipFill>
        <p:spPr>
          <a:xfrm>
            <a:off x="7086601" y="643467"/>
            <a:ext cx="42454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BBC16-5C06-43F0-CB6E-1CF53E48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rson sanitizing hand">
            <a:extLst>
              <a:ext uri="{FF2B5EF4-FFF2-40B4-BE49-F238E27FC236}">
                <a16:creationId xmlns:a16="http://schemas.microsoft.com/office/drawing/2014/main" id="{99572009-78A4-22E0-9EF6-B4E89DA2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87" r="23701" b="-1"/>
          <a:stretch/>
        </p:blipFill>
        <p:spPr>
          <a:xfrm>
            <a:off x="7443216" y="-360543"/>
            <a:ext cx="4607270" cy="68580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89D250-350B-2735-3A6A-F05C16D79C5E}"/>
              </a:ext>
            </a:extLst>
          </p:cNvPr>
          <p:cNvSpPr txBox="1"/>
          <p:nvPr/>
        </p:nvSpPr>
        <p:spPr>
          <a:xfrm>
            <a:off x="278937" y="1467005"/>
            <a:ext cx="7022765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 err="1"/>
              <a:t>Desinfección</a:t>
            </a:r>
            <a:r>
              <a:rPr lang="en-US" sz="2400" b="1" i="0" u="none" strike="noStrike" baseline="0" dirty="0"/>
              <a:t> e </a:t>
            </a:r>
            <a:r>
              <a:rPr lang="en-US" sz="2400" b="1" i="0" u="none" strike="noStrike" baseline="0" dirty="0" err="1"/>
              <a:t>inactivación</a:t>
            </a:r>
            <a:endParaRPr lang="en-US" sz="2400" b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baseline="0" dirty="0"/>
              <a:t>El VIH </a:t>
            </a:r>
            <a:r>
              <a:rPr lang="en-US" sz="2000" b="1" i="0" u="none" strike="noStrike" baseline="0" dirty="0" err="1"/>
              <a:t>queda</a:t>
            </a:r>
            <a:r>
              <a:rPr lang="en-US" sz="2000" b="1" i="0" u="none" strike="noStrike" baseline="0" dirty="0"/>
              <a:t> </a:t>
            </a:r>
            <a:r>
              <a:rPr lang="en-US" sz="2000" b="1" i="0" u="none" strike="noStrike" baseline="0" dirty="0" err="1"/>
              <a:t>totalmente</a:t>
            </a:r>
            <a:r>
              <a:rPr lang="en-US" sz="2000" b="1" i="0" u="none" strike="noStrike" baseline="0" dirty="0"/>
              <a:t> </a:t>
            </a:r>
            <a:r>
              <a:rPr lang="en-US" sz="2000" b="1" i="0" u="none" strike="noStrike" baseline="0" dirty="0" err="1"/>
              <a:t>inactivado</a:t>
            </a:r>
            <a:r>
              <a:rPr lang="en-US" sz="2000" b="0" i="0" u="none" strike="noStrike" baseline="0" dirty="0"/>
              <a:t> al ser </a:t>
            </a:r>
            <a:r>
              <a:rPr lang="en-US" sz="2000" b="0" i="0" u="none" strike="noStrike" baseline="0" dirty="0" err="1"/>
              <a:t>tratados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durante</a:t>
            </a:r>
            <a:r>
              <a:rPr lang="en-US" sz="2000" b="0" i="0" u="none" strike="noStrike" baseline="0" dirty="0"/>
              <a:t> 10 min a </a:t>
            </a:r>
            <a:r>
              <a:rPr lang="en-US" sz="2000" b="0" i="0" u="none" strike="noStrike" baseline="0" dirty="0" err="1"/>
              <a:t>temperatura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ambiente</a:t>
            </a:r>
            <a:r>
              <a:rPr lang="en-US" sz="2000" b="0" i="0" u="none" strike="noStrike" baseline="0" dirty="0"/>
              <a:t> con </a:t>
            </a:r>
            <a:r>
              <a:rPr lang="en-US" sz="2000" b="0" i="0" u="none" strike="noStrike" baseline="0" dirty="0" err="1"/>
              <a:t>cualquiera</a:t>
            </a:r>
            <a:r>
              <a:rPr lang="en-US" sz="2000" b="0" i="0" u="none" strike="noStrike" baseline="0" dirty="0"/>
              <a:t> de las </a:t>
            </a:r>
            <a:r>
              <a:rPr lang="en-US" sz="2000" b="0" i="0" u="none" strike="noStrike" baseline="0" dirty="0" err="1"/>
              <a:t>sustancias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mencionadas</a:t>
            </a:r>
            <a:r>
              <a:rPr lang="en-US" sz="2000" b="0" i="0" u="none" strike="noStrike" baseline="0" dirty="0"/>
              <a:t>: 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blanqueadores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caseros</a:t>
            </a:r>
            <a:r>
              <a:rPr lang="en-US" sz="2000" b="0" i="0" u="none" strike="noStrike" baseline="0" dirty="0"/>
              <a:t> al 10% (</a:t>
            </a:r>
            <a:r>
              <a:rPr lang="en-US" sz="2000" b="0" i="0" u="none" strike="noStrike" baseline="0" dirty="0" err="1"/>
              <a:t>cloro</a:t>
            </a:r>
            <a:r>
              <a:rPr lang="en-US" sz="2000" b="0" i="0" u="none" strike="noStrike" baseline="0" dirty="0"/>
              <a:t>)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etanol</a:t>
            </a:r>
            <a:r>
              <a:rPr lang="en-US" sz="2000" b="0" i="0" u="none" strike="noStrike" baseline="0" dirty="0"/>
              <a:t> al 50%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/>
              <a:t>isopropanol al 35%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Nonidet</a:t>
            </a:r>
            <a:r>
              <a:rPr lang="en-US" sz="2000" b="0" i="0" u="none" strike="noStrike" baseline="0" dirty="0"/>
              <a:t> P40 al 1%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/>
              <a:t>Lysol al 0.5%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paraformaldehido</a:t>
            </a:r>
            <a:r>
              <a:rPr lang="en-US" sz="2000" b="0" i="0" u="none" strike="noStrike" baseline="0" dirty="0"/>
              <a:t> al 0.5% 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Peroxido</a:t>
            </a:r>
            <a:r>
              <a:rPr lang="en-US" sz="2000" b="0" i="0" u="none" strike="noStrike" baseline="0" dirty="0"/>
              <a:t> de </a:t>
            </a:r>
            <a:r>
              <a:rPr lang="en-US" sz="2000" b="0" i="0" u="none" strike="noStrike" baseline="0" dirty="0" err="1"/>
              <a:t>hidrogeno</a:t>
            </a:r>
            <a:r>
              <a:rPr lang="en-US" sz="2000" b="0" i="0" u="none" strike="noStrike" baseline="0" dirty="0"/>
              <a:t> al 0.3%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 err="1"/>
              <a:t>inactivado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los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extremos</a:t>
            </a:r>
            <a:r>
              <a:rPr lang="en-US" sz="2000" b="0" i="0" u="none" strike="noStrike" baseline="0" dirty="0"/>
              <a:t> de pH (pH de 1.0; pH de 13.0)</a:t>
            </a:r>
          </a:p>
          <a:p>
            <a:pPr marL="11430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/>
              <a:t>s</a:t>
            </a:r>
            <a:r>
              <a:rPr lang="en-US" sz="2000" b="0" i="0" u="none" strike="noStrike" baseline="0" dirty="0" err="1"/>
              <a:t>i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el</a:t>
            </a:r>
            <a:r>
              <a:rPr lang="en-US" sz="2000" b="0" i="0" u="none" strike="noStrike" baseline="0" dirty="0"/>
              <a:t> virus </a:t>
            </a:r>
            <a:r>
              <a:rPr lang="en-US" sz="2000" b="0" i="0" u="none" strike="noStrike" baseline="0" dirty="0" err="1"/>
              <a:t>esta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presente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sangre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coagulada</a:t>
            </a:r>
            <a:r>
              <a:rPr lang="en-US" sz="2000" b="0" i="0" u="none" strike="noStrike" baseline="0" dirty="0"/>
              <a:t> o sin </a:t>
            </a:r>
            <a:r>
              <a:rPr lang="en-US" sz="2000" b="0" i="0" u="none" strike="noStrike" baseline="0" dirty="0" err="1"/>
              <a:t>coagular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una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aguja</a:t>
            </a:r>
            <a:r>
              <a:rPr lang="en-US" sz="2000" b="0" i="0" u="none" strike="noStrike" baseline="0" dirty="0"/>
              <a:t> o </a:t>
            </a:r>
            <a:r>
              <a:rPr lang="en-US" sz="2000" b="0" i="0" u="none" strike="noStrike" baseline="0" dirty="0" err="1"/>
              <a:t>una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jeringa</a:t>
            </a:r>
            <a:r>
              <a:rPr lang="en-US" sz="2000" b="0" i="0" u="none" strike="noStrike" baseline="0" dirty="0"/>
              <a:t>, para </a:t>
            </a:r>
            <a:r>
              <a:rPr lang="en-US" sz="2000" b="0" i="0" u="none" strike="noStrike" baseline="0" dirty="0" err="1"/>
              <a:t>inactivarlo</a:t>
            </a:r>
            <a:r>
              <a:rPr lang="en-US" sz="2000" b="0" i="0" u="none" strike="noStrike" baseline="0" dirty="0"/>
              <a:t> se </a:t>
            </a:r>
            <a:r>
              <a:rPr lang="en-US" sz="2000" b="0" i="0" u="none" strike="noStrike" baseline="0" dirty="0" err="1"/>
              <a:t>necesita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exponerlo</a:t>
            </a:r>
            <a:r>
              <a:rPr lang="en-US" sz="2000" b="0" i="0" u="none" strike="noStrike" baseline="0" dirty="0"/>
              <a:t> al </a:t>
            </a:r>
            <a:r>
              <a:rPr lang="en-US" sz="2000" b="0" i="0" u="none" strike="noStrike" baseline="0" dirty="0" err="1"/>
              <a:t>blanqueador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concentrado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durante</a:t>
            </a:r>
            <a:r>
              <a:rPr lang="en-US" sz="2000" b="0" i="0" u="none" strike="noStrike" baseline="0" dirty="0"/>
              <a:t> 30 s, </a:t>
            </a:r>
            <a:r>
              <a:rPr lang="en-US" sz="2000" b="0" i="0" u="none" strike="noStrike" baseline="0" dirty="0" err="1"/>
              <a:t>como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mínimo</a:t>
            </a:r>
            <a:endParaRPr lang="en-US" sz="20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74446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6A42C9-4CC1-B5AE-EDDB-A81F6D680F9F}"/>
              </a:ext>
            </a:extLst>
          </p:cNvPr>
          <p:cNvSpPr txBox="1"/>
          <p:nvPr/>
        </p:nvSpPr>
        <p:spPr>
          <a:xfrm>
            <a:off x="155548" y="334997"/>
            <a:ext cx="5842482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virus no es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inactivado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Tween 20 al 2.5%. </a:t>
            </a:r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paraformaldehido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inactiva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libre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solución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se sabe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sustancia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penetra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tejidos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suficiente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inactivar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 que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estarían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cultivo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muestras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tejido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VIH es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inactivado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facilmente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líquidos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suero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10%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les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calienta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56°C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min,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proteinaceo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seco lo protege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extraordinario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Seria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necesario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calentar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68°C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hemoderivados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liofilizados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72 h, para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que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contaminantes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quedaron</a:t>
            </a: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inactivados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Person sanitizing hand">
            <a:extLst>
              <a:ext uri="{FF2B5EF4-FFF2-40B4-BE49-F238E27FC236}">
                <a16:creationId xmlns:a16="http://schemas.microsoft.com/office/drawing/2014/main" id="{4DE86FCA-C446-5D89-277C-8ED090D1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4" r="24284" b="-1"/>
          <a:stretch/>
        </p:blipFill>
        <p:spPr>
          <a:xfrm>
            <a:off x="6193971" y="10"/>
            <a:ext cx="599802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8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57A67-A0B1-1CCE-BEE1-213FF435D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Replicación viral (VIH)/ inmunología y virología SESIÓN X - YouTube">
            <a:extLst>
              <a:ext uri="{FF2B5EF4-FFF2-40B4-BE49-F238E27FC236}">
                <a16:creationId xmlns:a16="http://schemas.microsoft.com/office/drawing/2014/main" id="{CEDD8E23-4799-05EC-06FB-3369E9FA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" b="-2"/>
          <a:stretch/>
        </p:blipFill>
        <p:spPr bwMode="auto">
          <a:xfrm>
            <a:off x="5562704" y="48138"/>
            <a:ext cx="6406903" cy="66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2C360A-4256-64A4-C8B8-2D7DFA2A859D}"/>
              </a:ext>
            </a:extLst>
          </p:cNvPr>
          <p:cNvSpPr txBox="1"/>
          <p:nvPr/>
        </p:nvSpPr>
        <p:spPr>
          <a:xfrm>
            <a:off x="137160" y="241496"/>
            <a:ext cx="5632704" cy="6168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just" fontAlgn="ctr">
              <a:lnSpc>
                <a:spcPct val="9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REPLICACIÓN VIRAL</a:t>
            </a:r>
          </a:p>
          <a:p>
            <a:pPr indent="-228600" algn="just"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VIH se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penetra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VIH libera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ARN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transcriptasa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convierte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ARN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ADN.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ADN viral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núcleo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integrasa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ADN viral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ADN de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ADN de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produce ARN viral y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proteínas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ensamblar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virus. </a:t>
            </a:r>
          </a:p>
          <a:p>
            <a:pPr indent="-228600" algn="just" fontAlgn="ctr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indent="-228600" algn="just">
              <a:lnSpc>
                <a:spcPct val="900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proteasa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madura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inmaduros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que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puedan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infectar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70453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2092</Words>
  <Application>Microsoft Office PowerPoint</Application>
  <PresentationFormat>Panorámica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Cordovez Martínez María del Carmen</dc:creator>
  <cp:lastModifiedBy>Cordovez Martínez María del Carmen</cp:lastModifiedBy>
  <cp:revision>33</cp:revision>
  <dcterms:created xsi:type="dcterms:W3CDTF">2025-01-06T16:29:14Z</dcterms:created>
  <dcterms:modified xsi:type="dcterms:W3CDTF">2025-07-01T14:04:16Z</dcterms:modified>
</cp:coreProperties>
</file>