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7" r:id="rId2"/>
    <p:sldId id="269" r:id="rId3"/>
    <p:sldId id="270" r:id="rId4"/>
    <p:sldId id="271" r:id="rId5"/>
    <p:sldId id="272" r:id="rId6"/>
    <p:sldId id="28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332" r:id="rId15"/>
    <p:sldId id="281" r:id="rId16"/>
    <p:sldId id="282" r:id="rId17"/>
    <p:sldId id="283" r:id="rId18"/>
    <p:sldId id="333" r:id="rId19"/>
    <p:sldId id="284" r:id="rId20"/>
    <p:sldId id="285" r:id="rId21"/>
    <p:sldId id="286" r:id="rId22"/>
    <p:sldId id="335" r:id="rId23"/>
    <p:sldId id="287" r:id="rId24"/>
    <p:sldId id="334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330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268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5EF9C-E2DC-4205-A220-A9C3C3EC7F37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48440-C801-46A0-938A-27B4A4B94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448440-C801-46A0-938A-27B4A4B9427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E3194-0198-D41D-F4B1-F698106F1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856421-68F9-B657-A985-E21193383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B8B68B-D262-7C36-095F-1BB65CF2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9D3F83-4D4F-066A-3EA7-3723B205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B54AD5-6726-8AC4-6F29-4C26B19F7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4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10F97-B715-A990-C3B5-511B6229E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85C956-DD32-2941-0CE8-F8C6F773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4C338B-1908-F1B6-9247-952193C3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73C72-7C28-2127-80A1-A9EBE6F1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7C1412-96C1-730B-C62A-EAE5ADC1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A2366D-3A7C-23D7-5C91-885CAF15E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921CE-BD43-B043-227A-9F99050A2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2B749D-1757-9054-E2CF-6DCB52A9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B189CB-8458-3DED-0375-64E5A771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9B9C5B-C115-5938-25A9-093FB0A4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78594-7B58-1922-F78D-316B8D31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2E2072-C7A9-AA59-C65B-B84AA68E0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369404-ECAF-7415-403C-E05E0695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B26A89-7F2C-7DFC-BB34-BFE2998A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F09245-97AF-1438-D25C-528DCF9C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5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3F469-E936-4A02-402F-E9DA3FB5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7BB3A4-80E6-38AD-86B0-D1AAFEE6B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F90EA7-73BE-F4D8-4334-CB145710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7CBDBC-D7C1-B3F9-222E-EE8B2A4A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4D56BA-8677-0030-AA55-1C5D5F9F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1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4B6AF-A042-CA6E-AA7D-FB632A7C6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D3A735-2B5B-4938-E400-796F5BF24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72DBF-E6DC-F577-B1A3-CF0837818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D2D9F5-2835-778A-A30E-D9CD1657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37A843-AB93-BEBB-8216-51FBD3C7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A96E66-7047-9CAF-FCD3-E0078FAD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6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DB3FA-FCBA-6CF4-1FEB-FF9ECD15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8103F7-6BB3-9178-1D77-DB7B2D202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63D54A-4CA4-10C5-98F3-D6C97B0D3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43D79C-8A3D-E3C8-9547-9D9523DE2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C40B7D-AEBD-EA8B-690C-5D050BF0B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799742-1FB3-B5F4-1DE4-45CDC59C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12AF11-9E06-89DE-7CE0-185828D2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01B57D-94A9-0F35-CE44-87122A79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4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A371D-7516-311F-23C0-FE4F7E2E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FC1555-D423-B39A-1FB4-4F86254E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C57BB9-6845-B3DE-B78F-84115865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AD498A-30BA-A6A8-008A-E7290FCE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7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09CA0E3-FE45-88BD-8698-B12FBAF7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F8748D-6F69-0A82-B62C-978813D5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CEB924-2FF7-AC4C-BE68-8CB0897E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8BE7F-1528-AA03-FF57-614B1DEE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392F60-E7D7-68E8-FB48-69765CA41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96F745-E6A1-4D0F-0443-EF7B52E1D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017A09-C46C-FDE9-BF4A-5E93ED25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7BE131-93B9-44BB-53D4-0134F8E5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263453-309E-2B86-75BD-6EA77B1F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483EC-7884-43E5-EA43-5346818D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BF7A61-639A-6FFC-3BE1-DA10403D7E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BB8FA2-26BA-E570-BA31-61B331376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AC3CC2-9E72-AAEE-C04F-448E3DB12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EE9571-37EA-BCA0-6B30-718A2B7B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31E07A-9892-5A65-3346-62A357878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EFEF024-F664-BD2B-AE1C-A56A30578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8DC198-BB14-00FE-1903-2EA84B9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60E8C0-3232-BBB9-DB45-8D71A5683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C885BF-9794-4CDB-8721-CC3A40D61661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B2A09-1CF6-6E91-1768-A020F8D20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2CD24B-F7CE-5481-A2C1-DF9D0A91F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99033A-84CA-4A99-94CA-B85C1DB7217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0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5430FD9-7BCA-3419-0941-1BA9373E6287}"/>
              </a:ext>
            </a:extLst>
          </p:cNvPr>
          <p:cNvSpPr txBox="1"/>
          <p:nvPr/>
        </p:nvSpPr>
        <p:spPr>
          <a:xfrm>
            <a:off x="2324862" y="352151"/>
            <a:ext cx="60944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/>
              <a:t>FACULTAD DE CIENCIAS DE LA SALUD</a:t>
            </a:r>
          </a:p>
          <a:p>
            <a:pPr algn="ctr"/>
            <a:r>
              <a:rPr lang="es-ES" sz="1800" b="1" dirty="0"/>
              <a:t>LABORATORIO CLÍNICO</a:t>
            </a:r>
          </a:p>
          <a:p>
            <a:pPr algn="ctr"/>
            <a:r>
              <a:rPr lang="es-ES" sz="1800" b="1" dirty="0"/>
              <a:t>ASIGNATURA: MICOLOGÍA</a:t>
            </a:r>
            <a:r>
              <a:rPr lang="es-ES" b="1" dirty="0"/>
              <a:t>-VIROLOGÍA</a:t>
            </a:r>
            <a:endParaRPr lang="es-ES" sz="18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1FA2F7-6B60-4340-1A39-0F65F987C2D4}"/>
              </a:ext>
            </a:extLst>
          </p:cNvPr>
          <p:cNvSpPr txBox="1"/>
          <p:nvPr/>
        </p:nvSpPr>
        <p:spPr>
          <a:xfrm>
            <a:off x="678942" y="1559159"/>
            <a:ext cx="76512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/>
              <a:t>Tema: </a:t>
            </a:r>
            <a:r>
              <a:rPr lang="es-ES" sz="2000" b="1" dirty="0" err="1"/>
              <a:t>Herpesvirus</a:t>
            </a:r>
            <a:r>
              <a:rPr lang="es-ES" sz="2000" b="1" dirty="0"/>
              <a:t>. Características y enfermedad que produce. Diagnóstico de laboratorio</a:t>
            </a:r>
          </a:p>
        </p:txBody>
      </p:sp>
      <p:pic>
        <p:nvPicPr>
          <p:cNvPr id="1026" name="Picture 2" descr="Herpes: Síntomas, causas y tratamiento">
            <a:extLst>
              <a:ext uri="{FF2B5EF4-FFF2-40B4-BE49-F238E27FC236}">
                <a16:creationId xmlns:a16="http://schemas.microsoft.com/office/drawing/2014/main" id="{71481EB7-C972-D1B7-12E4-C972F4249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144" y="2291489"/>
            <a:ext cx="4970526" cy="421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705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C9B27-4B45-95AF-F225-49B82F1077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89E55A0-D1DB-9B57-7AD8-CA50D456C02E}"/>
              </a:ext>
            </a:extLst>
          </p:cNvPr>
          <p:cNvSpPr txBox="1"/>
          <p:nvPr/>
        </p:nvSpPr>
        <p:spPr>
          <a:xfrm>
            <a:off x="569214" y="385816"/>
            <a:ext cx="10348722" cy="3374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replicación viral puede reactivarse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espontáneamente o por la acción de determinados estímulos: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estrés físico o emocional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fiebre</a:t>
            </a: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exposición a la luz ultravioleta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estímulos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hormonales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traumatismos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inmunosupresión</a:t>
            </a: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exposición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temperaturas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extremas,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otros.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25824C3-5FF4-41D3-33B0-6244F67F4C79}"/>
              </a:ext>
            </a:extLst>
          </p:cNvPr>
          <p:cNvSpPr txBox="1"/>
          <p:nvPr/>
        </p:nvSpPr>
        <p:spPr>
          <a:xfrm>
            <a:off x="386334" y="4387102"/>
            <a:ext cx="4798314" cy="171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presencia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1800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neutralizantes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inmunidad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celular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impide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mayoría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nuevo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disemine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tanto,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recidivante permanece localizado. </a:t>
            </a:r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C0AA143-1159-1E59-0F8B-0B1447E4782A}"/>
              </a:ext>
            </a:extLst>
          </p:cNvPr>
          <p:cNvSpPr txBox="1"/>
          <p:nvPr/>
        </p:nvSpPr>
        <p:spPr>
          <a:xfrm>
            <a:off x="5711190" y="4387102"/>
            <a:ext cx="6094476" cy="21276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veces los virus se diseminan sin límite a través de la sangre, produciendo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viremia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alcanzan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órganos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distantes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ocasionan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sistémica como: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neonatal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multiórgano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embarazo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3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98E2E-1A14-2674-CED8-052ACB6FB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A6B4F1B-A2D9-79BC-8662-F76CFB0C0FC2}"/>
              </a:ext>
            </a:extLst>
          </p:cNvPr>
          <p:cNvSpPr txBox="1"/>
          <p:nvPr/>
        </p:nvSpPr>
        <p:spPr>
          <a:xfrm>
            <a:off x="468630" y="918401"/>
            <a:ext cx="6928866" cy="1296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spectro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clínico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muy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amplio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aría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desde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 inaparente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hasta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fulminante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mortal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r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elaciona con factores del huésped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D53FA68-55E0-BE8F-2787-2A7E0B56416E}"/>
              </a:ext>
            </a:extLst>
          </p:cNvPr>
          <p:cNvSpPr txBox="1"/>
          <p:nvPr/>
        </p:nvSpPr>
        <p:spPr>
          <a:xfrm>
            <a:off x="822960" y="290822"/>
            <a:ext cx="317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/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DATOS CLÍNICOS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7362139-DA24-0D1C-1432-3ED8AB6BD1EF}"/>
              </a:ext>
            </a:extLst>
          </p:cNvPr>
          <p:cNvSpPr txBox="1"/>
          <p:nvPr/>
        </p:nvSpPr>
        <p:spPr>
          <a:xfrm>
            <a:off x="1348740" y="2439731"/>
            <a:ext cx="6633972" cy="21276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Edad</a:t>
            </a: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Inmunocompetencia</a:t>
            </a: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stado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nutricional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Presencia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ausencia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condiciones como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dermatitis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quemaduras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comprometen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resistencia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F0298FA-012D-362D-3C86-5F4617E24ABA}"/>
              </a:ext>
            </a:extLst>
          </p:cNvPr>
          <p:cNvSpPr txBox="1"/>
          <p:nvPr/>
        </p:nvSpPr>
        <p:spPr>
          <a:xfrm>
            <a:off x="7638288" y="1468170"/>
            <a:ext cx="438607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esto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depende,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factores,</a:t>
            </a:r>
            <a:r>
              <a:rPr lang="es-EC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 de: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una infección primaria o recurrente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puerta de entrada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serotipo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cantidad</a:t>
            </a:r>
            <a:r>
              <a:rPr lang="es-EC" sz="1800" spc="-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virus que inicia la infección. </a:t>
            </a:r>
            <a:endParaRPr lang="en-US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F79D708-4B63-4953-8F81-AF647FF62477}"/>
              </a:ext>
            </a:extLst>
          </p:cNvPr>
          <p:cNvCxnSpPr>
            <a:cxnSpLocks/>
          </p:cNvCxnSpPr>
          <p:nvPr/>
        </p:nvCxnSpPr>
        <p:spPr>
          <a:xfrm>
            <a:off x="7237476" y="1625868"/>
            <a:ext cx="32004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135980F-E7FE-FBD6-66F3-2D92F21E0444}"/>
              </a:ext>
            </a:extLst>
          </p:cNvPr>
          <p:cNvCxnSpPr>
            <a:cxnSpLocks/>
          </p:cNvCxnSpPr>
          <p:nvPr/>
        </p:nvCxnSpPr>
        <p:spPr>
          <a:xfrm flipH="1">
            <a:off x="3054096" y="2215103"/>
            <a:ext cx="621792" cy="39093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10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12BA0-C319-EDFD-61F8-698C3F1A2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82DC8-A7DA-7C9C-E5C8-82C7554DD186}"/>
              </a:ext>
            </a:extLst>
          </p:cNvPr>
          <p:cNvSpPr txBox="1"/>
          <p:nvPr/>
        </p:nvSpPr>
        <p:spPr>
          <a:xfrm>
            <a:off x="596646" y="190238"/>
            <a:ext cx="29420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FORMAS CLÍNICAS </a:t>
            </a:r>
            <a:endParaRPr lang="en-US" sz="2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93488E9-05DB-6C15-8AC3-7843EEF970FD}"/>
              </a:ext>
            </a:extLst>
          </p:cNvPr>
          <p:cNvSpPr txBox="1"/>
          <p:nvPr/>
        </p:nvSpPr>
        <p:spPr>
          <a:xfrm>
            <a:off x="354330" y="2497097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n-U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orofaríngeas</a:t>
            </a:r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283F04F-52E6-A87E-E1BD-6F1F6FC37FF3}"/>
              </a:ext>
            </a:extLst>
          </p:cNvPr>
          <p:cNvSpPr txBox="1"/>
          <p:nvPr/>
        </p:nvSpPr>
        <p:spPr>
          <a:xfrm>
            <a:off x="3594164" y="352151"/>
            <a:ext cx="7998714" cy="5028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infección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primaria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VHS</a:t>
            </a:r>
            <a:r>
              <a:rPr lang="es-EC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C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afecta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s-EC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mayor</a:t>
            </a:r>
            <a:r>
              <a:rPr lang="es-EC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frecuencia</a:t>
            </a:r>
            <a:r>
              <a:rPr lang="es-EC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boca</a:t>
            </a:r>
            <a:r>
              <a:rPr lang="es-EC" u="sng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C" u="sng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u="sng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u="sng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faringe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C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asintomática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constituye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regla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excepción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pc="-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gingivoestomatitis</a:t>
            </a:r>
            <a:r>
              <a:rPr lang="es-EC" b="1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herpética</a:t>
            </a:r>
            <a:r>
              <a:rPr lang="es-EC" b="1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aguda</a:t>
            </a:r>
            <a:r>
              <a:rPr lang="es-EC" b="1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VHS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afecta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frecuentemente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s-EC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niños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meses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EC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años de</a:t>
            </a:r>
            <a:r>
              <a:rPr lang="es-EC" b="1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edad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orofaríngea</a:t>
            </a: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suele</a:t>
            </a: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presentarse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</a:t>
            </a:r>
            <a:r>
              <a:rPr lang="es-EC" sz="18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faringoamigdalitis aguda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indistinguible clínicamente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faringoamigdalitis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estreptococo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ß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hemolítico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grupo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 también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confundida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mononucleosis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infecciosa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producida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VEB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 labial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la manifestación más común de infección recurrente por VHS. Generalmente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reaparecen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mismo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sitio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determinados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factores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 provocar esas recurrencias como la exposición a la luz solar, la fiebre, el estrés, entre</a:t>
            </a:r>
            <a:r>
              <a:rPr lang="es-EC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B78059BD-97C0-1110-FA61-BD82E1B55BEC}"/>
              </a:ext>
            </a:extLst>
          </p:cNvPr>
          <p:cNvSpPr/>
          <p:nvPr/>
        </p:nvSpPr>
        <p:spPr>
          <a:xfrm>
            <a:off x="2951608" y="352151"/>
            <a:ext cx="795528" cy="502855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Herpes: Síntomas, causas y tratamiento">
            <a:extLst>
              <a:ext uri="{FF2B5EF4-FFF2-40B4-BE49-F238E27FC236}">
                <a16:creationId xmlns:a16="http://schemas.microsoft.com/office/drawing/2014/main" id="{634676E6-8CF7-8D6A-D5EA-4B645DF62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846" y="5102352"/>
            <a:ext cx="3788378" cy="17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55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4A3B68-D33C-B04A-BFE6-AAD2C393A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2915C28-B804-9409-8B3C-7A9A0E64EE7E}"/>
              </a:ext>
            </a:extLst>
          </p:cNvPr>
          <p:cNvSpPr txBox="1"/>
          <p:nvPr/>
        </p:nvSpPr>
        <p:spPr>
          <a:xfrm>
            <a:off x="65151" y="2056613"/>
            <a:ext cx="23762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n-U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oculares</a:t>
            </a: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74B6752-693C-05D0-DF82-87E605490C75}"/>
              </a:ext>
            </a:extLst>
          </p:cNvPr>
          <p:cNvSpPr txBox="1"/>
          <p:nvPr/>
        </p:nvSpPr>
        <p:spPr>
          <a:xfrm>
            <a:off x="2882646" y="34558"/>
            <a:ext cx="9189720" cy="419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</a:t>
            </a:r>
            <a:r>
              <a:rPr lang="es-EC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ojos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comúnmente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niños</a:t>
            </a:r>
            <a:r>
              <a:rPr lang="es-EC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casi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siempre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causada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mayoría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 son asintomáticas y no reconocidas.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Cuando es sintomática, usualmente se manifiesta</a:t>
            </a: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conjuntivitis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folicular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unilateral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estar</a:t>
            </a: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acompañada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blefaritis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linfadenopatía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preauricular.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Algunas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primarias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comprometen la córnea produciéndose una queratoconjuntivitis herpética</a:t>
            </a:r>
            <a:r>
              <a:rPr lang="es-EC" sz="18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aguda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recién nacidos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infecciones de los ojos son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causadas por el </a:t>
            </a:r>
            <a:r>
              <a:rPr lang="es-EC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frecuentemente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reafirmando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así</a:t>
            </a:r>
            <a:r>
              <a:rPr lang="es-EC" sz="18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origen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materno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mayoría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ellas.</a:t>
            </a:r>
          </a:p>
        </p:txBody>
      </p:sp>
      <p:sp>
        <p:nvSpPr>
          <p:cNvPr id="6" name="Abrir llave 5">
            <a:extLst>
              <a:ext uri="{FF2B5EF4-FFF2-40B4-BE49-F238E27FC236}">
                <a16:creationId xmlns:a16="http://schemas.microsoft.com/office/drawing/2014/main" id="{B61FEA99-4A7F-41FC-75CD-23A7E3875029}"/>
              </a:ext>
            </a:extLst>
          </p:cNvPr>
          <p:cNvSpPr/>
          <p:nvPr/>
        </p:nvSpPr>
        <p:spPr>
          <a:xfrm>
            <a:off x="2253996" y="34558"/>
            <a:ext cx="795528" cy="4197559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El Herpes Ocular - Óptica Baca">
            <a:extLst>
              <a:ext uri="{FF2B5EF4-FFF2-40B4-BE49-F238E27FC236}">
                <a16:creationId xmlns:a16="http://schemas.microsoft.com/office/drawing/2014/main" id="{71EBC225-E884-6DB3-9336-A1EF19CBC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76" y="3785616"/>
            <a:ext cx="5067300" cy="303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42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0872BB-3ACD-1AE8-691B-B8055E52C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4FE5105B-539C-C5B3-800C-6DA8C1387790}"/>
              </a:ext>
            </a:extLst>
          </p:cNvPr>
          <p:cNvSpPr txBox="1"/>
          <p:nvPr/>
        </p:nvSpPr>
        <p:spPr>
          <a:xfrm>
            <a:off x="138302" y="646585"/>
            <a:ext cx="23762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la</a:t>
            </a:r>
            <a:r>
              <a:rPr lang="en-US" sz="1800" spc="-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</a:t>
            </a:r>
            <a:endParaRPr lang="en-U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C13CA18-F8D3-A56D-70B3-768CD21E0676}"/>
              </a:ext>
            </a:extLst>
          </p:cNvPr>
          <p:cNvSpPr txBox="1"/>
          <p:nvPr/>
        </p:nvSpPr>
        <p:spPr>
          <a:xfrm>
            <a:off x="2642616" y="344250"/>
            <a:ext cx="9253728" cy="2543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piel intacta es resistente al VHS, por tanto, este tipo de infección es poco común en adultos normales.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Cuando se presenta, la infección, generalmente, está asociada con el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</a:t>
            </a:r>
            <a:r>
              <a:rPr lang="es-EC" sz="1800" b="1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cutáneo.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Dichas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predominan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población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infantil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prepuberal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adultos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jóvenes.</a:t>
            </a:r>
            <a:r>
              <a:rPr lang="es-EC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situadas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encima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cintura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causadas por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localizan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debajo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</a:t>
            </a:r>
            <a:r>
              <a:rPr lang="es-EC" sz="1800" b="1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C" sz="18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1800" b="1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b="1" dirty="0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id="{EE3ED9F9-A5B8-DFCE-301F-A5B872ED5CF1}"/>
              </a:ext>
            </a:extLst>
          </p:cNvPr>
          <p:cNvSpPr/>
          <p:nvPr/>
        </p:nvSpPr>
        <p:spPr>
          <a:xfrm>
            <a:off x="2199132" y="453977"/>
            <a:ext cx="795528" cy="254319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Cómo prevenir el herpes genital - 7 pasos">
            <a:extLst>
              <a:ext uri="{FF2B5EF4-FFF2-40B4-BE49-F238E27FC236}">
                <a16:creationId xmlns:a16="http://schemas.microsoft.com/office/drawing/2014/main" id="{08FF0997-0E36-0C71-C664-E2149E1E0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52" y="2905735"/>
            <a:ext cx="5715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02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rir llave 1">
            <a:extLst>
              <a:ext uri="{FF2B5EF4-FFF2-40B4-BE49-F238E27FC236}">
                <a16:creationId xmlns:a16="http://schemas.microsoft.com/office/drawing/2014/main" id="{4C3C1AF2-CAF1-9F20-25B9-500AF4B54621}"/>
              </a:ext>
            </a:extLst>
          </p:cNvPr>
          <p:cNvSpPr/>
          <p:nvPr/>
        </p:nvSpPr>
        <p:spPr>
          <a:xfrm>
            <a:off x="1869948" y="286729"/>
            <a:ext cx="795528" cy="6406679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033BF74-22EA-E0E8-191F-A370250DD256}"/>
              </a:ext>
            </a:extLst>
          </p:cNvPr>
          <p:cNvSpPr txBox="1"/>
          <p:nvPr/>
        </p:nvSpPr>
        <p:spPr>
          <a:xfrm>
            <a:off x="229743" y="2896862"/>
            <a:ext cx="19865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n-US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CE92273-942B-2883-86B4-BA56B9C9E867}"/>
              </a:ext>
            </a:extLst>
          </p:cNvPr>
          <p:cNvSpPr txBox="1"/>
          <p:nvPr/>
        </p:nvSpPr>
        <p:spPr>
          <a:xfrm>
            <a:off x="2562606" y="288589"/>
            <a:ext cx="9214866" cy="6282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causada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90-95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1800" b="1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los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causada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prevalencia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mucho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cuando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 en la gestante constituye un riesgo potencial para el recién nacido.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ervicitis herpética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la localización más frecuente en la mujer donde se presentan ulceraciones profundas e hiperplasia. En menos del 25 % de los casos existen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vulvares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asociadas que pueden extenderse a regiones vecinas.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 </a:t>
            </a:r>
            <a:r>
              <a:rPr lang="es-EC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vulvar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primaria</a:t>
            </a:r>
            <a:r>
              <a:rPr lang="es-EC" sz="18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adolescentes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</a:t>
            </a:r>
            <a:r>
              <a:rPr lang="es-EC" sz="18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joven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C" sz="18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mucosa vaginal son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raras.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hombre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herpética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aparente.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 como vesículas aisladas o úlceras superficiales en el prepucio, el glande 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y,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menor frecuencia, en el escroto y las áreas adyacentes del periné. La uretritis es rara y puede presentarse en forma aislada o asociada a otras infecciones</a:t>
            </a:r>
            <a:r>
              <a:rPr lang="es-EC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venéreas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prácticas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heterosexuales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homosexuales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determinan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localice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frecuentemente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área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anorrectal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10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C07D5E-B6C5-BECC-F5BF-6799A4FFD4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rir llave 1">
            <a:extLst>
              <a:ext uri="{FF2B5EF4-FFF2-40B4-BE49-F238E27FC236}">
                <a16:creationId xmlns:a16="http://schemas.microsoft.com/office/drawing/2014/main" id="{A77EC356-4D4A-0FE4-0E5F-E4E21C909078}"/>
              </a:ext>
            </a:extLst>
          </p:cNvPr>
          <p:cNvSpPr/>
          <p:nvPr/>
        </p:nvSpPr>
        <p:spPr>
          <a:xfrm>
            <a:off x="1786129" y="279874"/>
            <a:ext cx="795528" cy="628268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C6B96BA-080E-B1F0-8C2D-849F886F34C8}"/>
              </a:ext>
            </a:extLst>
          </p:cNvPr>
          <p:cNvSpPr txBox="1"/>
          <p:nvPr/>
        </p:nvSpPr>
        <p:spPr>
          <a:xfrm>
            <a:off x="-272034" y="2109224"/>
            <a:ext cx="2603754" cy="1712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Infecciones del </a:t>
            </a:r>
          </a:p>
          <a:p>
            <a:pPr algn="ctr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 </a:t>
            </a:r>
          </a:p>
          <a:p>
            <a:pPr algn="ctr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nervioso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central </a:t>
            </a:r>
          </a:p>
          <a:p>
            <a:pPr algn="ctr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(SNC)</a:t>
            </a:r>
            <a:endParaRPr lang="en-U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6D42ADD-01BB-DF78-EEE5-EF3485D46688}"/>
              </a:ext>
            </a:extLst>
          </p:cNvPr>
          <p:cNvSpPr txBox="1"/>
          <p:nvPr/>
        </p:nvSpPr>
        <p:spPr>
          <a:xfrm>
            <a:off x="2412493" y="295444"/>
            <a:ext cx="9374124" cy="669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 frecuentes son las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meningitis y la encefalitis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han</a:t>
            </a:r>
            <a:r>
              <a:rPr lang="es-EC" sz="18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descrito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cuadros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mielitis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transversa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polirradiculitis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síndrome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Guillain-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Barré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meningitis herpética es causa esporádica de meningitis aséptica, responsable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todas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meningitis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víricas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adultos jóvenes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por lo general, asociada a un herpes genital primario y es causada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el </a:t>
            </a:r>
            <a:r>
              <a:rPr lang="es-EC" sz="18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18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atestigua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punto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partida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genital.</a:t>
            </a:r>
            <a:r>
              <a:rPr lang="es-EC" sz="1800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urso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clínico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evolución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 benignos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indistinguibles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meningitis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causadas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virus.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meningitis por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también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sido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observadas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niños,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cuales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aislado del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LCR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encefalitis</a:t>
            </a:r>
            <a:r>
              <a:rPr lang="es-EC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herpética</a:t>
            </a:r>
            <a:r>
              <a:rPr lang="es-EC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grave</a:t>
            </a:r>
            <a:r>
              <a:rPr lang="es-EC" sz="1800" b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SNC,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siendo 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menudo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letal. </a:t>
            </a:r>
            <a:r>
              <a:rPr lang="es-EC" sz="18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 frecuente por</a:t>
            </a:r>
            <a:r>
              <a:rPr lang="es-EC" sz="18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constituye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 frecuente de encefalitis esporádica viral en países de la zona templada.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mportante 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establecer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precoz,</a:t>
            </a:r>
            <a:r>
              <a:rPr lang="es-EC" sz="18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mortalidad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&gt;70%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ausencia de tratamiento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específico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763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45549-B8D1-F482-864E-BBCE4D058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rir llave 1">
            <a:extLst>
              <a:ext uri="{FF2B5EF4-FFF2-40B4-BE49-F238E27FC236}">
                <a16:creationId xmlns:a16="http://schemas.microsoft.com/office/drawing/2014/main" id="{F73D8623-D761-52B6-2983-3D972303F2FB}"/>
              </a:ext>
            </a:extLst>
          </p:cNvPr>
          <p:cNvSpPr/>
          <p:nvPr/>
        </p:nvSpPr>
        <p:spPr>
          <a:xfrm>
            <a:off x="1449324" y="86036"/>
            <a:ext cx="795528" cy="643025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086652-4EB9-C21E-FAA4-902D5C6DA141}"/>
              </a:ext>
            </a:extLst>
          </p:cNvPr>
          <p:cNvSpPr txBox="1"/>
          <p:nvPr/>
        </p:nvSpPr>
        <p:spPr>
          <a:xfrm>
            <a:off x="93726" y="2467094"/>
            <a:ext cx="17533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herpética</a:t>
            </a:r>
            <a:r>
              <a:rPr lang="en-U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neonatal</a:t>
            </a:r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A39CAA-05DE-44AC-A86C-60AEB4978A0B}"/>
              </a:ext>
            </a:extLst>
          </p:cNvPr>
          <p:cNvSpPr txBox="1"/>
          <p:nvPr/>
        </p:nvSpPr>
        <p:spPr>
          <a:xfrm>
            <a:off x="1847088" y="159820"/>
            <a:ext cx="10251186" cy="6282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agente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etiológico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mayoría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aunque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responsable hasta en el 20% La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RN 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adquirida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3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momentos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C" sz="1800" b="1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ntraútero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intraparto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postnatalmente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vía más común es intraparto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se produce al ponerse el feto en contacto con las secreciones genitales maternas infectadas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casi siempre sintomática </a:t>
            </a:r>
            <a:r>
              <a:rPr lang="es-EC" sz="1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frecuentemente letal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 </a:t>
            </a:r>
            <a:r>
              <a:rPr lang="es-EC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intraútero</a:t>
            </a:r>
            <a:r>
              <a:rPr lang="es-EC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 ocurrir como: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</a:t>
            </a:r>
            <a:r>
              <a:rPr lang="es-EC" sz="1800" b="1" u="sng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 ascendente </a:t>
            </a:r>
            <a:r>
              <a:rPr lang="es-EC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por </a:t>
            </a:r>
            <a:r>
              <a:rPr lang="es-EC" sz="1800" b="1" u="sng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transmisión </a:t>
            </a:r>
            <a:r>
              <a:rPr lang="es-EC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transplacentaria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afectación del feto por vía transplacentaria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durante el embarazo, se puede producir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 la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madre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viremia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secundariamente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lesión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herpética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20s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gestación (microcefalia, </a:t>
            </a:r>
            <a:r>
              <a:rPr lang="es-EC" sz="1800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microftalmía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calcificaciones cerebrales, afectación </a:t>
            </a:r>
            <a:r>
              <a:rPr lang="es-EC" sz="1800" spc="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retineana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retraso mental).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postnatal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 relacionada con el personal del hospital que pueden ser reservorio del virus. La transmisión postnatal madre-hijo también ha sido documentada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RN infectados intraparto o postnatalmente con el VHS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 presentar: enfermedad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localizada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piel,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ojos,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boca,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encefalitis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afección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cutánea</a:t>
            </a:r>
            <a:r>
              <a:rPr lang="es-EC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localizada,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generalizada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afecta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órganos,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incluyendo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SNC,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normalmente fatal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 graves secuelas neurológicas en los</a:t>
            </a:r>
            <a:r>
              <a:rPr lang="es-EC" sz="18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sobrevivientes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63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1536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ED1D4886-0AB8-02E8-3759-CADC0974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986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FDB93-FAD8-7B40-4AA2-58CF49104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rir llave 1">
            <a:extLst>
              <a:ext uri="{FF2B5EF4-FFF2-40B4-BE49-F238E27FC236}">
                <a16:creationId xmlns:a16="http://schemas.microsoft.com/office/drawing/2014/main" id="{F22143E1-35CD-FFD9-35F0-6D9005312334}"/>
              </a:ext>
            </a:extLst>
          </p:cNvPr>
          <p:cNvSpPr/>
          <p:nvPr/>
        </p:nvSpPr>
        <p:spPr>
          <a:xfrm>
            <a:off x="3081528" y="169906"/>
            <a:ext cx="795528" cy="4197559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C204356-0247-999D-F493-022E0557367A}"/>
              </a:ext>
            </a:extLst>
          </p:cNvPr>
          <p:cNvSpPr txBox="1"/>
          <p:nvPr/>
        </p:nvSpPr>
        <p:spPr>
          <a:xfrm>
            <a:off x="212598" y="1836158"/>
            <a:ext cx="2923794" cy="881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Infección en el huésped</a:t>
            </a:r>
            <a:r>
              <a:rPr lang="es-EC" sz="1800" spc="-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inmunocomprometido</a:t>
            </a:r>
            <a:endParaRPr lang="en-U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0A36A53-876B-6D1C-FC53-7A157756DCE2}"/>
              </a:ext>
            </a:extLst>
          </p:cNvPr>
          <p:cNvSpPr txBox="1"/>
          <p:nvPr/>
        </p:nvSpPr>
        <p:spPr>
          <a:xfrm>
            <a:off x="3577590" y="148918"/>
            <a:ext cx="8291322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Tienen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riesgo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 de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severa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fatal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formas clínicas con mayor frecuencia: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AF7D3C8-7329-5D10-A382-0FC4381592A1}"/>
              </a:ext>
            </a:extLst>
          </p:cNvPr>
          <p:cNvSpPr txBox="1"/>
          <p:nvPr/>
        </p:nvSpPr>
        <p:spPr>
          <a:xfrm>
            <a:off x="4271010" y="993272"/>
            <a:ext cx="7708392" cy="3374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50000"/>
              </a:lnSpc>
              <a:buSzPts val="1000"/>
              <a:buFont typeface="Wingdings" panose="05000000000000000000" pitchFamily="2" charset="2"/>
              <a:buChar char="q"/>
              <a:tabLst>
                <a:tab pos="1003935" algn="l"/>
              </a:tabLst>
            </a:pP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Eczema</a:t>
            </a:r>
            <a:r>
              <a:rPr lang="es-EC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herpético</a:t>
            </a:r>
            <a:r>
              <a:rPr lang="es-EC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variceliforme</a:t>
            </a:r>
            <a:r>
              <a:rPr lang="es-EC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Kaposi.</a:t>
            </a:r>
          </a:p>
          <a:p>
            <a:pPr marL="342900" lvl="1" indent="-342900" algn="just">
              <a:lnSpc>
                <a:spcPct val="150000"/>
              </a:lnSpc>
              <a:buSzPts val="1000"/>
              <a:buFont typeface="Wingdings" panose="05000000000000000000" pitchFamily="2" charset="2"/>
              <a:buChar char="q"/>
              <a:tabLst>
                <a:tab pos="1003935" algn="l"/>
              </a:tabLst>
            </a:pPr>
            <a:r>
              <a:rPr lang="es-EC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 ulceradas mucocutáneas extensas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de </a:t>
            </a:r>
            <a:r>
              <a:rPr lang="es-EC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evolución prolongada </a:t>
            </a:r>
            <a:r>
              <a:rPr lang="es-EC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(herpes </a:t>
            </a:r>
            <a:r>
              <a:rPr lang="es-EC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fagedeno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s-EC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localización</a:t>
            </a:r>
            <a:r>
              <a:rPr lang="es-EC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nasobucal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rectal</a:t>
            </a:r>
            <a:r>
              <a:rPr lang="es-EC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genital.</a:t>
            </a:r>
          </a:p>
          <a:p>
            <a:pPr marL="342900" lvl="1" indent="-342900" algn="just">
              <a:lnSpc>
                <a:spcPct val="150000"/>
              </a:lnSpc>
              <a:buSzPts val="1000"/>
              <a:buFont typeface="Wingdings" panose="05000000000000000000" pitchFamily="2" charset="2"/>
              <a:buChar char="q"/>
              <a:tabLst>
                <a:tab pos="1003935" algn="l"/>
              </a:tabLst>
            </a:pPr>
            <a:r>
              <a:rPr lang="en-US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Traqueobronquitis</a:t>
            </a:r>
            <a:r>
              <a:rPr lang="en-US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</a:t>
            </a:r>
            <a:r>
              <a:rPr lang="en-US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neumonitis</a:t>
            </a:r>
            <a:r>
              <a:rPr lang="en-US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lvl="1" indent="-342900" algn="just">
              <a:lnSpc>
                <a:spcPct val="150000"/>
              </a:lnSpc>
              <a:buSzPts val="1000"/>
              <a:buFont typeface="Wingdings" panose="05000000000000000000" pitchFamily="2" charset="2"/>
              <a:buChar char="q"/>
              <a:tabLst>
                <a:tab pos="1003935" algn="l"/>
              </a:tabLst>
            </a:pPr>
            <a:r>
              <a:rPr lang="en-US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Esofagitis</a:t>
            </a:r>
            <a:r>
              <a:rPr lang="en-U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herpética</a:t>
            </a:r>
            <a:r>
              <a:rPr lang="en-US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lvl="1" indent="-342900" algn="just">
              <a:lnSpc>
                <a:spcPct val="150000"/>
              </a:lnSpc>
              <a:buSzPts val="1000"/>
              <a:buFont typeface="Wingdings" panose="05000000000000000000" pitchFamily="2" charset="2"/>
              <a:buChar char="q"/>
              <a:tabLst>
                <a:tab pos="1003935" algn="l"/>
              </a:tabLst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herpética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generalizada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frecuencia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afecta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hígado,</a:t>
            </a:r>
            <a:r>
              <a:rPr lang="es-EC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pulmones,</a:t>
            </a:r>
            <a:r>
              <a:rPr lang="es-EC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tracto</a:t>
            </a:r>
            <a:r>
              <a:rPr lang="es-EC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gastrointestinal,</a:t>
            </a:r>
            <a:r>
              <a:rPr lang="es-EC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suprarrenales,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SNC</a:t>
            </a:r>
            <a:r>
              <a:rPr lang="es-EC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piel.</a:t>
            </a:r>
            <a:r>
              <a:rPr lang="es-EC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mortalidad</a:t>
            </a:r>
            <a:r>
              <a:rPr lang="en-U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n-U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aproxima</a:t>
            </a:r>
            <a:r>
              <a:rPr lang="en-U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</a:t>
            </a:r>
            <a:r>
              <a:rPr lang="en-U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n-U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n-U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n-U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</a:t>
            </a:r>
            <a:endParaRPr lang="en-U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28D997C-0987-E60D-AE8F-37F23EC571E5}"/>
              </a:ext>
            </a:extLst>
          </p:cNvPr>
          <p:cNvSpPr txBox="1"/>
          <p:nvPr/>
        </p:nvSpPr>
        <p:spPr>
          <a:xfrm>
            <a:off x="294894" y="4755955"/>
            <a:ext cx="2594610" cy="881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Relación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otras</a:t>
            </a:r>
            <a:r>
              <a:rPr lang="en-US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enfermedades</a:t>
            </a:r>
            <a:endParaRPr lang="en-U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FE4C3F8-6AA9-9623-D366-6576787A5A64}"/>
              </a:ext>
            </a:extLst>
          </p:cNvPr>
          <p:cNvSpPr txBox="1"/>
          <p:nvPr/>
        </p:nvSpPr>
        <p:spPr>
          <a:xfrm>
            <a:off x="3672078" y="4388453"/>
            <a:ext cx="8398002" cy="2543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Implicación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cofactores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involucrados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patogenia de diversos trastornos neurológicos como: parálisis facial idiopática, esclerosis múltiple,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síndrome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dolor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atípico,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mielitis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ascendente,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neuralgia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trigémino, epilepsia del lóbulo temporal y eritema multiforme.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 datos contradictorios sobre la participación del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 2 en el cáncer cervical,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actualmente se cree que es un cofactor más en su complicada</a:t>
            </a:r>
            <a:r>
              <a:rPr lang="es-EC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patogenia</a:t>
            </a:r>
            <a:endParaRPr lang="en-US" dirty="0"/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5E30470D-EA18-F420-DD94-02C20D3AB0A3}"/>
              </a:ext>
            </a:extLst>
          </p:cNvPr>
          <p:cNvSpPr/>
          <p:nvPr/>
        </p:nvSpPr>
        <p:spPr>
          <a:xfrm>
            <a:off x="2935605" y="4507992"/>
            <a:ext cx="795528" cy="227044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2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249D3E0-53B0-CF7E-48CB-AAAC91EAC934}"/>
              </a:ext>
            </a:extLst>
          </p:cNvPr>
          <p:cNvSpPr txBox="1"/>
          <p:nvPr/>
        </p:nvSpPr>
        <p:spPr>
          <a:xfrm>
            <a:off x="669798" y="489311"/>
            <a:ext cx="10019538" cy="968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familia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r>
              <a:rPr lang="es-EC" sz="2000" i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constituida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patógenos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capaces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causar una diversidad de enfermedades en el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humano</a:t>
            </a:r>
            <a:endParaRPr lang="en-US" sz="2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C537C9F-A394-2C11-334B-9206C6B68FB4}"/>
              </a:ext>
            </a:extLst>
          </p:cNvPr>
          <p:cNvSpPr txBox="1"/>
          <p:nvPr/>
        </p:nvSpPr>
        <p:spPr>
          <a:xfrm>
            <a:off x="669798" y="1877860"/>
            <a:ext cx="103944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frecuencia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infectan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hombre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incluyen: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 simple tipo 1 y 2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Citomegalovirus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 </a:t>
            </a:r>
            <a:r>
              <a:rPr lang="es-EC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Epstein-Barr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humanos 6 y 7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 asociado con el sarcoma de</a:t>
            </a:r>
            <a:r>
              <a:rPr lang="es-EC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Kaposi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99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683D9-EEDC-E2B0-29A5-CA3612F366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CAD2583-251A-979A-2CEB-CB627DE04E71}"/>
              </a:ext>
            </a:extLst>
          </p:cNvPr>
          <p:cNvSpPr txBox="1"/>
          <p:nvPr/>
        </p:nvSpPr>
        <p:spPr>
          <a:xfrm>
            <a:off x="742950" y="661029"/>
            <a:ext cx="11080242" cy="5123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INMUNIDAD</a:t>
            </a:r>
          </a:p>
          <a:p>
            <a:pPr algn="just">
              <a:lnSpc>
                <a:spcPct val="150000"/>
              </a:lnSpc>
            </a:pP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natural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influenciada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respuesta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específica e inespecífica.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IgM aparecen transitoriamente y son seguidos por IgG e IgA, los cuales tienden a persistir en el tiempo.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neutralizantes y los dependientes de la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actividad</a:t>
            </a:r>
            <a:r>
              <a:rPr lang="es-EC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celular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citotóxica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aparecen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2-6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semanas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después</a:t>
            </a:r>
            <a:r>
              <a:rPr lang="es-EC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iniciada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persisten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vida.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relación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intensidad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respuesta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la severidad y recurrencia de las infecciones.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evitan las reinfecciones ni las reactivaciones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latente,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modificar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484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8A81C-0B36-0FB8-2AE6-500739D5E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98C64D6-6C0B-E663-A8B3-33F4D6F11B05}"/>
              </a:ext>
            </a:extLst>
          </p:cNvPr>
          <p:cNvSpPr txBox="1"/>
          <p:nvPr/>
        </p:nvSpPr>
        <p:spPr>
          <a:xfrm>
            <a:off x="841248" y="152323"/>
            <a:ext cx="7260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4600" algn="just"/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 DE LABORATORIO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239672-3668-7A4F-ADC7-2F4757B5CAD6}"/>
              </a:ext>
            </a:extLst>
          </p:cNvPr>
          <p:cNvSpPr txBox="1"/>
          <p:nvPr/>
        </p:nvSpPr>
        <p:spPr>
          <a:xfrm>
            <a:off x="194310" y="349167"/>
            <a:ext cx="11628882" cy="5576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SzPts val="1000"/>
              <a:tabLst>
                <a:tab pos="2687320" algn="l"/>
              </a:tabLst>
            </a:pPr>
            <a:r>
              <a:rPr lang="en-US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000" b="1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Aislamiento</a:t>
            </a:r>
            <a:r>
              <a:rPr lang="en-US" sz="20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Muestras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adecuadas: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líquido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vesicular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lesiones mucocutáneas o en su defecto el exudado (raspando fuertemente para recoger células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epiteliales).</a:t>
            </a:r>
            <a:r>
              <a:rPr lang="es-EC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tejidos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fluidos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corporales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cultivados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también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dependencia del cuadro clínico: 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sangre      LCR</a:t>
            </a: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orina     heces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saliva      semen  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exudados faríngeos, uretrales, rectales 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secreciones vaginales y cervicales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Neumonía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inmunodeprimido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muestra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ideal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lavado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broncoalveolar</a:t>
            </a: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esofagitis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encefalitis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biopsia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queratitis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raspado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corneal.</a:t>
            </a:r>
            <a:r>
              <a:rPr lang="es-EC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7278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10A589E-746D-BC57-FE25-677AEDE2E161}"/>
              </a:ext>
            </a:extLst>
          </p:cNvPr>
          <p:cNvSpPr txBox="1"/>
          <p:nvPr/>
        </p:nvSpPr>
        <p:spPr>
          <a:xfrm>
            <a:off x="590550" y="613486"/>
            <a:ext cx="11201400" cy="420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procesos clínicos que van acompañados de viremia en ausencia de lesiones cutáneas el virus puede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aislarse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partir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leucocitos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sangre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periférica.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muestras deben ser tomadas durante las primeras 24 a 48 h.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Todas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deben ser transportadas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laboratorio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medio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adecuado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mantener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viabilidad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(frío)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procesadas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inmediatamente.</a:t>
            </a:r>
            <a:r>
              <a:rPr lang="es-EC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EC" sz="2000" spc="8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cultivo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va a ser inoculado en las primeras 24 h, las muestras deben ser conservadas a -70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ºC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1405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50414-8223-11F8-04DC-E50219A96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44E3254-A903-A7C6-93A4-69284030DAFD}"/>
              </a:ext>
            </a:extLst>
          </p:cNvPr>
          <p:cNvSpPr txBox="1"/>
          <p:nvPr/>
        </p:nvSpPr>
        <p:spPr>
          <a:xfrm>
            <a:off x="323088" y="227750"/>
            <a:ext cx="11454384" cy="6508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Examen</a:t>
            </a:r>
            <a:r>
              <a:rPr lang="es-EC" sz="20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</a:t>
            </a:r>
            <a:r>
              <a:rPr lang="es-EC" sz="20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EC" sz="20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z="20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muestra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Muchas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decisiones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terapéuticas requieren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información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diagnóstica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minutos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horas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varios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permiten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examen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muestra</a:t>
            </a:r>
            <a:r>
              <a:rPr lang="es-EC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pueden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Apariencia histológica de las lesiones causadas por el VHS: </a:t>
            </a:r>
          </a:p>
          <a:p>
            <a:pPr algn="just">
              <a:lnSpc>
                <a:spcPct val="150000"/>
              </a:lnSpc>
            </a:pP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microscopia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electrónica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viriones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morfología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típica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familia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Herpesviridae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procedente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lesiones,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pero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diferenciar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 sus miembros.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inmunomicroscopía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electrónica mediante el uso de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policlonales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monoclonales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también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detectar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VHS.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 sistemas comerciales que utilizan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monoclonales para detectar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virales, directamente, sobre la muestra clínica</a:t>
            </a:r>
            <a:endParaRPr lang="en-US" sz="2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B8F2440-E207-F7AC-FB29-2F67C6140B6A}"/>
              </a:ext>
            </a:extLst>
          </p:cNvPr>
          <p:cNvSpPr txBox="1"/>
          <p:nvPr/>
        </p:nvSpPr>
        <p:spPr>
          <a:xfrm>
            <a:off x="613029" y="2293444"/>
            <a:ext cx="6178296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Células gigantes multinucleadas y células epiteliales las que contienen cuerpos de inclusión eosinófilos intranucleares distinguen las lesiones de VHS de las producidas por otros patógenos. </a:t>
            </a:r>
            <a:endParaRPr lang="en-US" sz="20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0B6EE83-5CEE-5968-0F13-4E229DA09367}"/>
              </a:ext>
            </a:extLst>
          </p:cNvPr>
          <p:cNvSpPr txBox="1"/>
          <p:nvPr/>
        </p:nvSpPr>
        <p:spPr>
          <a:xfrm>
            <a:off x="7081266" y="2293443"/>
            <a:ext cx="3147822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Tinción de:</a:t>
            </a:r>
          </a:p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Hematoxilina-eosina</a:t>
            </a:r>
          </a:p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Giemsa </a:t>
            </a:r>
          </a:p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Papanicolau, </a:t>
            </a:r>
            <a:endParaRPr lang="en-US" sz="20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1892EE7-9FB0-7D70-DD2C-81FA9C8E647A}"/>
              </a:ext>
            </a:extLst>
          </p:cNvPr>
          <p:cNvSpPr txBox="1"/>
          <p:nvPr/>
        </p:nvSpPr>
        <p:spPr>
          <a:xfrm>
            <a:off x="10355008" y="2693553"/>
            <a:ext cx="18573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aunque estos métodos no son</a:t>
            </a:r>
            <a:r>
              <a:rPr lang="es-EC" sz="18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específicos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09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élulas multinucleadas con inclusiones intranucleares características... |  Download Scientific Diagram">
            <a:extLst>
              <a:ext uri="{FF2B5EF4-FFF2-40B4-BE49-F238E27FC236}">
                <a16:creationId xmlns:a16="http://schemas.microsoft.com/office/drawing/2014/main" id="{98B6B751-F752-62CE-8E54-276B2B215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25" y="2075688"/>
            <a:ext cx="7342632" cy="429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3A963A1-26FA-0C95-4B7F-138F4F01D320}"/>
              </a:ext>
            </a:extLst>
          </p:cNvPr>
          <p:cNvSpPr txBox="1"/>
          <p:nvPr/>
        </p:nvSpPr>
        <p:spPr>
          <a:xfrm>
            <a:off x="569976" y="636948"/>
            <a:ext cx="10201656" cy="9688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Células gigantes multinucleadas y células epiteliales que contienen cuerpos de inclusión eosinófilos intranucleares.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32133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8975B2-0813-1192-355B-D194461E5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E2A69BE-5A7C-5166-9793-B23339547803}"/>
              </a:ext>
            </a:extLst>
          </p:cNvPr>
          <p:cNvSpPr txBox="1"/>
          <p:nvPr/>
        </p:nvSpPr>
        <p:spPr>
          <a:xfrm>
            <a:off x="322326" y="191780"/>
            <a:ext cx="11436858" cy="5115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SzPts val="1000"/>
              <a:tabLst>
                <a:tab pos="865505" algn="l"/>
              </a:tabLst>
            </a:pPr>
            <a:r>
              <a:rPr lang="en-US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0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</a:t>
            </a:r>
            <a:r>
              <a:rPr lang="en-US" sz="20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serológico</a:t>
            </a:r>
            <a:r>
              <a:rPr lang="en-US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Muestra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adecuada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suelen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sueros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pares.</a:t>
            </a:r>
            <a:r>
              <a:rPr lang="es-EC" sz="20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1er suero se colecta lo más cercano al inicio de los síntomas, el 2do de 2-3 semanas después.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ransporte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2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conservarse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-20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º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hasta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uso.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el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primarias,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demostración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seroconversión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por detección de anticuerpos de tipo IgM en individuos sin anticuerpos preexistentes, suelen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útiles,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pero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sobre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estudios</a:t>
            </a:r>
            <a:r>
              <a:rPr lang="es-EC" sz="2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epidemiológicos de</a:t>
            </a:r>
            <a:r>
              <a:rPr lang="es-EC" sz="2000" b="1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prevalencia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útil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diagnosticar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recurrentes,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puesto que no suelen ir asociadas a cambios detectables en el título de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ni a la producción de IgM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 usarse en el diagnóstico de las infecciones del SNC, la demostración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incremento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título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LCR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respecto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sérico, indica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producción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intratecal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mismos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602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CE504-F86F-F435-9766-DC8EF8F8A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1D9454A-3F76-1135-9014-C5FBA379ABEB}"/>
              </a:ext>
            </a:extLst>
          </p:cNvPr>
          <p:cNvSpPr txBox="1"/>
          <p:nvPr/>
        </p:nvSpPr>
        <p:spPr>
          <a:xfrm>
            <a:off x="514350" y="579829"/>
            <a:ext cx="10906506" cy="420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Fijación del complemento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Neutralización</a:t>
            </a: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Inmunofluorescencia</a:t>
            </a: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Inmunoperoxidasa</a:t>
            </a: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Ensayos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Inmunoenzimáticos</a:t>
            </a: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Radioinmunoanálisis</a:t>
            </a: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Hemaglutinación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pasiva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nsayos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toxicidad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mediado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células dependientes de anticuerpos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Western</a:t>
            </a:r>
            <a:r>
              <a:rPr lang="es-EC" sz="2000" b="1" i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Blot</a:t>
            </a:r>
            <a:r>
              <a:rPr lang="es-EC" sz="2000" b="1" i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constituye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prueba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oro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tipificación exacta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anticuerpos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59974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06616-8002-B7DF-90F2-F29C32D57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6A05D25-8AD2-700C-2D4C-447EF023249F}"/>
              </a:ext>
            </a:extLst>
          </p:cNvPr>
          <p:cNvSpPr txBox="1"/>
          <p:nvPr/>
        </p:nvSpPr>
        <p:spPr>
          <a:xfrm>
            <a:off x="432054" y="171045"/>
            <a:ext cx="8647938" cy="4662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SzPts val="1000"/>
              <a:tabLst>
                <a:tab pos="860425" algn="l"/>
              </a:tabLst>
            </a:pPr>
            <a:r>
              <a:rPr lang="en-US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20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Biología</a:t>
            </a:r>
            <a:r>
              <a:rPr lang="en-US" sz="2000" b="1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molecular.</a:t>
            </a:r>
          </a:p>
          <a:p>
            <a:pPr lvl="0" algn="just">
              <a:lnSpc>
                <a:spcPct val="150000"/>
              </a:lnSpc>
              <a:buSzPts val="1000"/>
              <a:tabLst>
                <a:tab pos="860425" algn="l"/>
              </a:tabLst>
            </a:pPr>
            <a:endParaRPr lang="en-US" sz="2000" b="1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ibridación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ácidos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nucleicos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usando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sondas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ADN marcadas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radiactivamente</a:t>
            </a:r>
          </a:p>
          <a:p>
            <a:pPr algn="just">
              <a:lnSpc>
                <a:spcPct val="150000"/>
              </a:lnSpc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nálisis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ADN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amplificado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mediante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reacción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cadena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polimerasa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(RCP)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constituyen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estudios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rápidos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eficaces.</a:t>
            </a:r>
          </a:p>
          <a:p>
            <a:pPr algn="just">
              <a:lnSpc>
                <a:spcPct val="150000"/>
              </a:lnSpc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análisis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genoma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enzimas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restricción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proporciona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tipificación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precisa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aislamientos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endParaRPr lang="en-U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BC2E862-E023-491A-2206-AF0D03C4D29C}"/>
              </a:ext>
            </a:extLst>
          </p:cNvPr>
          <p:cNvSpPr txBox="1"/>
          <p:nvPr/>
        </p:nvSpPr>
        <p:spPr>
          <a:xfrm>
            <a:off x="7660386" y="2403286"/>
            <a:ext cx="409956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Constituye</a:t>
            </a:r>
            <a:r>
              <a:rPr lang="es-EC" sz="18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método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sensible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detección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genoma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LCR,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útil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tico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encefalitis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b="1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b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endParaRPr lang="en-US" b="1" dirty="0"/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AD7F0B3F-D239-882C-0EC6-E26D68B8DDF6}"/>
              </a:ext>
            </a:extLst>
          </p:cNvPr>
          <p:cNvSpPr/>
          <p:nvPr/>
        </p:nvSpPr>
        <p:spPr>
          <a:xfrm>
            <a:off x="7182993" y="2502132"/>
            <a:ext cx="372618" cy="78502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44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84B85D-59C9-F09C-6757-EFBBFA670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E54D351-7B49-3C23-E904-3AF8FEDC7CB5}"/>
              </a:ext>
            </a:extLst>
          </p:cNvPr>
          <p:cNvSpPr txBox="1"/>
          <p:nvPr/>
        </p:nvSpPr>
        <p:spPr>
          <a:xfrm>
            <a:off x="279654" y="0"/>
            <a:ext cx="11912346" cy="696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EPIDEMIOLOGÍA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irus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tienen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distribución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mundial.</a:t>
            </a:r>
            <a:r>
              <a:rPr lang="es-EC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umanos constituyen el único reservorio natural y no existen vectores involucrados en la transmisión. </a:t>
            </a: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capacidad de estos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establecer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latente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reactivación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periódica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durante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vida y la eliminación de virus asegura la supervivencia de estos.</a:t>
            </a: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mundialmente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endémico en todas las sociedades humanas, desde grandes poblaciones urbanas a tribus nativas aisladas y geográficamente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remotas. </a:t>
            </a: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 1 se transmite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principalmente por</a:t>
            </a:r>
            <a:r>
              <a:rPr lang="es-EC" sz="2000" spc="-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contacto con lesiones o secreciones orales infectadas y la incidencia y prevalencia de la infección están influenciadas por factores que afectan el grado de exposición, tales como el hacina</a:t>
            </a:r>
            <a:r>
              <a:rPr lang="es-EC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miento,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higiene deficiente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edad. </a:t>
            </a: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 2 es la causa predominante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herpes genital, es transmitido sexualmente a través del contacto con secreciones genitales infectadas o superficies mucosas. </a:t>
            </a:r>
          </a:p>
          <a:p>
            <a:pPr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nfección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rara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pubertad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adquisición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relacionada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actividad sexual, siendo la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15-35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años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edad</a:t>
            </a:r>
            <a:r>
              <a:rPr lang="es-EC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(más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las infecciones primarias por VHS 2 se presentan en ese grupo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etareo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51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F92BA-BDFC-530C-60A4-EE1B551C4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9C2333C-2778-6E7A-15D5-F5751B6B8010}"/>
              </a:ext>
            </a:extLst>
          </p:cNvPr>
          <p:cNvSpPr txBox="1"/>
          <p:nvPr/>
        </p:nvSpPr>
        <p:spPr>
          <a:xfrm>
            <a:off x="331470" y="524085"/>
            <a:ext cx="10906506" cy="5721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Factores de riesgo para la infección por VHS 2 están: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6826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eríodo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incubación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7-12</a:t>
            </a:r>
            <a:r>
              <a:rPr lang="es-EC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días.</a:t>
            </a:r>
          </a:p>
          <a:p>
            <a:pPr marL="285750" marR="6826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ha reportado que la secreción de virus en la saliva puede extenderse hasta 7 semanas después de la recuperación de una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gingivoestomatitis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marR="6826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pacientes con lesiones genitales primarias son infectivos entre los 7 y los 12 días y con enfermedad recurrente durante 4 días y hasta una</a:t>
            </a:r>
            <a:r>
              <a:rPr lang="es-EC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semana.</a:t>
            </a:r>
          </a:p>
          <a:p>
            <a:pPr marL="285750" marR="682625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infección neonatal por VHS, 2/3 de las cuales son causadas por el VHS 2, son usualmente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adquiridas</a:t>
            </a:r>
            <a:r>
              <a:rPr lang="es-EC" sz="18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durante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recién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nacido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través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canal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parto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madre infectada con herpes</a:t>
            </a:r>
            <a:r>
              <a:rPr lang="es-EC" sz="18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EC63263-4A6D-54EC-8C51-A79BA43628C8}"/>
              </a:ext>
            </a:extLst>
          </p:cNvPr>
          <p:cNvSpPr txBox="1"/>
          <p:nvPr/>
        </p:nvSpPr>
        <p:spPr>
          <a:xfrm>
            <a:off x="3175254" y="1126712"/>
            <a:ext cx="651738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Promiscuidad</a:t>
            </a:r>
          </a:p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nicio de relaciones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sexuales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edades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tempranas</a:t>
            </a:r>
          </a:p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istoria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anterior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otras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enfermedades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transmisión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sexual</a:t>
            </a:r>
            <a:r>
              <a:rPr lang="es-EC" sz="1800" b="1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(ETS)</a:t>
            </a:r>
          </a:p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amilias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bajo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ingreso</a:t>
            </a:r>
          </a:p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ños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actividad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sexual</a:t>
            </a:r>
          </a:p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ncremento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</a:t>
            </a:r>
            <a:r>
              <a:rPr lang="es-EC" sz="1800" b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los adolescentes</a:t>
            </a:r>
          </a:p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usar barreras</a:t>
            </a:r>
            <a:r>
              <a:rPr lang="es-EC" sz="18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contraceptivas.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153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267A6-0915-2D2D-55CD-08675ABAA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DDD5AB8-7A20-2DD3-F386-70C7EAEF8900}"/>
              </a:ext>
            </a:extLst>
          </p:cNvPr>
          <p:cNvSpPr txBox="1"/>
          <p:nvPr/>
        </p:nvSpPr>
        <p:spPr>
          <a:xfrm>
            <a:off x="1648206" y="27253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/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CARACTERÍSTICAS GENERALES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DCEC863-081B-B16D-F86A-21B6265DAD43}"/>
              </a:ext>
            </a:extLst>
          </p:cNvPr>
          <p:cNvSpPr txBox="1"/>
          <p:nvPr/>
        </p:nvSpPr>
        <p:spPr>
          <a:xfrm>
            <a:off x="404622" y="646629"/>
            <a:ext cx="10687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virión tiene una talla que oscila en el rango de 120 a 300 nanómetros (nm)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714D326-10C6-E300-C63E-5D27740758AD}"/>
              </a:ext>
            </a:extLst>
          </p:cNvPr>
          <p:cNvSpPr txBox="1"/>
          <p:nvPr/>
        </p:nvSpPr>
        <p:spPr>
          <a:xfrm>
            <a:off x="208026" y="1015961"/>
            <a:ext cx="1108024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 constituido por: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2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contiene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ADN</a:t>
            </a:r>
            <a:r>
              <a:rPr lang="es-EC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(ácido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desoxirribonucleico)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doble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cadena, lineal y en algunas ocasiones forma un</a:t>
            </a:r>
            <a:r>
              <a:rPr lang="es-EC" sz="18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torus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cápside icosaédrica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aproximadamente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110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 de 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diámetro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es-EC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puesto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162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capsómeros,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de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ellos </a:t>
            </a: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 </a:t>
            </a:r>
            <a:r>
              <a:rPr lang="es-EC" sz="1800" spc="3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pentaméricos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están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situados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es-EC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vértices,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150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hexaméric</a:t>
            </a:r>
            <a:r>
              <a:rPr lang="es-EC" spc="3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</a:t>
            </a:r>
            <a:endParaRPr lang="es-EC" spc="3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material amorfo, algunas veces asimétrico, el cual rodea la cápside y es designado como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tegumento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grosor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influye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variabilidad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talla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virión</a:t>
            </a:r>
          </a:p>
          <a:p>
            <a:pPr marL="342900" indent="-342900">
              <a:buFont typeface="+mj-lt"/>
              <a:buAutoNum type="arabicPeriod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membrana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conocida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18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envoltura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apariencia</a:t>
            </a:r>
            <a:r>
              <a:rPr lang="es-EC" sz="18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trilaminar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demostrada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18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estudios </a:t>
            </a: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microscopio electrónico,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parece derivar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la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membrana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la </a:t>
            </a:r>
            <a:r>
              <a:rPr lang="es-EC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célula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hospedera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en  ella están enclavadas y proyectadas, desde su superficie, espículas de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glicoproteínas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aproximadamente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nm de </a:t>
            </a:r>
            <a:r>
              <a:rPr lang="es-EC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longitud.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n-US" sz="1800" spc="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número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n-US" sz="18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glicoproteínas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varía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pic>
        <p:nvPicPr>
          <p:cNvPr id="12" name="image28.jpeg">
            <a:extLst>
              <a:ext uri="{FF2B5EF4-FFF2-40B4-BE49-F238E27FC236}">
                <a16:creationId xmlns:a16="http://schemas.microsoft.com/office/drawing/2014/main" id="{E73E1720-6521-1A9E-8C90-070DAEA7D3C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61503" y="3896259"/>
            <a:ext cx="3895090" cy="295402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31B75F8D-C815-EAD4-FA87-E41F3EF3DE4D}"/>
              </a:ext>
            </a:extLst>
          </p:cNvPr>
          <p:cNvSpPr txBox="1"/>
          <p:nvPr/>
        </p:nvSpPr>
        <p:spPr>
          <a:xfrm>
            <a:off x="5106457" y="6456701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Estructura de los </a:t>
            </a:r>
            <a:r>
              <a:rPr lang="es-EC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29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8CD66-386E-6863-A6B7-DE38E2C13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F10143B-877B-80DB-E5D3-C92C5D88E307}"/>
              </a:ext>
            </a:extLst>
          </p:cNvPr>
          <p:cNvSpPr txBox="1"/>
          <p:nvPr/>
        </p:nvSpPr>
        <p:spPr>
          <a:xfrm>
            <a:off x="313182" y="162042"/>
            <a:ext cx="12415266" cy="5585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PREVENCIÓN Y CONTROL</a:t>
            </a:r>
          </a:p>
          <a:p>
            <a:pPr marR="2511425" lvl="0" algn="just">
              <a:lnSpc>
                <a:spcPct val="150000"/>
              </a:lnSpc>
              <a:buSzPts val="1000"/>
              <a:tabLst>
                <a:tab pos="857250" algn="l"/>
              </a:tabLst>
            </a:pP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Educación para la salud y la higiene personal dirigida a minimizar la transferencia de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virus.</a:t>
            </a:r>
            <a:endParaRPr lang="en-US" sz="2000" spc="-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SzPts val="1000"/>
              <a:tabLst>
                <a:tab pos="857250" algn="l"/>
              </a:tabLst>
            </a:pP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Evitar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contaminación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 de pacientes eccematosos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material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infeccioso.</a:t>
            </a:r>
            <a:endParaRPr lang="en-US" sz="2000" spc="-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11425" lvl="0" algn="just">
              <a:lnSpc>
                <a:spcPct val="150000"/>
              </a:lnSpc>
              <a:buSzPts val="1000"/>
              <a:tabLst>
                <a:tab pos="857250" algn="l"/>
              </a:tabLst>
            </a:pP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El personal médico y paramédico debe usar guantes cuando se va a poner en contacto directo con lesiones potencialmente infecciosas.</a:t>
            </a:r>
            <a:endParaRPr lang="en-US" sz="2000" spc="-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10790" lvl="0" algn="just">
              <a:lnSpc>
                <a:spcPct val="150000"/>
              </a:lnSpc>
              <a:buSzPts val="1000"/>
              <a:tabLst>
                <a:tab pos="857250" algn="l"/>
              </a:tabLst>
            </a:pP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Cuando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VHS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finalizar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embarazo,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aconseja realizar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cesárea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ruptura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membrana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debido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riesgo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neonatal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fatal. </a:t>
            </a:r>
          </a:p>
          <a:p>
            <a:pPr marR="2510790" lvl="0" algn="just">
              <a:lnSpc>
                <a:spcPct val="150000"/>
              </a:lnSpc>
              <a:buSzPts val="1000"/>
              <a:tabLst>
                <a:tab pos="857250" algn="l"/>
              </a:tabLst>
            </a:pP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El uso de fórceps o espátula está contraindicado. </a:t>
            </a:r>
          </a:p>
          <a:p>
            <a:pPr marR="2510790" lvl="0" algn="just">
              <a:lnSpc>
                <a:spcPct val="150000"/>
              </a:lnSpc>
              <a:buSzPts val="1000"/>
              <a:tabLst>
                <a:tab pos="857250" algn="l"/>
              </a:tabLst>
            </a:pPr>
            <a:r>
              <a:rPr lang="es-EC" sz="20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U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preservativos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durante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prácticas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sexuales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disminuir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riesgo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infección.</a:t>
            </a:r>
            <a:endParaRPr lang="en-US" sz="2000" spc="-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No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agentes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antivirales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hayan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demostrado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efectivos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profilaxis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infección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primaria,</a:t>
            </a:r>
          </a:p>
          <a:p>
            <a:pPr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aunque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aciclovir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usado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profilácticamente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reducir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incidencia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recurrencias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</a:p>
          <a:p>
            <a:pPr algn="just">
              <a:lnSpc>
                <a:spcPct val="150000"/>
              </a:lnSpc>
            </a:pP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pacientes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inmunodeficientes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8973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C40D92-4BBA-F81C-7374-C26A936F9B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5CCA154-29ED-0B52-6031-CE9DE54AED47}"/>
              </a:ext>
            </a:extLst>
          </p:cNvPr>
          <p:cNvSpPr txBox="1"/>
          <p:nvPr/>
        </p:nvSpPr>
        <p:spPr>
          <a:xfrm>
            <a:off x="1301115" y="323933"/>
            <a:ext cx="765086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 POR EL VIRUS VARICELA ZOSTER</a:t>
            </a:r>
            <a:endParaRPr lang="en-US" sz="20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FAF8D4-8F69-C7F8-1C7D-5F8DD0130E48}"/>
              </a:ext>
            </a:extLst>
          </p:cNvPr>
          <p:cNvSpPr txBox="1"/>
          <p:nvPr/>
        </p:nvSpPr>
        <p:spPr>
          <a:xfrm>
            <a:off x="477774" y="1519113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Agente etiológico de la varicela y el herpes zoster</a:t>
            </a:r>
            <a:endParaRPr lang="en-U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90FA2A0-83E2-6CD9-C5C0-C2C2E80975AF}"/>
              </a:ext>
            </a:extLst>
          </p:cNvPr>
          <p:cNvSpPr txBox="1"/>
          <p:nvPr/>
        </p:nvSpPr>
        <p:spPr>
          <a:xfrm>
            <a:off x="185166" y="1951854"/>
            <a:ext cx="5640325" cy="2899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81990" indent="228600"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</a:t>
            </a:r>
            <a:r>
              <a:rPr lang="es-EC" sz="24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enfermadad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niñez,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altamente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contagiosa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caracteriza por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erupción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vesicular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generalizada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mucosas,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aunque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presentarse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 grave de la enfermedad en adultos e</a:t>
            </a:r>
            <a:r>
              <a:rPr lang="es-EC" sz="2000" spc="-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inmunodeficientes.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2" name="Picture 2" descr="Varicela ¿Qué es mejor: vacunarlos o que se contagien? - cepancepan">
            <a:extLst>
              <a:ext uri="{FF2B5EF4-FFF2-40B4-BE49-F238E27FC236}">
                <a16:creationId xmlns:a16="http://schemas.microsoft.com/office/drawing/2014/main" id="{C28D444A-CD8F-4ABD-5489-E08604FFE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490" y="1833182"/>
            <a:ext cx="5421629" cy="4887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C1951AB-8B8F-4494-43E6-AAC82E3C20A3}"/>
              </a:ext>
            </a:extLst>
          </p:cNvPr>
          <p:cNvSpPr txBox="1"/>
          <p:nvPr/>
        </p:nvSpPr>
        <p:spPr>
          <a:xfrm>
            <a:off x="770382" y="834910"/>
            <a:ext cx="6094476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Familia</a:t>
            </a:r>
            <a:r>
              <a:rPr lang="es-EC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Herpeviridae</a:t>
            </a:r>
            <a:r>
              <a:rPr lang="es-EC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subfamilia</a:t>
            </a:r>
            <a:r>
              <a:rPr lang="es-EC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Alphaherpesvirinae</a:t>
            </a:r>
            <a:endParaRPr lang="es-EC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872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1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273" name="Rectangle 11272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AB8C6E-C37C-A740-3FF2-3099B32A684D}"/>
              </a:ext>
            </a:extLst>
          </p:cNvPr>
          <p:cNvSpPr txBox="1"/>
          <p:nvPr/>
        </p:nvSpPr>
        <p:spPr>
          <a:xfrm>
            <a:off x="605685" y="1438277"/>
            <a:ext cx="4646905" cy="3613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zoster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enfermedad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esporádica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general,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durante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n-US" sz="2400" spc="-6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vejez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4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individuos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4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hayan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tenido</a:t>
            </a:r>
            <a:r>
              <a:rPr lang="en-US" sz="24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infección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anterior,</a:t>
            </a:r>
            <a:r>
              <a:rPr lang="en-US" sz="24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sintomática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400" spc="-15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sz="2400" spc="-2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Zóster: MedlinePlus enciclopedia médica">
            <a:extLst>
              <a:ext uri="{FF2B5EF4-FFF2-40B4-BE49-F238E27FC236}">
                <a16:creationId xmlns:a16="http://schemas.microsoft.com/office/drawing/2014/main" id="{3B891AB2-ECEE-1B3D-F3B2-8A12BFA70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8" r="12371" b="-1"/>
          <a:stretch/>
        </p:blipFill>
        <p:spPr bwMode="auto">
          <a:xfrm>
            <a:off x="6096000" y="1"/>
            <a:ext cx="6102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558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C08A24-1644-AEAA-98FE-9B7F12307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2BE7F4B-04C0-80D8-BAE1-8A49EA185A72}"/>
              </a:ext>
            </a:extLst>
          </p:cNvPr>
          <p:cNvSpPr txBox="1"/>
          <p:nvPr/>
        </p:nvSpPr>
        <p:spPr>
          <a:xfrm>
            <a:off x="550926" y="405416"/>
            <a:ext cx="9918954" cy="5585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PROPIEDADES DEL VIRUS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viriones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morfológicamente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idénticos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simple.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Tienen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diámetro de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180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-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enoma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constituido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ADN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doble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tira,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lineal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cual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contiene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segmento único largo, flanqueado por secuencias repetidas internas y una secuencia única corta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flanqueada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también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secuencias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repetidas.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Posee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talla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125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kpb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kilobase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genoma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menos caracterizado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sz="2000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ucleocápside tiene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diámetro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</a:t>
            </a:r>
            <a:r>
              <a:rPr lang="es-EC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nm,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compuesta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162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capsómeros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distribuidos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simetría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icosahédrica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 detectado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aproximadamente</a:t>
            </a:r>
            <a:r>
              <a:rPr lang="es-EC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especies</a:t>
            </a:r>
            <a:r>
              <a:rPr lang="es-EC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diferentes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proteínas</a:t>
            </a:r>
            <a:r>
              <a:rPr lang="es-EC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menos</a:t>
            </a:r>
            <a:r>
              <a:rPr lang="es-EC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glicosiladas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3270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407B0D6-078A-7DEA-1931-50E3D638CEB9}"/>
              </a:ext>
            </a:extLst>
          </p:cNvPr>
          <p:cNvSpPr txBox="1"/>
          <p:nvPr/>
        </p:nvSpPr>
        <p:spPr>
          <a:xfrm>
            <a:off x="322326" y="185666"/>
            <a:ext cx="11528298" cy="4284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4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 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generalmente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niñez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Período de incubación ~ de 15 días, comienzan los pródromos que incluyen un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acompañado de fiebre y malestar general, pero en la mayoría de los niños pequeños están ausentes o son</a:t>
            </a:r>
            <a:r>
              <a:rPr lang="es-EC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moderados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niños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mayores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pródromos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ocasiones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aparecen antes del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Además de fiebre con escalofríos, malestar general, cefalea, lumbalgia y anorexia puede aparecer odinofagia y tos no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productiva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típico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medad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caracterizado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rápida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progre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sión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pasan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estadios:</a:t>
            </a:r>
            <a:r>
              <a:rPr lang="es-EC" sz="20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0D909D8-2F2E-8742-16F2-19E4C3E9D9A9}"/>
              </a:ext>
            </a:extLst>
          </p:cNvPr>
          <p:cNvSpPr txBox="1"/>
          <p:nvPr/>
        </p:nvSpPr>
        <p:spPr>
          <a:xfrm>
            <a:off x="3376422" y="4102701"/>
            <a:ext cx="7504938" cy="21200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Mácula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ápula</a:t>
            </a:r>
            <a:endParaRPr lang="es-EC" spc="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Vesícula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ústula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C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ostra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Estas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últimas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desaparecen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1-3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semanas)</a:t>
            </a:r>
            <a:r>
              <a:rPr lang="es-EC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05474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615C0A-A0AF-59B6-E618-F55055122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F26A621-0B2F-ED87-A541-08B6D2204F84}"/>
              </a:ext>
            </a:extLst>
          </p:cNvPr>
          <p:cNvSpPr txBox="1"/>
          <p:nvPr/>
        </p:nvSpPr>
        <p:spPr>
          <a:xfrm>
            <a:off x="605790" y="495408"/>
            <a:ext cx="10851642" cy="4662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localizan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fundamentalmente,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cuero</a:t>
            </a:r>
            <a:r>
              <a:rPr lang="es-EC" sz="20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cabelludo,</a:t>
            </a:r>
            <a:r>
              <a:rPr lang="es-EC" sz="2000" b="1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cuello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tronco para</a:t>
            </a:r>
            <a:r>
              <a:rPr lang="es-EC" sz="20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luego </a:t>
            </a:r>
            <a:r>
              <a:rPr lang="es-EC" sz="2000" b="1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diseminarse</a:t>
            </a:r>
            <a:r>
              <a:rPr lang="es-EC" sz="20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b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extremidades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también</a:t>
            </a:r>
            <a:r>
              <a:rPr lang="es-EC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aparecen</a:t>
            </a:r>
            <a:r>
              <a:rPr lang="es-EC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superficies</a:t>
            </a:r>
            <a:r>
              <a:rPr lang="es-EC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mucosas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pruriginosas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respetan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palma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las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manos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planta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pies.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observan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típicas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orofaringe,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conjuntiva</a:t>
            </a:r>
            <a:r>
              <a:rPr lang="es-EC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vagina,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aunque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comunes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regiones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expuestas.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</a:t>
            </a:r>
            <a:r>
              <a:rPr lang="es-EC" sz="2000" b="1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 observarse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todos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estadios</a:t>
            </a:r>
            <a:r>
              <a:rPr lang="es-EC" sz="20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esto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conoce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signo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noche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estrellada. El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curso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es,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generalmente,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benigno.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reporta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</a:t>
            </a:r>
            <a:r>
              <a:rPr lang="es-EC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infección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inaparente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algunos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pacientes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presentan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severa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 caracterizada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neumonía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diseminación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visceral.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adultos e inmunocomprometidos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256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C9A5EE-F5EF-4202-B0B6-A8E0E2A87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CB819BF-32CF-EC08-9EB5-89671D390D87}"/>
              </a:ext>
            </a:extLst>
          </p:cNvPr>
          <p:cNvSpPr txBox="1"/>
          <p:nvPr/>
        </p:nvSpPr>
        <p:spPr>
          <a:xfrm>
            <a:off x="404622" y="400070"/>
            <a:ext cx="11409426" cy="420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82625" indent="228600"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</a:t>
            </a:r>
            <a:r>
              <a:rPr lang="es-EC" sz="2000" b="1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neonatal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C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EC" sz="2000" spc="17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transmitida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feto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intraútero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tempranamente después del nacimiento. El riesgo es mayor cuando la madre adquiere la infección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días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parto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días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después.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68262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resultado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esto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feto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 o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diseminada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neumonía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esto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debido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inmadurez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inmunológica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impide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infección.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mortalidad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adquisición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gestante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durante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1er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trimestre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embarazo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 sido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raramente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asociado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malformaciones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congénitas: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hipoplasia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miembro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parte del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cuerpo,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cicatricez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dérmicas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distribución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zosteriforme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atraso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cortical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epilepsia, déficit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neurológico,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catarata,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coriorretinitis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2412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52A36-89BB-C101-7DA2-AEA52A1B19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5B5369A-37FA-AF30-D7FF-10ADC2900871}"/>
              </a:ext>
            </a:extLst>
          </p:cNvPr>
          <p:cNvSpPr txBox="1"/>
          <p:nvPr/>
        </p:nvSpPr>
        <p:spPr>
          <a:xfrm>
            <a:off x="585216" y="329438"/>
            <a:ext cx="10479024" cy="5207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83260" indent="228600" algn="just">
              <a:lnSpc>
                <a:spcPct val="150000"/>
              </a:lnSpc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 </a:t>
            </a:r>
            <a:r>
              <a:rPr lang="es-EC" sz="24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zoster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herpes zoster es el resultado de la reactivación de una infección latente por el virus varicela-zoster.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Diversos factores que disminuyen los mecanismos de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resistencia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huésped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(inmunosupresión,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tumores,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traumas)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permiten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reactive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se multiplique. La reactivación es esporádica y no se ha demostrado afectación fetal en embarazadas con herpes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zoster.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 precedido de dolor y parestesias en el dermatoma afectado que comienzan varios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aparición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erupción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desde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dolor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moderado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hasta severo.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 síntomas son fiebre, malestar general y cefalea que es común en los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niños.</a:t>
            </a:r>
          </a:p>
        </p:txBody>
      </p:sp>
    </p:spTree>
    <p:extLst>
      <p:ext uri="{BB962C8B-B14F-4D97-AF65-F5344CB8AC3E}">
        <p14:creationId xmlns:p14="http://schemas.microsoft.com/office/powerpoint/2010/main" val="503003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65A71C-075F-DEE8-D887-2950B7617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CAAEC3B-D40D-B65C-D7D9-F2BA911346F0}"/>
              </a:ext>
            </a:extLst>
          </p:cNvPr>
          <p:cNvSpPr txBox="1"/>
          <p:nvPr/>
        </p:nvSpPr>
        <p:spPr>
          <a:xfrm>
            <a:off x="560070" y="506767"/>
            <a:ext cx="11400282" cy="6047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erupción es unilateral, no atraviesa la línea media del cuerpo y está limitada a la inervación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cutánea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solo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ganglio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sensorial.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Rara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vez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resultan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involucrados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dermatomas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adyacentes.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variceliformes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ocasiones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placas.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áreas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inervadas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trigémino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(especialmente,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oftálmica)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ganglio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torácico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más,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frecuentemente,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involucradas.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Lesiones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extremidades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raras.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uración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gravedad 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erupción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cutánea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proporcionales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edad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paciente.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pacientes en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involucra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oftálmica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trigémino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conjuntivitis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homolateral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ocasionalmente queratitis y escleritis.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omplicación más común es la neuralgia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postherpética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pacientes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mayores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años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lo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general,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resuelve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espontáneamente.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68326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Otras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complicaciones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son: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anestesia</a:t>
            </a:r>
            <a:r>
              <a:rPr lang="es-EC" sz="2000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dermatoma involucrado, la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superinfección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bacteriana de las lesiones, opacidad corneal, meningitis, encefalitis,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parálisis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facial,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neumonía,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59763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3983B-1F10-38EC-BB23-B25E7149D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7439FB-29BC-92D6-3880-524D5F975669}"/>
              </a:ext>
            </a:extLst>
          </p:cNvPr>
          <p:cNvSpPr txBox="1"/>
          <p:nvPr/>
        </p:nvSpPr>
        <p:spPr>
          <a:xfrm>
            <a:off x="386334" y="317107"/>
            <a:ext cx="11564874" cy="6508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iagnóstico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clínico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importante</a:t>
            </a: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iagnóstico de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laboratorio solo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utiliza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ofrezcan dudas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cuando aparecen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complica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ciones.</a:t>
            </a: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frotis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tomados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vesículas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teñidos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Giemsa,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Papanicolau,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Hematoxilina</a:t>
            </a:r>
            <a:r>
              <a:rPr lang="es-EC" sz="2000" b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eosina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 demostrarse la presencia de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células gigantes multinucleadas con inclusiones intranucleares. </a:t>
            </a: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C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icroscopia electrónica</a:t>
            </a: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</a:t>
            </a: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ifusión en gel</a:t>
            </a: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ontrainmunoelectroforesis</a:t>
            </a:r>
            <a:endParaRPr lang="es-EC" sz="2000" spc="-2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68072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écnicas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biología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molecular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(RCP,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hibridación)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mediante la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detección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680720"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antígenos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directamente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muestra</a:t>
            </a:r>
            <a:endParaRPr lang="en-U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873E8A-9354-6385-DD58-65C02B562AE3}"/>
              </a:ext>
            </a:extLst>
          </p:cNvPr>
          <p:cNvSpPr txBox="1"/>
          <p:nvPr/>
        </p:nvSpPr>
        <p:spPr>
          <a:xfrm>
            <a:off x="8301228" y="5803892"/>
            <a:ext cx="31287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permiten</a:t>
            </a:r>
            <a:r>
              <a:rPr lang="es-EC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diagnóstico</a:t>
            </a:r>
            <a:r>
              <a:rPr lang="es-EC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rápido</a:t>
            </a:r>
            <a:endParaRPr lang="en-US" dirty="0"/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1D71A6A1-B490-5CBB-32D5-32AF308DEDA2}"/>
              </a:ext>
            </a:extLst>
          </p:cNvPr>
          <p:cNvSpPr/>
          <p:nvPr/>
        </p:nvSpPr>
        <p:spPr>
          <a:xfrm>
            <a:off x="7672577" y="3915998"/>
            <a:ext cx="1085851" cy="290994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zoster2">
            <a:extLst>
              <a:ext uri="{FF2B5EF4-FFF2-40B4-BE49-F238E27FC236}">
                <a16:creationId xmlns:a16="http://schemas.microsoft.com/office/drawing/2014/main" id="{5518DC4A-0172-0F04-C42C-B266C6CDE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248" y="3058748"/>
            <a:ext cx="33909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46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5DB33F-21CD-C944-81AC-392F4919F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21FA0BB-F478-C176-8FFB-804663D9ED51}"/>
              </a:ext>
            </a:extLst>
          </p:cNvPr>
          <p:cNvSpPr txBox="1"/>
          <p:nvPr/>
        </p:nvSpPr>
        <p:spPr>
          <a:xfrm>
            <a:off x="3477006" y="144518"/>
            <a:ext cx="6094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/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CLASIFICACIÓN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BA5B96A-679C-1303-315D-95EC480A50D5}"/>
              </a:ext>
            </a:extLst>
          </p:cNvPr>
          <p:cNvSpPr txBox="1"/>
          <p:nvPr/>
        </p:nvSpPr>
        <p:spPr>
          <a:xfrm>
            <a:off x="688086" y="885803"/>
            <a:ext cx="9836658" cy="2815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miembros de la familia </a:t>
            </a:r>
            <a:r>
              <a:rPr lang="es-EC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Herpesviridae</a:t>
            </a: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 sido clasificados por el grupo de estudio de los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Herpesvirus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 Comité Internacional de Taxonomía de los virus en tres subfamilias sobre la base de las propiedades biológicas: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Alphaherpesvirinae</a:t>
            </a:r>
            <a:endParaRPr lang="es-EC" sz="20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Betaherpesvirinae</a:t>
            </a:r>
            <a:endParaRPr lang="es-EC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Gammaherpesvirinae</a:t>
            </a:r>
            <a:endParaRPr lang="en-US" sz="2000" dirty="0"/>
          </a:p>
        </p:txBody>
      </p:sp>
      <p:pic>
        <p:nvPicPr>
          <p:cNvPr id="6" name="image28.jpeg">
            <a:extLst>
              <a:ext uri="{FF2B5EF4-FFF2-40B4-BE49-F238E27FC236}">
                <a16:creationId xmlns:a16="http://schemas.microsoft.com/office/drawing/2014/main" id="{5C513486-DEC3-6B18-4F46-4AE576AFD5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29" y="2635376"/>
            <a:ext cx="3895090" cy="295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352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5EACE-DB5F-9423-2BE8-E25DCA6C7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2223F26-4C87-C6D0-7791-21E3CC92CE46}"/>
              </a:ext>
            </a:extLst>
          </p:cNvPr>
          <p:cNvSpPr txBox="1"/>
          <p:nvPr/>
        </p:nvSpPr>
        <p:spPr>
          <a:xfrm>
            <a:off x="486918" y="368690"/>
            <a:ext cx="10824210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aislamiento del virus continúa siendo la prueba de oro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uestras</a:t>
            </a:r>
            <a:r>
              <a:rPr lang="es-EC" sz="20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utilizan: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líquido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vesículas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menor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medida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exudados faríngeos que deben ser tomados durante los 3 primeros días de la enfermedad.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muestras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tomadas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costras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pústulas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útiles.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extremadamente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lábil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 que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muestras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transportadas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frío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inoculación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inmediata deben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almacenadas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-70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°C.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inoculación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lleva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cultivo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celular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origen humano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específicamente</a:t>
            </a:r>
            <a:r>
              <a:rPr lang="es-EC" sz="20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fibroblastos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pulmón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embrionario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efecto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citopático aparece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días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después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inoculación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caracteriza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aparición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pequeños focos de células redondeadas y refractarias.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aislamiento puede identificarse mediante inmunofluorescencia empleando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monoclonales.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Pruebas serológicas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detecta la presencia de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Acs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específicos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virus.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empleadas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encuentran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FC,</a:t>
            </a:r>
            <a:r>
              <a:rPr lang="es-EC" sz="20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neutralización,</a:t>
            </a:r>
            <a:r>
              <a:rPr lang="es-EC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ELISA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IFI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957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AD87E-FB06-220B-840A-670257B5A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2499EC-D3EA-715D-3621-8E2FE867826A}"/>
              </a:ext>
            </a:extLst>
          </p:cNvPr>
          <p:cNvSpPr txBox="1"/>
          <p:nvPr/>
        </p:nvSpPr>
        <p:spPr>
          <a:xfrm>
            <a:off x="568510" y="0"/>
            <a:ext cx="11687498" cy="13425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EPIDEMIOLOGÍA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zoster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mundo.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mayoría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viven en sociedades industrializadas contraen  la varicela durante la niñez. 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 epidémica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relacionada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estacionalidad;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incidencia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septiembre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hace picos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marzo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abril.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disemina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fácil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países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templados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áreas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tropicales.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hombre es el único huésped natural.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transmisión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bien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dilucidada.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irus de transmisión aérea y que se propaga con facilidad a través de las gotas de secreciones respiratorias y en menor medida por el contacto con las lesiones de piel. 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período de transmisibilidad se extiende desde poco antes de la aparición del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hasta  5</a:t>
            </a:r>
            <a:r>
              <a:rPr lang="es-EC" sz="20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después.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2511425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zoster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esporádica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adultos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prevalencia</a:t>
            </a:r>
            <a:r>
              <a:rPr lang="es-EC" sz="20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estacional.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es transmisible por sí mismo, pero si puede contagiar a una persona susceptible</a:t>
            </a:r>
            <a:r>
              <a:rPr lang="es-EC" sz="2000" spc="-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produciéndole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varicela,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incluso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iniciar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brotes</a:t>
            </a:r>
            <a:r>
              <a:rPr lang="es-EC" sz="20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extensos.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10790"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varicela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benigna,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muertes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ocurrir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los casos de niños con leucemia y otras enfermedades inmunosupresoras, aunque con la terapia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antiviral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cifra</a:t>
            </a:r>
            <a:r>
              <a:rPr lang="es-EC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s-EC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disminuido.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12060" indent="228600"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existen evidencias de que factores socioeconómicos afecten la incidencia de la infección por el VVZ.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10790" indent="228600"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la profilaxis de la infección por el VVZ en niños con alto riesgo e historia de exposición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embarazadas,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usado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inmunoglobulina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específica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virus.</a:t>
            </a:r>
            <a:r>
              <a:rPr lang="es-EC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 debe ser administrada lo más cerca posible a la fecha de</a:t>
            </a:r>
            <a:r>
              <a:rPr lang="es-EC" sz="2000" spc="-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exposición.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506980" indent="228600" algn="just"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método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alternativo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vacuna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atenuado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sido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empleada</a:t>
            </a:r>
            <a:r>
              <a:rPr lang="es-EC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éxito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Japón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desde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hace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años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Estados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Unidos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fue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aprobada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hace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años.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tratamiento </a:t>
            </a:r>
            <a:r>
              <a:rPr lang="es-EC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aciclovir también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contribuido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controlar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 </a:t>
            </a:r>
            <a:r>
              <a:rPr lang="es-EC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es-EC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niños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inmunodeficientes.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315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418DD8-921D-8C9F-B70B-5CBB111C3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69945EB-BE67-63E3-3B41-F02CFBA52246}"/>
              </a:ext>
            </a:extLst>
          </p:cNvPr>
          <p:cNvSpPr txBox="1"/>
          <p:nvPr/>
        </p:nvSpPr>
        <p:spPr>
          <a:xfrm>
            <a:off x="252523" y="201321"/>
            <a:ext cx="11538984" cy="5029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varicela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zoster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ocurren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todo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mundo.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 </a:t>
            </a:r>
            <a:r>
              <a:rPr lang="es-EC" sz="20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varicela más frecuente en la niñez. </a:t>
            </a:r>
            <a:endParaRPr lang="en-US" sz="2000" b="1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Enfermedad epidémica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relacionada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estacionalidad;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alta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incidencia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septiembre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</a:t>
            </a:r>
            <a:r>
              <a:rPr lang="es-EC" sz="2000" kern="100" spc="-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hace picos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marzo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abril.</a:t>
            </a:r>
            <a:endParaRPr lang="en-US" sz="20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disemina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más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fácil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países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templados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que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áreas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tropicales. El hombre es el único huésped natural.</a:t>
            </a:r>
            <a:endParaRPr lang="en-US" sz="20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Virus de transmisión aérea y que se propaga con facilidad a través de las gotas de secreciones respiratorias y en menor medida por el contacto con las lesiones de piel. </a:t>
            </a:r>
            <a:endParaRPr lang="en-US" sz="20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 período de transmisibilidad se extiende desde poco antes de la aparición del </a:t>
            </a:r>
            <a:r>
              <a:rPr lang="es-EC" sz="20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rash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y hasta  5</a:t>
            </a:r>
            <a:r>
              <a:rPr lang="es-EC" sz="2000" kern="100" spc="-4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días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después.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El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zoster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ocurre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forma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esporádica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entre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b="1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adultos</a:t>
            </a:r>
            <a:r>
              <a:rPr lang="es-EC" sz="2000" b="1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sin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prevalencia</a:t>
            </a:r>
            <a:r>
              <a:rPr lang="es-EC" sz="2000" kern="100" spc="-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spc="-1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estacional. 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 es transmisible por sí mismo, pero si puede contagiar a una persona susceptible</a:t>
            </a:r>
            <a:r>
              <a:rPr lang="es-EC" sz="2000" kern="100" spc="-14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produciéndole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varicela,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incluso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iniciar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brotes</a:t>
            </a:r>
            <a:r>
              <a:rPr lang="es-EC" sz="2000" kern="100" spc="-5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extensos.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varicela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es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una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enfermedad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benigna,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las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muertes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7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</a:t>
            </a:r>
            <a:r>
              <a:rPr lang="es-EC" sz="2000" kern="100" spc="8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</a:t>
            </a:r>
            <a:r>
              <a:rPr lang="es-EC" sz="2000" kern="100" spc="-8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28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%</a:t>
            </a:r>
            <a:r>
              <a:rPr lang="es-EC" sz="2000" kern="100" spc="-9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 los casos de niños con leucemia y otras enfermedades inmunosupresoras, aunque con la terapia</a:t>
            </a:r>
            <a:r>
              <a:rPr lang="es-EC" sz="2000" kern="100" spc="-7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antiviral</a:t>
            </a:r>
            <a:r>
              <a:rPr lang="es-EC" sz="2000" kern="100" spc="-6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esta</a:t>
            </a:r>
            <a:r>
              <a:rPr lang="es-EC" sz="2000" kern="100" spc="-6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cifra</a:t>
            </a:r>
            <a:r>
              <a:rPr lang="es-EC" sz="2000" kern="100" spc="-7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</a:t>
            </a:r>
            <a:r>
              <a:rPr lang="es-EC" sz="2000" kern="100" spc="-65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s-EC" sz="2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disminuido.</a:t>
            </a:r>
            <a:endParaRPr lang="en-US" sz="20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591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FA2204D-9F2E-4CA0-AF7E-589E20FDE0E6}"/>
              </a:ext>
            </a:extLst>
          </p:cNvPr>
          <p:cNvSpPr txBox="1"/>
          <p:nvPr/>
        </p:nvSpPr>
        <p:spPr>
          <a:xfrm>
            <a:off x="1501902" y="2354687"/>
            <a:ext cx="60944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i="1" dirty="0"/>
              <a:t>GRACIAS</a:t>
            </a:r>
            <a:endParaRPr lang="es-ES" sz="2000" b="1" i="1" dirty="0"/>
          </a:p>
        </p:txBody>
      </p:sp>
    </p:spTree>
    <p:extLst>
      <p:ext uri="{BB962C8B-B14F-4D97-AF65-F5344CB8AC3E}">
        <p14:creationId xmlns:p14="http://schemas.microsoft.com/office/powerpoint/2010/main" val="373334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C673E-F27D-A186-11C4-0374192E5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E2FA45C-BA40-0E85-5B1E-669465D50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78" y="1145135"/>
            <a:ext cx="10757142" cy="4908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5794B1B-E5D4-4347-4D6D-499EA2E3030E}"/>
              </a:ext>
            </a:extLst>
          </p:cNvPr>
          <p:cNvSpPr txBox="1"/>
          <p:nvPr/>
        </p:nvSpPr>
        <p:spPr>
          <a:xfrm>
            <a:off x="1364574" y="527227"/>
            <a:ext cx="86389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Clasificación de los virus humanos que comprenden la familia </a:t>
            </a:r>
            <a:r>
              <a:rPr lang="es-EC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Herpesviridae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661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97217-C410-044B-4A68-ED51A9D8A4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EB486A9-E85E-8A2A-DC53-9E22A4A19D1B}"/>
              </a:ext>
            </a:extLst>
          </p:cNvPr>
          <p:cNvSpPr txBox="1"/>
          <p:nvPr/>
        </p:nvSpPr>
        <p:spPr>
          <a:xfrm>
            <a:off x="203454" y="299966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/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REPLICACIÓN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C04773C-A1B5-DC97-AF7B-DA0C40838A7A}"/>
              </a:ext>
            </a:extLst>
          </p:cNvPr>
          <p:cNvSpPr txBox="1"/>
          <p:nvPr/>
        </p:nvSpPr>
        <p:spPr>
          <a:xfrm>
            <a:off x="210312" y="3439123"/>
            <a:ext cx="567613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fusión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envoltura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membrana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plasmática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celular, seguida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penetración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pérdida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inmediata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envoltura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3680770-13EA-50F8-937E-4F2DA2F97D9F}"/>
              </a:ext>
            </a:extLst>
          </p:cNvPr>
          <p:cNvSpPr txBox="1"/>
          <p:nvPr/>
        </p:nvSpPr>
        <p:spPr>
          <a:xfrm>
            <a:off x="276606" y="774289"/>
            <a:ext cx="557555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b="1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iniciar</a:t>
            </a:r>
            <a:r>
              <a:rPr lang="es-EC" sz="20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b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virión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adhiere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receptores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específicos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célula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hospedera a través de las glicoproteínas virales 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gB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</a:t>
            </a:r>
            <a:r>
              <a:rPr lang="es-EC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spc="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gC</a:t>
            </a:r>
            <a:endParaRPr lang="en-U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E9D4179-FF26-B395-2056-0781A174CEA0}"/>
              </a:ext>
            </a:extLst>
          </p:cNvPr>
          <p:cNvSpPr txBox="1"/>
          <p:nvPr/>
        </p:nvSpPr>
        <p:spPr>
          <a:xfrm>
            <a:off x="276606" y="2352909"/>
            <a:ext cx="5105400" cy="64633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adhesión a la superficie celular activa un proceso mediado por las proteínas de la superficie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D08705B4-DAA5-8323-1EDC-05C58F0D9888}"/>
              </a:ext>
            </a:extLst>
          </p:cNvPr>
          <p:cNvCxnSpPr>
            <a:cxnSpLocks/>
          </p:cNvCxnSpPr>
          <p:nvPr/>
        </p:nvCxnSpPr>
        <p:spPr>
          <a:xfrm>
            <a:off x="4780026" y="2867078"/>
            <a:ext cx="0" cy="5227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2C4B821-6A1C-195D-473F-A76B8EAF5341}"/>
              </a:ext>
            </a:extLst>
          </p:cNvPr>
          <p:cNvCxnSpPr>
            <a:cxnSpLocks/>
          </p:cNvCxnSpPr>
          <p:nvPr/>
        </p:nvCxnSpPr>
        <p:spPr>
          <a:xfrm>
            <a:off x="1106424" y="1789952"/>
            <a:ext cx="0" cy="4869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D294C93D-7987-766F-7FF2-7EB80930C009}"/>
              </a:ext>
            </a:extLst>
          </p:cNvPr>
          <p:cNvCxnSpPr>
            <a:cxnSpLocks/>
          </p:cNvCxnSpPr>
          <p:nvPr/>
        </p:nvCxnSpPr>
        <p:spPr>
          <a:xfrm flipV="1">
            <a:off x="8990458" y="2682504"/>
            <a:ext cx="0" cy="8158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38DAAA1-A576-2F2F-ACA2-5391E00C8311}"/>
              </a:ext>
            </a:extLst>
          </p:cNvPr>
          <p:cNvCxnSpPr>
            <a:cxnSpLocks/>
          </p:cNvCxnSpPr>
          <p:nvPr/>
        </p:nvCxnSpPr>
        <p:spPr>
          <a:xfrm>
            <a:off x="3520440" y="4504108"/>
            <a:ext cx="0" cy="56394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B256C80-696B-F48A-BAA4-BEC2B568ACFE}"/>
              </a:ext>
            </a:extLst>
          </p:cNvPr>
          <p:cNvSpPr txBox="1"/>
          <p:nvPr/>
        </p:nvSpPr>
        <p:spPr>
          <a:xfrm>
            <a:off x="276606" y="4985209"/>
            <a:ext cx="5575554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Posteriormente la nucleocápside es transportada a los poros nucleares.</a:t>
            </a:r>
          </a:p>
          <a:p>
            <a:pPr algn="just"/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el nucleoplasma se produce la pérdida de la cápside y el ADN libre adquiere forma circular</a:t>
            </a:r>
            <a:endParaRPr lang="en-US" sz="20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72E279F-0C04-54FA-4A75-B521AE6D9683}"/>
              </a:ext>
            </a:extLst>
          </p:cNvPr>
          <p:cNvSpPr txBox="1"/>
          <p:nvPr/>
        </p:nvSpPr>
        <p:spPr>
          <a:xfrm>
            <a:off x="6605018" y="1051288"/>
            <a:ext cx="5310376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2000" b="1" spc="-55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ciclo</a:t>
            </a:r>
            <a:r>
              <a:rPr lang="es-EC" sz="2000" b="1" spc="-55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lang="es-EC" sz="2000" b="1" spc="-55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b="1" spc="-55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replicación</a:t>
            </a:r>
            <a:r>
              <a:rPr lang="es-EC" sz="2000" b="1" spc="-55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depende</a:t>
            </a:r>
            <a:r>
              <a:rPr lang="es-EC" sz="2000" b="1" spc="-55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proteínas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estructurales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virales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liberación del ADN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activación de la síntesis de ácido ribonucleico (ARN).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6782B76-831D-FBE9-F232-02BD22F3778B}"/>
              </a:ext>
            </a:extLst>
          </p:cNvPr>
          <p:cNvSpPr txBox="1"/>
          <p:nvPr/>
        </p:nvSpPr>
        <p:spPr>
          <a:xfrm>
            <a:off x="7322059" y="3498388"/>
            <a:ext cx="4231385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Estas actúan para detener tempranamente la síntesis de macromoléculas en la célula hospedera durante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ciclo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replicación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D20F1-ECF1-E512-A78E-E1AC6D9ADD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D1611310-7782-2A84-1C77-76FB570A6A5E}"/>
              </a:ext>
            </a:extLst>
          </p:cNvPr>
          <p:cNvCxnSpPr>
            <a:cxnSpLocks/>
          </p:cNvCxnSpPr>
          <p:nvPr/>
        </p:nvCxnSpPr>
        <p:spPr>
          <a:xfrm>
            <a:off x="9336024" y="685800"/>
            <a:ext cx="74752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CFCCE0EB-B31A-9EBD-E9DA-04A1214FB1F2}"/>
              </a:ext>
            </a:extLst>
          </p:cNvPr>
          <p:cNvSpPr txBox="1"/>
          <p:nvPr/>
        </p:nvSpPr>
        <p:spPr>
          <a:xfrm>
            <a:off x="605790" y="391174"/>
            <a:ext cx="8730234" cy="5123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transcripción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genes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virales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ARNm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(ácido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ribonucleico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mensajero)</a:t>
            </a:r>
            <a:r>
              <a:rPr lang="es-EC" sz="2000" spc="-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</a:t>
            </a: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s-EC" sz="2000" spc="-12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spc="-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síntesis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proteínas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ocurre</a:t>
            </a:r>
            <a:r>
              <a:rPr lang="es-EC" sz="20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</a:p>
          <a:p>
            <a:pPr>
              <a:lnSpc>
                <a:spcPct val="150000"/>
              </a:lnSpc>
            </a:pPr>
            <a:endParaRPr lang="es-EC" sz="2000" spc="7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s-EC" sz="2000" spc="7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s-EC" sz="2000" spc="7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EC" sz="2000" spc="17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identificado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grupos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básicos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proteínas</a:t>
            </a:r>
            <a:r>
              <a:rPr lang="es-EC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virales: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inmediatas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tempranas</a:t>
            </a:r>
            <a:r>
              <a:rPr lang="es-EC" sz="20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s-EC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alpha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tempranas</a:t>
            </a:r>
            <a:r>
              <a:rPr lang="es-EC" sz="20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(beta)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tardías</a:t>
            </a:r>
            <a:r>
              <a:rPr lang="es-EC" sz="2000" spc="-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(gamma)</a:t>
            </a:r>
            <a:endParaRPr lang="en-U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640C2B3-19E2-06DC-9498-239CAF1D11BF}"/>
              </a:ext>
            </a:extLst>
          </p:cNvPr>
          <p:cNvSpPr txBox="1"/>
          <p:nvPr/>
        </p:nvSpPr>
        <p:spPr>
          <a:xfrm>
            <a:off x="10312146" y="501134"/>
            <a:ext cx="102184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núcleo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01C2E4C-4F2A-A474-B1CC-D1EEC73E7946}"/>
              </a:ext>
            </a:extLst>
          </p:cNvPr>
          <p:cNvSpPr txBox="1"/>
          <p:nvPr/>
        </p:nvSpPr>
        <p:spPr>
          <a:xfrm>
            <a:off x="5054346" y="1475988"/>
            <a:ext cx="138303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citoplasma</a:t>
            </a:r>
            <a:endParaRPr lang="en-US" dirty="0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724157B-60B5-31F1-6F88-5C127533939D}"/>
              </a:ext>
            </a:extLst>
          </p:cNvPr>
          <p:cNvCxnSpPr>
            <a:cxnSpLocks/>
          </p:cNvCxnSpPr>
          <p:nvPr/>
        </p:nvCxnSpPr>
        <p:spPr>
          <a:xfrm>
            <a:off x="4114800" y="1660654"/>
            <a:ext cx="74752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E02D935-49FC-A438-BF43-6017956092FE}"/>
              </a:ext>
            </a:extLst>
          </p:cNvPr>
          <p:cNvSpPr txBox="1"/>
          <p:nvPr/>
        </p:nvSpPr>
        <p:spPr>
          <a:xfrm>
            <a:off x="1276350" y="2143666"/>
            <a:ext cx="9321546" cy="8735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transcripción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 regulada coordinadamente de tal manera que las proteínas son sintetizadas en una cascada de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ordenada.</a:t>
            </a:r>
            <a:endParaRPr lang="es-EC" sz="1800" spc="17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7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4E6E0F-DF9F-3584-0061-1E7B627320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16DD7C2-33F1-0C4D-9AAC-7623B4E8691E}"/>
              </a:ext>
            </a:extLst>
          </p:cNvPr>
          <p:cNvSpPr txBox="1"/>
          <p:nvPr/>
        </p:nvSpPr>
        <p:spPr>
          <a:xfrm>
            <a:off x="1264539" y="365138"/>
            <a:ext cx="8995029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INFECCIONES POR EL VIRUS HERPES SIMPLE EN HUMANOS</a:t>
            </a:r>
            <a:endParaRPr lang="en-US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3005FAE-B32D-DB51-0BDE-5AA91AEB2AC4}"/>
              </a:ext>
            </a:extLst>
          </p:cNvPr>
          <p:cNvSpPr txBox="1"/>
          <p:nvPr/>
        </p:nvSpPr>
        <p:spPr>
          <a:xfrm>
            <a:off x="752856" y="1165250"/>
            <a:ext cx="10367772" cy="2958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s-EC" sz="1800" spc="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 virus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capaz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causar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</a:t>
            </a:r>
            <a:r>
              <a:rPr lang="es-EC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amplio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espectro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C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enfermedades </a:t>
            </a:r>
            <a:r>
              <a:rPr lang="es-EC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</a:t>
            </a:r>
            <a:r>
              <a:rPr lang="es-EC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personas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inmunocompetentes como: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aguda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enfermedad</a:t>
            </a:r>
            <a:r>
              <a:rPr lang="es-EC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mucocutánea recurrente en diferentes sitios como</a:t>
            </a:r>
          </a:p>
          <a:p>
            <a:pPr>
              <a:lnSpc>
                <a:spcPct val="150000"/>
              </a:lnSpc>
            </a:pP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el huésped inmunocomprometido y los neonatos la enfermedad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suele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presentarse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severa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muchas</a:t>
            </a:r>
            <a:r>
              <a:rPr lang="es-EC" sz="1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veces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fatal,</a:t>
            </a:r>
            <a:r>
              <a:rPr lang="es-EC" sz="1800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fundamentalmente, cuando se trata de una infección diseminada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8D3E83-FEE4-1654-7713-340D7ACB80F3}"/>
              </a:ext>
            </a:extLst>
          </p:cNvPr>
          <p:cNvSpPr txBox="1"/>
          <p:nvPr/>
        </p:nvSpPr>
        <p:spPr>
          <a:xfrm>
            <a:off x="6960870" y="2374315"/>
            <a:ext cx="447827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orofaringe, los ojos, la piel, el tracto genital y el sistema nervioso central (SNC)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0DBD06E-6198-DFEA-D97A-C6D0176AA5BF}"/>
              </a:ext>
            </a:extLst>
          </p:cNvPr>
          <p:cNvSpPr txBox="1"/>
          <p:nvPr/>
        </p:nvSpPr>
        <p:spPr>
          <a:xfrm>
            <a:off x="779526" y="4208771"/>
            <a:ext cx="4030218" cy="1712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PROPIEDADES DE LOS VIRUS</a:t>
            </a:r>
            <a:endParaRPr lang="en-US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tipos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herpes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simple: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tipo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EDB7A93-C6B5-91A3-65FA-780014C27EB2}"/>
              </a:ext>
            </a:extLst>
          </p:cNvPr>
          <p:cNvSpPr txBox="1"/>
          <p:nvPr/>
        </p:nvSpPr>
        <p:spPr>
          <a:xfrm>
            <a:off x="5148072" y="4165414"/>
            <a:ext cx="6830568" cy="25431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Ambos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difieren</a:t>
            </a:r>
            <a:r>
              <a:rPr lang="es-EC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</a:t>
            </a:r>
            <a:r>
              <a:rPr lang="es-EC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modo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transmisión,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embargo,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organización</a:t>
            </a:r>
            <a:r>
              <a:rPr lang="es-EC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genoma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similar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pc="-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muestran</a:t>
            </a:r>
            <a:r>
              <a:rPr lang="es-EC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homología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sustancial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secuencia.</a:t>
            </a:r>
          </a:p>
          <a:p>
            <a:pPr algn="just">
              <a:lnSpc>
                <a:spcPct val="150000"/>
              </a:lnSpc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dos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presentan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reacción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serológica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cruzada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análisis del</a:t>
            </a:r>
            <a:r>
              <a:rPr lang="es-EC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genoma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enzimas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restricción</a:t>
            </a:r>
            <a:r>
              <a:rPr lang="es-EC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proporciona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tipificación</a:t>
            </a:r>
            <a:r>
              <a:rPr lang="es-EC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precisa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C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aislamientos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estos</a:t>
            </a:r>
            <a:r>
              <a:rPr lang="es-EC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</a:t>
            </a:r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6179406-C27D-005B-0759-4D4EA5503C6B}"/>
              </a:ext>
            </a:extLst>
          </p:cNvPr>
          <p:cNvSpPr txBox="1"/>
          <p:nvPr/>
        </p:nvSpPr>
        <p:spPr>
          <a:xfrm>
            <a:off x="1530096" y="910586"/>
            <a:ext cx="6094476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Familia</a:t>
            </a: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Herpeviridae</a:t>
            </a: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subfamilia</a:t>
            </a: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Alphaherpesvirinae</a:t>
            </a:r>
            <a:endParaRPr lang="es-EC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52FA2-8A23-7118-FE1D-7383A1723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F7C679C-F3F9-ED28-2D04-BD366186C571}"/>
              </a:ext>
            </a:extLst>
          </p:cNvPr>
          <p:cNvSpPr txBox="1"/>
          <p:nvPr/>
        </p:nvSpPr>
        <p:spPr>
          <a:xfrm>
            <a:off x="722376" y="472363"/>
            <a:ext cx="80375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14600"/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PATOGÉNESIS DE LA INFECCIÓN POR VHS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367ADB9-1F18-B69B-63B5-3E165E048E43}"/>
              </a:ext>
            </a:extLst>
          </p:cNvPr>
          <p:cNvSpPr txBox="1"/>
          <p:nvPr/>
        </p:nvSpPr>
        <p:spPr>
          <a:xfrm>
            <a:off x="121158" y="946727"/>
            <a:ext cx="11686032" cy="881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patogénesis de la infección humana depende sobre todo del contacto personal íntimo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individuo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susceptible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(seronegativo),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alguien</a:t>
            </a:r>
            <a:r>
              <a:rPr lang="es-EC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encuentra</a:t>
            </a:r>
            <a:r>
              <a:rPr lang="es-EC" sz="1800" spc="-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excretando el virus. </a:t>
            </a:r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8C3D747-39AC-23EB-2BE1-67E95539A575}"/>
              </a:ext>
            </a:extLst>
          </p:cNvPr>
          <p:cNvSpPr txBox="1"/>
          <p:nvPr/>
        </p:nvSpPr>
        <p:spPr>
          <a:xfrm>
            <a:off x="201168" y="2212170"/>
            <a:ext cx="4855464" cy="1712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virus se tiene que poner en contacto con las superficies mucosas (ojos, boca, faringe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genitales)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piel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dañada,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inicie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infección.</a:t>
            </a:r>
            <a:r>
              <a:rPr lang="es-EC" sz="18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E6070A-F60C-487C-2083-1F3197C33337}"/>
              </a:ext>
            </a:extLst>
          </p:cNvPr>
          <p:cNvSpPr txBox="1"/>
          <p:nvPr/>
        </p:nvSpPr>
        <p:spPr>
          <a:xfrm>
            <a:off x="5321808" y="2212170"/>
            <a:ext cx="6217920" cy="1712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virión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replica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C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sitio de infección y aparecen las manifestaciones dérmicas de la infección primaria, cuya localización</a:t>
            </a:r>
            <a:r>
              <a:rPr lang="es-EC" sz="1800" spc="-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depende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puerta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entrada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virus,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aunque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infección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primaria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</a:t>
            </a:r>
            <a:r>
              <a:rPr lang="es-EC" sz="18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asintomática. </a:t>
            </a:r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37F767B-FBB8-8194-03B9-53C6A3CDB3D1}"/>
              </a:ext>
            </a:extLst>
          </p:cNvPr>
          <p:cNvSpPr txBox="1"/>
          <p:nvPr/>
        </p:nvSpPr>
        <p:spPr>
          <a:xfrm>
            <a:off x="201168" y="4260426"/>
            <a:ext cx="10924794" cy="129670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Posteriormente, el virión intacto o la cápside es transportada por vía axonal retrógrada al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ganglio regional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(ganglio trigémino tras la infección orofaríngea y ganglios sacros en la infección genital)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donde después de replicarse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nuevamente se establece la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latencia.</a:t>
            </a:r>
            <a:r>
              <a:rPr lang="es-EC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49555FB-FDB5-3389-0E23-DFD5530483E3}"/>
              </a:ext>
            </a:extLst>
          </p:cNvPr>
          <p:cNvSpPr txBox="1"/>
          <p:nvPr/>
        </p:nvSpPr>
        <p:spPr>
          <a:xfrm>
            <a:off x="5321808" y="5279428"/>
            <a:ext cx="609447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C" sz="1800" b="1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latencia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consiste</a:t>
            </a:r>
            <a:r>
              <a:rPr lang="es-EC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 la capacidad que tienen estos virus para persistir en un estado de inactividad aparente por períodos de tiempo variables.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01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4927</Words>
  <Application>Microsoft Office PowerPoint</Application>
  <PresentationFormat>Panorámica</PresentationFormat>
  <Paragraphs>344</Paragraphs>
  <Slides>43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9" baseType="lpstr">
      <vt:lpstr>Aptos</vt:lpstr>
      <vt:lpstr>Aptos Display</vt:lpstr>
      <vt:lpstr>Arial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Cordovez</dc:creator>
  <cp:lastModifiedBy>Cordovez Martínez María del Carmen</cp:lastModifiedBy>
  <cp:revision>64</cp:revision>
  <dcterms:created xsi:type="dcterms:W3CDTF">2024-12-02T21:40:17Z</dcterms:created>
  <dcterms:modified xsi:type="dcterms:W3CDTF">2025-06-17T19:55:50Z</dcterms:modified>
</cp:coreProperties>
</file>