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sldIdLst>
    <p:sldId id="257" r:id="rId2"/>
    <p:sldId id="269" r:id="rId3"/>
    <p:sldId id="270" r:id="rId4"/>
    <p:sldId id="271" r:id="rId5"/>
    <p:sldId id="272" r:id="rId6"/>
    <p:sldId id="280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332" r:id="rId15"/>
    <p:sldId id="281" r:id="rId16"/>
    <p:sldId id="282" r:id="rId17"/>
    <p:sldId id="283" r:id="rId18"/>
    <p:sldId id="333" r:id="rId19"/>
    <p:sldId id="284" r:id="rId20"/>
    <p:sldId id="285" r:id="rId21"/>
    <p:sldId id="286" r:id="rId22"/>
    <p:sldId id="335" r:id="rId23"/>
    <p:sldId id="287" r:id="rId24"/>
    <p:sldId id="334" r:id="rId25"/>
    <p:sldId id="288" r:id="rId26"/>
    <p:sldId id="289" r:id="rId27"/>
    <p:sldId id="290" r:id="rId28"/>
    <p:sldId id="291" r:id="rId29"/>
    <p:sldId id="292" r:id="rId30"/>
    <p:sldId id="293" r:id="rId31"/>
    <p:sldId id="294" r:id="rId32"/>
    <p:sldId id="330" r:id="rId33"/>
    <p:sldId id="295" r:id="rId34"/>
    <p:sldId id="296" r:id="rId35"/>
    <p:sldId id="297" r:id="rId36"/>
    <p:sldId id="298" r:id="rId37"/>
    <p:sldId id="299" r:id="rId38"/>
    <p:sldId id="300" r:id="rId39"/>
    <p:sldId id="301" r:id="rId40"/>
    <p:sldId id="302" r:id="rId41"/>
    <p:sldId id="303" r:id="rId42"/>
    <p:sldId id="304" r:id="rId43"/>
    <p:sldId id="268" r:id="rId4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76" autoAdjust="0"/>
    <p:restoredTop sz="94660"/>
  </p:normalViewPr>
  <p:slideViewPr>
    <p:cSldViewPr snapToGrid="0">
      <p:cViewPr varScale="1">
        <p:scale>
          <a:sx n="67" d="100"/>
          <a:sy n="67" d="100"/>
        </p:scale>
        <p:origin x="46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E5EF9C-E2DC-4205-A220-A9C3C3EC7F37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448440-C801-46A0-938A-27B4A4B9427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320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448440-C801-46A0-938A-27B4A4B94278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87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8E3194-0198-D41D-F4B1-F698106F1C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D856421-68F9-B657-A985-E211933839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EB8B68B-D262-7C36-095F-1BB65CF23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885BF-9794-4CDB-8721-CC3A40D61661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D9D3F83-4D4F-066A-3EA7-3723B2057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6B54AD5-6726-8AC4-6F29-4C26B19F7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9033A-84CA-4A99-94CA-B85C1DB7217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846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510F97-B715-A990-C3B5-511B6229E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A85C956-DD32-2941-0CE8-F8C6F773EF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04C338B-1908-F1B6-9247-952193C37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885BF-9794-4CDB-8721-CC3A40D61661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7F73C72-7C28-2127-80A1-A9EBE6F16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F7C1412-96C1-730B-C62A-EAE5ADC1B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9033A-84CA-4A99-94CA-B85C1DB7217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72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1A2366D-3A7C-23D7-5C91-885CAF15EC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18921CE-BD43-B043-227A-9F99050A2E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F2B749D-1757-9054-E2CF-6DCB52A99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885BF-9794-4CDB-8721-CC3A40D61661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4B189CB-8458-3DED-0375-64E5A771F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09B9C5B-C115-5938-25A9-093FB0A4A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9033A-84CA-4A99-94CA-B85C1DB7217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772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978594-7B58-1922-F78D-316B8D318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12E2072-C7A9-AA59-C65B-B84AA68E0B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C369404-ECAF-7415-403C-E05E0695C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885BF-9794-4CDB-8721-CC3A40D61661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AB26A89-7F2C-7DFC-BB34-BFE2998AC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EF09245-97AF-1438-D25C-528DCF9C5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9033A-84CA-4A99-94CA-B85C1DB7217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456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D3F469-E936-4A02-402F-E9DA3FB5E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F7BB3A4-80E6-38AD-86B0-D1AAFEE6B0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8F90EA7-73BE-F4D8-4334-CB1457101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885BF-9794-4CDB-8721-CC3A40D61661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B7CBDBC-D7C1-B3F9-222E-EE8B2A4A8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54D56BA-8677-0030-AA55-1C5D5F9FA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9033A-84CA-4A99-94CA-B85C1DB7217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019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84B6AF-A042-CA6E-AA7D-FB632A7C6D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8D3A735-2B5B-4938-E400-796F5BF249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0072DBF-E6DC-F577-B1A3-CF0837818C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D2D9F5-2835-778A-A30E-D9CD16577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885BF-9794-4CDB-8721-CC3A40D61661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F37A843-AB93-BEBB-8216-51FBD3C7D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7A96E66-7047-9CAF-FCD3-E0078FADD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9033A-84CA-4A99-94CA-B85C1DB7217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966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2DB3FA-FCBA-6CF4-1FEB-FF9ECD155A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98103F7-6BB3-9178-1D77-DB7B2D202C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863D54A-4CA4-10C5-98F3-D6C97B0D38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543D79C-8A3D-E3C8-9547-9D9523DE21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DC40B7D-AEBD-EA8B-690C-5D050BF0B3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C799742-1FB3-B5F4-1DE4-45CDC59C0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885BF-9794-4CDB-8721-CC3A40D61661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612AF11-9E06-89DE-7CE0-185828D28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101B57D-94A9-0F35-CE44-87122A798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9033A-84CA-4A99-94CA-B85C1DB7217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940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4A371D-7516-311F-23C0-FE4F7E2E9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7FC1555-D423-B39A-1FB4-4F86254EB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885BF-9794-4CDB-8721-CC3A40D61661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0C57BB9-6845-B3DE-B78F-841158657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DAD498A-30BA-A6A8-008A-E7290FCE1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9033A-84CA-4A99-94CA-B85C1DB7217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874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09CA0E3-FE45-88BD-8698-B12FBAF7F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885BF-9794-4CDB-8721-CC3A40D61661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8F8748D-6F69-0A82-B62C-978813D5B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6CEB924-2FF7-AC4C-BE68-8CB0897EC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9033A-84CA-4A99-94CA-B85C1DB7217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0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E8BE7F-1528-AA03-FF57-614B1DEE0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A392F60-E7D7-68E8-FB48-69765CA411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196F745-E6A1-4D0F-0443-EF7B52E1D9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3017A09-C46C-FDE9-BF4A-5E93ED258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885BF-9794-4CDB-8721-CC3A40D61661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47BE131-93B9-44BB-53D4-0134F8E5A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D263453-309E-2B86-75BD-6EA77B1FF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9033A-84CA-4A99-94CA-B85C1DB7217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054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1483EC-7884-43E5-EA43-5346818DBF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8BF7A61-639A-6FFC-3BE1-DA10403D7E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DBB8FA2-26BA-E570-BA31-61B3313769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9AC3CC2-9E72-AAEE-C04F-448E3DB12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885BF-9794-4CDB-8721-CC3A40D61661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3EE9571-37EA-BCA0-6B30-718A2B7B0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C31E07A-9892-5A65-3346-62A357878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9033A-84CA-4A99-94CA-B85C1DB7217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350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EFEF024-F664-BD2B-AE1C-A56A305782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68DC198-BB14-00FE-1903-2EA84B9CF1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F60E8C0-3232-BBB9-DB45-8D71A5683E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C885BF-9794-4CDB-8721-CC3A40D61661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D7B2A09-1CF6-6E91-1768-A020F8D204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62CD24B-F7CE-5481-A2C1-DF9D0A91FD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099033A-84CA-4A99-94CA-B85C1DB7217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100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85430FD9-7BCA-3419-0941-1BA9373E6287}"/>
              </a:ext>
            </a:extLst>
          </p:cNvPr>
          <p:cNvSpPr txBox="1"/>
          <p:nvPr/>
        </p:nvSpPr>
        <p:spPr>
          <a:xfrm>
            <a:off x="2324862" y="352151"/>
            <a:ext cx="609447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800" b="1" dirty="0"/>
              <a:t>FACULTAD DE CIENCIAS DE LA SALUD</a:t>
            </a:r>
          </a:p>
          <a:p>
            <a:pPr algn="ctr"/>
            <a:r>
              <a:rPr lang="es-ES" sz="1800" b="1" dirty="0"/>
              <a:t>LABORATORIO CLÍNICO</a:t>
            </a:r>
          </a:p>
          <a:p>
            <a:pPr algn="ctr"/>
            <a:r>
              <a:rPr lang="es-ES" sz="1800" b="1" dirty="0"/>
              <a:t>ASIGNATURA: MICOLOGÍA</a:t>
            </a:r>
            <a:r>
              <a:rPr lang="es-ES" b="1" dirty="0"/>
              <a:t>-VIROLOGÍA</a:t>
            </a:r>
            <a:endParaRPr lang="es-ES" sz="1800" b="1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9F1FA2F7-6B60-4340-1A39-0F65F987C2D4}"/>
              </a:ext>
            </a:extLst>
          </p:cNvPr>
          <p:cNvSpPr txBox="1"/>
          <p:nvPr/>
        </p:nvSpPr>
        <p:spPr>
          <a:xfrm>
            <a:off x="678942" y="1559159"/>
            <a:ext cx="765124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000" b="1" dirty="0"/>
              <a:t>Tema: </a:t>
            </a:r>
            <a:r>
              <a:rPr lang="es-ES" sz="2000" b="1" dirty="0" err="1"/>
              <a:t>Herpesvirus</a:t>
            </a:r>
            <a:r>
              <a:rPr lang="es-ES" sz="2000" b="1" dirty="0"/>
              <a:t>. Características y enfermedad que produce. Diagnóstico de laboratorio</a:t>
            </a:r>
          </a:p>
        </p:txBody>
      </p:sp>
      <p:pic>
        <p:nvPicPr>
          <p:cNvPr id="1026" name="Picture 2" descr="Herpes: Síntomas, causas y tratamiento">
            <a:extLst>
              <a:ext uri="{FF2B5EF4-FFF2-40B4-BE49-F238E27FC236}">
                <a16:creationId xmlns:a16="http://schemas.microsoft.com/office/drawing/2014/main" id="{71481EB7-C972-D1B7-12E4-C972F4249F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7144" y="2291489"/>
            <a:ext cx="4970526" cy="4214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47057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8C9B27-4B45-95AF-F225-49B82F1077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E89E55A0-D1DB-9B57-7AD8-CA50D456C02E}"/>
              </a:ext>
            </a:extLst>
          </p:cNvPr>
          <p:cNvSpPr txBox="1"/>
          <p:nvPr/>
        </p:nvSpPr>
        <p:spPr>
          <a:xfrm>
            <a:off x="569214" y="385816"/>
            <a:ext cx="10348722" cy="33741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 replicación viral puede reactivarse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espontáneamente o por la acción de determinados estímulos: 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estrés físico o emocional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fiebre</a:t>
            </a:r>
            <a:endParaRPr lang="es-EC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exposición a la luz ultravioleta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estímulos</a:t>
            </a:r>
            <a:r>
              <a:rPr lang="es-EC" sz="18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hormonales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traumatismos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inmunosupresión</a:t>
            </a:r>
            <a:endParaRPr lang="es-EC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exposición</a:t>
            </a:r>
            <a:r>
              <a:rPr lang="es-EC" sz="18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s-EC" sz="18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temperaturas</a:t>
            </a:r>
            <a:r>
              <a:rPr lang="es-EC" sz="1800" spc="-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extremas,</a:t>
            </a:r>
            <a:r>
              <a:rPr lang="es-EC" sz="1800" spc="-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entre</a:t>
            </a:r>
            <a:r>
              <a:rPr lang="es-EC" sz="1800" spc="-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otros.</a:t>
            </a:r>
            <a:r>
              <a:rPr lang="es-EC" sz="1800" spc="-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025824C3-5FF4-41D3-33B0-6244F67F4C79}"/>
              </a:ext>
            </a:extLst>
          </p:cNvPr>
          <p:cNvSpPr txBox="1"/>
          <p:nvPr/>
        </p:nvSpPr>
        <p:spPr>
          <a:xfrm>
            <a:off x="386334" y="4387102"/>
            <a:ext cx="4798314" cy="1712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z="1800" b="1" spc="-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presencia</a:t>
            </a:r>
            <a:r>
              <a:rPr lang="es-EC" sz="1800" b="1" spc="-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Acs</a:t>
            </a:r>
            <a:r>
              <a:rPr lang="es-EC" sz="1800" b="1" spc="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neutralizantes</a:t>
            </a:r>
            <a:r>
              <a:rPr lang="es-EC" sz="1800" b="1" spc="-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s-EC" sz="1800" b="1" spc="-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1800" b="1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z="1800" b="1" spc="-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inmunidad</a:t>
            </a:r>
            <a:r>
              <a:rPr lang="es-EC" sz="1800" b="1" spc="-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celular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s-EC" sz="1800" spc="-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impide</a:t>
            </a:r>
            <a:r>
              <a:rPr lang="es-EC" sz="1800" spc="-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</a:t>
            </a:r>
            <a:r>
              <a:rPr lang="es-EC" sz="1800" spc="-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 mayoría</a:t>
            </a:r>
            <a:r>
              <a:rPr lang="es-EC" sz="1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1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los</a:t>
            </a:r>
            <a:r>
              <a:rPr lang="es-EC" sz="1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casos</a:t>
            </a:r>
            <a:r>
              <a:rPr lang="es-EC" sz="1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que</a:t>
            </a:r>
            <a:r>
              <a:rPr lang="es-EC" sz="1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</a:t>
            </a:r>
            <a:r>
              <a:rPr lang="es-EC" sz="1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nuevo</a:t>
            </a:r>
            <a:r>
              <a:rPr lang="es-EC" sz="1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virus</a:t>
            </a:r>
            <a:r>
              <a:rPr lang="es-EC" sz="1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</a:t>
            </a:r>
            <a:r>
              <a:rPr lang="es-EC" sz="1800" b="1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disemine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s-EC" sz="1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por</a:t>
            </a:r>
            <a:r>
              <a:rPr lang="es-EC" sz="1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tanto,</a:t>
            </a:r>
            <a:r>
              <a:rPr lang="es-EC" sz="1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</a:t>
            </a:r>
            <a:r>
              <a:rPr lang="es-EC" sz="1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herpes</a:t>
            </a:r>
            <a:r>
              <a:rPr lang="es-EC" sz="1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simple</a:t>
            </a:r>
            <a:r>
              <a:rPr lang="es-EC" sz="1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recidivante permanece localizado. </a:t>
            </a:r>
            <a:endParaRPr lang="en-US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BC0AA143-1159-1E59-0F8B-0B1447E4782A}"/>
              </a:ext>
            </a:extLst>
          </p:cNvPr>
          <p:cNvSpPr txBox="1"/>
          <p:nvPr/>
        </p:nvSpPr>
        <p:spPr>
          <a:xfrm>
            <a:off x="5711190" y="4387102"/>
            <a:ext cx="6094476" cy="212769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veces los virus se diseminan sin límite a través de la sangre, produciendo</a:t>
            </a:r>
            <a:r>
              <a:rPr lang="es-EC" sz="18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viremia</a:t>
            </a:r>
            <a:r>
              <a:rPr lang="es-EC" sz="18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s-EC" sz="18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alcanzan</a:t>
            </a:r>
            <a:r>
              <a:rPr lang="es-EC" sz="18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órganos</a:t>
            </a:r>
            <a:r>
              <a:rPr lang="es-EC" sz="18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distantes</a:t>
            </a:r>
            <a:r>
              <a:rPr lang="es-EC" sz="18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que</a:t>
            </a:r>
            <a:r>
              <a:rPr lang="es-EC" sz="18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ocasionan</a:t>
            </a:r>
            <a:r>
              <a:rPr lang="es-EC" sz="18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enfermedad</a:t>
            </a:r>
            <a:r>
              <a:rPr lang="es-EC" sz="18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sistémica como: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s-EC" sz="18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</a:t>
            </a:r>
            <a:r>
              <a:rPr lang="es-EC" sz="18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herpes</a:t>
            </a:r>
            <a:r>
              <a:rPr lang="es-EC" sz="18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simple</a:t>
            </a:r>
            <a:r>
              <a:rPr lang="es-EC" sz="18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neonatal</a:t>
            </a:r>
            <a:r>
              <a:rPr lang="es-EC" sz="18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z="18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enfermedad</a:t>
            </a:r>
            <a:r>
              <a:rPr lang="es-EC" sz="18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multiórgano</a:t>
            </a:r>
            <a:r>
              <a:rPr lang="es-EC" sz="18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del</a:t>
            </a:r>
            <a:r>
              <a:rPr lang="es-EC" sz="18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embarazo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6356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E98E2E-1A14-2674-CED8-052ACB6FB5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0A6B4F1B-A2D9-79BC-8662-F76CFB0C0FC2}"/>
              </a:ext>
            </a:extLst>
          </p:cNvPr>
          <p:cNvSpPr txBox="1"/>
          <p:nvPr/>
        </p:nvSpPr>
        <p:spPr>
          <a:xfrm>
            <a:off x="468630" y="918401"/>
            <a:ext cx="6928866" cy="12967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spectro</a:t>
            </a:r>
            <a:r>
              <a:rPr lang="es-EC" sz="18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clínico</a:t>
            </a:r>
            <a:r>
              <a:rPr lang="es-EC" sz="18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18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z="18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infección</a:t>
            </a:r>
            <a:r>
              <a:rPr lang="es-EC" sz="18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por</a:t>
            </a:r>
            <a:r>
              <a:rPr lang="es-EC" sz="18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VHS</a:t>
            </a:r>
            <a:r>
              <a:rPr lang="es-EC" sz="18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</a:t>
            </a:r>
            <a:r>
              <a:rPr lang="es-EC" sz="18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muy</a:t>
            </a:r>
            <a:r>
              <a:rPr lang="es-EC" sz="18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amplio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dirty="0">
                <a:latin typeface="Times New Roman" panose="02020603050405020304" pitchFamily="18" charset="0"/>
                <a:ea typeface="Times New Roman" panose="02020603050405020304" pitchFamily="18" charset="0"/>
              </a:rPr>
              <a:t>V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aría</a:t>
            </a:r>
            <a:r>
              <a:rPr lang="es-EC" sz="18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desde</a:t>
            </a:r>
            <a:r>
              <a:rPr lang="es-EC" sz="18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una</a:t>
            </a:r>
            <a:r>
              <a:rPr lang="es-EC" sz="18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infección inaparente</a:t>
            </a:r>
            <a:r>
              <a:rPr lang="es-EC" sz="1800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hasta</a:t>
            </a:r>
            <a:r>
              <a:rPr lang="es-EC" sz="18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z="18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forma</a:t>
            </a:r>
            <a:r>
              <a:rPr lang="es-EC" sz="18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fulminante</a:t>
            </a:r>
            <a:r>
              <a:rPr lang="es-EC" sz="18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mortal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dirty="0">
                <a:latin typeface="Times New Roman" panose="02020603050405020304" pitchFamily="18" charset="0"/>
                <a:ea typeface="Times New Roman" panose="02020603050405020304" pitchFamily="18" charset="0"/>
              </a:rPr>
              <a:t>Se r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elaciona con factores del huésped</a:t>
            </a:r>
            <a:r>
              <a:rPr lang="es-EC" sz="18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8D53FA68-55E0-BE8F-2787-2A7E0B56416E}"/>
              </a:ext>
            </a:extLst>
          </p:cNvPr>
          <p:cNvSpPr txBox="1"/>
          <p:nvPr/>
        </p:nvSpPr>
        <p:spPr>
          <a:xfrm>
            <a:off x="822960" y="290822"/>
            <a:ext cx="31729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85800"/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DATOS CLÍNICOS</a:t>
            </a:r>
            <a:endParaRPr lang="en-US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F7362139-DA24-0D1C-1432-3ED8AB6BD1EF}"/>
              </a:ext>
            </a:extLst>
          </p:cNvPr>
          <p:cNvSpPr txBox="1"/>
          <p:nvPr/>
        </p:nvSpPr>
        <p:spPr>
          <a:xfrm>
            <a:off x="1348740" y="2439731"/>
            <a:ext cx="6633972" cy="212769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Edad</a:t>
            </a:r>
            <a:endParaRPr lang="es-EC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Inmunocompetencia</a:t>
            </a:r>
            <a:endParaRPr lang="es-EC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s-EC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stado</a:t>
            </a:r>
            <a:r>
              <a:rPr lang="es-EC" sz="1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nutricional</a:t>
            </a:r>
            <a:r>
              <a:rPr lang="es-EC" sz="1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s-EC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Presencia</a:t>
            </a:r>
            <a:r>
              <a:rPr lang="es-EC" sz="1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es-EC" sz="1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ausencia</a:t>
            </a:r>
            <a:r>
              <a:rPr lang="es-EC" sz="1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1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condiciones como</a:t>
            </a:r>
            <a:r>
              <a:rPr lang="es-EC" sz="18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dermatitis</a:t>
            </a:r>
            <a:r>
              <a:rPr lang="es-EC" sz="18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es-EC" sz="18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quemaduras</a:t>
            </a:r>
            <a:r>
              <a:rPr lang="es-EC" sz="18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que</a:t>
            </a:r>
            <a:r>
              <a:rPr lang="es-EC" sz="18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comprometen</a:t>
            </a:r>
            <a:r>
              <a:rPr lang="es-EC" sz="18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z="18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resistencia</a:t>
            </a:r>
            <a:r>
              <a:rPr lang="es-EC" sz="18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normal</a:t>
            </a:r>
            <a:r>
              <a:rPr lang="es-EC" sz="18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18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z="18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piel</a:t>
            </a:r>
            <a:endParaRPr lang="en-US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0F0298FA-012D-362D-3C86-5F4617E24ABA}"/>
              </a:ext>
            </a:extLst>
          </p:cNvPr>
          <p:cNvSpPr txBox="1"/>
          <p:nvPr/>
        </p:nvSpPr>
        <p:spPr>
          <a:xfrm>
            <a:off x="7638288" y="1468170"/>
            <a:ext cx="4386072" cy="17543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esto</a:t>
            </a:r>
            <a:r>
              <a:rPr lang="es-EC" sz="18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depende,</a:t>
            </a:r>
            <a:r>
              <a:rPr lang="es-EC" sz="18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entre</a:t>
            </a:r>
            <a:r>
              <a:rPr lang="es-EC" sz="18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otros</a:t>
            </a:r>
            <a:r>
              <a:rPr lang="es-EC" sz="18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factores,</a:t>
            </a:r>
            <a:r>
              <a:rPr lang="es-EC" sz="1800" spc="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18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</a:t>
            </a:r>
            <a:r>
              <a:rPr lang="es-EC" sz="18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</a:t>
            </a:r>
            <a:r>
              <a:rPr lang="es-EC" sz="18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trata de: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una infección primaria o recurrente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puerta de entrada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serotipo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cantidad</a:t>
            </a:r>
            <a:r>
              <a:rPr lang="es-EC" sz="1800" spc="-1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 virus que inicia la infección. </a:t>
            </a:r>
            <a:endParaRPr lang="en-US" dirty="0"/>
          </a:p>
        </p:txBody>
      </p:sp>
      <p:cxnSp>
        <p:nvCxnSpPr>
          <p:cNvPr id="11" name="Conector recto de flecha 10">
            <a:extLst>
              <a:ext uri="{FF2B5EF4-FFF2-40B4-BE49-F238E27FC236}">
                <a16:creationId xmlns:a16="http://schemas.microsoft.com/office/drawing/2014/main" id="{9F79D708-4B63-4953-8F81-AF647FF62477}"/>
              </a:ext>
            </a:extLst>
          </p:cNvPr>
          <p:cNvCxnSpPr>
            <a:cxnSpLocks/>
          </p:cNvCxnSpPr>
          <p:nvPr/>
        </p:nvCxnSpPr>
        <p:spPr>
          <a:xfrm>
            <a:off x="7237476" y="1625868"/>
            <a:ext cx="320040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de flecha 12">
            <a:extLst>
              <a:ext uri="{FF2B5EF4-FFF2-40B4-BE49-F238E27FC236}">
                <a16:creationId xmlns:a16="http://schemas.microsoft.com/office/drawing/2014/main" id="{A135980F-E7FE-FBD6-66F3-2D92F21E0444}"/>
              </a:ext>
            </a:extLst>
          </p:cNvPr>
          <p:cNvCxnSpPr>
            <a:cxnSpLocks/>
          </p:cNvCxnSpPr>
          <p:nvPr/>
        </p:nvCxnSpPr>
        <p:spPr>
          <a:xfrm flipH="1">
            <a:off x="3054096" y="2215103"/>
            <a:ext cx="621792" cy="390937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51051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A12BA0-C319-EDFD-61F8-698C3F1A21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8F582DC8-A7DA-7C9C-E5C8-82C7554DD186}"/>
              </a:ext>
            </a:extLst>
          </p:cNvPr>
          <p:cNvSpPr txBox="1"/>
          <p:nvPr/>
        </p:nvSpPr>
        <p:spPr>
          <a:xfrm>
            <a:off x="596646" y="190238"/>
            <a:ext cx="294208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C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FORMAS CLÍNICAS </a:t>
            </a:r>
            <a:endParaRPr lang="en-US" sz="2000" b="1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B93488E9-05DB-6C15-8AC3-7843EEF970FD}"/>
              </a:ext>
            </a:extLst>
          </p:cNvPr>
          <p:cNvSpPr txBox="1"/>
          <p:nvPr/>
        </p:nvSpPr>
        <p:spPr>
          <a:xfrm>
            <a:off x="354330" y="2497097"/>
            <a:ext cx="60944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Infecciones</a:t>
            </a:r>
            <a:r>
              <a:rPr lang="en-US" sz="1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orofaríngeas</a:t>
            </a:r>
            <a:endParaRPr lang="en-US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3283F04F-52E6-A87E-E1BD-6F1F6FC37FF3}"/>
              </a:ext>
            </a:extLst>
          </p:cNvPr>
          <p:cNvSpPr txBox="1"/>
          <p:nvPr/>
        </p:nvSpPr>
        <p:spPr>
          <a:xfrm>
            <a:off x="3594164" y="352151"/>
            <a:ext cx="7998714" cy="50285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infección</a:t>
            </a:r>
            <a:r>
              <a:rPr lang="es-EC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primaria</a:t>
            </a:r>
            <a:r>
              <a:rPr lang="es-EC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</a:t>
            </a:r>
            <a:r>
              <a:rPr lang="es-EC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b="1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VHS</a:t>
            </a:r>
            <a:r>
              <a:rPr lang="es-EC" b="1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b="1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s-EC" b="1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afecta</a:t>
            </a:r>
            <a:r>
              <a:rPr lang="es-EC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b="1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</a:t>
            </a:r>
            <a:r>
              <a:rPr lang="es-EC" b="1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b="1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mayor</a:t>
            </a:r>
            <a:r>
              <a:rPr lang="es-EC" b="1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b="1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frecuencia</a:t>
            </a:r>
            <a:r>
              <a:rPr lang="es-EC" b="1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s-EC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</a:t>
            </a:r>
            <a:r>
              <a:rPr lang="es-EC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u="sng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boca</a:t>
            </a:r>
            <a:r>
              <a:rPr lang="es-EC" u="sng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u="sng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s-EC" u="sng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u="sng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</a:t>
            </a:r>
            <a:r>
              <a:rPr lang="es-EC" u="sng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u="sng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faringe</a:t>
            </a:r>
            <a:r>
              <a:rPr lang="es-EC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s-EC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asintomática</a:t>
            </a:r>
            <a:r>
              <a:rPr lang="es-EC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constituye</a:t>
            </a:r>
            <a:r>
              <a:rPr lang="es-EC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una</a:t>
            </a:r>
            <a:r>
              <a:rPr lang="es-EC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regla</a:t>
            </a:r>
            <a:r>
              <a:rPr lang="es-EC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más</a:t>
            </a:r>
            <a:r>
              <a:rPr lang="es-EC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es-EC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</a:t>
            </a:r>
            <a:r>
              <a:rPr lang="es-EC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excepción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</a:t>
            </a:r>
            <a:r>
              <a:rPr lang="es-EC" spc="-1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gingivoestomatitis</a:t>
            </a:r>
            <a:r>
              <a:rPr lang="es-EC" b="1" spc="-1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herpética</a:t>
            </a:r>
            <a:r>
              <a:rPr lang="es-EC" b="1" spc="-1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aguda</a:t>
            </a:r>
            <a:r>
              <a:rPr lang="es-EC" b="1" spc="-1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</a:t>
            </a:r>
            <a:r>
              <a:rPr lang="es-EC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VHS</a:t>
            </a:r>
            <a:r>
              <a:rPr lang="es-EC" b="1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s-EC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es-EC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afecta</a:t>
            </a:r>
            <a:r>
              <a:rPr lang="es-EC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más</a:t>
            </a:r>
            <a:r>
              <a:rPr lang="es-EC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frecuentemente</a:t>
            </a:r>
            <a:r>
              <a:rPr lang="es-EC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s-EC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los</a:t>
            </a:r>
            <a:r>
              <a:rPr lang="es-EC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niños</a:t>
            </a:r>
            <a:r>
              <a:rPr lang="es-EC" b="1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entre</a:t>
            </a:r>
            <a:r>
              <a:rPr lang="es-EC" b="1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s-EC" b="1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meses</a:t>
            </a:r>
            <a:r>
              <a:rPr lang="es-EC" b="1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s-EC" b="1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s-EC" b="1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años de</a:t>
            </a:r>
            <a:r>
              <a:rPr lang="es-EC" b="1" spc="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edad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Adultos</a:t>
            </a:r>
            <a:r>
              <a:rPr lang="es-EC" sz="1800" spc="-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z="1800" spc="-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infección</a:t>
            </a:r>
            <a:r>
              <a:rPr lang="es-EC" sz="1800" spc="-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orofaríngea</a:t>
            </a:r>
            <a:r>
              <a:rPr lang="es-EC" sz="1800" spc="-1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primaria</a:t>
            </a:r>
            <a:r>
              <a:rPr lang="es-EC" sz="1800" spc="-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por</a:t>
            </a:r>
            <a:r>
              <a:rPr lang="es-EC" sz="1800" spc="-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VHS</a:t>
            </a:r>
            <a:r>
              <a:rPr lang="es-EC" sz="1800" b="1" spc="-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s-EC" sz="1800" spc="-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suele</a:t>
            </a:r>
            <a:r>
              <a:rPr lang="es-EC" sz="1800" spc="-1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presentarse</a:t>
            </a:r>
            <a:r>
              <a:rPr lang="es-EC" sz="1800" spc="-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como</a:t>
            </a:r>
            <a:r>
              <a:rPr lang="es-EC" sz="1800" spc="-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una </a:t>
            </a:r>
            <a:r>
              <a:rPr lang="es-EC" sz="1800" b="1" spc="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faringoamigdalitis aguda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spc="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indistinguible clínicamente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 </a:t>
            </a:r>
            <a:r>
              <a:rPr lang="es-EC" sz="18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faringoamigdalitis</a:t>
            </a:r>
            <a:r>
              <a:rPr lang="es-EC" sz="1800" spc="-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por</a:t>
            </a:r>
            <a:r>
              <a:rPr lang="es-EC" sz="1800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</a:t>
            </a:r>
            <a:r>
              <a:rPr lang="es-EC" sz="1800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estreptococo</a:t>
            </a:r>
            <a:r>
              <a:rPr lang="es-EC" sz="1800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ß</a:t>
            </a:r>
            <a:r>
              <a:rPr lang="es-EC" sz="1800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hemolítico</a:t>
            </a:r>
            <a:r>
              <a:rPr lang="es-EC" sz="1800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del</a:t>
            </a:r>
            <a:r>
              <a:rPr lang="es-EC" sz="1800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grupo</a:t>
            </a:r>
            <a:r>
              <a:rPr lang="es-EC" sz="1800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s-EC" sz="1800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s-EC" sz="1800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puede también</a:t>
            </a:r>
            <a:r>
              <a:rPr lang="es-EC" sz="1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ser</a:t>
            </a:r>
            <a:r>
              <a:rPr lang="es-EC" sz="1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confundida</a:t>
            </a:r>
            <a:r>
              <a:rPr lang="es-EC" sz="1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</a:t>
            </a:r>
            <a:r>
              <a:rPr lang="es-EC" sz="1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z="1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mononucleosis</a:t>
            </a:r>
            <a:r>
              <a:rPr lang="es-EC" sz="1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infecciosa</a:t>
            </a:r>
            <a:r>
              <a:rPr lang="es-EC" sz="1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producida</a:t>
            </a:r>
            <a:r>
              <a:rPr lang="es-EC" sz="1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por</a:t>
            </a:r>
            <a:r>
              <a:rPr lang="es-EC" sz="1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</a:t>
            </a:r>
            <a:r>
              <a:rPr lang="es-EC" sz="1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VEB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herpes labial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 la manifestación más común de infección recurrente por VHS. Generalmente</a:t>
            </a:r>
            <a:r>
              <a:rPr lang="es-EC" sz="1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las</a:t>
            </a:r>
            <a:r>
              <a:rPr lang="es-EC" sz="1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lesiones</a:t>
            </a:r>
            <a:r>
              <a:rPr lang="es-EC" sz="1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reaparecen</a:t>
            </a:r>
            <a:r>
              <a:rPr lang="es-EC" sz="1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</a:t>
            </a:r>
            <a:r>
              <a:rPr lang="es-EC" sz="1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</a:t>
            </a:r>
            <a:r>
              <a:rPr lang="es-EC" sz="1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mismo</a:t>
            </a:r>
            <a:r>
              <a:rPr lang="es-EC" sz="1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sitio</a:t>
            </a:r>
            <a:r>
              <a:rPr lang="es-EC" sz="1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s-EC" sz="1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determinados</a:t>
            </a:r>
            <a:r>
              <a:rPr lang="es-EC" sz="1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factores</a:t>
            </a:r>
            <a:r>
              <a:rPr lang="es-EC" sz="1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pueden provocar esas recurrencias como la exposición a la luz solar, la fiebre, el estrés, entre</a:t>
            </a:r>
            <a:r>
              <a:rPr lang="es-EC" sz="1800" spc="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otros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Abrir llave 11">
            <a:extLst>
              <a:ext uri="{FF2B5EF4-FFF2-40B4-BE49-F238E27FC236}">
                <a16:creationId xmlns:a16="http://schemas.microsoft.com/office/drawing/2014/main" id="{B78059BD-97C0-1110-FA61-BD82E1B55BEC}"/>
              </a:ext>
            </a:extLst>
          </p:cNvPr>
          <p:cNvSpPr/>
          <p:nvPr/>
        </p:nvSpPr>
        <p:spPr>
          <a:xfrm>
            <a:off x="2951608" y="352151"/>
            <a:ext cx="795528" cy="5028556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2" descr="Herpes: Síntomas, causas y tratamiento">
            <a:extLst>
              <a:ext uri="{FF2B5EF4-FFF2-40B4-BE49-F238E27FC236}">
                <a16:creationId xmlns:a16="http://schemas.microsoft.com/office/drawing/2014/main" id="{634676E6-8CF7-8D6A-D5EA-4B645DF62A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7846" y="5102352"/>
            <a:ext cx="3788378" cy="1755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25550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4A3B68-D33C-B04A-BFE6-AAD2C393AA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02915C28-B804-9409-8B3C-7A9A0E64EE7E}"/>
              </a:ext>
            </a:extLst>
          </p:cNvPr>
          <p:cNvSpPr txBox="1"/>
          <p:nvPr/>
        </p:nvSpPr>
        <p:spPr>
          <a:xfrm>
            <a:off x="65151" y="2056613"/>
            <a:ext cx="237629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2.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Infecciones</a:t>
            </a:r>
            <a:r>
              <a:rPr lang="en-US" sz="1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oculares</a:t>
            </a:r>
            <a:endParaRPr lang="en-US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A74B6752-693C-05D0-DF82-87E605490C75}"/>
              </a:ext>
            </a:extLst>
          </p:cNvPr>
          <p:cNvSpPr txBox="1"/>
          <p:nvPr/>
        </p:nvSpPr>
        <p:spPr>
          <a:xfrm>
            <a:off x="2882646" y="34558"/>
            <a:ext cx="9189720" cy="41975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z="1800" b="1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infección</a:t>
            </a:r>
            <a:r>
              <a:rPr lang="es-EC" sz="1800" b="1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primaria</a:t>
            </a:r>
            <a:r>
              <a:rPr lang="es-EC" sz="1800" b="1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18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los</a:t>
            </a:r>
            <a:r>
              <a:rPr lang="es-EC" sz="18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ojos</a:t>
            </a:r>
            <a:r>
              <a:rPr lang="es-EC" sz="18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ocurre</a:t>
            </a:r>
            <a:r>
              <a:rPr lang="es-EC" sz="18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más</a:t>
            </a:r>
            <a:r>
              <a:rPr lang="es-EC" sz="18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comúnmente</a:t>
            </a:r>
            <a:r>
              <a:rPr lang="es-EC" sz="18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</a:t>
            </a:r>
            <a:r>
              <a:rPr lang="es-EC" sz="18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los</a:t>
            </a:r>
            <a:r>
              <a:rPr lang="es-EC" sz="1800" b="1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niños</a:t>
            </a:r>
            <a:r>
              <a:rPr lang="es-EC" sz="1800" b="1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casi</a:t>
            </a:r>
            <a:r>
              <a:rPr lang="es-EC" sz="18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siempre</a:t>
            </a:r>
            <a:r>
              <a:rPr lang="es-EC" sz="18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causada</a:t>
            </a:r>
            <a:r>
              <a:rPr lang="es-EC" sz="18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por</a:t>
            </a:r>
            <a:r>
              <a:rPr lang="es-EC" sz="18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</a:t>
            </a:r>
            <a:r>
              <a:rPr lang="es-EC" sz="1800" b="1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VHS</a:t>
            </a:r>
            <a:r>
              <a:rPr lang="es-EC" sz="1800" b="1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z="18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mayoría</a:t>
            </a:r>
            <a:r>
              <a:rPr lang="es-EC" sz="18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18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las</a:t>
            </a:r>
            <a:r>
              <a:rPr lang="es-EC" sz="18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infecciones son asintomáticas y no reconocidas. 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Cuando es sintomática, usualmente se manifiesta</a:t>
            </a:r>
            <a:r>
              <a:rPr lang="es-EC" sz="1800" spc="-1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como</a:t>
            </a:r>
            <a:r>
              <a:rPr lang="es-EC" sz="1800" spc="-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una</a:t>
            </a:r>
            <a:r>
              <a:rPr lang="es-EC" sz="1800" spc="-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conjuntivitis</a:t>
            </a:r>
            <a:r>
              <a:rPr lang="es-EC" sz="1800" spc="-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folicular</a:t>
            </a:r>
            <a:r>
              <a:rPr lang="es-EC" sz="1800" spc="-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unilateral</a:t>
            </a:r>
            <a:r>
              <a:rPr lang="es-EC" sz="1800" spc="-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que</a:t>
            </a:r>
            <a:r>
              <a:rPr lang="es-EC" sz="1800" spc="-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puede</a:t>
            </a:r>
            <a:r>
              <a:rPr lang="es-EC" sz="1800" spc="-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estar</a:t>
            </a:r>
            <a:r>
              <a:rPr lang="es-EC" sz="1800" spc="-1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acompañada</a:t>
            </a:r>
            <a:r>
              <a:rPr lang="es-EC" sz="1800" spc="-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por blefaritis</a:t>
            </a:r>
            <a:r>
              <a:rPr lang="es-EC" sz="1800" spc="-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s-EC" sz="18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linfadenopatía</a:t>
            </a:r>
            <a:r>
              <a:rPr lang="es-EC" sz="1800" spc="-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preauricular.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Algunas</a:t>
            </a:r>
            <a:r>
              <a:rPr lang="es-EC" sz="18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infecciones</a:t>
            </a:r>
            <a:r>
              <a:rPr lang="es-EC" sz="18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primarias</a:t>
            </a:r>
            <a:r>
              <a:rPr lang="es-EC" sz="1800" spc="-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comprometen la córnea produciéndose una queratoconjuntivitis herpética</a:t>
            </a:r>
            <a:r>
              <a:rPr lang="es-EC" sz="1800" spc="1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aguda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Los recién nacidos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las infecciones de los ojos son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causadas por el </a:t>
            </a:r>
            <a:r>
              <a:rPr lang="es-EC" sz="1800" b="1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VHS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s-EC" sz="1800" b="1" spc="-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más</a:t>
            </a:r>
            <a:r>
              <a:rPr lang="es-EC" sz="1800" spc="-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frecuentemente</a:t>
            </a:r>
            <a:r>
              <a:rPr lang="es-EC" sz="18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que</a:t>
            </a:r>
            <a:r>
              <a:rPr lang="es-EC" sz="1800" spc="-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por</a:t>
            </a:r>
            <a:r>
              <a:rPr lang="es-EC" sz="1800" spc="-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VHS</a:t>
            </a:r>
            <a:r>
              <a:rPr lang="es-EC" sz="1800" spc="-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1,</a:t>
            </a:r>
            <a:r>
              <a:rPr lang="es-EC" sz="18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reafirmando</a:t>
            </a:r>
            <a:r>
              <a:rPr lang="es-EC" sz="1800" spc="-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así</a:t>
            </a:r>
            <a:r>
              <a:rPr lang="es-EC" sz="1800" spc="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</a:t>
            </a:r>
            <a:r>
              <a:rPr lang="es-EC" sz="18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origen</a:t>
            </a:r>
            <a:r>
              <a:rPr lang="es-EC" sz="1800" spc="-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genital</a:t>
            </a:r>
            <a:r>
              <a:rPr lang="es-EC" sz="1800" spc="-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materno</a:t>
            </a:r>
            <a:r>
              <a:rPr lang="es-EC" sz="1800" spc="-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18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 mayoría</a:t>
            </a:r>
            <a:r>
              <a:rPr lang="es-EC" sz="18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18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ellas.</a:t>
            </a:r>
          </a:p>
        </p:txBody>
      </p:sp>
      <p:sp>
        <p:nvSpPr>
          <p:cNvPr id="6" name="Abrir llave 5">
            <a:extLst>
              <a:ext uri="{FF2B5EF4-FFF2-40B4-BE49-F238E27FC236}">
                <a16:creationId xmlns:a16="http://schemas.microsoft.com/office/drawing/2014/main" id="{B61FEA99-4A7F-41FC-75CD-23A7E3875029}"/>
              </a:ext>
            </a:extLst>
          </p:cNvPr>
          <p:cNvSpPr/>
          <p:nvPr/>
        </p:nvSpPr>
        <p:spPr>
          <a:xfrm>
            <a:off x="2253996" y="34558"/>
            <a:ext cx="795528" cy="4197559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338" name="Picture 2" descr="El Herpes Ocular - Óptica Baca">
            <a:extLst>
              <a:ext uri="{FF2B5EF4-FFF2-40B4-BE49-F238E27FC236}">
                <a16:creationId xmlns:a16="http://schemas.microsoft.com/office/drawing/2014/main" id="{71EBC225-E884-6DB3-9336-A1EF19CBC0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5776" y="3785616"/>
            <a:ext cx="5067300" cy="3037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74209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0872BB-3ACD-1AE8-691B-B8055E52C3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>
            <a:extLst>
              <a:ext uri="{FF2B5EF4-FFF2-40B4-BE49-F238E27FC236}">
                <a16:creationId xmlns:a16="http://schemas.microsoft.com/office/drawing/2014/main" id="{4FE5105B-539C-C5B3-800C-6DA8C1387790}"/>
              </a:ext>
            </a:extLst>
          </p:cNvPr>
          <p:cNvSpPr txBox="1"/>
          <p:nvPr/>
        </p:nvSpPr>
        <p:spPr>
          <a:xfrm>
            <a:off x="138302" y="646585"/>
            <a:ext cx="237629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Infecciones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 la</a:t>
            </a:r>
            <a:r>
              <a:rPr lang="en-US" sz="1800" spc="-1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piel</a:t>
            </a:r>
            <a:endParaRPr lang="en-US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9C13CA18-F8D3-A56D-70B3-768CD21E0676}"/>
              </a:ext>
            </a:extLst>
          </p:cNvPr>
          <p:cNvSpPr txBox="1"/>
          <p:nvPr/>
        </p:nvSpPr>
        <p:spPr>
          <a:xfrm>
            <a:off x="2642616" y="344250"/>
            <a:ext cx="9253728" cy="25431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 piel intacta es resistente al VHS, por tanto, este tipo de infección es poco común en adultos normales. 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Cuando se presenta, la infección, generalmente, está asociada con el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trauma</a:t>
            </a:r>
            <a:r>
              <a:rPr lang="es-EC" sz="1800" b="1" spc="-1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cutáneo.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Dichas</a:t>
            </a:r>
            <a:r>
              <a:rPr lang="es-EC" sz="18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infecciones</a:t>
            </a:r>
            <a:r>
              <a:rPr lang="es-EC" sz="1800" spc="-1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predominan</a:t>
            </a:r>
            <a:r>
              <a:rPr lang="es-EC" sz="1800" spc="-1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</a:t>
            </a:r>
            <a:r>
              <a:rPr lang="es-EC" sz="1800" spc="-1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z="1800" spc="-1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población</a:t>
            </a:r>
            <a:r>
              <a:rPr lang="es-EC" sz="1800" spc="-1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infantil</a:t>
            </a:r>
            <a:r>
              <a:rPr lang="es-EC" sz="1800" spc="-1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prepuberal</a:t>
            </a:r>
            <a:r>
              <a:rPr lang="es-EC" sz="1800" spc="-1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s-EC" sz="1800" spc="-1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los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adultos</a:t>
            </a:r>
            <a:r>
              <a:rPr lang="es-EC" sz="1800" spc="-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jóvenes.</a:t>
            </a:r>
            <a:r>
              <a:rPr lang="es-EC" sz="1800" spc="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s-EC" spc="1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es-EC" sz="1800" spc="-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lesiones</a:t>
            </a:r>
            <a:r>
              <a:rPr lang="es-EC" sz="1800" spc="-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situadas</a:t>
            </a:r>
            <a:r>
              <a:rPr lang="es-EC" sz="1800" spc="-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por</a:t>
            </a:r>
            <a:r>
              <a:rPr lang="es-EC" sz="1800" spc="-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encima</a:t>
            </a:r>
            <a:r>
              <a:rPr lang="es-EC" sz="1800" b="1" spc="-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1800" b="1" spc="-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z="1800" b="1" spc="-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cintura</a:t>
            </a:r>
            <a:r>
              <a:rPr lang="es-EC" sz="1800" b="1" spc="-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son</a:t>
            </a:r>
            <a:r>
              <a:rPr lang="es-EC" sz="1800" b="1" spc="-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causadas por</a:t>
            </a:r>
            <a:r>
              <a:rPr lang="es-EC" sz="1800" b="1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</a:t>
            </a:r>
            <a:r>
              <a:rPr lang="es-EC" sz="1800" b="1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VHS</a:t>
            </a:r>
            <a:r>
              <a:rPr lang="es-EC" sz="1800" b="1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s-EC" sz="1800" b="1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s-EC" sz="18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las</a:t>
            </a:r>
            <a:r>
              <a:rPr lang="es-EC" sz="18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que</a:t>
            </a:r>
            <a:r>
              <a:rPr lang="es-EC" sz="18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</a:t>
            </a:r>
            <a:r>
              <a:rPr lang="es-EC" sz="1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localizan</a:t>
            </a:r>
            <a:r>
              <a:rPr lang="es-EC" sz="18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por</a:t>
            </a:r>
            <a:r>
              <a:rPr lang="es-EC" sz="1800" b="1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debajo</a:t>
            </a:r>
            <a:r>
              <a:rPr lang="es-EC" sz="1800" b="1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1800" b="1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esta</a:t>
            </a:r>
            <a:r>
              <a:rPr lang="es-EC" sz="1800" b="1" spc="1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</a:t>
            </a:r>
            <a:r>
              <a:rPr lang="es-EC" sz="1800" b="1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deben</a:t>
            </a:r>
            <a:r>
              <a:rPr lang="es-EC" sz="1800" b="1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</a:t>
            </a:r>
            <a:r>
              <a:rPr lang="es-EC" sz="1800" b="1" spc="1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VHS</a:t>
            </a:r>
            <a:r>
              <a:rPr lang="es-EC" sz="1800" b="1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endParaRPr lang="en-US" b="1" dirty="0"/>
          </a:p>
        </p:txBody>
      </p:sp>
      <p:sp>
        <p:nvSpPr>
          <p:cNvPr id="11" name="Abrir llave 10">
            <a:extLst>
              <a:ext uri="{FF2B5EF4-FFF2-40B4-BE49-F238E27FC236}">
                <a16:creationId xmlns:a16="http://schemas.microsoft.com/office/drawing/2014/main" id="{EE3ED9F9-A5B8-DFCE-301F-A5B872ED5CF1}"/>
              </a:ext>
            </a:extLst>
          </p:cNvPr>
          <p:cNvSpPr/>
          <p:nvPr/>
        </p:nvSpPr>
        <p:spPr>
          <a:xfrm>
            <a:off x="2199132" y="453977"/>
            <a:ext cx="795528" cy="2543197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290" name="Picture 2" descr="Cómo prevenir el herpes genital - 7 pasos">
            <a:extLst>
              <a:ext uri="{FF2B5EF4-FFF2-40B4-BE49-F238E27FC236}">
                <a16:creationId xmlns:a16="http://schemas.microsoft.com/office/drawing/2014/main" id="{08FF0997-0E36-0C71-C664-E2149E1E0C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7652" y="2905735"/>
            <a:ext cx="5715000" cy="405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3028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75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rir llave 1">
            <a:extLst>
              <a:ext uri="{FF2B5EF4-FFF2-40B4-BE49-F238E27FC236}">
                <a16:creationId xmlns:a16="http://schemas.microsoft.com/office/drawing/2014/main" id="{4C3C1AF2-CAF1-9F20-25B9-500AF4B54621}"/>
              </a:ext>
            </a:extLst>
          </p:cNvPr>
          <p:cNvSpPr/>
          <p:nvPr/>
        </p:nvSpPr>
        <p:spPr>
          <a:xfrm>
            <a:off x="1869948" y="286729"/>
            <a:ext cx="795528" cy="6406679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0033BF74-22EA-E0E8-191F-A370250DD256}"/>
              </a:ext>
            </a:extLst>
          </p:cNvPr>
          <p:cNvSpPr txBox="1"/>
          <p:nvPr/>
        </p:nvSpPr>
        <p:spPr>
          <a:xfrm>
            <a:off x="229743" y="2896862"/>
            <a:ext cx="198653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Infección</a:t>
            </a:r>
            <a:r>
              <a:rPr lang="en-US" sz="1800" spc="-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genital</a:t>
            </a:r>
            <a:endParaRPr lang="en-US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6CE92273-942B-2883-86B4-BA56B9C9E867}"/>
              </a:ext>
            </a:extLst>
          </p:cNvPr>
          <p:cNvSpPr txBox="1"/>
          <p:nvPr/>
        </p:nvSpPr>
        <p:spPr>
          <a:xfrm>
            <a:off x="2562606" y="288589"/>
            <a:ext cx="9214866" cy="62826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z="1800" spc="-1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infección</a:t>
            </a:r>
            <a:r>
              <a:rPr lang="es-EC" sz="1800" b="1" spc="-1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genital</a:t>
            </a:r>
            <a:r>
              <a:rPr lang="es-EC" sz="1800" b="1" spc="-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puede</a:t>
            </a:r>
            <a:r>
              <a:rPr lang="es-EC" sz="1800" b="1" spc="-1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ser</a:t>
            </a:r>
            <a:r>
              <a:rPr lang="es-EC" sz="1800" b="1" spc="-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causada</a:t>
            </a:r>
            <a:r>
              <a:rPr lang="es-EC" sz="1800" b="1" spc="-1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por</a:t>
            </a:r>
            <a:r>
              <a:rPr lang="es-EC" sz="1800" b="1" spc="-1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</a:t>
            </a:r>
            <a:r>
              <a:rPr lang="es-EC" sz="1800" b="1" spc="-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VHS</a:t>
            </a:r>
            <a:r>
              <a:rPr lang="es-EC" sz="1800" b="1" spc="-1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s-EC" sz="1800" b="1" spc="-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s-EC" sz="1800" b="1" spc="-1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</a:t>
            </a:r>
            <a:r>
              <a:rPr lang="es-EC" sz="1800" b="1" spc="-1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VHS</a:t>
            </a:r>
            <a:r>
              <a:rPr lang="es-EC" sz="1800" b="1" spc="-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1800" spc="-1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90-95</a:t>
            </a:r>
            <a:r>
              <a:rPr lang="es-EC" sz="1800" b="1" spc="-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%</a:t>
            </a:r>
            <a:r>
              <a:rPr lang="es-EC" sz="1800" b="1" spc="-1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 los</a:t>
            </a:r>
            <a:r>
              <a:rPr lang="es-EC" sz="1800" b="1" spc="-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casos</a:t>
            </a:r>
            <a:r>
              <a:rPr lang="es-EC" sz="1800" b="1" spc="-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</a:t>
            </a:r>
            <a:r>
              <a:rPr lang="es-EC" sz="1800" spc="-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causada</a:t>
            </a:r>
            <a:r>
              <a:rPr lang="es-EC" sz="1800" spc="-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por</a:t>
            </a:r>
            <a:r>
              <a:rPr lang="es-EC" sz="1800" spc="-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</a:t>
            </a:r>
            <a:r>
              <a:rPr lang="es-EC" sz="1800" spc="-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VHS</a:t>
            </a:r>
            <a:r>
              <a:rPr lang="es-EC" sz="1800" b="1" spc="-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</a:t>
            </a:r>
            <a:r>
              <a:rPr lang="es-EC" sz="1800" spc="-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prevalencia</a:t>
            </a:r>
            <a:r>
              <a:rPr lang="es-EC" sz="1800" spc="-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</a:t>
            </a:r>
            <a:r>
              <a:rPr lang="es-EC" sz="1800" spc="-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mucho</a:t>
            </a:r>
            <a:r>
              <a:rPr lang="es-EC" sz="1800" spc="-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más</a:t>
            </a:r>
            <a:r>
              <a:rPr lang="es-EC" sz="1800" b="1" spc="-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alta</a:t>
            </a:r>
            <a:r>
              <a:rPr lang="es-EC" sz="1800" b="1" spc="-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</a:t>
            </a:r>
            <a:r>
              <a:rPr lang="es-EC" sz="1800" b="1" spc="-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z="1800" b="1" spc="-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mujer</a:t>
            </a:r>
            <a:r>
              <a:rPr lang="es-EC" sz="1800" b="1" spc="-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s-EC" sz="1800" spc="-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cuando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ocurre en la gestante constituye un riesgo potencial para el recién nacido.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ervicitis herpética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 la localización más frecuente en la mujer donde se presentan ulceraciones profundas e hiperplasia. En menos del 25 % de los casos existen</a:t>
            </a:r>
            <a:r>
              <a:rPr lang="es-EC" sz="1800" spc="-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lesiones </a:t>
            </a:r>
            <a:r>
              <a:rPr lang="es-EC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vulvares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asociadas que pueden extenderse a regiones vecinas.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infección </a:t>
            </a:r>
            <a:r>
              <a:rPr lang="es-EC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vulvar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primaria</a:t>
            </a:r>
            <a:r>
              <a:rPr lang="es-EC" sz="1800" b="1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</a:t>
            </a:r>
            <a:r>
              <a:rPr lang="es-EC" sz="18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más</a:t>
            </a:r>
            <a:r>
              <a:rPr lang="es-EC" sz="18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frecuente</a:t>
            </a:r>
            <a:r>
              <a:rPr lang="es-EC" sz="18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</a:t>
            </a:r>
            <a:r>
              <a:rPr lang="es-EC" sz="18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adolescentes</a:t>
            </a:r>
            <a:r>
              <a:rPr lang="es-EC" sz="1800" b="1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s-EC" sz="1800" b="1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</a:t>
            </a:r>
            <a:r>
              <a:rPr lang="es-EC" sz="1800" b="1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z="1800" b="1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mujer</a:t>
            </a:r>
            <a:r>
              <a:rPr lang="es-EC" sz="1800" b="1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joven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s-EC" sz="1800" spc="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Las</a:t>
            </a:r>
            <a:r>
              <a:rPr lang="es-EC" sz="18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lesiones</a:t>
            </a:r>
            <a:r>
              <a:rPr lang="es-EC" sz="18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</a:t>
            </a:r>
            <a:r>
              <a:rPr lang="es-EC" sz="18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z="18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mucosa vaginal son</a:t>
            </a:r>
            <a:r>
              <a:rPr lang="es-EC" sz="18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raras.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 hombre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s-EC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infección</a:t>
            </a:r>
            <a:r>
              <a:rPr lang="es-EC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herpética</a:t>
            </a:r>
            <a:r>
              <a:rPr lang="es-EC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genital</a:t>
            </a:r>
            <a:r>
              <a:rPr lang="es-EC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</a:t>
            </a:r>
            <a:r>
              <a:rPr lang="es-EC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menos</a:t>
            </a:r>
            <a:r>
              <a:rPr lang="es-EC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aparente.</a:t>
            </a:r>
            <a:r>
              <a:rPr lang="es-EC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s-EC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presenta como vesículas aisladas o úlceras superficiales en el prepucio, el glande </a:t>
            </a:r>
            <a:r>
              <a:rPr lang="es-EC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y,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 menor frecuencia, en el escroto y las áreas adyacentes del periné. La uretritis es rara y puede presentarse en forma aislada o asociada a otras infecciones</a:t>
            </a:r>
            <a:r>
              <a:rPr lang="es-EC" sz="1800" spc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venéreas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Las</a:t>
            </a:r>
            <a:r>
              <a:rPr lang="es-EC" sz="1800" spc="-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prácticas</a:t>
            </a:r>
            <a:r>
              <a:rPr lang="es-EC" sz="1800" spc="-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heterosexuales</a:t>
            </a:r>
            <a:r>
              <a:rPr lang="es-EC" sz="1800" spc="-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s-EC" sz="1800" spc="-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homosexuales</a:t>
            </a:r>
            <a:r>
              <a:rPr lang="es-EC" sz="1800" spc="-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determinan</a:t>
            </a:r>
            <a:r>
              <a:rPr lang="es-EC" sz="1800" spc="-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que</a:t>
            </a:r>
            <a:r>
              <a:rPr lang="es-EC" sz="1800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VHS</a:t>
            </a:r>
            <a:r>
              <a:rPr lang="es-EC" sz="1800" spc="-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</a:t>
            </a:r>
            <a:r>
              <a:rPr lang="es-EC" sz="1800" spc="-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localice</a:t>
            </a:r>
            <a:r>
              <a:rPr lang="es-EC" sz="1800" spc="-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frecuentemente</a:t>
            </a:r>
            <a:r>
              <a:rPr lang="es-EC" sz="18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</a:t>
            </a:r>
            <a:r>
              <a:rPr lang="es-EC" sz="18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</a:t>
            </a:r>
            <a:r>
              <a:rPr lang="es-EC" sz="18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área</a:t>
            </a:r>
            <a:r>
              <a:rPr lang="es-EC" sz="18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anorrectal</a:t>
            </a:r>
            <a:r>
              <a:rPr lang="es-EC" sz="18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0101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C07D5E-B6C5-BECC-F5BF-6799A4FFD4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rir llave 1">
            <a:extLst>
              <a:ext uri="{FF2B5EF4-FFF2-40B4-BE49-F238E27FC236}">
                <a16:creationId xmlns:a16="http://schemas.microsoft.com/office/drawing/2014/main" id="{A77EC356-4D4A-0FE4-0E5F-E4E21C909078}"/>
              </a:ext>
            </a:extLst>
          </p:cNvPr>
          <p:cNvSpPr/>
          <p:nvPr/>
        </p:nvSpPr>
        <p:spPr>
          <a:xfrm>
            <a:off x="1786129" y="279874"/>
            <a:ext cx="795528" cy="6282682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6C6B96BA-080E-B1F0-8C2D-849F886F34C8}"/>
              </a:ext>
            </a:extLst>
          </p:cNvPr>
          <p:cNvSpPr txBox="1"/>
          <p:nvPr/>
        </p:nvSpPr>
        <p:spPr>
          <a:xfrm>
            <a:off x="-272034" y="2109224"/>
            <a:ext cx="2603754" cy="1712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5. Infecciones del </a:t>
            </a:r>
          </a:p>
          <a:p>
            <a:pPr algn="ctr">
              <a:lnSpc>
                <a:spcPct val="150000"/>
              </a:lnSpc>
            </a:pP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sistema </a:t>
            </a:r>
          </a:p>
          <a:p>
            <a:pPr algn="ctr">
              <a:lnSpc>
                <a:spcPct val="150000"/>
              </a:lnSpc>
            </a:pP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nervioso</a:t>
            </a:r>
            <a:r>
              <a:rPr lang="es-EC" sz="1800" spc="-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central </a:t>
            </a:r>
          </a:p>
          <a:p>
            <a:pPr algn="ctr">
              <a:lnSpc>
                <a:spcPct val="150000"/>
              </a:lnSpc>
            </a:pP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(SNC)</a:t>
            </a:r>
            <a:endParaRPr lang="en-US" dirty="0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86D42ADD-01BB-DF78-EEE5-EF3485D46688}"/>
              </a:ext>
            </a:extLst>
          </p:cNvPr>
          <p:cNvSpPr txBox="1"/>
          <p:nvPr/>
        </p:nvSpPr>
        <p:spPr>
          <a:xfrm>
            <a:off x="2412493" y="295444"/>
            <a:ext cx="9374124" cy="66981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Más frecuentes son las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meningitis y la encefalitis </a:t>
            </a:r>
          </a:p>
          <a:p>
            <a:pPr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 han</a:t>
            </a:r>
            <a:r>
              <a:rPr lang="es-EC" sz="1800" spc="-1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descrito</a:t>
            </a:r>
            <a:r>
              <a:rPr lang="es-EC" sz="1800" spc="-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cuadros</a:t>
            </a:r>
            <a:r>
              <a:rPr lang="es-EC" sz="1800" spc="-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1800" spc="-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mielitis</a:t>
            </a:r>
            <a:r>
              <a:rPr lang="es-EC" sz="1800" spc="-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transversa</a:t>
            </a:r>
            <a:r>
              <a:rPr lang="es-EC" sz="1800" spc="-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s-EC" sz="1800" spc="-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spc="-1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polirradiculitis</a:t>
            </a:r>
            <a:r>
              <a:rPr lang="es-EC" sz="1800" spc="-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como</a:t>
            </a:r>
            <a:r>
              <a:rPr lang="es-EC" sz="1800" spc="-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</a:t>
            </a:r>
            <a:r>
              <a:rPr lang="es-EC" sz="1800" spc="-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síndrome</a:t>
            </a:r>
            <a:r>
              <a:rPr lang="es-EC" sz="1800" b="1" spc="-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1800" b="1" spc="-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Guillain-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Barré</a:t>
            </a:r>
          </a:p>
          <a:p>
            <a:pPr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 meningitis herpética es causa esporádica de meningitis aséptica, responsable </a:t>
            </a:r>
            <a:r>
              <a:rPr lang="es-EC" sz="18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del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s-EC" sz="18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</a:t>
            </a:r>
            <a:r>
              <a:rPr lang="es-EC" sz="18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</a:t>
            </a:r>
            <a:r>
              <a:rPr lang="es-EC" sz="18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%</a:t>
            </a:r>
            <a:r>
              <a:rPr lang="es-EC" sz="18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18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todas</a:t>
            </a:r>
            <a:r>
              <a:rPr lang="es-EC" sz="18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las</a:t>
            </a:r>
            <a:r>
              <a:rPr lang="es-EC" sz="18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meningitis</a:t>
            </a:r>
            <a:r>
              <a:rPr lang="es-EC" sz="18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víricas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</a:t>
            </a:r>
            <a:r>
              <a:rPr lang="es-EC" sz="18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presenta</a:t>
            </a:r>
            <a:r>
              <a:rPr lang="es-EC" sz="18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</a:t>
            </a:r>
            <a:r>
              <a:rPr lang="es-EC" sz="1800" b="1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adultos jóvenes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por lo general, asociada a un herpes genital primario y es causada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por el </a:t>
            </a:r>
            <a:r>
              <a:rPr lang="es-EC" sz="1800" b="1" spc="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VHS</a:t>
            </a:r>
            <a:r>
              <a:rPr lang="es-EC" sz="1800" b="1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s-EC" sz="1800" b="1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que</a:t>
            </a:r>
            <a:r>
              <a:rPr lang="es-EC" sz="18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atestigua</a:t>
            </a:r>
            <a:r>
              <a:rPr lang="es-EC" sz="18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</a:t>
            </a:r>
            <a:r>
              <a:rPr lang="es-EC" sz="18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punto</a:t>
            </a:r>
            <a:r>
              <a:rPr lang="es-EC" sz="18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18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partida</a:t>
            </a:r>
            <a:r>
              <a:rPr lang="es-EC" sz="18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genital.</a:t>
            </a:r>
            <a:r>
              <a:rPr lang="es-EC" sz="1800" spc="1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pc="1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urso</a:t>
            </a:r>
            <a:r>
              <a:rPr lang="es-EC" sz="18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clínico</a:t>
            </a:r>
            <a:r>
              <a:rPr lang="es-EC" sz="18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s-EC" sz="18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evolución</a:t>
            </a:r>
            <a:r>
              <a:rPr lang="es-EC" sz="18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son benignos</a:t>
            </a:r>
            <a:r>
              <a:rPr lang="es-EC" sz="18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s-EC" sz="18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indistinguibles</a:t>
            </a:r>
            <a:r>
              <a:rPr lang="es-EC" sz="18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18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las</a:t>
            </a:r>
            <a:r>
              <a:rPr lang="es-EC" sz="18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meningitis</a:t>
            </a:r>
            <a:r>
              <a:rPr lang="es-EC" sz="18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causadas</a:t>
            </a:r>
            <a:r>
              <a:rPr lang="es-EC" sz="18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por</a:t>
            </a:r>
            <a:r>
              <a:rPr lang="es-EC" sz="18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otros</a:t>
            </a:r>
            <a:r>
              <a:rPr lang="es-EC" sz="18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virus.</a:t>
            </a:r>
            <a:r>
              <a:rPr lang="es-EC" sz="18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Las</a:t>
            </a:r>
            <a:r>
              <a:rPr lang="es-EC" sz="18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meningitis por</a:t>
            </a:r>
            <a:r>
              <a:rPr lang="es-EC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VHS</a:t>
            </a:r>
            <a:r>
              <a:rPr lang="es-EC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también</a:t>
            </a:r>
            <a:r>
              <a:rPr lang="es-EC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han</a:t>
            </a:r>
            <a:r>
              <a:rPr lang="es-EC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sido</a:t>
            </a:r>
            <a:r>
              <a:rPr lang="es-EC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observadas</a:t>
            </a:r>
            <a:r>
              <a:rPr lang="es-EC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</a:t>
            </a:r>
            <a:r>
              <a:rPr lang="es-EC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niños,</a:t>
            </a:r>
            <a:r>
              <a:rPr lang="es-EC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</a:t>
            </a:r>
            <a:r>
              <a:rPr lang="es-EC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los</a:t>
            </a:r>
            <a:r>
              <a:rPr lang="es-EC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cuales</a:t>
            </a:r>
            <a:r>
              <a:rPr lang="es-EC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</a:t>
            </a:r>
            <a:r>
              <a:rPr lang="es-EC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VHS</a:t>
            </a:r>
            <a:r>
              <a:rPr lang="es-EC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s-EC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</a:t>
            </a:r>
            <a:r>
              <a:rPr lang="es-EC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</a:t>
            </a:r>
            <a:r>
              <a:rPr lang="es-EC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aislado del</a:t>
            </a:r>
            <a:r>
              <a:rPr lang="es-EC" sz="18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LCR</a:t>
            </a:r>
          </a:p>
          <a:p>
            <a:pPr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z="18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encefalitis</a:t>
            </a:r>
            <a:r>
              <a:rPr lang="es-EC" sz="1800" b="1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herpética</a:t>
            </a:r>
            <a:r>
              <a:rPr lang="es-EC" sz="1800" b="1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</a:t>
            </a:r>
            <a:r>
              <a:rPr lang="es-EC" sz="18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z="18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forma</a:t>
            </a:r>
            <a:r>
              <a:rPr lang="es-EC" sz="18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más</a:t>
            </a:r>
            <a:r>
              <a:rPr lang="es-EC" sz="1800" b="1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grave</a:t>
            </a:r>
            <a:r>
              <a:rPr lang="es-EC" sz="1800" b="1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18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infección</a:t>
            </a:r>
            <a:r>
              <a:rPr lang="es-EC" sz="18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del</a:t>
            </a:r>
            <a:r>
              <a:rPr lang="es-EC" sz="18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SNC,</a:t>
            </a:r>
            <a:r>
              <a:rPr lang="es-EC" sz="18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siendo a</a:t>
            </a:r>
            <a:r>
              <a:rPr lang="es-EC" sz="18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menudo</a:t>
            </a:r>
            <a:r>
              <a:rPr lang="es-EC" sz="18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letal. </a:t>
            </a:r>
            <a:r>
              <a:rPr lang="es-EC" sz="1800" spc="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Más frecuente por</a:t>
            </a:r>
            <a:r>
              <a:rPr lang="es-EC" sz="1800" b="1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VHS</a:t>
            </a:r>
            <a:r>
              <a:rPr lang="es-EC" sz="1800" b="1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s-EC" sz="1800" b="1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que</a:t>
            </a:r>
            <a:r>
              <a:rPr lang="es-EC" sz="18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constituye</a:t>
            </a:r>
            <a:r>
              <a:rPr lang="es-EC" sz="18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z="18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causa</a:t>
            </a:r>
            <a:r>
              <a:rPr lang="es-EC" sz="18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más frecuente de encefalitis esporádica viral en países de la zona templada. </a:t>
            </a:r>
          </a:p>
          <a:p>
            <a:pPr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pc="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s-EC" sz="18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mportante </a:t>
            </a:r>
            <a:r>
              <a:rPr lang="es-EC" sz="1800" spc="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establecer</a:t>
            </a:r>
            <a:r>
              <a:rPr lang="es-EC" sz="1800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diagnóstico</a:t>
            </a:r>
            <a:r>
              <a:rPr lang="es-EC" sz="1800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precoz,</a:t>
            </a:r>
            <a:r>
              <a:rPr lang="es-EC" sz="1800" spc="1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por</a:t>
            </a:r>
            <a:r>
              <a:rPr lang="es-EC" sz="1800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mortalidad</a:t>
            </a:r>
            <a:r>
              <a:rPr lang="es-EC" sz="1800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&gt;70%</a:t>
            </a:r>
            <a:r>
              <a:rPr lang="es-EC" sz="1800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</a:t>
            </a:r>
            <a:r>
              <a:rPr lang="es-EC" sz="1800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ausencia de tratamiento</a:t>
            </a:r>
            <a:r>
              <a:rPr lang="es-EC" sz="18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específico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476314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545549-B8D1-F482-864E-BBCE4D058E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rir llave 1">
            <a:extLst>
              <a:ext uri="{FF2B5EF4-FFF2-40B4-BE49-F238E27FC236}">
                <a16:creationId xmlns:a16="http://schemas.microsoft.com/office/drawing/2014/main" id="{F73D8623-D761-52B6-2983-3D972303F2FB}"/>
              </a:ext>
            </a:extLst>
          </p:cNvPr>
          <p:cNvSpPr/>
          <p:nvPr/>
        </p:nvSpPr>
        <p:spPr>
          <a:xfrm>
            <a:off x="1449324" y="86036"/>
            <a:ext cx="795528" cy="6430250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62086652-4EB9-C21E-FAA4-902D5C6DA141}"/>
              </a:ext>
            </a:extLst>
          </p:cNvPr>
          <p:cNvSpPr txBox="1"/>
          <p:nvPr/>
        </p:nvSpPr>
        <p:spPr>
          <a:xfrm>
            <a:off x="93726" y="2467094"/>
            <a:ext cx="175336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6.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Infección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algn="ctr"/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herpética</a:t>
            </a:r>
            <a:r>
              <a:rPr lang="en-US" sz="18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neonatal</a:t>
            </a:r>
            <a:endParaRPr lang="en-US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BDA39CAA-05DE-44AC-A86C-60AEB4978A0B}"/>
              </a:ext>
            </a:extLst>
          </p:cNvPr>
          <p:cNvSpPr txBox="1"/>
          <p:nvPr/>
        </p:nvSpPr>
        <p:spPr>
          <a:xfrm>
            <a:off x="1847088" y="159820"/>
            <a:ext cx="10251186" cy="62826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VHS</a:t>
            </a:r>
            <a:r>
              <a:rPr lang="es-EC" sz="1800" b="1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s-EC" sz="1800" b="1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</a:t>
            </a:r>
            <a:r>
              <a:rPr lang="es-EC" sz="1800" b="1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</a:t>
            </a:r>
            <a:r>
              <a:rPr lang="es-EC" sz="1800" b="1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agente</a:t>
            </a:r>
            <a:r>
              <a:rPr lang="es-EC" sz="1800" b="1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etiológico</a:t>
            </a:r>
            <a:r>
              <a:rPr lang="es-EC" sz="1800" b="1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</a:t>
            </a:r>
            <a:r>
              <a:rPr lang="es-EC" sz="1800" b="1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z="1800" b="1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mayoría</a:t>
            </a:r>
            <a:r>
              <a:rPr lang="es-EC" sz="1800" b="1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1800" b="1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los</a:t>
            </a:r>
            <a:r>
              <a:rPr lang="es-EC" sz="1800" b="1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casos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s-EC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aunque</a:t>
            </a:r>
            <a:r>
              <a:rPr lang="es-EC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</a:t>
            </a:r>
            <a:r>
              <a:rPr lang="es-EC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VHS</a:t>
            </a:r>
            <a:r>
              <a:rPr lang="es-EC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s-EC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responsable hasta en el 20% La</a:t>
            </a:r>
            <a:r>
              <a:rPr lang="es-EC" sz="18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infección</a:t>
            </a:r>
            <a:r>
              <a:rPr lang="es-EC" sz="18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del</a:t>
            </a:r>
            <a:r>
              <a:rPr lang="es-EC" sz="18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RN </a:t>
            </a:r>
            <a:r>
              <a:rPr lang="es-EC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puede</a:t>
            </a:r>
            <a:r>
              <a:rPr lang="es-EC" sz="18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ser</a:t>
            </a:r>
            <a:r>
              <a:rPr lang="es-EC" sz="18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adquirida</a:t>
            </a:r>
            <a:r>
              <a:rPr lang="es-EC" sz="18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 3</a:t>
            </a:r>
            <a:r>
              <a:rPr lang="es-EC" sz="18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momentos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es-EC" sz="18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spc="-1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s-EC" sz="1800" b="1" spc="-1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ntraútero</a:t>
            </a:r>
            <a:r>
              <a:rPr lang="es-EC" sz="1800" b="1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s-EC" sz="1800" b="1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intraparto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 postnatalmente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 </a:t>
            </a:r>
            <a:r>
              <a:rPr lang="es-EC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vía más común es intraparto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 se produce al ponerse el feto en contacto con las secreciones genitales maternas infectadas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 casi siempre sintomática </a:t>
            </a:r>
            <a:r>
              <a:rPr lang="es-EC" sz="1800" b="1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frecuentemente letal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 </a:t>
            </a:r>
            <a:r>
              <a:rPr lang="es-EC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infección </a:t>
            </a:r>
            <a:r>
              <a:rPr lang="es-EC" sz="1800" b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intraútero</a:t>
            </a:r>
            <a:r>
              <a:rPr lang="es-EC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puede ocurrir como: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una </a:t>
            </a:r>
            <a:r>
              <a:rPr lang="es-EC" sz="1800" b="1" u="sng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infección ascendente </a:t>
            </a:r>
            <a:r>
              <a:rPr lang="es-EC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 por </a:t>
            </a:r>
            <a:r>
              <a:rPr lang="es-EC" sz="1800" b="1" u="sng" spc="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transmisión </a:t>
            </a:r>
            <a:r>
              <a:rPr lang="es-EC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transplacentaria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 afectación del feto por vía transplacentaria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durante el embarazo, se puede producir </a:t>
            </a:r>
            <a:r>
              <a:rPr lang="es-EC" sz="18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 la </a:t>
            </a:r>
            <a:r>
              <a:rPr lang="es-EC" sz="1800" spc="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madre </a:t>
            </a:r>
            <a:r>
              <a:rPr lang="es-EC" sz="1800" spc="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presenta </a:t>
            </a:r>
            <a:r>
              <a:rPr lang="es-EC" sz="1800" spc="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viremia </a:t>
            </a:r>
            <a:r>
              <a:rPr lang="es-EC" sz="1800" spc="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secundariamente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</a:t>
            </a:r>
            <a:r>
              <a:rPr lang="es-EC" sz="1800" spc="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una </a:t>
            </a:r>
            <a:r>
              <a:rPr lang="es-EC" sz="1800" spc="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lesión </a:t>
            </a:r>
            <a:r>
              <a:rPr lang="es-EC" sz="1800" spc="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herpética </a:t>
            </a:r>
            <a:r>
              <a:rPr lang="es-EC" sz="1800" spc="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antes </a:t>
            </a:r>
            <a:r>
              <a:rPr lang="es-EC" sz="18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 </a:t>
            </a:r>
            <a:r>
              <a:rPr lang="es-EC" sz="1800" spc="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las </a:t>
            </a:r>
            <a:r>
              <a:rPr lang="es-EC" sz="1800" spc="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20s</a:t>
            </a:r>
            <a:r>
              <a:rPr lang="es-EC" sz="1800" spc="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 gestación (microcefalia, </a:t>
            </a:r>
            <a:r>
              <a:rPr lang="es-EC" sz="1800" spc="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microftalmía</a:t>
            </a:r>
            <a:r>
              <a:rPr lang="es-EC" sz="18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calcificaciones cerebrales, afectación </a:t>
            </a:r>
            <a:r>
              <a:rPr lang="es-EC" sz="1800" spc="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retineana</a:t>
            </a:r>
            <a:r>
              <a:rPr lang="es-EC" sz="18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 </a:t>
            </a:r>
            <a:r>
              <a:rPr lang="es-EC" sz="18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retraso mental). 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 </a:t>
            </a:r>
            <a:r>
              <a:rPr lang="es-EC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postnatal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está relacionada con el personal del hospital que pueden ser reservorio del virus. La transmisión postnatal madre-hijo también ha sido documentada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Los RN infectados intraparto o postnatalmente con el VHS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pueden presentar: enfermedad</a:t>
            </a:r>
            <a:r>
              <a:rPr lang="es-EC" sz="18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localizada</a:t>
            </a:r>
            <a:r>
              <a:rPr lang="es-EC" sz="18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</a:t>
            </a:r>
            <a:r>
              <a:rPr lang="es-EC" sz="18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z="18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piel,</a:t>
            </a:r>
            <a:r>
              <a:rPr lang="es-EC" sz="18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ojos,</a:t>
            </a:r>
            <a:r>
              <a:rPr lang="es-EC" sz="18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boca,</a:t>
            </a:r>
            <a:r>
              <a:rPr lang="es-EC" sz="18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encefalitis</a:t>
            </a:r>
            <a:r>
              <a:rPr lang="es-EC" sz="18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</a:t>
            </a:r>
            <a:r>
              <a:rPr lang="es-EC" sz="18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es-EC" sz="18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sin</a:t>
            </a:r>
            <a:r>
              <a:rPr lang="es-EC" sz="18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afección</a:t>
            </a:r>
            <a:r>
              <a:rPr lang="es-EC" sz="18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cutánea</a:t>
            </a:r>
            <a:r>
              <a:rPr lang="es-EC" sz="18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localizada,</a:t>
            </a:r>
            <a:r>
              <a:rPr lang="es-EC" sz="1800" spc="-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enfermedad</a:t>
            </a:r>
            <a:r>
              <a:rPr lang="es-EC" sz="1800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generalizada</a:t>
            </a:r>
            <a:r>
              <a:rPr lang="es-EC" sz="1800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que</a:t>
            </a:r>
            <a:r>
              <a:rPr lang="es-EC" sz="1800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afecta</a:t>
            </a:r>
            <a:r>
              <a:rPr lang="es-EC" sz="1800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s-EC" sz="1800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varios</a:t>
            </a:r>
            <a:r>
              <a:rPr lang="es-EC" sz="1800" spc="-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órganos,</a:t>
            </a:r>
            <a:r>
              <a:rPr lang="es-EC" sz="1800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incluyendo</a:t>
            </a:r>
            <a:r>
              <a:rPr lang="es-EC" sz="1800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</a:t>
            </a:r>
            <a:r>
              <a:rPr lang="es-EC" sz="1800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SNC,</a:t>
            </a:r>
            <a:r>
              <a:rPr lang="es-EC" sz="1800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normalmente fatal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con graves secuelas neurológicas en los</a:t>
            </a:r>
            <a:r>
              <a:rPr lang="es-EC" sz="1800" spc="1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sobrevivientes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02632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7" name="Rectangle 15366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5362" name="Picture 2">
            <a:extLst>
              <a:ext uri="{FF2B5EF4-FFF2-40B4-BE49-F238E27FC236}">
                <a16:creationId xmlns:a16="http://schemas.microsoft.com/office/drawing/2014/main" id="{ED1D4886-0AB8-02E8-3759-CADC097437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09868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3FDB93-FAD8-7B40-4AA2-58CF49104A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rir llave 1">
            <a:extLst>
              <a:ext uri="{FF2B5EF4-FFF2-40B4-BE49-F238E27FC236}">
                <a16:creationId xmlns:a16="http://schemas.microsoft.com/office/drawing/2014/main" id="{F22143E1-35CD-FFD9-35F0-6D9005312334}"/>
              </a:ext>
            </a:extLst>
          </p:cNvPr>
          <p:cNvSpPr/>
          <p:nvPr/>
        </p:nvSpPr>
        <p:spPr>
          <a:xfrm>
            <a:off x="3081528" y="169906"/>
            <a:ext cx="795528" cy="4197559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2C204356-0247-999D-F493-022E0557367A}"/>
              </a:ext>
            </a:extLst>
          </p:cNvPr>
          <p:cNvSpPr txBox="1"/>
          <p:nvPr/>
        </p:nvSpPr>
        <p:spPr>
          <a:xfrm>
            <a:off x="212598" y="1836158"/>
            <a:ext cx="2923794" cy="8812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7. Infección en el huésped</a:t>
            </a:r>
            <a:r>
              <a:rPr lang="es-EC" sz="1800" spc="-1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inmunocomprometido</a:t>
            </a:r>
            <a:endParaRPr lang="en-US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B0A36A53-876B-6D1C-FC53-7A157756DCE2}"/>
              </a:ext>
            </a:extLst>
          </p:cNvPr>
          <p:cNvSpPr txBox="1"/>
          <p:nvPr/>
        </p:nvSpPr>
        <p:spPr>
          <a:xfrm>
            <a:off x="3577590" y="148918"/>
            <a:ext cx="8291322" cy="8735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Tienen</a:t>
            </a:r>
            <a:r>
              <a:rPr lang="es-EC" sz="18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</a:t>
            </a:r>
            <a:r>
              <a:rPr lang="es-EC" sz="18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riesgo</a:t>
            </a:r>
            <a:r>
              <a:rPr lang="es-EC" sz="18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mayor de</a:t>
            </a:r>
            <a:r>
              <a:rPr lang="es-EC" sz="18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infección</a:t>
            </a:r>
            <a:r>
              <a:rPr lang="es-EC" sz="18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severa</a:t>
            </a:r>
            <a:r>
              <a:rPr lang="es-EC" sz="18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s-EC" sz="18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fatal</a:t>
            </a:r>
            <a:r>
              <a:rPr lang="es-EC" sz="18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por</a:t>
            </a:r>
            <a:r>
              <a:rPr lang="es-EC" sz="18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VHS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Las formas clínicas con mayor frecuencia: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6AF7D3C8-7329-5D10-A382-0FC4381592A1}"/>
              </a:ext>
            </a:extLst>
          </p:cNvPr>
          <p:cNvSpPr txBox="1"/>
          <p:nvPr/>
        </p:nvSpPr>
        <p:spPr>
          <a:xfrm>
            <a:off x="4271010" y="993272"/>
            <a:ext cx="7708392" cy="33741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1" indent="-342900" algn="just">
              <a:lnSpc>
                <a:spcPct val="150000"/>
              </a:lnSpc>
              <a:buSzPts val="1000"/>
              <a:buFont typeface="Wingdings" panose="05000000000000000000" pitchFamily="2" charset="2"/>
              <a:buChar char="q"/>
              <a:tabLst>
                <a:tab pos="1003935" algn="l"/>
              </a:tabLst>
            </a:pPr>
            <a:r>
              <a:rPr lang="es-EC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Eczema</a:t>
            </a:r>
            <a:r>
              <a:rPr lang="es-EC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herpético</a:t>
            </a:r>
            <a:r>
              <a:rPr lang="es-EC" spc="-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variceliforme</a:t>
            </a:r>
            <a:r>
              <a:rPr lang="es-EC" spc="-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Kaposi.</a:t>
            </a:r>
          </a:p>
          <a:p>
            <a:pPr marL="342900" lvl="1" indent="-342900" algn="just">
              <a:lnSpc>
                <a:spcPct val="150000"/>
              </a:lnSpc>
              <a:buSzPts val="1000"/>
              <a:buFont typeface="Wingdings" panose="05000000000000000000" pitchFamily="2" charset="2"/>
              <a:buChar char="q"/>
              <a:tabLst>
                <a:tab pos="1003935" algn="l"/>
              </a:tabLst>
            </a:pPr>
            <a:r>
              <a:rPr lang="es-EC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Lesiones ulceradas mucocutáneas extensas </a:t>
            </a:r>
            <a:r>
              <a:rPr lang="es-EC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 de </a:t>
            </a:r>
            <a:r>
              <a:rPr lang="es-EC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evolución prolongada </a:t>
            </a:r>
            <a:r>
              <a:rPr lang="es-EC" spc="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(herpes </a:t>
            </a:r>
            <a:r>
              <a:rPr lang="es-EC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fagedeno</a:t>
            </a:r>
            <a:r>
              <a:rPr lang="es-EC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es-EC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localización</a:t>
            </a:r>
            <a:r>
              <a:rPr lang="es-EC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nasobucal</a:t>
            </a:r>
            <a:r>
              <a:rPr lang="es-EC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s-EC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rectal</a:t>
            </a:r>
            <a:r>
              <a:rPr lang="es-EC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s-EC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genital.</a:t>
            </a:r>
          </a:p>
          <a:p>
            <a:pPr marL="342900" lvl="1" indent="-342900" algn="just">
              <a:lnSpc>
                <a:spcPct val="150000"/>
              </a:lnSpc>
              <a:buSzPts val="1000"/>
              <a:buFont typeface="Wingdings" panose="05000000000000000000" pitchFamily="2" charset="2"/>
              <a:buChar char="q"/>
              <a:tabLst>
                <a:tab pos="1003935" algn="l"/>
              </a:tabLst>
            </a:pPr>
            <a:r>
              <a:rPr lang="en-US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Traqueobronquitis</a:t>
            </a:r>
            <a:r>
              <a:rPr lang="en-US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</a:t>
            </a:r>
            <a:r>
              <a:rPr lang="en-US" spc="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neumonitis</a:t>
            </a:r>
            <a:r>
              <a:rPr lang="en-US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0" lvl="1" indent="-342900" algn="just">
              <a:lnSpc>
                <a:spcPct val="150000"/>
              </a:lnSpc>
              <a:buSzPts val="1000"/>
              <a:buFont typeface="Wingdings" panose="05000000000000000000" pitchFamily="2" charset="2"/>
              <a:buChar char="q"/>
              <a:tabLst>
                <a:tab pos="1003935" algn="l"/>
              </a:tabLst>
            </a:pPr>
            <a:r>
              <a:rPr lang="en-US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Esofagitis</a:t>
            </a:r>
            <a:r>
              <a:rPr lang="en-US" spc="-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herpética</a:t>
            </a:r>
            <a:r>
              <a:rPr lang="en-US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0" lvl="1" indent="-342900" algn="just">
              <a:lnSpc>
                <a:spcPct val="150000"/>
              </a:lnSpc>
              <a:buSzPts val="1000"/>
              <a:buFont typeface="Wingdings" panose="05000000000000000000" pitchFamily="2" charset="2"/>
              <a:buChar char="q"/>
              <a:tabLst>
                <a:tab pos="1003935" algn="l"/>
              </a:tabLst>
            </a:pPr>
            <a:r>
              <a:rPr lang="es-EC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Infección</a:t>
            </a:r>
            <a:r>
              <a:rPr lang="es-EC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herpética</a:t>
            </a:r>
            <a:r>
              <a:rPr lang="es-EC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generalizada</a:t>
            </a:r>
            <a:r>
              <a:rPr lang="es-EC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</a:t>
            </a:r>
            <a:r>
              <a:rPr lang="es-EC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que</a:t>
            </a:r>
            <a:r>
              <a:rPr lang="es-EC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</a:t>
            </a:r>
            <a:r>
              <a:rPr lang="es-EC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mayor</a:t>
            </a:r>
            <a:r>
              <a:rPr lang="es-EC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frecuencia</a:t>
            </a:r>
            <a:r>
              <a:rPr lang="es-EC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afecta</a:t>
            </a:r>
            <a:r>
              <a:rPr lang="es-EC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 hígado,</a:t>
            </a:r>
            <a:r>
              <a:rPr lang="es-EC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pulmones,</a:t>
            </a:r>
            <a:r>
              <a:rPr lang="es-EC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tracto</a:t>
            </a:r>
            <a:r>
              <a:rPr lang="es-EC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gastrointestinal,</a:t>
            </a:r>
            <a:r>
              <a:rPr lang="es-EC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suprarrenales,</a:t>
            </a:r>
            <a:r>
              <a:rPr lang="es-EC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SNC</a:t>
            </a:r>
            <a:r>
              <a:rPr lang="es-EC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s-EC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piel.</a:t>
            </a:r>
            <a:r>
              <a:rPr lang="es-EC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 </a:t>
            </a:r>
            <a:r>
              <a:rPr lang="en-US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mortalidad</a:t>
            </a:r>
            <a:r>
              <a:rPr lang="en-US" spc="-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</a:t>
            </a:r>
            <a:r>
              <a:rPr lang="en-US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aproxima</a:t>
            </a:r>
            <a:r>
              <a:rPr lang="en-US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</a:t>
            </a:r>
            <a:r>
              <a:rPr lang="en-US" spc="-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100</a:t>
            </a:r>
            <a:r>
              <a:rPr lang="en-US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%</a:t>
            </a:r>
            <a:r>
              <a:rPr lang="en-US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n-US" spc="-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los</a:t>
            </a:r>
            <a:r>
              <a:rPr lang="en-US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casos</a:t>
            </a:r>
            <a:endParaRPr lang="en-US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B28D997C-0987-E60D-AE8F-37F23EC571E5}"/>
              </a:ext>
            </a:extLst>
          </p:cNvPr>
          <p:cNvSpPr txBox="1"/>
          <p:nvPr/>
        </p:nvSpPr>
        <p:spPr>
          <a:xfrm>
            <a:off x="294894" y="4755955"/>
            <a:ext cx="2594610" cy="8812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8.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Relación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otras</a:t>
            </a:r>
            <a:r>
              <a:rPr lang="en-US" sz="1800" spc="-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enfermedades</a:t>
            </a:r>
            <a:endParaRPr lang="en-US" dirty="0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AFE4C3F8-6AA9-9623-D366-6576787A5A64}"/>
              </a:ext>
            </a:extLst>
          </p:cNvPr>
          <p:cNvSpPr txBox="1"/>
          <p:nvPr/>
        </p:nvSpPr>
        <p:spPr>
          <a:xfrm>
            <a:off x="3672078" y="4388453"/>
            <a:ext cx="8398002" cy="25431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Implicación</a:t>
            </a:r>
            <a:r>
              <a:rPr lang="es-EC" sz="18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</a:t>
            </a:r>
            <a:r>
              <a:rPr lang="es-EC" sz="1800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infecciones</a:t>
            </a:r>
            <a:r>
              <a:rPr lang="es-EC" sz="18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por</a:t>
            </a:r>
            <a:r>
              <a:rPr lang="es-EC" sz="18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VHS</a:t>
            </a:r>
            <a:r>
              <a:rPr lang="es-EC" sz="18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como</a:t>
            </a:r>
            <a:r>
              <a:rPr lang="es-EC" sz="1800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cofactores</a:t>
            </a:r>
            <a:r>
              <a:rPr lang="es-EC" sz="18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involucrados</a:t>
            </a:r>
            <a:r>
              <a:rPr lang="es-EC" sz="18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</a:t>
            </a:r>
            <a:r>
              <a:rPr lang="es-EC" sz="18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z="18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patogenia de diversos trastornos neurológicos como: parálisis facial idiopática, esclerosis múltiple,</a:t>
            </a:r>
            <a:r>
              <a:rPr lang="es-EC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síndrome</a:t>
            </a:r>
            <a:r>
              <a:rPr lang="es-EC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dolor</a:t>
            </a:r>
            <a:r>
              <a:rPr lang="es-EC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atípico,</a:t>
            </a:r>
            <a:r>
              <a:rPr lang="es-EC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mielitis</a:t>
            </a:r>
            <a:r>
              <a:rPr lang="es-EC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ascendente,</a:t>
            </a:r>
            <a:r>
              <a:rPr lang="es-EC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neuralgia</a:t>
            </a:r>
            <a:r>
              <a:rPr lang="es-EC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del</a:t>
            </a:r>
            <a:r>
              <a:rPr lang="es-EC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trigémino, epilepsia del lóbulo temporal y eritema multiforme.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Existen datos contradictorios sobre la participación del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VHS 2 en el cáncer cervical,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actualmente se cree que es un cofactor más en su complicada</a:t>
            </a:r>
            <a:r>
              <a:rPr lang="es-EC" sz="1800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patogenia</a:t>
            </a:r>
            <a:endParaRPr lang="en-US" dirty="0"/>
          </a:p>
        </p:txBody>
      </p:sp>
      <p:sp>
        <p:nvSpPr>
          <p:cNvPr id="13" name="Abrir llave 12">
            <a:extLst>
              <a:ext uri="{FF2B5EF4-FFF2-40B4-BE49-F238E27FC236}">
                <a16:creationId xmlns:a16="http://schemas.microsoft.com/office/drawing/2014/main" id="{5E30470D-EA18-F420-DD94-02C20D3AB0A3}"/>
              </a:ext>
            </a:extLst>
          </p:cNvPr>
          <p:cNvSpPr/>
          <p:nvPr/>
        </p:nvSpPr>
        <p:spPr>
          <a:xfrm>
            <a:off x="2935605" y="4507992"/>
            <a:ext cx="795528" cy="2270441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825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F249D3E0-53B0-CF7E-48CB-AAAC91EAC934}"/>
              </a:ext>
            </a:extLst>
          </p:cNvPr>
          <p:cNvSpPr txBox="1"/>
          <p:nvPr/>
        </p:nvSpPr>
        <p:spPr>
          <a:xfrm>
            <a:off x="669798" y="489311"/>
            <a:ext cx="10019538" cy="9688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z="20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familia</a:t>
            </a:r>
            <a:r>
              <a:rPr lang="es-EC" sz="20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2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los</a:t>
            </a:r>
            <a:r>
              <a:rPr lang="es-EC" sz="20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Herpesvirus</a:t>
            </a:r>
            <a:r>
              <a:rPr lang="es-EC" sz="2000" i="1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está</a:t>
            </a:r>
            <a:r>
              <a:rPr lang="es-EC" sz="20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constituida</a:t>
            </a:r>
            <a:r>
              <a:rPr lang="es-EC" sz="2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por</a:t>
            </a:r>
            <a:r>
              <a:rPr lang="es-EC" sz="20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varios</a:t>
            </a:r>
            <a:r>
              <a:rPr lang="es-EC" sz="2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patógenos</a:t>
            </a:r>
            <a:r>
              <a:rPr lang="es-EC" sz="20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que</a:t>
            </a:r>
            <a:r>
              <a:rPr lang="es-EC" sz="2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son</a:t>
            </a:r>
            <a:r>
              <a:rPr lang="es-EC" sz="20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capaces</a:t>
            </a:r>
            <a:r>
              <a:rPr lang="es-EC" sz="2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 causar una diversidad de enfermedades en el</a:t>
            </a:r>
            <a:r>
              <a:rPr lang="es-EC" sz="2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humano</a:t>
            </a:r>
            <a:endParaRPr lang="en-US" sz="2000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3C537C9F-A394-2C11-334B-9206C6B68FB4}"/>
              </a:ext>
            </a:extLst>
          </p:cNvPr>
          <p:cNvSpPr txBox="1"/>
          <p:nvPr/>
        </p:nvSpPr>
        <p:spPr>
          <a:xfrm>
            <a:off x="669798" y="1877860"/>
            <a:ext cx="10394442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Los </a:t>
            </a:r>
            <a:r>
              <a:rPr lang="es-EC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herpesvirus</a:t>
            </a:r>
            <a:r>
              <a:rPr lang="es-EC" sz="18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que</a:t>
            </a:r>
            <a:r>
              <a:rPr lang="es-EC" sz="18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</a:t>
            </a:r>
            <a:r>
              <a:rPr lang="es-EC" sz="18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mayor</a:t>
            </a:r>
            <a:r>
              <a:rPr lang="es-EC" sz="18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frecuencia</a:t>
            </a:r>
            <a:r>
              <a:rPr lang="es-EC" sz="18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infectan</a:t>
            </a:r>
            <a:r>
              <a:rPr lang="es-EC" sz="18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</a:t>
            </a:r>
            <a:r>
              <a:rPr lang="es-EC" sz="18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hombre</a:t>
            </a:r>
            <a:r>
              <a:rPr lang="es-EC" sz="18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incluyen: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</a:t>
            </a:r>
            <a:r>
              <a:rPr lang="es-EC" sz="18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virus</a:t>
            </a:r>
            <a:r>
              <a:rPr lang="es-EC" sz="18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herpes simple tipo 1 y 2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Citomegalovirus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virus </a:t>
            </a:r>
            <a:r>
              <a:rPr lang="es-EC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Epstein-Barr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EC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herpesvirus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humanos 6 y 7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EC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herpesvirus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8 asociado con el sarcoma de</a:t>
            </a:r>
            <a:r>
              <a:rPr lang="es-EC" sz="18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Kaposi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5993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1683D9-EEDC-E2B0-29A5-CA3612F366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5CAD2583-251A-979A-2CEB-CB627DE04E71}"/>
              </a:ext>
            </a:extLst>
          </p:cNvPr>
          <p:cNvSpPr txBox="1"/>
          <p:nvPr/>
        </p:nvSpPr>
        <p:spPr>
          <a:xfrm>
            <a:off x="742950" y="661029"/>
            <a:ext cx="11080242" cy="51238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C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INMUNIDAD</a:t>
            </a:r>
          </a:p>
          <a:p>
            <a:pPr algn="just">
              <a:lnSpc>
                <a:spcPct val="150000"/>
              </a:lnSpc>
            </a:pPr>
            <a:endParaRPr lang="en-US" sz="2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z="20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historia</a:t>
            </a:r>
            <a:r>
              <a:rPr lang="es-EC" sz="20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natural</a:t>
            </a:r>
            <a:r>
              <a:rPr lang="es-EC" sz="20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20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z="20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infección</a:t>
            </a:r>
            <a:r>
              <a:rPr lang="es-EC" sz="20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está</a:t>
            </a:r>
            <a:r>
              <a:rPr lang="es-EC" sz="20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influenciada</a:t>
            </a:r>
            <a:r>
              <a:rPr lang="es-EC" sz="20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por</a:t>
            </a:r>
            <a:r>
              <a:rPr lang="es-EC" sz="20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z="20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respuesta</a:t>
            </a:r>
            <a:r>
              <a:rPr lang="es-EC" sz="20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inmune</a:t>
            </a:r>
            <a:r>
              <a:rPr lang="es-EC" sz="20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específica e inespecífica. 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Los </a:t>
            </a:r>
            <a:r>
              <a:rPr lang="es-EC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Acs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IgM aparecen transitoriamente y son seguidos por IgG e IgA, los cuales tienden a persistir en el tiempo. 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Los </a:t>
            </a:r>
            <a:r>
              <a:rPr lang="es-EC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Acs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neutralizantes y los dependientes de la </a:t>
            </a:r>
            <a:r>
              <a:rPr lang="es-EC" sz="20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actividad</a:t>
            </a:r>
            <a:r>
              <a:rPr lang="es-EC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celular</a:t>
            </a:r>
            <a:r>
              <a:rPr lang="es-EC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citotóxica</a:t>
            </a:r>
            <a:r>
              <a:rPr lang="es-EC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aparecen</a:t>
            </a:r>
            <a:r>
              <a:rPr lang="es-EC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2-6</a:t>
            </a:r>
            <a:r>
              <a:rPr lang="es-EC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semanas</a:t>
            </a:r>
            <a:r>
              <a:rPr lang="es-EC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después</a:t>
            </a:r>
            <a:r>
              <a:rPr lang="es-EC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iniciada</a:t>
            </a:r>
            <a:r>
              <a:rPr lang="es-EC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infección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 persisten</a:t>
            </a:r>
            <a:r>
              <a:rPr lang="es-EC" sz="20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20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por</a:t>
            </a:r>
            <a:r>
              <a:rPr lang="es-EC" sz="20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vida.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Existe</a:t>
            </a:r>
            <a:r>
              <a:rPr lang="es-EC" sz="20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una</a:t>
            </a:r>
            <a:r>
              <a:rPr lang="es-EC" sz="20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relación</a:t>
            </a:r>
            <a:r>
              <a:rPr lang="es-EC" sz="20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directa</a:t>
            </a:r>
            <a:r>
              <a:rPr lang="es-EC" sz="20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entre</a:t>
            </a:r>
            <a:r>
              <a:rPr lang="es-EC" sz="20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z="20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intensidad</a:t>
            </a:r>
            <a:r>
              <a:rPr lang="es-EC" sz="20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20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z="20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respuesta</a:t>
            </a:r>
            <a:r>
              <a:rPr lang="es-EC" sz="20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20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Acs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 la severidad y recurrencia de las infecciones.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Los </a:t>
            </a:r>
            <a:r>
              <a:rPr lang="es-EC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Acs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no evitan las reinfecciones ni las reactivaciones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del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virus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latente,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pero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pueden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modificar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enfermedad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84847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28A81C-0B36-0FB8-2AE6-500739D5EE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E98C64D6-6C0B-E663-A8B3-33F4D6F11B05}"/>
              </a:ext>
            </a:extLst>
          </p:cNvPr>
          <p:cNvSpPr txBox="1"/>
          <p:nvPr/>
        </p:nvSpPr>
        <p:spPr>
          <a:xfrm>
            <a:off x="841248" y="152323"/>
            <a:ext cx="726033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514600" algn="just"/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DIAGNÓSTICO DE LABORATORIO</a:t>
            </a:r>
            <a:endParaRPr lang="en-US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6E239672-3668-7A4F-ADC7-2F4757B5CAD6}"/>
              </a:ext>
            </a:extLst>
          </p:cNvPr>
          <p:cNvSpPr txBox="1"/>
          <p:nvPr/>
        </p:nvSpPr>
        <p:spPr>
          <a:xfrm>
            <a:off x="194310" y="349167"/>
            <a:ext cx="11628882" cy="55769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  <a:buSzPts val="1000"/>
              <a:tabLst>
                <a:tab pos="2687320" algn="l"/>
              </a:tabLst>
            </a:pPr>
            <a:r>
              <a:rPr lang="en-US" sz="2000" b="1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</a:t>
            </a:r>
            <a:r>
              <a:rPr lang="en-US" sz="2000" b="1" spc="-1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Aislamiento</a:t>
            </a:r>
            <a:r>
              <a:rPr lang="en-US" sz="2000" b="1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viral</a:t>
            </a:r>
          </a:p>
          <a:p>
            <a:pPr algn="just">
              <a:lnSpc>
                <a:spcPct val="150000"/>
              </a:lnSpc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Muestras</a:t>
            </a:r>
            <a:r>
              <a:rPr lang="es-EC" sz="2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más</a:t>
            </a:r>
            <a:r>
              <a:rPr lang="es-EC" sz="2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adecuadas: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líquido</a:t>
            </a:r>
            <a:r>
              <a:rPr lang="es-EC" sz="2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vesicular</a:t>
            </a:r>
            <a:r>
              <a:rPr lang="es-EC" sz="2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2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las lesiones mucocutáneas o en su defecto el exudado (raspando fuertemente para recoger células</a:t>
            </a:r>
            <a:r>
              <a:rPr lang="es-EC" sz="20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epiteliales).</a:t>
            </a:r>
            <a:r>
              <a:rPr lang="es-EC" sz="2000" spc="1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Otros</a:t>
            </a:r>
            <a:r>
              <a:rPr lang="es-EC" sz="20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tejidos</a:t>
            </a:r>
            <a:r>
              <a:rPr lang="es-EC" sz="20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s-EC" sz="20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fluidos</a:t>
            </a:r>
            <a:r>
              <a:rPr lang="es-EC" sz="20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corporales</a:t>
            </a:r>
            <a:r>
              <a:rPr lang="es-EC" sz="20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pueden</a:t>
            </a:r>
            <a:r>
              <a:rPr lang="es-EC" sz="20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ser</a:t>
            </a:r>
            <a:r>
              <a:rPr lang="es-EC" sz="20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cultivados</a:t>
            </a:r>
            <a:r>
              <a:rPr lang="es-EC" sz="20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también</a:t>
            </a:r>
            <a:r>
              <a:rPr lang="es-EC" sz="20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 dependencia del cuadro clínico: </a:t>
            </a:r>
          </a:p>
          <a:p>
            <a:pPr algn="just">
              <a:lnSpc>
                <a:spcPct val="150000"/>
              </a:lnSpc>
            </a:pPr>
            <a:r>
              <a:rPr lang="es-EC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sangre      LCR</a:t>
            </a:r>
            <a:r>
              <a:rPr lang="es-EC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orina     heces</a:t>
            </a:r>
          </a:p>
          <a:p>
            <a:pPr algn="just">
              <a:lnSpc>
                <a:spcPct val="150000"/>
              </a:lnSpc>
            </a:pPr>
            <a:r>
              <a:rPr lang="es-EC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saliva      semen  </a:t>
            </a:r>
          </a:p>
          <a:p>
            <a:pPr algn="just">
              <a:lnSpc>
                <a:spcPct val="150000"/>
              </a:lnSpc>
            </a:pPr>
            <a:r>
              <a:rPr lang="es-EC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exudados faríngeos, uretrales, rectales </a:t>
            </a:r>
          </a:p>
          <a:p>
            <a:pPr algn="just">
              <a:lnSpc>
                <a:spcPct val="150000"/>
              </a:lnSpc>
            </a:pPr>
            <a:r>
              <a:rPr lang="es-EC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secreciones vaginales y cervicales</a:t>
            </a:r>
            <a:r>
              <a:rPr lang="es-EC" sz="2000" spc="-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Neumonía</a:t>
            </a:r>
            <a:r>
              <a:rPr lang="es-EC" sz="20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del</a:t>
            </a:r>
            <a:r>
              <a:rPr lang="es-EC" sz="2000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inmunodeprimido</a:t>
            </a:r>
            <a:r>
              <a:rPr lang="es-EC" sz="20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z="20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muestra</a:t>
            </a:r>
            <a:r>
              <a:rPr lang="es-EC" sz="20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ideal</a:t>
            </a:r>
            <a:r>
              <a:rPr lang="es-EC" sz="2000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</a:t>
            </a:r>
            <a:r>
              <a:rPr lang="es-EC" sz="20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</a:t>
            </a:r>
            <a:r>
              <a:rPr lang="es-EC" sz="20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lavado</a:t>
            </a:r>
            <a:r>
              <a:rPr lang="es-EC" sz="20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broncoalveolar</a:t>
            </a:r>
            <a:endParaRPr lang="es-EC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s-EC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s-EC" sz="20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 esofagitis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 encefalitis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z="2000" spc="-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biopsia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s-EC" sz="2000" spc="-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s-EC" sz="2000" spc="-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queratitis</a:t>
            </a:r>
            <a:r>
              <a:rPr lang="es-EC" sz="2000" spc="-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raspado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corneal.</a:t>
            </a:r>
            <a:r>
              <a:rPr lang="es-EC" sz="2000" spc="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872787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B10A589E-746D-BC57-FE25-677AEDE2E161}"/>
              </a:ext>
            </a:extLst>
          </p:cNvPr>
          <p:cNvSpPr txBox="1"/>
          <p:nvPr/>
        </p:nvSpPr>
        <p:spPr>
          <a:xfrm>
            <a:off x="590550" y="613486"/>
            <a:ext cx="11201400" cy="42005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</a:t>
            </a:r>
            <a:r>
              <a:rPr lang="es-EC" sz="2000" spc="-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los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procesos clínicos que van acompañados de viremia en ausencia de lesiones cutáneas el virus puede</a:t>
            </a:r>
            <a:r>
              <a:rPr lang="es-EC" sz="20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aislarse</a:t>
            </a:r>
            <a:r>
              <a:rPr lang="es-EC" sz="20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s-EC" sz="20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partir</a:t>
            </a:r>
            <a:r>
              <a:rPr lang="es-EC" sz="20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20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leucocitos</a:t>
            </a:r>
            <a:r>
              <a:rPr lang="es-EC" sz="20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20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sangre</a:t>
            </a:r>
            <a:r>
              <a:rPr lang="es-EC" sz="20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periférica.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es-EC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Las muestras deben ser tomadas durante las primeras 24 a 48 h.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es-EC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s-EC" sz="20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Todas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deben ser transportadas</a:t>
            </a:r>
            <a:r>
              <a:rPr lang="es-EC" sz="20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</a:t>
            </a:r>
            <a:r>
              <a:rPr lang="es-EC" sz="20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laboratorio</a:t>
            </a:r>
            <a:r>
              <a:rPr lang="es-EC" sz="20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s-EC" sz="20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medio</a:t>
            </a:r>
            <a:r>
              <a:rPr lang="es-EC" sz="20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20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transporte</a:t>
            </a:r>
            <a:r>
              <a:rPr lang="es-EC" sz="20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adecuado</a:t>
            </a:r>
            <a:r>
              <a:rPr lang="es-EC" sz="20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para mantener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viabilidad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del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virus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(frío)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deben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ser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procesadas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inmediatamente.</a:t>
            </a:r>
            <a:r>
              <a:rPr lang="es-EC" sz="2000" spc="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es-EC" sz="2000" spc="8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cultivo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 va a ser inoculado en las primeras 24 h, las muestras deben ser conservadas a -70 </a:t>
            </a:r>
            <a:r>
              <a:rPr lang="es-EC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ºC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014058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C50414-8223-11F8-04DC-E50219A96C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E44E3254-A903-A7C6-93A4-69284030DAFD}"/>
              </a:ext>
            </a:extLst>
          </p:cNvPr>
          <p:cNvSpPr txBox="1"/>
          <p:nvPr/>
        </p:nvSpPr>
        <p:spPr>
          <a:xfrm>
            <a:off x="323088" y="227750"/>
            <a:ext cx="11454384" cy="65088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C" sz="2000" b="1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s-EC" sz="2000" b="1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Examen</a:t>
            </a:r>
            <a:r>
              <a:rPr lang="es-EC" sz="2000" b="1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sz="2000" b="1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directo</a:t>
            </a:r>
            <a:r>
              <a:rPr lang="es-EC" sz="2000" b="1" spc="-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sz="2000" b="1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es-EC" sz="2000" b="1" spc="-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sz="2000" b="1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</a:t>
            </a:r>
            <a:r>
              <a:rPr lang="es-EC" sz="2000" b="1" spc="-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sz="2000" b="1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muestra</a:t>
            </a:r>
          </a:p>
          <a:p>
            <a:pPr algn="just">
              <a:lnSpc>
                <a:spcPct val="150000"/>
              </a:lnSpc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Muchas</a:t>
            </a:r>
            <a:r>
              <a:rPr lang="es-EC" sz="2000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decisiones</a:t>
            </a:r>
            <a:r>
              <a:rPr lang="es-EC" sz="2000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terapéuticas requieren</a:t>
            </a:r>
            <a:r>
              <a:rPr lang="es-EC" sz="2000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información</a:t>
            </a:r>
            <a:r>
              <a:rPr lang="es-EC" sz="2000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diagnóstica</a:t>
            </a:r>
            <a:r>
              <a:rPr lang="es-EC" sz="2000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s-EC" sz="2000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minutos</a:t>
            </a:r>
            <a:r>
              <a:rPr lang="es-EC" sz="2000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s-EC" sz="2000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horas</a:t>
            </a:r>
            <a:r>
              <a:rPr lang="es-EC" sz="2000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 varios</a:t>
            </a:r>
            <a:r>
              <a:rPr lang="es-EC" sz="2000" spc="-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métodos</a:t>
            </a:r>
            <a:r>
              <a:rPr lang="es-EC" sz="2000" spc="-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es-EC" sz="2000" spc="-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permiten</a:t>
            </a:r>
            <a:r>
              <a:rPr lang="es-EC" sz="2000" spc="-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</a:t>
            </a:r>
            <a:r>
              <a:rPr lang="es-EC" sz="2000" spc="-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examen</a:t>
            </a:r>
            <a:r>
              <a:rPr lang="es-EC" sz="2000" spc="-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directo</a:t>
            </a:r>
            <a:r>
              <a:rPr lang="es-EC" sz="2000" spc="-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es-EC" sz="2000" spc="-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</a:t>
            </a:r>
            <a:r>
              <a:rPr lang="es-EC" sz="2000" spc="-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muestra</a:t>
            </a:r>
            <a:r>
              <a:rPr lang="es-EC" sz="2000" spc="1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</a:t>
            </a:r>
            <a:r>
              <a:rPr lang="es-EC" sz="2000" spc="-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pueden</a:t>
            </a:r>
            <a:r>
              <a:rPr lang="es-EC" sz="2000" spc="-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facilitar.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Apariencia histológica de las lesiones causadas por el VHS: </a:t>
            </a:r>
          </a:p>
          <a:p>
            <a:pPr algn="just">
              <a:lnSpc>
                <a:spcPct val="150000"/>
              </a:lnSpc>
            </a:pPr>
            <a:endParaRPr lang="es-EC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es-EC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es-EC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es-EC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</a:t>
            </a:r>
            <a:r>
              <a:rPr lang="es-EC" sz="2000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microscopia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electrónica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permite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observar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viriones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</a:t>
            </a:r>
            <a:r>
              <a:rPr lang="es-EC" sz="2000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morfología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típica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familia </a:t>
            </a:r>
            <a:r>
              <a:rPr lang="es-EC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Herpesviridae</a:t>
            </a:r>
            <a:r>
              <a:rPr lang="es-EC" sz="2000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s-EC" sz="2000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</a:t>
            </a:r>
            <a:r>
              <a:rPr lang="es-EC" sz="2000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material</a:t>
            </a:r>
            <a:r>
              <a:rPr lang="es-EC" sz="2000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procedente</a:t>
            </a:r>
            <a:r>
              <a:rPr lang="es-EC" sz="2000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es-EC" sz="2000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las</a:t>
            </a:r>
            <a:r>
              <a:rPr lang="es-EC" sz="2000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lesiones,</a:t>
            </a:r>
            <a:r>
              <a:rPr lang="es-EC" sz="2000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pero</a:t>
            </a:r>
            <a:r>
              <a:rPr lang="es-EC" sz="2000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es-EC" sz="2000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permite</a:t>
            </a:r>
            <a:r>
              <a:rPr lang="es-EC" sz="2000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diferenciar</a:t>
            </a:r>
            <a:r>
              <a:rPr lang="es-EC" sz="2000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entre sus miembros.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EC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inmunomicroscopía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electrónica mediante el uso de </a:t>
            </a:r>
            <a:r>
              <a:rPr lang="es-EC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Acs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policlonales</a:t>
            </a:r>
            <a:r>
              <a:rPr lang="es-EC" sz="2000" spc="-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s-EC" sz="2000" spc="-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monoclonales</a:t>
            </a:r>
            <a:r>
              <a:rPr lang="es-EC" sz="2000" spc="-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también</a:t>
            </a:r>
            <a:r>
              <a:rPr lang="es-EC" sz="2000" spc="-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facilita</a:t>
            </a:r>
            <a:r>
              <a:rPr lang="es-EC" sz="2000" spc="-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detectar</a:t>
            </a:r>
            <a:r>
              <a:rPr lang="es-EC" sz="2000" spc="-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</a:t>
            </a:r>
            <a:r>
              <a:rPr lang="es-EC" sz="2000" spc="-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presencia</a:t>
            </a:r>
            <a:r>
              <a:rPr lang="es-EC" sz="2000" spc="-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</a:t>
            </a:r>
            <a:r>
              <a:rPr lang="es-EC" sz="2000" spc="-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VHS.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Existen sistemas comerciales que utilizan </a:t>
            </a:r>
            <a:r>
              <a:rPr lang="es-EC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Acs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monoclonales para detectar </a:t>
            </a:r>
            <a:r>
              <a:rPr lang="es-EC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Ags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virales, directamente, sobre la muestra clínica</a:t>
            </a:r>
            <a:endParaRPr lang="en-US" sz="2000" b="1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DB8F2440-E207-F7AC-FB29-2F67C6140B6A}"/>
              </a:ext>
            </a:extLst>
          </p:cNvPr>
          <p:cNvSpPr txBox="1"/>
          <p:nvPr/>
        </p:nvSpPr>
        <p:spPr>
          <a:xfrm>
            <a:off x="613029" y="2293444"/>
            <a:ext cx="6178296" cy="132343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s-EC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Células gigantes multinucleadas y células epiteliales las que contienen cuerpos de inclusión eosinófilos intranucleares distinguen las lesiones de VHS de las producidas por otros patógenos. </a:t>
            </a:r>
            <a:endParaRPr lang="en-US" sz="2000" b="1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A0B6EE83-5CEE-5968-0F13-4E229DA09367}"/>
              </a:ext>
            </a:extLst>
          </p:cNvPr>
          <p:cNvSpPr txBox="1"/>
          <p:nvPr/>
        </p:nvSpPr>
        <p:spPr>
          <a:xfrm>
            <a:off x="7081266" y="2293443"/>
            <a:ext cx="3147822" cy="132343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s-EC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Tinción de:</a:t>
            </a:r>
          </a:p>
          <a:p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Hematoxilina-eosina</a:t>
            </a:r>
          </a:p>
          <a:p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Giemsa </a:t>
            </a:r>
          </a:p>
          <a:p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Papanicolau, </a:t>
            </a:r>
            <a:endParaRPr lang="en-US" sz="2000" dirty="0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F1892EE7-9FB0-7D70-DD2C-81FA9C8E647A}"/>
              </a:ext>
            </a:extLst>
          </p:cNvPr>
          <p:cNvSpPr txBox="1"/>
          <p:nvPr/>
        </p:nvSpPr>
        <p:spPr>
          <a:xfrm>
            <a:off x="10355008" y="2693553"/>
            <a:ext cx="185737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aunque estos métodos no son</a:t>
            </a:r>
            <a:r>
              <a:rPr lang="es-EC" sz="1800" spc="1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específicos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7095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Células multinucleadas con inclusiones intranucleares características... |  Download Scientific Diagram">
            <a:extLst>
              <a:ext uri="{FF2B5EF4-FFF2-40B4-BE49-F238E27FC236}">
                <a16:creationId xmlns:a16="http://schemas.microsoft.com/office/drawing/2014/main" id="{98B6B751-F752-62CE-8E54-276B2B215D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9425" y="2075688"/>
            <a:ext cx="7342632" cy="4290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33A963A1-26FA-0C95-4B7F-138F4F01D320}"/>
              </a:ext>
            </a:extLst>
          </p:cNvPr>
          <p:cNvSpPr txBox="1"/>
          <p:nvPr/>
        </p:nvSpPr>
        <p:spPr>
          <a:xfrm>
            <a:off x="569976" y="636948"/>
            <a:ext cx="10201656" cy="96885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C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Células gigantes multinucleadas y células epiteliales que contienen cuerpos de inclusión eosinófilos intranucleares. 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7321339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8975B2-0813-1192-355B-D194461E51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4E2A69BE-5A7C-5166-9793-B23339547803}"/>
              </a:ext>
            </a:extLst>
          </p:cNvPr>
          <p:cNvSpPr txBox="1"/>
          <p:nvPr/>
        </p:nvSpPr>
        <p:spPr>
          <a:xfrm>
            <a:off x="322326" y="191780"/>
            <a:ext cx="11436858" cy="5115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  <a:buSzPts val="1000"/>
              <a:tabLst>
                <a:tab pos="865505" algn="l"/>
              </a:tabLst>
            </a:pPr>
            <a:r>
              <a:rPr lang="en-US" sz="2000" b="1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</a:t>
            </a:r>
            <a:r>
              <a:rPr lang="en-US" sz="2000" b="1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Diagnóstico</a:t>
            </a:r>
            <a:r>
              <a:rPr lang="en-US" sz="2000" b="1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serológico</a:t>
            </a:r>
            <a:r>
              <a:rPr lang="en-US" sz="2000" b="1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Muestra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adecuada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suelen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ser</a:t>
            </a:r>
            <a:r>
              <a:rPr lang="es-EC" sz="2000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los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sueros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pares.</a:t>
            </a:r>
            <a:r>
              <a:rPr lang="es-EC" sz="2000" spc="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1er suero se colecta lo más cercano al inicio de los síntomas, el 2do de 2-3 semanas después.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ransporte</a:t>
            </a:r>
            <a:r>
              <a:rPr lang="es-EC" sz="2000" spc="-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s-EC" sz="2000" spc="-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es-EC" sz="2000" spc="-1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-125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º</a:t>
            </a:r>
            <a:r>
              <a:rPr lang="es-EC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es-EC" sz="2000" spc="-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s-EC" sz="2000" spc="-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conservarse</a:t>
            </a:r>
            <a:r>
              <a:rPr lang="es-EC" sz="2000" spc="-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s-EC" sz="2000" spc="-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-20</a:t>
            </a:r>
            <a:r>
              <a:rPr lang="es-EC" sz="2000" spc="-1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-1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º</a:t>
            </a:r>
            <a:r>
              <a:rPr lang="es-EC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es-EC" sz="2000" spc="-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hasta</a:t>
            </a:r>
            <a:r>
              <a:rPr lang="es-EC" sz="2000" spc="-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</a:t>
            </a:r>
            <a:r>
              <a:rPr lang="es-EC" sz="2000" spc="-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uso.</a:t>
            </a:r>
            <a:r>
              <a:rPr lang="es-EC" sz="2000" spc="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Para el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diagnóstico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las</a:t>
            </a:r>
            <a:r>
              <a:rPr lang="es-EC" sz="2000" spc="-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infecciones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primarias,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ya</a:t>
            </a:r>
            <a:r>
              <a:rPr lang="es-EC" sz="2000" spc="-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sea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por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demostración</a:t>
            </a:r>
            <a:r>
              <a:rPr lang="es-EC" sz="2000" spc="-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seroconversión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 por detección de anticuerpos de tipo IgM en individuos sin anticuerpos preexistentes, suelen</a:t>
            </a:r>
            <a:r>
              <a:rPr lang="es-EC" sz="2000" spc="-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ser</a:t>
            </a:r>
            <a:r>
              <a:rPr lang="es-EC" sz="2000" spc="-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útiles,</a:t>
            </a:r>
            <a:r>
              <a:rPr lang="es-EC" sz="2000" spc="-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pero</a:t>
            </a:r>
            <a:r>
              <a:rPr lang="es-EC" sz="2000" spc="-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sobre</a:t>
            </a:r>
            <a:r>
              <a:rPr lang="es-EC" sz="2000" spc="-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todo</a:t>
            </a:r>
            <a:r>
              <a:rPr lang="es-EC" sz="2000" spc="-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para</a:t>
            </a:r>
            <a:r>
              <a:rPr lang="es-EC" sz="2000" b="1" spc="-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estudios</a:t>
            </a:r>
            <a:r>
              <a:rPr lang="es-EC" sz="2000" b="1" spc="-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epidemiológicos de</a:t>
            </a:r>
            <a:r>
              <a:rPr lang="es-EC" sz="2000" b="1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prevalencia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</a:t>
            </a:r>
            <a:r>
              <a:rPr lang="es-EC" sz="2000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útil</a:t>
            </a:r>
            <a:r>
              <a:rPr lang="es-EC" sz="2000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para</a:t>
            </a:r>
            <a:r>
              <a:rPr lang="es-EC" sz="2000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diagnosticar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infecciones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recurrentes,</a:t>
            </a:r>
            <a:r>
              <a:rPr lang="es-EC" sz="2000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puesto que no suelen ir asociadas a cambios detectables en el título de </a:t>
            </a:r>
            <a:r>
              <a:rPr lang="es-EC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Acs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ni a la producción de IgM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Puede usarse en el diagnóstico de las infecciones del SNC, la demostración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incremento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del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título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-5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Acs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del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LCR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respecto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sérico, indica</a:t>
            </a:r>
            <a:r>
              <a:rPr lang="es-EC" sz="2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z="2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producción</a:t>
            </a:r>
            <a:r>
              <a:rPr lang="es-EC" sz="2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intratecal</a:t>
            </a:r>
            <a:r>
              <a:rPr lang="es-EC" sz="2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2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los</a:t>
            </a:r>
            <a:r>
              <a:rPr lang="es-EC" sz="2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mismos</a:t>
            </a:r>
            <a:r>
              <a:rPr lang="es-EC" sz="2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076024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6CE504-F86F-F435-9766-DC8EF8F8A8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81D9454A-3F76-1135-9014-C5FBA379ABEB}"/>
              </a:ext>
            </a:extLst>
          </p:cNvPr>
          <p:cNvSpPr txBox="1"/>
          <p:nvPr/>
        </p:nvSpPr>
        <p:spPr>
          <a:xfrm>
            <a:off x="514350" y="579829"/>
            <a:ext cx="10906506" cy="42005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Fijación del complemento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Neutralización</a:t>
            </a:r>
            <a:endParaRPr lang="es-EC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Inmunofluorescencia</a:t>
            </a:r>
            <a:endParaRPr lang="es-EC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Inmunoperoxidasa</a:t>
            </a:r>
            <a:endParaRPr lang="es-EC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Ensayos </a:t>
            </a:r>
            <a:r>
              <a:rPr lang="es-EC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Inmunoenzimáticos</a:t>
            </a:r>
            <a:endParaRPr lang="es-EC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Radioinmunoanálisis</a:t>
            </a:r>
            <a:endParaRPr lang="es-EC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Hemaglutinación</a:t>
            </a:r>
            <a:r>
              <a:rPr lang="es-EC" sz="2000" spc="-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pasiva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nsayos</a:t>
            </a:r>
            <a:r>
              <a:rPr lang="es-EC" sz="2000" spc="-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2000" spc="-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toxicidad</a:t>
            </a:r>
            <a:r>
              <a:rPr lang="es-EC" sz="2000" spc="-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mediado</a:t>
            </a:r>
            <a:r>
              <a:rPr lang="es-EC" sz="2000" spc="-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por</a:t>
            </a:r>
            <a:r>
              <a:rPr lang="es-EC" sz="2000" spc="-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células dependientes de anticuerpos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2000" b="1" i="1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Western</a:t>
            </a:r>
            <a:r>
              <a:rPr lang="es-EC" sz="2000" b="1" i="1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Blot</a:t>
            </a:r>
            <a:r>
              <a:rPr lang="es-EC" sz="2000" b="1" i="1" spc="-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b="1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constituye</a:t>
            </a:r>
            <a:r>
              <a:rPr lang="es-EC" sz="20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z="20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prueba</a:t>
            </a:r>
            <a:r>
              <a:rPr lang="es-EC" sz="20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20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oro</a:t>
            </a:r>
            <a:r>
              <a:rPr lang="es-EC" sz="20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para</a:t>
            </a:r>
            <a:r>
              <a:rPr lang="es-EC" sz="20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z="20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tipificación exacta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los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anticuerpos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contra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VHS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0599745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D06616-8002-B7DF-90F2-F29C32D570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46A05D25-8AD2-700C-2D4C-447EF023249F}"/>
              </a:ext>
            </a:extLst>
          </p:cNvPr>
          <p:cNvSpPr txBox="1"/>
          <p:nvPr/>
        </p:nvSpPr>
        <p:spPr>
          <a:xfrm>
            <a:off x="432054" y="171045"/>
            <a:ext cx="8647938" cy="46621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  <a:buSzPts val="1000"/>
              <a:tabLst>
                <a:tab pos="860425" algn="l"/>
              </a:tabLst>
            </a:pPr>
            <a:r>
              <a:rPr lang="en-US" sz="2000" b="1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 </a:t>
            </a:r>
            <a:r>
              <a:rPr lang="en-US" sz="2000" b="1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Biología</a:t>
            </a:r>
            <a:r>
              <a:rPr lang="en-US" sz="2000" b="1" spc="-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molecular.</a:t>
            </a:r>
          </a:p>
          <a:p>
            <a:pPr lvl="0" algn="just">
              <a:lnSpc>
                <a:spcPct val="150000"/>
              </a:lnSpc>
              <a:buSzPts val="1000"/>
              <a:tabLst>
                <a:tab pos="860425" algn="l"/>
              </a:tabLst>
            </a:pPr>
            <a:endParaRPr lang="en-US" sz="2000" b="1" spc="-1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ibridación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ácidos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nucleicos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usando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sondas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ADN marcadas</a:t>
            </a:r>
            <a:r>
              <a:rPr lang="es-EC" sz="2000" spc="-1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radiactivamente</a:t>
            </a:r>
          </a:p>
          <a:p>
            <a:pPr algn="just">
              <a:lnSpc>
                <a:spcPct val="150000"/>
              </a:lnSpc>
            </a:pPr>
            <a:endParaRPr lang="es-EC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nálisis</a:t>
            </a:r>
            <a:r>
              <a:rPr lang="es-EC" sz="2000" spc="-1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del</a:t>
            </a:r>
            <a:r>
              <a:rPr lang="es-EC" sz="2000" spc="-1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ADN</a:t>
            </a:r>
            <a:r>
              <a:rPr lang="es-EC" sz="2000" spc="-1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amplificado</a:t>
            </a:r>
            <a:r>
              <a:rPr lang="es-EC" sz="2000" spc="-1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mediante</a:t>
            </a:r>
            <a:r>
              <a:rPr lang="es-EC" sz="2000" spc="-1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reacción</a:t>
            </a:r>
            <a:r>
              <a:rPr lang="es-EC" sz="2000" spc="-1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</a:t>
            </a:r>
            <a:r>
              <a:rPr lang="es-EC" sz="2000" spc="-1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cadena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</a:p>
          <a:p>
            <a:pPr algn="just">
              <a:lnSpc>
                <a:spcPct val="150000"/>
              </a:lnSpc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polimerasa</a:t>
            </a:r>
            <a:r>
              <a:rPr lang="es-EC" sz="2000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(RCP)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constituyen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estudios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rápidos</a:t>
            </a:r>
            <a:r>
              <a:rPr lang="es-EC" sz="2000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s-EC" sz="2000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eficaces.</a:t>
            </a:r>
          </a:p>
          <a:p>
            <a:pPr algn="just">
              <a:lnSpc>
                <a:spcPct val="150000"/>
              </a:lnSpc>
            </a:pPr>
            <a:endParaRPr lang="es-EC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</a:t>
            </a:r>
            <a:r>
              <a:rPr lang="es-EC" sz="2000" spc="-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análisis</a:t>
            </a:r>
            <a:r>
              <a:rPr lang="es-EC" sz="2000" spc="-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del</a:t>
            </a:r>
            <a:r>
              <a:rPr lang="es-EC" sz="2000" spc="-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genoma</a:t>
            </a:r>
            <a:r>
              <a:rPr lang="es-EC" sz="2000" spc="-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del</a:t>
            </a:r>
            <a:r>
              <a:rPr lang="es-EC" sz="2000" spc="-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VHS</a:t>
            </a:r>
            <a:r>
              <a:rPr lang="es-EC" sz="2000" spc="-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</a:t>
            </a:r>
            <a:r>
              <a:rPr lang="es-EC" sz="2000" spc="-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enzimas</a:t>
            </a:r>
            <a:r>
              <a:rPr lang="es-EC" sz="2000" spc="-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2000" spc="-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restricción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proporciona</a:t>
            </a:r>
            <a:r>
              <a:rPr lang="es-EC" sz="20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z="20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tipificación</a:t>
            </a:r>
            <a:r>
              <a:rPr lang="es-EC" sz="20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precisa</a:t>
            </a:r>
            <a:r>
              <a:rPr lang="es-EC" sz="20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20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los</a:t>
            </a:r>
            <a:r>
              <a:rPr lang="es-EC" sz="20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aislamientos</a:t>
            </a:r>
            <a:r>
              <a:rPr lang="es-EC" sz="20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20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este</a:t>
            </a:r>
            <a:r>
              <a:rPr lang="es-EC" sz="20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virus</a:t>
            </a:r>
            <a:endParaRPr lang="en-US" sz="2000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BC2E862-E023-491A-2206-AF0D03C4D29C}"/>
              </a:ext>
            </a:extLst>
          </p:cNvPr>
          <p:cNvSpPr txBox="1"/>
          <p:nvPr/>
        </p:nvSpPr>
        <p:spPr>
          <a:xfrm>
            <a:off x="7660386" y="2403286"/>
            <a:ext cx="4099560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Constituye</a:t>
            </a:r>
            <a:r>
              <a:rPr lang="es-EC" sz="1800" b="1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 método</a:t>
            </a:r>
            <a:r>
              <a:rPr lang="es-EC" sz="1800" b="1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más</a:t>
            </a:r>
            <a:r>
              <a:rPr lang="es-EC" sz="1800" b="1" spc="-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sensible</a:t>
            </a:r>
            <a:r>
              <a:rPr lang="es-EC" sz="1800" b="1" spc="-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para</a:t>
            </a:r>
            <a:r>
              <a:rPr lang="es-EC" sz="1800" b="1" spc="-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z="1800" b="1" spc="-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detección</a:t>
            </a:r>
            <a:r>
              <a:rPr lang="es-EC" sz="1800" b="1" spc="-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1800" b="1" spc="-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genoma</a:t>
            </a:r>
            <a:r>
              <a:rPr lang="es-EC" sz="1800" b="1" spc="-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del</a:t>
            </a:r>
            <a:r>
              <a:rPr lang="es-EC" sz="1800" b="1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VHS</a:t>
            </a:r>
            <a:r>
              <a:rPr lang="es-EC" sz="1800" b="1" spc="-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</a:t>
            </a:r>
            <a:r>
              <a:rPr lang="es-EC" sz="1800" b="1" spc="-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</a:t>
            </a:r>
            <a:r>
              <a:rPr lang="es-EC" sz="1800" b="1" spc="-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LCR,</a:t>
            </a:r>
            <a:r>
              <a:rPr lang="es-EC" sz="1800" b="1" spc="-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útil</a:t>
            </a:r>
            <a:r>
              <a:rPr lang="es-EC" sz="1800" b="1" spc="-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</a:t>
            </a:r>
            <a:r>
              <a:rPr lang="es-EC" sz="1800" b="1" spc="-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</a:t>
            </a:r>
            <a:r>
              <a:rPr lang="es-EC" sz="1800" b="1" spc="-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diagnós</a:t>
            </a:r>
            <a:r>
              <a:rPr lang="es-EC" sz="1800" b="1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tico</a:t>
            </a:r>
            <a:r>
              <a:rPr lang="es-EC" sz="1800" b="1" spc="-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1800" b="1" spc="-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z="1800" b="1" spc="-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encefalitis</a:t>
            </a:r>
            <a:r>
              <a:rPr lang="es-EC" sz="1800" b="1" spc="-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por</a:t>
            </a:r>
            <a:r>
              <a:rPr lang="es-EC" sz="1800" b="1" spc="-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</a:t>
            </a:r>
            <a:r>
              <a:rPr lang="es-EC" sz="1800" b="1" spc="-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VHS</a:t>
            </a:r>
            <a:endParaRPr lang="en-US" b="1" dirty="0"/>
          </a:p>
        </p:txBody>
      </p:sp>
      <p:sp>
        <p:nvSpPr>
          <p:cNvPr id="6" name="Cerrar llave 5">
            <a:extLst>
              <a:ext uri="{FF2B5EF4-FFF2-40B4-BE49-F238E27FC236}">
                <a16:creationId xmlns:a16="http://schemas.microsoft.com/office/drawing/2014/main" id="{AD7F0B3F-D239-882C-0EC6-E26D68B8DDF6}"/>
              </a:ext>
            </a:extLst>
          </p:cNvPr>
          <p:cNvSpPr/>
          <p:nvPr/>
        </p:nvSpPr>
        <p:spPr>
          <a:xfrm>
            <a:off x="7182993" y="2502132"/>
            <a:ext cx="372618" cy="785029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3446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84B85D-59C9-F09C-6757-EFBBFA6705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5E54D351-7B49-3C23-E904-3AF8FEDC7CB5}"/>
              </a:ext>
            </a:extLst>
          </p:cNvPr>
          <p:cNvSpPr txBox="1"/>
          <p:nvPr/>
        </p:nvSpPr>
        <p:spPr>
          <a:xfrm>
            <a:off x="279654" y="0"/>
            <a:ext cx="11912346" cy="69619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C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EPIDEMIOLOGÍA</a:t>
            </a:r>
            <a:endParaRPr lang="en-US" sz="2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682625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V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irus</a:t>
            </a:r>
            <a:r>
              <a:rPr lang="es-EC" sz="20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herpes</a:t>
            </a:r>
            <a:r>
              <a:rPr lang="es-EC" sz="20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simple</a:t>
            </a:r>
            <a:r>
              <a:rPr lang="es-EC" sz="20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tienen</a:t>
            </a:r>
            <a:r>
              <a:rPr lang="es-EC" sz="20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distribución</a:t>
            </a:r>
            <a:r>
              <a:rPr lang="es-EC" sz="20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mundial.</a:t>
            </a:r>
            <a:r>
              <a:rPr lang="es-EC" sz="2000" spc="1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R="682625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2000" spc="1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umanos constituyen el único reservorio natural y no existen vectores involucrados en la transmisión. </a:t>
            </a:r>
          </a:p>
          <a:p>
            <a:pPr marR="682625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 capacidad de estos</a:t>
            </a:r>
            <a:r>
              <a:rPr lang="es-EC" sz="2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virus</a:t>
            </a:r>
            <a:r>
              <a:rPr lang="es-EC" sz="2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para</a:t>
            </a:r>
            <a:r>
              <a:rPr lang="es-EC" sz="2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establecer</a:t>
            </a:r>
            <a:r>
              <a:rPr lang="es-EC" sz="2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infección</a:t>
            </a:r>
            <a:r>
              <a:rPr lang="es-EC" sz="2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latente</a:t>
            </a:r>
            <a:r>
              <a:rPr lang="es-EC" sz="2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</a:t>
            </a:r>
            <a:r>
              <a:rPr lang="es-EC" sz="2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reactivación</a:t>
            </a:r>
            <a:r>
              <a:rPr lang="es-EC" sz="2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periódica</a:t>
            </a:r>
            <a:r>
              <a:rPr lang="es-EC" sz="2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durante</a:t>
            </a:r>
            <a:r>
              <a:rPr lang="es-EC" sz="2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toda</a:t>
            </a:r>
            <a:r>
              <a:rPr lang="es-EC" sz="2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z="2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vida y la eliminación de virus asegura la supervivencia de estos.</a:t>
            </a:r>
          </a:p>
          <a:p>
            <a:pPr marR="682625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VHS</a:t>
            </a:r>
            <a:r>
              <a:rPr lang="es-EC" sz="2000" spc="-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</a:t>
            </a:r>
            <a:r>
              <a:rPr lang="es-EC" sz="2000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mundialmente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endémico en todas las sociedades humanas, desde grandes poblaciones urbanas a tribus nativas aisladas y geográficamente</a:t>
            </a:r>
            <a:r>
              <a:rPr lang="es-EC" sz="2000" spc="-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remotas. </a:t>
            </a:r>
          </a:p>
          <a:p>
            <a:pPr marR="682625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VHS 1 se transmite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principalmente por</a:t>
            </a:r>
            <a:r>
              <a:rPr lang="es-EC" sz="2000" spc="-1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contacto con lesiones o secreciones orales infectadas y la incidencia y prevalencia de la infección están influenciadas por factores que afectan el grado de exposición, tales como el hacina</a:t>
            </a:r>
            <a:r>
              <a:rPr lang="es-EC" sz="2000" spc="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miento, </a:t>
            </a:r>
            <a:r>
              <a:rPr lang="es-EC" sz="2000" spc="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 </a:t>
            </a:r>
            <a:r>
              <a:rPr lang="es-EC" sz="2000" spc="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higiene deficiente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 </a:t>
            </a:r>
            <a:r>
              <a:rPr lang="es-EC" sz="2000" spc="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 </a:t>
            </a:r>
            <a:r>
              <a:rPr lang="es-EC" sz="20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edad. </a:t>
            </a:r>
          </a:p>
          <a:p>
            <a:pPr marR="682625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VHS 2 es la causa predominante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 herpes genital, es transmitido sexualmente a través del contacto con secreciones genitales infectadas o superficies mucosas. </a:t>
            </a:r>
          </a:p>
          <a:p>
            <a:pPr marR="682625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nfección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por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VHS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rara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antes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pubertad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adquisición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está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relacionada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actividad sexual, siendo la</a:t>
            </a:r>
            <a:r>
              <a:rPr lang="es-EC" sz="2000" spc="-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tasa</a:t>
            </a:r>
            <a:r>
              <a:rPr lang="es-EC" sz="2000" spc="-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más</a:t>
            </a:r>
            <a:r>
              <a:rPr lang="es-EC" sz="2000" spc="-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alta</a:t>
            </a:r>
            <a:r>
              <a:rPr lang="es-EC" sz="2000" spc="-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entre</a:t>
            </a:r>
            <a:r>
              <a:rPr lang="es-EC" sz="2000" spc="-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los</a:t>
            </a:r>
            <a:r>
              <a:rPr lang="es-EC" sz="2000" spc="-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15-35</a:t>
            </a:r>
            <a:r>
              <a:rPr lang="es-EC" sz="2000" spc="-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años</a:t>
            </a:r>
            <a:r>
              <a:rPr lang="es-EC" sz="2000" spc="-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2000" spc="-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edad</a:t>
            </a:r>
            <a:r>
              <a:rPr lang="es-EC" sz="2000" spc="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(más</a:t>
            </a:r>
            <a:r>
              <a:rPr lang="es-EC" sz="2000" spc="-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del</a:t>
            </a:r>
            <a:r>
              <a:rPr lang="es-EC" sz="2000" spc="-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80</a:t>
            </a:r>
            <a:r>
              <a:rPr lang="es-EC" sz="2000" spc="-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%</a:t>
            </a:r>
            <a:r>
              <a:rPr lang="es-EC" sz="2000" spc="-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 las infecciones primarias por VHS 2 se presentan en ese grupo </a:t>
            </a:r>
            <a:r>
              <a:rPr lang="es-EC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etareo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40519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2F92BA-BDFC-530C-60A4-EE1B551C4A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19C2333C-2778-6E7A-15D5-F5751B6B8010}"/>
              </a:ext>
            </a:extLst>
          </p:cNvPr>
          <p:cNvSpPr txBox="1"/>
          <p:nvPr/>
        </p:nvSpPr>
        <p:spPr>
          <a:xfrm>
            <a:off x="331470" y="524085"/>
            <a:ext cx="10906506" cy="57210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68326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Factores de riesgo para la infección por VHS 2 están:</a:t>
            </a:r>
          </a:p>
          <a:p>
            <a:pPr marL="342900" marR="68326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es-EC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68326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es-EC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68326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es-EC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68326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es-EC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68326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es-EC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marR="682625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eríodo</a:t>
            </a:r>
            <a:r>
              <a:rPr lang="es-EC" sz="18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18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incubación</a:t>
            </a:r>
            <a:r>
              <a:rPr lang="es-EC" sz="18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18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7-12</a:t>
            </a:r>
            <a:r>
              <a:rPr lang="es-EC" sz="18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días.</a:t>
            </a:r>
          </a:p>
          <a:p>
            <a:pPr marL="285750" marR="682625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 ha reportado que la secreción de virus en la saliva puede extenderse hasta 7 semanas después de la recuperación de una </a:t>
            </a:r>
            <a:r>
              <a:rPr lang="es-EC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gingivoestomatitis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285750" marR="682625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Los pacientes con lesiones genitales primarias son infectivos entre los 7 y los 12 días y con enfermedad recurrente durante 4 días y hasta una</a:t>
            </a:r>
            <a:r>
              <a:rPr lang="es-EC" sz="1800" spc="-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semana.</a:t>
            </a:r>
          </a:p>
          <a:p>
            <a:pPr marL="285750" marR="682625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 infección neonatal por VHS, 2/3 de las cuales son causadas por el VHS 2, son usualmente</a:t>
            </a:r>
            <a:r>
              <a:rPr lang="es-EC" sz="18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adquiridas</a:t>
            </a:r>
            <a:r>
              <a:rPr lang="es-EC" sz="1800" spc="1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durante</a:t>
            </a:r>
            <a:r>
              <a:rPr lang="es-EC" sz="18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</a:t>
            </a:r>
            <a:r>
              <a:rPr lang="es-EC" sz="18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paso</a:t>
            </a:r>
            <a:r>
              <a:rPr lang="es-EC" sz="18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del</a:t>
            </a:r>
            <a:r>
              <a:rPr lang="es-EC" sz="18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recién</a:t>
            </a:r>
            <a:r>
              <a:rPr lang="es-EC" sz="18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nacido</a:t>
            </a:r>
            <a:r>
              <a:rPr lang="es-EC" sz="18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s-EC" sz="18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través</a:t>
            </a:r>
            <a:r>
              <a:rPr lang="es-EC" sz="18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del</a:t>
            </a:r>
            <a:r>
              <a:rPr lang="es-EC" sz="18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canal</a:t>
            </a:r>
            <a:r>
              <a:rPr lang="es-EC" sz="18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del</a:t>
            </a:r>
            <a:r>
              <a:rPr lang="es-EC" sz="18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parto</a:t>
            </a:r>
            <a:r>
              <a:rPr lang="es-EC" sz="18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18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una madre infectada con herpes</a:t>
            </a:r>
            <a:r>
              <a:rPr lang="es-EC" sz="1800" spc="-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genital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8EC63263-4A6D-54EC-8C51-A79BA43628C8}"/>
              </a:ext>
            </a:extLst>
          </p:cNvPr>
          <p:cNvSpPr txBox="1"/>
          <p:nvPr/>
        </p:nvSpPr>
        <p:spPr>
          <a:xfrm>
            <a:off x="3175254" y="1126712"/>
            <a:ext cx="6517386" cy="23083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Promiscuidad</a:t>
            </a:r>
          </a:p>
          <a:p>
            <a:r>
              <a:rPr lang="es-EC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nicio de relaciones</a:t>
            </a:r>
            <a:r>
              <a:rPr lang="es-EC" sz="1800" b="1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sexuales</a:t>
            </a:r>
            <a:r>
              <a:rPr lang="es-EC" sz="1800" b="1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s-EC" sz="1800" b="1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edades</a:t>
            </a:r>
            <a:r>
              <a:rPr lang="es-EC" sz="1800" b="1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tempranas</a:t>
            </a:r>
          </a:p>
          <a:p>
            <a:r>
              <a:rPr lang="es-EC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istoria</a:t>
            </a:r>
            <a:r>
              <a:rPr lang="es-EC" sz="1800" b="1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anterior</a:t>
            </a:r>
            <a:r>
              <a:rPr lang="es-EC" sz="1800" b="1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1800" b="1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otras</a:t>
            </a:r>
            <a:r>
              <a:rPr lang="es-EC" sz="1800" b="1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enfermedades</a:t>
            </a:r>
            <a:r>
              <a:rPr lang="es-EC" sz="1800" b="1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1800" b="1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transmisión</a:t>
            </a:r>
            <a:r>
              <a:rPr lang="es-EC" sz="1800" b="1" spc="-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sexual</a:t>
            </a:r>
            <a:r>
              <a:rPr lang="es-EC" sz="1800" b="1" spc="1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(ETS)</a:t>
            </a:r>
          </a:p>
          <a:p>
            <a:r>
              <a:rPr lang="es-EC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amilias</a:t>
            </a:r>
            <a:r>
              <a:rPr lang="es-EC" sz="1800" b="1" spc="-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1800" b="1" spc="-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bajo</a:t>
            </a:r>
            <a:r>
              <a:rPr lang="es-EC" sz="1800" b="1" spc="-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ingreso</a:t>
            </a:r>
          </a:p>
          <a:p>
            <a:r>
              <a:rPr lang="es-EC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ños</a:t>
            </a:r>
            <a:r>
              <a:rPr lang="es-EC" sz="1800" b="1" spc="-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1800" b="1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actividad</a:t>
            </a:r>
            <a:r>
              <a:rPr lang="es-EC" sz="1800" b="1" spc="-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sexual</a:t>
            </a:r>
          </a:p>
          <a:p>
            <a:r>
              <a:rPr lang="es-EC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ncremento</a:t>
            </a:r>
            <a:r>
              <a:rPr lang="es-EC" sz="1800" b="1" spc="-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1800" b="1" spc="-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esta</a:t>
            </a:r>
            <a:r>
              <a:rPr lang="es-EC" sz="1800" b="1" spc="-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 los adolescentes</a:t>
            </a:r>
          </a:p>
          <a:p>
            <a:r>
              <a:rPr lang="es-EC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 usar barreras</a:t>
            </a:r>
            <a:r>
              <a:rPr lang="es-EC" sz="1800" b="1" spc="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contraceptivas.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41533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E267A6-0915-2D2D-55CD-08675ABAA0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8DDD5AB8-7A20-2DD3-F386-70C7EAEF8900}"/>
              </a:ext>
            </a:extLst>
          </p:cNvPr>
          <p:cNvSpPr txBox="1"/>
          <p:nvPr/>
        </p:nvSpPr>
        <p:spPr>
          <a:xfrm>
            <a:off x="1648206" y="272534"/>
            <a:ext cx="60944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85800"/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CARACTERÍSTICAS GENERALES</a:t>
            </a:r>
            <a:endParaRPr lang="en-US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4DCEC863-081B-B16D-F86A-21B6265DAD43}"/>
              </a:ext>
            </a:extLst>
          </p:cNvPr>
          <p:cNvSpPr txBox="1"/>
          <p:nvPr/>
        </p:nvSpPr>
        <p:spPr>
          <a:xfrm>
            <a:off x="404622" y="646629"/>
            <a:ext cx="106870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 virión tiene una talla que oscila en el rango de 120 a 300 nanómetros (nm)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D714D326-10C6-E300-C63E-5D27740758AD}"/>
              </a:ext>
            </a:extLst>
          </p:cNvPr>
          <p:cNvSpPr txBox="1"/>
          <p:nvPr/>
        </p:nvSpPr>
        <p:spPr>
          <a:xfrm>
            <a:off x="208026" y="1015961"/>
            <a:ext cx="11080242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C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stá constituido por:</a:t>
            </a:r>
          </a:p>
          <a:p>
            <a:pPr marL="342900" indent="-342900">
              <a:buFont typeface="+mj-lt"/>
              <a:buAutoNum type="arabicPeriod"/>
            </a:pPr>
            <a:r>
              <a:rPr lang="es-EC" sz="1800" spc="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</a:t>
            </a:r>
            <a:r>
              <a:rPr lang="es-EC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spc="2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core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que</a:t>
            </a:r>
            <a:r>
              <a:rPr lang="es-EC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spc="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contiene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spc="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ADN</a:t>
            </a:r>
            <a:r>
              <a:rPr lang="es-EC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(ácido</a:t>
            </a:r>
            <a:r>
              <a:rPr lang="es-EC" sz="1800" spc="-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desoxirribonucleico)</a:t>
            </a:r>
            <a:r>
              <a:rPr lang="es-EC" sz="1800" spc="-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viral</a:t>
            </a:r>
            <a:r>
              <a:rPr lang="es-EC" sz="1800" spc="-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1800" spc="-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doble</a:t>
            </a:r>
            <a:r>
              <a:rPr lang="es-EC" sz="1800" spc="-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cadena, lineal y en algunas ocasiones forma un</a:t>
            </a:r>
            <a:r>
              <a:rPr lang="es-EC" sz="1800" spc="1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torus</a:t>
            </a:r>
            <a:endParaRPr lang="es-EC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Una </a:t>
            </a:r>
            <a:r>
              <a:rPr lang="es-EC" sz="1800" spc="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cápside icosaédrica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 </a:t>
            </a:r>
            <a:r>
              <a:rPr lang="es-EC" sz="1800" spc="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aproximadamente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 </a:t>
            </a:r>
            <a:r>
              <a:rPr lang="es-EC" sz="18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100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</a:t>
            </a:r>
            <a:r>
              <a:rPr lang="es-EC" sz="18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110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nm de </a:t>
            </a:r>
            <a:r>
              <a:rPr lang="es-EC" sz="1800" spc="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diámetro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 </a:t>
            </a:r>
            <a:r>
              <a:rPr lang="es-EC" sz="18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</a:t>
            </a:r>
            <a:r>
              <a:rPr lang="es-EC" sz="1800" spc="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puesto </a:t>
            </a:r>
            <a:r>
              <a:rPr lang="es-EC" sz="18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 </a:t>
            </a:r>
            <a:r>
              <a:rPr lang="es-EC" sz="1800" spc="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162 </a:t>
            </a:r>
            <a:r>
              <a:rPr lang="es-EC" sz="1800" spc="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capsómeros, </a:t>
            </a:r>
            <a:r>
              <a:rPr lang="es-EC" sz="18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12 de </a:t>
            </a:r>
            <a:r>
              <a:rPr lang="es-EC" sz="1800" spc="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ellos </a:t>
            </a:r>
            <a:r>
              <a:rPr lang="es-EC" sz="1800" spc="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son </a:t>
            </a:r>
            <a:r>
              <a:rPr lang="es-EC" sz="1800" spc="3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pentaméricos</a:t>
            </a:r>
            <a:r>
              <a:rPr lang="es-EC" sz="1800" spc="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 </a:t>
            </a:r>
            <a:r>
              <a:rPr lang="es-EC" sz="1800" spc="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están </a:t>
            </a:r>
            <a:r>
              <a:rPr lang="es-EC" sz="1800" spc="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situados </a:t>
            </a:r>
            <a:r>
              <a:rPr lang="es-EC" sz="18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 </a:t>
            </a:r>
            <a:r>
              <a:rPr lang="es-EC" sz="1800" spc="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los </a:t>
            </a:r>
            <a:r>
              <a:rPr lang="es-EC" sz="1800" spc="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vértices,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 </a:t>
            </a:r>
            <a:r>
              <a:rPr lang="es-EC" sz="18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150</a:t>
            </a:r>
            <a:r>
              <a:rPr lang="es-EC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spc="3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hexaméric</a:t>
            </a:r>
            <a:r>
              <a:rPr lang="es-EC" spc="3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os</a:t>
            </a:r>
            <a:endParaRPr lang="es-EC" spc="3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 material amorfo, algunas veces asimétrico, el cual rodea la cápside y es designado como</a:t>
            </a:r>
            <a:r>
              <a:rPr lang="es-EC" sz="1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tegumento</a:t>
            </a:r>
            <a:r>
              <a:rPr lang="es-EC" sz="1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s-EC" sz="1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</a:t>
            </a:r>
            <a:r>
              <a:rPr lang="es-EC" sz="1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grosor</a:t>
            </a:r>
            <a:r>
              <a:rPr lang="es-EC" sz="1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influye</a:t>
            </a:r>
            <a:r>
              <a:rPr lang="es-EC" sz="1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</a:t>
            </a:r>
            <a:r>
              <a:rPr lang="es-EC" sz="1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z="1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variabilidad</a:t>
            </a:r>
            <a:r>
              <a:rPr lang="es-EC" sz="1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1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z="1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talla</a:t>
            </a:r>
            <a:r>
              <a:rPr lang="es-EC" sz="1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del</a:t>
            </a:r>
            <a:r>
              <a:rPr lang="es-EC" sz="1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virión</a:t>
            </a:r>
          </a:p>
          <a:p>
            <a:pPr marL="342900" indent="-342900">
              <a:buFont typeface="+mj-lt"/>
              <a:buAutoNum type="arabicPeriod"/>
            </a:pP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Una</a:t>
            </a:r>
            <a:r>
              <a:rPr lang="es-EC" sz="1800" spc="-1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membrana</a:t>
            </a:r>
            <a:r>
              <a:rPr lang="es-EC" sz="1800" spc="-1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conocida</a:t>
            </a:r>
            <a:r>
              <a:rPr lang="es-EC" sz="1800" spc="-1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como</a:t>
            </a:r>
            <a:r>
              <a:rPr lang="es-EC" sz="1800" spc="-1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z="1800" spc="-1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envoltura</a:t>
            </a:r>
            <a:r>
              <a:rPr lang="es-EC" sz="1800" spc="-1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1800" spc="-1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apariencia</a:t>
            </a:r>
            <a:r>
              <a:rPr lang="es-EC" sz="1800" spc="-1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trilaminar</a:t>
            </a:r>
            <a:r>
              <a:rPr lang="es-EC" sz="1800" spc="-1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demostrada</a:t>
            </a:r>
            <a:r>
              <a:rPr lang="es-EC" sz="1800" spc="-1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por</a:t>
            </a:r>
            <a:r>
              <a:rPr lang="es-EC" sz="1800" spc="-1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estudios </a:t>
            </a:r>
            <a:r>
              <a:rPr lang="es-EC" sz="1800" spc="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 </a:t>
            </a:r>
            <a:r>
              <a:rPr lang="es-EC" sz="18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 </a:t>
            </a:r>
            <a:r>
              <a:rPr lang="es-EC" sz="1800" spc="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microscopio electrónico, </a:t>
            </a:r>
            <a:r>
              <a:rPr lang="es-EC" sz="1800" spc="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parece derivar </a:t>
            </a:r>
            <a:r>
              <a:rPr lang="es-EC" sz="18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 la </a:t>
            </a:r>
            <a:r>
              <a:rPr lang="es-EC" sz="1800" spc="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membrana </a:t>
            </a:r>
            <a:r>
              <a:rPr lang="es-EC" sz="18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 la </a:t>
            </a:r>
            <a:r>
              <a:rPr lang="es-EC" sz="1800" spc="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célula </a:t>
            </a:r>
            <a:r>
              <a:rPr lang="es-EC" sz="1800" spc="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hospedera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 en  ella están enclavadas y proyectadas, desde su superficie, espículas de </a:t>
            </a:r>
            <a:r>
              <a:rPr lang="es-EC" sz="18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glicoproteínas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 </a:t>
            </a:r>
            <a:r>
              <a:rPr lang="es-EC" sz="18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aproximadamente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8 nm de </a:t>
            </a:r>
            <a:r>
              <a:rPr lang="es-EC" sz="18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longitud.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 </a:t>
            </a:r>
            <a:r>
              <a:rPr lang="en-US" sz="1800" spc="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número</a:t>
            </a:r>
            <a:r>
              <a:rPr lang="en-US" sz="18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 </a:t>
            </a:r>
            <a:r>
              <a:rPr lang="en-US" sz="1800" spc="1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glicoproteínas</a:t>
            </a:r>
            <a:r>
              <a:rPr lang="en-US" sz="1800" spc="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varía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dirty="0"/>
          </a:p>
        </p:txBody>
      </p:sp>
      <p:pic>
        <p:nvPicPr>
          <p:cNvPr id="12" name="image28.jpeg">
            <a:extLst>
              <a:ext uri="{FF2B5EF4-FFF2-40B4-BE49-F238E27FC236}">
                <a16:creationId xmlns:a16="http://schemas.microsoft.com/office/drawing/2014/main" id="{E73E1720-6521-1A9E-8C90-070DAEA7D3CC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61503" y="3896259"/>
            <a:ext cx="3895090" cy="2954020"/>
          </a:xfrm>
          <a:prstGeom prst="rect">
            <a:avLst/>
          </a:prstGeom>
        </p:spPr>
      </p:pic>
      <p:sp>
        <p:nvSpPr>
          <p:cNvPr id="14" name="CuadroTexto 13">
            <a:extLst>
              <a:ext uri="{FF2B5EF4-FFF2-40B4-BE49-F238E27FC236}">
                <a16:creationId xmlns:a16="http://schemas.microsoft.com/office/drawing/2014/main" id="{31B75F8D-C815-EAD4-FA87-E41F3EF3DE4D}"/>
              </a:ext>
            </a:extLst>
          </p:cNvPr>
          <p:cNvSpPr txBox="1"/>
          <p:nvPr/>
        </p:nvSpPr>
        <p:spPr>
          <a:xfrm>
            <a:off x="5106457" y="6456701"/>
            <a:ext cx="60941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Estructura de los </a:t>
            </a:r>
            <a:r>
              <a:rPr lang="es-EC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herpesvirus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5297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88CD66-386E-6863-A6B7-DE38E2C13B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DF10143B-877B-80DB-E5D3-C92C5D88E307}"/>
              </a:ext>
            </a:extLst>
          </p:cNvPr>
          <p:cNvSpPr txBox="1"/>
          <p:nvPr/>
        </p:nvSpPr>
        <p:spPr>
          <a:xfrm>
            <a:off x="313182" y="162042"/>
            <a:ext cx="12415266" cy="55855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PREVENCIÓN Y CONTROL</a:t>
            </a:r>
          </a:p>
          <a:p>
            <a:pPr marR="2511425" lvl="0" algn="just">
              <a:lnSpc>
                <a:spcPct val="150000"/>
              </a:lnSpc>
              <a:buSzPts val="1000"/>
              <a:tabLst>
                <a:tab pos="857250" algn="l"/>
              </a:tabLst>
            </a:pP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Educación para la salud y la higiene personal dirigida a minimizar la transferencia de</a:t>
            </a:r>
            <a:r>
              <a:rPr lang="es-EC" sz="20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virus.</a:t>
            </a:r>
            <a:endParaRPr lang="en-US" sz="2000" spc="-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  <a:buSzPts val="1000"/>
              <a:tabLst>
                <a:tab pos="857250" algn="l"/>
              </a:tabLst>
            </a:pP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Evitar</a:t>
            </a:r>
            <a:r>
              <a:rPr lang="es-EC" sz="20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z="20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contaminación</a:t>
            </a:r>
            <a:r>
              <a:rPr lang="es-EC" sz="20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 la</a:t>
            </a:r>
            <a:r>
              <a:rPr lang="es-EC" sz="20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piel de pacientes eccematosos</a:t>
            </a:r>
            <a:r>
              <a:rPr lang="es-EC" sz="20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</a:t>
            </a:r>
            <a:r>
              <a:rPr lang="es-EC" sz="20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material</a:t>
            </a:r>
            <a:r>
              <a:rPr lang="es-EC" sz="20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infeccioso.</a:t>
            </a:r>
            <a:endParaRPr lang="en-US" sz="2000" spc="-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2511425" lvl="0" algn="just">
              <a:lnSpc>
                <a:spcPct val="150000"/>
              </a:lnSpc>
              <a:buSzPts val="1000"/>
              <a:tabLst>
                <a:tab pos="857250" algn="l"/>
              </a:tabLst>
            </a:pP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El personal médico y paramédico debe usar guantes cuando se va a poner en contacto directo con lesiones potencialmente infecciosas.</a:t>
            </a:r>
            <a:endParaRPr lang="en-US" sz="2000" spc="-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2510790" lvl="0" algn="just">
              <a:lnSpc>
                <a:spcPct val="150000"/>
              </a:lnSpc>
              <a:buSzPts val="1000"/>
              <a:tabLst>
                <a:tab pos="857250" algn="l"/>
              </a:tabLst>
            </a:pPr>
            <a:r>
              <a:rPr lang="es-EC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 Cuando</a:t>
            </a:r>
            <a:r>
              <a:rPr lang="es-EC" sz="2000" spc="-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ocurre</a:t>
            </a:r>
            <a:r>
              <a:rPr lang="es-EC" sz="2000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una</a:t>
            </a:r>
            <a:r>
              <a:rPr lang="es-EC" sz="2000" spc="-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infección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primaria</a:t>
            </a:r>
            <a:r>
              <a:rPr lang="es-EC" sz="2000" spc="-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genital</a:t>
            </a:r>
            <a:r>
              <a:rPr lang="es-EC" sz="2000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por</a:t>
            </a:r>
            <a:r>
              <a:rPr lang="es-EC" sz="2000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VHS</a:t>
            </a:r>
            <a:r>
              <a:rPr lang="es-EC" sz="2000" spc="-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finalizar</a:t>
            </a:r>
            <a:r>
              <a:rPr lang="es-EC" sz="2000" spc="-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embarazo,</a:t>
            </a:r>
            <a:r>
              <a:rPr lang="es-EC" sz="2000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</a:t>
            </a:r>
            <a:r>
              <a:rPr lang="es-EC" sz="2000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aconseja realizar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cesárea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antes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ruptura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membrana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debido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alto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riesgo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infección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neonatal 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fatal. </a:t>
            </a:r>
          </a:p>
          <a:p>
            <a:pPr marR="2510790" lvl="0" algn="just">
              <a:lnSpc>
                <a:spcPct val="150000"/>
              </a:lnSpc>
              <a:buSzPts val="1000"/>
              <a:tabLst>
                <a:tab pos="857250" algn="l"/>
              </a:tabLst>
            </a:pP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5. El uso de fórceps o espátula está contraindicado. </a:t>
            </a:r>
          </a:p>
          <a:p>
            <a:pPr marR="2510790" lvl="0" algn="just">
              <a:lnSpc>
                <a:spcPct val="150000"/>
              </a:lnSpc>
              <a:buSzPts val="1000"/>
              <a:tabLst>
                <a:tab pos="857250" algn="l"/>
              </a:tabLst>
            </a:pPr>
            <a:r>
              <a:rPr lang="es-EC" sz="2000" spc="-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6. U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</a:t>
            </a:r>
            <a:r>
              <a:rPr lang="es-EC" sz="2000" spc="-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2000" spc="-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preservativos</a:t>
            </a:r>
            <a:r>
              <a:rPr lang="es-EC" sz="2000" spc="-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durante</a:t>
            </a:r>
            <a:r>
              <a:rPr lang="es-EC" sz="2000" spc="-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las</a:t>
            </a:r>
            <a:r>
              <a:rPr lang="es-EC" sz="2000" spc="-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prácticas</a:t>
            </a:r>
            <a:r>
              <a:rPr lang="es-EC" sz="2000" spc="-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sexuales</a:t>
            </a:r>
            <a:r>
              <a:rPr lang="es-EC" sz="2000" spc="-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puede</a:t>
            </a:r>
            <a:r>
              <a:rPr lang="es-EC" sz="2000" spc="-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disminuir</a:t>
            </a:r>
            <a:r>
              <a:rPr lang="es-EC" sz="2000" spc="-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</a:t>
            </a:r>
            <a:r>
              <a:rPr lang="es-EC" sz="2000" spc="-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riesgo</a:t>
            </a:r>
            <a:r>
              <a:rPr lang="es-EC" sz="2000" spc="-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2000" spc="-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infección.</a:t>
            </a:r>
            <a:endParaRPr lang="en-US" sz="2000" spc="-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7. No</a:t>
            </a:r>
            <a:r>
              <a:rPr lang="es-EC" sz="20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existen</a:t>
            </a:r>
            <a:r>
              <a:rPr lang="es-EC" sz="20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agentes</a:t>
            </a:r>
            <a:r>
              <a:rPr lang="es-EC" sz="20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antivirales</a:t>
            </a:r>
            <a:r>
              <a:rPr lang="es-EC" sz="20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que</a:t>
            </a:r>
            <a:r>
              <a:rPr lang="es-EC" sz="2000" spc="1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hayan</a:t>
            </a:r>
            <a:r>
              <a:rPr lang="es-EC" sz="20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demostrado</a:t>
            </a:r>
            <a:r>
              <a:rPr lang="es-EC" sz="20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ser</a:t>
            </a:r>
            <a:r>
              <a:rPr lang="es-EC" sz="20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efectivos</a:t>
            </a:r>
            <a:r>
              <a:rPr lang="es-EC" sz="20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</a:t>
            </a:r>
            <a:r>
              <a:rPr lang="es-EC" sz="20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z="20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profilaxis</a:t>
            </a:r>
            <a:r>
              <a:rPr lang="es-EC" sz="20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20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 infección</a:t>
            </a:r>
            <a:r>
              <a:rPr lang="es-EC" sz="2000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primaria,</a:t>
            </a:r>
          </a:p>
          <a:p>
            <a:pPr algn="just">
              <a:lnSpc>
                <a:spcPct val="150000"/>
              </a:lnSpc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aunque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aciclovir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puede</a:t>
            </a:r>
            <a:r>
              <a:rPr lang="es-EC" sz="2000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ser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usado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profilácticamente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para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reducir</a:t>
            </a:r>
            <a:r>
              <a:rPr lang="es-EC" sz="2000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 incidencia</a:t>
            </a:r>
            <a:r>
              <a:rPr lang="es-EC" sz="2000" spc="-1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2000" spc="-1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las</a:t>
            </a:r>
            <a:r>
              <a:rPr lang="es-EC" sz="2000" spc="-1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recurrencias</a:t>
            </a:r>
            <a:r>
              <a:rPr lang="es-EC" sz="2000" spc="-1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s-EC" sz="2000" spc="-1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2000" spc="-1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</a:p>
          <a:p>
            <a:pPr algn="just">
              <a:lnSpc>
                <a:spcPct val="150000"/>
              </a:lnSpc>
            </a:pPr>
            <a:r>
              <a:rPr lang="es-EC" sz="2000" spc="-1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infección</a:t>
            </a:r>
            <a:r>
              <a:rPr lang="es-EC" sz="2000" spc="-1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por</a:t>
            </a:r>
            <a:r>
              <a:rPr lang="es-EC" sz="2000" spc="-1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herpes</a:t>
            </a:r>
            <a:r>
              <a:rPr lang="es-EC" sz="2000" spc="-1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</a:t>
            </a:r>
            <a:r>
              <a:rPr lang="es-EC" sz="2000" spc="-1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pacientes</a:t>
            </a:r>
            <a:r>
              <a:rPr lang="es-EC" sz="2000" spc="-1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inmunodeficientes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5897358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C40D92-4BBA-F81C-7374-C26A936F9B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B5CCA154-29ED-0B52-6031-CE9DE54AED47}"/>
              </a:ext>
            </a:extLst>
          </p:cNvPr>
          <p:cNvSpPr txBox="1"/>
          <p:nvPr/>
        </p:nvSpPr>
        <p:spPr>
          <a:xfrm>
            <a:off x="1301115" y="323933"/>
            <a:ext cx="7650861" cy="4001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s-EC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INFECCIONES POR EL VIRUS VARICELA ZOSTER</a:t>
            </a:r>
            <a:endParaRPr lang="en-US" sz="2000" b="1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14FAF8D4-8F69-C7F8-1C7D-5F8DD0130E48}"/>
              </a:ext>
            </a:extLst>
          </p:cNvPr>
          <p:cNvSpPr txBox="1"/>
          <p:nvPr/>
        </p:nvSpPr>
        <p:spPr>
          <a:xfrm>
            <a:off x="477774" y="1519113"/>
            <a:ext cx="609447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Agente etiológico de la varicela y el herpes zoster</a:t>
            </a:r>
            <a:endParaRPr lang="en-US" sz="2000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490FA2A0-83E2-6CD9-C5C0-C2C2E80975AF}"/>
              </a:ext>
            </a:extLst>
          </p:cNvPr>
          <p:cNvSpPr txBox="1"/>
          <p:nvPr/>
        </p:nvSpPr>
        <p:spPr>
          <a:xfrm>
            <a:off x="185166" y="1951854"/>
            <a:ext cx="5640325" cy="2899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681990" indent="228600" algn="just">
              <a:lnSpc>
                <a:spcPct val="150000"/>
              </a:lnSpc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 </a:t>
            </a:r>
            <a:r>
              <a:rPr lang="es-EC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varicela</a:t>
            </a:r>
            <a:r>
              <a:rPr lang="es-EC" sz="2400" b="1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</a:t>
            </a:r>
            <a:r>
              <a:rPr lang="es-EC" sz="2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una</a:t>
            </a:r>
            <a:r>
              <a:rPr lang="es-EC" sz="2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enfermadad</a:t>
            </a:r>
            <a:r>
              <a:rPr lang="es-EC" sz="2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que</a:t>
            </a:r>
            <a:r>
              <a:rPr lang="es-EC" sz="2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ocurre</a:t>
            </a:r>
            <a:r>
              <a:rPr lang="es-EC" sz="2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</a:t>
            </a:r>
            <a:r>
              <a:rPr lang="es-EC" sz="2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z="2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niñez,</a:t>
            </a:r>
            <a:r>
              <a:rPr lang="es-EC" sz="2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</a:t>
            </a:r>
            <a:r>
              <a:rPr lang="es-EC" sz="2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altamente</a:t>
            </a:r>
            <a:r>
              <a:rPr lang="es-EC" sz="2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contagiosa</a:t>
            </a:r>
            <a:r>
              <a:rPr lang="es-EC" sz="2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s-EC" sz="2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</a:t>
            </a:r>
            <a:r>
              <a:rPr lang="es-EC" sz="2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caracteriza por</a:t>
            </a:r>
            <a:r>
              <a:rPr lang="es-EC" sz="20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erupción</a:t>
            </a:r>
            <a:r>
              <a:rPr lang="es-EC" sz="20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vesicular</a:t>
            </a:r>
            <a:r>
              <a:rPr lang="es-EC" sz="20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generalizada</a:t>
            </a:r>
            <a:r>
              <a:rPr lang="es-EC" sz="20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</a:t>
            </a:r>
            <a:r>
              <a:rPr lang="es-EC" sz="20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piel</a:t>
            </a:r>
            <a:r>
              <a:rPr lang="es-EC" sz="20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s-EC" sz="20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mucosas,</a:t>
            </a:r>
            <a:r>
              <a:rPr lang="es-EC" sz="20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aunque</a:t>
            </a:r>
            <a:r>
              <a:rPr lang="es-EC" sz="20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puede</a:t>
            </a:r>
            <a:r>
              <a:rPr lang="es-EC" sz="20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presentarse</a:t>
            </a:r>
            <a:r>
              <a:rPr lang="es-EC" sz="20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una</a:t>
            </a:r>
            <a:r>
              <a:rPr lang="es-EC" sz="20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forma grave de la enfermedad en adultos e</a:t>
            </a:r>
            <a:r>
              <a:rPr lang="es-EC" sz="2000" spc="-1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inmunodeficientes.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0242" name="Picture 2" descr="Varicela ¿Qué es mejor: vacunarlos o que se contagien? - cepancepan">
            <a:extLst>
              <a:ext uri="{FF2B5EF4-FFF2-40B4-BE49-F238E27FC236}">
                <a16:creationId xmlns:a16="http://schemas.microsoft.com/office/drawing/2014/main" id="{C28D444A-CD8F-4ABD-5489-E08604FFEE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5490" y="1833182"/>
            <a:ext cx="5421629" cy="4887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4C1951AB-8B8F-4494-43E6-AAC82E3C20A3}"/>
              </a:ext>
            </a:extLst>
          </p:cNvPr>
          <p:cNvSpPr txBox="1"/>
          <p:nvPr/>
        </p:nvSpPr>
        <p:spPr>
          <a:xfrm>
            <a:off x="770382" y="834910"/>
            <a:ext cx="6094476" cy="4580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Familia</a:t>
            </a:r>
            <a:r>
              <a:rPr lang="es-EC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Herpeviridae</a:t>
            </a:r>
            <a:r>
              <a:rPr lang="es-EC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subfamilia</a:t>
            </a:r>
            <a:r>
              <a:rPr lang="es-EC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Alphaherpesvirinae</a:t>
            </a:r>
            <a:endParaRPr lang="es-EC" sz="18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568727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271" name="Slide Background">
            <a:extLst>
              <a:ext uri="{FF2B5EF4-FFF2-40B4-BE49-F238E27FC236}">
                <a16:creationId xmlns:a16="http://schemas.microsoft.com/office/drawing/2014/main" id="{C0763A76-9F1C-4FC5-82B7-DD475DA461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1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1273" name="Rectangle 11272">
            <a:extLst>
              <a:ext uri="{FF2B5EF4-FFF2-40B4-BE49-F238E27FC236}">
                <a16:creationId xmlns:a16="http://schemas.microsoft.com/office/drawing/2014/main" id="{E81BF4F6-F2CF-4984-9D14-D6966D92F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8522446" cy="2285999"/>
          </a:xfrm>
          <a:prstGeom prst="rect">
            <a:avLst/>
          </a:prstGeom>
          <a:ln>
            <a:noFill/>
          </a:ln>
          <a:effectLst>
            <a:outerShdw blurRad="596900" dist="304800" dir="7140000" sx="90000" sy="90000" algn="t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DCAB8C6E-C37C-A740-3FF2-3099B32A684D}"/>
              </a:ext>
            </a:extLst>
          </p:cNvPr>
          <p:cNvSpPr txBox="1"/>
          <p:nvPr/>
        </p:nvSpPr>
        <p:spPr>
          <a:xfrm>
            <a:off x="605685" y="1438277"/>
            <a:ext cx="4646905" cy="36131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El</a:t>
            </a:r>
            <a:r>
              <a:rPr lang="en-US" sz="2400" spc="-65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zoster</a:t>
            </a:r>
            <a:r>
              <a:rPr lang="en-US" sz="2400" spc="-65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es</a:t>
            </a:r>
            <a:r>
              <a:rPr lang="en-US" sz="2400" spc="-65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una</a:t>
            </a:r>
            <a:r>
              <a:rPr lang="en-US" sz="2400" spc="-65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enfermedad</a:t>
            </a:r>
            <a:r>
              <a:rPr lang="en-US" sz="2400" spc="-65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esporádica</a:t>
            </a:r>
            <a:r>
              <a:rPr lang="en-US" sz="2400" spc="-65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en-US" sz="2400" spc="-65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r>
              <a:rPr lang="en-US" sz="2400" spc="-65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presenta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400" spc="-65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por</a:t>
            </a:r>
            <a:r>
              <a:rPr lang="en-US" sz="2400" spc="-65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lo</a:t>
            </a:r>
            <a:r>
              <a:rPr lang="en-US" sz="2400" spc="-65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general,</a:t>
            </a:r>
            <a:r>
              <a:rPr lang="en-US" sz="2400" spc="-65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durante</a:t>
            </a:r>
            <a:r>
              <a:rPr lang="en-US" sz="2400" spc="-65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la</a:t>
            </a:r>
            <a:r>
              <a:rPr lang="en-US" sz="2400" spc="-65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vejez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sz="2400" spc="-2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individuos</a:t>
            </a:r>
            <a:r>
              <a:rPr lang="en-US" sz="2400" spc="-15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en-US" sz="2400" spc="-2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hayan</a:t>
            </a:r>
            <a:r>
              <a:rPr lang="en-US" sz="2400" spc="-15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tenido</a:t>
            </a:r>
            <a:r>
              <a:rPr lang="en-US" sz="2400" spc="-2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una</a:t>
            </a:r>
            <a:r>
              <a:rPr lang="en-US" sz="2400" spc="-15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infección</a:t>
            </a:r>
            <a:r>
              <a:rPr lang="en-US" sz="2400" spc="-15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anterior,</a:t>
            </a:r>
            <a:r>
              <a:rPr lang="en-US" sz="2400" spc="-2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sintomática</a:t>
            </a:r>
            <a:r>
              <a:rPr lang="en-US" sz="2400" spc="-15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400" spc="-2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en-US" sz="2400" spc="-15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por</a:t>
            </a:r>
            <a:r>
              <a:rPr lang="en-US" sz="2400" spc="-15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el</a:t>
            </a:r>
            <a:r>
              <a:rPr lang="en-US" sz="2400" spc="-2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virus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266" name="Picture 2" descr="Zóster: MedlinePlus enciclopedia médica">
            <a:extLst>
              <a:ext uri="{FF2B5EF4-FFF2-40B4-BE49-F238E27FC236}">
                <a16:creationId xmlns:a16="http://schemas.microsoft.com/office/drawing/2014/main" id="{3B891AB2-ECEE-1B3D-F3B2-8A12BFA70B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38" r="12371" b="-1"/>
          <a:stretch/>
        </p:blipFill>
        <p:spPr bwMode="auto">
          <a:xfrm>
            <a:off x="6096000" y="1"/>
            <a:ext cx="61028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255809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C08A24-1644-AEAA-98FE-9B7F123070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42BE7F4B-04C0-80D8-BAE1-8A49EA185A72}"/>
              </a:ext>
            </a:extLst>
          </p:cNvPr>
          <p:cNvSpPr txBox="1"/>
          <p:nvPr/>
        </p:nvSpPr>
        <p:spPr>
          <a:xfrm>
            <a:off x="550926" y="405416"/>
            <a:ext cx="9918954" cy="55855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C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PROPIEDADES DEL VIRUS</a:t>
            </a:r>
            <a:endParaRPr lang="en-US" sz="2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Los</a:t>
            </a:r>
            <a:r>
              <a:rPr lang="es-EC" sz="2000" spc="-1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viriones</a:t>
            </a:r>
            <a:r>
              <a:rPr lang="es-EC" sz="2000" spc="-1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son</a:t>
            </a:r>
            <a:r>
              <a:rPr lang="es-EC" sz="2000" spc="-1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morfológicamente</a:t>
            </a:r>
            <a:r>
              <a:rPr lang="es-EC" sz="2000" spc="-1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idénticos</a:t>
            </a:r>
            <a:r>
              <a:rPr lang="es-EC" sz="2000" spc="-1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s-EC" sz="2000" spc="-1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los</a:t>
            </a:r>
            <a:r>
              <a:rPr lang="es-EC" sz="2000" spc="-1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2000" spc="-1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herpes</a:t>
            </a:r>
            <a:r>
              <a:rPr lang="es-EC" sz="2000" spc="-1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simple.</a:t>
            </a:r>
            <a:r>
              <a:rPr lang="es-EC" sz="2000" spc="-1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Tienen</a:t>
            </a:r>
            <a:r>
              <a:rPr lang="es-EC" sz="2000" spc="-1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</a:t>
            </a:r>
            <a:r>
              <a:rPr lang="es-EC" sz="2000" spc="-1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diámetro de</a:t>
            </a:r>
            <a:r>
              <a:rPr lang="es-EC" sz="2000" spc="-1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180</a:t>
            </a:r>
            <a:r>
              <a:rPr lang="es-EC" sz="2000" spc="-1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s-EC" sz="2000" spc="-1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200</a:t>
            </a:r>
            <a:r>
              <a:rPr lang="es-EC" sz="2000" spc="-1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nm</a:t>
            </a:r>
            <a:r>
              <a:rPr lang="es-EC" sz="2000" spc="-1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2000" spc="-1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enoma</a:t>
            </a:r>
            <a:r>
              <a:rPr lang="es-EC" sz="2000" spc="-1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constituido</a:t>
            </a:r>
            <a:r>
              <a:rPr lang="es-EC" sz="2000" spc="-1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por</a:t>
            </a:r>
            <a:r>
              <a:rPr lang="es-EC" sz="2000" spc="-1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ADN</a:t>
            </a:r>
            <a:r>
              <a:rPr lang="es-EC" sz="2000" spc="-1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2000" spc="-1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doble</a:t>
            </a:r>
            <a:r>
              <a:rPr lang="es-EC" sz="2000" spc="-1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tira,</a:t>
            </a:r>
            <a:r>
              <a:rPr lang="es-EC" sz="2000" spc="-1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lineal</a:t>
            </a:r>
            <a:r>
              <a:rPr lang="es-EC" sz="2000" spc="-1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</a:t>
            </a:r>
            <a:r>
              <a:rPr lang="es-EC" sz="2000" spc="-1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cual</a:t>
            </a:r>
            <a:r>
              <a:rPr lang="es-EC" sz="2000" spc="-1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contiene</a:t>
            </a:r>
            <a:r>
              <a:rPr lang="es-EC" sz="2000" spc="-1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 segmento único largo, flanqueado por secuencias repetidas internas y una secuencia única corta</a:t>
            </a:r>
            <a:r>
              <a:rPr lang="es-EC" sz="2000" spc="-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flanqueada</a:t>
            </a:r>
            <a:r>
              <a:rPr lang="es-EC" sz="2000" spc="-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también</a:t>
            </a:r>
            <a:r>
              <a:rPr lang="es-EC" sz="2000" spc="-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por</a:t>
            </a:r>
            <a:r>
              <a:rPr lang="es-EC" sz="2000" spc="-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secuencias</a:t>
            </a:r>
            <a:r>
              <a:rPr lang="es-EC" sz="2000" spc="-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repetidas.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Posee</a:t>
            </a:r>
            <a:r>
              <a:rPr lang="es-EC" sz="2000" spc="-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una</a:t>
            </a:r>
            <a:r>
              <a:rPr lang="es-EC" sz="2000" spc="-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talla</a:t>
            </a:r>
            <a:r>
              <a:rPr lang="es-EC" sz="2000" spc="-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2000" spc="-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125</a:t>
            </a:r>
            <a:r>
              <a:rPr lang="es-EC" sz="2000" spc="-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kpb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s-EC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kilobase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  <a:r>
              <a:rPr lang="es-EC" sz="2000" spc="-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</a:t>
            </a:r>
            <a:r>
              <a:rPr lang="es-EC" sz="2000" spc="-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</a:t>
            </a:r>
            <a:r>
              <a:rPr lang="es-EC" sz="2000" spc="-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genoma </a:t>
            </a:r>
            <a:r>
              <a:rPr lang="es-EC" sz="2000" spc="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menos caracterizado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 </a:t>
            </a:r>
            <a:r>
              <a:rPr lang="es-EC" sz="2000" spc="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todos </a:t>
            </a:r>
            <a:r>
              <a:rPr lang="es-EC" sz="20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los </a:t>
            </a:r>
            <a:r>
              <a:rPr lang="es-EC" sz="2000" spc="1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herpesvirus</a:t>
            </a:r>
            <a:r>
              <a:rPr lang="es-EC" sz="2000" spc="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2000" spc="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s-EC" sz="2000" spc="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ucleocápside tiene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 </a:t>
            </a:r>
            <a:r>
              <a:rPr lang="es-EC" sz="2000" spc="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diámetro </a:t>
            </a:r>
            <a:r>
              <a:rPr lang="es-EC" sz="20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 </a:t>
            </a:r>
            <a:r>
              <a:rPr lang="es-EC" sz="20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100</a:t>
            </a:r>
            <a:r>
              <a:rPr lang="es-EC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nm,</a:t>
            </a:r>
            <a:r>
              <a:rPr lang="es-EC" sz="20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está</a:t>
            </a:r>
            <a:r>
              <a:rPr lang="es-EC" sz="20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compuesta</a:t>
            </a:r>
            <a:r>
              <a:rPr lang="es-EC" sz="20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20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162</a:t>
            </a:r>
            <a:r>
              <a:rPr lang="es-EC" sz="20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capsómeros</a:t>
            </a:r>
            <a:r>
              <a:rPr lang="es-EC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distribuidos</a:t>
            </a:r>
            <a:r>
              <a:rPr lang="es-EC" sz="20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</a:t>
            </a:r>
            <a:r>
              <a:rPr lang="es-EC" sz="20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simetría</a:t>
            </a:r>
            <a:r>
              <a:rPr lang="es-EC" sz="20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icosahédrica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</a:t>
            </a:r>
            <a:r>
              <a:rPr lang="es-EC" sz="20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han detectado</a:t>
            </a:r>
            <a:r>
              <a:rPr lang="es-EC" sz="2000" spc="-1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aproximadamente</a:t>
            </a:r>
            <a:r>
              <a:rPr lang="es-EC" sz="2000" spc="-1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30</a:t>
            </a:r>
            <a:r>
              <a:rPr lang="es-EC" sz="2000" spc="-1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especies</a:t>
            </a:r>
            <a:r>
              <a:rPr lang="es-EC" sz="2000" spc="-1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diferentes</a:t>
            </a:r>
            <a:r>
              <a:rPr lang="es-EC" sz="2000" spc="-1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2000" spc="-1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proteínas</a:t>
            </a:r>
            <a:r>
              <a:rPr lang="es-EC" sz="2000" spc="-1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s-EC" sz="2000" spc="-1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</a:t>
            </a:r>
            <a:r>
              <a:rPr lang="es-EC" sz="2000" spc="-1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menos</a:t>
            </a:r>
            <a:r>
              <a:rPr lang="es-EC" sz="2000" spc="-1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</a:t>
            </a:r>
            <a:r>
              <a:rPr lang="es-EC" sz="2000" spc="-1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son</a:t>
            </a:r>
            <a:r>
              <a:rPr lang="es-EC" sz="2000" spc="-1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glicosiladas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9327097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0407B0D6-078A-7DEA-1931-50E3D638CEB9}"/>
              </a:ext>
            </a:extLst>
          </p:cNvPr>
          <p:cNvSpPr txBox="1"/>
          <p:nvPr/>
        </p:nvSpPr>
        <p:spPr>
          <a:xfrm>
            <a:off x="322326" y="185666"/>
            <a:ext cx="11528298" cy="4284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C" sz="2400" b="1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Varicela</a:t>
            </a:r>
          </a:p>
          <a:p>
            <a:pPr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presenta </a:t>
            </a:r>
            <a:r>
              <a:rPr lang="es-EC" sz="2000" spc="-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generalmente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</a:t>
            </a:r>
            <a:r>
              <a:rPr lang="es-EC" sz="2000" spc="-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z="2000" spc="-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niñez</a:t>
            </a:r>
          </a:p>
          <a:p>
            <a:pPr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Período de incubación ~ de 15 días, comienzan los pródromos que incluyen un </a:t>
            </a:r>
            <a:r>
              <a:rPr lang="es-EC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rash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acompañado de fiebre y malestar general, pero en la mayoría de los niños pequeños están ausentes o son</a:t>
            </a:r>
            <a:r>
              <a:rPr lang="es-EC" sz="2000" spc="1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moderados</a:t>
            </a:r>
          </a:p>
          <a:p>
            <a:pPr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niños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mayores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adultos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los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pródromos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son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más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frecuentes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ocasiones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aparecen antes del </a:t>
            </a:r>
            <a:r>
              <a:rPr lang="es-EC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rash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Además de fiebre con escalofríos, malestar general, cefalea, lumbalgia y anorexia puede aparecer odinofagia y tos no</a:t>
            </a:r>
            <a:r>
              <a:rPr lang="es-EC" sz="2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productiva</a:t>
            </a:r>
          </a:p>
          <a:p>
            <a:pPr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</a:t>
            </a:r>
            <a:r>
              <a:rPr lang="es-EC" sz="2000" b="1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rash</a:t>
            </a:r>
            <a:r>
              <a:rPr lang="es-EC" sz="2000" b="1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</a:t>
            </a:r>
            <a:r>
              <a:rPr lang="es-EC" sz="2000" b="1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</a:t>
            </a:r>
            <a:r>
              <a:rPr lang="es-EC" sz="2000" b="1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más</a:t>
            </a:r>
            <a:r>
              <a:rPr lang="es-EC" sz="2000" b="1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típico</a:t>
            </a:r>
            <a:r>
              <a:rPr lang="es-EC" sz="2000" b="1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2000" b="1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esta</a:t>
            </a:r>
            <a:r>
              <a:rPr lang="es-EC" sz="2000" b="1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enfer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medad</a:t>
            </a:r>
            <a:r>
              <a:rPr lang="es-EC" sz="2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s-EC" sz="2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está</a:t>
            </a:r>
            <a:r>
              <a:rPr lang="es-EC" sz="2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caracterizado</a:t>
            </a:r>
            <a:r>
              <a:rPr lang="es-EC" sz="2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por</a:t>
            </a:r>
            <a:r>
              <a:rPr lang="es-EC" sz="2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una</a:t>
            </a:r>
            <a:r>
              <a:rPr lang="es-EC" sz="2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rápida</a:t>
            </a:r>
            <a:r>
              <a:rPr lang="es-EC" sz="2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progre</a:t>
            </a:r>
            <a:r>
              <a:rPr lang="es-EC" sz="20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sión</a:t>
            </a:r>
            <a:r>
              <a:rPr lang="es-EC" sz="2000" spc="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2000" spc="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las</a:t>
            </a:r>
            <a:r>
              <a:rPr lang="es-EC" sz="2000" spc="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lesiones</a:t>
            </a:r>
            <a:r>
              <a:rPr lang="es-EC" sz="2000" spc="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que</a:t>
            </a:r>
            <a:r>
              <a:rPr lang="es-EC" sz="2000" spc="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pasan</a:t>
            </a:r>
            <a:r>
              <a:rPr lang="es-EC" sz="2000" spc="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por</a:t>
            </a:r>
            <a:r>
              <a:rPr lang="es-EC" sz="2000" spc="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los</a:t>
            </a:r>
            <a:r>
              <a:rPr lang="es-EC" sz="2000" spc="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estadios:</a:t>
            </a:r>
            <a:r>
              <a:rPr lang="es-EC" sz="2000" spc="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20D909D8-2F2E-8742-16F2-19E4C3E9D9A9}"/>
              </a:ext>
            </a:extLst>
          </p:cNvPr>
          <p:cNvSpPr txBox="1"/>
          <p:nvPr/>
        </p:nvSpPr>
        <p:spPr>
          <a:xfrm>
            <a:off x="3376422" y="4102701"/>
            <a:ext cx="7504938" cy="212006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s-EC" sz="1800" spc="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Mácula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s-EC" spc="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s-EC" sz="1800" spc="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ápula</a:t>
            </a:r>
            <a:endParaRPr lang="es-EC" spc="25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s-EC" sz="1800" spc="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Vesícula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s-EC" spc="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s-EC" sz="1800" spc="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ústula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s-EC" spc="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ostra</a:t>
            </a:r>
            <a:r>
              <a:rPr lang="es-EC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Estas</a:t>
            </a:r>
            <a:r>
              <a:rPr lang="es-EC" sz="18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últimas</a:t>
            </a:r>
            <a:r>
              <a:rPr lang="es-EC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desaparecen</a:t>
            </a:r>
            <a:r>
              <a:rPr lang="es-EC" sz="18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</a:t>
            </a:r>
            <a:r>
              <a:rPr lang="es-EC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1-3</a:t>
            </a:r>
            <a:r>
              <a:rPr lang="es-EC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semanas)</a:t>
            </a:r>
            <a:r>
              <a:rPr lang="es-EC" sz="18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9054740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615C0A-A0AF-59B6-E618-F55055122B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AF26A621-0B2F-ED87-A541-08B6D2204F84}"/>
              </a:ext>
            </a:extLst>
          </p:cNvPr>
          <p:cNvSpPr txBox="1"/>
          <p:nvPr/>
        </p:nvSpPr>
        <p:spPr>
          <a:xfrm>
            <a:off x="605790" y="495408"/>
            <a:ext cx="10851642" cy="46621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Las</a:t>
            </a:r>
            <a:r>
              <a:rPr lang="es-EC" sz="20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lesiones</a:t>
            </a:r>
            <a:r>
              <a:rPr lang="es-EC" sz="2000" b="1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</a:t>
            </a:r>
            <a:r>
              <a:rPr lang="es-EC" sz="2000" b="1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localizan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s-EC" sz="20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fundamentalmente,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</a:t>
            </a:r>
            <a:r>
              <a:rPr lang="es-EC" sz="2000" spc="-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b="1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cuero</a:t>
            </a:r>
            <a:r>
              <a:rPr lang="es-EC" sz="2000" b="1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b="1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cabelludo,</a:t>
            </a:r>
            <a:r>
              <a:rPr lang="es-EC" sz="2000" b="1" spc="-1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b="1" spc="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cuello </a:t>
            </a:r>
            <a:r>
              <a:rPr lang="es-EC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s-EC" sz="2000" b="1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b="1" spc="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tronco para</a:t>
            </a:r>
            <a:r>
              <a:rPr lang="es-EC" sz="2000" b="1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b="1" spc="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luego </a:t>
            </a:r>
            <a:r>
              <a:rPr lang="es-EC" sz="2000" b="1" spc="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diseminarse</a:t>
            </a:r>
            <a:r>
              <a:rPr lang="es-EC" sz="2000" b="1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s-EC" sz="2000" b="1" spc="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b="1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las</a:t>
            </a:r>
            <a:r>
              <a:rPr lang="es-EC" sz="2000" b="1" spc="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b="1" spc="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extremidades </a:t>
            </a:r>
            <a:r>
              <a:rPr lang="es-EC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s-EC" sz="2000" b="1" spc="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también</a:t>
            </a:r>
            <a:r>
              <a:rPr lang="es-EC" sz="2000" b="1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aparecen</a:t>
            </a:r>
            <a:r>
              <a:rPr lang="es-EC" sz="2000" b="1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</a:t>
            </a:r>
            <a:r>
              <a:rPr lang="es-EC" sz="2000" b="1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las</a:t>
            </a:r>
            <a:r>
              <a:rPr lang="es-EC" sz="2000" b="1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superficies</a:t>
            </a:r>
            <a:r>
              <a:rPr lang="es-EC" sz="2000" b="1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mucosas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s-EC" sz="20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Son</a:t>
            </a:r>
            <a:r>
              <a:rPr lang="es-EC" sz="20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pruriginosas</a:t>
            </a:r>
            <a:r>
              <a:rPr lang="es-EC" sz="20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s-EC" sz="20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</a:t>
            </a:r>
            <a:r>
              <a:rPr lang="es-EC" sz="20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respetan</a:t>
            </a:r>
            <a:r>
              <a:rPr lang="es-EC" sz="20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z="20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palma</a:t>
            </a:r>
            <a:r>
              <a:rPr lang="es-EC" sz="20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 las</a:t>
            </a:r>
            <a:r>
              <a:rPr lang="es-EC" sz="20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manos</a:t>
            </a:r>
            <a:r>
              <a:rPr lang="es-EC" sz="20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</a:t>
            </a:r>
            <a:r>
              <a:rPr lang="es-EC" sz="20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z="20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planta</a:t>
            </a:r>
            <a:r>
              <a:rPr lang="es-EC" sz="20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20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los</a:t>
            </a:r>
            <a:r>
              <a:rPr lang="es-EC" sz="20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pies.</a:t>
            </a:r>
          </a:p>
          <a:p>
            <a:pPr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20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</a:t>
            </a:r>
            <a:r>
              <a:rPr lang="es-EC" sz="20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observan</a:t>
            </a:r>
            <a:r>
              <a:rPr lang="es-EC" sz="20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lesiones</a:t>
            </a:r>
            <a:r>
              <a:rPr lang="es-EC" sz="20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típicas</a:t>
            </a:r>
            <a:r>
              <a:rPr lang="es-EC" sz="20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</a:t>
            </a:r>
            <a:r>
              <a:rPr lang="es-EC" sz="20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z="20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orofaringe,</a:t>
            </a:r>
            <a:r>
              <a:rPr lang="es-EC" sz="20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conjuntiva</a:t>
            </a:r>
            <a:r>
              <a:rPr lang="es-EC" sz="20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 vagina,</a:t>
            </a:r>
            <a:r>
              <a:rPr lang="es-EC" sz="2000" spc="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aunque</a:t>
            </a:r>
            <a:r>
              <a:rPr lang="es-EC" sz="2000" spc="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son</a:t>
            </a:r>
            <a:r>
              <a:rPr lang="es-EC" sz="2000" spc="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más</a:t>
            </a:r>
            <a:r>
              <a:rPr lang="es-EC" sz="2000" spc="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comunes</a:t>
            </a:r>
            <a:r>
              <a:rPr lang="es-EC" sz="2000" spc="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</a:t>
            </a:r>
            <a:r>
              <a:rPr lang="es-EC" sz="2000" spc="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regiones</a:t>
            </a:r>
            <a:r>
              <a:rPr lang="es-EC" sz="2000" spc="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expuestas.</a:t>
            </a:r>
            <a:r>
              <a:rPr lang="es-EC" sz="2000" spc="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Las</a:t>
            </a:r>
            <a:r>
              <a:rPr lang="es-EC" sz="2000" spc="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lesiones</a:t>
            </a:r>
            <a:r>
              <a:rPr lang="es-EC" sz="2000" b="1" spc="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2000" b="1" spc="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z="2000" b="1" spc="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piel</a:t>
            </a:r>
            <a:r>
              <a:rPr lang="es-EC" sz="2000" b="1" spc="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pueden observarse</a:t>
            </a:r>
            <a:r>
              <a:rPr lang="es-EC" sz="2000" b="1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</a:t>
            </a:r>
            <a:r>
              <a:rPr lang="es-EC" sz="2000" b="1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todos</a:t>
            </a:r>
            <a:r>
              <a:rPr lang="es-EC" sz="2000" b="1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los</a:t>
            </a:r>
            <a:r>
              <a:rPr lang="es-EC" sz="2000" b="1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estadios</a:t>
            </a:r>
            <a:r>
              <a:rPr lang="es-EC" sz="2000" b="1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s-EC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s-EC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esto</a:t>
            </a:r>
            <a:r>
              <a:rPr lang="es-EC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</a:t>
            </a:r>
            <a:r>
              <a:rPr lang="es-EC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</a:t>
            </a:r>
            <a:r>
              <a:rPr lang="es-EC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conoce</a:t>
            </a:r>
            <a:r>
              <a:rPr lang="es-EC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como</a:t>
            </a:r>
            <a:r>
              <a:rPr lang="es-EC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</a:t>
            </a:r>
            <a:r>
              <a:rPr lang="es-EC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signo</a:t>
            </a:r>
            <a:r>
              <a:rPr lang="es-EC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noche</a:t>
            </a:r>
            <a:r>
              <a:rPr lang="es-EC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estrellada. El</a:t>
            </a:r>
            <a:r>
              <a:rPr lang="es-EC" sz="2000" spc="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curso</a:t>
            </a:r>
            <a:r>
              <a:rPr lang="es-EC" sz="2000" spc="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2000" spc="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z="2000" spc="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infección</a:t>
            </a:r>
            <a:r>
              <a:rPr lang="es-EC" sz="2000" spc="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es,</a:t>
            </a:r>
            <a:r>
              <a:rPr lang="es-EC" sz="2000" spc="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generalmente,</a:t>
            </a:r>
            <a:r>
              <a:rPr lang="es-EC" sz="2000" spc="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benigno.</a:t>
            </a:r>
          </a:p>
          <a:p>
            <a:pPr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</a:t>
            </a:r>
            <a:r>
              <a:rPr lang="es-EC" sz="2000" spc="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reporta</a:t>
            </a:r>
            <a:r>
              <a:rPr lang="es-EC" sz="2000" spc="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</a:t>
            </a:r>
            <a:r>
              <a:rPr lang="es-EC" sz="2000" spc="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</a:t>
            </a:r>
            <a:r>
              <a:rPr lang="es-EC" sz="2000" spc="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%</a:t>
            </a:r>
            <a:r>
              <a:rPr lang="es-EC" sz="2000" spc="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2000" spc="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casos</a:t>
            </a:r>
            <a:r>
              <a:rPr lang="es-EC" sz="2000" spc="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 infección</a:t>
            </a:r>
            <a:r>
              <a:rPr lang="es-EC" sz="2000" spc="1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inaparente</a:t>
            </a:r>
            <a:r>
              <a:rPr lang="es-EC" sz="2000" spc="1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s-EC" sz="2000" spc="1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algunos</a:t>
            </a:r>
            <a:r>
              <a:rPr lang="es-EC" sz="2000" spc="1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pacientes</a:t>
            </a:r>
            <a:r>
              <a:rPr lang="es-EC" sz="2000" spc="1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presentan</a:t>
            </a:r>
            <a:r>
              <a:rPr lang="es-EC" sz="2000" spc="1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una</a:t>
            </a:r>
            <a:r>
              <a:rPr lang="es-EC" sz="2000" spc="1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forma</a:t>
            </a:r>
            <a:r>
              <a:rPr lang="es-EC" sz="2000" spc="1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severa</a:t>
            </a:r>
            <a:r>
              <a:rPr lang="es-EC" sz="2000" spc="1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2000" spc="1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z="2000" spc="1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enfermedad caracterizada</a:t>
            </a:r>
            <a:r>
              <a:rPr lang="es-EC" sz="2000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por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neumonía</a:t>
            </a:r>
            <a:r>
              <a:rPr lang="es-EC" sz="2000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diseminación</a:t>
            </a:r>
            <a:r>
              <a:rPr lang="es-EC" sz="2000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visceral.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Esta</a:t>
            </a:r>
            <a:r>
              <a:rPr lang="es-EC" sz="2000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forma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</a:t>
            </a:r>
            <a:r>
              <a:rPr lang="es-EC" sz="2000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más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frecuente</a:t>
            </a:r>
            <a:r>
              <a:rPr lang="es-EC" sz="2000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adultos e inmunocomprometidos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925623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C9A5EE-F5EF-4202-B0B6-A8E0E2A87B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CCB819BF-32CF-EC08-9EB5-89671D390D87}"/>
              </a:ext>
            </a:extLst>
          </p:cNvPr>
          <p:cNvSpPr txBox="1"/>
          <p:nvPr/>
        </p:nvSpPr>
        <p:spPr>
          <a:xfrm>
            <a:off x="404622" y="400070"/>
            <a:ext cx="11409426" cy="42005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682625" indent="228600" algn="just">
              <a:lnSpc>
                <a:spcPct val="150000"/>
              </a:lnSpc>
            </a:pPr>
            <a:r>
              <a:rPr lang="es-EC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Varicela</a:t>
            </a:r>
            <a:r>
              <a:rPr lang="es-EC" sz="2000" b="1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neonatal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s-EC" sz="2000" spc="1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s-EC" sz="2000" spc="17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682625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z="20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infección</a:t>
            </a:r>
            <a:r>
              <a:rPr lang="es-EC" sz="20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por</a:t>
            </a:r>
            <a:r>
              <a:rPr lang="es-EC" sz="20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este</a:t>
            </a:r>
            <a:r>
              <a:rPr lang="es-EC" sz="20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virus</a:t>
            </a:r>
            <a:r>
              <a:rPr lang="es-EC" sz="20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puede</a:t>
            </a:r>
            <a:r>
              <a:rPr lang="es-EC" sz="20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ser</a:t>
            </a:r>
            <a:r>
              <a:rPr lang="es-EC" sz="20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transmitida</a:t>
            </a:r>
            <a:r>
              <a:rPr lang="es-EC" sz="20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</a:t>
            </a:r>
            <a:r>
              <a:rPr lang="es-EC" sz="20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feto</a:t>
            </a:r>
            <a:r>
              <a:rPr lang="es-EC" sz="20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intraútero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 tempranamente después del nacimiento. El riesgo es mayor cuando la madre adquiere la infección</a:t>
            </a:r>
            <a:r>
              <a:rPr lang="es-EC" sz="20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</a:t>
            </a:r>
            <a:r>
              <a:rPr lang="es-EC" sz="20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días</a:t>
            </a:r>
            <a:r>
              <a:rPr lang="es-EC" sz="20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antes</a:t>
            </a:r>
            <a:r>
              <a:rPr lang="es-EC" sz="20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del</a:t>
            </a:r>
            <a:r>
              <a:rPr lang="es-EC" sz="20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parto</a:t>
            </a:r>
            <a:r>
              <a:rPr lang="es-EC" sz="20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s-EC" sz="20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s-EC" sz="20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días</a:t>
            </a:r>
            <a:r>
              <a:rPr lang="es-EC" sz="20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después.</a:t>
            </a:r>
            <a:r>
              <a:rPr lang="es-EC" sz="20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342900" marR="682625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Como</a:t>
            </a:r>
            <a:r>
              <a:rPr lang="es-EC" sz="20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resultado</a:t>
            </a:r>
            <a:r>
              <a:rPr lang="es-EC" sz="20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20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esto</a:t>
            </a:r>
            <a:r>
              <a:rPr lang="es-EC" sz="20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</a:t>
            </a:r>
            <a:r>
              <a:rPr lang="es-EC" sz="20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feto</a:t>
            </a:r>
            <a:r>
              <a:rPr lang="es-EC" sz="20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nace</a:t>
            </a:r>
            <a:r>
              <a:rPr lang="es-EC" sz="20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normal o</a:t>
            </a:r>
            <a:r>
              <a:rPr lang="es-EC" sz="2000" spc="-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</a:t>
            </a:r>
            <a:r>
              <a:rPr lang="es-EC" sz="2000" spc="-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enfermedad</a:t>
            </a:r>
            <a:r>
              <a:rPr lang="es-EC" sz="2000" spc="-1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diseminada</a:t>
            </a:r>
            <a:r>
              <a:rPr lang="es-EC" sz="2000" spc="-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más</a:t>
            </a:r>
            <a:r>
              <a:rPr lang="es-EC" sz="2000" spc="-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neumonía</a:t>
            </a:r>
            <a:r>
              <a:rPr lang="es-EC" sz="2000" spc="-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s-EC" sz="2000" spc="-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esto</a:t>
            </a:r>
            <a:r>
              <a:rPr lang="es-EC" sz="2000" spc="-1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</a:t>
            </a:r>
            <a:r>
              <a:rPr lang="es-EC" sz="2000" spc="-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debido</a:t>
            </a:r>
            <a:r>
              <a:rPr lang="es-EC" sz="2000" spc="-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s-EC" sz="2000" spc="-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inmadurez</a:t>
            </a:r>
            <a:r>
              <a:rPr lang="es-EC" sz="2000" spc="-1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inmunológica</a:t>
            </a:r>
            <a:r>
              <a:rPr lang="es-EC" sz="2000" spc="-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que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impide</a:t>
            </a:r>
            <a:r>
              <a:rPr lang="es-EC" sz="2000" spc="-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</a:t>
            </a:r>
            <a:r>
              <a:rPr lang="es-EC" sz="20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control</a:t>
            </a:r>
            <a:r>
              <a:rPr lang="es-EC" sz="20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20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z="20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infección.</a:t>
            </a:r>
            <a:r>
              <a:rPr lang="es-EC" sz="20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z="20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mortalidad</a:t>
            </a:r>
            <a:r>
              <a:rPr lang="es-EC" sz="20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</a:t>
            </a:r>
            <a:r>
              <a:rPr lang="es-EC" sz="20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20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</a:t>
            </a:r>
            <a:r>
              <a:rPr lang="es-EC" sz="20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30</a:t>
            </a:r>
            <a:r>
              <a:rPr lang="es-EC" sz="20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%.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z="20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adquisición</a:t>
            </a:r>
            <a:r>
              <a:rPr lang="es-EC" sz="20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20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varicela</a:t>
            </a:r>
            <a:r>
              <a:rPr lang="es-EC" sz="20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</a:t>
            </a:r>
            <a:r>
              <a:rPr lang="es-EC" sz="20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una</a:t>
            </a:r>
            <a:r>
              <a:rPr lang="es-EC" sz="20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gestante</a:t>
            </a:r>
            <a:r>
              <a:rPr lang="es-EC" sz="20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durante</a:t>
            </a:r>
            <a:r>
              <a:rPr lang="es-EC" sz="20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</a:t>
            </a:r>
            <a:r>
              <a:rPr lang="es-EC" sz="20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1er</a:t>
            </a:r>
            <a:r>
              <a:rPr lang="es-EC" sz="20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trimestre</a:t>
            </a:r>
            <a:r>
              <a:rPr lang="es-EC" sz="20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del</a:t>
            </a:r>
            <a:r>
              <a:rPr lang="es-EC" sz="20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embarazo</a:t>
            </a:r>
            <a:r>
              <a:rPr lang="es-EC" sz="20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 sido</a:t>
            </a:r>
            <a:r>
              <a:rPr lang="es-EC" sz="2000" spc="-1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raramente</a:t>
            </a:r>
            <a:r>
              <a:rPr lang="es-EC" sz="2000" spc="-1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asociado</a:t>
            </a:r>
            <a:r>
              <a:rPr lang="es-EC" sz="2000" spc="-1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s-EC" sz="2000" spc="-1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malformaciones</a:t>
            </a:r>
            <a:r>
              <a:rPr lang="es-EC" sz="2000" spc="-1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congénitas:</a:t>
            </a:r>
            <a:r>
              <a:rPr lang="es-EC" sz="2000" spc="-1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hipoplasia</a:t>
            </a:r>
            <a:r>
              <a:rPr lang="es-EC" sz="2000" spc="-1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2000" spc="-1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</a:t>
            </a:r>
            <a:r>
              <a:rPr lang="es-EC" sz="2000" spc="-1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miembro</a:t>
            </a:r>
            <a:r>
              <a:rPr lang="es-EC" sz="2000" spc="-1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es-EC" sz="2000" spc="-1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otra</a:t>
            </a:r>
            <a:r>
              <a:rPr lang="es-EC" sz="2000" spc="-1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parte del</a:t>
            </a:r>
            <a:r>
              <a:rPr lang="es-EC" sz="2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cuerpo,</a:t>
            </a:r>
            <a:r>
              <a:rPr lang="es-EC" sz="2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cicatricez</a:t>
            </a:r>
            <a:r>
              <a:rPr lang="es-EC" sz="2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dérmicas</a:t>
            </a:r>
            <a:r>
              <a:rPr lang="es-EC" sz="2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</a:t>
            </a:r>
            <a:r>
              <a:rPr lang="es-EC" sz="2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distribución</a:t>
            </a:r>
            <a:r>
              <a:rPr lang="es-EC" sz="2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zosteriforme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s-EC" sz="2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atraso</a:t>
            </a:r>
            <a:r>
              <a:rPr lang="es-EC" sz="2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cortical</a:t>
            </a:r>
            <a:r>
              <a:rPr lang="es-EC" sz="2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</a:t>
            </a:r>
            <a:r>
              <a:rPr lang="es-EC" sz="2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epilepsia, déficit</a:t>
            </a:r>
            <a:r>
              <a:rPr lang="es-EC" sz="2000" spc="-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neurológico,</a:t>
            </a:r>
            <a:r>
              <a:rPr lang="es-EC" sz="2000" spc="-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catarata,</a:t>
            </a:r>
            <a:r>
              <a:rPr lang="es-EC" sz="2000" spc="-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coriorretinitis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8241254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F52A36-89BB-C101-7DA2-AEA52A1B19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B5B5369A-37FA-AF30-D7FF-10ADC2900871}"/>
              </a:ext>
            </a:extLst>
          </p:cNvPr>
          <p:cNvSpPr txBox="1"/>
          <p:nvPr/>
        </p:nvSpPr>
        <p:spPr>
          <a:xfrm>
            <a:off x="585216" y="329438"/>
            <a:ext cx="10479024" cy="52076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683260" indent="228600" algn="just">
              <a:lnSpc>
                <a:spcPct val="150000"/>
              </a:lnSpc>
            </a:pPr>
            <a:r>
              <a:rPr lang="es-EC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Herpes </a:t>
            </a:r>
            <a:r>
              <a:rPr lang="es-EC" sz="2400" b="1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zoster</a:t>
            </a:r>
          </a:p>
          <a:p>
            <a:pPr marL="342900" marR="68326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 herpes zoster es el resultado de la reactivación de una infección latente por el virus varicela-zoster.</a:t>
            </a:r>
          </a:p>
          <a:p>
            <a:pPr marL="342900" marR="68326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Diversos factores que disminuyen los mecanismos de </a:t>
            </a:r>
            <a:r>
              <a:rPr lang="es-EC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resistencia</a:t>
            </a:r>
            <a:r>
              <a:rPr lang="es-EC" sz="2000" spc="-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del</a:t>
            </a:r>
            <a:r>
              <a:rPr lang="es-EC" sz="2000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huésped</a:t>
            </a:r>
            <a:r>
              <a:rPr lang="es-EC" sz="2000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(inmunosupresión,</a:t>
            </a:r>
            <a:r>
              <a:rPr lang="es-EC" sz="2000" spc="-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tumores,</a:t>
            </a:r>
            <a:r>
              <a:rPr lang="es-EC" sz="2000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traumas)</a:t>
            </a:r>
            <a:r>
              <a:rPr lang="es-EC" sz="2000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permiten</a:t>
            </a:r>
            <a:r>
              <a:rPr lang="es-EC" sz="2000" spc="-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que</a:t>
            </a:r>
            <a:r>
              <a:rPr lang="es-EC" sz="2000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</a:t>
            </a:r>
            <a:r>
              <a:rPr lang="es-EC" sz="2000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virus</a:t>
            </a:r>
            <a:r>
              <a:rPr lang="es-EC" sz="2000" spc="-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</a:t>
            </a:r>
            <a:r>
              <a:rPr lang="es-EC" sz="2000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reactive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 se multiplique. La reactivación es esporádica y no se ha demostrado afectación fetal en embarazadas con herpes</a:t>
            </a:r>
            <a:r>
              <a:rPr lang="es-EC" sz="20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zoster.</a:t>
            </a:r>
          </a:p>
          <a:p>
            <a:pPr marL="342900" marR="68326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 </a:t>
            </a:r>
            <a:r>
              <a:rPr lang="es-EC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rash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va precedido de dolor y parestesias en el dermatoma afectado que comienzan varios</a:t>
            </a:r>
            <a:r>
              <a:rPr lang="es-EC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días</a:t>
            </a:r>
            <a:r>
              <a:rPr lang="es-EC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antes</a:t>
            </a:r>
            <a:r>
              <a:rPr lang="es-EC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aparición</a:t>
            </a:r>
            <a:r>
              <a:rPr lang="es-EC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erupción</a:t>
            </a:r>
            <a:r>
              <a:rPr lang="es-EC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s-EC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puede</a:t>
            </a:r>
            <a:r>
              <a:rPr lang="es-EC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ser</a:t>
            </a:r>
            <a:r>
              <a:rPr lang="es-EC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desde</a:t>
            </a:r>
            <a:r>
              <a:rPr lang="es-EC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</a:t>
            </a:r>
            <a:r>
              <a:rPr lang="es-EC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dolor</a:t>
            </a:r>
            <a:r>
              <a:rPr lang="es-EC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moderado</a:t>
            </a:r>
            <a:r>
              <a:rPr lang="es-EC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hasta severo.</a:t>
            </a:r>
          </a:p>
          <a:p>
            <a:pPr marL="342900" marR="68326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Otros síntomas son fiebre, malestar general y cefalea que es común en los</a:t>
            </a:r>
            <a:r>
              <a:rPr lang="es-EC" sz="2000" spc="-1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niños.</a:t>
            </a:r>
          </a:p>
        </p:txBody>
      </p:sp>
    </p:spTree>
    <p:extLst>
      <p:ext uri="{BB962C8B-B14F-4D97-AF65-F5344CB8AC3E}">
        <p14:creationId xmlns:p14="http://schemas.microsoft.com/office/powerpoint/2010/main" val="50300377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65A71C-075F-DEE8-D887-2950B76177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3CAAEC3B-D40D-B65C-D7D9-F2BA911346F0}"/>
              </a:ext>
            </a:extLst>
          </p:cNvPr>
          <p:cNvSpPr txBox="1"/>
          <p:nvPr/>
        </p:nvSpPr>
        <p:spPr>
          <a:xfrm>
            <a:off x="560070" y="506767"/>
            <a:ext cx="11400282" cy="60471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68326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 erupción es unilateral, no atraviesa la línea media del cuerpo y está limitada a la inervación</a:t>
            </a:r>
            <a:r>
              <a:rPr lang="es-EC" sz="2000" spc="-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cutánea</a:t>
            </a:r>
            <a:r>
              <a:rPr lang="es-EC" sz="2000" spc="-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2000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</a:t>
            </a:r>
            <a:r>
              <a:rPr lang="es-EC" sz="2000" spc="-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solo</a:t>
            </a:r>
            <a:r>
              <a:rPr lang="es-EC" sz="2000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ganglio</a:t>
            </a:r>
            <a:r>
              <a:rPr lang="es-EC" sz="2000" spc="-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sensorial.</a:t>
            </a:r>
            <a:r>
              <a:rPr lang="es-EC" sz="2000" spc="-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Rara</a:t>
            </a:r>
            <a:r>
              <a:rPr lang="es-EC" sz="2000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vez</a:t>
            </a:r>
            <a:r>
              <a:rPr lang="es-EC" sz="2000" spc="-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resultan</a:t>
            </a:r>
            <a:r>
              <a:rPr lang="es-EC" sz="2000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involucrados</a:t>
            </a:r>
            <a:r>
              <a:rPr lang="es-EC" sz="2000" spc="-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dermatomas </a:t>
            </a:r>
            <a:r>
              <a:rPr lang="es-EC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adyacentes.</a:t>
            </a:r>
          </a:p>
          <a:p>
            <a:pPr marL="342900" marR="68326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Las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lesiones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son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-1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variceliformes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ocasiones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forman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placas.</a:t>
            </a:r>
          </a:p>
          <a:p>
            <a:pPr marL="342900" marR="68326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Las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áreas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inervadas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por</a:t>
            </a:r>
            <a:r>
              <a:rPr lang="es-EC" sz="2000" spc="-1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</a:t>
            </a:r>
            <a:r>
              <a:rPr lang="es-EC" sz="2000" spc="-1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trigémino</a:t>
            </a:r>
            <a:r>
              <a:rPr lang="es-EC" sz="2000" spc="-1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(especialmente,</a:t>
            </a:r>
            <a:r>
              <a:rPr lang="es-EC" sz="2000" spc="-1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z="2000" spc="-1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rama</a:t>
            </a:r>
            <a:r>
              <a:rPr lang="es-EC" sz="2000" spc="-1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oftálmica)</a:t>
            </a:r>
            <a:r>
              <a:rPr lang="es-EC" sz="2000" spc="-1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s-EC" sz="2000" spc="-1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</a:t>
            </a:r>
            <a:r>
              <a:rPr lang="es-EC" sz="2000" spc="-1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ganglio</a:t>
            </a:r>
            <a:r>
              <a:rPr lang="es-EC" sz="2000" spc="-1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torácico</a:t>
            </a:r>
            <a:r>
              <a:rPr lang="es-EC" sz="2000" spc="-1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son</a:t>
            </a:r>
            <a:r>
              <a:rPr lang="es-EC" sz="2000" spc="-1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las</a:t>
            </a:r>
            <a:r>
              <a:rPr lang="es-EC" sz="2000" spc="-1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más,</a:t>
            </a:r>
            <a:r>
              <a:rPr lang="es-EC" sz="2000" spc="-1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frecuentemente,</a:t>
            </a:r>
            <a:r>
              <a:rPr lang="es-EC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involucradas.</a:t>
            </a:r>
            <a:r>
              <a:rPr lang="es-EC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342900" marR="68326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Lesiones</a:t>
            </a:r>
            <a:r>
              <a:rPr lang="es-EC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</a:t>
            </a:r>
            <a:r>
              <a:rPr lang="es-EC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las</a:t>
            </a:r>
            <a:r>
              <a:rPr lang="es-EC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extremidades</a:t>
            </a:r>
            <a:r>
              <a:rPr lang="es-EC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son</a:t>
            </a:r>
            <a:r>
              <a:rPr lang="es-EC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raras.</a:t>
            </a:r>
          </a:p>
          <a:p>
            <a:pPr marL="342900" marR="68326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uración</a:t>
            </a:r>
            <a:r>
              <a:rPr lang="es-EC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s-EC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gravedad de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z="2000" spc="-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erupción</a:t>
            </a:r>
            <a:r>
              <a:rPr lang="es-EC" sz="2000" spc="-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cutánea</a:t>
            </a:r>
            <a:r>
              <a:rPr lang="es-EC" sz="2000" spc="-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son</a:t>
            </a:r>
            <a:r>
              <a:rPr lang="es-EC" sz="2000" spc="-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proporcionales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s-EC" sz="2000" spc="-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z="2000" spc="-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edad</a:t>
            </a:r>
            <a:r>
              <a:rPr lang="es-EC" sz="2000" spc="-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del</a:t>
            </a:r>
            <a:r>
              <a:rPr lang="es-EC" sz="2000" spc="-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paciente.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342900" marR="68326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</a:t>
            </a:r>
            <a:r>
              <a:rPr lang="es-EC" sz="2000" spc="-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</a:t>
            </a:r>
            <a:r>
              <a:rPr lang="es-EC" sz="2000" spc="-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15</a:t>
            </a:r>
            <a:r>
              <a:rPr lang="es-EC" sz="2000" spc="-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%</a:t>
            </a:r>
            <a:r>
              <a:rPr lang="es-EC" sz="2000" spc="-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los</a:t>
            </a:r>
            <a:r>
              <a:rPr lang="es-EC" sz="2000" spc="-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pacientes en</a:t>
            </a:r>
            <a:r>
              <a:rPr lang="es-EC" sz="2000" spc="-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los</a:t>
            </a:r>
            <a:r>
              <a:rPr lang="es-EC" sz="2000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que</a:t>
            </a:r>
            <a:r>
              <a:rPr lang="es-EC" sz="2000" spc="-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</a:t>
            </a:r>
            <a:r>
              <a:rPr lang="es-EC" sz="2000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involucra</a:t>
            </a:r>
            <a:r>
              <a:rPr lang="es-EC" sz="2000" spc="-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z="2000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rama</a:t>
            </a:r>
            <a:r>
              <a:rPr lang="es-EC" sz="2000" spc="-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oftálmica</a:t>
            </a:r>
            <a:r>
              <a:rPr lang="es-EC" sz="2000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del</a:t>
            </a:r>
            <a:r>
              <a:rPr lang="es-EC" sz="2000" spc="-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trigémino</a:t>
            </a:r>
            <a:r>
              <a:rPr lang="es-EC" sz="2000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</a:t>
            </a:r>
            <a:r>
              <a:rPr lang="es-EC" sz="2000" spc="-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presenta</a:t>
            </a:r>
            <a:r>
              <a:rPr lang="es-EC" sz="2000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una</a:t>
            </a:r>
            <a:r>
              <a:rPr lang="es-EC" sz="2000" spc="-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conjuntivitis</a:t>
            </a:r>
            <a:r>
              <a:rPr lang="es-EC" sz="2000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homolateral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 ocasionalmente queratitis y escleritis.</a:t>
            </a:r>
          </a:p>
          <a:p>
            <a:pPr marL="342900" marR="68326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omplicación más común es la neuralgia </a:t>
            </a:r>
            <a:r>
              <a:rPr lang="es-EC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postherpética</a:t>
            </a:r>
            <a:r>
              <a:rPr lang="es-EC" sz="20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que</a:t>
            </a:r>
            <a:r>
              <a:rPr lang="es-EC" sz="20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</a:t>
            </a:r>
            <a:r>
              <a:rPr lang="es-EC" sz="20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presenta</a:t>
            </a:r>
            <a:r>
              <a:rPr lang="es-EC" sz="20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</a:t>
            </a:r>
            <a:r>
              <a:rPr lang="es-EC" sz="20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</a:t>
            </a:r>
            <a:r>
              <a:rPr lang="es-EC" sz="20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50</a:t>
            </a:r>
            <a:r>
              <a:rPr lang="es-EC" sz="20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%</a:t>
            </a:r>
            <a:r>
              <a:rPr lang="es-EC" sz="20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20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los</a:t>
            </a:r>
            <a:r>
              <a:rPr lang="es-EC" sz="20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pacientes</a:t>
            </a:r>
            <a:r>
              <a:rPr lang="es-EC" sz="20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mayores</a:t>
            </a:r>
            <a:r>
              <a:rPr lang="es-EC" sz="20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20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60</a:t>
            </a:r>
            <a:r>
              <a:rPr lang="es-EC" sz="20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años</a:t>
            </a:r>
            <a:r>
              <a:rPr lang="es-EC" sz="20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por lo</a:t>
            </a:r>
            <a:r>
              <a:rPr lang="es-EC" sz="2000" spc="-1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general,</a:t>
            </a:r>
            <a:r>
              <a:rPr lang="es-EC" sz="2000" spc="-1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resuelve</a:t>
            </a:r>
            <a:r>
              <a:rPr lang="es-EC" sz="2000" spc="-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espontáneamente.</a:t>
            </a:r>
            <a:r>
              <a:rPr lang="es-EC" sz="2000" spc="-1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342900" marR="68326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Otras</a:t>
            </a:r>
            <a:r>
              <a:rPr lang="es-EC" sz="2000" spc="-1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complicaciones</a:t>
            </a:r>
            <a:r>
              <a:rPr lang="es-EC" sz="2000" spc="-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son:</a:t>
            </a:r>
            <a:r>
              <a:rPr lang="es-EC" sz="2000" spc="-1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z="2000" spc="-1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anestesia</a:t>
            </a:r>
            <a:r>
              <a:rPr lang="es-EC" sz="2000" spc="-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del</a:t>
            </a:r>
            <a:r>
              <a:rPr lang="es-EC" sz="2000" spc="-1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dermatoma involucrado, la </a:t>
            </a:r>
            <a:r>
              <a:rPr lang="es-EC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superinfección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bacteriana de las lesiones, opacidad corneal, meningitis, encefalitis,</a:t>
            </a:r>
            <a:r>
              <a:rPr lang="es-EC" sz="2000" spc="-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parálisis</a:t>
            </a:r>
            <a:r>
              <a:rPr lang="es-EC" sz="2000" spc="-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facial,</a:t>
            </a:r>
            <a:r>
              <a:rPr lang="es-EC" sz="2000" spc="-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neumonía,</a:t>
            </a:r>
            <a:r>
              <a:rPr lang="es-EC" sz="2000" spc="-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entre</a:t>
            </a:r>
            <a:r>
              <a:rPr lang="es-EC" sz="2000" spc="-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otras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8597634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33983B-1F10-38EC-BB23-B25E7149DA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267439FB-29BC-92D6-3880-524D5F975669}"/>
              </a:ext>
            </a:extLst>
          </p:cNvPr>
          <p:cNvSpPr txBox="1"/>
          <p:nvPr/>
        </p:nvSpPr>
        <p:spPr>
          <a:xfrm>
            <a:off x="386334" y="317107"/>
            <a:ext cx="11564874" cy="65088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C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DIAGNÓSTICO</a:t>
            </a:r>
            <a:endParaRPr lang="en-US" sz="2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68072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iagnóstico</a:t>
            </a:r>
            <a:r>
              <a:rPr lang="es-EC" sz="2000" spc="-1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clínico</a:t>
            </a:r>
            <a:r>
              <a:rPr lang="es-EC" sz="2000" spc="-1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2000" spc="-1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esta</a:t>
            </a:r>
            <a:r>
              <a:rPr lang="es-EC" sz="2000" spc="-1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enfermedad</a:t>
            </a:r>
            <a:r>
              <a:rPr lang="es-EC" sz="2000" spc="-1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</a:t>
            </a:r>
            <a:r>
              <a:rPr lang="es-EC" sz="2000" spc="-1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</a:t>
            </a:r>
            <a:r>
              <a:rPr lang="es-EC" sz="2000" spc="-1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más</a:t>
            </a:r>
            <a:r>
              <a:rPr lang="es-EC" sz="2000" spc="-1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importante</a:t>
            </a:r>
          </a:p>
          <a:p>
            <a:pPr marL="342900" marR="68072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iagnóstico de </a:t>
            </a:r>
            <a:r>
              <a:rPr lang="es-EC" sz="2000" spc="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laboratorio solo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 </a:t>
            </a:r>
            <a:r>
              <a:rPr lang="es-EC" sz="2000" spc="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utiliza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 </a:t>
            </a:r>
            <a:r>
              <a:rPr lang="es-EC" sz="2000" spc="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casos </a:t>
            </a:r>
            <a:r>
              <a:rPr lang="es-EC" sz="20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que </a:t>
            </a:r>
            <a:r>
              <a:rPr lang="es-EC" sz="2000" spc="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ofrezcan dudas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 </a:t>
            </a:r>
            <a:r>
              <a:rPr lang="es-EC" sz="2000" spc="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cuando aparecen </a:t>
            </a:r>
            <a:r>
              <a:rPr lang="es-EC" sz="20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complica</a:t>
            </a:r>
            <a:r>
              <a:rPr lang="es-EC" sz="20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ciones.</a:t>
            </a:r>
          </a:p>
          <a:p>
            <a:pPr marL="342900" marR="68072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</a:t>
            </a:r>
            <a:r>
              <a:rPr lang="es-EC" sz="2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frotis</a:t>
            </a:r>
            <a:r>
              <a:rPr lang="es-EC" sz="2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tomados</a:t>
            </a:r>
            <a:r>
              <a:rPr lang="es-EC" sz="2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2000" b="1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las</a:t>
            </a:r>
            <a:r>
              <a:rPr lang="es-EC" sz="2000" b="1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vesículas</a:t>
            </a:r>
            <a:r>
              <a:rPr lang="es-EC" sz="2000" b="1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s-EC" sz="2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teñidos</a:t>
            </a:r>
            <a:r>
              <a:rPr lang="es-EC" sz="2000" b="1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</a:t>
            </a:r>
            <a:r>
              <a:rPr lang="es-EC" sz="2000" b="1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Giemsa,</a:t>
            </a:r>
            <a:r>
              <a:rPr lang="es-EC" sz="2000" b="1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Papanicolau,</a:t>
            </a:r>
            <a:r>
              <a:rPr lang="es-EC" sz="2000" b="1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Hematoxilina</a:t>
            </a:r>
            <a:r>
              <a:rPr lang="es-EC" sz="2000" b="1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 eosina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puede demostrarse la presencia de </a:t>
            </a:r>
            <a:r>
              <a:rPr lang="es-EC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células gigantes multinucleadas con inclusiones intranucleares. </a:t>
            </a:r>
          </a:p>
          <a:p>
            <a:pPr marL="342900" marR="68072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es-EC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68072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es-EC" sz="2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68072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icroscopia electrónica</a:t>
            </a:r>
          </a:p>
          <a:p>
            <a:pPr marL="342900" marR="68072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IF</a:t>
            </a:r>
          </a:p>
          <a:p>
            <a:pPr marL="342900" marR="68072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ifusión en gel</a:t>
            </a:r>
          </a:p>
          <a:p>
            <a:pPr marL="342900" marR="68072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es-EC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ontrainmunoelectroforesis</a:t>
            </a:r>
            <a:endParaRPr lang="es-EC" sz="2000" spc="-25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68072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2000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écnicas</a:t>
            </a:r>
            <a:r>
              <a:rPr lang="es-EC" sz="2000" spc="-1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2000" spc="-1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biología</a:t>
            </a:r>
            <a:r>
              <a:rPr lang="es-EC" sz="2000" spc="-1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molecular</a:t>
            </a:r>
            <a:r>
              <a:rPr lang="es-EC" sz="2000" spc="-1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(RCP,</a:t>
            </a:r>
            <a:r>
              <a:rPr lang="es-EC" sz="2000" spc="-1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hibridación)</a:t>
            </a:r>
            <a:r>
              <a:rPr lang="es-EC" sz="2000" spc="-1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mediante la</a:t>
            </a:r>
            <a:r>
              <a:rPr lang="es-EC" sz="20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detección</a:t>
            </a:r>
            <a:r>
              <a:rPr lang="es-EC" sz="20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R="680720" algn="just">
              <a:lnSpc>
                <a:spcPct val="150000"/>
              </a:lnSpc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20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antígenos</a:t>
            </a:r>
            <a:r>
              <a:rPr lang="es-EC" sz="20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directamente</a:t>
            </a:r>
            <a:r>
              <a:rPr lang="es-EC" sz="20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</a:t>
            </a:r>
            <a:r>
              <a:rPr lang="es-EC" sz="20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z="20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muestra</a:t>
            </a:r>
            <a:endParaRPr lang="en-US" sz="2000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44873E8A-9354-6385-DD58-65C02B562AE3}"/>
              </a:ext>
            </a:extLst>
          </p:cNvPr>
          <p:cNvSpPr txBox="1"/>
          <p:nvPr/>
        </p:nvSpPr>
        <p:spPr>
          <a:xfrm>
            <a:off x="8301228" y="5803892"/>
            <a:ext cx="3128772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permiten</a:t>
            </a:r>
            <a:r>
              <a:rPr lang="es-EC" sz="1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</a:t>
            </a:r>
            <a:r>
              <a:rPr lang="es-EC" sz="1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diagnóstico</a:t>
            </a:r>
            <a:r>
              <a:rPr lang="es-EC" sz="1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rápido</a:t>
            </a:r>
            <a:endParaRPr lang="en-US" dirty="0"/>
          </a:p>
        </p:txBody>
      </p:sp>
      <p:sp>
        <p:nvSpPr>
          <p:cNvPr id="6" name="Cerrar llave 5">
            <a:extLst>
              <a:ext uri="{FF2B5EF4-FFF2-40B4-BE49-F238E27FC236}">
                <a16:creationId xmlns:a16="http://schemas.microsoft.com/office/drawing/2014/main" id="{1D71A6A1-B490-5CBB-32D5-32AF308DEDA2}"/>
              </a:ext>
            </a:extLst>
          </p:cNvPr>
          <p:cNvSpPr/>
          <p:nvPr/>
        </p:nvSpPr>
        <p:spPr>
          <a:xfrm>
            <a:off x="7672577" y="3915998"/>
            <a:ext cx="1085851" cy="2909942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410" name="Picture 2" descr="zoster2">
            <a:extLst>
              <a:ext uri="{FF2B5EF4-FFF2-40B4-BE49-F238E27FC236}">
                <a16:creationId xmlns:a16="http://schemas.microsoft.com/office/drawing/2014/main" id="{5518DC4A-0172-0F04-C42C-B266C6CDEB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1248" y="3058748"/>
            <a:ext cx="3390900" cy="223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0465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50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5DB33F-21CD-C944-81AC-392F4919F9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321FA0BB-F478-C176-8FFB-804663D9ED51}"/>
              </a:ext>
            </a:extLst>
          </p:cNvPr>
          <p:cNvSpPr txBox="1"/>
          <p:nvPr/>
        </p:nvSpPr>
        <p:spPr>
          <a:xfrm>
            <a:off x="3477006" y="144518"/>
            <a:ext cx="609447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85800"/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CLASIFICACIÓN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ABA5B96A-679C-1303-315D-95EC480A50D5}"/>
              </a:ext>
            </a:extLst>
          </p:cNvPr>
          <p:cNvSpPr txBox="1"/>
          <p:nvPr/>
        </p:nvSpPr>
        <p:spPr>
          <a:xfrm>
            <a:off x="688086" y="885803"/>
            <a:ext cx="9836658" cy="28155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Los miembros de la familia </a:t>
            </a:r>
            <a:r>
              <a:rPr lang="es-EC" sz="20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Herpesviridae</a:t>
            </a:r>
            <a:r>
              <a:rPr lang="es-EC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han sido clasificados por el grupo de estudio de los </a:t>
            </a:r>
            <a:r>
              <a:rPr lang="es-EC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Herpesvirus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del Comité Internacional de Taxonomía de los virus en tres subfamilias sobre la base de las propiedades biológicas: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EC" sz="20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Alphaherpesvirinae</a:t>
            </a:r>
            <a:endParaRPr lang="es-EC" sz="2000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EC" sz="20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Betaherpesvirinae</a:t>
            </a:r>
            <a:endParaRPr lang="es-EC" sz="20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EC" sz="20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Gammaherpesvirinae</a:t>
            </a:r>
            <a:endParaRPr lang="en-US" sz="2000" dirty="0"/>
          </a:p>
        </p:txBody>
      </p:sp>
      <p:pic>
        <p:nvPicPr>
          <p:cNvPr id="6" name="image28.jpeg">
            <a:extLst>
              <a:ext uri="{FF2B5EF4-FFF2-40B4-BE49-F238E27FC236}">
                <a16:creationId xmlns:a16="http://schemas.microsoft.com/office/drawing/2014/main" id="{5C513486-DEC3-6B18-4F46-4AE576AFD5C1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04229" y="2635376"/>
            <a:ext cx="3895090" cy="2954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273526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A5EACE-DB5F-9423-2BE8-E25DCA6C75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62223F26-4C87-C6D0-7791-21E3CC92CE46}"/>
              </a:ext>
            </a:extLst>
          </p:cNvPr>
          <p:cNvSpPr txBox="1"/>
          <p:nvPr/>
        </p:nvSpPr>
        <p:spPr>
          <a:xfrm>
            <a:off x="486918" y="368690"/>
            <a:ext cx="10824210" cy="6038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 </a:t>
            </a:r>
            <a:r>
              <a:rPr lang="es-EC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aislamiento del virus continúa siendo la prueba de oro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es-EC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uestras</a:t>
            </a:r>
            <a:r>
              <a:rPr lang="es-EC" sz="2000" b="1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que</a:t>
            </a:r>
            <a:r>
              <a:rPr lang="es-EC" sz="2000" b="1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</a:t>
            </a:r>
            <a:r>
              <a:rPr lang="es-EC" sz="2000" b="1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utilizan: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son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líquido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las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vesículas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menor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medida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exudados faríngeos que deben ser tomados durante los 3 primeros días de la enfermedad.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Las muestras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tomadas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costras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pústulas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son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útiles.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virus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extremadamente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lábil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por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 que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las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muestras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deben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ser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transportadas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frío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produce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inoculación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inmediata deben</a:t>
            </a:r>
            <a:r>
              <a:rPr lang="es-EC" sz="2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ser</a:t>
            </a:r>
            <a:r>
              <a:rPr lang="es-EC" sz="20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almacenadas</a:t>
            </a:r>
            <a:r>
              <a:rPr lang="es-EC" sz="2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s-EC" sz="2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-70</a:t>
            </a:r>
            <a:r>
              <a:rPr lang="es-EC" sz="2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°C.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z="2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inoculación</a:t>
            </a:r>
            <a:r>
              <a:rPr lang="es-EC" sz="2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</a:t>
            </a:r>
            <a:r>
              <a:rPr lang="es-EC" sz="20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lleva</a:t>
            </a:r>
            <a:r>
              <a:rPr lang="es-EC" sz="2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s-EC" sz="2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cabo</a:t>
            </a:r>
            <a:r>
              <a:rPr lang="es-EC" sz="2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</a:t>
            </a:r>
            <a:r>
              <a:rPr lang="es-EC" sz="2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cultivo</a:t>
            </a:r>
            <a:r>
              <a:rPr lang="es-EC" sz="2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celular</a:t>
            </a:r>
            <a:r>
              <a:rPr lang="es-EC" sz="2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2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origen humano</a:t>
            </a:r>
            <a:r>
              <a:rPr lang="es-EC" sz="2000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específicamente</a:t>
            </a:r>
            <a:r>
              <a:rPr lang="es-EC" sz="2000" spc="1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fibroblastos</a:t>
            </a:r>
            <a:r>
              <a:rPr lang="es-EC" sz="2000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2000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pulmón</a:t>
            </a:r>
            <a:r>
              <a:rPr lang="es-EC" sz="2000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embrionario</a:t>
            </a:r>
            <a:r>
              <a:rPr lang="es-EC" sz="2000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humano.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</a:t>
            </a:r>
            <a:r>
              <a:rPr lang="es-EC" sz="2000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efecto</a:t>
            </a:r>
            <a:r>
              <a:rPr lang="es-EC" sz="2000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citopático aparece</a:t>
            </a:r>
            <a:r>
              <a:rPr lang="es-EC" sz="2000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s-EC" sz="2000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14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días</a:t>
            </a:r>
            <a:r>
              <a:rPr lang="es-EC" sz="2000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después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z="2000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inoculación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</a:t>
            </a:r>
            <a:r>
              <a:rPr lang="es-EC" sz="2000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caracteriza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por</a:t>
            </a:r>
            <a:r>
              <a:rPr lang="es-EC" sz="2000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aparición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2000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pequeños focos de células redondeadas y refractarias.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 aislamiento puede identificarse mediante inmunofluorescencia empleando </a:t>
            </a:r>
            <a:r>
              <a:rPr lang="es-EC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Acs</a:t>
            </a:r>
            <a:r>
              <a:rPr lang="es-EC" sz="2000" spc="-1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monoclonales.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Pruebas serológicas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detecta la presencia de </a:t>
            </a:r>
            <a:r>
              <a:rPr lang="es-EC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Acs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específicos</a:t>
            </a:r>
            <a:r>
              <a:rPr lang="es-EC" sz="2000" spc="-1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contra</a:t>
            </a:r>
            <a:r>
              <a:rPr lang="es-EC" sz="2000" spc="-1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</a:t>
            </a:r>
            <a:r>
              <a:rPr lang="es-EC" sz="2000" spc="-1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virus.</a:t>
            </a:r>
            <a:r>
              <a:rPr lang="es-EC" sz="2000" spc="-1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Entre</a:t>
            </a:r>
            <a:r>
              <a:rPr lang="es-EC" sz="2000" spc="-1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las</a:t>
            </a:r>
            <a:r>
              <a:rPr lang="es-EC" sz="2000" spc="-1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más</a:t>
            </a:r>
            <a:r>
              <a:rPr lang="es-EC" sz="2000" spc="-1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empleadas</a:t>
            </a:r>
            <a:r>
              <a:rPr lang="es-EC" sz="2000" spc="-1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</a:t>
            </a:r>
            <a:r>
              <a:rPr lang="es-EC" sz="2000" spc="-1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encuentran</a:t>
            </a:r>
            <a:r>
              <a:rPr lang="es-EC" sz="2000" spc="-1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z="2000" spc="-1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FC,</a:t>
            </a:r>
            <a:r>
              <a:rPr lang="es-EC" sz="2000" spc="-1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 neutralización,</a:t>
            </a:r>
            <a:r>
              <a:rPr lang="es-EC" sz="2000" spc="-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ELISA</a:t>
            </a:r>
            <a:r>
              <a:rPr lang="es-EC" sz="2000" spc="-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 IFI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269573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5AD87E-FB06-220B-840A-670257B5AA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332499EC-D3EA-715D-3621-8E2FE867826A}"/>
              </a:ext>
            </a:extLst>
          </p:cNvPr>
          <p:cNvSpPr txBox="1"/>
          <p:nvPr/>
        </p:nvSpPr>
        <p:spPr>
          <a:xfrm>
            <a:off x="568510" y="0"/>
            <a:ext cx="11687498" cy="134252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C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EPIDEMIOLOGÍA</a:t>
            </a:r>
            <a:endParaRPr lang="en-US" sz="2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2511425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varicela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zoster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ocurren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todo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mundo.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R="2511425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mayoría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las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personas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que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viven en sociedades industrializadas contraen  la varicela durante la niñez. </a:t>
            </a:r>
          </a:p>
          <a:p>
            <a:pPr marR="2511425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Enfermedad epidémica</a:t>
            </a:r>
            <a:r>
              <a:rPr lang="es-EC" sz="2000" spc="-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s-EC" sz="2000" spc="-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relacionada</a:t>
            </a:r>
            <a:r>
              <a:rPr lang="es-EC" sz="2000" spc="-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</a:t>
            </a:r>
            <a:r>
              <a:rPr lang="es-EC" sz="2000" spc="-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z="2000" spc="-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estacionalidad;</a:t>
            </a:r>
            <a:r>
              <a:rPr lang="es-EC" sz="2000" spc="-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alta</a:t>
            </a:r>
            <a:r>
              <a:rPr lang="es-EC" sz="2000" spc="-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incidencia</a:t>
            </a:r>
            <a:r>
              <a:rPr lang="es-EC" sz="2000" spc="-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</a:t>
            </a:r>
            <a:r>
              <a:rPr lang="es-EC" sz="2000" spc="-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septiembre</a:t>
            </a:r>
            <a:r>
              <a:rPr lang="es-EC" sz="2000" spc="-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s-EC" sz="2000" spc="-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hace picos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</a:t>
            </a:r>
            <a:r>
              <a:rPr lang="es-EC" sz="2000" spc="-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marzo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s-EC" sz="2000" spc="-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abril.</a:t>
            </a:r>
          </a:p>
          <a:p>
            <a:pPr marR="2511425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</a:t>
            </a:r>
            <a:r>
              <a:rPr lang="es-EC" sz="2000" spc="-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disemina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más</a:t>
            </a:r>
            <a:r>
              <a:rPr lang="es-EC" sz="2000" spc="-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fácil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</a:t>
            </a:r>
            <a:r>
              <a:rPr lang="es-EC" sz="2000" spc="-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países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templados</a:t>
            </a:r>
            <a:r>
              <a:rPr lang="es-EC" sz="2000" spc="-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que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</a:t>
            </a:r>
            <a:r>
              <a:rPr lang="es-EC" sz="2000" spc="-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áreas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tropicales.</a:t>
            </a:r>
          </a:p>
          <a:p>
            <a:pPr marR="2511425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 hombre es el único huésped natural.</a:t>
            </a:r>
          </a:p>
          <a:p>
            <a:pPr marR="2511425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vía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transmisión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una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persona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otra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está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bien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dilucidada.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R="2511425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2000" spc="-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V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irus de transmisión aérea y que se propaga con facilidad a través de las gotas de secreciones respiratorias y en menor medida por el contacto con las lesiones de piel. </a:t>
            </a:r>
          </a:p>
          <a:p>
            <a:pPr marR="2511425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 período de transmisibilidad se extiende desde poco antes de la aparición del </a:t>
            </a:r>
            <a:r>
              <a:rPr lang="es-EC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rash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 hasta  5</a:t>
            </a:r>
            <a:r>
              <a:rPr lang="es-EC" sz="20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días</a:t>
            </a:r>
            <a:r>
              <a:rPr lang="es-EC" sz="2000" spc="-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después.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R="2511425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</a:t>
            </a:r>
            <a:r>
              <a:rPr lang="es-EC" sz="2000" spc="-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zoster</a:t>
            </a:r>
            <a:r>
              <a:rPr lang="es-EC" sz="2000" spc="-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ocurre</a:t>
            </a:r>
            <a:r>
              <a:rPr lang="es-EC" sz="2000" spc="-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2000" spc="-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forma</a:t>
            </a:r>
            <a:r>
              <a:rPr lang="es-EC" sz="2000" spc="-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esporádica</a:t>
            </a:r>
            <a:r>
              <a:rPr lang="es-EC" sz="2000" spc="-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entre</a:t>
            </a:r>
            <a:r>
              <a:rPr lang="es-EC" sz="2000" spc="-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adultos</a:t>
            </a:r>
            <a:r>
              <a:rPr lang="es-EC" sz="2000" spc="-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s-EC" sz="2000" spc="-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sin</a:t>
            </a:r>
            <a:r>
              <a:rPr lang="es-EC" sz="2000" spc="-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prevalencia</a:t>
            </a:r>
            <a:r>
              <a:rPr lang="es-EC" sz="2000" spc="-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estacional.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 es transmisible por sí mismo, pero si puede contagiar a una persona susceptible</a:t>
            </a:r>
            <a:r>
              <a:rPr lang="es-EC" sz="2000" spc="-1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produciéndole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varicela,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incluso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iniciar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brotes</a:t>
            </a:r>
            <a:r>
              <a:rPr lang="es-EC" sz="20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extensos.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2510790" algn="just">
              <a:lnSpc>
                <a:spcPct val="150000"/>
              </a:lnSpc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varicela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una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enfermedad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benigna,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las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muertes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pueden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ocurrir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s-EC" sz="2000" spc="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28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%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 los casos de niños con leucemia y otras enfermedades inmunosupresoras, aunque con la terapia</a:t>
            </a:r>
            <a:r>
              <a:rPr lang="es-EC" sz="2000" spc="-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antiviral</a:t>
            </a:r>
            <a:r>
              <a:rPr lang="es-EC" sz="20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esta</a:t>
            </a:r>
            <a:r>
              <a:rPr lang="es-EC" sz="20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cifra</a:t>
            </a:r>
            <a:r>
              <a:rPr lang="es-EC" sz="2000" spc="-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</a:t>
            </a:r>
            <a:r>
              <a:rPr lang="es-EC" sz="20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disminuido.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2512060" indent="228600" algn="just">
              <a:lnSpc>
                <a:spcPct val="150000"/>
              </a:lnSpc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 existen evidencias de que factores socioeconómicos afecten la incidencia de la infección por el VVZ.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2510790" indent="228600" algn="just">
              <a:lnSpc>
                <a:spcPct val="150000"/>
              </a:lnSpc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Para la profilaxis de la infección por el VVZ en niños con alto riesgo e historia de exposición</a:t>
            </a:r>
            <a:r>
              <a:rPr lang="es-EC" sz="20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s-EC" sz="20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</a:t>
            </a:r>
            <a:r>
              <a:rPr lang="es-EC" sz="20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embarazadas,</a:t>
            </a:r>
            <a:r>
              <a:rPr lang="es-EC" sz="20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</a:t>
            </a:r>
            <a:r>
              <a:rPr lang="es-EC" sz="20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</a:t>
            </a:r>
            <a:r>
              <a:rPr lang="es-EC" sz="20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usado</a:t>
            </a:r>
            <a:r>
              <a:rPr lang="es-EC" sz="20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inmunoglobulina</a:t>
            </a:r>
            <a:r>
              <a:rPr lang="es-EC" sz="20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específica</a:t>
            </a:r>
            <a:r>
              <a:rPr lang="es-EC" sz="20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contra</a:t>
            </a:r>
            <a:r>
              <a:rPr lang="es-EC" sz="20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</a:t>
            </a:r>
            <a:r>
              <a:rPr lang="es-EC" sz="20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virus.</a:t>
            </a:r>
            <a:r>
              <a:rPr lang="es-EC" sz="20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Esta debe ser administrada lo más cerca posible a la fecha de</a:t>
            </a:r>
            <a:r>
              <a:rPr lang="es-EC" sz="2000" spc="-1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exposición.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2506980" indent="228600" algn="just">
              <a:lnSpc>
                <a:spcPct val="150000"/>
              </a:lnSpc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Otro</a:t>
            </a:r>
            <a:r>
              <a:rPr lang="es-EC" sz="2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método</a:t>
            </a:r>
            <a:r>
              <a:rPr lang="es-EC" sz="2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alternativo</a:t>
            </a:r>
            <a:r>
              <a:rPr lang="es-EC" sz="2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</a:t>
            </a:r>
            <a:r>
              <a:rPr lang="es-EC" sz="2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z="2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vacuna</a:t>
            </a:r>
            <a:r>
              <a:rPr lang="es-EC" sz="2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2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virus</a:t>
            </a:r>
            <a:r>
              <a:rPr lang="es-EC" sz="2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vivo</a:t>
            </a:r>
            <a:r>
              <a:rPr lang="es-EC" sz="2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atenuado</a:t>
            </a:r>
            <a:r>
              <a:rPr lang="es-EC" sz="2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que</a:t>
            </a:r>
            <a:r>
              <a:rPr lang="es-EC" sz="2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</a:t>
            </a:r>
            <a:r>
              <a:rPr lang="es-EC" sz="2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sido</a:t>
            </a:r>
            <a:r>
              <a:rPr lang="es-EC" sz="2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empleada</a:t>
            </a:r>
            <a:r>
              <a:rPr lang="es-EC" sz="2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 éxito</a:t>
            </a:r>
            <a:r>
              <a:rPr lang="es-EC" sz="2000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</a:t>
            </a:r>
            <a:r>
              <a:rPr lang="es-EC" sz="2000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Japón</a:t>
            </a:r>
            <a:r>
              <a:rPr lang="es-EC" sz="2000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desde</a:t>
            </a:r>
            <a:r>
              <a:rPr lang="es-EC" sz="2000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hace</a:t>
            </a:r>
            <a:r>
              <a:rPr lang="es-EC" sz="2000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más</a:t>
            </a:r>
            <a:r>
              <a:rPr lang="es-EC" sz="2000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2000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25</a:t>
            </a:r>
            <a:r>
              <a:rPr lang="es-EC" sz="2000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años</a:t>
            </a:r>
            <a:r>
              <a:rPr lang="es-EC" sz="2000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s-EC" sz="2000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</a:t>
            </a:r>
            <a:r>
              <a:rPr lang="es-EC" sz="2000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Estados</a:t>
            </a:r>
            <a:r>
              <a:rPr lang="es-EC" sz="2000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Unidos</a:t>
            </a:r>
            <a:r>
              <a:rPr lang="es-EC" sz="2000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fue</a:t>
            </a:r>
            <a:r>
              <a:rPr lang="es-EC" sz="2000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aprobada</a:t>
            </a:r>
            <a:r>
              <a:rPr lang="es-EC" sz="2000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hace</a:t>
            </a:r>
            <a:r>
              <a:rPr lang="es-EC" sz="2000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</a:t>
            </a:r>
            <a:r>
              <a:rPr lang="es-EC" sz="2000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años.</a:t>
            </a:r>
            <a:r>
              <a:rPr lang="es-EC" sz="2000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 </a:t>
            </a:r>
            <a:r>
              <a:rPr lang="es-EC" sz="20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tratamiento </a:t>
            </a:r>
            <a:r>
              <a:rPr lang="es-EC" sz="2000" spc="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 </a:t>
            </a:r>
            <a:r>
              <a:rPr lang="es-EC" sz="20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aciclovir también </a:t>
            </a:r>
            <a:r>
              <a:rPr lang="es-EC" sz="20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 </a:t>
            </a:r>
            <a:r>
              <a:rPr lang="es-EC" sz="20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contribuido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</a:t>
            </a:r>
            <a:r>
              <a:rPr lang="es-EC" sz="20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controlar </a:t>
            </a:r>
            <a:r>
              <a:rPr lang="es-EC" sz="20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 </a:t>
            </a:r>
            <a:r>
              <a:rPr lang="es-EC" sz="20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infección </a:t>
            </a:r>
            <a:r>
              <a:rPr lang="es-EC" sz="20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 </a:t>
            </a:r>
            <a:r>
              <a:rPr lang="es-EC" sz="20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niños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inmunodeficientes.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053156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418DD8-921D-8C9F-B70B-5CBB111C3A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C69945EB-BE67-63E3-3B41-F02CFBA52246}"/>
              </a:ext>
            </a:extLst>
          </p:cNvPr>
          <p:cNvSpPr txBox="1"/>
          <p:nvPr/>
        </p:nvSpPr>
        <p:spPr>
          <a:xfrm>
            <a:off x="252523" y="201321"/>
            <a:ext cx="11538984" cy="50293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s-EC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La</a:t>
            </a:r>
            <a:r>
              <a:rPr lang="es-EC" sz="2000" kern="100" spc="-5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EC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varicela</a:t>
            </a:r>
            <a:r>
              <a:rPr lang="es-EC" sz="2000" kern="100" spc="-5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EC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y</a:t>
            </a:r>
            <a:r>
              <a:rPr lang="es-EC" sz="2000" kern="100" spc="-5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EC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el</a:t>
            </a:r>
            <a:r>
              <a:rPr lang="es-EC" sz="2000" kern="100" spc="-5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EC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zoster</a:t>
            </a:r>
            <a:r>
              <a:rPr lang="es-EC" sz="2000" kern="100" spc="-5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EC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ocurren</a:t>
            </a:r>
            <a:r>
              <a:rPr lang="es-EC" sz="2000" kern="100" spc="-5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EC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en</a:t>
            </a:r>
            <a:r>
              <a:rPr lang="es-EC" sz="2000" kern="100" spc="-5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EC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todo</a:t>
            </a:r>
            <a:r>
              <a:rPr lang="es-EC" sz="2000" kern="100" spc="-5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EC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el</a:t>
            </a:r>
            <a:r>
              <a:rPr lang="es-EC" sz="2000" kern="100" spc="-5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EC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mundo.</a:t>
            </a:r>
            <a:r>
              <a:rPr lang="es-EC" sz="2000" kern="100" spc="-5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EC" sz="2000" b="1" kern="100" spc="-5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La </a:t>
            </a:r>
            <a:r>
              <a:rPr lang="es-EC" sz="20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varicela más frecuente en la niñez. </a:t>
            </a:r>
            <a:endParaRPr lang="en-US" sz="2000" b="1" kern="1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s-EC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Enfermedad epidémica</a:t>
            </a:r>
            <a:r>
              <a:rPr lang="es-EC" sz="2000" kern="100" spc="-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EC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y</a:t>
            </a:r>
            <a:r>
              <a:rPr lang="es-EC" sz="2000" kern="100" spc="-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EC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relacionada</a:t>
            </a:r>
            <a:r>
              <a:rPr lang="es-EC" sz="2000" kern="100" spc="-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EC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con</a:t>
            </a:r>
            <a:r>
              <a:rPr lang="es-EC" sz="2000" kern="100" spc="-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EC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la</a:t>
            </a:r>
            <a:r>
              <a:rPr lang="es-EC" sz="2000" kern="100" spc="-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EC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estacionalidad;</a:t>
            </a:r>
            <a:r>
              <a:rPr lang="es-EC" sz="2000" kern="100" spc="-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EC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alta</a:t>
            </a:r>
            <a:r>
              <a:rPr lang="es-EC" sz="2000" kern="100" spc="-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EC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incidencia</a:t>
            </a:r>
            <a:r>
              <a:rPr lang="es-EC" sz="2000" kern="100" spc="-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EC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en</a:t>
            </a:r>
            <a:r>
              <a:rPr lang="es-EC" sz="2000" kern="100" spc="-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EC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septiembre</a:t>
            </a:r>
            <a:r>
              <a:rPr lang="es-EC" sz="2000" kern="100" spc="-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EC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y</a:t>
            </a:r>
            <a:r>
              <a:rPr lang="es-EC" sz="2000" kern="100" spc="-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EC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hace picos</a:t>
            </a:r>
            <a:r>
              <a:rPr lang="es-EC" sz="2000" kern="100" spc="-85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EC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en</a:t>
            </a:r>
            <a:r>
              <a:rPr lang="es-EC" sz="2000" kern="100" spc="-8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EC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marzo</a:t>
            </a:r>
            <a:r>
              <a:rPr lang="es-EC" sz="2000" kern="100" spc="-85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EC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y</a:t>
            </a:r>
            <a:r>
              <a:rPr lang="es-EC" sz="2000" kern="100" spc="-8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EC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abril.</a:t>
            </a:r>
            <a:endParaRPr lang="en-US" sz="2000" kern="1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s-EC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Se</a:t>
            </a:r>
            <a:r>
              <a:rPr lang="es-EC" sz="2000" kern="100" spc="-8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EC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disemina</a:t>
            </a:r>
            <a:r>
              <a:rPr lang="es-EC" sz="2000" kern="100" spc="-85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EC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más</a:t>
            </a:r>
            <a:r>
              <a:rPr lang="es-EC" sz="2000" kern="100" spc="-8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EC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fácil</a:t>
            </a:r>
            <a:r>
              <a:rPr lang="es-EC" sz="2000" kern="100" spc="-85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EC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en</a:t>
            </a:r>
            <a:r>
              <a:rPr lang="es-EC" sz="2000" kern="100" spc="-8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EC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países</a:t>
            </a:r>
            <a:r>
              <a:rPr lang="es-EC" sz="2000" kern="100" spc="-85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EC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templados</a:t>
            </a:r>
            <a:r>
              <a:rPr lang="es-EC" sz="2000" kern="100" spc="-8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EC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que</a:t>
            </a:r>
            <a:r>
              <a:rPr lang="es-EC" sz="2000" kern="100" spc="-85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EC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en</a:t>
            </a:r>
            <a:r>
              <a:rPr lang="es-EC" sz="2000" kern="100" spc="-8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EC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áreas</a:t>
            </a:r>
            <a:r>
              <a:rPr lang="es-EC" sz="2000" kern="100" spc="-85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EC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tropicales. El hombre es el único huésped natural.</a:t>
            </a:r>
            <a:endParaRPr lang="en-US" sz="2000" kern="1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s-EC" sz="2000" kern="100" spc="-85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Virus de transmisión aérea y que se propaga con facilidad a través de las gotas de secreciones respiratorias y en menor medida por el contacto con las lesiones de piel. </a:t>
            </a:r>
            <a:endParaRPr lang="en-US" sz="2000" kern="1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s-EC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El período de transmisibilidad se extiende desde poco antes de la aparición del </a:t>
            </a:r>
            <a:r>
              <a:rPr lang="es-EC" sz="20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rash</a:t>
            </a:r>
            <a:r>
              <a:rPr lang="es-EC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y hasta  5</a:t>
            </a:r>
            <a:r>
              <a:rPr lang="es-EC" sz="2000" kern="100" spc="-45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EC" sz="2000" kern="100" spc="-15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días</a:t>
            </a:r>
            <a:r>
              <a:rPr lang="es-EC" sz="2000" kern="100" spc="-8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EC" sz="2000" kern="100" spc="-15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después.</a:t>
            </a:r>
          </a:p>
          <a:p>
            <a:pPr marL="342900" indent="-342900" algn="just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s-EC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El</a:t>
            </a:r>
            <a:r>
              <a:rPr lang="es-EC" sz="2000" kern="100" spc="-8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EC" sz="2000" b="1" kern="100" spc="-15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zoster</a:t>
            </a:r>
            <a:r>
              <a:rPr lang="es-EC" sz="2000" b="1" kern="100" spc="-8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EC" sz="2000" b="1" kern="100" spc="-15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ocurre</a:t>
            </a:r>
            <a:r>
              <a:rPr lang="es-EC" sz="2000" b="1" kern="100" spc="-8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EC" sz="20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de</a:t>
            </a:r>
            <a:r>
              <a:rPr lang="es-EC" sz="2000" b="1" kern="100" spc="-8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EC" sz="2000" b="1" kern="100" spc="-15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forma</a:t>
            </a:r>
            <a:r>
              <a:rPr lang="es-EC" sz="2000" b="1" kern="100" spc="-8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EC" sz="2000" b="1" kern="100" spc="-15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esporádica</a:t>
            </a:r>
            <a:r>
              <a:rPr lang="es-EC" sz="2000" b="1" kern="100" spc="-8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EC" sz="2000" b="1" kern="100" spc="-15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entre</a:t>
            </a:r>
            <a:r>
              <a:rPr lang="es-EC" sz="2000" b="1" kern="100" spc="-8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EC" sz="2000" b="1" kern="100" spc="-15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adultos</a:t>
            </a:r>
            <a:r>
              <a:rPr lang="es-EC" sz="2000" b="1" kern="100" spc="-8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EC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y</a:t>
            </a:r>
            <a:r>
              <a:rPr lang="es-EC" sz="2000" kern="100" spc="-8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EC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sin</a:t>
            </a:r>
            <a:r>
              <a:rPr lang="es-EC" sz="2000" kern="100" spc="-8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EC" sz="2000" kern="100" spc="-15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prevalencia</a:t>
            </a:r>
            <a:r>
              <a:rPr lang="es-EC" sz="2000" kern="100" spc="-8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EC" sz="2000" kern="100" spc="-15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estacional. </a:t>
            </a:r>
          </a:p>
          <a:p>
            <a:pPr marL="342900" indent="-342900" algn="just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s-EC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No es transmisible por sí mismo, pero si puede contagiar a una persona susceptible</a:t>
            </a:r>
            <a:r>
              <a:rPr lang="es-EC" sz="2000" kern="100" spc="-14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EC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produciéndole</a:t>
            </a:r>
            <a:r>
              <a:rPr lang="es-EC" sz="2000" kern="100" spc="-5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EC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varicela,</a:t>
            </a:r>
            <a:r>
              <a:rPr lang="es-EC" sz="2000" kern="100" spc="-5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EC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incluso</a:t>
            </a:r>
            <a:r>
              <a:rPr lang="es-EC" sz="2000" kern="100" spc="-5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EC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iniciar</a:t>
            </a:r>
            <a:r>
              <a:rPr lang="es-EC" sz="2000" kern="100" spc="-5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EC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brotes</a:t>
            </a:r>
            <a:r>
              <a:rPr lang="es-EC" sz="2000" kern="100" spc="-5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EC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extensos.</a:t>
            </a:r>
          </a:p>
          <a:p>
            <a:pPr marL="342900" indent="-342900" algn="just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s-EC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La</a:t>
            </a:r>
            <a:r>
              <a:rPr lang="es-EC" sz="2000" kern="100" spc="-9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EC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varicela</a:t>
            </a:r>
            <a:r>
              <a:rPr lang="es-EC" sz="2000" kern="100" spc="-9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EC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es</a:t>
            </a:r>
            <a:r>
              <a:rPr lang="es-EC" sz="2000" kern="100" spc="-9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EC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una</a:t>
            </a:r>
            <a:r>
              <a:rPr lang="es-EC" sz="2000" kern="100" spc="-9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EC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enfermedad</a:t>
            </a:r>
            <a:r>
              <a:rPr lang="es-EC" sz="2000" kern="100" spc="-85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EC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benigna,</a:t>
            </a:r>
            <a:r>
              <a:rPr lang="es-EC" sz="2000" kern="100" spc="-9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EC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las</a:t>
            </a:r>
            <a:r>
              <a:rPr lang="es-EC" sz="2000" kern="100" spc="-9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EC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muertes</a:t>
            </a:r>
            <a:r>
              <a:rPr lang="es-EC" sz="2000" kern="100" spc="-9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EC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7</a:t>
            </a:r>
            <a:r>
              <a:rPr lang="es-EC" sz="2000" kern="100" spc="-9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EC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y</a:t>
            </a:r>
            <a:r>
              <a:rPr lang="es-EC" sz="2000" kern="100" spc="8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EC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un</a:t>
            </a:r>
            <a:r>
              <a:rPr lang="es-EC" sz="2000" kern="100" spc="-85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EC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28</a:t>
            </a:r>
            <a:r>
              <a:rPr lang="es-EC" sz="2000" kern="100" spc="-9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EC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%</a:t>
            </a:r>
            <a:r>
              <a:rPr lang="es-EC" sz="2000" kern="100" spc="-9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EC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de los casos de niños con leucemia y otras enfermedades inmunosupresoras, aunque con la terapia</a:t>
            </a:r>
            <a:r>
              <a:rPr lang="es-EC" sz="2000" kern="100" spc="-7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EC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antiviral</a:t>
            </a:r>
            <a:r>
              <a:rPr lang="es-EC" sz="2000" kern="100" spc="-65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EC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esta</a:t>
            </a:r>
            <a:r>
              <a:rPr lang="es-EC" sz="2000" kern="100" spc="-65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EC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cifra</a:t>
            </a:r>
            <a:r>
              <a:rPr lang="es-EC" sz="2000" kern="100" spc="-7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EC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ha</a:t>
            </a:r>
            <a:r>
              <a:rPr lang="es-EC" sz="2000" kern="100" spc="-65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EC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disminuido.</a:t>
            </a:r>
            <a:endParaRPr lang="en-US" sz="2000" kern="1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005914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6FA2204D-9F2E-4CA0-AF7E-589E20FDE0E6}"/>
              </a:ext>
            </a:extLst>
          </p:cNvPr>
          <p:cNvSpPr txBox="1"/>
          <p:nvPr/>
        </p:nvSpPr>
        <p:spPr>
          <a:xfrm>
            <a:off x="1501902" y="2354687"/>
            <a:ext cx="609447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2800" b="1" i="1" dirty="0"/>
              <a:t>GRACIAS</a:t>
            </a:r>
            <a:endParaRPr lang="es-ES" sz="2000" b="1" i="1" dirty="0"/>
          </a:p>
        </p:txBody>
      </p:sp>
    </p:spTree>
    <p:extLst>
      <p:ext uri="{BB962C8B-B14F-4D97-AF65-F5344CB8AC3E}">
        <p14:creationId xmlns:p14="http://schemas.microsoft.com/office/powerpoint/2010/main" val="3733341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FC673E-F27D-A186-11C4-0374192E58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CE2FA45C-BA40-0E85-5B1E-669465D50D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578" y="1145135"/>
            <a:ext cx="10757142" cy="490819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00B050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55794B1B-E5D4-4347-4D6D-499EA2E3030E}"/>
              </a:ext>
            </a:extLst>
          </p:cNvPr>
          <p:cNvSpPr txBox="1"/>
          <p:nvPr/>
        </p:nvSpPr>
        <p:spPr>
          <a:xfrm>
            <a:off x="1364574" y="527227"/>
            <a:ext cx="863896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Clasificación de los virus humanos que comprenden la familia </a:t>
            </a:r>
            <a:r>
              <a:rPr lang="es-EC" sz="18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Herpesviridae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066171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B97217-C410-044B-4A68-ED51A9D8A4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EEB486A9-E85E-8A2A-DC53-9E22A4A19D1B}"/>
              </a:ext>
            </a:extLst>
          </p:cNvPr>
          <p:cNvSpPr txBox="1"/>
          <p:nvPr/>
        </p:nvSpPr>
        <p:spPr>
          <a:xfrm>
            <a:off x="203454" y="299966"/>
            <a:ext cx="60944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85800"/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REPLICACIÓN</a:t>
            </a:r>
            <a:endParaRPr lang="en-US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0C04773C-A1B5-DC97-AF7B-DA0C40838A7A}"/>
              </a:ext>
            </a:extLst>
          </p:cNvPr>
          <p:cNvSpPr txBox="1"/>
          <p:nvPr/>
        </p:nvSpPr>
        <p:spPr>
          <a:xfrm>
            <a:off x="210312" y="3439123"/>
            <a:ext cx="5676138" cy="10156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que</a:t>
            </a:r>
            <a:r>
              <a:rPr lang="es-EC" sz="2000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causa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z="2000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fusión</a:t>
            </a:r>
            <a:r>
              <a:rPr lang="es-EC" sz="2000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z="2000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envoltura</a:t>
            </a:r>
            <a:r>
              <a:rPr lang="es-EC" sz="2000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viral</a:t>
            </a:r>
            <a:r>
              <a:rPr lang="es-EC" sz="2000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z="2000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membrana</a:t>
            </a:r>
            <a:r>
              <a:rPr lang="es-EC" sz="2000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plasmática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celular, seguida</a:t>
            </a:r>
            <a:r>
              <a:rPr lang="es-EC" sz="20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20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z="20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penetración</a:t>
            </a:r>
            <a:r>
              <a:rPr lang="es-EC" sz="20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</a:t>
            </a:r>
            <a:r>
              <a:rPr lang="es-EC" sz="20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pérdida</a:t>
            </a:r>
            <a:r>
              <a:rPr lang="es-EC" sz="20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inmediata</a:t>
            </a:r>
            <a:r>
              <a:rPr lang="es-EC" sz="20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20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z="20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envoltura</a:t>
            </a:r>
            <a:r>
              <a:rPr lang="es-EC" sz="20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2000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73680770-13EA-50F8-937E-4F2DA2F97D9F}"/>
              </a:ext>
            </a:extLst>
          </p:cNvPr>
          <p:cNvSpPr txBox="1"/>
          <p:nvPr/>
        </p:nvSpPr>
        <p:spPr>
          <a:xfrm>
            <a:off x="276606" y="774289"/>
            <a:ext cx="5575554" cy="10156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s-EC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Para</a:t>
            </a:r>
            <a:r>
              <a:rPr lang="es-EC" sz="2000" b="1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iniciar</a:t>
            </a:r>
            <a:r>
              <a:rPr lang="es-EC" sz="2000" b="1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z="2000" b="1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infección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virión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adhiere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receptores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específicos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célula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hospedera a través de las glicoproteínas virales </a:t>
            </a:r>
            <a:r>
              <a:rPr lang="es-EC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gB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</a:t>
            </a:r>
            <a:r>
              <a:rPr lang="es-EC" sz="20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spc="3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gC</a:t>
            </a:r>
            <a:endParaRPr lang="en-US" sz="2000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0E9D4179-FF26-B395-2056-0781A174CEA0}"/>
              </a:ext>
            </a:extLst>
          </p:cNvPr>
          <p:cNvSpPr txBox="1"/>
          <p:nvPr/>
        </p:nvSpPr>
        <p:spPr>
          <a:xfrm>
            <a:off x="276606" y="2352909"/>
            <a:ext cx="5105400" cy="646331"/>
          </a:xfrm>
          <a:prstGeom prst="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 adhesión a la superficie celular activa un proceso mediado por las proteínas de la superficie</a:t>
            </a:r>
            <a:r>
              <a:rPr lang="es-EC" sz="1800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viral</a:t>
            </a:r>
            <a:r>
              <a:rPr lang="es-EC" sz="1800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dirty="0"/>
          </a:p>
        </p:txBody>
      </p:sp>
      <p:cxnSp>
        <p:nvCxnSpPr>
          <p:cNvPr id="13" name="Conector recto de flecha 12">
            <a:extLst>
              <a:ext uri="{FF2B5EF4-FFF2-40B4-BE49-F238E27FC236}">
                <a16:creationId xmlns:a16="http://schemas.microsoft.com/office/drawing/2014/main" id="{D08705B4-DAA5-8323-1EDC-05C58F0D9888}"/>
              </a:ext>
            </a:extLst>
          </p:cNvPr>
          <p:cNvCxnSpPr>
            <a:cxnSpLocks/>
          </p:cNvCxnSpPr>
          <p:nvPr/>
        </p:nvCxnSpPr>
        <p:spPr>
          <a:xfrm>
            <a:off x="4780026" y="2867078"/>
            <a:ext cx="0" cy="522723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de flecha 13">
            <a:extLst>
              <a:ext uri="{FF2B5EF4-FFF2-40B4-BE49-F238E27FC236}">
                <a16:creationId xmlns:a16="http://schemas.microsoft.com/office/drawing/2014/main" id="{72C4B821-6A1C-195D-473F-A76B8EAF5341}"/>
              </a:ext>
            </a:extLst>
          </p:cNvPr>
          <p:cNvCxnSpPr>
            <a:cxnSpLocks/>
          </p:cNvCxnSpPr>
          <p:nvPr/>
        </p:nvCxnSpPr>
        <p:spPr>
          <a:xfrm>
            <a:off x="1106424" y="1789952"/>
            <a:ext cx="0" cy="486904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de flecha 14">
            <a:extLst>
              <a:ext uri="{FF2B5EF4-FFF2-40B4-BE49-F238E27FC236}">
                <a16:creationId xmlns:a16="http://schemas.microsoft.com/office/drawing/2014/main" id="{D294C93D-7987-766F-7FF2-7EB80930C009}"/>
              </a:ext>
            </a:extLst>
          </p:cNvPr>
          <p:cNvCxnSpPr>
            <a:cxnSpLocks/>
          </p:cNvCxnSpPr>
          <p:nvPr/>
        </p:nvCxnSpPr>
        <p:spPr>
          <a:xfrm flipV="1">
            <a:off x="8990458" y="2682504"/>
            <a:ext cx="0" cy="815884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de flecha 15">
            <a:extLst>
              <a:ext uri="{FF2B5EF4-FFF2-40B4-BE49-F238E27FC236}">
                <a16:creationId xmlns:a16="http://schemas.microsoft.com/office/drawing/2014/main" id="{C38DAAA1-A576-2F2F-ACA2-5391E00C8311}"/>
              </a:ext>
            </a:extLst>
          </p:cNvPr>
          <p:cNvCxnSpPr>
            <a:cxnSpLocks/>
          </p:cNvCxnSpPr>
          <p:nvPr/>
        </p:nvCxnSpPr>
        <p:spPr>
          <a:xfrm>
            <a:off x="3520440" y="4504108"/>
            <a:ext cx="0" cy="563941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CuadroTexto 19">
            <a:extLst>
              <a:ext uri="{FF2B5EF4-FFF2-40B4-BE49-F238E27FC236}">
                <a16:creationId xmlns:a16="http://schemas.microsoft.com/office/drawing/2014/main" id="{0B256C80-696B-F48A-BAA4-BEC2B568ACFE}"/>
              </a:ext>
            </a:extLst>
          </p:cNvPr>
          <p:cNvSpPr txBox="1"/>
          <p:nvPr/>
        </p:nvSpPr>
        <p:spPr>
          <a:xfrm>
            <a:off x="276606" y="4985209"/>
            <a:ext cx="5575554" cy="132343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Posteriormente la nucleocápside es transportada a los poros nucleares.</a:t>
            </a:r>
          </a:p>
          <a:p>
            <a:pPr algn="just"/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 el nucleoplasma se produce la pérdida de la cápside y el ADN libre adquiere forma circular</a:t>
            </a:r>
            <a:endParaRPr lang="en-US" sz="2000" dirty="0"/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572E279F-0C04-54FA-4A75-B521AE6D9683}"/>
              </a:ext>
            </a:extLst>
          </p:cNvPr>
          <p:cNvSpPr txBox="1"/>
          <p:nvPr/>
        </p:nvSpPr>
        <p:spPr>
          <a:xfrm>
            <a:off x="6605018" y="1051288"/>
            <a:ext cx="5310376" cy="163121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s-EC" sz="2000" b="1" dirty="0">
                <a:solidFill>
                  <a:sysClr val="windowText" lastClr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</a:t>
            </a:r>
            <a:r>
              <a:rPr lang="es-EC" sz="2000" b="1" spc="-55" dirty="0">
                <a:solidFill>
                  <a:sysClr val="windowText" lastClr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b="1" dirty="0">
                <a:solidFill>
                  <a:sysClr val="windowText" lastClr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ciclo</a:t>
            </a:r>
            <a:r>
              <a:rPr lang="es-EC" sz="2000" b="1" spc="-55" dirty="0">
                <a:solidFill>
                  <a:sysClr val="windowText" lastClr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b="1" dirty="0">
                <a:solidFill>
                  <a:sysClr val="windowText" lastClr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normal</a:t>
            </a:r>
            <a:r>
              <a:rPr lang="es-EC" sz="2000" b="1" spc="-55" dirty="0">
                <a:solidFill>
                  <a:sysClr val="windowText" lastClr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b="1" dirty="0">
                <a:solidFill>
                  <a:sysClr val="windowText" lastClr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2000" b="1" spc="-55" dirty="0">
                <a:solidFill>
                  <a:sysClr val="windowText" lastClr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b="1" dirty="0">
                <a:solidFill>
                  <a:sysClr val="windowText" lastClr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replicación</a:t>
            </a:r>
            <a:r>
              <a:rPr lang="es-EC" sz="2000" b="1" spc="-55" dirty="0">
                <a:solidFill>
                  <a:sysClr val="windowText" lastClr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b="1" dirty="0">
                <a:solidFill>
                  <a:sysClr val="windowText" lastClr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depende</a:t>
            </a:r>
            <a:r>
              <a:rPr lang="es-EC" sz="2000" b="1" spc="-55" dirty="0">
                <a:solidFill>
                  <a:sysClr val="windowText" lastClr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b="1" dirty="0">
                <a:solidFill>
                  <a:sysClr val="windowText" lastClr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de: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proteínas</a:t>
            </a:r>
            <a:r>
              <a:rPr lang="es-EC" sz="2000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estructurales</a:t>
            </a:r>
            <a:r>
              <a:rPr lang="es-EC" sz="2000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virales</a:t>
            </a:r>
            <a:r>
              <a:rPr lang="es-EC" sz="2000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para</a:t>
            </a:r>
            <a:r>
              <a:rPr lang="es-EC" sz="2000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z="2000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liberación del ADN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 activación de la síntesis de ácido ribonucleico (ARN). 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B6782B76-831D-FBE9-F232-02BD22F3778B}"/>
              </a:ext>
            </a:extLst>
          </p:cNvPr>
          <p:cNvSpPr txBox="1"/>
          <p:nvPr/>
        </p:nvSpPr>
        <p:spPr>
          <a:xfrm>
            <a:off x="7322059" y="3498388"/>
            <a:ext cx="4231385" cy="92333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Estas actúan para detener tempranamente la síntesis de macromoléculas en la célula hospedera durante</a:t>
            </a:r>
            <a:r>
              <a:rPr lang="es-EC" sz="18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</a:t>
            </a:r>
            <a:r>
              <a:rPr lang="es-EC" sz="18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ciclo</a:t>
            </a:r>
            <a:r>
              <a:rPr lang="es-EC" sz="18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18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replicación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150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AD20F1-ECF1-E512-A78E-E1AC6D9ADD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Conector recto de flecha 10">
            <a:extLst>
              <a:ext uri="{FF2B5EF4-FFF2-40B4-BE49-F238E27FC236}">
                <a16:creationId xmlns:a16="http://schemas.microsoft.com/office/drawing/2014/main" id="{D1611310-7782-2A84-1C77-76FB570A6A5E}"/>
              </a:ext>
            </a:extLst>
          </p:cNvPr>
          <p:cNvCxnSpPr>
            <a:cxnSpLocks/>
          </p:cNvCxnSpPr>
          <p:nvPr/>
        </p:nvCxnSpPr>
        <p:spPr>
          <a:xfrm>
            <a:off x="9336024" y="685800"/>
            <a:ext cx="747522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CuadroTexto 2">
            <a:extLst>
              <a:ext uri="{FF2B5EF4-FFF2-40B4-BE49-F238E27FC236}">
                <a16:creationId xmlns:a16="http://schemas.microsoft.com/office/drawing/2014/main" id="{CFCCE0EB-B31A-9EBD-E9DA-04A1214FB1F2}"/>
              </a:ext>
            </a:extLst>
          </p:cNvPr>
          <p:cNvSpPr txBox="1"/>
          <p:nvPr/>
        </p:nvSpPr>
        <p:spPr>
          <a:xfrm>
            <a:off x="605790" y="391174"/>
            <a:ext cx="8730234" cy="51238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z="2000" spc="-1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transcripción</a:t>
            </a:r>
            <a:r>
              <a:rPr lang="es-EC" sz="2000" spc="-1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2000" spc="-1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los</a:t>
            </a:r>
            <a:r>
              <a:rPr lang="es-EC" sz="2000" spc="-1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genes</a:t>
            </a:r>
            <a:r>
              <a:rPr lang="es-EC" sz="2000" spc="-1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virales</a:t>
            </a:r>
            <a:r>
              <a:rPr lang="es-EC" sz="2000" spc="-1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</a:t>
            </a:r>
            <a:r>
              <a:rPr lang="es-EC" sz="2000" spc="-1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ARNm</a:t>
            </a:r>
            <a:r>
              <a:rPr lang="es-EC" sz="2000" spc="-1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(ácido</a:t>
            </a:r>
            <a:r>
              <a:rPr lang="es-EC" sz="2000" spc="-1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ribonucleico</a:t>
            </a:r>
            <a:r>
              <a:rPr lang="es-EC" sz="2000" spc="-1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mensajero)</a:t>
            </a:r>
            <a:r>
              <a:rPr lang="es-EC" sz="2000" spc="-1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ocurre</a:t>
            </a:r>
            <a:r>
              <a:rPr lang="es-EC" sz="2000" spc="-1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>
              <a:lnSpc>
                <a:spcPct val="150000"/>
              </a:lnSpc>
            </a:pPr>
            <a:endParaRPr lang="es-EC" sz="2000" spc="-125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s-EC" sz="2000" spc="-1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síntesis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proteínas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ocurre</a:t>
            </a:r>
            <a:r>
              <a:rPr lang="es-EC" sz="2000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</a:t>
            </a:r>
          </a:p>
          <a:p>
            <a:pPr>
              <a:lnSpc>
                <a:spcPct val="150000"/>
              </a:lnSpc>
            </a:pPr>
            <a:endParaRPr lang="es-EC" sz="2000" spc="75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s-EC" sz="2000" spc="75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s-EC" sz="2000" spc="75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s-EC" sz="2000" spc="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s-EC" sz="2000" spc="175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</a:t>
            </a:r>
            <a:r>
              <a:rPr lang="es-EC" sz="20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han</a:t>
            </a:r>
            <a:r>
              <a:rPr lang="es-EC" sz="20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identificado</a:t>
            </a:r>
            <a:r>
              <a:rPr lang="es-EC" sz="20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tres</a:t>
            </a:r>
            <a:r>
              <a:rPr lang="es-EC" sz="20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grupos</a:t>
            </a:r>
            <a:r>
              <a:rPr lang="es-EC" sz="20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básicos</a:t>
            </a:r>
            <a:r>
              <a:rPr lang="es-EC" sz="20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20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proteínas</a:t>
            </a:r>
            <a:r>
              <a:rPr lang="es-EC" sz="20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virales: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inmediatas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tempranas</a:t>
            </a:r>
            <a:r>
              <a:rPr lang="es-EC" sz="20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s-EC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alpha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tempranas</a:t>
            </a:r>
            <a:r>
              <a:rPr lang="es-EC" sz="20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(beta)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tardías</a:t>
            </a:r>
            <a:r>
              <a:rPr lang="es-EC" sz="2000" spc="-1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(gamma)</a:t>
            </a:r>
            <a:endParaRPr lang="en-US" sz="2000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E640C2B3-19E2-06DC-9498-239CAF1D11BF}"/>
              </a:ext>
            </a:extLst>
          </p:cNvPr>
          <p:cNvSpPr txBox="1"/>
          <p:nvPr/>
        </p:nvSpPr>
        <p:spPr>
          <a:xfrm>
            <a:off x="10312146" y="501134"/>
            <a:ext cx="1021842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núcleo</a:t>
            </a:r>
            <a:endParaRPr lang="en-US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001C2E4C-4F2A-A474-B1CC-D1EEC73E7946}"/>
              </a:ext>
            </a:extLst>
          </p:cNvPr>
          <p:cNvSpPr txBox="1"/>
          <p:nvPr/>
        </p:nvSpPr>
        <p:spPr>
          <a:xfrm>
            <a:off x="5054346" y="1475988"/>
            <a:ext cx="1383030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citoplasma</a:t>
            </a:r>
            <a:endParaRPr lang="en-US" dirty="0"/>
          </a:p>
        </p:txBody>
      </p:sp>
      <p:cxnSp>
        <p:nvCxnSpPr>
          <p:cNvPr id="13" name="Conector recto de flecha 12">
            <a:extLst>
              <a:ext uri="{FF2B5EF4-FFF2-40B4-BE49-F238E27FC236}">
                <a16:creationId xmlns:a16="http://schemas.microsoft.com/office/drawing/2014/main" id="{9724157B-60B5-31F1-6F88-5C127533939D}"/>
              </a:ext>
            </a:extLst>
          </p:cNvPr>
          <p:cNvCxnSpPr>
            <a:cxnSpLocks/>
          </p:cNvCxnSpPr>
          <p:nvPr/>
        </p:nvCxnSpPr>
        <p:spPr>
          <a:xfrm>
            <a:off x="4114800" y="1660654"/>
            <a:ext cx="747522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CuadroTexto 14">
            <a:extLst>
              <a:ext uri="{FF2B5EF4-FFF2-40B4-BE49-F238E27FC236}">
                <a16:creationId xmlns:a16="http://schemas.microsoft.com/office/drawing/2014/main" id="{FE02D935-49FC-A438-BF43-6017956092FE}"/>
              </a:ext>
            </a:extLst>
          </p:cNvPr>
          <p:cNvSpPr txBox="1"/>
          <p:nvPr/>
        </p:nvSpPr>
        <p:spPr>
          <a:xfrm>
            <a:off x="1276350" y="2143666"/>
            <a:ext cx="9321546" cy="87357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z="18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transcripción</a:t>
            </a:r>
            <a:r>
              <a:rPr lang="es-EC" sz="18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está regulada coordinadamente de tal manera que las proteínas son sintetizadas en una cascada de</a:t>
            </a:r>
            <a:r>
              <a:rPr lang="es-EC" sz="18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forma</a:t>
            </a:r>
            <a:r>
              <a:rPr lang="es-EC" sz="18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ordenada.</a:t>
            </a:r>
            <a:endParaRPr lang="es-EC" sz="1800" spc="175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0970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4E6E0F-DF9F-3584-0061-1E7B627320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216DD7C2-33F1-0C4D-9AAC-7623B4E8691E}"/>
              </a:ext>
            </a:extLst>
          </p:cNvPr>
          <p:cNvSpPr txBox="1"/>
          <p:nvPr/>
        </p:nvSpPr>
        <p:spPr>
          <a:xfrm>
            <a:off x="1264539" y="365138"/>
            <a:ext cx="8995029" cy="4001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s-EC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INFECCIONES POR EL VIRUS HERPES SIMPLE EN HUMANOS</a:t>
            </a:r>
            <a:endParaRPr lang="en-US" sz="2000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93005FAE-B32D-DB51-0BDE-5AA91AEB2AC4}"/>
              </a:ext>
            </a:extLst>
          </p:cNvPr>
          <p:cNvSpPr txBox="1"/>
          <p:nvPr/>
        </p:nvSpPr>
        <p:spPr>
          <a:xfrm>
            <a:off x="752856" y="1165250"/>
            <a:ext cx="10367772" cy="29586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es-EC" sz="1800" spc="3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s-EC" sz="1800" spc="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Este virus </a:t>
            </a:r>
            <a:r>
              <a:rPr lang="es-EC" sz="18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 </a:t>
            </a:r>
            <a:r>
              <a:rPr lang="es-EC" sz="1800" spc="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capaz </a:t>
            </a:r>
            <a:r>
              <a:rPr lang="es-EC" sz="18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 </a:t>
            </a:r>
            <a:r>
              <a:rPr lang="es-EC" sz="1800" spc="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causar </a:t>
            </a:r>
            <a:r>
              <a:rPr lang="es-EC" sz="18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 </a:t>
            </a:r>
            <a:r>
              <a:rPr lang="es-EC" sz="1800" spc="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amplio </a:t>
            </a:r>
            <a:r>
              <a:rPr lang="es-EC" sz="1800" spc="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espectro </a:t>
            </a:r>
            <a:r>
              <a:rPr lang="es-EC" sz="18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 </a:t>
            </a:r>
            <a:r>
              <a:rPr lang="es-EC" sz="1800" spc="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enfermedades </a:t>
            </a:r>
            <a:r>
              <a:rPr lang="es-EC" sz="18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 </a:t>
            </a:r>
            <a:r>
              <a:rPr lang="es-EC" sz="1800" spc="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personas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inmunocompetentes como:</a:t>
            </a:r>
            <a:r>
              <a:rPr lang="es-EC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enfermedad</a:t>
            </a:r>
            <a:r>
              <a:rPr lang="es-EC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primaria</a:t>
            </a:r>
            <a:r>
              <a:rPr lang="es-EC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aguda</a:t>
            </a:r>
            <a:r>
              <a:rPr lang="es-EC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enfermedad</a:t>
            </a:r>
            <a:r>
              <a:rPr lang="es-EC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mucocutánea recurrente en diferentes sitios como</a:t>
            </a:r>
          </a:p>
          <a:p>
            <a:pPr>
              <a:lnSpc>
                <a:spcPct val="150000"/>
              </a:lnSpc>
            </a:pPr>
            <a:endParaRPr lang="es-EC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 el huésped inmunocomprometido y los neonatos la enfermedad</a:t>
            </a:r>
            <a:r>
              <a:rPr lang="es-EC" sz="1800" spc="-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suele</a:t>
            </a:r>
            <a:r>
              <a:rPr lang="es-EC" sz="1800" spc="-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presentarse</a:t>
            </a:r>
            <a:r>
              <a:rPr lang="es-EC" sz="1800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1800" spc="-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forma</a:t>
            </a:r>
            <a:r>
              <a:rPr lang="es-EC" sz="1800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más</a:t>
            </a:r>
            <a:r>
              <a:rPr lang="es-EC" sz="1800" spc="-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severa</a:t>
            </a:r>
            <a:r>
              <a:rPr lang="es-EC" sz="1800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s-EC" sz="1800" spc="-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muchas</a:t>
            </a:r>
            <a:r>
              <a:rPr lang="es-EC" sz="1800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veces</a:t>
            </a:r>
            <a:r>
              <a:rPr lang="es-EC" sz="1800" spc="-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fatal,</a:t>
            </a:r>
            <a:r>
              <a:rPr lang="es-EC" sz="1800" spc="-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fundamentalmente, cuando se trata de una infección diseminada</a:t>
            </a:r>
            <a:endParaRPr lang="en-US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D58D3E83-FEE4-1654-7713-340D7ACB80F3}"/>
              </a:ext>
            </a:extLst>
          </p:cNvPr>
          <p:cNvSpPr txBox="1"/>
          <p:nvPr/>
        </p:nvSpPr>
        <p:spPr>
          <a:xfrm>
            <a:off x="6960870" y="2374315"/>
            <a:ext cx="4478274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la orofaringe, los ojos, la piel, el tracto genital y el sistema nervioso central (SNC)</a:t>
            </a:r>
            <a:endParaRPr lang="en-US" dirty="0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A0DBD06E-6198-DFEA-D97A-C6D0176AA5BF}"/>
              </a:ext>
            </a:extLst>
          </p:cNvPr>
          <p:cNvSpPr txBox="1"/>
          <p:nvPr/>
        </p:nvSpPr>
        <p:spPr>
          <a:xfrm>
            <a:off x="779526" y="4208771"/>
            <a:ext cx="4030218" cy="1712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EC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PROPIEDADES DE LOS VIRUS</a:t>
            </a:r>
            <a:endParaRPr lang="en-US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EC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Existen</a:t>
            </a:r>
            <a:r>
              <a:rPr lang="es-EC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dos</a:t>
            </a:r>
            <a:r>
              <a:rPr lang="es-EC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tipos</a:t>
            </a:r>
            <a:r>
              <a:rPr lang="es-EC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virus</a:t>
            </a:r>
            <a:r>
              <a:rPr lang="es-EC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herpes</a:t>
            </a:r>
            <a:r>
              <a:rPr lang="es-EC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simple: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EC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tipo</a:t>
            </a:r>
            <a:r>
              <a:rPr lang="es-EC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EC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tipo</a:t>
            </a:r>
            <a:r>
              <a:rPr lang="es-EC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s-EC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dirty="0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9EDB7A93-C6B5-91A3-65FA-780014C27EB2}"/>
              </a:ext>
            </a:extLst>
          </p:cNvPr>
          <p:cNvSpPr txBox="1"/>
          <p:nvPr/>
        </p:nvSpPr>
        <p:spPr>
          <a:xfrm>
            <a:off x="5148072" y="4165414"/>
            <a:ext cx="6830568" cy="25431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C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Ambos</a:t>
            </a:r>
            <a:r>
              <a:rPr lang="es-EC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virus</a:t>
            </a:r>
            <a:r>
              <a:rPr lang="es-EC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difieren</a:t>
            </a:r>
            <a:r>
              <a:rPr lang="es-EC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</a:t>
            </a:r>
            <a:r>
              <a:rPr lang="es-EC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 </a:t>
            </a:r>
            <a:r>
              <a:rPr lang="es-EC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modo</a:t>
            </a:r>
            <a:r>
              <a:rPr lang="es-EC" spc="-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pc="-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transmisión,</a:t>
            </a:r>
            <a:r>
              <a:rPr lang="es-EC" spc="-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sin</a:t>
            </a:r>
            <a:r>
              <a:rPr lang="es-EC" spc="-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embargo,</a:t>
            </a:r>
            <a:r>
              <a:rPr lang="es-EC" spc="-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pc="-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organización</a:t>
            </a:r>
            <a:r>
              <a:rPr lang="es-EC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del</a:t>
            </a:r>
            <a:r>
              <a:rPr lang="es-EC" spc="-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genoma</a:t>
            </a:r>
            <a:r>
              <a:rPr lang="es-EC" spc="-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</a:t>
            </a:r>
            <a:r>
              <a:rPr lang="es-EC" spc="-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similar</a:t>
            </a:r>
            <a:r>
              <a:rPr lang="es-EC" spc="-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s-EC" spc="-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muestran</a:t>
            </a:r>
            <a:r>
              <a:rPr lang="es-EC" spc="-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homología </a:t>
            </a:r>
            <a:r>
              <a:rPr lang="es-EC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sustancial</a:t>
            </a:r>
            <a:r>
              <a:rPr lang="es-EC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</a:t>
            </a:r>
            <a:r>
              <a:rPr lang="es-EC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secuencia.</a:t>
            </a:r>
          </a:p>
          <a:p>
            <a:pPr algn="just">
              <a:lnSpc>
                <a:spcPct val="150000"/>
              </a:lnSpc>
            </a:pPr>
            <a:r>
              <a:rPr lang="es-EC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Los</a:t>
            </a:r>
            <a:r>
              <a:rPr lang="es-EC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dos</a:t>
            </a:r>
            <a:r>
              <a:rPr lang="es-EC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virus</a:t>
            </a:r>
            <a:r>
              <a:rPr lang="es-EC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presentan</a:t>
            </a:r>
            <a:r>
              <a:rPr lang="es-EC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reacción</a:t>
            </a:r>
            <a:r>
              <a:rPr lang="es-EC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serológica</a:t>
            </a:r>
            <a:r>
              <a:rPr lang="es-EC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cruzada</a:t>
            </a:r>
            <a:r>
              <a:rPr lang="es-EC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s-EC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</a:t>
            </a:r>
            <a:r>
              <a:rPr lang="es-EC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análisis del</a:t>
            </a:r>
            <a:r>
              <a:rPr lang="es-EC" spc="-1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genoma</a:t>
            </a:r>
            <a:r>
              <a:rPr lang="es-EC" spc="-1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</a:t>
            </a:r>
            <a:r>
              <a:rPr lang="es-EC" spc="-1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enzimas</a:t>
            </a:r>
            <a:r>
              <a:rPr lang="es-EC" spc="-1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pc="-1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restricción</a:t>
            </a:r>
            <a:r>
              <a:rPr lang="es-EC" spc="-1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proporciona</a:t>
            </a:r>
            <a:r>
              <a:rPr lang="es-EC" spc="-1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pc="-1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tipificación</a:t>
            </a:r>
            <a:r>
              <a:rPr lang="es-EC" spc="-1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precisa</a:t>
            </a:r>
            <a:r>
              <a:rPr lang="es-EC" spc="-1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pc="-1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los</a:t>
            </a:r>
            <a:r>
              <a:rPr lang="es-EC" spc="-1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aislamientos </a:t>
            </a:r>
            <a:r>
              <a:rPr lang="es-EC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 estos</a:t>
            </a:r>
            <a:r>
              <a:rPr lang="es-EC" spc="1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virus</a:t>
            </a:r>
            <a:endParaRPr lang="en-US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6179406-C27D-005B-0759-4D4EA5503C6B}"/>
              </a:ext>
            </a:extLst>
          </p:cNvPr>
          <p:cNvSpPr txBox="1"/>
          <p:nvPr/>
        </p:nvSpPr>
        <p:spPr>
          <a:xfrm>
            <a:off x="1530096" y="910586"/>
            <a:ext cx="6094476" cy="498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EC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Familia</a:t>
            </a:r>
            <a:r>
              <a:rPr lang="es-EC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Herpeviridae</a:t>
            </a:r>
            <a:r>
              <a:rPr lang="es-EC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subfamilia</a:t>
            </a:r>
            <a:r>
              <a:rPr lang="es-EC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20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Alphaherpesvirinae</a:t>
            </a:r>
            <a:endParaRPr lang="es-EC" sz="20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365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852FA2-8A23-7118-FE1D-7383A17230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9F7C679C-F3F9-ED28-2D04-BD366186C571}"/>
              </a:ext>
            </a:extLst>
          </p:cNvPr>
          <p:cNvSpPr txBox="1"/>
          <p:nvPr/>
        </p:nvSpPr>
        <p:spPr>
          <a:xfrm>
            <a:off x="722376" y="472363"/>
            <a:ext cx="80375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514600"/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PATOGÉNESIS DE LA INFECCIÓN POR VHS</a:t>
            </a:r>
            <a:endParaRPr lang="en-US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4367ADB9-1F18-B69B-63B5-3E165E048E43}"/>
              </a:ext>
            </a:extLst>
          </p:cNvPr>
          <p:cNvSpPr txBox="1"/>
          <p:nvPr/>
        </p:nvSpPr>
        <p:spPr>
          <a:xfrm>
            <a:off x="121158" y="946727"/>
            <a:ext cx="11686032" cy="8812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 patogénesis de la infección humana depende sobre todo del contacto personal íntimo</a:t>
            </a:r>
            <a:r>
              <a:rPr lang="es-EC" sz="18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18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</a:t>
            </a:r>
            <a:r>
              <a:rPr lang="es-EC" sz="18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individuo</a:t>
            </a:r>
            <a:r>
              <a:rPr lang="es-EC" sz="18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susceptible</a:t>
            </a:r>
            <a:r>
              <a:rPr lang="es-EC" sz="18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(seronegativo),</a:t>
            </a:r>
            <a:r>
              <a:rPr lang="es-EC" sz="18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</a:t>
            </a:r>
            <a:r>
              <a:rPr lang="es-EC" sz="18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alguien</a:t>
            </a:r>
            <a:r>
              <a:rPr lang="es-EC" sz="1800" spc="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que</a:t>
            </a:r>
            <a:r>
              <a:rPr lang="es-EC" sz="18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</a:t>
            </a:r>
            <a:r>
              <a:rPr lang="es-EC" sz="18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encuentra</a:t>
            </a:r>
            <a:r>
              <a:rPr lang="es-EC" sz="1800" spc="-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excretando el virus. </a:t>
            </a:r>
            <a:endParaRPr lang="en-US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F8C3D747-39AC-23EB-2BE1-67E95539A575}"/>
              </a:ext>
            </a:extLst>
          </p:cNvPr>
          <p:cNvSpPr txBox="1"/>
          <p:nvPr/>
        </p:nvSpPr>
        <p:spPr>
          <a:xfrm>
            <a:off x="201168" y="2212170"/>
            <a:ext cx="4855464" cy="1712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 virus se tiene que poner en contacto con las superficies mucosas (ojos, boca, faringe</a:t>
            </a:r>
            <a:r>
              <a:rPr lang="es-EC" sz="1800" spc="-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s-EC" sz="18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genitales)</a:t>
            </a:r>
            <a:r>
              <a:rPr lang="es-EC" sz="18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es-EC" sz="18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z="18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piel</a:t>
            </a:r>
            <a:r>
              <a:rPr lang="es-EC" sz="18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dañada,</a:t>
            </a:r>
            <a:r>
              <a:rPr lang="es-EC" sz="18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para</a:t>
            </a:r>
            <a:r>
              <a:rPr lang="es-EC" sz="18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que</a:t>
            </a:r>
            <a:r>
              <a:rPr lang="es-EC" sz="18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</a:t>
            </a:r>
            <a:r>
              <a:rPr lang="es-EC" sz="1800" spc="-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inicie</a:t>
            </a:r>
            <a:r>
              <a:rPr lang="es-EC" sz="18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z="18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infección.</a:t>
            </a:r>
            <a:r>
              <a:rPr lang="es-EC" sz="1800" spc="1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58E6070A-F60C-487C-2083-1F3197C33337}"/>
              </a:ext>
            </a:extLst>
          </p:cNvPr>
          <p:cNvSpPr txBox="1"/>
          <p:nvPr/>
        </p:nvSpPr>
        <p:spPr>
          <a:xfrm>
            <a:off x="5321808" y="2212170"/>
            <a:ext cx="6217920" cy="17122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</a:t>
            </a:r>
            <a:r>
              <a:rPr lang="es-EC" sz="18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virión</a:t>
            </a:r>
            <a:r>
              <a:rPr lang="es-EC" sz="18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</a:t>
            </a:r>
            <a:r>
              <a:rPr lang="es-EC" sz="18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replica</a:t>
            </a:r>
            <a:r>
              <a:rPr lang="es-EC" sz="18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</a:t>
            </a:r>
            <a:r>
              <a:rPr lang="es-EC" sz="18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 sitio de infección y aparecen las manifestaciones dérmicas de la infección primaria, cuya localización</a:t>
            </a:r>
            <a:r>
              <a:rPr lang="es-EC" sz="1800" spc="-1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depende</a:t>
            </a:r>
            <a:r>
              <a:rPr lang="es-EC" sz="1800" spc="-1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1800" spc="-1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z="1800" spc="-1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puerta</a:t>
            </a:r>
            <a:r>
              <a:rPr lang="es-EC" sz="1800" spc="-1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C" sz="1800" spc="-1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entrada</a:t>
            </a:r>
            <a:r>
              <a:rPr lang="es-EC" sz="1800" spc="-1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del</a:t>
            </a:r>
            <a:r>
              <a:rPr lang="es-EC" sz="1800" spc="-1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virus,</a:t>
            </a:r>
            <a:r>
              <a:rPr lang="es-EC" sz="1800" spc="-1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aunque</a:t>
            </a:r>
            <a:r>
              <a:rPr lang="es-EC" sz="1800" spc="-1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z="1800" spc="-1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infección</a:t>
            </a:r>
            <a:r>
              <a:rPr lang="es-EC" sz="1800" spc="-1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primaria</a:t>
            </a:r>
            <a:r>
              <a:rPr lang="es-EC" sz="1800" spc="-1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puede</a:t>
            </a:r>
            <a:r>
              <a:rPr lang="es-EC" sz="1800" spc="-1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ser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asintomática. </a:t>
            </a:r>
            <a:endParaRPr lang="en-US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B37F767B-FBB8-8194-03B9-53C6A3CDB3D1}"/>
              </a:ext>
            </a:extLst>
          </p:cNvPr>
          <p:cNvSpPr txBox="1"/>
          <p:nvPr/>
        </p:nvSpPr>
        <p:spPr>
          <a:xfrm>
            <a:off x="201168" y="4260426"/>
            <a:ext cx="10924794" cy="1296702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Posteriormente, el virión intacto o la cápside es transportada por vía axonal retrógrada al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ganglio regional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(ganglio trigémino tras la infección orofaríngea y ganglios sacros en la infección genital)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donde después de replicarse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nuevamente se establece la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latencia.</a:t>
            </a:r>
            <a:r>
              <a:rPr lang="es-EC" sz="1800" spc="1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dirty="0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B49555FB-FDB5-3389-0E23-DFD5530483E3}"/>
              </a:ext>
            </a:extLst>
          </p:cNvPr>
          <p:cNvSpPr txBox="1"/>
          <p:nvPr/>
        </p:nvSpPr>
        <p:spPr>
          <a:xfrm>
            <a:off x="5321808" y="5279428"/>
            <a:ext cx="6094476" cy="9233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C" sz="1800" b="1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latencia</a:t>
            </a:r>
            <a:r>
              <a:rPr lang="es-EC" sz="1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consiste</a:t>
            </a:r>
            <a:r>
              <a:rPr lang="es-EC" sz="1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 la capacidad que tienen estos virus para persistir en un estado de inactividad aparente por períodos de tiempo variables.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3014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1076</TotalTime>
  <Words>4927</Words>
  <Application>Microsoft Office PowerPoint</Application>
  <PresentationFormat>Panorámica</PresentationFormat>
  <Paragraphs>344</Paragraphs>
  <Slides>43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43</vt:i4>
      </vt:variant>
    </vt:vector>
  </HeadingPairs>
  <TitlesOfParts>
    <vt:vector size="49" baseType="lpstr">
      <vt:lpstr>Aptos</vt:lpstr>
      <vt:lpstr>Aptos Display</vt:lpstr>
      <vt:lpstr>Arial</vt:lpstr>
      <vt:lpstr>Times New Roman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Maria Cordovez</dc:creator>
  <cp:lastModifiedBy>Cordovez Martínez María del Carmen</cp:lastModifiedBy>
  <cp:revision>64</cp:revision>
  <dcterms:created xsi:type="dcterms:W3CDTF">2024-12-02T21:40:17Z</dcterms:created>
  <dcterms:modified xsi:type="dcterms:W3CDTF">2025-06-17T19:55:50Z</dcterms:modified>
</cp:coreProperties>
</file>