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5" r:id="rId3"/>
    <p:sldId id="290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724A-2194-4E3D-8190-AC6FDC5E589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C737-9C6D-4F81-938E-94749EABEC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4212D-B4CC-F5B8-2C6E-180AA626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85E94B-CD06-3551-B941-920CFDB1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408C2-E503-9A9A-263C-1E948ED8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56374-80E8-823C-F1DD-DD638B9E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61165-4DE0-092A-206B-A28A1DA8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C0F4C-076A-B967-13FF-B80DA907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2A8EA2-1E8B-6F2A-54F9-41AD2183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6B280-7E3B-5AEB-7AB8-A485FF96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265EF2-C886-4943-74D5-41B509E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B88FD-2BF2-0AE3-DEBA-233C875B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587E1C-230B-C252-7C1F-CC92337C3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9526FC-A784-D250-B4BF-C1DD88315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932E5-BF49-ABC7-5620-248A49A9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11681-64F4-45C9-DE02-7EC022E2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737827-A642-8EE8-B48E-F7E2B286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9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D4060-60B5-2E32-8EE9-08B8C66D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46F05-42EE-E468-CFD5-60059B83A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B3794-435E-1D50-8DED-165480CD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27F534-94D4-5BC0-39A1-2AD693DB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14B45-9B92-0994-355F-FC39A441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82C4F-222E-7736-FB18-631519EC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657960-6B25-4BCA-9E37-610E7A9AA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94C68-18C3-9FC9-C170-38F86EAB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BCE3E-6177-DBD9-D3F8-CCA733B8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F48853-B5BE-D49C-B60B-D37DCE47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4BFA6-1F59-5F29-DA0A-3340D602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61DF4A-B54D-3088-6ECF-11BAD5A68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595AD-A93F-1D2C-EFFA-D600FAD1D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1E0D84-43F7-0AB9-1EC3-343C5BD5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234E1D-8AC5-C4DC-4005-B4EED63D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96DC5-8D81-CA57-1941-AF9FD118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762D0-0522-571E-D0A2-1096E450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14A589-454C-4BDD-DE56-8651FDAA1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F06B79-A0C5-00E6-1C99-21F515702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27466A-072B-799F-4144-45E0E2FC1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032821-3B90-DBD2-9963-1F73D2865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294747-897B-2247-C28F-5424E84E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FF01B7-EB33-41CA-97B5-47E0C14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90D253-397F-9143-13F6-412BAF64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2B16D-E3AD-A93D-E0A4-2219737A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9A82D5-E7D2-719C-95CC-55400007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D099DB-A4E4-EB74-1E2F-97B12D2A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C42681-1EFE-0076-56BA-AE8B7492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7D3C25-9046-C821-220C-6856D730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9E25B2-9974-9B90-0100-36EDF88E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350E19-527F-58AB-E49D-B98AC9A0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4C3D2-AA29-BECC-E515-05144FE2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3FB9F4-439E-2D1D-0880-D74B4E73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A540CD-CE2D-0A1D-4E88-F9D82B06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DB75A3-4C61-3A7A-F155-5269555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9AB30-58D6-9710-E288-672ABA8C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8EF0B7-2AB4-082E-A394-7B2B6A45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28AB7-1BB0-EEBD-5416-56B2348C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786593-E7E0-4DE5-35F1-BD9D7A509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285D58-8EBA-2D7A-BD24-F37FC70A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15745E-3722-C2FA-BA8A-B8BA6266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47DCC-D425-C3B3-9A3A-08130E9F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A3E3C8-4A49-E6E8-5AC8-B3F27D61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DA3ADB-DAF3-1799-44A4-821D6862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CB07E2-6B0D-CB57-E357-79B0DF22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D87CE-495E-E7E3-7805-E45DC0739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56D70-19CD-41AC-93DF-1C375F67619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F4ED6-2F08-6C05-D510-06888F113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E04A5E-ABED-3FCC-DBD8-CA848C83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79DF4-2AE4-4E05-A52A-4619BD8B3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A2BFD8-44DF-CFFE-9C65-2D53FA669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69241"/>
              </p:ext>
            </p:extLst>
          </p:nvPr>
        </p:nvGraphicFramePr>
        <p:xfrm>
          <a:off x="178890" y="0"/>
          <a:ext cx="11834220" cy="915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720">
                  <a:extLst>
                    <a:ext uri="{9D8B030D-6E8A-4147-A177-3AD203B41FA5}">
                      <a16:colId xmlns:a16="http://schemas.microsoft.com/office/drawing/2014/main" val="166368989"/>
                    </a:ext>
                  </a:extLst>
                </a:gridCol>
                <a:gridCol w="2327413">
                  <a:extLst>
                    <a:ext uri="{9D8B030D-6E8A-4147-A177-3AD203B41FA5}">
                      <a16:colId xmlns:a16="http://schemas.microsoft.com/office/drawing/2014/main" val="3183605062"/>
                    </a:ext>
                  </a:extLst>
                </a:gridCol>
                <a:gridCol w="3578087">
                  <a:extLst>
                    <a:ext uri="{9D8B030D-6E8A-4147-A177-3AD203B41FA5}">
                      <a16:colId xmlns:a16="http://schemas.microsoft.com/office/drawing/2014/main" val="412623242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172387029"/>
                    </a:ext>
                  </a:extLst>
                </a:gridCol>
              </a:tblGrid>
              <a:tr h="2461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Dengue</a:t>
                      </a:r>
                      <a:endParaRPr lang="en-US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Zika</a:t>
                      </a:r>
                      <a:endParaRPr lang="en-US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Chikungunya</a:t>
                      </a:r>
                      <a:endParaRPr lang="en-US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extLst>
                  <a:ext uri="{0D108BD9-81ED-4DB2-BD59-A6C34878D82A}">
                    <a16:rowId xmlns:a16="http://schemas.microsoft.com/office/drawing/2014/main" val="1012337415"/>
                  </a:ext>
                </a:extLst>
              </a:tr>
              <a:tr h="66065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Manifestaciones Clínicas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Fiebre de 2-7 días, mialgias, artralgias, </a:t>
                      </a:r>
                      <a:r>
                        <a:rPr lang="es-EC" sz="1800" b="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rash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Puede presentarse como fiebre hemorrágica del dengue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Síndrome del shock del dengue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Mayoría de las personas infectadas son asintomáticas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Sí presentan síntomas: erupciones cutáneas, fiebre, conjuntivitis, dolores musculares y articulares, malestar general y cefaleas, que duran entre 2-7 días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Durante el embarazo: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microcefalia y otras malformaciones congénitas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partos prematuros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abortos espontáneos.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infección se asocia en niños y adultos a un aumento del riesgo de complicaciones neurológicas, como el síndrome de Guillain-Barré, la neuropatía y la mielitis.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Fiebre</a:t>
                      </a:r>
                      <a:r>
                        <a:rPr lang="en-US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artralgia</a:t>
                      </a:r>
                      <a:r>
                        <a:rPr lang="en-US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artritis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Comienzo</a:t>
                      </a:r>
                      <a:r>
                        <a:rPr lang="es-EC" sz="1800" b="0" kern="1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brusco</a:t>
                      </a:r>
                      <a:r>
                        <a:rPr lang="es-EC" sz="1800" b="0" kern="1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es-EC" sz="1800" b="0" kern="1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fiebre</a:t>
                      </a:r>
                      <a:r>
                        <a:rPr lang="es-EC" sz="1800" b="0" kern="1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 artralgia, seguida por </a:t>
                      </a:r>
                      <a:r>
                        <a:rPr lang="es-EC" sz="1800" b="0" kern="100" spc="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rash</a:t>
                      </a:r>
                      <a:r>
                        <a:rPr lang="es-EC" sz="1800" b="0" kern="100" spc="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 dura aproximadamente 7 días.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fiebre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alcanza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valores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s-EC" sz="1800" b="0" kern="100" spc="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s-EC" sz="1800" b="0" kern="100" spc="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°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Artralgia</a:t>
                      </a:r>
                      <a:r>
                        <a:rPr lang="es-EC" sz="1800" b="0" kern="100" spc="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poliarticular,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migratoria</a:t>
                      </a:r>
                      <a:r>
                        <a:rPr lang="es-EC" sz="1800" b="0" kern="100" spc="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s-EC" sz="1800" b="0" kern="100" spc="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spc="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afecta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predominantemente</a:t>
                      </a:r>
                      <a:r>
                        <a:rPr lang="es-EC" sz="1800" b="0" kern="1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</a:t>
                      </a:r>
                      <a:r>
                        <a:rPr lang="es-EC" sz="1800" b="0" kern="1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pequeñas</a:t>
                      </a:r>
                      <a:r>
                        <a:rPr lang="es-EC" sz="1800" b="0" kern="1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articulaciones</a:t>
                      </a:r>
                      <a:r>
                        <a:rPr lang="es-EC" sz="1800" b="0" kern="1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(manos,</a:t>
                      </a:r>
                      <a:r>
                        <a:rPr lang="es-EC" sz="1800" b="0" kern="1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pies), predominan en</a:t>
                      </a:r>
                      <a:r>
                        <a:rPr lang="es-EC" sz="1800" b="0" kern="1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</a:t>
                      </a:r>
                      <a:r>
                        <a:rPr lang="es-EC" sz="1800" b="0" kern="1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mañanas</a:t>
                      </a:r>
                      <a:r>
                        <a:rPr lang="es-EC" sz="1800" b="0" kern="1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s-EC" sz="1800" b="0" kern="1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aumentan</a:t>
                      </a:r>
                      <a:r>
                        <a:rPr lang="es-EC" sz="1800" b="0" kern="1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es-EC" sz="1800" b="0" kern="1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es-EC" sz="1800" b="0" kern="1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ejercicio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Mialgia</a:t>
                      </a:r>
                      <a:r>
                        <a:rPr lang="es-EC" sz="1800" b="0" kern="100" spc="-9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 dolor en la espalda y hombros son muy común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casos severos pueden tardar</a:t>
                      </a:r>
                      <a:r>
                        <a:rPr lang="es-EC" sz="1800" b="0" kern="100" spc="-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meses</a:t>
                      </a:r>
                      <a:r>
                        <a:rPr lang="es-EC" sz="1800" b="0" kern="100" spc="-8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s-EC" sz="1800" b="0" kern="100" spc="-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resolver</a:t>
                      </a:r>
                      <a:r>
                        <a:rPr lang="es-EC" sz="1800" b="0" kern="100" spc="-8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es-EC" sz="1800" b="0" kern="100" spc="-8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8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artralgia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extLst>
                  <a:ext uri="{0D108BD9-81ED-4DB2-BD59-A6C34878D82A}">
                    <a16:rowId xmlns:a16="http://schemas.microsoft.com/office/drawing/2014/main" val="1640266811"/>
                  </a:ext>
                </a:extLst>
              </a:tr>
              <a:tr h="22459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975" marR="26975" marT="13487" marB="13487"/>
                </a:tc>
                <a:extLst>
                  <a:ext uri="{0D108BD9-81ED-4DB2-BD59-A6C34878D82A}">
                    <a16:rowId xmlns:a16="http://schemas.microsoft.com/office/drawing/2014/main" val="401827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94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B03E6-5E43-E076-E9BB-1AED478A9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021"/>
              </p:ext>
            </p:extLst>
          </p:nvPr>
        </p:nvGraphicFramePr>
        <p:xfrm>
          <a:off x="17873" y="0"/>
          <a:ext cx="11997146" cy="651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073">
                  <a:extLst>
                    <a:ext uri="{9D8B030D-6E8A-4147-A177-3AD203B41FA5}">
                      <a16:colId xmlns:a16="http://schemas.microsoft.com/office/drawing/2014/main" val="3846587399"/>
                    </a:ext>
                  </a:extLst>
                </a:gridCol>
                <a:gridCol w="10615073">
                  <a:extLst>
                    <a:ext uri="{9D8B030D-6E8A-4147-A177-3AD203B41FA5}">
                      <a16:colId xmlns:a16="http://schemas.microsoft.com/office/drawing/2014/main" val="1134078303"/>
                    </a:ext>
                  </a:extLst>
                </a:gridCol>
              </a:tblGrid>
              <a:tr h="428687">
                <a:tc>
                  <a:txBody>
                    <a:bodyPr/>
                    <a:lstStyle/>
                    <a:p>
                      <a:pPr algn="just"/>
                      <a:endParaRPr lang="en-US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Diagnóstico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55566"/>
                  </a:ext>
                </a:extLst>
              </a:tr>
              <a:tr h="2679293"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Dengue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Biología molecular: 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PCR con transcriptasa inversa para la identificación rápida y la </a:t>
                      </a:r>
                      <a:r>
                        <a:rPr lang="es-E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serotipificación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virus del dengue en suero 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aguda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aproximadamente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durante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fiebre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s-E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Aislamiento viral: 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 difícil aislar el virus. El método favorecido en la actualidad es una inoculación de un linaje celular de mosquito con suero del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paciente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aunado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análisis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ácido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nucleico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para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identificar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un virus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aislado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s-E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Diagnóstico serológico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s-E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ELISA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IgM o IgG para la captura específica de proteína viral E/M y la </a:t>
                      </a:r>
                      <a:r>
                        <a:rPr lang="es-E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prueba de inhibición de la hemaglutinación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(Se presentan </a:t>
                      </a:r>
                      <a:r>
                        <a:rPr lang="es-E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Acs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IgM a pocos días de la enfermedad. Los </a:t>
                      </a:r>
                      <a:r>
                        <a:rPr lang="es-E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Acs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neutralizantes e inhibidores de la hemaglutinación aparecen en el lapso de una semana después que comienza la fiebre por el dengue. </a:t>
                      </a:r>
                    </a:p>
                    <a:p>
                      <a:pPr algn="just"/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análisis de </a:t>
                      </a:r>
                      <a:r>
                        <a:rPr lang="es-E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sueros de fase aguda y convaleciente pareados 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 días entre la muestra inicial y la segunda) para demostrar un incremento notable del valor cuantitativo de Ac es la prueba más fiable de una infección por el dengue activa.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952846"/>
                  </a:ext>
                </a:extLst>
              </a:tr>
              <a:tr h="2317814"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Zika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Biología  molecular: 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Pruebas de amplificación de ácidos nucleicos (NAAT) (método preferido debido a la alta especificidad del virus y capacidad para confirmar la infección)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Reacción en cadena de la polimerasa con transcripción inversa (RT-PCR)</a:t>
                      </a:r>
                    </a:p>
                    <a:p>
                      <a:pPr algn="just"/>
                      <a:r>
                        <a:rPr lang="es-E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Pruebas de detección de antígenos</a:t>
                      </a:r>
                      <a:r>
                        <a:rPr lang="es-E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ELISA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Aislamiento viral: </a:t>
                      </a:r>
                      <a:r>
                        <a:rPr lang="es-E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 difícil aislar el virus. El método favorecido en la actualidad es una inoculación de un linaje celular de mosquito con suero del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paciente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aunado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análisis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ácido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nucleico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para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identificar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un virus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aislado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s-E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Pruebas de detección de anticuerpos: </a:t>
                      </a:r>
                      <a:r>
                        <a:rPr lang="es-E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inmunoensayos (EIA), ensayos de inmunofluorescencia (IFA)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63415"/>
                  </a:ext>
                </a:extLst>
              </a:tr>
              <a:tr h="1092993"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</a:t>
                      </a:r>
                      <a:r>
                        <a:rPr lang="es-EC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Chikungunya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Aislamiento virus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la fase aguda de la enfermedad (2-3 días del comienzo de los síntomas)</a:t>
                      </a:r>
                    </a:p>
                    <a:p>
                      <a:pPr algn="just"/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Técnicas serológicas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(ELISA, neutralización, inhibición de la hemaglutinación, inmunofluorescencia)</a:t>
                      </a:r>
                    </a:p>
                    <a:p>
                      <a:pPr algn="just"/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Técnicas moleculares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como la reacción en cadena de la polimerasa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09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1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Marcador de posición de 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6107"/>
          <a:stretch>
            <a:fillRect/>
          </a:stretch>
        </p:blipFill>
        <p:spPr bwMode="auto">
          <a:xfrm>
            <a:off x="1533526" y="-1588"/>
            <a:ext cx="91344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81" y="911096"/>
            <a:ext cx="8534839" cy="50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Marcador de posición de imagen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7" r="6107"/>
          <a:stretch>
            <a:fillRect/>
          </a:stretch>
        </p:blipFill>
        <p:spPr bwMode="auto">
          <a:xfrm>
            <a:off x="1442084" y="-1588"/>
            <a:ext cx="931735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63848" y="583474"/>
            <a:ext cx="2873829" cy="583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DATOS</a:t>
            </a:r>
            <a:r>
              <a:rPr lang="es-EC" b="1" dirty="0">
                <a:solidFill>
                  <a:schemeClr val="tx1"/>
                </a:solidFill>
              </a:rPr>
              <a:t> DE LABORATORIO DENGUE</a:t>
            </a:r>
          </a:p>
        </p:txBody>
      </p:sp>
      <p:sp>
        <p:nvSpPr>
          <p:cNvPr id="6" name="Elipse 5"/>
          <p:cNvSpPr/>
          <p:nvPr/>
        </p:nvSpPr>
        <p:spPr>
          <a:xfrm>
            <a:off x="2046513" y="1428207"/>
            <a:ext cx="2426159" cy="574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LEUCOPENI</a:t>
            </a:r>
            <a:r>
              <a:rPr lang="es-EC" dirty="0">
                <a:solidFill>
                  <a:schemeClr val="tx1"/>
                </a:solidFill>
              </a:rPr>
              <a:t>A LINFOCITOSIS</a:t>
            </a:r>
          </a:p>
        </p:txBody>
      </p:sp>
      <p:sp>
        <p:nvSpPr>
          <p:cNvPr id="11" name="Elipse 10"/>
          <p:cNvSpPr/>
          <p:nvPr/>
        </p:nvSpPr>
        <p:spPr>
          <a:xfrm>
            <a:off x="4511038" y="3695454"/>
            <a:ext cx="2715918" cy="7032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HEMATURIA MICROSCÓPICA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832971" y="2558689"/>
            <a:ext cx="3409412" cy="6732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HEMOCONCENTRACIÓN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593567" y="4885756"/>
            <a:ext cx="2848113" cy="5486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HIPOPROTEINEMIA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719329" y="1497874"/>
            <a:ext cx="1990728" cy="5050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VIROCITOS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046513" y="4885757"/>
            <a:ext cx="2451056" cy="5747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HIPERUREMIA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212791" y="2513422"/>
            <a:ext cx="2608968" cy="9748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TIEMPOS PROLONGADOS DE TP, TTP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821759" y="1344134"/>
            <a:ext cx="2715918" cy="5747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TROBOCITOPENI</a:t>
            </a:r>
            <a:r>
              <a:rPr lang="es-EC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" name="Elipse 20"/>
          <p:cNvSpPr/>
          <p:nvPr/>
        </p:nvSpPr>
        <p:spPr>
          <a:xfrm>
            <a:off x="7537677" y="4911885"/>
            <a:ext cx="2848113" cy="5486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TRANSAMINASAS ELEVADAS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511038" y="5779980"/>
            <a:ext cx="2451056" cy="5747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HIPONATREMIA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33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539</Words>
  <Application>Microsoft Office PowerPoint</Application>
  <PresentationFormat>Panorámica</PresentationFormat>
  <Paragraphs>47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Cordovez Martínez María del Carmen</dc:creator>
  <cp:lastModifiedBy>Cordovez Martínez María del Carmen</cp:lastModifiedBy>
  <cp:revision>23</cp:revision>
  <dcterms:created xsi:type="dcterms:W3CDTF">2025-01-06T16:29:14Z</dcterms:created>
  <dcterms:modified xsi:type="dcterms:W3CDTF">2025-07-04T16:57:50Z</dcterms:modified>
</cp:coreProperties>
</file>