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81" r:id="rId4"/>
    <p:sldId id="290" r:id="rId5"/>
    <p:sldId id="282" r:id="rId6"/>
    <p:sldId id="285" r:id="rId7"/>
    <p:sldId id="267" r:id="rId8"/>
    <p:sldId id="291" r:id="rId9"/>
    <p:sldId id="268" r:id="rId10"/>
    <p:sldId id="283" r:id="rId11"/>
    <p:sldId id="284" r:id="rId12"/>
    <p:sldId id="286" r:id="rId13"/>
    <p:sldId id="269" r:id="rId14"/>
    <p:sldId id="287" r:id="rId15"/>
    <p:sldId id="292" r:id="rId16"/>
    <p:sldId id="295" r:id="rId17"/>
    <p:sldId id="293" r:id="rId18"/>
    <p:sldId id="270" r:id="rId19"/>
    <p:sldId id="271" r:id="rId20"/>
    <p:sldId id="288" r:id="rId21"/>
    <p:sldId id="273" r:id="rId22"/>
    <p:sldId id="289" r:id="rId23"/>
    <p:sldId id="272" r:id="rId24"/>
    <p:sldId id="280" r:id="rId2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D05B-F9FB-4E00-947C-347923A8F1A9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C5DE-C8A8-41B0-9DA8-0E7934DF4D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5107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D05B-F9FB-4E00-947C-347923A8F1A9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C5DE-C8A8-41B0-9DA8-0E7934DF4D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4621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D05B-F9FB-4E00-947C-347923A8F1A9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C5DE-C8A8-41B0-9DA8-0E7934DF4D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354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D05B-F9FB-4E00-947C-347923A8F1A9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C5DE-C8A8-41B0-9DA8-0E7934DF4D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8350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D05B-F9FB-4E00-947C-347923A8F1A9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C5DE-C8A8-41B0-9DA8-0E7934DF4D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7641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D05B-F9FB-4E00-947C-347923A8F1A9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C5DE-C8A8-41B0-9DA8-0E7934DF4D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4732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D05B-F9FB-4E00-947C-347923A8F1A9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C5DE-C8A8-41B0-9DA8-0E7934DF4D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431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D05B-F9FB-4E00-947C-347923A8F1A9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C5DE-C8A8-41B0-9DA8-0E7934DF4D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67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D05B-F9FB-4E00-947C-347923A8F1A9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C5DE-C8A8-41B0-9DA8-0E7934DF4D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06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D05B-F9FB-4E00-947C-347923A8F1A9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C5DE-C8A8-41B0-9DA8-0E7934DF4D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2510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D05B-F9FB-4E00-947C-347923A8F1A9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C5DE-C8A8-41B0-9DA8-0E7934DF4D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375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DD05B-F9FB-4E00-947C-347923A8F1A9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3C5DE-C8A8-41B0-9DA8-0E7934DF4D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3818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Ver las imágenes de ori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095" y="3068960"/>
            <a:ext cx="7000875" cy="3676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308022" y="116632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FACULTAD DE CIENCIAS DE LA SALUD</a:t>
            </a:r>
          </a:p>
          <a:p>
            <a:pPr algn="ctr"/>
            <a:r>
              <a:rPr lang="es-ES" sz="2400" b="1" dirty="0"/>
              <a:t>LABORATORIO CLÍNICO</a:t>
            </a:r>
          </a:p>
          <a:p>
            <a:pPr algn="ctr"/>
            <a:r>
              <a:rPr lang="es-ES" sz="2400" b="1" dirty="0"/>
              <a:t>ASIGNATURA: MICOLOGÍA</a:t>
            </a:r>
          </a:p>
          <a:p>
            <a:pPr algn="ctr"/>
            <a:endParaRPr lang="es-ES" sz="2400" b="1" dirty="0"/>
          </a:p>
          <a:p>
            <a:pPr algn="just"/>
            <a:r>
              <a:rPr lang="es-ES" sz="2400" b="1" dirty="0"/>
              <a:t>UNIDAD 3: </a:t>
            </a:r>
            <a:r>
              <a:rPr lang="es-ES" sz="2400" dirty="0"/>
              <a:t>MICOSIS SUBCUTÁNEAS</a:t>
            </a:r>
            <a:endParaRPr lang="es-ES" sz="2400" b="1" dirty="0"/>
          </a:p>
          <a:p>
            <a:pPr algn="just"/>
            <a:endParaRPr lang="es-ES" sz="2400" b="1" dirty="0"/>
          </a:p>
          <a:p>
            <a:pPr algn="just"/>
            <a:r>
              <a:rPr lang="es-ES" sz="2400" b="1" dirty="0"/>
              <a:t>TEMA 1: </a:t>
            </a:r>
            <a:r>
              <a:rPr lang="es-ES" sz="2400" i="1" dirty="0" err="1"/>
              <a:t>Sporothrix</a:t>
            </a:r>
            <a:r>
              <a:rPr lang="es-ES" sz="2400" i="1" dirty="0"/>
              <a:t> </a:t>
            </a:r>
            <a:r>
              <a:rPr lang="es-ES" sz="2400" i="1" dirty="0" err="1"/>
              <a:t>schenkii</a:t>
            </a:r>
            <a:r>
              <a:rPr lang="es-ES" sz="2400" i="1" dirty="0"/>
              <a:t>. </a:t>
            </a:r>
            <a:r>
              <a:rPr lang="es-ES" sz="2400" dirty="0"/>
              <a:t>C</a:t>
            </a:r>
            <a:r>
              <a:rPr lang="es-ES" altLang="es-ES" sz="2400" dirty="0">
                <a:latin typeface="Arial" pitchFamily="34" charset="0"/>
                <a:cs typeface="Arial" pitchFamily="34" charset="0"/>
              </a:rPr>
              <a:t>aracterísticas del hongo, enfermedad que produce y diagnóstico de laboratorio</a:t>
            </a:r>
          </a:p>
          <a:p>
            <a:pPr algn="just"/>
            <a:endParaRPr lang="es-ES" sz="2400" dirty="0"/>
          </a:p>
          <a:p>
            <a:pPr algn="ctr"/>
            <a:endParaRPr lang="es-ES" sz="2400" b="1" dirty="0"/>
          </a:p>
          <a:p>
            <a:pPr algn="ctr"/>
            <a:endParaRPr lang="es-ES" sz="2400" b="1" dirty="0"/>
          </a:p>
          <a:p>
            <a:pPr algn="ctr"/>
            <a:endParaRPr lang="es-ES" sz="2400" b="1" dirty="0"/>
          </a:p>
          <a:p>
            <a:pPr algn="ctr"/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083613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25208" y="1827794"/>
            <a:ext cx="7200800" cy="3008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R="0" lvl="0" indent="-2857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s-ES" altLang="es-E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Los organismos rara vez se observan en el pus y en los tejidos humanos</a:t>
            </a:r>
          </a:p>
          <a:p>
            <a:pPr marR="0" lvl="0" indent="-2857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s-ES" altLang="es-E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pueden aparecer como células </a:t>
            </a:r>
            <a:r>
              <a:rPr kumimoji="0" lang="es-ES" altLang="es-E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gemantes</a:t>
            </a:r>
            <a:r>
              <a:rPr kumimoji="0" lang="es-ES" altLang="es-E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redondas, pequeñas y </a:t>
            </a:r>
            <a:r>
              <a:rPr kumimoji="0" lang="es-ES" altLang="es-E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grampositivas</a:t>
            </a:r>
            <a:r>
              <a:rPr kumimoji="0" lang="es-ES" altLang="es-E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.</a:t>
            </a:r>
          </a:p>
          <a:p>
            <a:pPr marR="0" lvl="0" indent="-2857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s-ES" altLang="es-E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El </a:t>
            </a:r>
            <a:r>
              <a:rPr kumimoji="0" lang="es-ES" altLang="es-E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cultivo en agar glucosado de Sabouraud a 25-27 °C</a:t>
            </a:r>
            <a:r>
              <a:rPr kumimoji="0" lang="es-ES" altLang="es-E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muestra unas </a:t>
            </a:r>
            <a:r>
              <a:rPr kumimoji="0" lang="es-ES" altLang="es-E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colonias lisas y húmedas que con el tiempo se oscurecen y aparecen pliegues</a:t>
            </a:r>
            <a:r>
              <a:rPr kumimoji="0" lang="es-ES" altLang="es-E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, siendo esta la fase micelial del hongo (filamentosa).</a:t>
            </a:r>
          </a:p>
          <a:p>
            <a:pPr indent="-285750" algn="just" eaLnBrk="0" hangingPunct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altLang="es-ES" sz="1600" dirty="0">
                <a:ea typeface="Times New Roman" pitchFamily="18" charset="0"/>
              </a:rPr>
              <a:t>La pigmentación es variable y se pierde con las resiembras, aunque existen diversos tonos y matices.</a:t>
            </a:r>
            <a:r>
              <a:rPr lang="es-ES" altLang="es-ES" sz="1600" dirty="0"/>
              <a:t> </a:t>
            </a:r>
          </a:p>
          <a:p>
            <a:pPr marR="0" lvl="0" indent="-2857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kumimoji="0" lang="es-ES" altLang="es-E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2039" y="1052736"/>
            <a:ext cx="3539367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 indent="228600"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s-ES" b="1" dirty="0">
                <a:ea typeface="Times New Roman" pitchFamily="18" charset="0"/>
                <a:cs typeface="Arial" pitchFamily="34" charset="0"/>
              </a:rPr>
              <a:t>MORFOLOGÍA E IDENTIFICACIÓN</a:t>
            </a:r>
            <a:endParaRPr lang="es-ES" altLang="es-ES" sz="1000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434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873202" y="5797962"/>
            <a:ext cx="6011165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s-ES" sz="1600" dirty="0"/>
              <a:t>Cuando los conidios se desprenden, se hacen más gruesos, de forma triangular, y son las agrupaciones de estos a las que le atribuyen la formación del pigmento de la colonia.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95536" y="1052736"/>
            <a:ext cx="3426900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dirty="0"/>
              <a:t>A 37 °C en medios ricos en glucosa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067944" y="1069420"/>
            <a:ext cx="45720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s-ES" sz="1600" dirty="0"/>
              <a:t>las colonias se desarrollan en 4 a 5 días, presentando color blanco o amarillento y consistencia membranosa </a:t>
            </a:r>
            <a:r>
              <a:rPr lang="es-ES" sz="1600" b="1" dirty="0"/>
              <a:t>(fase </a:t>
            </a:r>
            <a:r>
              <a:rPr lang="es-ES" sz="1600" b="1" dirty="0" err="1"/>
              <a:t>levaduriforme</a:t>
            </a:r>
            <a:r>
              <a:rPr lang="es-ES" sz="1600" b="1" dirty="0"/>
              <a:t>).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971600" y="2492896"/>
            <a:ext cx="2028761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s-ES" dirty="0"/>
              <a:t>Microscópicamente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275856" y="2204864"/>
            <a:ext cx="5364088" cy="20621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sz="1600" b="1" dirty="0"/>
              <a:t>se observan hifas muy delgadas septadas, ramificadas, hialinas, </a:t>
            </a:r>
            <a:r>
              <a:rPr lang="es-ES" sz="1600" dirty="0"/>
              <a:t>de 1 a 2 µm de ancho, con la típica producción de </a:t>
            </a:r>
            <a:r>
              <a:rPr lang="es-ES" sz="1600" b="1" dirty="0"/>
              <a:t>conidios piriformes u ovoides </a:t>
            </a:r>
            <a:r>
              <a:rPr lang="es-ES" sz="1600" dirty="0"/>
              <a:t>que nacen en el extremo de cortos conidióforos los cuales salen en ángulo recto del micelio aéreo. </a:t>
            </a:r>
          </a:p>
          <a:p>
            <a:pPr algn="just"/>
            <a:r>
              <a:rPr lang="es-ES" sz="1600" dirty="0"/>
              <a:t>Al envejecer los cultivos, los conidios nacen directamente de los filamentos a través de un corto pedículo, constituyendo unos manguitos alrededor del micelio muy típico.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08986" y="4457343"/>
            <a:ext cx="384891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dirty="0"/>
              <a:t>Existen dos formas de </a:t>
            </a:r>
            <a:r>
              <a:rPr lang="es-ES" dirty="0" err="1"/>
              <a:t>conidiogénesis</a:t>
            </a:r>
            <a:r>
              <a:rPr lang="es-ES" dirty="0"/>
              <a:t>:</a:t>
            </a:r>
          </a:p>
        </p:txBody>
      </p:sp>
      <p:sp>
        <p:nvSpPr>
          <p:cNvPr id="8" name="7 Rectángulo"/>
          <p:cNvSpPr/>
          <p:nvPr/>
        </p:nvSpPr>
        <p:spPr>
          <a:xfrm>
            <a:off x="691375" y="4966965"/>
            <a:ext cx="37107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 err="1"/>
              <a:t>Acrógena</a:t>
            </a:r>
            <a:r>
              <a:rPr lang="es-ES" sz="1600" dirty="0"/>
              <a:t> es la que da la formación agrupada radialmente en el extremo del conidióforo, conocida </a:t>
            </a:r>
            <a:r>
              <a:rPr lang="es-ES" sz="1600"/>
              <a:t>como margaritas </a:t>
            </a:r>
            <a:endParaRPr lang="es-ES" sz="1600" dirty="0"/>
          </a:p>
        </p:txBody>
      </p:sp>
      <p:sp>
        <p:nvSpPr>
          <p:cNvPr id="9" name="8 Rectángulo"/>
          <p:cNvSpPr/>
          <p:nvPr/>
        </p:nvSpPr>
        <p:spPr>
          <a:xfrm>
            <a:off x="4644008" y="4941691"/>
            <a:ext cx="36591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 err="1"/>
              <a:t>Pelurógena</a:t>
            </a:r>
            <a:r>
              <a:rPr lang="es-ES" sz="1600" b="1" dirty="0"/>
              <a:t>: </a:t>
            </a:r>
            <a:r>
              <a:rPr lang="es-ES" sz="1600" dirty="0"/>
              <a:t>nacen directamente de las hifas (</a:t>
            </a:r>
            <a:r>
              <a:rPr lang="es-ES" sz="1600" dirty="0" err="1"/>
              <a:t>simpadulosporas</a:t>
            </a:r>
            <a:r>
              <a:rPr lang="es-ES" sz="1600" dirty="0"/>
              <a:t> y </a:t>
            </a:r>
            <a:r>
              <a:rPr lang="es-ES" sz="1600" dirty="0" err="1"/>
              <a:t>radulosporas</a:t>
            </a:r>
            <a:r>
              <a:rPr lang="es-ES" sz="1600" dirty="0"/>
              <a:t>, respectivamente).</a:t>
            </a:r>
          </a:p>
        </p:txBody>
      </p:sp>
      <p:pic>
        <p:nvPicPr>
          <p:cNvPr id="10" name="Picture 2" descr="Ver las imágenes de origen">
            <a:extLst>
              <a:ext uri="{FF2B5EF4-FFF2-40B4-BE49-F238E27FC236}">
                <a16:creationId xmlns:a16="http://schemas.microsoft.com/office/drawing/2014/main" id="{B58E8A47-45FD-AB25-33F7-6E794105F6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4614"/>
          <a:stretch/>
        </p:blipFill>
        <p:spPr bwMode="auto">
          <a:xfrm>
            <a:off x="359532" y="5805264"/>
            <a:ext cx="1224136" cy="8806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675600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04598" y="4238666"/>
            <a:ext cx="5099850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S" dirty="0"/>
              <a:t>se observan células </a:t>
            </a:r>
            <a:r>
              <a:rPr lang="es-ES" dirty="0" err="1"/>
              <a:t>levaduriformes</a:t>
            </a:r>
            <a:r>
              <a:rPr lang="es-ES" dirty="0"/>
              <a:t>, ovoides o alargadas que miden 2 a 4 × 3 a 6 µm; esta morfología es totalmente diferente de las levaduras que rara vez se observan en los tejidos.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635558" y="1052736"/>
            <a:ext cx="2256259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dirty="0"/>
              <a:t>La fase </a:t>
            </a:r>
            <a:r>
              <a:rPr lang="es-ES" dirty="0" err="1"/>
              <a:t>levaduriforme</a:t>
            </a:r>
            <a:r>
              <a:rPr lang="es-ES" dirty="0"/>
              <a:t>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051720" y="1547500"/>
            <a:ext cx="12207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se obtiene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272503" y="1547500"/>
            <a:ext cx="4572000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r>
              <a:rPr lang="es-ES" dirty="0"/>
              <a:t>a 37 </a:t>
            </a:r>
            <a:r>
              <a:rPr lang="es-ES" dirty="0" err="1"/>
              <a:t>ºC</a:t>
            </a:r>
            <a:r>
              <a:rPr lang="es-ES" dirty="0"/>
              <a:t> en medios ricos en nutrientes, tales como la gelosa sangre, y en BHI agar puede estimularse su crecimiento agregándose 5 % de CO2.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504598" y="2852936"/>
            <a:ext cx="4107809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s-ES" dirty="0"/>
              <a:t>El desarrollo se obtiene de 3 a 5 días, y aparecen colonias cremosas, blanco-amarillentas, ligeramente acuminadas.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890887" y="4238666"/>
            <a:ext cx="1613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Al microscopio 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504598" y="54740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En ocasiones presentan fragmentos de micelio, como residuo del mismo dimorfismo.</a:t>
            </a:r>
          </a:p>
        </p:txBody>
      </p:sp>
    </p:spTree>
    <p:extLst>
      <p:ext uri="{BB962C8B-B14F-4D97-AF65-F5344CB8AC3E}">
        <p14:creationId xmlns:p14="http://schemas.microsoft.com/office/powerpoint/2010/main" val="2812763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699792" y="3229296"/>
            <a:ext cx="5954930" cy="34163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b="1" dirty="0"/>
              <a:t>No es útil </a:t>
            </a:r>
            <a:r>
              <a:rPr lang="es-ES" dirty="0"/>
              <a:t>porque puede dar resultados negativos debido a que las levaduras son muy pequeñas y las técnicas convencionales de tinciones con Gram y Giemsa no hacen visible al hongo.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ES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dirty="0"/>
              <a:t>Las levaduras se pueden resaltar con técnicas de inmunofluorescencia, pero estas son difíciles de realizar.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ES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dirty="0"/>
              <a:t>En el esputo o tejidos pulmonares, la tinción con hematoxilina eosina, </a:t>
            </a:r>
            <a:r>
              <a:rPr lang="es-ES" dirty="0" err="1"/>
              <a:t>Gomori</a:t>
            </a:r>
            <a:r>
              <a:rPr lang="es-ES" dirty="0"/>
              <a:t> o PAS permite observar las levaduras en forma de cigarro habano o los cuerpos asteroides típicos.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51520" y="836712"/>
            <a:ext cx="3287567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b="1" dirty="0"/>
              <a:t>DIAGNÓSTICO DE LABORATORIO</a:t>
            </a:r>
            <a:endParaRPr lang="es-ES" dirty="0"/>
          </a:p>
        </p:txBody>
      </p:sp>
      <p:sp>
        <p:nvSpPr>
          <p:cNvPr id="4" name="3 Elipse"/>
          <p:cNvSpPr/>
          <p:nvPr/>
        </p:nvSpPr>
        <p:spPr>
          <a:xfrm>
            <a:off x="395536" y="1484784"/>
            <a:ext cx="1872208" cy="914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Productos patológicos</a:t>
            </a:r>
            <a:endParaRPr lang="es-ES" dirty="0"/>
          </a:p>
        </p:txBody>
      </p:sp>
      <p:sp>
        <p:nvSpPr>
          <p:cNvPr id="6" name="5 Elipse"/>
          <p:cNvSpPr/>
          <p:nvPr/>
        </p:nvSpPr>
        <p:spPr>
          <a:xfrm>
            <a:off x="395536" y="3607558"/>
            <a:ext cx="1982550" cy="914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Examen directo </a:t>
            </a:r>
            <a:endParaRPr lang="es-ES" dirty="0"/>
          </a:p>
        </p:txBody>
      </p:sp>
      <p:pic>
        <p:nvPicPr>
          <p:cNvPr id="5122" name="Picture 2" descr="Ver las imágenes de ori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40106"/>
            <a:ext cx="3571875" cy="237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2555776" y="1484784"/>
            <a:ext cx="3456384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Pus de lesiones cutáneas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Material obtenido por biopsia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Material obtenido por punción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Esputo</a:t>
            </a:r>
          </a:p>
        </p:txBody>
      </p:sp>
    </p:spTree>
    <p:extLst>
      <p:ext uri="{BB962C8B-B14F-4D97-AF65-F5344CB8AC3E}">
        <p14:creationId xmlns:p14="http://schemas.microsoft.com/office/powerpoint/2010/main" val="358198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33772" y="4293095"/>
            <a:ext cx="4104456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S" dirty="0"/>
              <a:t>Para demostrar el agente causal, basta resembrar el hongo en las condiciones anteriores, para obtener la fase filamentosa.</a:t>
            </a:r>
          </a:p>
        </p:txBody>
      </p:sp>
      <p:sp>
        <p:nvSpPr>
          <p:cNvPr id="3" name="2 Elipse"/>
          <p:cNvSpPr/>
          <p:nvPr/>
        </p:nvSpPr>
        <p:spPr>
          <a:xfrm>
            <a:off x="467544" y="1029836"/>
            <a:ext cx="1512168" cy="914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Cultivo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2411760" y="1163870"/>
            <a:ext cx="46085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 </a:t>
            </a:r>
            <a:r>
              <a:rPr lang="es-ES" dirty="0"/>
              <a:t>Es el mejor método para realizar el diagnóstico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461992" y="1600028"/>
            <a:ext cx="6030416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dirty="0"/>
              <a:t>se obtiene del exudado de las lesiones escamosas, fragmentos de tejidos y expectoración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286000" y="2492896"/>
            <a:ext cx="6174432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s-ES" dirty="0"/>
              <a:t>La siembra se realiza en los medios habituales de </a:t>
            </a:r>
            <a:r>
              <a:rPr lang="es-ES" dirty="0" err="1"/>
              <a:t>Sabouraud</a:t>
            </a:r>
            <a:r>
              <a:rPr lang="es-ES" dirty="0"/>
              <a:t> y </a:t>
            </a:r>
            <a:r>
              <a:rPr lang="es-ES" dirty="0" err="1"/>
              <a:t>Mycosel</a:t>
            </a:r>
            <a:r>
              <a:rPr lang="es-ES" dirty="0"/>
              <a:t>-agar incubándose a 25-28 </a:t>
            </a:r>
            <a:r>
              <a:rPr lang="es-ES" dirty="0" err="1"/>
              <a:t>ºC</a:t>
            </a:r>
            <a:r>
              <a:rPr lang="es-ES" dirty="0"/>
              <a:t>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3681028" y="3281936"/>
            <a:ext cx="3339244" cy="338554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r>
              <a:rPr lang="es-ES" sz="1600" dirty="0"/>
              <a:t>las colonias se obtienen de 5 a 8 días. 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569784" y="4293094"/>
            <a:ext cx="4572000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r>
              <a:rPr lang="es-ES" dirty="0"/>
              <a:t>Si se siembra en medios de cultivo ricos en glucosa (gelosa sangre, BHI agar, etc.), por sus características de ser un hongo </a:t>
            </a:r>
            <a:r>
              <a:rPr lang="es-ES" dirty="0" err="1"/>
              <a:t>dimórfico</a:t>
            </a:r>
            <a:r>
              <a:rPr lang="es-ES" dirty="0"/>
              <a:t>, se obtienen colonias </a:t>
            </a:r>
            <a:r>
              <a:rPr lang="es-ES" dirty="0" err="1"/>
              <a:t>levaduriformes</a:t>
            </a:r>
            <a:r>
              <a:rPr lang="es-ES" dirty="0"/>
              <a:t> a 37 °C. </a:t>
            </a:r>
          </a:p>
        </p:txBody>
      </p:sp>
      <p:sp>
        <p:nvSpPr>
          <p:cNvPr id="9" name="8 Rectángulo"/>
          <p:cNvSpPr/>
          <p:nvPr/>
        </p:nvSpPr>
        <p:spPr>
          <a:xfrm>
            <a:off x="353826" y="3790315"/>
            <a:ext cx="66664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A menudo la </a:t>
            </a:r>
            <a:r>
              <a:rPr lang="es-ES" dirty="0" err="1"/>
              <a:t>esporotricosis</a:t>
            </a:r>
            <a:r>
              <a:rPr lang="es-ES" dirty="0"/>
              <a:t> se confunde con cuadros bacterianos.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1691680" y="5877272"/>
            <a:ext cx="6120680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ES" dirty="0"/>
              <a:t>Laboratorios muy especializados disponen de conjugados fluorescentes anti-</a:t>
            </a:r>
            <a:r>
              <a:rPr lang="es-ES" i="1" dirty="0"/>
              <a:t>S. </a:t>
            </a:r>
            <a:r>
              <a:rPr lang="es-ES" i="1" dirty="0" err="1"/>
              <a:t>schenkii</a:t>
            </a:r>
            <a:r>
              <a:rPr lang="es-ES" i="1" dirty="0"/>
              <a:t> </a:t>
            </a:r>
            <a:r>
              <a:rPr lang="es-ES" dirty="0"/>
              <a:t>para buscar levaduras en tejidos por </a:t>
            </a:r>
            <a:r>
              <a:rPr lang="es-ES" dirty="0" err="1"/>
              <a:t>inmunofluorescencia</a:t>
            </a:r>
            <a:r>
              <a:rPr lang="es-ES" dirty="0"/>
              <a:t> directa</a:t>
            </a:r>
          </a:p>
        </p:txBody>
      </p:sp>
    </p:spTree>
    <p:extLst>
      <p:ext uri="{BB962C8B-B14F-4D97-AF65-F5344CB8AC3E}">
        <p14:creationId xmlns:p14="http://schemas.microsoft.com/office/powerpoint/2010/main" val="3907429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51520" y="489821"/>
            <a:ext cx="561662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i="1" dirty="0"/>
              <a:t>S. </a:t>
            </a:r>
            <a:r>
              <a:rPr lang="es-ES" i="1" dirty="0" err="1"/>
              <a:t>schenckii</a:t>
            </a:r>
            <a:r>
              <a:rPr lang="es-ES" i="1" dirty="0"/>
              <a:t> </a:t>
            </a:r>
            <a:r>
              <a:rPr lang="es-ES" dirty="0"/>
              <a:t>prolifera satisfactoriamente en los medios corrientes de agar; a </a:t>
            </a:r>
            <a:r>
              <a:rPr lang="es-ES" b="1" dirty="0"/>
              <a:t>temperatura del ambiente </a:t>
            </a:r>
            <a:r>
              <a:rPr lang="es-ES" dirty="0"/>
              <a:t>las </a:t>
            </a:r>
            <a:r>
              <a:rPr lang="es-ES" b="1" dirty="0"/>
              <a:t>colonias jóvenes son negruzcas y brillosas </a:t>
            </a:r>
            <a:r>
              <a:rPr lang="es-ES" dirty="0"/>
              <a:t>y más adelante al </a:t>
            </a:r>
            <a:r>
              <a:rPr lang="es-ES" b="1" dirty="0"/>
              <a:t>envejecer tienen arrugas y contornos poco precisos</a:t>
            </a:r>
            <a:r>
              <a:rPr lang="es-ES" dirty="0"/>
              <a:t>.</a:t>
            </a:r>
          </a:p>
        </p:txBody>
      </p:sp>
      <p:pic>
        <p:nvPicPr>
          <p:cNvPr id="4" name="Picture 2" descr="Ver las imágenes de orige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48400"/>
          <a:stretch/>
        </p:blipFill>
        <p:spPr bwMode="auto">
          <a:xfrm>
            <a:off x="5868144" y="784152"/>
            <a:ext cx="3024336" cy="27888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5" name="4 Elipse"/>
          <p:cNvSpPr/>
          <p:nvPr/>
        </p:nvSpPr>
        <p:spPr>
          <a:xfrm>
            <a:off x="827584" y="2276872"/>
            <a:ext cx="4176464" cy="144016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dirty="0"/>
              <a:t>La pigmentación de las cepas varía desde varios </a:t>
            </a:r>
            <a:r>
              <a:rPr lang="es-ES" b="1" dirty="0"/>
              <a:t>tonos de negro y gris hasta un color blanquecino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51520" y="4006909"/>
            <a:ext cx="4572000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s-ES" dirty="0"/>
              <a:t>El microorganismo produce hifas tabicadas y ramificadas y conidios pequeños característicos (3 a 5 </a:t>
            </a:r>
            <a:r>
              <a:rPr lang="el-GR" dirty="0"/>
              <a:t>μ</a:t>
            </a:r>
            <a:r>
              <a:rPr lang="es-ES" dirty="0"/>
              <a:t>m), concentrados delicadamente en los extremos ahusados de los conidióforos.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1520" y="5778568"/>
            <a:ext cx="4572000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s-ES" dirty="0"/>
              <a:t>Los microorganismos también pueden formar conidios de mayor tamaño, directamente desde las hifas. </a:t>
            </a:r>
          </a:p>
        </p:txBody>
      </p:sp>
      <p:pic>
        <p:nvPicPr>
          <p:cNvPr id="8" name="Picture 2" descr="Ver las imágenes de orige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4614"/>
          <a:stretch/>
        </p:blipFill>
        <p:spPr bwMode="auto">
          <a:xfrm>
            <a:off x="5292080" y="3573016"/>
            <a:ext cx="3600400" cy="30522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39062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835696" y="4293096"/>
            <a:ext cx="5832648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dirty="0"/>
              <a:t>El microorganismo produce hifas tabicadas y ramificadas y conidios pequeños característicos (3 a 5 </a:t>
            </a:r>
            <a:r>
              <a:rPr lang="el-GR" dirty="0"/>
              <a:t>μ</a:t>
            </a:r>
            <a:r>
              <a:rPr lang="es-ES" dirty="0"/>
              <a:t>m), concentrados delicadamente en los extremos ahusados de los conidióforos. </a:t>
            </a:r>
          </a:p>
        </p:txBody>
      </p:sp>
      <p:pic>
        <p:nvPicPr>
          <p:cNvPr id="8" name="Picture 2" descr="Ver las imágenes de orige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4614"/>
          <a:stretch/>
        </p:blipFill>
        <p:spPr bwMode="auto">
          <a:xfrm>
            <a:off x="1835696" y="620688"/>
            <a:ext cx="4572000" cy="33843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298130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264593"/>
            <a:ext cx="3240360" cy="2997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1115616" y="5517232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FIGURA 45-11 </a:t>
            </a:r>
            <a:r>
              <a:rPr lang="es-ES" dirty="0" err="1"/>
              <a:t>Esporotricosis</a:t>
            </a:r>
            <a:r>
              <a:rPr lang="es-ES" dirty="0"/>
              <a:t>. En el tejido cutáneo se observan</a:t>
            </a:r>
          </a:p>
          <a:p>
            <a:r>
              <a:rPr lang="es-ES" dirty="0"/>
              <a:t>levaduras esféricas pequeñas y alargadas </a:t>
            </a:r>
            <a:r>
              <a:rPr lang="es-ES" dirty="0" err="1"/>
              <a:t>gemantes</a:t>
            </a:r>
            <a:r>
              <a:rPr lang="es-ES" dirty="0"/>
              <a:t> (3 a 5 </a:t>
            </a:r>
            <a:r>
              <a:rPr lang="el-GR" dirty="0"/>
              <a:t>μ</a:t>
            </a:r>
            <a:r>
              <a:rPr lang="es-ES" dirty="0"/>
              <a:t>m) de</a:t>
            </a:r>
          </a:p>
          <a:p>
            <a:r>
              <a:rPr lang="es-ES" i="1" dirty="0" err="1"/>
              <a:t>Sporothrix</a:t>
            </a:r>
            <a:r>
              <a:rPr lang="es-ES" i="1" dirty="0"/>
              <a:t> </a:t>
            </a:r>
            <a:r>
              <a:rPr lang="es-ES" i="1" dirty="0" err="1"/>
              <a:t>schenckii</a:t>
            </a:r>
            <a:r>
              <a:rPr lang="es-ES" i="1" dirty="0"/>
              <a:t> </a:t>
            </a:r>
            <a:r>
              <a:rPr lang="es-ES" dirty="0"/>
              <a:t>que captaron el color negro mediante el colorante</a:t>
            </a:r>
          </a:p>
          <a:p>
            <a:r>
              <a:rPr lang="pt-BR" dirty="0"/>
              <a:t>de </a:t>
            </a:r>
            <a:r>
              <a:rPr lang="pt-BR" dirty="0" err="1"/>
              <a:t>metenamina</a:t>
            </a:r>
            <a:r>
              <a:rPr lang="pt-BR" dirty="0"/>
              <a:t> </a:t>
            </a:r>
            <a:r>
              <a:rPr lang="pt-BR" dirty="0" err="1"/>
              <a:t>argéntica</a:t>
            </a:r>
            <a:r>
              <a:rPr lang="pt-BR" dirty="0"/>
              <a:t> de </a:t>
            </a:r>
            <a:r>
              <a:rPr lang="pt-BR" dirty="0" err="1"/>
              <a:t>Gomori</a:t>
            </a:r>
            <a:r>
              <a:rPr lang="pt-BR" dirty="0"/>
              <a:t> (GMS). 400×.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791580" y="764704"/>
            <a:ext cx="756084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i="1" dirty="0"/>
              <a:t>S. </a:t>
            </a:r>
            <a:r>
              <a:rPr lang="es-ES" i="1" dirty="0" err="1"/>
              <a:t>schenckii</a:t>
            </a:r>
            <a:r>
              <a:rPr lang="es-ES" i="1" dirty="0"/>
              <a:t> </a:t>
            </a:r>
            <a:r>
              <a:rPr lang="es-ES" dirty="0"/>
              <a:t>es térmicamente </a:t>
            </a:r>
            <a:r>
              <a:rPr lang="es-ES" dirty="0" err="1"/>
              <a:t>dimórfico</a:t>
            </a:r>
            <a:r>
              <a:rPr lang="es-ES" dirty="0"/>
              <a:t> y a 35°C en un medio muy nutritivo se transforma y reproduce en levaduras pequeñas, a menudo </a:t>
            </a:r>
            <a:r>
              <a:rPr lang="es-ES" dirty="0" err="1"/>
              <a:t>multigemantes</a:t>
            </a:r>
            <a:r>
              <a:rPr lang="es-ES" dirty="0"/>
              <a:t> de forma variable, pero frecuentemente fusiformes (de 1 a 3 × 3 a 10 </a:t>
            </a:r>
            <a:r>
              <a:rPr lang="es-ES" dirty="0" err="1"/>
              <a:t>μm</a:t>
            </a:r>
            <a:r>
              <a:rPr lang="es-E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41410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1975734"/>
            <a:ext cx="77048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dirty="0"/>
              <a:t>Se inyecta intradérmicamente en el antebrazo o espalda 1 </a:t>
            </a:r>
            <a:r>
              <a:rPr lang="es-ES" dirty="0" err="1"/>
              <a:t>mL</a:t>
            </a:r>
            <a:r>
              <a:rPr lang="es-ES" dirty="0"/>
              <a:t> del antígeno a una dilución 1:2 000.</a:t>
            </a: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dirty="0"/>
              <a:t>La lectura se realiza entre 24 y 48 h</a:t>
            </a: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dirty="0"/>
              <a:t>Se forma una zona indurada, eritematosa y dolorosa</a:t>
            </a: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dirty="0"/>
              <a:t>Se </a:t>
            </a:r>
            <a:r>
              <a:rPr lang="es-ES" b="1" dirty="0"/>
              <a:t>considera positiva cuando esta zona es mayor que 5 mm </a:t>
            </a:r>
            <a:r>
              <a:rPr lang="es-ES" dirty="0"/>
              <a:t>de diámetro. </a:t>
            </a: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dirty="0"/>
              <a:t>Esta prueba es bastante específica:</a:t>
            </a:r>
          </a:p>
          <a:p>
            <a:pPr marL="457200" lvl="2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dirty="0"/>
              <a:t>hay raros casos negativos, en pacientes </a:t>
            </a:r>
            <a:r>
              <a:rPr lang="es-ES" dirty="0" err="1"/>
              <a:t>anérgicos</a:t>
            </a:r>
            <a:r>
              <a:rPr lang="es-ES" dirty="0"/>
              <a:t> o inmunodeprimidos</a:t>
            </a:r>
          </a:p>
          <a:p>
            <a:pPr marL="457200" lvl="2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dirty="0"/>
              <a:t>falsos positivos en individuos que hayan tenido la enfermedad, ya que la respuesta se puede mantener positiva casi de por vida (memoria inmunológica). 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95536" y="1052736"/>
            <a:ext cx="6048672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b="1" dirty="0"/>
              <a:t>Prueba cutánea (intradermorreacción con </a:t>
            </a:r>
            <a:r>
              <a:rPr lang="es-ES" b="1" dirty="0" err="1"/>
              <a:t>esporotricina</a:t>
            </a:r>
            <a:r>
              <a:rPr lang="es-ES" b="1" dirty="0"/>
              <a:t>  M)</a:t>
            </a:r>
          </a:p>
        </p:txBody>
      </p:sp>
    </p:spTree>
    <p:extLst>
      <p:ext uri="{BB962C8B-B14F-4D97-AF65-F5344CB8AC3E}">
        <p14:creationId xmlns:p14="http://schemas.microsoft.com/office/powerpoint/2010/main" val="35819842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1196752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dirty="0" err="1"/>
              <a:t>inmunoprecipitación</a:t>
            </a:r>
            <a:r>
              <a:rPr lang="es-ES" dirty="0"/>
              <a:t> son el método inmunológico de mayor utilidad por su especificidad en casi todas las formas sistémicas; siendo menos sensibles en las formas cutáneas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ES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dirty="0"/>
              <a:t>aglutinación de látex sensibilizado con antígeno soluble de </a:t>
            </a:r>
            <a:r>
              <a:rPr lang="es-ES" i="1" dirty="0"/>
              <a:t>S. </a:t>
            </a:r>
            <a:r>
              <a:rPr lang="es-ES" i="1" dirty="0" err="1"/>
              <a:t>schenkii</a:t>
            </a:r>
            <a:r>
              <a:rPr lang="es-ES" dirty="0"/>
              <a:t>, que puede dar titulaciones muy altas (1/40 o mayores)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E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/>
              <a:t>fijación del complemento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E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/>
              <a:t>aglutinación en tubo de levadura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E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err="1"/>
              <a:t>inmunofluorescencia</a:t>
            </a:r>
            <a:r>
              <a:rPr lang="es-ES" dirty="0"/>
              <a:t> indirecta</a:t>
            </a:r>
          </a:p>
        </p:txBody>
      </p:sp>
      <p:sp>
        <p:nvSpPr>
          <p:cNvPr id="3" name="2 Rectángulo"/>
          <p:cNvSpPr/>
          <p:nvPr/>
        </p:nvSpPr>
        <p:spPr>
          <a:xfrm>
            <a:off x="467544" y="692696"/>
            <a:ext cx="2064027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b="1" dirty="0"/>
              <a:t>Pruebas serológicas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495830" y="3645024"/>
            <a:ext cx="4032448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s-ES" dirty="0"/>
              <a:t>parecen ser menos específicas al originar reacciones cruzadas con otras micosis.</a:t>
            </a:r>
          </a:p>
        </p:txBody>
      </p:sp>
      <p:sp>
        <p:nvSpPr>
          <p:cNvPr id="9" name="8 Cerrar llave"/>
          <p:cNvSpPr/>
          <p:nvPr/>
        </p:nvSpPr>
        <p:spPr>
          <a:xfrm>
            <a:off x="4118766" y="3094110"/>
            <a:ext cx="360040" cy="1518961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1984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226393" y="1268760"/>
            <a:ext cx="8208912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es-ES" altLang="es-ES" dirty="0">
                <a:ea typeface="Times New Roman" pitchFamily="18" charset="0"/>
                <a:cs typeface="Arial" pitchFamily="34" charset="0"/>
              </a:rPr>
              <a:t>D</a:t>
            </a:r>
            <a:r>
              <a:rPr kumimoji="0" lang="es-ES" altLang="es-E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escrita en 1898 por el médico norteamericano </a:t>
            </a:r>
            <a:r>
              <a:rPr kumimoji="0" lang="es-ES" altLang="es-E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Schenck</a:t>
            </a:r>
            <a:r>
              <a:rPr kumimoji="0" lang="es-ES" altLang="es-E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el cual reseñó una clásica </a:t>
            </a:r>
            <a:r>
              <a:rPr kumimoji="0" lang="es-ES" altLang="es-E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esporotricosis</a:t>
            </a:r>
            <a:r>
              <a:rPr kumimoji="0" lang="es-ES" altLang="es-E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altLang="es-E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linfangítica</a:t>
            </a:r>
            <a:endParaRPr kumimoji="0" lang="es-ES" altLang="es-E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es-ES" altLang="es-ES" dirty="0">
                <a:ea typeface="Times New Roman" pitchFamily="18" charset="0"/>
                <a:cs typeface="Arial" pitchFamily="34" charset="0"/>
              </a:rPr>
              <a:t>L</a:t>
            </a:r>
            <a:r>
              <a:rPr kumimoji="0" lang="es-ES" altLang="es-E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os mayores aportes a la clínica y micología de la enfermedad se deben a los franceses De </a:t>
            </a:r>
            <a:r>
              <a:rPr kumimoji="0" lang="es-ES" altLang="es-E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Beurmann</a:t>
            </a:r>
            <a:r>
              <a:rPr kumimoji="0" lang="es-ES" altLang="es-E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y </a:t>
            </a:r>
            <a:r>
              <a:rPr kumimoji="0" lang="es-ES" altLang="es-E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Gougerot</a:t>
            </a:r>
            <a:r>
              <a:rPr kumimoji="0" lang="es-ES" altLang="es-E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.</a:t>
            </a:r>
            <a:endParaRPr kumimoji="0" lang="es-ES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755576" y="755412"/>
            <a:ext cx="1800493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kumimoji="0" lang="es-ES" altLang="es-E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Esporotricosis</a:t>
            </a:r>
            <a:endParaRPr lang="es-ES" b="1" dirty="0"/>
          </a:p>
        </p:txBody>
      </p:sp>
      <p:sp>
        <p:nvSpPr>
          <p:cNvPr id="7" name="6 Rectángulo"/>
          <p:cNvSpPr/>
          <p:nvPr/>
        </p:nvSpPr>
        <p:spPr>
          <a:xfrm>
            <a:off x="1618437" y="3086994"/>
            <a:ext cx="1489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/>
              <a:t>Causada por  </a:t>
            </a:r>
            <a:endParaRPr lang="es-ES" b="1" dirty="0"/>
          </a:p>
        </p:txBody>
      </p:sp>
      <p:sp>
        <p:nvSpPr>
          <p:cNvPr id="8" name="7 Elipse"/>
          <p:cNvSpPr/>
          <p:nvPr/>
        </p:nvSpPr>
        <p:spPr>
          <a:xfrm>
            <a:off x="3779912" y="2814460"/>
            <a:ext cx="2952328" cy="914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i="1" dirty="0" err="1"/>
              <a:t>Sporothrix</a:t>
            </a:r>
            <a:r>
              <a:rPr lang="es-ES" b="1" i="1" dirty="0"/>
              <a:t> </a:t>
            </a:r>
            <a:r>
              <a:rPr lang="es-ES" b="1" i="1" dirty="0" err="1"/>
              <a:t>schenkii</a:t>
            </a:r>
            <a:r>
              <a:rPr lang="es-ES" b="1" i="1" dirty="0"/>
              <a:t> </a:t>
            </a:r>
            <a:endParaRPr lang="es-ES" b="1" dirty="0"/>
          </a:p>
        </p:txBody>
      </p:sp>
      <p:sp>
        <p:nvSpPr>
          <p:cNvPr id="3" name="2 Rectángulo"/>
          <p:cNvSpPr/>
          <p:nvPr/>
        </p:nvSpPr>
        <p:spPr>
          <a:xfrm>
            <a:off x="5029126" y="5335645"/>
            <a:ext cx="3215282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ES" dirty="0"/>
              <a:t>Las hifas son delgadas y tabicadas y producen grupos de </a:t>
            </a:r>
            <a:r>
              <a:rPr lang="es-ES" dirty="0" err="1"/>
              <a:t>conidias</a:t>
            </a:r>
            <a:r>
              <a:rPr lang="es-ES" dirty="0"/>
              <a:t> en el extremo de conidióforos delicados.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26394" y="4586911"/>
            <a:ext cx="4104456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dirty="0"/>
              <a:t>crece como una levadura cilíndrica en cultivo a 37 °C.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795820" y="4586911"/>
            <a:ext cx="3952643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dirty="0"/>
              <a:t>El moho, que crece en cultivo a 25 °C, probablemente es la forma infecciosa. </a:t>
            </a:r>
          </a:p>
        </p:txBody>
      </p:sp>
      <p:sp>
        <p:nvSpPr>
          <p:cNvPr id="11" name="10 Elipse"/>
          <p:cNvSpPr/>
          <p:nvPr/>
        </p:nvSpPr>
        <p:spPr>
          <a:xfrm>
            <a:off x="2735796" y="3789040"/>
            <a:ext cx="2088232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es un hongo </a:t>
            </a:r>
            <a:r>
              <a:rPr lang="es-ES" b="1" dirty="0" err="1"/>
              <a:t>dimórfico</a:t>
            </a:r>
            <a:r>
              <a:rPr lang="es-ES" b="1" dirty="0"/>
              <a:t> </a:t>
            </a:r>
          </a:p>
        </p:txBody>
      </p:sp>
      <p:cxnSp>
        <p:nvCxnSpPr>
          <p:cNvPr id="13" name="12 Conector recto de flecha"/>
          <p:cNvCxnSpPr>
            <a:stCxn id="11" idx="2"/>
          </p:cNvCxnSpPr>
          <p:nvPr/>
        </p:nvCxnSpPr>
        <p:spPr>
          <a:xfrm flipH="1">
            <a:off x="1475657" y="4077072"/>
            <a:ext cx="1260139" cy="4940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>
            <a:stCxn id="11" idx="6"/>
          </p:cNvCxnSpPr>
          <p:nvPr/>
        </p:nvCxnSpPr>
        <p:spPr>
          <a:xfrm>
            <a:off x="4824028" y="4077072"/>
            <a:ext cx="1116124" cy="50983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Ver las imágenes de origen">
            <a:extLst>
              <a:ext uri="{FF2B5EF4-FFF2-40B4-BE49-F238E27FC236}">
                <a16:creationId xmlns:a16="http://schemas.microsoft.com/office/drawing/2014/main" id="{6A12BD96-A554-ADC0-2B70-78EF73497B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4614"/>
          <a:stretch/>
        </p:blipFill>
        <p:spPr bwMode="auto">
          <a:xfrm>
            <a:off x="6948264" y="2641277"/>
            <a:ext cx="1872208" cy="18165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58198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99592" y="5241511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Útiles solamente para los casos pulmonares y </a:t>
            </a:r>
            <a:r>
              <a:rPr lang="es-ES" dirty="0" err="1"/>
              <a:t>osteoarticulares</a:t>
            </a:r>
            <a:r>
              <a:rPr lang="es-ES" dirty="0"/>
              <a:t>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500945" y="980728"/>
            <a:ext cx="877613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b="1" dirty="0"/>
              <a:t>Biopsia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251520" y="1611340"/>
            <a:ext cx="83529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La histopatología no es característica</a:t>
            </a:r>
            <a:r>
              <a:rPr lang="es-ES" dirty="0"/>
              <a:t>.</a:t>
            </a:r>
          </a:p>
          <a:p>
            <a:r>
              <a:rPr lang="es-ES" dirty="0"/>
              <a:t>Está formada por una combinación de imagen granulomatosa y reacción piógena constituida por tres zonas: 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la central con </a:t>
            </a:r>
            <a:r>
              <a:rPr lang="es-ES" dirty="0" err="1"/>
              <a:t>microabscesos</a:t>
            </a:r>
            <a:r>
              <a:rPr lang="es-ES" dirty="0"/>
              <a:t> de </a:t>
            </a:r>
            <a:r>
              <a:rPr lang="es-ES" dirty="0" err="1"/>
              <a:t>polimorfonucleares</a:t>
            </a:r>
            <a:r>
              <a:rPr lang="es-ES" dirty="0"/>
              <a:t>, histiocitos y linfocitos, donde se pueden observar los cuerpos asteroides</a:t>
            </a:r>
          </a:p>
          <a:p>
            <a:pPr marL="342900" indent="-342900">
              <a:buFont typeface="+mj-lt"/>
              <a:buAutoNum type="arabicPeriod"/>
            </a:pPr>
            <a:endParaRPr lang="es-ES" dirty="0"/>
          </a:p>
          <a:p>
            <a:pPr marL="342900" indent="-342900" algn="just">
              <a:buFont typeface="+mj-lt"/>
              <a:buAutoNum type="arabicPeriod"/>
            </a:pPr>
            <a:r>
              <a:rPr lang="es-ES" dirty="0"/>
              <a:t>la segunda rodea a la zona central, presentando una imagen </a:t>
            </a:r>
            <a:r>
              <a:rPr lang="es-ES" dirty="0" err="1"/>
              <a:t>tuberculoide</a:t>
            </a:r>
            <a:r>
              <a:rPr lang="es-ES" dirty="0"/>
              <a:t> formada por células </a:t>
            </a:r>
            <a:r>
              <a:rPr lang="es-ES" dirty="0" err="1"/>
              <a:t>epitelioides</a:t>
            </a:r>
            <a:r>
              <a:rPr lang="es-ES" dirty="0"/>
              <a:t>, de cuerpo extraño y células gigantes de tipo </a:t>
            </a:r>
            <a:r>
              <a:rPr lang="es-ES" dirty="0" err="1"/>
              <a:t>Langhans</a:t>
            </a:r>
            <a:endParaRPr lang="es-ES" dirty="0"/>
          </a:p>
          <a:p>
            <a:pPr marL="342900" indent="-342900" algn="just">
              <a:buFont typeface="+mj-lt"/>
              <a:buAutoNum type="arabicPeriod"/>
            </a:pPr>
            <a:endParaRPr lang="es-ES" dirty="0"/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la tercera zona o </a:t>
            </a:r>
            <a:r>
              <a:rPr lang="es-ES" dirty="0" err="1"/>
              <a:t>sifiloide</a:t>
            </a:r>
            <a:r>
              <a:rPr lang="es-ES" dirty="0"/>
              <a:t> formada por linfocitos, plasmocitos y fibroblasto.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533188" y="4612486"/>
            <a:ext cx="97789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b="1" dirty="0"/>
              <a:t>Rayos X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1541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1556792"/>
            <a:ext cx="806489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dirty="0"/>
              <a:t>El </a:t>
            </a:r>
            <a:r>
              <a:rPr lang="es-ES" i="1" dirty="0"/>
              <a:t>S. </a:t>
            </a:r>
            <a:r>
              <a:rPr lang="es-ES" i="1" dirty="0" err="1"/>
              <a:t>schenkii</a:t>
            </a:r>
            <a:r>
              <a:rPr lang="es-ES" i="1" dirty="0"/>
              <a:t> </a:t>
            </a:r>
            <a:r>
              <a:rPr lang="es-ES" dirty="0"/>
              <a:t>se aísla con frecuencia del </a:t>
            </a:r>
            <a:r>
              <a:rPr lang="es-ES" b="1" dirty="0"/>
              <a:t>suelo, desarrollándose </a:t>
            </a:r>
            <a:r>
              <a:rPr lang="es-ES" b="1" dirty="0" err="1"/>
              <a:t>saprofíticamente</a:t>
            </a:r>
            <a:r>
              <a:rPr lang="es-ES" b="1" dirty="0"/>
              <a:t> sobre restos vegetales y otras materias orgánicas.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dirty="0"/>
              <a:t>Se desarrolla en </a:t>
            </a:r>
            <a:r>
              <a:rPr lang="es-ES" b="1" dirty="0"/>
              <a:t>zonas tropicales y templadas húmedas</a:t>
            </a:r>
            <a:r>
              <a:rPr lang="es-ES" dirty="0"/>
              <a:t>, comprobándose que no crece por debajo de 13 </a:t>
            </a:r>
            <a:r>
              <a:rPr lang="es-ES" dirty="0" err="1"/>
              <a:t>ºC</a:t>
            </a:r>
            <a:r>
              <a:rPr lang="es-ES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dirty="0"/>
              <a:t>Distribución geográfica: </a:t>
            </a:r>
            <a:r>
              <a:rPr lang="es-ES" b="1" dirty="0"/>
              <a:t>sur y centro de América</a:t>
            </a:r>
            <a:r>
              <a:rPr lang="es-ES" dirty="0"/>
              <a:t>; en </a:t>
            </a:r>
            <a:r>
              <a:rPr lang="es-ES" b="1" dirty="0"/>
              <a:t>Japón</a:t>
            </a:r>
            <a:r>
              <a:rPr lang="es-ES" dirty="0"/>
              <a:t> parece presentar una elevada prevalencia. No es frecuente en EE. UU., Francia, aunque en España se han aislado algunos casos.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dirty="0"/>
              <a:t>La prevalencia e incidencia de esta enfermedad son poco </a:t>
            </a:r>
          </a:p>
          <a:p>
            <a:pPr algn="just"/>
            <a:r>
              <a:rPr lang="es-ES" dirty="0"/>
              <a:t>conocidas y se refieren casi exclusivamente a las formas</a:t>
            </a:r>
          </a:p>
          <a:p>
            <a:pPr algn="just"/>
            <a:r>
              <a:rPr lang="es-ES" dirty="0"/>
              <a:t>cutáneo-linfáticas, que serían entre el 0,1 y 0,5 % en las áreas</a:t>
            </a:r>
          </a:p>
          <a:p>
            <a:pPr algn="just"/>
            <a:r>
              <a:rPr lang="es-ES" dirty="0"/>
              <a:t>endémicas.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b="1" dirty="0"/>
              <a:t>La población más expuesta </a:t>
            </a:r>
            <a:r>
              <a:rPr lang="es-ES" dirty="0"/>
              <a:t>son los trabajadores </a:t>
            </a:r>
          </a:p>
          <a:p>
            <a:pPr algn="just"/>
            <a:r>
              <a:rPr lang="es-ES" dirty="0"/>
              <a:t>agrícolas, horticultores y floricultores, alfareros y personas que</a:t>
            </a:r>
          </a:p>
          <a:p>
            <a:pPr algn="just"/>
            <a:r>
              <a:rPr lang="es-ES" dirty="0"/>
              <a:t>trabajan con paja.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467544" y="971436"/>
            <a:ext cx="2903424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b="1" dirty="0"/>
              <a:t>EPIDEMIOLOGÍA Y CONTROL</a:t>
            </a:r>
          </a:p>
        </p:txBody>
      </p:sp>
      <p:pic>
        <p:nvPicPr>
          <p:cNvPr id="4" name="Picture 4" descr="Ver las imágenes de orige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1" t="26754" r="8942" b="14915"/>
          <a:stretch/>
        </p:blipFill>
        <p:spPr bwMode="auto">
          <a:xfrm>
            <a:off x="6354390" y="3789040"/>
            <a:ext cx="2800649" cy="306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6116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980728"/>
            <a:ext cx="78488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dirty="0"/>
              <a:t>Más frecuente en adultos jóvenes del sexo masculino.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dirty="0"/>
              <a:t>El </a:t>
            </a:r>
            <a:r>
              <a:rPr lang="es-ES" b="1" dirty="0"/>
              <a:t>mecanismo de transmisión </a:t>
            </a:r>
            <a:r>
              <a:rPr lang="es-ES" dirty="0"/>
              <a:t>más común es la </a:t>
            </a:r>
            <a:r>
              <a:rPr lang="es-ES" b="1" dirty="0"/>
              <a:t>penetración </a:t>
            </a:r>
            <a:r>
              <a:rPr lang="es-ES" b="1" dirty="0" err="1"/>
              <a:t>transcutánea</a:t>
            </a:r>
            <a:r>
              <a:rPr lang="es-ES" b="1" dirty="0"/>
              <a:t> o </a:t>
            </a:r>
            <a:r>
              <a:rPr lang="es-ES" b="1" dirty="0" err="1"/>
              <a:t>transmucosa</a:t>
            </a:r>
            <a:r>
              <a:rPr lang="es-ES" dirty="0"/>
              <a:t> al producirse un traumatismo de la piel. Parece ser que por la gran inmunidad natural a esta infección se requiere grandes dosis de inóculo.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dirty="0"/>
              <a:t>También existe </a:t>
            </a:r>
            <a:r>
              <a:rPr lang="es-ES" b="1" dirty="0"/>
              <a:t>la </a:t>
            </a:r>
            <a:r>
              <a:rPr lang="es-ES" b="1" dirty="0" err="1"/>
              <a:t>autoinoculación</a:t>
            </a:r>
            <a:r>
              <a:rPr lang="es-ES" b="1" dirty="0"/>
              <a:t> por rascado</a:t>
            </a:r>
            <a:r>
              <a:rPr lang="es-ES" dirty="0"/>
              <a:t>. En la </a:t>
            </a:r>
            <a:r>
              <a:rPr lang="es-ES" dirty="0" err="1"/>
              <a:t>esporotricosis</a:t>
            </a:r>
            <a:r>
              <a:rPr lang="es-ES" dirty="0"/>
              <a:t> pulmonar primaria se acepta, y se ha demostrado experimentalmente en el ratón, la infección por inhalación de los conidios.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dirty="0"/>
              <a:t>La </a:t>
            </a:r>
            <a:r>
              <a:rPr lang="es-ES" b="1" dirty="0"/>
              <a:t>prevención de esta enfermedad </a:t>
            </a:r>
            <a:r>
              <a:rPr lang="es-ES" dirty="0"/>
              <a:t>radica en la protección contra traumatismo en los profesionales con más riesgo, ya que el organismo causal debe ser introducido de forma positiva por vía subcutánea para producir la enfermedad.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339752" y="5013176"/>
            <a:ext cx="5184576" cy="14773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Es un saprófito presente en la tierra que se introduce por medio de traumatismos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Enfermedad ocupacional de jardineros y granjeros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Los brotes epidémicos incluyen orígenes como la madera y musgo</a:t>
            </a:r>
          </a:p>
        </p:txBody>
      </p:sp>
    </p:spTree>
    <p:extLst>
      <p:ext uri="{BB962C8B-B14F-4D97-AF65-F5344CB8AC3E}">
        <p14:creationId xmlns:p14="http://schemas.microsoft.com/office/powerpoint/2010/main" val="19972714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i1.ytimg.com/vi/QDbknssi5H4/hqdefaul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809"/>
          <a:stretch/>
        </p:blipFill>
        <p:spPr bwMode="auto">
          <a:xfrm>
            <a:off x="5580111" y="116632"/>
            <a:ext cx="3563889" cy="2681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95536" y="1412776"/>
            <a:ext cx="7632848" cy="5035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ES" dirty="0"/>
              <a:t>La </a:t>
            </a:r>
            <a:r>
              <a:rPr lang="es-ES" dirty="0" err="1"/>
              <a:t>esporotricosis</a:t>
            </a:r>
            <a:r>
              <a:rPr lang="es-ES" dirty="0"/>
              <a:t> diseminada tiene un pronóstico grave, </a:t>
            </a:r>
          </a:p>
          <a:p>
            <a:pPr>
              <a:lnSpc>
                <a:spcPct val="150000"/>
              </a:lnSpc>
            </a:pPr>
            <a:r>
              <a:rPr lang="es-ES" dirty="0"/>
              <a:t>ya que muchas veces la enfermedad subyacente es inmunodepresora.</a:t>
            </a: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ES" dirty="0"/>
              <a:t>Las formas pulmonares suelen ser progresivas y de</a:t>
            </a:r>
          </a:p>
          <a:p>
            <a:pPr>
              <a:lnSpc>
                <a:spcPct val="150000"/>
              </a:lnSpc>
            </a:pPr>
            <a:r>
              <a:rPr lang="es-ES" dirty="0"/>
              <a:t>no tratarse conducen a la muerte del enfermo.</a:t>
            </a: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ES" dirty="0"/>
              <a:t>El tratamiento de la forma cutánea linfática es el yoduro de potasio oral.</a:t>
            </a: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ES" dirty="0"/>
              <a:t>En la pulmonar, el tratamiento de elección es la </a:t>
            </a:r>
            <a:r>
              <a:rPr lang="es-ES" dirty="0" err="1"/>
              <a:t>anfotericina</a:t>
            </a:r>
            <a:r>
              <a:rPr lang="es-ES" dirty="0"/>
              <a:t> B, aunque se ha utilizado yoduro de potasio.</a:t>
            </a: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ES" dirty="0"/>
              <a:t>El </a:t>
            </a:r>
            <a:r>
              <a:rPr lang="es-ES" dirty="0" err="1"/>
              <a:t>itraconazol</a:t>
            </a:r>
            <a:r>
              <a:rPr lang="es-ES" dirty="0"/>
              <a:t>, </a:t>
            </a:r>
            <a:r>
              <a:rPr lang="es-ES" dirty="0" err="1"/>
              <a:t>antifúngico</a:t>
            </a:r>
            <a:r>
              <a:rPr lang="es-ES" dirty="0"/>
              <a:t> </a:t>
            </a:r>
            <a:r>
              <a:rPr lang="es-ES" dirty="0" err="1"/>
              <a:t>triazólico</a:t>
            </a:r>
            <a:r>
              <a:rPr lang="es-ES" dirty="0"/>
              <a:t> oral, ha demostrado su efectividad en casos de </a:t>
            </a:r>
            <a:r>
              <a:rPr lang="es-ES" dirty="0" err="1"/>
              <a:t>esporotricosis</a:t>
            </a:r>
            <a:r>
              <a:rPr lang="es-ES" dirty="0"/>
              <a:t> cutánea.</a:t>
            </a: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ES" dirty="0"/>
              <a:t>Se ha preconizado el uso de la </a:t>
            </a:r>
            <a:r>
              <a:rPr lang="es-ES" dirty="0" err="1"/>
              <a:t>sulfametoxazol-trimetoprim</a:t>
            </a:r>
            <a:r>
              <a:rPr lang="es-ES" dirty="0"/>
              <a:t> asociados al yoduro de potasio con buenos resultados.</a:t>
            </a:r>
          </a:p>
          <a:p>
            <a:pPr>
              <a:lnSpc>
                <a:spcPct val="150000"/>
              </a:lnSpc>
            </a:pPr>
            <a:r>
              <a:rPr lang="es-ES" dirty="0"/>
              <a:t> </a:t>
            </a:r>
          </a:p>
        </p:txBody>
      </p:sp>
      <p:sp>
        <p:nvSpPr>
          <p:cNvPr id="3" name="2 Rectángulo"/>
          <p:cNvSpPr/>
          <p:nvPr/>
        </p:nvSpPr>
        <p:spPr>
          <a:xfrm>
            <a:off x="710632" y="764704"/>
            <a:ext cx="157536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b="1" dirty="0"/>
              <a:t>TRATAMIENTO</a:t>
            </a:r>
          </a:p>
        </p:txBody>
      </p:sp>
    </p:spTree>
    <p:extLst>
      <p:ext uri="{BB962C8B-B14F-4D97-AF65-F5344CB8AC3E}">
        <p14:creationId xmlns:p14="http://schemas.microsoft.com/office/powerpoint/2010/main" val="3581984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784316" y="3244334"/>
            <a:ext cx="1504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i="1" dirty="0"/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2322620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97100" y="996588"/>
            <a:ext cx="8136904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s-ES" altLang="es-ES" dirty="0">
              <a:latin typeface="+mn-lt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s-ES" altLang="es-E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Vive en las plantas o en la madera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lang="es-ES" altLang="es-ES" dirty="0">
              <a:latin typeface="+mn-lt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s-ES" altLang="es-E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 introduce en forma traumática en el interior de la piel provocando la </a:t>
            </a:r>
            <a:r>
              <a:rPr kumimoji="0" lang="es-ES" altLang="es-E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esporotricosis</a:t>
            </a:r>
            <a:endParaRPr kumimoji="0" lang="es-ES" altLang="es-E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s-ES" altLang="es-ES" dirty="0">
              <a:latin typeface="+mn-lt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s-ES" altLang="es-E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Mayor frecuencia en países de América Latina, aunque tiene una distribución universal.</a:t>
            </a: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ES" altLang="es-E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285750" lvl="0" indent="-285750" algn="just" eaLnBrk="0" hangingPunct="0">
              <a:buFont typeface="Wingdings" panose="05000000000000000000" pitchFamily="2" charset="2"/>
              <a:buChar char="ü"/>
            </a:pPr>
            <a:r>
              <a:rPr lang="es-ES" altLang="es-ES" dirty="0">
                <a:latin typeface="+mn-lt"/>
                <a:ea typeface="Times New Roman" pitchFamily="18" charset="0"/>
              </a:rPr>
              <a:t>Es de curso subagudo o crónico.</a:t>
            </a:r>
          </a:p>
          <a:p>
            <a:pPr lvl="0" indent="0" algn="just" eaLnBrk="0" hangingPunct="0"/>
            <a:endParaRPr lang="es-ES" altLang="es-ES" dirty="0">
              <a:latin typeface="+mn-lt"/>
              <a:ea typeface="Times New Roman" pitchFamily="18" charset="0"/>
            </a:endParaRPr>
          </a:p>
          <a:p>
            <a:pPr marL="285750" indent="-285750" algn="just" eaLnBrk="0" hangingPunct="0">
              <a:buFont typeface="Wingdings" panose="05000000000000000000" pitchFamily="2" charset="2"/>
              <a:buChar char="ü"/>
            </a:pPr>
            <a:r>
              <a:rPr lang="es-ES" altLang="es-ES" dirty="0">
                <a:latin typeface="+mn-lt"/>
                <a:ea typeface="Times New Roman" pitchFamily="18" charset="0"/>
              </a:rPr>
              <a:t>La </a:t>
            </a:r>
            <a:r>
              <a:rPr lang="es-ES" altLang="es-ES" b="1" dirty="0">
                <a:latin typeface="+mn-lt"/>
                <a:ea typeface="Times New Roman" pitchFamily="18" charset="0"/>
              </a:rPr>
              <a:t>forma clínica </a:t>
            </a:r>
            <a:r>
              <a:rPr lang="es-ES" altLang="es-ES" dirty="0">
                <a:latin typeface="+mn-lt"/>
                <a:ea typeface="Times New Roman" pitchFamily="18" charset="0"/>
              </a:rPr>
              <a:t>más común es la </a:t>
            </a:r>
            <a:r>
              <a:rPr lang="es-ES" altLang="es-ES" b="1" dirty="0">
                <a:latin typeface="+mn-lt"/>
                <a:ea typeface="Times New Roman" pitchFamily="18" charset="0"/>
              </a:rPr>
              <a:t>cutáneo-linfática,</a:t>
            </a:r>
            <a:r>
              <a:rPr lang="es-ES" altLang="es-ES" dirty="0">
                <a:latin typeface="+mn-lt"/>
                <a:ea typeface="Times New Roman" pitchFamily="18" charset="0"/>
              </a:rPr>
              <a:t> pero también se describen formas sistémicas que suelen relacionarse con procesos debilitantes de los pacientes.</a:t>
            </a:r>
          </a:p>
          <a:p>
            <a:pPr indent="0" algn="just" eaLnBrk="0" hangingPunct="0"/>
            <a:endParaRPr lang="es-ES" altLang="es-ES" dirty="0">
              <a:latin typeface="+mn-lt"/>
              <a:ea typeface="Times New Roman" pitchFamily="18" charset="0"/>
            </a:endParaRPr>
          </a:p>
          <a:p>
            <a:pPr marL="285750" lvl="0" indent="-285750" algn="just" eaLnBrk="0" hangingPunct="0">
              <a:buFont typeface="Wingdings" panose="05000000000000000000" pitchFamily="2" charset="2"/>
              <a:buChar char="ü"/>
            </a:pPr>
            <a:r>
              <a:rPr lang="es-ES" altLang="es-ES" dirty="0">
                <a:latin typeface="+mn-lt"/>
                <a:ea typeface="Times New Roman" pitchFamily="18" charset="0"/>
              </a:rPr>
              <a:t>Las </a:t>
            </a:r>
            <a:r>
              <a:rPr lang="es-ES" altLang="es-ES" b="1" dirty="0">
                <a:latin typeface="+mn-lt"/>
                <a:ea typeface="Times New Roman" pitchFamily="18" charset="0"/>
              </a:rPr>
              <a:t>formas sistémicas </a:t>
            </a:r>
            <a:r>
              <a:rPr lang="es-ES" altLang="es-ES" dirty="0">
                <a:latin typeface="+mn-lt"/>
                <a:ea typeface="Times New Roman" pitchFamily="18" charset="0"/>
              </a:rPr>
              <a:t>de la </a:t>
            </a:r>
            <a:r>
              <a:rPr lang="es-ES" altLang="es-ES" dirty="0" err="1">
                <a:latin typeface="+mn-lt"/>
                <a:ea typeface="Times New Roman" pitchFamily="18" charset="0"/>
              </a:rPr>
              <a:t>esporotricosis</a:t>
            </a:r>
            <a:r>
              <a:rPr lang="es-ES" altLang="es-ES" dirty="0">
                <a:latin typeface="+mn-lt"/>
                <a:ea typeface="Times New Roman" pitchFamily="18" charset="0"/>
              </a:rPr>
              <a:t> han aumentado su frecuencia y en algunos casos se comportan como </a:t>
            </a:r>
            <a:r>
              <a:rPr lang="es-ES" altLang="es-ES" b="1" dirty="0">
                <a:latin typeface="+mn-lt"/>
                <a:ea typeface="Times New Roman" pitchFamily="18" charset="0"/>
              </a:rPr>
              <a:t>micosis oportunistas</a:t>
            </a:r>
            <a:r>
              <a:rPr lang="es-ES" altLang="es-ES" dirty="0">
                <a:latin typeface="+mn-lt"/>
                <a:ea typeface="Times New Roman" pitchFamily="18" charset="0"/>
              </a:rPr>
              <a:t>.</a:t>
            </a:r>
          </a:p>
          <a:p>
            <a:pPr marL="285750" lvl="0" indent="-285750" algn="just" eaLnBrk="0" hangingPunct="0">
              <a:buFont typeface="Wingdings" panose="05000000000000000000" pitchFamily="2" charset="2"/>
              <a:buChar char="ü"/>
            </a:pPr>
            <a:endParaRPr lang="es-ES" altLang="es-ES" dirty="0">
              <a:latin typeface="+mn-lt"/>
              <a:ea typeface="Times New Roman" pitchFamily="18" charset="0"/>
            </a:endParaRPr>
          </a:p>
          <a:p>
            <a:pPr marL="285750" lvl="0" indent="-285750" algn="just" eaLnBrk="0" hangingPunct="0">
              <a:buFont typeface="Wingdings" panose="05000000000000000000" pitchFamily="2" charset="2"/>
              <a:buChar char="ü"/>
            </a:pPr>
            <a:r>
              <a:rPr lang="es-ES" i="1" dirty="0"/>
              <a:t>S. </a:t>
            </a:r>
            <a:r>
              <a:rPr lang="es-ES" i="1" dirty="0" err="1"/>
              <a:t>schenckii</a:t>
            </a:r>
            <a:r>
              <a:rPr lang="es-ES" i="1" dirty="0"/>
              <a:t> </a:t>
            </a:r>
            <a:r>
              <a:rPr lang="es-ES" dirty="0"/>
              <a:t>es capaz de sintetizar melanina, la cual está presente en las </a:t>
            </a:r>
            <a:r>
              <a:rPr lang="es-ES" dirty="0" err="1"/>
              <a:t>conidias</a:t>
            </a:r>
            <a:r>
              <a:rPr lang="es-ES" dirty="0"/>
              <a:t>.</a:t>
            </a:r>
            <a:endParaRPr kumimoji="0" lang="es-ES" altLang="es-E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2 Elipse"/>
          <p:cNvSpPr/>
          <p:nvPr/>
        </p:nvSpPr>
        <p:spPr>
          <a:xfrm>
            <a:off x="360653" y="376076"/>
            <a:ext cx="2952328" cy="914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i="1" dirty="0" err="1"/>
              <a:t>Sporothrix</a:t>
            </a:r>
            <a:r>
              <a:rPr lang="es-ES" b="1" i="1" dirty="0"/>
              <a:t> </a:t>
            </a:r>
            <a:r>
              <a:rPr lang="es-ES" b="1" i="1" dirty="0" err="1"/>
              <a:t>schenkii</a:t>
            </a:r>
            <a:r>
              <a:rPr lang="es-ES" b="1" i="1" dirty="0"/>
              <a:t> </a:t>
            </a:r>
            <a:endParaRPr lang="es-ES" b="1" dirty="0"/>
          </a:p>
        </p:txBody>
      </p:sp>
      <p:sp>
        <p:nvSpPr>
          <p:cNvPr id="4" name="3 Rectángulo"/>
          <p:cNvSpPr/>
          <p:nvPr/>
        </p:nvSpPr>
        <p:spPr>
          <a:xfrm>
            <a:off x="4790951" y="673423"/>
            <a:ext cx="3724096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altLang="es-ES" b="1" dirty="0">
                <a:latin typeface="Arial" pitchFamily="34" charset="0"/>
                <a:cs typeface="Arial" pitchFamily="34" charset="0"/>
              </a:rPr>
              <a:t>micosis subcutánea o profunda </a:t>
            </a:r>
            <a:endParaRPr lang="es-ES" b="1" dirty="0"/>
          </a:p>
        </p:txBody>
      </p:sp>
      <p:sp>
        <p:nvSpPr>
          <p:cNvPr id="6" name="5 Rectángulo"/>
          <p:cNvSpPr/>
          <p:nvPr/>
        </p:nvSpPr>
        <p:spPr>
          <a:xfrm>
            <a:off x="3503942" y="719589"/>
            <a:ext cx="9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produce</a:t>
            </a:r>
          </a:p>
        </p:txBody>
      </p:sp>
    </p:spTree>
    <p:extLst>
      <p:ext uri="{BB962C8B-B14F-4D97-AF65-F5344CB8AC3E}">
        <p14:creationId xmlns:p14="http://schemas.microsoft.com/office/powerpoint/2010/main" val="334243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25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25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25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76868" y="6021288"/>
            <a:ext cx="8399587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b="1" dirty="0"/>
              <a:t>La infección se disemina sobre los trayectos de los vasos linfáticos y reproduce las lesiones inflamatorias originales a intervalos.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51520" y="751486"/>
            <a:ext cx="147784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b="1" dirty="0"/>
              <a:t>PATOGÉNESIS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51520" y="1412776"/>
            <a:ext cx="512114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dirty="0"/>
              <a:t>Las </a:t>
            </a:r>
            <a:r>
              <a:rPr lang="es-ES" dirty="0" err="1"/>
              <a:t>conidias</a:t>
            </a:r>
            <a:r>
              <a:rPr lang="es-ES" dirty="0"/>
              <a:t> y las células de levadura de </a:t>
            </a:r>
            <a:r>
              <a:rPr lang="es-ES" i="1" dirty="0"/>
              <a:t>S. </a:t>
            </a:r>
            <a:r>
              <a:rPr lang="es-ES" i="1" dirty="0" err="1"/>
              <a:t>schenckii</a:t>
            </a:r>
            <a:r>
              <a:rPr lang="es-ES" i="1" dirty="0"/>
              <a:t> 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28925" y="2160527"/>
            <a:ext cx="547260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dirty="0"/>
              <a:t>capaces de unirse a la matriz de proteínas extracelulares, como la </a:t>
            </a:r>
            <a:r>
              <a:rPr lang="es-ES" dirty="0" err="1"/>
              <a:t>fibronectina</a:t>
            </a:r>
            <a:r>
              <a:rPr lang="es-ES" dirty="0"/>
              <a:t>, </a:t>
            </a:r>
            <a:r>
              <a:rPr lang="es-ES" dirty="0" err="1"/>
              <a:t>laminina</a:t>
            </a:r>
            <a:r>
              <a:rPr lang="es-ES" dirty="0"/>
              <a:t> y colágena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31514" y="3125796"/>
            <a:ext cx="5980735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dirty="0"/>
              <a:t>La multiplicación local de los organismos estimula reacciones inflamatorias granulomatosa y piógena aguda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217564" y="3933056"/>
            <a:ext cx="7200800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dirty="0"/>
              <a:t>La presencia de melanina en las </a:t>
            </a:r>
            <a:r>
              <a:rPr lang="es-ES" dirty="0" err="1"/>
              <a:t>conidias</a:t>
            </a:r>
            <a:r>
              <a:rPr lang="es-ES" dirty="0"/>
              <a:t> infecciosas puede facilitar la supervivencia en etapas iniciales de la infección, porque protege al hongo contra la destrucción oxidativa en tejidos y en el interior de los macrófagos. 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47449" y="5085184"/>
            <a:ext cx="7852944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dirty="0"/>
              <a:t>Están presentes </a:t>
            </a:r>
            <a:r>
              <a:rPr lang="es-ES" dirty="0" err="1"/>
              <a:t>proteinasas</a:t>
            </a:r>
            <a:r>
              <a:rPr lang="es-ES" dirty="0"/>
              <a:t> similares a las observadas en otros patógenos </a:t>
            </a:r>
            <a:r>
              <a:rPr lang="es-ES" dirty="0" err="1"/>
              <a:t>micóticos</a:t>
            </a:r>
            <a:r>
              <a:rPr lang="es-ES" dirty="0"/>
              <a:t>, pero no se ha establecido conexión con la virulencia. </a:t>
            </a:r>
          </a:p>
        </p:txBody>
      </p:sp>
      <p:sp>
        <p:nvSpPr>
          <p:cNvPr id="11" name="10 Elipse"/>
          <p:cNvSpPr/>
          <p:nvPr/>
        </p:nvSpPr>
        <p:spPr>
          <a:xfrm rot="277323">
            <a:off x="5729579" y="867888"/>
            <a:ext cx="2808312" cy="180985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Los microorganismos son escasos en las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lesiones en humanos.</a:t>
            </a:r>
          </a:p>
        </p:txBody>
      </p:sp>
      <p:sp>
        <p:nvSpPr>
          <p:cNvPr id="12" name="11 Flecha abajo"/>
          <p:cNvSpPr/>
          <p:nvPr/>
        </p:nvSpPr>
        <p:spPr>
          <a:xfrm>
            <a:off x="1608202" y="1782108"/>
            <a:ext cx="242316" cy="41044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Flecha abajo"/>
          <p:cNvSpPr/>
          <p:nvPr/>
        </p:nvSpPr>
        <p:spPr>
          <a:xfrm>
            <a:off x="2756186" y="3695585"/>
            <a:ext cx="242316" cy="41044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Flecha abajo"/>
          <p:cNvSpPr/>
          <p:nvPr/>
        </p:nvSpPr>
        <p:spPr>
          <a:xfrm>
            <a:off x="2267744" y="2752218"/>
            <a:ext cx="242316" cy="41044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Flecha abajo"/>
          <p:cNvSpPr/>
          <p:nvPr/>
        </p:nvSpPr>
        <p:spPr>
          <a:xfrm>
            <a:off x="3617601" y="4793639"/>
            <a:ext cx="242316" cy="41044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Flecha abajo"/>
          <p:cNvSpPr/>
          <p:nvPr/>
        </p:nvSpPr>
        <p:spPr>
          <a:xfrm>
            <a:off x="4052763" y="5690387"/>
            <a:ext cx="242316" cy="41044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2614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887658" y="674490"/>
            <a:ext cx="3080652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b="1" dirty="0"/>
              <a:t>PATOGENIA Y DATOS CLÍNICOS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91587" y="1259468"/>
            <a:ext cx="345755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dirty="0"/>
              <a:t>La </a:t>
            </a:r>
            <a:r>
              <a:rPr lang="es-ES" dirty="0" err="1"/>
              <a:t>esporotricosis</a:t>
            </a:r>
            <a:r>
              <a:rPr lang="es-ES" dirty="0"/>
              <a:t> cutánea primaria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822602" y="1759320"/>
            <a:ext cx="439896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dirty="0"/>
              <a:t>inicia a través de </a:t>
            </a:r>
          </a:p>
          <a:p>
            <a:pPr algn="ctr"/>
            <a:r>
              <a:rPr lang="es-ES" b="1" dirty="0"/>
              <a:t>traumatismos con material contaminado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124152" y="2611499"/>
            <a:ext cx="4042405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s-ES" sz="1600" dirty="0"/>
              <a:t>la primera lesión se presenta en el sitio de entrada del hongo, produciéndose el </a:t>
            </a:r>
            <a:r>
              <a:rPr lang="es-ES" sz="1600" b="1" dirty="0"/>
              <a:t>chancro </a:t>
            </a:r>
            <a:r>
              <a:rPr lang="es-ES" sz="1600" b="1" dirty="0" err="1"/>
              <a:t>esporotricósico</a:t>
            </a:r>
            <a:endParaRPr lang="es-ES" sz="1600" b="1" dirty="0"/>
          </a:p>
        </p:txBody>
      </p:sp>
      <p:sp>
        <p:nvSpPr>
          <p:cNvPr id="7" name="6 Rectángulo"/>
          <p:cNvSpPr/>
          <p:nvPr/>
        </p:nvSpPr>
        <p:spPr>
          <a:xfrm>
            <a:off x="1331640" y="3573016"/>
            <a:ext cx="3967202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s-ES" sz="1600" dirty="0"/>
              <a:t>≈10 días después se forma el denominado </a:t>
            </a:r>
            <a:r>
              <a:rPr lang="es-ES" sz="1600" b="1" i="1" dirty="0"/>
              <a:t>complejo cutáneo linfático </a:t>
            </a:r>
            <a:r>
              <a:rPr lang="es-ES" sz="1600" dirty="0"/>
              <a:t>por la interacción con la respuesta inmune</a:t>
            </a:r>
            <a:endParaRPr lang="es-ES" sz="1600" b="1" dirty="0"/>
          </a:p>
        </p:txBody>
      </p:sp>
      <p:sp>
        <p:nvSpPr>
          <p:cNvPr id="8" name="7 Rectángulo"/>
          <p:cNvSpPr/>
          <p:nvPr/>
        </p:nvSpPr>
        <p:spPr>
          <a:xfrm>
            <a:off x="1547664" y="4581128"/>
            <a:ext cx="3773105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s-ES" sz="1600" dirty="0"/>
              <a:t>A partir de esto, la enfermedad puede seguir dos cursos:</a:t>
            </a:r>
          </a:p>
        </p:txBody>
      </p:sp>
      <p:sp>
        <p:nvSpPr>
          <p:cNvPr id="9" name="8 Rectángulo"/>
          <p:cNvSpPr/>
          <p:nvPr/>
        </p:nvSpPr>
        <p:spPr>
          <a:xfrm>
            <a:off x="767593" y="5487359"/>
            <a:ext cx="26854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sz="1600" dirty="0"/>
              <a:t>involución de las lesiones y curación espontánea en un porcentaje bajo</a:t>
            </a:r>
          </a:p>
        </p:txBody>
      </p:sp>
      <p:cxnSp>
        <p:nvCxnSpPr>
          <p:cNvPr id="12" name="11 Conector recto de flecha"/>
          <p:cNvCxnSpPr/>
          <p:nvPr/>
        </p:nvCxnSpPr>
        <p:spPr>
          <a:xfrm>
            <a:off x="1043608" y="1628800"/>
            <a:ext cx="0" cy="34645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>
            <a:off x="2411760" y="2265048"/>
            <a:ext cx="0" cy="34645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2627784" y="3226565"/>
            <a:ext cx="0" cy="34645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 flipH="1">
            <a:off x="2627784" y="5165903"/>
            <a:ext cx="517570" cy="36762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>
            <a:off x="3296174" y="4294998"/>
            <a:ext cx="0" cy="34645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Almacenamiento de acceso secuencial"/>
          <p:cNvSpPr/>
          <p:nvPr/>
        </p:nvSpPr>
        <p:spPr>
          <a:xfrm flipH="1">
            <a:off x="5669347" y="4047628"/>
            <a:ext cx="3324593" cy="2194897"/>
          </a:xfrm>
          <a:prstGeom prst="flowChartMagneticTap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observándose placas </a:t>
            </a:r>
            <a:r>
              <a:rPr lang="es-ES" dirty="0" err="1">
                <a:solidFill>
                  <a:schemeClr val="tx1"/>
                </a:solidFill>
              </a:rPr>
              <a:t>verrucosas</a:t>
            </a:r>
            <a:r>
              <a:rPr lang="es-ES" dirty="0">
                <a:solidFill>
                  <a:schemeClr val="tx1"/>
                </a:solidFill>
              </a:rPr>
              <a:t> o lesiones gomosas, escalonadas, que afectan los linfáticos regionales y se detienen en el linfático mayor.</a:t>
            </a:r>
          </a:p>
        </p:txBody>
      </p:sp>
      <p:sp>
        <p:nvSpPr>
          <p:cNvPr id="24" name="23 Explosión 2"/>
          <p:cNvSpPr/>
          <p:nvPr/>
        </p:nvSpPr>
        <p:spPr>
          <a:xfrm rot="1165784">
            <a:off x="5393090" y="613992"/>
            <a:ext cx="4311299" cy="2909752"/>
          </a:xfrm>
          <a:prstGeom prst="irregularSeal2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600" dirty="0">
                <a:solidFill>
                  <a:schemeClr val="tx1"/>
                </a:solidFill>
              </a:rPr>
              <a:t>Cualquier estado de inmunosupresión puede propiciar que la enfermedad se disemine hacia otros órganos</a:t>
            </a:r>
          </a:p>
        </p:txBody>
      </p:sp>
      <p:sp>
        <p:nvSpPr>
          <p:cNvPr id="25" name="24 Rectángulo"/>
          <p:cNvSpPr/>
          <p:nvPr/>
        </p:nvSpPr>
        <p:spPr>
          <a:xfrm>
            <a:off x="3296174" y="5533525"/>
            <a:ext cx="20245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dirty="0"/>
              <a:t>o extenderse por contigüidad</a:t>
            </a:r>
          </a:p>
        </p:txBody>
      </p:sp>
      <p:cxnSp>
        <p:nvCxnSpPr>
          <p:cNvPr id="26" name="25 Conector recto de flecha"/>
          <p:cNvCxnSpPr/>
          <p:nvPr/>
        </p:nvCxnSpPr>
        <p:spPr>
          <a:xfrm>
            <a:off x="3749137" y="5145077"/>
            <a:ext cx="318807" cy="51617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50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979712" y="4725144"/>
            <a:ext cx="5644555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s-ES" dirty="0"/>
              <a:t>es asintomático aproximadamente en el 98 % de los casos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410571" y="836712"/>
            <a:ext cx="277428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dirty="0"/>
              <a:t>La </a:t>
            </a:r>
            <a:r>
              <a:rPr lang="es-ES" dirty="0" err="1"/>
              <a:t>esporotricosis</a:t>
            </a:r>
            <a:r>
              <a:rPr lang="es-ES" dirty="0"/>
              <a:t> pulmonar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39552" y="1700808"/>
            <a:ext cx="4544577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s-ES" dirty="0"/>
              <a:t>se inicia de forma similar al de la tuberculosis: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898857" y="2276872"/>
            <a:ext cx="4572000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r>
              <a:rPr lang="es-ES" sz="1600" dirty="0"/>
              <a:t>primero se presenta el primer contacto, después aparece la </a:t>
            </a:r>
            <a:r>
              <a:rPr lang="es-ES" sz="1600" dirty="0" err="1"/>
              <a:t>esporotricosis</a:t>
            </a:r>
            <a:r>
              <a:rPr lang="es-ES" sz="1600" dirty="0"/>
              <a:t> primaria pulmonar como un cuadro neumónico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475656" y="3861048"/>
            <a:ext cx="5256584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s-ES" dirty="0"/>
              <a:t>a partir de aquí es más fácil la diseminación sistémica.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1259632" y="3281444"/>
            <a:ext cx="3687869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s-ES" dirty="0"/>
              <a:t>Se </a:t>
            </a:r>
            <a:r>
              <a:rPr lang="es-ES" dirty="0" err="1"/>
              <a:t>mantenie</a:t>
            </a:r>
            <a:r>
              <a:rPr lang="es-ES" dirty="0"/>
              <a:t> de una manera limitada </a:t>
            </a:r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1638310" y="1184637"/>
            <a:ext cx="0" cy="51617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angular"/>
          <p:cNvCxnSpPr>
            <a:endCxn id="6" idx="1"/>
          </p:cNvCxnSpPr>
          <p:nvPr/>
        </p:nvCxnSpPr>
        <p:spPr>
          <a:xfrm rot="16200000" flipH="1">
            <a:off x="480097" y="2273610"/>
            <a:ext cx="622231" cy="215289"/>
          </a:xfrm>
          <a:prstGeom prst="bentConnector2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angular"/>
          <p:cNvCxnSpPr>
            <a:endCxn id="9" idx="1"/>
          </p:cNvCxnSpPr>
          <p:nvPr/>
        </p:nvCxnSpPr>
        <p:spPr>
          <a:xfrm rot="16200000" flipH="1">
            <a:off x="964223" y="3170701"/>
            <a:ext cx="382442" cy="208375"/>
          </a:xfrm>
          <a:prstGeom prst="bentConnector2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angular"/>
          <p:cNvCxnSpPr>
            <a:endCxn id="8" idx="1"/>
          </p:cNvCxnSpPr>
          <p:nvPr/>
        </p:nvCxnSpPr>
        <p:spPr>
          <a:xfrm rot="16200000" flipH="1">
            <a:off x="1170176" y="3740234"/>
            <a:ext cx="394938" cy="216022"/>
          </a:xfrm>
          <a:prstGeom prst="bentConnector2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angular"/>
          <p:cNvCxnSpPr/>
          <p:nvPr/>
        </p:nvCxnSpPr>
        <p:spPr>
          <a:xfrm rot="16200000" flipH="1">
            <a:off x="1560952" y="4470974"/>
            <a:ext cx="622231" cy="215289"/>
          </a:xfrm>
          <a:prstGeom prst="bentConnector2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974" y="457597"/>
            <a:ext cx="3248025" cy="30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Elipse"/>
          <p:cNvSpPr/>
          <p:nvPr/>
        </p:nvSpPr>
        <p:spPr>
          <a:xfrm>
            <a:off x="2411760" y="5373216"/>
            <a:ext cx="3744416" cy="129614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La infección profunda es poco común</a:t>
            </a:r>
          </a:p>
        </p:txBody>
      </p:sp>
    </p:spTree>
    <p:extLst>
      <p:ext uri="{BB962C8B-B14F-4D97-AF65-F5344CB8AC3E}">
        <p14:creationId xmlns:p14="http://schemas.microsoft.com/office/powerpoint/2010/main" val="2401442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97448" y="262096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b="1" dirty="0"/>
              <a:t>      </a:t>
            </a:r>
            <a:r>
              <a:rPr lang="en-US" b="1" dirty="0" err="1"/>
              <a:t>Esporotricosis</a:t>
            </a:r>
            <a:r>
              <a:rPr lang="en-US" b="1" dirty="0"/>
              <a:t> </a:t>
            </a:r>
            <a:r>
              <a:rPr lang="en-US" b="1" dirty="0" err="1"/>
              <a:t>cutánea</a:t>
            </a:r>
            <a:r>
              <a:rPr lang="en-US" b="1" dirty="0"/>
              <a:t>:</a:t>
            </a:r>
            <a:endParaRPr lang="es-ES" sz="2400" b="1" dirty="0"/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dirty="0" err="1"/>
              <a:t>Localizada</a:t>
            </a:r>
            <a:r>
              <a:rPr lang="en-US" dirty="0"/>
              <a:t>, </a:t>
            </a:r>
            <a:r>
              <a:rPr lang="en-US" dirty="0" err="1"/>
              <a:t>fija</a:t>
            </a:r>
            <a:endParaRPr lang="en-US" dirty="0"/>
          </a:p>
          <a:p>
            <a:pPr lvl="1"/>
            <a:endParaRPr lang="en-US" dirty="0"/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dirty="0" err="1"/>
              <a:t>Cutáneo</a:t>
            </a:r>
            <a:r>
              <a:rPr lang="en-US" dirty="0"/>
              <a:t> </a:t>
            </a:r>
            <a:r>
              <a:rPr lang="en-US" dirty="0" err="1"/>
              <a:t>linfática</a:t>
            </a:r>
            <a:endParaRPr lang="en-US" dirty="0"/>
          </a:p>
          <a:p>
            <a:pPr lvl="1"/>
            <a:endParaRPr lang="en-US" dirty="0"/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dirty="0"/>
              <a:t>Mucosa</a:t>
            </a:r>
            <a:endParaRPr lang="es-ES" sz="2400" dirty="0"/>
          </a:p>
        </p:txBody>
      </p:sp>
      <p:sp>
        <p:nvSpPr>
          <p:cNvPr id="3" name="2 Rectángulo"/>
          <p:cNvSpPr/>
          <p:nvPr/>
        </p:nvSpPr>
        <p:spPr>
          <a:xfrm>
            <a:off x="467544" y="1062028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Debido al polimorfismo de la </a:t>
            </a:r>
            <a:r>
              <a:rPr lang="es-ES" dirty="0" err="1"/>
              <a:t>esporotricosis</a:t>
            </a:r>
            <a:r>
              <a:rPr lang="es-ES" dirty="0"/>
              <a:t>, existen múltiples clasificaciones clínicas. 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230142" y="1736589"/>
            <a:ext cx="352519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b="1" dirty="0"/>
              <a:t>Formas clínicas de la </a:t>
            </a:r>
            <a:r>
              <a:rPr lang="es-ES" b="1" dirty="0" err="1"/>
              <a:t>esporotricosis</a:t>
            </a:r>
            <a:endParaRPr lang="es-ES" b="1" dirty="0"/>
          </a:p>
        </p:txBody>
      </p:sp>
      <p:sp>
        <p:nvSpPr>
          <p:cNvPr id="5" name="4 Rectángulo"/>
          <p:cNvSpPr/>
          <p:nvPr/>
        </p:nvSpPr>
        <p:spPr>
          <a:xfrm>
            <a:off x="3992740" y="2551837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b="1" dirty="0" err="1"/>
              <a:t>Esporotricosis</a:t>
            </a:r>
            <a:r>
              <a:rPr lang="en-US" b="1" dirty="0"/>
              <a:t> </a:t>
            </a:r>
            <a:r>
              <a:rPr lang="en-US" b="1" dirty="0" err="1"/>
              <a:t>extracutánea</a:t>
            </a:r>
            <a:r>
              <a:rPr lang="en-US" b="1" dirty="0"/>
              <a:t>:</a:t>
            </a:r>
            <a:endParaRPr lang="es-ES" sz="2400" b="1" dirty="0"/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dirty="0" err="1"/>
              <a:t>Unifocal</a:t>
            </a:r>
            <a:endParaRPr lang="es-ES" sz="2400" dirty="0"/>
          </a:p>
          <a:p>
            <a:pPr lvl="1"/>
            <a:r>
              <a:rPr lang="en-US" dirty="0"/>
              <a:t>             </a:t>
            </a:r>
            <a:r>
              <a:rPr lang="en-US" dirty="0" err="1"/>
              <a:t>Pulmonar</a:t>
            </a:r>
            <a:endParaRPr lang="en-US" dirty="0"/>
          </a:p>
          <a:p>
            <a:pPr lvl="1"/>
            <a:r>
              <a:rPr lang="en-US" dirty="0"/>
              <a:t>             </a:t>
            </a:r>
            <a:r>
              <a:rPr lang="en-US" dirty="0" err="1"/>
              <a:t>Osteoarticular</a:t>
            </a:r>
            <a:endParaRPr lang="en-US" dirty="0"/>
          </a:p>
          <a:p>
            <a:pPr lvl="1"/>
            <a:r>
              <a:rPr lang="es-ES" dirty="0"/>
              <a:t>             Del SNC</a:t>
            </a:r>
          </a:p>
          <a:p>
            <a:pPr lvl="1"/>
            <a:r>
              <a:rPr lang="en-US" dirty="0"/>
              <a:t>             </a:t>
            </a:r>
            <a:r>
              <a:rPr lang="en-US" dirty="0" err="1"/>
              <a:t>Otros</a:t>
            </a:r>
            <a:endParaRPr lang="en-US" dirty="0"/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s-ES" dirty="0"/>
              <a:t>Diseminada, multifocal: son micosis muy poco frecuentes y su origen puede ser por </a:t>
            </a:r>
            <a:r>
              <a:rPr lang="es-ES" b="1" dirty="0"/>
              <a:t>diseminación de una forma cutánea linfática a partir de una infección pulmonar primaria</a:t>
            </a:r>
            <a:r>
              <a:rPr lang="es-ES" dirty="0"/>
              <a:t>.</a:t>
            </a:r>
          </a:p>
          <a:p>
            <a:pPr lvl="1"/>
            <a:endParaRPr lang="es-ES" dirty="0"/>
          </a:p>
        </p:txBody>
      </p:sp>
      <p:cxnSp>
        <p:nvCxnSpPr>
          <p:cNvPr id="7" name="6 Conector recto de flecha"/>
          <p:cNvCxnSpPr/>
          <p:nvPr/>
        </p:nvCxnSpPr>
        <p:spPr>
          <a:xfrm flipH="1">
            <a:off x="2771800" y="2114074"/>
            <a:ext cx="643875" cy="50113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4355976" y="2070140"/>
            <a:ext cx="683568" cy="54506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83" y="4725144"/>
            <a:ext cx="236220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198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65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9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15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882840"/>
            <a:ext cx="264795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1043608" y="5949280"/>
            <a:ext cx="7041812" cy="64633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s-ES" dirty="0"/>
              <a:t>Los síntomas están relacionados directamente con las áreas locales de infección. Es poco común la presencia de síntomas y signos generales.</a:t>
            </a:r>
          </a:p>
        </p:txBody>
      </p:sp>
      <p:sp>
        <p:nvSpPr>
          <p:cNvPr id="3" name="2 Rectángulo redondeado"/>
          <p:cNvSpPr/>
          <p:nvPr/>
        </p:nvSpPr>
        <p:spPr>
          <a:xfrm>
            <a:off x="467544" y="706514"/>
            <a:ext cx="3816424" cy="151216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ES" dirty="0"/>
              <a:t>Las </a:t>
            </a:r>
            <a:r>
              <a:rPr lang="es-ES" b="1" dirty="0"/>
              <a:t>lesiones cutáneas inician</a:t>
            </a:r>
            <a:r>
              <a:rPr lang="es-ES" dirty="0"/>
              <a:t> como pápulas indoloras que se desarrollan</a:t>
            </a:r>
          </a:p>
          <a:p>
            <a:pPr algn="just"/>
            <a:r>
              <a:rPr lang="es-ES" dirty="0"/>
              <a:t>desde semanas a meses después de la inoculación. </a:t>
            </a:r>
          </a:p>
        </p:txBody>
      </p:sp>
      <p:sp>
        <p:nvSpPr>
          <p:cNvPr id="4" name="3 Rectángulo redondeado"/>
          <p:cNvSpPr/>
          <p:nvPr/>
        </p:nvSpPr>
        <p:spPr>
          <a:xfrm>
            <a:off x="5292080" y="693447"/>
            <a:ext cx="3203848" cy="185839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dirty="0"/>
              <a:t>Su localización por lo común se explica de acuerdo con la exposición ocupacional; más a menudo se ven afectadas las</a:t>
            </a:r>
          </a:p>
          <a:p>
            <a:pPr algn="just"/>
            <a:r>
              <a:rPr lang="es-ES" dirty="0"/>
              <a:t>manos.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60040" y="2495490"/>
            <a:ext cx="457200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s-ES" dirty="0"/>
              <a:t>Las pápulas aumentan de tamaño con lentitud, dejando una úlcera.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384884" y="2874376"/>
            <a:ext cx="581439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dirty="0"/>
              <a:t>Por lo común hay engrosamiento de los vasos linfáticos y pueden aparecer lesiones pustulosas o nodulares firmes alrededor del sitio primario de infección o en otros sitios a lo largo de los vasos linfáticos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5292081" y="3899663"/>
            <a:ext cx="352112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dirty="0"/>
              <a:t>Una vez que se presenta la ulceración, las lesiones suelen tornarse crónicas.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23928" y="5055784"/>
            <a:ext cx="45720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s-ES" dirty="0"/>
              <a:t>A menudo se desarrollan múltiples úlceras si no se inicia tratamiento para la enfermedad. </a:t>
            </a:r>
          </a:p>
        </p:txBody>
      </p:sp>
    </p:spTree>
    <p:extLst>
      <p:ext uri="{BB962C8B-B14F-4D97-AF65-F5344CB8AC3E}">
        <p14:creationId xmlns:p14="http://schemas.microsoft.com/office/powerpoint/2010/main" val="280083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79979" y="2996952"/>
            <a:ext cx="7082382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ES" dirty="0">
                <a:solidFill>
                  <a:schemeClr val="tx1"/>
                </a:solidFill>
              </a:rPr>
              <a:t>La topografía más frecuente de la </a:t>
            </a:r>
            <a:r>
              <a:rPr lang="es-ES" dirty="0" err="1">
                <a:solidFill>
                  <a:schemeClr val="tx1"/>
                </a:solidFill>
              </a:rPr>
              <a:t>esporotricosis</a:t>
            </a:r>
            <a:r>
              <a:rPr lang="es-ES" dirty="0">
                <a:solidFill>
                  <a:schemeClr val="tx1"/>
                </a:solidFill>
              </a:rPr>
              <a:t> es en miembros superiores e inferiores, iniciándose casi siempre en manos y pies respectivamente.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ES" dirty="0">
                <a:solidFill>
                  <a:schemeClr val="tx1"/>
                </a:solidFill>
              </a:rPr>
              <a:t>En niños puede ser frecuente la topografía facial.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288822" y="1124744"/>
            <a:ext cx="6264696" cy="14773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Las formas sistémicas de esta infección han sido relacionadas con factores predisponentes como: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>
                <a:solidFill>
                  <a:schemeClr val="tx1"/>
                </a:solidFill>
              </a:rPr>
              <a:t>la malnutrición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>
                <a:solidFill>
                  <a:schemeClr val="tx1"/>
                </a:solidFill>
              </a:rPr>
              <a:t>el alcoholismo crónico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>
                <a:solidFill>
                  <a:schemeClr val="tx1"/>
                </a:solidFill>
              </a:rPr>
              <a:t>la inmunodeficiencia.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979712" y="4869160"/>
            <a:ext cx="5184576" cy="14773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dirty="0"/>
              <a:t>El diagnóstico se realiza desde el punto de vista: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dirty="0"/>
              <a:t>Clínico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dirty="0"/>
              <a:t>Laboratorio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dirty="0"/>
              <a:t>Biopsia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dirty="0"/>
              <a:t>Rayos X</a:t>
            </a:r>
          </a:p>
        </p:txBody>
      </p:sp>
    </p:spTree>
    <p:extLst>
      <p:ext uri="{BB962C8B-B14F-4D97-AF65-F5344CB8AC3E}">
        <p14:creationId xmlns:p14="http://schemas.microsoft.com/office/powerpoint/2010/main" val="358198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2288</Words>
  <Application>Microsoft Office PowerPoint</Application>
  <PresentationFormat>Presentación en pantalla (4:3)</PresentationFormat>
  <Paragraphs>216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</dc:creator>
  <cp:lastModifiedBy>Cordovez Martínez María del Carmen</cp:lastModifiedBy>
  <cp:revision>49</cp:revision>
  <dcterms:created xsi:type="dcterms:W3CDTF">2021-07-28T14:05:40Z</dcterms:created>
  <dcterms:modified xsi:type="dcterms:W3CDTF">2025-05-06T19:54:57Z</dcterms:modified>
</cp:coreProperties>
</file>