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11" r:id="rId3"/>
    <p:sldId id="267" r:id="rId4"/>
    <p:sldId id="266" r:id="rId5"/>
    <p:sldId id="328" r:id="rId6"/>
    <p:sldId id="357" r:id="rId7"/>
    <p:sldId id="359" r:id="rId8"/>
    <p:sldId id="312" r:id="rId9"/>
    <p:sldId id="353" r:id="rId10"/>
    <p:sldId id="313" r:id="rId11"/>
    <p:sldId id="354" r:id="rId12"/>
    <p:sldId id="314" r:id="rId13"/>
    <p:sldId id="351" r:id="rId14"/>
    <p:sldId id="350" r:id="rId15"/>
    <p:sldId id="315" r:id="rId16"/>
    <p:sldId id="316" r:id="rId17"/>
    <p:sldId id="352" r:id="rId18"/>
    <p:sldId id="317" r:id="rId19"/>
    <p:sldId id="279" r:id="rId20"/>
    <p:sldId id="280" r:id="rId21"/>
    <p:sldId id="318" r:id="rId22"/>
    <p:sldId id="355" r:id="rId23"/>
    <p:sldId id="321" r:id="rId24"/>
    <p:sldId id="282" r:id="rId25"/>
    <p:sldId id="291" r:id="rId26"/>
    <p:sldId id="292" r:id="rId27"/>
    <p:sldId id="293" r:id="rId28"/>
    <p:sldId id="294" r:id="rId29"/>
    <p:sldId id="323" r:id="rId30"/>
    <p:sldId id="356" r:id="rId31"/>
    <p:sldId id="322" r:id="rId32"/>
    <p:sldId id="285" r:id="rId33"/>
    <p:sldId id="289" r:id="rId34"/>
    <p:sldId id="375" r:id="rId35"/>
    <p:sldId id="374" r:id="rId36"/>
    <p:sldId id="376" r:id="rId37"/>
    <p:sldId id="377" r:id="rId38"/>
    <p:sldId id="378" r:id="rId39"/>
    <p:sldId id="379" r:id="rId40"/>
    <p:sldId id="380" r:id="rId41"/>
    <p:sldId id="381" r:id="rId42"/>
    <p:sldId id="309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5" d="100"/>
          <a:sy n="65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B2664-18F1-4598-AF34-D75D4C1174BC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08400-F1B6-40E8-855D-027E9E3B4D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53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16F55E-087E-46B6-88B0-95F08696E6D1}" type="slidenum">
              <a:rPr lang="es-ES" smtClean="0"/>
              <a:pPr eaLnBrk="1" hangingPunct="1"/>
              <a:t>19</a:t>
            </a:fld>
            <a:endParaRPr lang="es-E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02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308116-00DB-4D42-A4BC-E6A9041F7E6C}" type="slidenum">
              <a:rPr lang="es-ES" smtClean="0"/>
              <a:pPr eaLnBrk="1" hangingPunct="1"/>
              <a:t>20</a:t>
            </a:fld>
            <a:endParaRPr lang="es-E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06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189141-5A20-4623-966D-DB39742FB9BC}" type="slidenum">
              <a:rPr lang="es-ES" smtClean="0"/>
              <a:pPr eaLnBrk="1" hangingPunct="1"/>
              <a:t>24</a:t>
            </a:fld>
            <a:endParaRPr lang="es-E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02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63944C-CF84-407C-B310-AFADA64BDC99}" type="slidenum">
              <a:rPr lang="es-ES" smtClean="0"/>
              <a:pPr eaLnBrk="1" hangingPunct="1"/>
              <a:t>32</a:t>
            </a:fld>
            <a:endParaRPr lang="es-E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64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6089E5-36CA-4E63-9845-720671DD137F}" type="slidenum">
              <a:rPr lang="es-ES"/>
              <a:pPr eaLnBrk="1" hangingPunct="1"/>
              <a:t>40</a:t>
            </a:fld>
            <a:endParaRPr lang="es-E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465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82729C-6720-47FF-9458-6E1B02FE298A}" type="slidenum">
              <a:rPr lang="es-ES"/>
              <a:pPr eaLnBrk="1" hangingPunct="1"/>
              <a:t>41</a:t>
            </a:fld>
            <a:endParaRPr lang="es-E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38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D4AB-9B7A-4061-8527-13F98E83CD26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F168-D22E-4815-A767-06C754965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26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D4AB-9B7A-4061-8527-13F98E83CD26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F168-D22E-4815-A767-06C754965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33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D4AB-9B7A-4061-8527-13F98E83CD26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F168-D22E-4815-A767-06C754965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5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09DE4-303C-4F20-AB03-3F35DC7677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878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C180E-9C1D-4587-BD85-9206108A84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03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F60C-A7A7-4F54-82B6-58D63DA297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67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D4AB-9B7A-4061-8527-13F98E83CD26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F168-D22E-4815-A767-06C754965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57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D4AB-9B7A-4061-8527-13F98E83CD26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F168-D22E-4815-A767-06C754965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82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D4AB-9B7A-4061-8527-13F98E83CD26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F168-D22E-4815-A767-06C754965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45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D4AB-9B7A-4061-8527-13F98E83CD26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F168-D22E-4815-A767-06C754965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60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D4AB-9B7A-4061-8527-13F98E83CD26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F168-D22E-4815-A767-06C754965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65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D4AB-9B7A-4061-8527-13F98E83CD26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F168-D22E-4815-A767-06C754965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24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D4AB-9B7A-4061-8527-13F98E83CD26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F168-D22E-4815-A767-06C754965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44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D4AB-9B7A-4061-8527-13F98E83CD26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F168-D22E-4815-A767-06C754965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57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2D4AB-9B7A-4061-8527-13F98E83CD26}" type="datetimeFigureOut">
              <a:rPr lang="es-ES" smtClean="0"/>
              <a:t>28/11/2022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FF168-D22E-4815-A767-06C7549654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roquis_p_nc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1" y="4293096"/>
            <a:ext cx="385191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9512" y="535901"/>
            <a:ext cx="871296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400" b="1" dirty="0">
                <a:solidFill>
                  <a:schemeClr val="tx1"/>
                </a:solidFill>
                <a:cs typeface="Arial" panose="020B0604020202020204" pitchFamily="34" charset="0"/>
              </a:rPr>
              <a:t>ASIGNATURA: ANATOMÍA Y FISIOLOGÍA II</a:t>
            </a:r>
            <a:br>
              <a:rPr lang="es-EC" sz="24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br>
              <a:rPr lang="es-EC" sz="2400" b="1" dirty="0">
                <a:cs typeface="Arial" panose="020B0604020202020204" pitchFamily="34" charset="0"/>
              </a:rPr>
            </a:br>
            <a:r>
              <a:rPr lang="es-EC" sz="2400" b="1" dirty="0">
                <a:solidFill>
                  <a:schemeClr val="tx1"/>
                </a:solidFill>
                <a:cs typeface="Arial" panose="020B0604020202020204" pitchFamily="34" charset="0"/>
              </a:rPr>
              <a:t>UNIDAD 1: SISTEMA DIGESTIVO</a:t>
            </a:r>
            <a:br>
              <a:rPr lang="es-EC" sz="2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C" sz="2000" b="1" dirty="0">
                <a:solidFill>
                  <a:schemeClr val="tx1"/>
                </a:solidFill>
                <a:cs typeface="Arial" panose="020B0604020202020204" pitchFamily="34" charset="0"/>
              </a:rPr>
              <a:t>TEMA 4</a:t>
            </a:r>
            <a:r>
              <a:rPr lang="es-EC" sz="3600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  <a:r>
              <a:rPr lang="es-EC" sz="2000" dirty="0">
                <a:solidFill>
                  <a:schemeClr val="tx1"/>
                </a:solidFill>
              </a:rPr>
              <a:t> </a:t>
            </a:r>
            <a:r>
              <a:rPr lang="es-EC" sz="2000" b="1" dirty="0">
                <a:solidFill>
                  <a:schemeClr val="tx1"/>
                </a:solidFill>
              </a:rPr>
              <a:t>Glándulas  anexas del Sistema Digestivo. Anatomía y función.</a:t>
            </a:r>
          </a:p>
          <a:p>
            <a:pPr lvl="0"/>
            <a:r>
              <a:rPr lang="es-EC" sz="2000" b="1" dirty="0">
                <a:solidFill>
                  <a:schemeClr val="tx1"/>
                </a:solidFill>
                <a:cs typeface="Arial" pitchFamily="34" charset="0"/>
              </a:rPr>
              <a:t>OBJETIVOS</a:t>
            </a:r>
            <a:r>
              <a:rPr lang="es-EC" sz="3600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  <a:r>
              <a:rPr lang="es-EC" sz="2400" b="1" dirty="0">
                <a:solidFill>
                  <a:schemeClr val="tx1"/>
                </a:solidFill>
              </a:rPr>
              <a:t> </a:t>
            </a:r>
            <a:r>
              <a:rPr lang="es-EC" sz="2000" b="1" dirty="0">
                <a:solidFill>
                  <a:schemeClr val="tx1"/>
                </a:solidFill>
                <a:cs typeface="Arial" pitchFamily="34" charset="0"/>
              </a:rPr>
              <a:t>Conocer  la  anatomía y fisiología de las glándulas salivales,  hígado, vesícula biliar y páncreas.</a:t>
            </a:r>
          </a:p>
          <a:p>
            <a:pPr lvl="0"/>
            <a:r>
              <a:rPr lang="es-EC" sz="2000" b="1" dirty="0">
                <a:cs typeface="Arial" pitchFamily="34" charset="0"/>
              </a:rPr>
              <a:t>                       Regulación neural y endocrina del sistema digestivo</a:t>
            </a:r>
            <a:br>
              <a:rPr lang="es-EC" sz="2400" b="1" dirty="0">
                <a:solidFill>
                  <a:schemeClr val="tx1"/>
                </a:solidFill>
              </a:rPr>
            </a:br>
            <a:br>
              <a:rPr lang="es-EC" sz="2000" b="1" dirty="0">
                <a:solidFill>
                  <a:schemeClr val="tx1"/>
                </a:solidFill>
              </a:rPr>
            </a:br>
            <a:br>
              <a:rPr lang="es-EC" sz="2000" b="1" dirty="0">
                <a:solidFill>
                  <a:schemeClr val="tx1"/>
                </a:solidFill>
              </a:rPr>
            </a:b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>                   </a:t>
            </a:r>
          </a:p>
          <a:p>
            <a:pPr algn="just"/>
            <a:endParaRPr lang="es-EC" sz="2000" b="1" dirty="0"/>
          </a:p>
          <a:p>
            <a:pPr algn="just"/>
            <a:endParaRPr lang="es-EC" sz="2000" b="1" dirty="0">
              <a:solidFill>
                <a:schemeClr val="tx1"/>
              </a:solidFill>
            </a:endParaRPr>
          </a:p>
          <a:p>
            <a:pPr algn="just"/>
            <a:endParaRPr lang="es-EC" sz="2000" b="1" dirty="0"/>
          </a:p>
          <a:p>
            <a:r>
              <a:rPr lang="es-EC" sz="2000" b="1" dirty="0">
                <a:solidFill>
                  <a:schemeClr val="tx1"/>
                </a:solidFill>
              </a:rPr>
              <a:t> </a:t>
            </a:r>
            <a:r>
              <a:rPr lang="es-EC" sz="1600" b="1" dirty="0">
                <a:solidFill>
                  <a:schemeClr val="tx1"/>
                </a:solidFill>
              </a:rPr>
              <a:t>Dra. </a:t>
            </a:r>
            <a:r>
              <a:rPr lang="es-EC" sz="1600" b="1" dirty="0" err="1">
                <a:solidFill>
                  <a:schemeClr val="tx1"/>
                </a:solidFill>
              </a:rPr>
              <a:t>Msc</a:t>
            </a:r>
            <a:r>
              <a:rPr lang="es-EC" sz="1600" b="1" dirty="0">
                <a:solidFill>
                  <a:schemeClr val="tx1"/>
                </a:solidFill>
              </a:rPr>
              <a:t>. </a:t>
            </a:r>
            <a:r>
              <a:rPr lang="es-EC" sz="1600" b="1" dirty="0" err="1">
                <a:solidFill>
                  <a:schemeClr val="tx1"/>
                </a:solidFill>
              </a:rPr>
              <a:t>Maria</a:t>
            </a:r>
            <a:r>
              <a:rPr lang="es-EC" sz="1600" b="1" dirty="0">
                <a:solidFill>
                  <a:schemeClr val="tx1"/>
                </a:solidFill>
              </a:rPr>
              <a:t> del Carmen </a:t>
            </a:r>
            <a:r>
              <a:rPr lang="es-EC" sz="1600" b="1" dirty="0" err="1">
                <a:solidFill>
                  <a:schemeClr val="tx1"/>
                </a:solidFill>
              </a:rPr>
              <a:t>Cordovéz</a:t>
            </a:r>
            <a:r>
              <a:rPr lang="es-EC" sz="1600" b="1" dirty="0">
                <a:solidFill>
                  <a:schemeClr val="tx1"/>
                </a:solidFill>
              </a:rPr>
              <a:t> Martínez</a:t>
            </a:r>
            <a:br>
              <a:rPr lang="es-EC" sz="2000" b="1" dirty="0">
                <a:solidFill>
                  <a:schemeClr val="tx1"/>
                </a:solidFill>
              </a:rPr>
            </a:br>
            <a:br>
              <a:rPr lang="es-EC" sz="2000" b="1" dirty="0">
                <a:solidFill>
                  <a:schemeClr val="tx1"/>
                </a:solidFill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726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igadocircul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4293096"/>
            <a:ext cx="399593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1520" y="54868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2400" dirty="0">
                <a:latin typeface="Times New Roman" panose="02020603050405020304" pitchFamily="18" charset="0"/>
              </a:rPr>
              <a:t>El </a:t>
            </a:r>
            <a:r>
              <a:rPr lang="es-EC" sz="2400" b="1" dirty="0">
                <a:latin typeface="Times New Roman" panose="02020603050405020304" pitchFamily="18" charset="0"/>
              </a:rPr>
              <a:t>Hígado elabora la bili</a:t>
            </a:r>
            <a:r>
              <a:rPr lang="es-EC" sz="2400" dirty="0">
                <a:latin typeface="Times New Roman" panose="02020603050405020304" pitchFamily="18" charset="0"/>
              </a:rPr>
              <a:t>s, que es </a:t>
            </a:r>
            <a:r>
              <a:rPr lang="es-EC" sz="2400" b="1" dirty="0">
                <a:latin typeface="Times New Roman" panose="02020603050405020304" pitchFamily="18" charset="0"/>
              </a:rPr>
              <a:t>excretada</a:t>
            </a:r>
            <a:r>
              <a:rPr lang="es-EC" sz="2400" dirty="0">
                <a:latin typeface="Times New Roman" panose="02020603050405020304" pitchFamily="18" charset="0"/>
              </a:rPr>
              <a:t> hacia el </a:t>
            </a:r>
            <a:r>
              <a:rPr lang="es-EC" sz="2400" b="1" dirty="0">
                <a:latin typeface="Times New Roman" panose="02020603050405020304" pitchFamily="18" charset="0"/>
              </a:rPr>
              <a:t>duodeno</a:t>
            </a:r>
            <a:r>
              <a:rPr lang="es-EC" sz="2400" dirty="0">
                <a:latin typeface="Times New Roman" panose="02020603050405020304" pitchFamily="18" charset="0"/>
              </a:rPr>
              <a:t> y por su </a:t>
            </a:r>
            <a:r>
              <a:rPr lang="es-EC" sz="2400" b="1" dirty="0">
                <a:latin typeface="Times New Roman" panose="02020603050405020304" pitchFamily="18" charset="0"/>
              </a:rPr>
              <a:t>acción emulsionante favorece la digestión y absorción de las grasas ingeridas con los alimentos</a:t>
            </a:r>
            <a:r>
              <a:rPr lang="es-EC" sz="2400" dirty="0">
                <a:latin typeface="Times New Roman" panose="02020603050405020304" pitchFamily="18" charset="0"/>
              </a:rPr>
              <a:t>.</a:t>
            </a:r>
          </a:p>
          <a:p>
            <a:pPr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sz="2400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2400" dirty="0">
                <a:latin typeface="Times New Roman" panose="02020603050405020304" pitchFamily="18" charset="0"/>
              </a:rPr>
              <a:t> La </a:t>
            </a:r>
            <a:r>
              <a:rPr lang="es-EC" sz="2400" b="1" dirty="0">
                <a:latin typeface="Times New Roman" panose="02020603050405020304" pitchFamily="18" charset="0"/>
              </a:rPr>
              <a:t>función defensiva del hígado</a:t>
            </a:r>
            <a:r>
              <a:rPr lang="es-EC" sz="2400" dirty="0">
                <a:latin typeface="Times New Roman" panose="02020603050405020304" pitchFamily="18" charset="0"/>
              </a:rPr>
              <a:t> está basada en la </a:t>
            </a:r>
            <a:r>
              <a:rPr lang="es-EC" sz="2400" b="1" dirty="0">
                <a:latin typeface="Times New Roman" panose="02020603050405020304" pitchFamily="18" charset="0"/>
              </a:rPr>
              <a:t>desintoxicación y eliminación de sustancias</a:t>
            </a:r>
            <a:r>
              <a:rPr lang="es-EC" sz="2400" dirty="0">
                <a:latin typeface="Times New Roman" panose="02020603050405020304" pitchFamily="18" charset="0"/>
              </a:rPr>
              <a:t> que pueden ser nocivas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innecesarias, así como por la acción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fagocítica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que ejercen las células macrófagas hepáticas. </a:t>
            </a:r>
          </a:p>
          <a:p>
            <a:pPr algn="just"/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3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7682" y="908720"/>
            <a:ext cx="65845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función vascular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en el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almacenamiento y la filtración de la sangre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en el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prenatal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asume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funciones hematopoyéticas.</a:t>
            </a:r>
          </a:p>
        </p:txBody>
      </p:sp>
      <p:pic>
        <p:nvPicPr>
          <p:cNvPr id="3" name="Picture 5" descr="higadocircul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3068960"/>
            <a:ext cx="561662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2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imagenes de las partes del higad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0"/>
            <a:ext cx="462437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79512" y="404664"/>
            <a:ext cx="921702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El </a:t>
            </a:r>
            <a:r>
              <a:rPr lang="es-EC" sz="2400" b="1" dirty="0">
                <a:latin typeface="Times New Roman" panose="02020603050405020304" pitchFamily="18" charset="0"/>
              </a:rPr>
              <a:t>hígado está situado </a:t>
            </a:r>
            <a:r>
              <a:rPr lang="es-EC" sz="2400" dirty="0">
                <a:latin typeface="Times New Roman" panose="02020603050405020304" pitchFamily="18" charset="0"/>
              </a:rPr>
              <a:t>en la </a:t>
            </a:r>
            <a:r>
              <a:rPr lang="es-EC" sz="2400" u="sng" dirty="0">
                <a:latin typeface="Times New Roman" panose="02020603050405020304" pitchFamily="18" charset="0"/>
              </a:rPr>
              <a:t>parte</a:t>
            </a:r>
          </a:p>
          <a:p>
            <a:pPr algn="just">
              <a:lnSpc>
                <a:spcPct val="150000"/>
              </a:lnSpc>
            </a:pPr>
            <a:r>
              <a:rPr lang="es-EC" sz="2400" u="sng" dirty="0">
                <a:latin typeface="Times New Roman" panose="02020603050405020304" pitchFamily="18" charset="0"/>
              </a:rPr>
              <a:t> superior derecha de la cavidad</a:t>
            </a:r>
          </a:p>
          <a:p>
            <a:pPr algn="just">
              <a:lnSpc>
                <a:spcPct val="150000"/>
              </a:lnSpc>
            </a:pPr>
            <a:r>
              <a:rPr lang="es-EC" sz="2400" u="sng" dirty="0">
                <a:latin typeface="Times New Roman" panose="02020603050405020304" pitchFamily="18" charset="0"/>
              </a:rPr>
              <a:t>abdominal. </a:t>
            </a:r>
          </a:p>
          <a:p>
            <a:pPr algn="just">
              <a:lnSpc>
                <a:spcPct val="150000"/>
              </a:lnSpc>
            </a:pPr>
            <a:endParaRPr lang="es-EC" sz="2400" u="sng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Tiene forma ovoide y se </a:t>
            </a:r>
            <a:r>
              <a:rPr lang="es-EC" sz="2400" b="1" dirty="0">
                <a:latin typeface="Times New Roman" panose="02020603050405020304" pitchFamily="18" charset="0"/>
              </a:rPr>
              <a:t>distinguen</a:t>
            </a:r>
          </a:p>
          <a:p>
            <a:pPr algn="just">
              <a:lnSpc>
                <a:spcPct val="150000"/>
              </a:lnSpc>
            </a:pPr>
            <a:r>
              <a:rPr lang="es-EC" sz="2400" b="1" dirty="0">
                <a:latin typeface="Times New Roman" panose="02020603050405020304" pitchFamily="18" charset="0"/>
              </a:rPr>
              <a:t>2 caras:</a:t>
            </a:r>
          </a:p>
          <a:p>
            <a:pPr>
              <a:lnSpc>
                <a:spcPct val="150000"/>
              </a:lnSpc>
            </a:pPr>
            <a:r>
              <a:rPr lang="es-EC" sz="2400" b="1" dirty="0">
                <a:latin typeface="Times New Roman" panose="02020603050405020304" pitchFamily="18" charset="0"/>
              </a:rPr>
              <a:t>-La superior o diafragmática </a:t>
            </a:r>
          </a:p>
          <a:p>
            <a:pPr>
              <a:lnSpc>
                <a:spcPct val="150000"/>
              </a:lnSpc>
            </a:pPr>
            <a:r>
              <a:rPr lang="es-EC" dirty="0">
                <a:latin typeface="Times New Roman" panose="02020603050405020304" pitchFamily="18" charset="0"/>
              </a:rPr>
              <a:t>-</a:t>
            </a:r>
            <a:r>
              <a:rPr lang="es-EC" sz="2400" b="1" dirty="0">
                <a:latin typeface="Times New Roman" panose="02020603050405020304" pitchFamily="18" charset="0"/>
              </a:rPr>
              <a:t>La inferior o visceral</a:t>
            </a:r>
            <a:endParaRPr lang="es-EC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4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400" b="1" dirty="0">
                <a:latin typeface="Times New Roman" panose="02020603050405020304" pitchFamily="18" charset="0"/>
              </a:rPr>
              <a:t>Ambas </a:t>
            </a:r>
            <a:r>
              <a:rPr lang="es-EC" sz="2400" dirty="0">
                <a:latin typeface="Times New Roman" panose="02020603050405020304" pitchFamily="18" charset="0"/>
              </a:rPr>
              <a:t>están separadas por el 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borde inferior.</a:t>
            </a: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 algn="just"/>
            <a:endParaRPr lang="es-EC" sz="2400" dirty="0"/>
          </a:p>
        </p:txBody>
      </p:sp>
      <p:sp>
        <p:nvSpPr>
          <p:cNvPr id="3" name="Cerrar llave 2"/>
          <p:cNvSpPr/>
          <p:nvPr/>
        </p:nvSpPr>
        <p:spPr>
          <a:xfrm rot="5400000">
            <a:off x="1889135" y="1612503"/>
            <a:ext cx="587496" cy="3574694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7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404664"/>
            <a:ext cx="7848872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En la cara diafragmática se encuentra el área desnuda, zona desprovista de peritoneo que se fija al diafragma y que está limitada por el ligamento  coronario. </a:t>
            </a:r>
          </a:p>
        </p:txBody>
      </p:sp>
      <p:pic>
        <p:nvPicPr>
          <p:cNvPr id="4" name="Picture 2" descr="Resultado de imagen para imagenes de las partes del higad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67687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2"/>
          <p:cNvSpPr/>
          <p:nvPr/>
        </p:nvSpPr>
        <p:spPr>
          <a:xfrm>
            <a:off x="2627784" y="2132856"/>
            <a:ext cx="216024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627784" y="3445225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D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076056" y="310597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404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imagenes de las partes del higad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6" y="116632"/>
            <a:ext cx="851934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3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imagenes de las partes del higad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1369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1520" y="260648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</a:rPr>
              <a:t>El Hígado</a:t>
            </a:r>
          </a:p>
          <a:p>
            <a:pPr algn="ctr"/>
            <a:endParaRPr lang="es-EC" sz="2400" b="1" dirty="0">
              <a:latin typeface="Times New Roman" panose="02020603050405020304" pitchFamily="18" charset="0"/>
            </a:endParaRPr>
          </a:p>
          <a:p>
            <a:pPr algn="just"/>
            <a:r>
              <a:rPr lang="es-EC" sz="2400" b="1" dirty="0">
                <a:latin typeface="Times New Roman" panose="02020603050405020304" pitchFamily="18" charset="0"/>
              </a:rPr>
              <a:t>Presenta 2 lóbulos en la cara anterior (derecho e izquierdo</a:t>
            </a:r>
            <a:r>
              <a:rPr lang="es-EC" sz="2400" dirty="0">
                <a:latin typeface="Times New Roman" panose="02020603050405020304" pitchFamily="18" charset="0"/>
              </a:rPr>
              <a:t>) separados por el ligamento falciforme.</a:t>
            </a:r>
          </a:p>
          <a:p>
            <a:pPr algn="just"/>
            <a:endParaRPr lang="es-EC" sz="2400" dirty="0"/>
          </a:p>
          <a:p>
            <a:pPr algn="just"/>
            <a:endParaRPr lang="es-EC" sz="2400" dirty="0"/>
          </a:p>
          <a:p>
            <a:pPr algn="just"/>
            <a:endParaRPr lang="es-EC" sz="2400" dirty="0"/>
          </a:p>
          <a:p>
            <a:pPr algn="just"/>
            <a:endParaRPr lang="es-EC" sz="2400" dirty="0"/>
          </a:p>
          <a:p>
            <a:pPr algn="just"/>
            <a:endParaRPr lang="es-EC" sz="2400" dirty="0"/>
          </a:p>
          <a:p>
            <a:pPr algn="just"/>
            <a:endParaRPr lang="es-EC" sz="2400" dirty="0"/>
          </a:p>
          <a:p>
            <a:pPr algn="just"/>
            <a:r>
              <a:rPr lang="es-EC" sz="2400" dirty="0"/>
              <a:t>                                   D                                  I</a:t>
            </a:r>
          </a:p>
        </p:txBody>
      </p:sp>
      <p:sp>
        <p:nvSpPr>
          <p:cNvPr id="3" name="Elipse 2"/>
          <p:cNvSpPr/>
          <p:nvPr/>
        </p:nvSpPr>
        <p:spPr>
          <a:xfrm>
            <a:off x="5796136" y="4581128"/>
            <a:ext cx="216024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770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imagenes de las partes del higad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11" y="3234275"/>
            <a:ext cx="58674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0292" y="62068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>
                <a:latin typeface="Times New Roman" panose="02020603050405020304" pitchFamily="18" charset="0"/>
              </a:rPr>
              <a:t>En la </a:t>
            </a:r>
            <a:r>
              <a:rPr lang="es-EC" b="1" dirty="0">
                <a:latin typeface="Times New Roman" panose="02020603050405020304" pitchFamily="18" charset="0"/>
              </a:rPr>
              <a:t>cara visceral </a:t>
            </a:r>
            <a:r>
              <a:rPr lang="es-EC" dirty="0">
                <a:latin typeface="Times New Roman" panose="02020603050405020304" pitchFamily="18" charset="0"/>
              </a:rPr>
              <a:t>se observan </a:t>
            </a:r>
            <a:r>
              <a:rPr lang="es-EC" b="1" dirty="0">
                <a:latin typeface="Times New Roman" panose="02020603050405020304" pitchFamily="18" charset="0"/>
              </a:rPr>
              <a:t>4 lóbulos: (derecho, izquierdo, cuadrado y caudado) </a:t>
            </a:r>
            <a:r>
              <a:rPr lang="es-EC" dirty="0">
                <a:latin typeface="Times New Roman" panose="02020603050405020304" pitchFamily="18" charset="0"/>
              </a:rPr>
              <a:t>separados por surcos.</a:t>
            </a:r>
          </a:p>
          <a:p>
            <a:pPr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</a:rPr>
              <a:t>El </a:t>
            </a:r>
            <a:r>
              <a:rPr lang="es-EC" b="1" dirty="0">
                <a:latin typeface="Times New Roman" panose="02020603050405020304" pitchFamily="18" charset="0"/>
              </a:rPr>
              <a:t>derecho anterior o fosa de la vesícula biliar</a:t>
            </a:r>
            <a:r>
              <a:rPr lang="es-EC" dirty="0">
                <a:latin typeface="Times New Roman" panose="02020603050405020304" pitchFamily="18" charset="0"/>
              </a:rPr>
              <a:t>,</a:t>
            </a:r>
          </a:p>
          <a:p>
            <a:pPr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</a:rPr>
              <a:t>El </a:t>
            </a:r>
            <a:r>
              <a:rPr lang="es-EC" b="1" dirty="0">
                <a:latin typeface="Times New Roman" panose="02020603050405020304" pitchFamily="18" charset="0"/>
              </a:rPr>
              <a:t>derecho posterior o surco de la vena cava infer</a:t>
            </a:r>
            <a:r>
              <a:rPr lang="es-EC" dirty="0">
                <a:latin typeface="Times New Roman" panose="02020603050405020304" pitchFamily="18" charset="0"/>
              </a:rPr>
              <a:t>ior,</a:t>
            </a:r>
          </a:p>
          <a:p>
            <a:pPr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</a:rPr>
              <a:t>El </a:t>
            </a:r>
            <a:r>
              <a:rPr lang="es-EC" b="1" dirty="0">
                <a:latin typeface="Times New Roman" panose="02020603050405020304" pitchFamily="18" charset="0"/>
              </a:rPr>
              <a:t>izquierdo anterior o fisura del ligamento redondo </a:t>
            </a:r>
          </a:p>
          <a:p>
            <a:pPr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</a:rPr>
              <a:t>El </a:t>
            </a:r>
            <a:r>
              <a:rPr lang="es-EC" b="1" dirty="0">
                <a:latin typeface="Times New Roman" panose="02020603050405020304" pitchFamily="18" charset="0"/>
              </a:rPr>
              <a:t>izquierdo posterior o fisura del ligamento venoso</a:t>
            </a:r>
            <a:r>
              <a:rPr lang="es-EC" dirty="0">
                <a:latin typeface="Times New Roman" panose="02020603050405020304" pitchFamily="18" charset="0"/>
              </a:rPr>
              <a:t>)</a:t>
            </a:r>
          </a:p>
          <a:p>
            <a:pPr algn="just"/>
            <a:endParaRPr lang="es-EC" dirty="0"/>
          </a:p>
        </p:txBody>
      </p:sp>
      <p:sp>
        <p:nvSpPr>
          <p:cNvPr id="3" name="Elipse 2"/>
          <p:cNvSpPr/>
          <p:nvPr/>
        </p:nvSpPr>
        <p:spPr>
          <a:xfrm>
            <a:off x="4103948" y="3295788"/>
            <a:ext cx="122413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Elipse 4"/>
          <p:cNvSpPr/>
          <p:nvPr/>
        </p:nvSpPr>
        <p:spPr>
          <a:xfrm>
            <a:off x="5175343" y="6165304"/>
            <a:ext cx="1224136" cy="692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Elipse 5"/>
          <p:cNvSpPr/>
          <p:nvPr/>
        </p:nvSpPr>
        <p:spPr>
          <a:xfrm>
            <a:off x="3203848" y="5659253"/>
            <a:ext cx="1512168" cy="5060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5508104" y="3250624"/>
            <a:ext cx="1224136" cy="692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4"/>
          <p:cNvSpPr/>
          <p:nvPr/>
        </p:nvSpPr>
        <p:spPr>
          <a:xfrm>
            <a:off x="3763233" y="6102125"/>
            <a:ext cx="1224136" cy="692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689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imagenes de las partes del higad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9762"/>
            <a:ext cx="8424936" cy="46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40466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</a:rPr>
              <a:t>En su centro se destaca el </a:t>
            </a:r>
            <a:r>
              <a:rPr lang="es-EC" sz="2400" b="1" u="sng" dirty="0">
                <a:latin typeface="Times New Roman" panose="02020603050405020304" pitchFamily="18" charset="0"/>
              </a:rPr>
              <a:t>hilio o puerta hepática </a:t>
            </a:r>
            <a:r>
              <a:rPr lang="es-EC" sz="2400" dirty="0">
                <a:latin typeface="Times New Roman" panose="02020603050405020304" pitchFamily="18" charset="0"/>
              </a:rPr>
              <a:t>por donde pasan los elementos del pedículo hepático:</a:t>
            </a:r>
          </a:p>
          <a:p>
            <a:r>
              <a:rPr lang="es-EC" sz="2400" dirty="0">
                <a:latin typeface="Times New Roman" panose="02020603050405020304" pitchFamily="18" charset="0"/>
              </a:rPr>
              <a:t>(</a:t>
            </a:r>
            <a:r>
              <a:rPr lang="es-EC" sz="2400" b="1" dirty="0">
                <a:latin typeface="Times New Roman" panose="02020603050405020304" pitchFamily="18" charset="0"/>
              </a:rPr>
              <a:t>vena porta, arteria, conducto biliar, vasos linfáticos  y nervios</a:t>
            </a:r>
            <a:r>
              <a:rPr lang="es-EC" sz="2400" dirty="0">
                <a:latin typeface="Times New Roman" panose="02020603050405020304" pitchFamily="18" charset="0"/>
              </a:rPr>
              <a:t>).</a:t>
            </a:r>
            <a:endParaRPr lang="es-ES" sz="2400" dirty="0"/>
          </a:p>
        </p:txBody>
      </p:sp>
      <p:sp>
        <p:nvSpPr>
          <p:cNvPr id="4" name="Elipse 8"/>
          <p:cNvSpPr/>
          <p:nvPr/>
        </p:nvSpPr>
        <p:spPr>
          <a:xfrm>
            <a:off x="539552" y="4313698"/>
            <a:ext cx="1656184" cy="692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Elipse 9"/>
          <p:cNvSpPr/>
          <p:nvPr/>
        </p:nvSpPr>
        <p:spPr>
          <a:xfrm>
            <a:off x="7203586" y="3970547"/>
            <a:ext cx="1472870" cy="692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Elipse 6"/>
          <p:cNvSpPr/>
          <p:nvPr/>
        </p:nvSpPr>
        <p:spPr>
          <a:xfrm>
            <a:off x="3491880" y="6093296"/>
            <a:ext cx="1872208" cy="692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644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imagenes de las partes del higad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05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 descr="higadocirculac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268760"/>
            <a:ext cx="5076825" cy="52565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Hígado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84784"/>
            <a:ext cx="4343064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Recibe sangre de la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vena porta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procedente del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intestino (aporta nutrientes).</a:t>
            </a:r>
          </a:p>
          <a:p>
            <a:pPr eaLnBrk="1" hangingPunct="1">
              <a:lnSpc>
                <a:spcPct val="150000"/>
              </a:lnSpc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Recibe sangre de la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 hepática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(aporta oxígeno)</a:t>
            </a:r>
          </a:p>
          <a:p>
            <a:pPr eaLnBrk="1" hangingPunct="1">
              <a:lnSpc>
                <a:spcPct val="150000"/>
              </a:lnSpc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venas de los lobulillos confluyen en la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vena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hepática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lleva sangre a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cava inferior.</a:t>
            </a:r>
          </a:p>
        </p:txBody>
      </p:sp>
    </p:spTree>
    <p:extLst>
      <p:ext uri="{BB962C8B-B14F-4D97-AF65-F5344CB8AC3E}">
        <p14:creationId xmlns:p14="http://schemas.microsoft.com/office/powerpoint/2010/main" val="221832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18848"/>
            <a:ext cx="8964488" cy="6336406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b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BIBLIOGRAFÍA:</a:t>
            </a:r>
            <a:b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s-E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  <a:br>
              <a:rPr lang="es-E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GANONG “Fisiología Medica”  23ed </a:t>
            </a:r>
            <a:b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- GUYTUN Y HALL “Tratado de Fisiología Médica”, decimosegunda edición. </a:t>
            </a:r>
            <a:b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- TORTORA – DERRICKSON “Principios de anatomía y fisiología”. 11ª Edición.</a:t>
            </a:r>
            <a:br>
              <a:rPr lang="es-EC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s-E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COMPLEMENTARIA:</a:t>
            </a:r>
            <a:br>
              <a:rPr lang="es-E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Stuart Ira Fox. Fisiología Humana. 12 Ed. Mac Graw Hill. 2011.</a:t>
            </a:r>
            <a:b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- Bases de datos, </a:t>
            </a:r>
            <a:r>
              <a:rPr lang="es-EC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Hinari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EBSCO, Cielo, </a:t>
            </a:r>
            <a:r>
              <a:rPr lang="es-EC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EC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s-EC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higadocirculaci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5" y="1"/>
            <a:ext cx="39959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54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Hígado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4566" y="1064525"/>
            <a:ext cx="5398653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Constituido por lobulillos hepáticos hexagonales con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hepatocitos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alrededor de una vena central.</a:t>
            </a:r>
          </a:p>
          <a:p>
            <a:pPr eaLnBrk="1" hangingPunct="1">
              <a:lnSpc>
                <a:spcPct val="150000"/>
              </a:lnSpc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ellos hay espacios porta, triangulares,  una rama de la arteria hepática, una rama de la vena porta, un capilar linfático y un </a:t>
            </a:r>
            <a:r>
              <a:rPr lang="es-E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conductillo biliar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recoge la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bilis producida por los hepatocitos  </a:t>
            </a:r>
          </a:p>
        </p:txBody>
      </p:sp>
      <p:pic>
        <p:nvPicPr>
          <p:cNvPr id="26628" name="Picture 7" descr="lobulillo hepatico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3561" y="1064525"/>
            <a:ext cx="3887787" cy="2770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8" descr="higado parenquima hepatic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7" y="4005263"/>
            <a:ext cx="3168650" cy="285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005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332656"/>
            <a:ext cx="75608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Las </a:t>
            </a:r>
            <a:r>
              <a:rPr lang="es-EC" sz="2400" b="1" dirty="0">
                <a:latin typeface="Times New Roman" panose="02020603050405020304" pitchFamily="18" charset="0"/>
              </a:rPr>
              <a:t>vías biliares </a:t>
            </a:r>
            <a:r>
              <a:rPr lang="es-EC" sz="2400" b="1" dirty="0" err="1">
                <a:latin typeface="Times New Roman" panose="02020603050405020304" pitchFamily="18" charset="0"/>
              </a:rPr>
              <a:t>extrahepáticas</a:t>
            </a:r>
            <a:r>
              <a:rPr lang="es-EC" sz="2400" b="1" dirty="0">
                <a:latin typeface="Times New Roman" panose="02020603050405020304" pitchFamily="18" charset="0"/>
              </a:rPr>
              <a:t> </a:t>
            </a:r>
            <a:r>
              <a:rPr lang="es-EC" sz="2400" dirty="0">
                <a:latin typeface="Times New Roman" panose="02020603050405020304" pitchFamily="18" charset="0"/>
              </a:rPr>
              <a:t>constituyen un sistema tubular por donde </a:t>
            </a:r>
            <a:r>
              <a:rPr lang="es-EC" sz="2400" b="1" dirty="0">
                <a:latin typeface="Times New Roman" panose="02020603050405020304" pitchFamily="18" charset="0"/>
              </a:rPr>
              <a:t>circula la bilis</a:t>
            </a:r>
            <a:r>
              <a:rPr lang="es-EC" sz="2400" dirty="0">
                <a:latin typeface="Times New Roman" panose="02020603050405020304" pitchFamily="18" charset="0"/>
              </a:rPr>
              <a:t> desde el </a:t>
            </a:r>
            <a:r>
              <a:rPr lang="es-EC" sz="2400" b="1" dirty="0">
                <a:latin typeface="Times New Roman" panose="02020603050405020304" pitchFamily="18" charset="0"/>
              </a:rPr>
              <a:t>hígado hasta el duodeno.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Compuestas de </a:t>
            </a:r>
            <a:r>
              <a:rPr lang="es-EC" sz="2400" b="1" dirty="0">
                <a:latin typeface="Times New Roman" panose="02020603050405020304" pitchFamily="18" charset="0"/>
              </a:rPr>
              <a:t>2 part</a:t>
            </a:r>
            <a:r>
              <a:rPr lang="es-EC" sz="2400" dirty="0">
                <a:latin typeface="Times New Roman" panose="02020603050405020304" pitchFamily="18" charset="0"/>
              </a:rPr>
              <a:t>es: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C" sz="2400" dirty="0">
                <a:latin typeface="Times New Roman" panose="02020603050405020304" pitchFamily="18" charset="0"/>
              </a:rPr>
              <a:t>la </a:t>
            </a:r>
            <a:r>
              <a:rPr lang="es-EC" sz="2400" u="sng" dirty="0">
                <a:latin typeface="Times New Roman" panose="02020603050405020304" pitchFamily="18" charset="0"/>
              </a:rPr>
              <a:t>principal</a:t>
            </a:r>
            <a:r>
              <a:rPr lang="es-EC" sz="2400" dirty="0">
                <a:latin typeface="Times New Roman" panose="02020603050405020304" pitchFamily="18" charset="0"/>
              </a:rPr>
              <a:t> (</a:t>
            </a:r>
            <a:r>
              <a:rPr lang="es-EC" sz="2400" b="1" dirty="0">
                <a:latin typeface="Times New Roman" panose="02020603050405020304" pitchFamily="18" charset="0"/>
              </a:rPr>
              <a:t>conductos hepáticos derecho e izquierdo, hepático común y colédoco)</a:t>
            </a:r>
            <a:r>
              <a:rPr lang="es-EC" sz="2400" dirty="0">
                <a:latin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C" sz="2400" dirty="0">
                <a:latin typeface="Times New Roman" panose="02020603050405020304" pitchFamily="18" charset="0"/>
              </a:rPr>
              <a:t>la </a:t>
            </a:r>
            <a:r>
              <a:rPr lang="es-EC" sz="2400" u="sng" dirty="0">
                <a:latin typeface="Times New Roman" panose="02020603050405020304" pitchFamily="18" charset="0"/>
              </a:rPr>
              <a:t>accesoria</a:t>
            </a:r>
            <a:r>
              <a:rPr lang="es-EC" sz="2400" dirty="0">
                <a:latin typeface="Times New Roman" panose="02020603050405020304" pitchFamily="18" charset="0"/>
              </a:rPr>
              <a:t> (</a:t>
            </a:r>
            <a:r>
              <a:rPr lang="es-EC" sz="2400" b="1" dirty="0">
                <a:latin typeface="Times New Roman" panose="02020603050405020304" pitchFamily="18" charset="0"/>
              </a:rPr>
              <a:t>conducto cístico y vesícula biliar). </a:t>
            </a:r>
          </a:p>
          <a:p>
            <a:pPr algn="just">
              <a:lnSpc>
                <a:spcPct val="150000"/>
              </a:lnSpc>
            </a:pPr>
            <a:endParaRPr lang="es-EC" sz="24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400" b="1" dirty="0">
              <a:latin typeface="Times New Roman" panose="02020603050405020304" pitchFamily="18" charset="0"/>
            </a:endParaRPr>
          </a:p>
          <a:p>
            <a:pPr algn="just"/>
            <a:endParaRPr lang="es-EC" sz="2400" b="1" dirty="0">
              <a:latin typeface="Times New Roman" panose="02020603050405020304" pitchFamily="18" charset="0"/>
            </a:endParaRPr>
          </a:p>
          <a:p>
            <a:pPr algn="just"/>
            <a:endParaRPr lang="es-EC" sz="2400" b="1" dirty="0">
              <a:latin typeface="Times New Roman" panose="02020603050405020304" pitchFamily="18" charset="0"/>
            </a:endParaRPr>
          </a:p>
          <a:p>
            <a:pPr algn="just"/>
            <a:endParaRPr lang="es-EC" sz="2400" b="1" dirty="0">
              <a:latin typeface="Times New Roman" panose="02020603050405020304" pitchFamily="18" charset="0"/>
            </a:endParaRPr>
          </a:p>
          <a:p>
            <a:pPr algn="just"/>
            <a:endParaRPr lang="es-EC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7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imagenes de las partes del higad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3" y="332656"/>
            <a:ext cx="8208912" cy="610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611560" y="1506457"/>
            <a:ext cx="2952328" cy="2220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Elipse 6"/>
          <p:cNvSpPr/>
          <p:nvPr/>
        </p:nvSpPr>
        <p:spPr>
          <a:xfrm>
            <a:off x="400523" y="3695330"/>
            <a:ext cx="3955451" cy="1821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Elipse 5"/>
          <p:cNvSpPr/>
          <p:nvPr/>
        </p:nvSpPr>
        <p:spPr>
          <a:xfrm>
            <a:off x="4065883" y="5157192"/>
            <a:ext cx="1008112" cy="9239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9235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imagenes de las partes del higad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1" y="1388968"/>
            <a:ext cx="8136904" cy="53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37800" y="46563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</a:rPr>
              <a:t>El </a:t>
            </a:r>
            <a:r>
              <a:rPr lang="es-EC" b="1" dirty="0">
                <a:latin typeface="Times New Roman" panose="02020603050405020304" pitchFamily="18" charset="0"/>
              </a:rPr>
              <a:t>conducto colédoco </a:t>
            </a:r>
            <a:r>
              <a:rPr lang="es-EC" dirty="0">
                <a:latin typeface="Times New Roman" panose="02020603050405020304" pitchFamily="18" charset="0"/>
              </a:rPr>
              <a:t>se une al </a:t>
            </a:r>
            <a:r>
              <a:rPr lang="es-EC" b="1" dirty="0">
                <a:latin typeface="Times New Roman" panose="02020603050405020304" pitchFamily="18" charset="0"/>
              </a:rPr>
              <a:t>conducto principal del páncreas </a:t>
            </a:r>
            <a:r>
              <a:rPr lang="es-EC" dirty="0">
                <a:latin typeface="Times New Roman" panose="02020603050405020304" pitchFamily="18" charset="0"/>
              </a:rPr>
              <a:t>y forma la </a:t>
            </a:r>
            <a:r>
              <a:rPr lang="es-EC" b="1" u="sng" dirty="0">
                <a:latin typeface="Times New Roman" panose="02020603050405020304" pitchFamily="18" charset="0"/>
              </a:rPr>
              <a:t>ampolla </a:t>
            </a:r>
            <a:r>
              <a:rPr lang="es-EC" b="1" u="sng" dirty="0" err="1">
                <a:latin typeface="Times New Roman" panose="02020603050405020304" pitchFamily="18" charset="0"/>
              </a:rPr>
              <a:t>hepatopancreática</a:t>
            </a:r>
            <a:r>
              <a:rPr lang="es-EC" b="1" u="sng" dirty="0">
                <a:latin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</a:rPr>
              <a:t>que desemboca en la porción</a:t>
            </a:r>
          </a:p>
          <a:p>
            <a:pPr algn="just"/>
            <a:r>
              <a:rPr lang="es-EC" dirty="0">
                <a:latin typeface="Times New Roman" panose="02020603050405020304" pitchFamily="18" charset="0"/>
              </a:rPr>
              <a:t>descendente del duodeno.</a:t>
            </a:r>
            <a:endParaRPr lang="es-EC" dirty="0"/>
          </a:p>
        </p:txBody>
      </p:sp>
      <p:sp>
        <p:nvSpPr>
          <p:cNvPr id="4" name="Elipse 3"/>
          <p:cNvSpPr/>
          <p:nvPr/>
        </p:nvSpPr>
        <p:spPr>
          <a:xfrm>
            <a:off x="233461" y="5877272"/>
            <a:ext cx="2736304" cy="8640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Elipse 4"/>
          <p:cNvSpPr/>
          <p:nvPr/>
        </p:nvSpPr>
        <p:spPr>
          <a:xfrm>
            <a:off x="1043608" y="1388967"/>
            <a:ext cx="2736304" cy="6718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Elipse 5"/>
          <p:cNvSpPr/>
          <p:nvPr/>
        </p:nvSpPr>
        <p:spPr>
          <a:xfrm>
            <a:off x="0" y="2852935"/>
            <a:ext cx="1619672" cy="6480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5436096" y="4653136"/>
            <a:ext cx="273630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4716015" y="2607002"/>
            <a:ext cx="3654349" cy="17880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4211255" y="1563238"/>
            <a:ext cx="3727767" cy="8940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2969765" y="5682296"/>
            <a:ext cx="2394323" cy="9660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Ampolla de Váter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808456" y="5305589"/>
            <a:ext cx="1115472" cy="376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93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Vesícula biliar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1196752"/>
            <a:ext cx="8424936" cy="4565650"/>
          </a:xfrm>
        </p:spPr>
        <p:txBody>
          <a:bodyPr>
            <a:noAutofit/>
          </a:bodyPr>
          <a:lstStyle/>
          <a:p>
            <a:pPr marL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2400" b="1" dirty="0"/>
              <a:t>La bilis emulsiona las grasas, neutraliza la acidez del quimo, y favorece la absorción de los ácidos grasos.</a:t>
            </a:r>
          </a:p>
          <a:p>
            <a:pPr marL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2400" dirty="0"/>
              <a:t>Contiene sales biliares, proteínas, colesterol y hormonas, además de pigmentos de color verdoso (bilirrubina).</a:t>
            </a:r>
          </a:p>
          <a:p>
            <a:pPr marL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2400" dirty="0"/>
              <a:t>Es producida por los hepatocitos, vierte a los </a:t>
            </a:r>
            <a:r>
              <a:rPr lang="es-ES" sz="2400" b="1" dirty="0"/>
              <a:t>canalículos biliares, </a:t>
            </a:r>
            <a:r>
              <a:rPr lang="es-ES" sz="2400" dirty="0"/>
              <a:t>que desembocan en los </a:t>
            </a:r>
            <a:r>
              <a:rPr lang="es-ES" sz="2400" b="1" dirty="0"/>
              <a:t>conductos biliares</a:t>
            </a:r>
          </a:p>
          <a:p>
            <a:pPr marL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2400" b="1" dirty="0"/>
              <a:t>Se almacena temporalmente en la vesícula biliar</a:t>
            </a:r>
          </a:p>
          <a:p>
            <a:pPr marL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2400" b="1" dirty="0"/>
              <a:t>Es liberada cuando el alimento llega al duodeno</a:t>
            </a:r>
          </a:p>
        </p:txBody>
      </p:sp>
    </p:spTree>
    <p:extLst>
      <p:ext uri="{BB962C8B-B14F-4D97-AF65-F5344CB8AC3E}">
        <p14:creationId xmlns:p14="http://schemas.microsoft.com/office/powerpoint/2010/main" val="3607258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6" name="Picture 2" descr="+&#10;PERO QUE ES LA BILIS?&#10; es un liquido&#10;verde&#10;amarillento,&#10;que contiene&#10;sales biliares,&#10;bilirrubina,&#10;colesterol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23528" y="2708920"/>
            <a:ext cx="2016224" cy="29523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179512" y="116632"/>
            <a:ext cx="6120680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1115616" y="1844824"/>
            <a:ext cx="484632" cy="97840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489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3250" name="Picture 2" descr="+Calculosbiliares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67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4274" name="Picture 2" descr="+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58"/>
            <a:ext cx="9144000" cy="68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00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roquis_p_nc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924944"/>
            <a:ext cx="78488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23528" y="332656"/>
            <a:ext cx="8064896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PÁNCREAS</a:t>
            </a:r>
          </a:p>
          <a:p>
            <a:pPr algn="ctr">
              <a:lnSpc>
                <a:spcPct val="80000"/>
              </a:lnSpc>
            </a:pP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Órgano de forma cónica,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unos 25 cm de longitud 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 de grosor.</a:t>
            </a:r>
          </a:p>
        </p:txBody>
      </p:sp>
    </p:spTree>
    <p:extLst>
      <p:ext uri="{BB962C8B-B14F-4D97-AF65-F5344CB8AC3E}">
        <p14:creationId xmlns:p14="http://schemas.microsoft.com/office/powerpoint/2010/main" val="3114014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roquis_p_nc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5" y="1268760"/>
            <a:ext cx="882047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7504" y="54868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>
                <a:latin typeface="Times New Roman" panose="02020603050405020304" pitchFamily="18" charset="0"/>
              </a:rPr>
              <a:t>El </a:t>
            </a:r>
            <a:r>
              <a:rPr lang="es-EC" b="1" dirty="0">
                <a:latin typeface="Times New Roman" panose="02020603050405020304" pitchFamily="18" charset="0"/>
              </a:rPr>
              <a:t>páncreas está situado</a:t>
            </a:r>
            <a:r>
              <a:rPr lang="es-EC" dirty="0">
                <a:latin typeface="Times New Roman" panose="02020603050405020304" pitchFamily="18" charset="0"/>
              </a:rPr>
              <a:t> en la </a:t>
            </a:r>
            <a:r>
              <a:rPr lang="es-EC" b="1" dirty="0">
                <a:latin typeface="Times New Roman" panose="02020603050405020304" pitchFamily="18" charset="0"/>
              </a:rPr>
              <a:t>parte superior de la cavidad abdominal </a:t>
            </a:r>
            <a:r>
              <a:rPr lang="es-EC" dirty="0">
                <a:latin typeface="Times New Roman" panose="02020603050405020304" pitchFamily="18" charset="0"/>
              </a:rPr>
              <a:t>aplicado a la pared posterior del abdomen </a:t>
            </a: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1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011" y="563739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Glándulas Salivales Mayores: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parótida, </a:t>
            </a:r>
            <a:r>
              <a:rPr kumimoji="0" lang="es-E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submandibular</a:t>
            </a:r>
            <a:r>
              <a:rPr kumimoji="0" 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sublingual.</a:t>
            </a:r>
            <a:endParaRPr kumimoji="0" lang="es-E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 descr="salivary%20g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34481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134076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 3 porciones</a:t>
            </a:r>
          </a:p>
          <a:p>
            <a:pPr algn="just">
              <a:lnSpc>
                <a:spcPct val="150000"/>
              </a:lnSpc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cabeza, cuerpo y cola; 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cabeza está enmarcada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el duodeno, donde 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drenan los conducto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y accesorio del</a:t>
            </a:r>
          </a:p>
          <a:p>
            <a:pPr algn="just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páncreas.</a:t>
            </a:r>
          </a:p>
        </p:txBody>
      </p:sp>
      <p:pic>
        <p:nvPicPr>
          <p:cNvPr id="4" name="Picture 2" descr="Resultado de imagen para imagenes de las partes del higad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96" y="120468"/>
            <a:ext cx="5508104" cy="67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9"/>
          <p:cNvCxnSpPr/>
          <p:nvPr/>
        </p:nvCxnSpPr>
        <p:spPr>
          <a:xfrm>
            <a:off x="6732240" y="4509120"/>
            <a:ext cx="1142840" cy="1706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8"/>
          <p:cNvSpPr/>
          <p:nvPr/>
        </p:nvSpPr>
        <p:spPr>
          <a:xfrm>
            <a:off x="8047353" y="4365104"/>
            <a:ext cx="91440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7628892" y="5999810"/>
            <a:ext cx="126358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1"/>
                </a:solidFill>
              </a:rPr>
              <a:t>Cuerpo del páncreas</a:t>
            </a:r>
          </a:p>
        </p:txBody>
      </p:sp>
      <p:sp>
        <p:nvSpPr>
          <p:cNvPr id="8" name="Elipse 7"/>
          <p:cNvSpPr/>
          <p:nvPr/>
        </p:nvSpPr>
        <p:spPr>
          <a:xfrm>
            <a:off x="3641304" y="5013176"/>
            <a:ext cx="100811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4"/>
          <p:cNvSpPr/>
          <p:nvPr/>
        </p:nvSpPr>
        <p:spPr>
          <a:xfrm>
            <a:off x="3779912" y="5891572"/>
            <a:ext cx="1158247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041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roquis_p_nc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2996952"/>
            <a:ext cx="305983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60334" y="476672"/>
            <a:ext cx="81369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</a:rPr>
              <a:t>El páncreas 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Es una </a:t>
            </a:r>
            <a:r>
              <a:rPr lang="es-EC" sz="2400" b="1" dirty="0">
                <a:latin typeface="Times New Roman" panose="02020603050405020304" pitchFamily="18" charset="0"/>
              </a:rPr>
              <a:t>glándula mixta: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</a:rPr>
              <a:t>Parte </a:t>
            </a:r>
            <a:r>
              <a:rPr lang="es-EC" sz="2800" b="1" dirty="0">
                <a:latin typeface="Times New Roman" panose="02020603050405020304" pitchFamily="18" charset="0"/>
              </a:rPr>
              <a:t>exocrina</a:t>
            </a:r>
            <a:r>
              <a:rPr lang="es-EC" sz="2400" dirty="0">
                <a:latin typeface="Times New Roman" panose="02020603050405020304" pitchFamily="18" charset="0"/>
              </a:rPr>
              <a:t> elabora el </a:t>
            </a:r>
            <a:r>
              <a:rPr lang="es-EC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jugo pancreático </a:t>
            </a:r>
            <a:r>
              <a:rPr lang="es-EC" sz="2400" dirty="0">
                <a:latin typeface="Times New Roman" panose="02020603050405020304" pitchFamily="18" charset="0"/>
              </a:rPr>
              <a:t>que contiene enzimas y se excreta hacia el duodeno donde </a:t>
            </a:r>
            <a:r>
              <a:rPr lang="es-EC" sz="2400" b="1" dirty="0">
                <a:latin typeface="Times New Roman" panose="02020603050405020304" pitchFamily="18" charset="0"/>
              </a:rPr>
              <a:t>actúa en los procesos químicos de la digestión de las proteínas, lípidos y glúcidos.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</a:rPr>
              <a:t>Parte </a:t>
            </a:r>
            <a:r>
              <a:rPr lang="es-EC" sz="2800" b="1" dirty="0">
                <a:latin typeface="Times New Roman" panose="02020603050405020304" pitchFamily="18" charset="0"/>
              </a:rPr>
              <a:t>endocrina</a:t>
            </a:r>
            <a:r>
              <a:rPr lang="es-EC" sz="2400" b="1" dirty="0">
                <a:latin typeface="Times New Roman" panose="02020603050405020304" pitchFamily="18" charset="0"/>
              </a:rPr>
              <a:t>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islotes de Langerhans 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produce hormonas importantes </a:t>
            </a:r>
          </a:p>
          <a:p>
            <a:pPr algn="just">
              <a:lnSpc>
                <a:spcPct val="150000"/>
              </a:lnSpc>
            </a:pPr>
            <a:r>
              <a:rPr lang="es-EC" sz="2400" b="1" dirty="0">
                <a:latin typeface="Times New Roman" panose="02020603050405020304" pitchFamily="18" charset="0"/>
              </a:rPr>
              <a:t>(insulina y glucagón) </a:t>
            </a:r>
            <a:r>
              <a:rPr lang="es-EC" sz="2400" dirty="0">
                <a:latin typeface="Times New Roman" panose="02020603050405020304" pitchFamily="18" charset="0"/>
              </a:rPr>
              <a:t>que intervienen en la 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regulación metabólica de los glúcidos. </a:t>
            </a:r>
          </a:p>
        </p:txBody>
      </p:sp>
    </p:spTree>
    <p:extLst>
      <p:ext uri="{BB962C8B-B14F-4D97-AF65-F5344CB8AC3E}">
        <p14:creationId xmlns:p14="http://schemas.microsoft.com/office/powerpoint/2010/main" val="915599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imagenes de las partes del higado hu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31" y="903774"/>
            <a:ext cx="550810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988"/>
            <a:ext cx="8015287" cy="914400"/>
          </a:xfrm>
        </p:spPr>
        <p:txBody>
          <a:bodyPr/>
          <a:lstStyle/>
          <a:p>
            <a:pPr eaLnBrk="1" hangingPunct="1"/>
            <a:r>
              <a:rPr lang="es-ES" dirty="0"/>
              <a:t>Páncreas: </a:t>
            </a:r>
            <a:r>
              <a:rPr lang="es-ES" b="1" dirty="0"/>
              <a:t>el jugo pancreático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465" y="903774"/>
            <a:ext cx="3886200" cy="4419600"/>
          </a:xfrm>
        </p:spPr>
        <p:txBody>
          <a:bodyPr>
            <a:noAutofit/>
          </a:bodyPr>
          <a:lstStyle/>
          <a:p>
            <a:pPr marL="0" eaLnBrk="1" hangingPunct="1">
              <a:lnSpc>
                <a:spcPts val="2880"/>
              </a:lnSpc>
              <a:spcBef>
                <a:spcPts val="0"/>
              </a:spcBef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Contiene enzimas: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amilasa pancreática, lipasa pancreática, tripsina,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quimotripsina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peptidasa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nucleasas pancreáticas y bicarbonato.</a:t>
            </a:r>
          </a:p>
          <a:p>
            <a:pPr eaLnBrk="1" hangingPunct="1">
              <a:lnSpc>
                <a:spcPts val="2880"/>
              </a:lnSpc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Llega al duodeno a través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conducto de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Wirsung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se une al colédoco y desemboca en la ampolla de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Vater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también un conducto accesorio</a:t>
            </a:r>
          </a:p>
        </p:txBody>
      </p:sp>
    </p:spTree>
    <p:extLst>
      <p:ext uri="{BB962C8B-B14F-4D97-AF65-F5344CB8AC3E}">
        <p14:creationId xmlns:p14="http://schemas.microsoft.com/office/powerpoint/2010/main" val="3116367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s-ES"/>
              <a:t>Páncreas: endocrino</a:t>
            </a:r>
          </a:p>
        </p:txBody>
      </p:sp>
      <p:pic>
        <p:nvPicPr>
          <p:cNvPr id="52228" name="Picture 4" descr="Cells of the Islets of Langerhans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349875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289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Alfa: glucagón</a:t>
            </a:r>
          </a:p>
          <a:p>
            <a:pPr>
              <a:spcBef>
                <a:spcPct val="50000"/>
              </a:spcBef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Beta: insulina</a:t>
            </a:r>
          </a:p>
          <a:p>
            <a:pPr>
              <a:spcBef>
                <a:spcPct val="50000"/>
              </a:spcBef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Delta: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somatostatina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80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+&#10; La vista, el olor o sabor de los&#10;alimentos estimulan las&#10;secreciones salivales y&#10;gástricas a través de la&#10;activación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0" y="1"/>
            <a:ext cx="4427984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C" sz="3000" dirty="0">
                <a:solidFill>
                  <a:prstClr val="black"/>
                </a:solidFill>
              </a:rPr>
              <a:t>La vista, el olor o sabor de los alimentos estimula las secreciones salivales y gástricas a través de la activación del nervio vago, que alista al sistema digestivo para recibir una comida.</a:t>
            </a:r>
          </a:p>
        </p:txBody>
      </p:sp>
    </p:spTree>
    <p:extLst>
      <p:ext uri="{BB962C8B-B14F-4D97-AF65-F5344CB8AC3E}">
        <p14:creationId xmlns:p14="http://schemas.microsoft.com/office/powerpoint/2010/main" val="716809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esultado de imagen para imagen de estómago huma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04" y="764704"/>
            <a:ext cx="367240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685800"/>
            <a:ext cx="8015287" cy="914400"/>
          </a:xfrm>
        </p:spPr>
        <p:txBody>
          <a:bodyPr>
            <a:normAutofit fontScale="90000"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REGULACIÓN NEURAL Y ENDOCRINA DEL SISTEMA DIGESTIVO</a:t>
            </a:r>
            <a:b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8138864" cy="4419600"/>
          </a:xfrm>
        </p:spPr>
        <p:txBody>
          <a:bodyPr>
            <a:normAutofit fontScale="85000" lnSpcReduction="20000"/>
          </a:bodyPr>
          <a:lstStyle/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estómago comienza a incrementar su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secreción antes de una comida y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adicionalmente aumenta sus actividades en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respuesta a la llegada de los alimentos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entrada del quimo en el duodeno estimula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secreción  de hormonas que promueven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contracciones de la vesícula biliar, la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secreción del jugo pancreático y la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inhibición de la actividad gástrica</a:t>
            </a:r>
          </a:p>
        </p:txBody>
      </p:sp>
      <p:sp>
        <p:nvSpPr>
          <p:cNvPr id="4" name="AutoShape 2" descr="Resultado de imagen para imagen de estómago hu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para imagen de estómago huma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8" descr="Resultado de imagen para imagen de ampolla de va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8" name="Picture 10" descr="Resultado de imagen para imagen de ampolla de v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04" y="4509120"/>
            <a:ext cx="3651596" cy="23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358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Resultado de imagen para imagen de intest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77" y="4581128"/>
            <a:ext cx="324036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n para imagen de estómago hum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348880"/>
            <a:ext cx="33123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para imagen de sistema nervio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5" y="2348880"/>
            <a:ext cx="40576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Regulación de la función gástrica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60375" y="1255204"/>
            <a:ext cx="7994848" cy="4419600"/>
          </a:xfrm>
        </p:spPr>
        <p:txBody>
          <a:bodyPr>
            <a:normAutofit/>
          </a:bodyPr>
          <a:lstStyle/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motilidad y la secreción gástrica son automáticas</a:t>
            </a:r>
          </a:p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extrínseco de la función gástrica se divide en 3 fases:</a:t>
            </a:r>
          </a:p>
          <a:p>
            <a:pPr marL="0" indent="0">
              <a:buNone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Fase cefálica                                   2.  Fase gástrica</a:t>
            </a:r>
          </a:p>
          <a:p>
            <a:pPr marL="0" indent="0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Fase intestinal</a:t>
            </a:r>
          </a:p>
        </p:txBody>
      </p:sp>
      <p:sp>
        <p:nvSpPr>
          <p:cNvPr id="2" name="AutoShape 4" descr="Resultado de imagen para imagen de intest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Resultado de imagen para imagen de intesti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8" descr="Resultado de imagen para imagen de intesti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597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imagen de sistema nervio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40576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cefálica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539552" y="1078409"/>
            <a:ext cx="8210872" cy="4419600"/>
          </a:xfrm>
        </p:spPr>
        <p:txBody>
          <a:bodyPr>
            <a:normAutofit/>
          </a:bodyPr>
          <a:lstStyle/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vista, olor y gusto de los alimentos causan la estimulación de núcleos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vagales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el cerebro.</a:t>
            </a:r>
          </a:p>
          <a:p>
            <a:pPr marL="0" indent="0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nervio vago estimula la secreción ácida la cual es de 2 tipos: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Estimulación indirecta de la células parietales(efecto principal)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Estimulación de secreción de gastrina(efecto menor)</a:t>
            </a:r>
          </a:p>
        </p:txBody>
      </p:sp>
    </p:spTree>
    <p:extLst>
      <p:ext uri="{BB962C8B-B14F-4D97-AF65-F5344CB8AC3E}">
        <p14:creationId xmlns:p14="http://schemas.microsoft.com/office/powerpoint/2010/main" val="2683899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ultado de imagen para imagen de estómago huma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8"/>
          <a:stretch/>
        </p:blipFill>
        <p:spPr bwMode="auto">
          <a:xfrm>
            <a:off x="5703557" y="116632"/>
            <a:ext cx="3312368" cy="33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5263" y="228600"/>
            <a:ext cx="4160713" cy="914400"/>
          </a:xfrm>
        </p:spPr>
        <p:txBody>
          <a:bodyPr/>
          <a:lstStyle/>
          <a:p>
            <a:pPr algn="l"/>
            <a:r>
              <a:rPr lang="es-EC" dirty="0"/>
              <a:t>Fase gástrica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251520" y="1239982"/>
            <a:ext cx="8424936" cy="4419600"/>
          </a:xfrm>
        </p:spPr>
        <p:txBody>
          <a:bodyPr>
            <a:noAutofit/>
          </a:bodyPr>
          <a:lstStyle/>
          <a:p>
            <a:r>
              <a:rPr lang="es-EC" sz="2400" dirty="0">
                <a:cs typeface="Times New Roman" panose="02020603050405020304" pitchFamily="18" charset="0"/>
              </a:rPr>
              <a:t>La distención del estómago estimula el nervio vago</a:t>
            </a:r>
          </a:p>
          <a:p>
            <a:pPr marL="0" indent="0">
              <a:buNone/>
            </a:pPr>
            <a:r>
              <a:rPr lang="es-EC" sz="2400" dirty="0">
                <a:cs typeface="Times New Roman" panose="02020603050405020304" pitchFamily="18" charset="0"/>
              </a:rPr>
              <a:t>que estimula la secreción ácida</a:t>
            </a:r>
          </a:p>
          <a:p>
            <a:pPr marL="0" indent="0">
              <a:buNone/>
            </a:pPr>
            <a:endParaRPr lang="es-EC" sz="2400" dirty="0">
              <a:cs typeface="Times New Roman" panose="02020603050405020304" pitchFamily="18" charset="0"/>
            </a:endParaRPr>
          </a:p>
          <a:p>
            <a:r>
              <a:rPr lang="es-EC" sz="2400" dirty="0">
                <a:cs typeface="Times New Roman" panose="02020603050405020304" pitchFamily="18" charset="0"/>
              </a:rPr>
              <a:t>Los </a:t>
            </a:r>
            <a:r>
              <a:rPr lang="es-EC" sz="2400" dirty="0" err="1">
                <a:cs typeface="Times New Roman" panose="02020603050405020304" pitchFamily="18" charset="0"/>
              </a:rPr>
              <a:t>aa</a:t>
            </a:r>
            <a:r>
              <a:rPr lang="es-EC" sz="2400" dirty="0">
                <a:cs typeface="Times New Roman" panose="02020603050405020304" pitchFamily="18" charset="0"/>
              </a:rPr>
              <a:t> y péptidos en la luz del estómago </a:t>
            </a:r>
          </a:p>
          <a:p>
            <a:pPr marL="0" indent="0">
              <a:buNone/>
            </a:pPr>
            <a:r>
              <a:rPr lang="es-EC" sz="2400" dirty="0">
                <a:cs typeface="Times New Roman" panose="02020603050405020304" pitchFamily="18" charset="0"/>
              </a:rPr>
              <a:t>estimulan la secreción ácida</a:t>
            </a:r>
          </a:p>
          <a:p>
            <a:pPr marL="0" indent="0">
              <a:buNone/>
            </a:pPr>
            <a:endParaRPr lang="es-EC" sz="2400" dirty="0">
              <a:cs typeface="Times New Roman" panose="02020603050405020304" pitchFamily="18" charset="0"/>
            </a:endParaRPr>
          </a:p>
          <a:p>
            <a:r>
              <a:rPr lang="es-EC" sz="2400" dirty="0">
                <a:cs typeface="Times New Roman" panose="02020603050405020304" pitchFamily="18" charset="0"/>
              </a:rPr>
              <a:t>Estimulación directa de las células parietales</a:t>
            </a:r>
          </a:p>
          <a:p>
            <a:pPr marL="0" indent="0">
              <a:buNone/>
            </a:pPr>
            <a:endParaRPr lang="es-EC" sz="2400" dirty="0">
              <a:cs typeface="Times New Roman" panose="02020603050405020304" pitchFamily="18" charset="0"/>
            </a:endParaRPr>
          </a:p>
          <a:p>
            <a:r>
              <a:rPr lang="es-EC" sz="2400" dirty="0">
                <a:cs typeface="Times New Roman" panose="02020603050405020304" pitchFamily="18" charset="0"/>
              </a:rPr>
              <a:t>Estimulación de la secreción de gastrina, que estimula la secreción ácida</a:t>
            </a:r>
          </a:p>
          <a:p>
            <a:pPr marL="0" indent="0">
              <a:buNone/>
            </a:pPr>
            <a:endParaRPr lang="es-EC" sz="2400" dirty="0">
              <a:cs typeface="Times New Roman" panose="02020603050405020304" pitchFamily="18" charset="0"/>
            </a:endParaRPr>
          </a:p>
          <a:p>
            <a:r>
              <a:rPr lang="es-EC" sz="2400" dirty="0">
                <a:cs typeface="Times New Roman" panose="02020603050405020304" pitchFamily="18" charset="0"/>
              </a:rPr>
              <a:t>La secreción de gastrina se inhibe cuando el </a:t>
            </a:r>
            <a:r>
              <a:rPr lang="es-EC" sz="2400" dirty="0" err="1">
                <a:cs typeface="Times New Roman" panose="02020603050405020304" pitchFamily="18" charset="0"/>
              </a:rPr>
              <a:t>ph</a:t>
            </a:r>
            <a:r>
              <a:rPr lang="es-EC" sz="2400" dirty="0">
                <a:cs typeface="Times New Roman" panose="02020603050405020304" pitchFamily="18" charset="0"/>
              </a:rPr>
              <a:t> del jugo gástrico desciende por debajo de 2,5</a:t>
            </a:r>
          </a:p>
        </p:txBody>
      </p:sp>
    </p:spTree>
    <p:extLst>
      <p:ext uri="{BB962C8B-B14F-4D97-AF65-F5344CB8AC3E}">
        <p14:creationId xmlns:p14="http://schemas.microsoft.com/office/powerpoint/2010/main" val="655142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Resultado de imagen para imagen de intest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24036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intestinal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7992888" cy="4419600"/>
          </a:xfrm>
        </p:spPr>
        <p:txBody>
          <a:bodyPr>
            <a:noAutofit/>
          </a:bodyPr>
          <a:lstStyle/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Inhibición neural del vaciamiento gástrico y de la secreción ácida</a:t>
            </a:r>
          </a:p>
          <a:p>
            <a:pPr marL="0" indent="0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llegada del quimo al duodeno causa distención e incrementa la presión osmótica</a:t>
            </a:r>
          </a:p>
          <a:p>
            <a:pPr marL="0" indent="0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Tales estímulos activan un reflejo</a:t>
            </a:r>
          </a:p>
          <a:p>
            <a:pPr marL="0" indent="0"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que inhibe la actividad gástrica</a:t>
            </a:r>
          </a:p>
          <a:p>
            <a:pPr marL="0" indent="0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respuesta a la grasa del quimo, el duodeno</a:t>
            </a:r>
          </a:p>
          <a:p>
            <a:pPr marL="0" indent="0"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 una hormona que inhibe la secreción </a:t>
            </a:r>
          </a:p>
          <a:p>
            <a:pPr marL="0" indent="0"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ácido gástrico(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somatostatina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820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alivary%20g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27" y="548680"/>
            <a:ext cx="446449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5580" y="168865"/>
            <a:ext cx="4283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/>
              <a:t>Las </a:t>
            </a:r>
            <a:r>
              <a:rPr lang="es-ES" sz="2800" b="1" dirty="0"/>
              <a:t>parótidas</a:t>
            </a:r>
            <a:r>
              <a:rPr lang="es-ES" sz="2400" b="1" dirty="0"/>
              <a:t> </a:t>
            </a:r>
            <a:r>
              <a:rPr lang="es-ES" sz="2400" dirty="0"/>
              <a:t>son las glándulas </a:t>
            </a:r>
          </a:p>
          <a:p>
            <a:pPr algn="just">
              <a:lnSpc>
                <a:spcPct val="150000"/>
              </a:lnSpc>
            </a:pPr>
            <a:r>
              <a:rPr lang="es-ES" sz="2400" dirty="0"/>
              <a:t>salivales de mayores dimensiones </a:t>
            </a:r>
            <a:r>
              <a:rPr lang="es-ES" dirty="0"/>
              <a:t> 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1564" y="2054467"/>
            <a:ext cx="4314412" cy="30008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situadas en la parte lateral de la cara,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por delante y por debajo del conducto auditivo externo,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por debajo del arco cigomático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/>
              <a:t>por detrás de la rama de la mandíbula; en un espacio irregular denominado región parotídea.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63688" y="5294559"/>
            <a:ext cx="403244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/>
              <a:t>Su conducto excretor perfora el mm buccinador y desembocan  a nivel del segundo molar superior. </a:t>
            </a:r>
          </a:p>
        </p:txBody>
      </p:sp>
    </p:spTree>
    <p:extLst>
      <p:ext uri="{BB962C8B-B14F-4D97-AF65-F5344CB8AC3E}">
        <p14:creationId xmlns:p14="http://schemas.microsoft.com/office/powerpoint/2010/main" val="39988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dirty="0">
                <a:solidFill>
                  <a:schemeClr val="tx1"/>
                </a:solidFill>
              </a:rPr>
              <a:t>Etapas del proceso digestivo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b="1" dirty="0"/>
              <a:t>Ingestión</a:t>
            </a:r>
            <a:r>
              <a:rPr lang="es-ES" sz="2800" dirty="0"/>
              <a:t>: </a:t>
            </a:r>
            <a:r>
              <a:rPr lang="es-ES" sz="2400" dirty="0"/>
              <a:t>Los alimentos son triturados por los dientes y mezclados con la saliva.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b="1" dirty="0"/>
              <a:t>Digestión</a:t>
            </a:r>
            <a:r>
              <a:rPr lang="es-ES" sz="2400" dirty="0"/>
              <a:t>: Las enzimas de los jugos descomponen los nutrientes en moléculas más sencillas.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b="1" dirty="0"/>
              <a:t>Absorción</a:t>
            </a:r>
            <a:r>
              <a:rPr lang="es-ES" sz="2400" dirty="0"/>
              <a:t>: Las moléculas sencillas atraviesan las paredes del tubo y son transportadas por la sangre.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b="1" dirty="0"/>
              <a:t>Asimilació</a:t>
            </a:r>
            <a:r>
              <a:rPr lang="es-ES" sz="2400" b="1" dirty="0"/>
              <a:t>n</a:t>
            </a:r>
            <a:r>
              <a:rPr lang="es-ES" sz="2400" dirty="0"/>
              <a:t>: Las células utilizan los nutrientes para obtener energía o fabricar nuevas moléculas.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b="1" dirty="0"/>
              <a:t>Defecación</a:t>
            </a:r>
            <a:r>
              <a:rPr lang="es-ES" sz="2400" dirty="0"/>
              <a:t>: Las sustancias no digeridas o no absorbidas son eliminadas por el ano.</a:t>
            </a:r>
          </a:p>
        </p:txBody>
      </p:sp>
    </p:spTree>
    <p:extLst>
      <p:ext uri="{BB962C8B-B14F-4D97-AF65-F5344CB8AC3E}">
        <p14:creationId xmlns:p14="http://schemas.microsoft.com/office/powerpoint/2010/main" val="3689135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800" b="1" dirty="0">
                <a:solidFill>
                  <a:schemeClr val="tx1"/>
                </a:solidFill>
              </a:rPr>
              <a:t>Regulación del proceso digestivo</a:t>
            </a:r>
          </a:p>
        </p:txBody>
      </p:sp>
      <p:sp>
        <p:nvSpPr>
          <p:cNvPr id="2" name="1 Pentágono"/>
          <p:cNvSpPr/>
          <p:nvPr/>
        </p:nvSpPr>
        <p:spPr>
          <a:xfrm>
            <a:off x="611560" y="1246134"/>
            <a:ext cx="2592288" cy="93610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Regulación nerviosa</a:t>
            </a:r>
            <a:r>
              <a:rPr lang="es-ES" sz="2000" dirty="0">
                <a:solidFill>
                  <a:schemeClr val="tx1"/>
                </a:solidFill>
              </a:rPr>
              <a:t> mediante el </a:t>
            </a:r>
            <a:r>
              <a:rPr lang="es-ES" sz="2000" b="1" dirty="0">
                <a:solidFill>
                  <a:schemeClr val="tx1"/>
                </a:solidFill>
              </a:rPr>
              <a:t>sistema nervioso entérico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2 Elipse"/>
          <p:cNvSpPr/>
          <p:nvPr/>
        </p:nvSpPr>
        <p:spPr>
          <a:xfrm>
            <a:off x="3707904" y="1066114"/>
            <a:ext cx="3888432" cy="14987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</a:rPr>
              <a:t>Regula la actividad del músculo liso y de las glándulas que segregan en él.</a:t>
            </a:r>
          </a:p>
        </p:txBody>
      </p:sp>
      <p:sp>
        <p:nvSpPr>
          <p:cNvPr id="6" name="5 Pentágono"/>
          <p:cNvSpPr/>
          <p:nvPr/>
        </p:nvSpPr>
        <p:spPr>
          <a:xfrm>
            <a:off x="671577" y="2715142"/>
            <a:ext cx="2592288" cy="936104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Fibras nerviosas simpáticas y parasimpáticas</a:t>
            </a:r>
          </a:p>
        </p:txBody>
      </p:sp>
      <p:sp>
        <p:nvSpPr>
          <p:cNvPr id="7" name="6 Pentágono"/>
          <p:cNvSpPr/>
          <p:nvPr/>
        </p:nvSpPr>
        <p:spPr>
          <a:xfrm>
            <a:off x="763960" y="4610443"/>
            <a:ext cx="2592288" cy="93610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Regulación hormonal</a:t>
            </a:r>
            <a:r>
              <a:rPr lang="es-ES" sz="2000" dirty="0">
                <a:solidFill>
                  <a:schemeClr val="tx1"/>
                </a:solidFill>
              </a:rPr>
              <a:t> mediante hormonas tisulares:</a:t>
            </a:r>
          </a:p>
        </p:txBody>
      </p:sp>
      <p:sp>
        <p:nvSpPr>
          <p:cNvPr id="8" name="7 Elipse"/>
          <p:cNvSpPr/>
          <p:nvPr/>
        </p:nvSpPr>
        <p:spPr>
          <a:xfrm>
            <a:off x="4216152" y="2564904"/>
            <a:ext cx="2871936" cy="149879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</a:rPr>
              <a:t>activan o inhiben la función digestiva.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3995936" y="4437112"/>
            <a:ext cx="5148064" cy="14987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chemeClr val="tx1"/>
                </a:solidFill>
              </a:rPr>
              <a:t>gastrina </a:t>
            </a:r>
            <a:r>
              <a:rPr lang="es-ES" sz="2000" dirty="0">
                <a:solidFill>
                  <a:schemeClr val="tx1"/>
                </a:solidFill>
              </a:rPr>
              <a:t>(estómago)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chemeClr val="tx1"/>
                </a:solidFill>
              </a:rPr>
              <a:t>secretina</a:t>
            </a:r>
            <a:r>
              <a:rPr lang="es-ES" sz="2000" dirty="0">
                <a:solidFill>
                  <a:schemeClr val="tx1"/>
                </a:solidFill>
              </a:rPr>
              <a:t> y </a:t>
            </a:r>
            <a:r>
              <a:rPr lang="es-ES" sz="2000" b="1" dirty="0" err="1">
                <a:solidFill>
                  <a:schemeClr val="tx1"/>
                </a:solidFill>
              </a:rPr>
              <a:t>colecistoquinina</a:t>
            </a:r>
            <a:r>
              <a:rPr lang="es-ES" sz="2000" dirty="0">
                <a:solidFill>
                  <a:schemeClr val="tx1"/>
                </a:solidFill>
              </a:rPr>
              <a:t> (intestino delgado)</a:t>
            </a:r>
          </a:p>
        </p:txBody>
      </p:sp>
    </p:spTree>
    <p:extLst>
      <p:ext uri="{BB962C8B-B14F-4D97-AF65-F5344CB8AC3E}">
        <p14:creationId xmlns:p14="http://schemas.microsoft.com/office/powerpoint/2010/main" val="1623888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3843" y="2708920"/>
            <a:ext cx="8229600" cy="1143000"/>
          </a:xfrm>
        </p:spPr>
        <p:txBody>
          <a:bodyPr/>
          <a:lstStyle/>
          <a:p>
            <a:r>
              <a:rPr lang="es-ES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93204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alivary%20g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85" y="188640"/>
            <a:ext cx="439248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30885" y="3284984"/>
            <a:ext cx="5544616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b="1" dirty="0"/>
              <a:t>Las glándulas sublinguales </a:t>
            </a:r>
            <a:r>
              <a:rPr lang="es-ES" sz="2400" dirty="0"/>
              <a:t>son las de menor tamaño </a:t>
            </a:r>
          </a:p>
          <a:p>
            <a:pPr algn="just"/>
            <a:r>
              <a:rPr lang="es-ES" sz="2400" dirty="0"/>
              <a:t>se sitúan en el piso, por debajo de la  lengua</a:t>
            </a:r>
          </a:p>
          <a:p>
            <a:pPr algn="just"/>
            <a:r>
              <a:rPr lang="es-ES" sz="2400" dirty="0"/>
              <a:t>Sus conductos  excretores se abren directamente y a través del conducto excretor de las </a:t>
            </a:r>
            <a:r>
              <a:rPr lang="es-ES" sz="2400" dirty="0" err="1"/>
              <a:t>submandibulares</a:t>
            </a:r>
            <a:r>
              <a:rPr lang="es-ES" sz="2400" dirty="0"/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30885" y="749836"/>
            <a:ext cx="4572000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sz="2000" b="1" dirty="0"/>
              <a:t>Las </a:t>
            </a:r>
            <a:r>
              <a:rPr lang="es-ES" sz="2400" b="1" dirty="0"/>
              <a:t>glándulas </a:t>
            </a:r>
            <a:r>
              <a:rPr lang="es-ES" sz="2400" b="1" dirty="0" err="1"/>
              <a:t>submandibulares</a:t>
            </a:r>
            <a:r>
              <a:rPr lang="es-ES" sz="2400" b="1" dirty="0"/>
              <a:t> </a:t>
            </a:r>
            <a:r>
              <a:rPr lang="es-ES" sz="2000" dirty="0"/>
              <a:t>se localizan por debajo del piso de la cavidad oral</a:t>
            </a:r>
          </a:p>
          <a:p>
            <a:pPr algn="just"/>
            <a:r>
              <a:rPr lang="es-ES" sz="2000" dirty="0"/>
              <a:t>Sus conductos excretores desembocan a ambos lados del frenillo lingual.</a:t>
            </a:r>
          </a:p>
        </p:txBody>
      </p:sp>
    </p:spTree>
    <p:extLst>
      <p:ext uri="{BB962C8B-B14F-4D97-AF65-F5344CB8AC3E}">
        <p14:creationId xmlns:p14="http://schemas.microsoft.com/office/powerpoint/2010/main" val="28436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Glándulas de la cabeza y el cue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r="2835"/>
          <a:stretch>
            <a:fillRect/>
          </a:stretch>
        </p:blipFill>
        <p:spPr bwMode="auto">
          <a:xfrm>
            <a:off x="5508104" y="2800385"/>
            <a:ext cx="44640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8864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CARACTERÍSTICAS DE LAS GLÁNDULAS ANEXAS</a:t>
            </a:r>
          </a:p>
          <a:p>
            <a:pPr algn="just"/>
            <a:endParaRPr lang="es-ES" sz="2800" b="1" dirty="0"/>
          </a:p>
          <a:p>
            <a:pPr algn="ctr"/>
            <a:r>
              <a:rPr lang="es-ES" sz="2400" b="1" dirty="0"/>
              <a:t>GLÁNDULAS SALIVALES  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Tienen la función de secretar la saliva que se vierte en la cavidad oral, humedeciendo los alimentos, lo que facilita su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deglución. </a:t>
            </a:r>
          </a:p>
          <a:p>
            <a:pPr>
              <a:lnSpc>
                <a:spcPct val="150000"/>
              </a:lnSpc>
            </a:pP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511842" y="3284984"/>
            <a:ext cx="5572325" cy="30008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Además, la saliva contiene enzimas como la 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/>
              <a:t>amilasa salival (tialina) </a:t>
            </a:r>
            <a:r>
              <a:rPr lang="es-ES" dirty="0"/>
              <a:t>que actúa sobre el almidón y lo convierte en azúcares más simples,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la lipasa lingual (degrada grasas)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agua, sales,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lisozima (bactericida)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mucina (lubricante).</a:t>
            </a:r>
          </a:p>
        </p:txBody>
      </p:sp>
    </p:spTree>
    <p:extLst>
      <p:ext uri="{BB962C8B-B14F-4D97-AF65-F5344CB8AC3E}">
        <p14:creationId xmlns:p14="http://schemas.microsoft.com/office/powerpoint/2010/main" val="374045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Glándulas de la cabeza y el cue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r="2835"/>
          <a:stretch>
            <a:fillRect/>
          </a:stretch>
        </p:blipFill>
        <p:spPr bwMode="auto">
          <a:xfrm>
            <a:off x="4572000" y="2924944"/>
            <a:ext cx="44640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13741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Las glándulas salivales están situadas en la región de la cara alrededor de la cavidad oral y se clasifican según su tamaño en:</a:t>
            </a:r>
          </a:p>
          <a:p>
            <a:pPr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b="1" dirty="0"/>
              <a:t>menores</a:t>
            </a:r>
            <a:r>
              <a:rPr lang="es-ES" sz="2400" dirty="0"/>
              <a:t> (labiales, bucales, palatinas y linguales) </a:t>
            </a:r>
          </a:p>
          <a:p>
            <a:pPr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b="1" dirty="0"/>
              <a:t>mayores </a:t>
            </a:r>
            <a:r>
              <a:rPr lang="es-ES" sz="2400" dirty="0"/>
              <a:t> (parotídeas,  </a:t>
            </a:r>
            <a:r>
              <a:rPr lang="es-ES" sz="2400" dirty="0" err="1"/>
              <a:t>submandibulares</a:t>
            </a:r>
            <a:r>
              <a:rPr lang="es-ES" sz="2400" dirty="0"/>
              <a:t>  y sublinguales). </a:t>
            </a:r>
          </a:p>
          <a:p>
            <a:pPr algn="just">
              <a:lnSpc>
                <a:spcPct val="150000"/>
              </a:lnSpc>
            </a:pPr>
            <a:endParaRPr lang="es-ES" sz="2400" dirty="0"/>
          </a:p>
          <a:p>
            <a:pPr algn="just">
              <a:lnSpc>
                <a:spcPct val="150000"/>
              </a:lnSpc>
            </a:pPr>
            <a:r>
              <a:rPr lang="es-ES" sz="2400" dirty="0"/>
              <a:t>Los </a:t>
            </a:r>
            <a:r>
              <a:rPr lang="es-ES" sz="2400" b="1" dirty="0"/>
              <a:t>conductos</a:t>
            </a:r>
            <a:r>
              <a:rPr lang="es-ES" sz="2400" dirty="0"/>
              <a:t> de las </a:t>
            </a:r>
            <a:r>
              <a:rPr lang="es-ES" sz="2400" b="1" dirty="0"/>
              <a:t>glándulas parotídeas</a:t>
            </a:r>
            <a:r>
              <a:rPr lang="es-ES" sz="2400" dirty="0"/>
              <a:t> desembocan en el vestíbulo oral y los </a:t>
            </a:r>
            <a:r>
              <a:rPr lang="es-ES" sz="2400" b="1" dirty="0"/>
              <a:t>conductos </a:t>
            </a:r>
          </a:p>
          <a:p>
            <a:pPr algn="just">
              <a:lnSpc>
                <a:spcPct val="150000"/>
              </a:lnSpc>
            </a:pPr>
            <a:r>
              <a:rPr lang="es-ES" sz="2400" b="1" dirty="0"/>
              <a:t>de las glándulas </a:t>
            </a:r>
            <a:r>
              <a:rPr lang="es-ES" sz="2400" b="1" dirty="0" err="1"/>
              <a:t>submandibulares</a:t>
            </a:r>
            <a:r>
              <a:rPr lang="es-ES" sz="2400" b="1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s-ES" sz="2400" b="1" dirty="0"/>
              <a:t>y sublinguales</a:t>
            </a:r>
            <a:r>
              <a:rPr lang="es-ES" sz="2400" dirty="0"/>
              <a:t> en el suelo de la </a:t>
            </a:r>
          </a:p>
          <a:p>
            <a:pPr algn="just">
              <a:lnSpc>
                <a:spcPct val="150000"/>
              </a:lnSpc>
            </a:pPr>
            <a:r>
              <a:rPr lang="es-ES" sz="2400" dirty="0"/>
              <a:t>cavidad oral.</a:t>
            </a:r>
          </a:p>
        </p:txBody>
      </p:sp>
    </p:spTree>
    <p:extLst>
      <p:ext uri="{BB962C8B-B14F-4D97-AF65-F5344CB8AC3E}">
        <p14:creationId xmlns:p14="http://schemas.microsoft.com/office/powerpoint/2010/main" val="213473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188640"/>
            <a:ext cx="51125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El </a:t>
            </a:r>
            <a:r>
              <a:rPr lang="es-EC" sz="2800" b="1" dirty="0">
                <a:latin typeface="Times New Roman" panose="02020603050405020304" pitchFamily="18" charset="0"/>
              </a:rPr>
              <a:t>hígado</a:t>
            </a:r>
            <a:r>
              <a:rPr lang="es-EC" sz="2400" dirty="0">
                <a:latin typeface="Times New Roman" panose="02020603050405020304" pitchFamily="18" charset="0"/>
              </a:rPr>
              <a:t> es la glándula 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más voluminosa del organismo</a:t>
            </a:r>
          </a:p>
          <a:p>
            <a:pPr algn="just"/>
            <a:endParaRPr lang="es-EC" sz="2400" dirty="0">
              <a:latin typeface="Times New Roman" panose="02020603050405020304" pitchFamily="18" charset="0"/>
            </a:endParaRPr>
          </a:p>
          <a:p>
            <a:pPr algn="just"/>
            <a:endParaRPr lang="es-EC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Realiza múltiples </a:t>
            </a:r>
            <a:r>
              <a:rPr lang="es-EC" sz="2800" b="1" dirty="0">
                <a:latin typeface="Times New Roman" panose="02020603050405020304" pitchFamily="18" charset="0"/>
              </a:rPr>
              <a:t>funciones:</a:t>
            </a:r>
            <a:endParaRPr lang="es-EC" sz="2400" b="1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2400" b="1" dirty="0">
                <a:latin typeface="Times New Roman" panose="02020603050405020304" pitchFamily="18" charset="0"/>
              </a:rPr>
              <a:t>metabólica,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2400" b="1" dirty="0">
                <a:latin typeface="Times New Roman" panose="02020603050405020304" pitchFamily="18" charset="0"/>
              </a:rPr>
              <a:t>secreción de bilis,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2400" b="1" dirty="0">
                <a:latin typeface="Times New Roman" panose="02020603050405020304" pitchFamily="18" charset="0"/>
              </a:rPr>
              <a:t>defensiva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2400" b="1" dirty="0">
                <a:latin typeface="Times New Roman" panose="02020603050405020304" pitchFamily="18" charset="0"/>
              </a:rPr>
              <a:t>vascular. </a:t>
            </a:r>
          </a:p>
        </p:txBody>
      </p:sp>
      <p:pic>
        <p:nvPicPr>
          <p:cNvPr id="3" name="Picture 5" descr="higadocircul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4536" y="642004"/>
            <a:ext cx="3995936" cy="595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43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igadocircul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4536" y="620687"/>
            <a:ext cx="3995936" cy="42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2536" y="260648"/>
            <a:ext cx="8351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2400" dirty="0">
                <a:latin typeface="Times New Roman" panose="02020603050405020304" pitchFamily="18" charset="0"/>
              </a:rPr>
              <a:t>El hígado participa en numerosos</a:t>
            </a:r>
          </a:p>
          <a:p>
            <a:pPr algn="just">
              <a:lnSpc>
                <a:spcPct val="150000"/>
              </a:lnSpc>
            </a:pPr>
            <a:r>
              <a:rPr lang="es-EC" sz="2400" b="1" dirty="0">
                <a:latin typeface="Times New Roman" panose="02020603050405020304" pitchFamily="18" charset="0"/>
              </a:rPr>
              <a:t>procesos metabólicos </a:t>
            </a:r>
            <a:r>
              <a:rPr lang="es-EC" sz="2400" dirty="0">
                <a:latin typeface="Times New Roman" panose="02020603050405020304" pitchFamily="18" charset="0"/>
              </a:rPr>
              <a:t>del organismo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(</a:t>
            </a:r>
            <a:r>
              <a:rPr lang="es-EC" sz="2400" b="1" dirty="0">
                <a:latin typeface="Times New Roman" panose="02020603050405020304" pitchFamily="18" charset="0"/>
              </a:rPr>
              <a:t>glúcidos, lípidos, proteínas, </a:t>
            </a:r>
          </a:p>
          <a:p>
            <a:pPr algn="just">
              <a:lnSpc>
                <a:spcPct val="150000"/>
              </a:lnSpc>
            </a:pPr>
            <a:r>
              <a:rPr lang="es-EC" sz="2400" b="1" dirty="0">
                <a:latin typeface="Times New Roman" panose="02020603050405020304" pitchFamily="18" charset="0"/>
              </a:rPr>
              <a:t>vitaminas y minerales</a:t>
            </a:r>
            <a:r>
              <a:rPr lang="es-EC" sz="2400" dirty="0">
                <a:latin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</a:rPr>
              <a:t>Libera grandes cantidades </a:t>
            </a:r>
            <a:r>
              <a:rPr lang="es-EC" sz="2400" b="1" dirty="0">
                <a:latin typeface="Times New Roman" panose="02020603050405020304" pitchFamily="18" charset="0"/>
              </a:rPr>
              <a:t>de energía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2536" y="3429000"/>
            <a:ext cx="4967536" cy="30008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>
                <a:latin typeface="Times New Roman" panose="02020603050405020304" pitchFamily="18" charset="0"/>
              </a:rPr>
              <a:t>Produce </a:t>
            </a:r>
            <a:r>
              <a:rPr lang="es-EC" b="1" dirty="0">
                <a:latin typeface="Times New Roman" panose="02020603050405020304" pitchFamily="18" charset="0"/>
              </a:rPr>
              <a:t>diversas sustancia</a:t>
            </a:r>
            <a:r>
              <a:rPr lang="es-EC" dirty="0">
                <a:latin typeface="Times New Roman" panose="02020603050405020304" pitchFamily="18" charset="0"/>
              </a:rPr>
              <a:t>s, algunas de las cuales son almacenadas en este órgano, como: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b="1" dirty="0">
                <a:latin typeface="Times New Roman" panose="02020603050405020304" pitchFamily="18" charset="0"/>
              </a:rPr>
              <a:t>glucógeno,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b="1" dirty="0">
                <a:latin typeface="Times New Roman" panose="02020603050405020304" pitchFamily="18" charset="0"/>
              </a:rPr>
              <a:t>Grasas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b="1" dirty="0">
                <a:latin typeface="Times New Roman" panose="02020603050405020304" pitchFamily="18" charset="0"/>
              </a:rPr>
              <a:t>Proteínas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b="1" dirty="0">
                <a:latin typeface="Times New Roman" panose="02020603050405020304" pitchFamily="18" charset="0"/>
              </a:rPr>
              <a:t>vitaminas (A, D y B12 )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b="1" dirty="0">
                <a:latin typeface="Times New Roman" panose="02020603050405020304" pitchFamily="18" charset="0"/>
              </a:rPr>
              <a:t>minerales (hierro). </a:t>
            </a:r>
          </a:p>
        </p:txBody>
      </p:sp>
    </p:spTree>
    <p:extLst>
      <p:ext uri="{BB962C8B-B14F-4D97-AF65-F5344CB8AC3E}">
        <p14:creationId xmlns:p14="http://schemas.microsoft.com/office/powerpoint/2010/main" val="279652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1707</Words>
  <Application>Microsoft Office PowerPoint</Application>
  <PresentationFormat>Presentación en pantalla (4:3)</PresentationFormat>
  <Paragraphs>228</Paragraphs>
  <Slides>42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                           BIBLIOGRAFÍA:                  BÁSICA    - GANONG “Fisiología Medica”  23ed      - GUYTUN Y HALL “Tratado de Fisiología Médica”, decimosegunda edición.      - TORTORA – DERRICKSON “Principios de anatomía y fisiología”. 11ª Edición.               COMPLEMENTARIA:    - Stuart Ira Fox. Fisiología Humana. 12 Ed. Mac Graw Hill. 2011.     - Bases de datos, PubMed, Elsevier, Hinari, EBSCO, Cielo, Science Direct.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Hígado</vt:lpstr>
      <vt:lpstr>Hígado</vt:lpstr>
      <vt:lpstr>Presentación de PowerPoint</vt:lpstr>
      <vt:lpstr>Presentación de PowerPoint</vt:lpstr>
      <vt:lpstr>Presentación de PowerPoint</vt:lpstr>
      <vt:lpstr>Vesícula biliar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Páncreas: el jugo pancreático</vt:lpstr>
      <vt:lpstr>Páncreas: endocrino</vt:lpstr>
      <vt:lpstr>Presentación de PowerPoint</vt:lpstr>
      <vt:lpstr>REGULACIÓN NEURAL Y ENDOCRINA DEL SISTEMA DIGESTIVO  </vt:lpstr>
      <vt:lpstr>Regulación de la función gástrica</vt:lpstr>
      <vt:lpstr>Fase cefálica</vt:lpstr>
      <vt:lpstr>Fase gástrica</vt:lpstr>
      <vt:lpstr>Fase intestinal</vt:lpstr>
      <vt:lpstr>Etapas del proceso digestivo</vt:lpstr>
      <vt:lpstr>Regulación del proceso digestivo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Maria Del Carmen Cordovez Martinez</cp:lastModifiedBy>
  <cp:revision>75</cp:revision>
  <dcterms:created xsi:type="dcterms:W3CDTF">2016-10-18T19:24:59Z</dcterms:created>
  <dcterms:modified xsi:type="dcterms:W3CDTF">2022-11-29T03:12:39Z</dcterms:modified>
</cp:coreProperties>
</file>