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74" r:id="rId6"/>
    <p:sldId id="260" r:id="rId7"/>
    <p:sldId id="277" r:id="rId8"/>
    <p:sldId id="278" r:id="rId9"/>
    <p:sldId id="279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00"/>
    <a:srgbClr val="66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0015-ECC0-4849-A092-3DC2403E0E81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DF54-5180-4EDB-80CC-F79E46A7377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16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1DF54-5180-4EDB-80CC-F79E46A73776}" type="slidenum">
              <a:rPr lang="es-PE" smtClean="0"/>
              <a:pPr/>
              <a:t>14</a:t>
            </a:fld>
            <a:endParaRPr 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0D911D5C-1B62-4864-8324-9092B0815158}" type="datetimeFigureOut">
              <a:rPr lang="es-PE" smtClean="0"/>
              <a:pPr/>
              <a:t>29/01/2025</a:t>
            </a:fld>
            <a:endParaRPr lang="es-P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CB788566-976B-4CA8-8B71-96EEAF3AE3D3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5168" y="0"/>
            <a:ext cx="8305800" cy="1295400"/>
          </a:xfrm>
        </p:spPr>
        <p:txBody>
          <a:bodyPr/>
          <a:lstStyle/>
          <a:p>
            <a:pPr algn="ctr"/>
            <a:r>
              <a:rPr lang="es-PE" sz="6000" b="1" dirty="0">
                <a:solidFill>
                  <a:srgbClr val="FF0000"/>
                </a:solidFill>
              </a:rPr>
              <a:t>NERVIOS CRANEALES</a:t>
            </a:r>
          </a:p>
        </p:txBody>
      </p:sp>
      <p:pic>
        <p:nvPicPr>
          <p:cNvPr id="1026" name="Picture 2" descr="Resultado de imagen para imagenes de pares crane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3" t="19135" r="19419" b="19484"/>
          <a:stretch/>
        </p:blipFill>
        <p:spPr bwMode="auto">
          <a:xfrm>
            <a:off x="935596" y="116632"/>
            <a:ext cx="666074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1"/>
                </a:solidFill>
              </a:rPr>
              <a:t>Funciones de los nervios craneales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496" y="1916832"/>
            <a:ext cx="3960440" cy="406524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Olfatorio – I par craneal:</a:t>
            </a:r>
          </a:p>
          <a:p>
            <a:pPr>
              <a:buNone/>
            </a:pPr>
            <a:r>
              <a:rPr lang="es-PE" sz="3200" dirty="0">
                <a:solidFill>
                  <a:schemeClr val="bg1"/>
                </a:solidFill>
              </a:rPr>
              <a:t>	Trasmite los impulsos olfativos; se localiza en el foramen olfatorio en la lámina cribosa del etmoides.</a:t>
            </a:r>
          </a:p>
        </p:txBody>
      </p:sp>
      <p:pic>
        <p:nvPicPr>
          <p:cNvPr id="2050" name="Picture 2" descr="http://www.anatomiahumana.ucv.cl/morfo1/foto1/P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47880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874E6A-4DD6-47EE-B716-87618C778EF9}"/>
              </a:ext>
            </a:extLst>
          </p:cNvPr>
          <p:cNvSpPr txBox="1"/>
          <p:nvPr/>
        </p:nvSpPr>
        <p:spPr>
          <a:xfrm>
            <a:off x="8172400" y="66693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970" y="1313384"/>
            <a:ext cx="360040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Óptico – II par craneal:</a:t>
            </a:r>
          </a:p>
          <a:p>
            <a:pPr>
              <a:buNone/>
            </a:pPr>
            <a:r>
              <a:rPr lang="es-PE" dirty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s-PE" sz="3200" dirty="0">
                <a:solidFill>
                  <a:schemeClr val="bg1"/>
                </a:solidFill>
              </a:rPr>
              <a:t>	Trasmite información visual al cerebro; se localiza en el agujero óptico.</a:t>
            </a:r>
            <a:endParaRPr lang="es-PE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PE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ikineurocirugia.com/lib/exe/fetch.php?media=nervioopti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84694"/>
            <a:ext cx="5039445" cy="5445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C47B2E7-6C78-4289-8387-C040A29907A9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qb.es/galeria/anatomia/oculo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856" y="4093438"/>
            <a:ext cx="3883632" cy="264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36512" y="620688"/>
            <a:ext cx="8784976" cy="35283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Oculomotor – III par craneal:</a:t>
            </a:r>
          </a:p>
          <a:p>
            <a:pPr algn="just">
              <a:buNone/>
            </a:pPr>
            <a:r>
              <a:rPr lang="es-PE" sz="3200" dirty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es-PE" sz="3200" dirty="0">
                <a:solidFill>
                  <a:schemeClr val="bg1"/>
                </a:solidFill>
              </a:rPr>
              <a:t>	</a:t>
            </a:r>
            <a:r>
              <a:rPr lang="es-PE" dirty="0">
                <a:solidFill>
                  <a:schemeClr val="bg1"/>
                </a:solidFill>
              </a:rPr>
              <a:t>Inerva el elevador palpebral superior, recto superior, recto medial, recto inferior y oblicuo inferior, los cuales en forma colectiva realizan la mayoría de movimientos oculares; también inervan el esfínter de la pupila. Se ubica en la hendidura esfenoidal.</a:t>
            </a:r>
            <a:endParaRPr lang="es-PE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B4F990-3F98-4B74-8AC1-E2BBD1B3DE52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53144"/>
            <a:ext cx="4978896" cy="52920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Troclear – IV par craneal</a:t>
            </a:r>
          </a:p>
          <a:p>
            <a:pPr algn="just">
              <a:buNone/>
            </a:pPr>
            <a:r>
              <a:rPr lang="es-PE" sz="3200" dirty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es-PE" sz="3200" dirty="0">
                <a:solidFill>
                  <a:schemeClr val="bg1"/>
                </a:solidFill>
              </a:rPr>
              <a:t>	Inerva el músculo oblicuo superior, el cual deprime, rota lateralmente (alrededor del eje óptico) y rota internamente el globo ocular; se localiza en la hendidura esfenoidal.</a:t>
            </a:r>
          </a:p>
        </p:txBody>
      </p:sp>
      <p:sp>
        <p:nvSpPr>
          <p:cNvPr id="30724" name="AutoShape 4" descr="http://dc102.4shared.com/doc/rfiTJ4mi/preview0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bg1"/>
              </a:solidFill>
            </a:endParaRPr>
          </a:p>
        </p:txBody>
      </p:sp>
      <p:sp>
        <p:nvSpPr>
          <p:cNvPr id="30726" name="AutoShape 6" descr="http://dc102.4shared.com/doc/rfiTJ4mi/preview0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bg1"/>
              </a:solidFill>
            </a:endParaRPr>
          </a:p>
        </p:txBody>
      </p:sp>
      <p:sp>
        <p:nvSpPr>
          <p:cNvPr id="30728" name="AutoShape 8" descr="http://dc102.4shared.com/doc/rfiTJ4mi/preview0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bg1"/>
              </a:solidFill>
            </a:endParaRPr>
          </a:p>
        </p:txBody>
      </p:sp>
      <p:sp>
        <p:nvSpPr>
          <p:cNvPr id="30730" name="AutoShape 10" descr="http://dc102.4shared.com/doc/rfiTJ4mi/preview00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bg1"/>
              </a:solidFill>
            </a:endParaRPr>
          </a:p>
        </p:txBody>
      </p:sp>
      <p:pic>
        <p:nvPicPr>
          <p:cNvPr id="9" name="8 Imagen" descr="preview008.png"/>
          <p:cNvPicPr>
            <a:picLocks noChangeAspect="1"/>
          </p:cNvPicPr>
          <p:nvPr/>
        </p:nvPicPr>
        <p:blipFill>
          <a:blip r:embed="rId3" cstate="print"/>
          <a:srcRect l="13140" r="13860"/>
          <a:stretch>
            <a:fillRect/>
          </a:stretch>
        </p:blipFill>
        <p:spPr>
          <a:xfrm>
            <a:off x="5364088" y="2060848"/>
            <a:ext cx="3600400" cy="3699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F12E79-B540-45E9-B5A3-5619E1B75264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4546848" cy="6458744"/>
          </a:xfrm>
        </p:spPr>
        <p:txBody>
          <a:bodyPr numCol="1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Trigémino – V par craneal:</a:t>
            </a: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</a:t>
            </a:r>
            <a:r>
              <a:rPr lang="es-PE" sz="3200" dirty="0">
                <a:solidFill>
                  <a:schemeClr val="bg1"/>
                </a:solidFill>
              </a:rPr>
              <a:t>Percibe información sensitiva de la cara e inerva los músculos de la masticación; se ubica en la fisura orbital superior (nervio oftálmico - V</a:t>
            </a:r>
            <a:r>
              <a:rPr lang="es-PE" sz="3200" baseline="-25000" dirty="0">
                <a:solidFill>
                  <a:schemeClr val="bg1"/>
                </a:solidFill>
              </a:rPr>
              <a:t>1</a:t>
            </a:r>
            <a:r>
              <a:rPr lang="es-PE" sz="3200" dirty="0">
                <a:solidFill>
                  <a:schemeClr val="bg1"/>
                </a:solidFill>
              </a:rPr>
              <a:t>), agujero redondo (nervio maxilar - V</a:t>
            </a:r>
            <a:r>
              <a:rPr lang="es-PE" sz="3200" baseline="-25000" dirty="0">
                <a:solidFill>
                  <a:schemeClr val="bg1"/>
                </a:solidFill>
              </a:rPr>
              <a:t>2</a:t>
            </a:r>
            <a:r>
              <a:rPr lang="es-PE" sz="3200" dirty="0">
                <a:solidFill>
                  <a:schemeClr val="bg1"/>
                </a:solidFill>
              </a:rPr>
              <a:t>) y agujero oval (nervio mandibular - V</a:t>
            </a:r>
            <a:r>
              <a:rPr lang="es-PE" sz="3200" baseline="-25000" dirty="0">
                <a:solidFill>
                  <a:schemeClr val="bg1"/>
                </a:solidFill>
              </a:rPr>
              <a:t>3</a:t>
            </a:r>
            <a:r>
              <a:rPr lang="es-PE" sz="32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4" name="Picture 2" descr="http://ulises.blogia.com/upload/20060503190253-nervio-trige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424847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767F96-A759-49AF-89BA-43BA8679319E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3779912" cy="51125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Abducens – VI par craneal:</a:t>
            </a:r>
          </a:p>
          <a:p>
            <a:pPr>
              <a:buNone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PE" sz="3200" dirty="0">
                <a:solidFill>
                  <a:schemeClr val="bg1"/>
                </a:solidFill>
              </a:rPr>
              <a:t>Inerva el músculo recto lateral, el cual abduce el globo ocular; ubicado en la hendidura esfenoidal.</a:t>
            </a:r>
            <a:endParaRPr lang="es-PE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AutoShape 2" descr="http://dc128.4shared.com/doc/_n_zXkwR/preview_html_m79bb34e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bg1"/>
              </a:solidFill>
            </a:endParaRPr>
          </a:p>
        </p:txBody>
      </p:sp>
      <p:pic>
        <p:nvPicPr>
          <p:cNvPr id="28676" name="Picture 4" descr="https://encrypted-tbn0.gstatic.com/images?q=tbn:ANd9GcRCcgAbof6FvSGzWHVBm4xwKIWpywUQ7TLPmcCR-ZjvEcNOXlR3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5114792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208037-72E0-41F2-8C23-160F181A88A0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696" y="260648"/>
            <a:ext cx="6048672" cy="60932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PE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Facial – VII par craneal:</a:t>
            </a: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Lleva inervación motora a los músculos encargados de la expresión facial, vientre posterior del músculo digástrico y el estapedio, recibe los impulsos gustativos de los dos tercios anteriores de la lengua y proporciona inervación secreto-motora a las salivales (a excepción de la parótida) y la glándula lagrimal; recorre el canal auditivo interno hasta el canal del facial y sale por el agujero estilomastoideo.</a:t>
            </a:r>
          </a:p>
        </p:txBody>
      </p:sp>
      <p:pic>
        <p:nvPicPr>
          <p:cNvPr id="27650" name="Picture 2" descr="http://upload.wikimedia.org/wikipedia/commons/thumb/8/8d/Gray790.png/300px-Gray7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576" y="1268760"/>
            <a:ext cx="3042136" cy="446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2471B8-49E7-4B5E-9670-17D88A65A973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57200" y="260648"/>
            <a:ext cx="5421288" cy="6408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</a:t>
            </a:r>
            <a:r>
              <a:rPr lang="es-PE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Vestibulococlear</a:t>
            </a: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VIII par craneal</a:t>
            </a: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(Auditivo)</a:t>
            </a:r>
            <a:endParaRPr lang="es-PE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s-PE" sz="3200" dirty="0">
                <a:solidFill>
                  <a:schemeClr val="bg1"/>
                </a:solidFill>
              </a:rPr>
              <a:t>	Percepción de sonidos, rotación y gravedad (esencia para el equilibrio y movimiento). La rama vestibular lleva impulsos para coordinar el equilibrio y el brazo coclear lleva impulsos auditivos; se localiza en el canal auditivo interno.</a:t>
            </a:r>
          </a:p>
        </p:txBody>
      </p:sp>
      <p:pic>
        <p:nvPicPr>
          <p:cNvPr id="6146" name="Picture 2" descr="http://neurociencias.udea.edu.co/neurokids/cranial%20nerves_archivos/eigh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3744416" cy="3145879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3174AE-57B4-42C5-993F-0604005A776E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5076056" cy="67413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PE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Glosofaríngeo – IX par craneal:</a:t>
            </a:r>
          </a:p>
          <a:p>
            <a:pPr>
              <a:buFont typeface="Wingdings" pitchFamily="2" charset="2"/>
              <a:buChar char="v"/>
            </a:pPr>
            <a:endParaRPr lang="es-PE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</a:t>
            </a:r>
            <a:r>
              <a:rPr lang="es-PE" sz="3000" dirty="0">
                <a:solidFill>
                  <a:schemeClr val="bg1"/>
                </a:solidFill>
              </a:rPr>
              <a:t>Recibe los impulsos gustativos del tercio posterior de la lengua, proporciona inervación secreto-motora a la glándula parótida e inervación motora al músculo estilofaríngeo. También retransmite alguna información al cerebro desde las amígdalas palatinas.</a:t>
            </a:r>
            <a:endParaRPr lang="es-PE" dirty="0">
              <a:solidFill>
                <a:schemeClr val="bg1"/>
              </a:solidFill>
            </a:endParaRPr>
          </a:p>
          <a:p>
            <a:pPr>
              <a:buNone/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bp3.blogger.com/_m0cB7JQhrRo/R9WQiTSznzI/AAAAAAAAAYk/REWB8lgQrD0/s400/9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888432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D4216CA-F9BF-4527-8CBE-38EC127F144B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E" sz="3200" dirty="0">
                <a:solidFill>
                  <a:schemeClr val="bg1"/>
                </a:solidFill>
              </a:rPr>
              <a:t>Los nervios craneales o pares son aquellos que atraviesan pequeños orificios de la base del cráneo que están conectados al encéfalo (masa gris) estos tienen la función de ramificarse hacia diferentes partes del cuerpo y cumplir funciones. </a:t>
            </a:r>
            <a:endParaRPr lang="es-P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36512" y="260648"/>
            <a:ext cx="5256584" cy="64807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PE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Vago – X par craneal:</a:t>
            </a: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Proporciona inervación a la mayoría de los músculos laríngeos y a todos los músculos faríngeos, excepto al estilofaringeo, lleva fibras parasimpáticas a las proximidades de todas las vísceras abdominales y recibe el sentido del gusto proveniente de la epiglotis. Controla los músculos que ayudan a articular sonidos en el paladar blando</a:t>
            </a:r>
          </a:p>
        </p:txBody>
      </p:sp>
      <p:pic>
        <p:nvPicPr>
          <p:cNvPr id="4098" name="Picture 2" descr="http://www.ecured.cu/images/thumb/8/88/Vago_Index.jpeg/260px-Vago_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07839"/>
            <a:ext cx="3736640" cy="4069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E38788-E249-46A8-8565-A2BF1A9BE1B6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4968552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Accesorio – XI par craneal:</a:t>
            </a: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Controla los músculos esternocleidomastoideo y el trapecio, se superpone con funciones del vago. Los síntomas de daño incluyen incapacidad para encoger los hombros y debilidad para los movimientos cefálicos.</a:t>
            </a:r>
          </a:p>
        </p:txBody>
      </p:sp>
      <p:pic>
        <p:nvPicPr>
          <p:cNvPr id="3074" name="Picture 2" descr="http://1.bp.blogspot.com/_Jfnba3u9dZ8/SMcgqoiB-EI/AAAAAAAAAN8/IMSOPXIgjPs/s400/n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5674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F79D50-CD00-49DB-A77D-8EF7F25EFA6F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36512" y="260648"/>
            <a:ext cx="4608512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PE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Nervio Hipogloso – XII par craneal:</a:t>
            </a:r>
          </a:p>
          <a:p>
            <a:pPr>
              <a:buNone/>
            </a:pPr>
            <a:r>
              <a:rPr lang="es-PE" dirty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es-PE" dirty="0">
                <a:solidFill>
                  <a:schemeClr val="bg1"/>
                </a:solidFill>
              </a:rPr>
              <a:t>	Proporciona inervación motora a los músculos de la lengua (excepto al músculo palatogloso, el cual es inervado por el nervio vago) y otros músculos linguales. Importante en la deglución (formación del bolo) y la articulación de sonidos</a:t>
            </a:r>
          </a:p>
        </p:txBody>
      </p:sp>
      <p:pic>
        <p:nvPicPr>
          <p:cNvPr id="2050" name="Picture 2" descr="http://upload.wikimedia.org/wikipedia/commons/thumb/e/ef/Gray794.png/200px-Gray7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14292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5366BD-0389-4151-ABC0-5C0C6121A6EE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h0Zwj2DW9Js/TiqkHurupoI/AAAAAAAAMJk/0G40jWpXpSE/s1600/Copia+de+ni%25C3%25B1os+graci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03597"/>
            <a:ext cx="5256584" cy="499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CLASIFICACIÓN  DE LOS NERVIOS CRANEALES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7704856" cy="42484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PE" sz="3200" dirty="0">
                <a:solidFill>
                  <a:schemeClr val="bg1"/>
                </a:solidFill>
              </a:rPr>
              <a:t>Hay 12 pares de nervios craneales que constituyen los nervios periféricos del encéfalo. Estos nervios abandonan el cráneo a través de fisuras y forámenes para distribuirse en la cabeza y cuello principalmente (a excepción del par craneal X que inerva estructuras torácicas y abdominales).</a:t>
            </a:r>
          </a:p>
          <a:p>
            <a:pPr algn="just">
              <a:buNone/>
            </a:pPr>
            <a:endParaRPr lang="es-P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5796" y="1556792"/>
            <a:ext cx="252028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E" sz="1800" dirty="0">
                <a:solidFill>
                  <a:schemeClr val="bg1"/>
                </a:solidFill>
              </a:rPr>
              <a:t>Los nervios craneales son: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1745" y="2132856"/>
            <a:ext cx="5040560" cy="2121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PE" sz="2000" dirty="0">
                <a:solidFill>
                  <a:schemeClr val="bg1"/>
                </a:solidFill>
              </a:rPr>
              <a:t>1. Nervio Olfatorio (par craneal I)</a:t>
            </a:r>
          </a:p>
          <a:p>
            <a:pPr>
              <a:buNone/>
            </a:pPr>
            <a:r>
              <a:rPr lang="es-PE" sz="2000" dirty="0">
                <a:solidFill>
                  <a:schemeClr val="bg1"/>
                </a:solidFill>
              </a:rPr>
              <a:t>2. Nervio Óptico (par craneal II)</a:t>
            </a:r>
          </a:p>
          <a:p>
            <a:pPr>
              <a:buNone/>
            </a:pPr>
            <a:r>
              <a:rPr lang="es-PE" sz="2000" dirty="0">
                <a:solidFill>
                  <a:schemeClr val="bg1"/>
                </a:solidFill>
              </a:rPr>
              <a:t>3. Nervio Oculomotor (par craneal III)</a:t>
            </a:r>
          </a:p>
          <a:p>
            <a:pPr>
              <a:buNone/>
            </a:pPr>
            <a:r>
              <a:rPr lang="es-PE" sz="2000" dirty="0">
                <a:solidFill>
                  <a:schemeClr val="bg1"/>
                </a:solidFill>
              </a:rPr>
              <a:t>4. Nervio Troclear (par craneal IV)</a:t>
            </a:r>
          </a:p>
          <a:p>
            <a:pPr>
              <a:buNone/>
            </a:pPr>
            <a:r>
              <a:rPr lang="es-PE" sz="2000" dirty="0">
                <a:solidFill>
                  <a:schemeClr val="bg1"/>
                </a:solidFill>
              </a:rPr>
              <a:t>5. Nervio Trigémino (par craneal V)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716016" y="3789040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</a:rPr>
              <a:t>6. Nervio Abducente (par craneal VI)</a:t>
            </a:r>
          </a:p>
          <a:p>
            <a:r>
              <a:rPr lang="es-PE" sz="2000" dirty="0">
                <a:solidFill>
                  <a:schemeClr val="bg1"/>
                </a:solidFill>
              </a:rPr>
              <a:t>7. Nervio Facial (par craneal VII)</a:t>
            </a:r>
          </a:p>
          <a:p>
            <a:r>
              <a:rPr lang="es-PE" sz="2000" dirty="0">
                <a:solidFill>
                  <a:schemeClr val="bg1"/>
                </a:solidFill>
              </a:rPr>
              <a:t>8. Nervio Vestibulococlear (par craneal VIII)</a:t>
            </a:r>
          </a:p>
          <a:p>
            <a:r>
              <a:rPr lang="es-PE" sz="2000" dirty="0">
                <a:solidFill>
                  <a:schemeClr val="bg1"/>
                </a:solidFill>
              </a:rPr>
              <a:t>9. Nervio Glosofaríngeo (par craneal IX)</a:t>
            </a:r>
          </a:p>
          <a:p>
            <a:r>
              <a:rPr lang="es-PE" sz="2000" dirty="0">
                <a:solidFill>
                  <a:schemeClr val="bg1"/>
                </a:solidFill>
              </a:rPr>
              <a:t>10. Nervio Vago (par craneal X)</a:t>
            </a:r>
          </a:p>
          <a:p>
            <a:r>
              <a:rPr lang="es-PE" sz="2000" dirty="0">
                <a:solidFill>
                  <a:schemeClr val="bg1"/>
                </a:solidFill>
              </a:rPr>
              <a:t>11. Nervio Accesorio (par craneal XI)</a:t>
            </a:r>
          </a:p>
          <a:p>
            <a:r>
              <a:rPr lang="es-PE" sz="2000" dirty="0">
                <a:solidFill>
                  <a:schemeClr val="bg1"/>
                </a:solidFill>
              </a:rPr>
              <a:t>12. Nervio Hipogloso (par craneal XII)</a:t>
            </a:r>
          </a:p>
          <a:p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finanzasparatodos.es/gepeese/comun/imagenesAzul/ico_sabias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0500"/>
            <a:ext cx="2381250" cy="28575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79512" y="47667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Los nervios craneales se originan del encéfalo.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Existen 12 pares que se denominan numerándolos de arriba hacia abajo o con nombres propios: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DB2D58-4E25-4DB0-9C94-94A0977597D9}"/>
              </a:ext>
            </a:extLst>
          </p:cNvPr>
          <p:cNvSpPr txBox="1"/>
          <p:nvPr/>
        </p:nvSpPr>
        <p:spPr>
          <a:xfrm>
            <a:off x="8172400" y="66480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7349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90872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Los nervios craneales se diferencian de los nervios espinales en varios aspectos:       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por su origen y formación,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tipo funcional de sus fibras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ganglios que poseen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 y distribución.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60851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1863" y="4941168"/>
            <a:ext cx="698477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schemeClr val="bg1"/>
                </a:solidFill>
              </a:rPr>
              <a:t>Origen aparente de los nervios craneales. </a:t>
            </a:r>
          </a:p>
          <a:p>
            <a:pPr algn="just"/>
            <a:r>
              <a:rPr lang="es-ES" sz="1400" i="1" dirty="0">
                <a:solidFill>
                  <a:schemeClr val="bg1"/>
                </a:solidFill>
              </a:rPr>
              <a:t>II. Nervio </a:t>
            </a:r>
            <a:r>
              <a:rPr lang="pt-BR" sz="1400" i="1" dirty="0">
                <a:solidFill>
                  <a:schemeClr val="bg1"/>
                </a:solidFill>
              </a:rPr>
              <a:t>óptico, III. </a:t>
            </a:r>
            <a:r>
              <a:rPr lang="pt-BR" sz="1400" i="1" dirty="0" err="1">
                <a:solidFill>
                  <a:schemeClr val="bg1"/>
                </a:solidFill>
              </a:rPr>
              <a:t>nervio</a:t>
            </a:r>
            <a:r>
              <a:rPr lang="pt-BR" sz="1400" i="1" dirty="0">
                <a:solidFill>
                  <a:schemeClr val="bg1"/>
                </a:solidFill>
              </a:rPr>
              <a:t> </a:t>
            </a:r>
            <a:r>
              <a:rPr lang="pt-BR" sz="1400" i="1" dirty="0" err="1">
                <a:solidFill>
                  <a:schemeClr val="bg1"/>
                </a:solidFill>
              </a:rPr>
              <a:t>oculomotor</a:t>
            </a:r>
            <a:r>
              <a:rPr lang="pt-BR" sz="1400" i="1" dirty="0">
                <a:solidFill>
                  <a:schemeClr val="bg1"/>
                </a:solidFill>
              </a:rPr>
              <a:t>, IV. </a:t>
            </a:r>
            <a:r>
              <a:rPr lang="pt-BR" sz="1400" i="1" dirty="0" err="1">
                <a:solidFill>
                  <a:schemeClr val="bg1"/>
                </a:solidFill>
              </a:rPr>
              <a:t>nervio</a:t>
            </a:r>
            <a:r>
              <a:rPr lang="pt-BR" sz="1400" i="1" dirty="0">
                <a:solidFill>
                  <a:schemeClr val="bg1"/>
                </a:solidFill>
              </a:rPr>
              <a:t> troclear, V. </a:t>
            </a:r>
            <a:r>
              <a:rPr lang="pt-BR" sz="1400" i="1" dirty="0" err="1">
                <a:solidFill>
                  <a:schemeClr val="bg1"/>
                </a:solidFill>
              </a:rPr>
              <a:t>nervio</a:t>
            </a:r>
            <a:r>
              <a:rPr lang="pt-BR" sz="1400" i="1" dirty="0">
                <a:solidFill>
                  <a:schemeClr val="bg1"/>
                </a:solidFill>
              </a:rPr>
              <a:t> </a:t>
            </a:r>
            <a:r>
              <a:rPr lang="es-ES" sz="1400" i="1" dirty="0">
                <a:solidFill>
                  <a:schemeClr val="bg1"/>
                </a:solidFill>
              </a:rPr>
              <a:t>trigémino, VI. nervio abductor, VII. nervio facial, VIII. nervio </a:t>
            </a:r>
            <a:r>
              <a:rPr lang="es-ES" sz="1400" i="1" dirty="0" err="1">
                <a:solidFill>
                  <a:schemeClr val="bg1"/>
                </a:solidFill>
              </a:rPr>
              <a:t>vestibulococlear</a:t>
            </a:r>
            <a:r>
              <a:rPr lang="es-ES" sz="1400" i="1" dirty="0">
                <a:solidFill>
                  <a:schemeClr val="bg1"/>
                </a:solidFill>
              </a:rPr>
              <a:t>, IX. nervio glosofaríngeo, X. nervio vago, XI. nervio accesorio, XII. nervio hipogloso,</a:t>
            </a:r>
          </a:p>
          <a:p>
            <a:pPr algn="just"/>
            <a:r>
              <a:rPr lang="es-ES" sz="1400" i="1" dirty="0">
                <a:solidFill>
                  <a:schemeClr val="bg1"/>
                </a:solidFill>
              </a:rPr>
              <a:t> a) quiasma óptico, b) pedúnculo cerebral, c) puente, d) médula </a:t>
            </a:r>
            <a:r>
              <a:rPr lang="es-ES" sz="1400" i="1" dirty="0" err="1">
                <a:solidFill>
                  <a:schemeClr val="bg1"/>
                </a:solidFill>
              </a:rPr>
              <a:t>oblongada</a:t>
            </a:r>
            <a:r>
              <a:rPr lang="es-ES" sz="1400" i="1" dirty="0">
                <a:solidFill>
                  <a:schemeClr val="bg1"/>
                </a:solidFill>
              </a:rPr>
              <a:t>, e) médula espinal.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556" y="5084752"/>
            <a:ext cx="4186420" cy="936104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000" dirty="0">
                <a:solidFill>
                  <a:schemeClr val="bg1"/>
                </a:solidFill>
              </a:rPr>
              <a:t>Los nervios trigémino (V), facial (VII), glosofaríngeo (IX) y vago (X)</a:t>
            </a:r>
            <a:endParaRPr lang="es-PE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3.bp.blogspot.com/_AyH_yXDtDCo/TIvZ1bqgbNI/AAAAAAAAAIo/HPNPrHQR40c/s1600/sabias-q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989" y="2859360"/>
            <a:ext cx="34194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164545" y="1511190"/>
            <a:ext cx="499272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</a:rPr>
              <a:t>Los nervios olfatorio (I), óptico (II), y vestibulococlear (VIII) 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2033862" y="2445429"/>
            <a:ext cx="329821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</a:rPr>
              <a:t>son </a:t>
            </a:r>
            <a:r>
              <a:rPr lang="es-PE" sz="2000" b="1" dirty="0">
                <a:solidFill>
                  <a:schemeClr val="bg1"/>
                </a:solidFill>
              </a:rPr>
              <a:t>totalmente sensitivos</a:t>
            </a:r>
            <a:r>
              <a:rPr lang="es-PE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5342" y="2904619"/>
            <a:ext cx="4104456" cy="923330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Los nervios oculomotor (III), troclear (IV),  </a:t>
            </a:r>
            <a:r>
              <a:rPr lang="es-PE" dirty="0" err="1">
                <a:solidFill>
                  <a:schemeClr val="bg1"/>
                </a:solidFill>
              </a:rPr>
              <a:t>abducens</a:t>
            </a:r>
            <a:r>
              <a:rPr lang="es-PE" dirty="0">
                <a:solidFill>
                  <a:schemeClr val="bg1"/>
                </a:solidFill>
              </a:rPr>
              <a:t> (VI), accesorio (XI) e hipogloso (XII)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862623" y="3918108"/>
            <a:ext cx="3320011" cy="369332"/>
          </a:xfrm>
          <a:prstGeom prst="rect">
            <a:avLst/>
          </a:prstGeom>
          <a:solidFill>
            <a:srgbClr val="FF66CC"/>
          </a:solidFill>
        </p:spPr>
        <p:txBody>
          <a:bodyPr wrap="non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son </a:t>
            </a:r>
            <a:r>
              <a:rPr lang="es-PE" b="1" dirty="0">
                <a:solidFill>
                  <a:schemeClr val="bg1"/>
                </a:solidFill>
              </a:rPr>
              <a:t>completamente motores.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62623" y="6160442"/>
            <a:ext cx="4303638" cy="369332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son tanto sensitivos como motores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B2DA18-7B9E-4D0E-96D3-9582B260D5A7}"/>
              </a:ext>
            </a:extLst>
          </p:cNvPr>
          <p:cNvSpPr txBox="1"/>
          <p:nvPr/>
        </p:nvSpPr>
        <p:spPr>
          <a:xfrm>
            <a:off x="8172400" y="6726560"/>
            <a:ext cx="9361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>
                <a:solidFill>
                  <a:schemeClr val="bg1"/>
                </a:solidFill>
              </a:rPr>
              <a:t>IMPORTANTE</a:t>
            </a:r>
            <a:endParaRPr lang="es-ES" sz="900" dirty="0"/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15BDCC76-CA69-BFC9-3DED-23ED17A1EE26}"/>
              </a:ext>
            </a:extLst>
          </p:cNvPr>
          <p:cNvSpPr/>
          <p:nvPr/>
        </p:nvSpPr>
        <p:spPr>
          <a:xfrm>
            <a:off x="786572" y="184793"/>
            <a:ext cx="760185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</a:rPr>
              <a:t>Los nervios craneales se clasifican según su función en: sensitivos, motores y mixtos</a:t>
            </a:r>
            <a:endParaRPr lang="es-E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312368" cy="33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4365104"/>
            <a:ext cx="273630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i="1" dirty="0" err="1">
                <a:solidFill>
                  <a:schemeClr val="bg1"/>
                </a:solidFill>
              </a:rPr>
              <a:t>Nervio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i="1" dirty="0" err="1">
                <a:solidFill>
                  <a:schemeClr val="bg1"/>
                </a:solidFill>
              </a:rPr>
              <a:t>olfatorio</a:t>
            </a:r>
            <a:r>
              <a:rPr lang="pt-BR" i="1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AutoNum type="arabicPeriod"/>
            </a:pPr>
            <a:r>
              <a:rPr lang="pt-BR" i="1" dirty="0">
                <a:solidFill>
                  <a:schemeClr val="bg1"/>
                </a:solidFill>
              </a:rPr>
              <a:t>filamentos </a:t>
            </a:r>
            <a:r>
              <a:rPr lang="pt-BR" i="1" dirty="0" err="1">
                <a:solidFill>
                  <a:schemeClr val="bg1"/>
                </a:solidFill>
              </a:rPr>
              <a:t>olfatorios</a:t>
            </a:r>
            <a:r>
              <a:rPr lang="pt-BR" i="1" dirty="0">
                <a:solidFill>
                  <a:schemeClr val="bg1"/>
                </a:solidFill>
              </a:rPr>
              <a:t>, </a:t>
            </a:r>
          </a:p>
          <a:p>
            <a:pPr marL="342900" indent="-342900">
              <a:buAutoNum type="arabicPeriod"/>
            </a:pPr>
            <a:r>
              <a:rPr lang="pt-BR" i="1" dirty="0">
                <a:solidFill>
                  <a:schemeClr val="bg1"/>
                </a:solidFill>
              </a:rPr>
              <a:t>bulbo</a:t>
            </a:r>
            <a:r>
              <a:rPr lang="es-ES" i="1" dirty="0">
                <a:solidFill>
                  <a:schemeClr val="bg1"/>
                </a:solidFill>
              </a:rPr>
              <a:t>olfatorio.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84" y="791641"/>
            <a:ext cx="4190171" cy="33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60032" y="4272771"/>
            <a:ext cx="282202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i="1" dirty="0" err="1">
                <a:solidFill>
                  <a:schemeClr val="bg1"/>
                </a:solidFill>
              </a:rPr>
              <a:t>Nervio</a:t>
            </a:r>
            <a:r>
              <a:rPr lang="pt-BR" i="1" dirty="0">
                <a:solidFill>
                  <a:schemeClr val="bg1"/>
                </a:solidFill>
              </a:rPr>
              <a:t> óptico.</a:t>
            </a:r>
          </a:p>
          <a:p>
            <a:pPr marL="342900" indent="-342900" algn="just">
              <a:buAutoNum type="arabicPeriod"/>
            </a:pPr>
            <a:r>
              <a:rPr lang="pt-BR" i="1" dirty="0" err="1">
                <a:solidFill>
                  <a:schemeClr val="bg1"/>
                </a:solidFill>
              </a:rPr>
              <a:t>nervio</a:t>
            </a:r>
            <a:r>
              <a:rPr lang="pt-BR" i="1" dirty="0">
                <a:solidFill>
                  <a:schemeClr val="bg1"/>
                </a:solidFill>
              </a:rPr>
              <a:t> óptico,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</a:rPr>
              <a:t>a) bulbo ocular,</a:t>
            </a:r>
          </a:p>
          <a:p>
            <a:pPr algn="just"/>
            <a:r>
              <a:rPr lang="pt-BR" i="1" dirty="0">
                <a:solidFill>
                  <a:schemeClr val="bg1"/>
                </a:solidFill>
              </a:rPr>
              <a:t>b) quiasma óptico,</a:t>
            </a:r>
          </a:p>
          <a:p>
            <a:pPr algn="just"/>
            <a:r>
              <a:rPr lang="pt-BR" i="1" dirty="0">
                <a:solidFill>
                  <a:schemeClr val="bg1"/>
                </a:solidFill>
              </a:rPr>
              <a:t>c) </a:t>
            </a:r>
            <a:r>
              <a:rPr lang="pt-BR" i="1" dirty="0" err="1">
                <a:solidFill>
                  <a:schemeClr val="bg1"/>
                </a:solidFill>
              </a:rPr>
              <a:t>tracto</a:t>
            </a:r>
            <a:r>
              <a:rPr lang="pt-BR" i="1" dirty="0">
                <a:solidFill>
                  <a:schemeClr val="bg1"/>
                </a:solidFill>
              </a:rPr>
              <a:t> óptico,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</a:rPr>
              <a:t>d) bulbo </a:t>
            </a:r>
            <a:r>
              <a:rPr lang="pt-BR" i="1" dirty="0" err="1">
                <a:solidFill>
                  <a:schemeClr val="bg1"/>
                </a:solidFill>
              </a:rPr>
              <a:t>olfatorio</a:t>
            </a:r>
            <a:r>
              <a:rPr lang="pt-BR" i="1" dirty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es-ES" i="1" dirty="0">
                <a:solidFill>
                  <a:schemeClr val="bg1"/>
                </a:solidFill>
              </a:rPr>
              <a:t>e) tracto olfatorio.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8" t="43130" r="16216" b="26832"/>
          <a:stretch/>
        </p:blipFill>
        <p:spPr bwMode="auto">
          <a:xfrm>
            <a:off x="701752" y="1181404"/>
            <a:ext cx="7830688" cy="53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4" t="30432" r="16274" b="21248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4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562</TotalTime>
  <Words>1045</Words>
  <Application>Microsoft Office PowerPoint</Application>
  <PresentationFormat>Presentación en pantalla (4:3)</PresentationFormat>
  <Paragraphs>94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Wingdings</vt:lpstr>
      <vt:lpstr>Wingdings 2</vt:lpstr>
      <vt:lpstr>Tema4</vt:lpstr>
      <vt:lpstr>NERVIOS CRANEALES</vt:lpstr>
      <vt:lpstr>DEFINICIÓN</vt:lpstr>
      <vt:lpstr>CLASIFICACIÓN  DE LOS NERVIOS CRANEALES</vt:lpstr>
      <vt:lpstr>Los nervios craneales son: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Funciones de los nervios craneales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NERVIOS CRANEALES</dc:title>
  <dc:creator>yngrydh</dc:creator>
  <cp:lastModifiedBy>Cordovez Martínez María del Carmen</cp:lastModifiedBy>
  <cp:revision>47</cp:revision>
  <dcterms:created xsi:type="dcterms:W3CDTF">2012-09-23T23:05:31Z</dcterms:created>
  <dcterms:modified xsi:type="dcterms:W3CDTF">2025-01-29T14:23:18Z</dcterms:modified>
</cp:coreProperties>
</file>