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69" r:id="rId2"/>
    <p:sldId id="273" r:id="rId3"/>
    <p:sldId id="277" r:id="rId4"/>
    <p:sldId id="293" r:id="rId5"/>
    <p:sldId id="289" r:id="rId6"/>
    <p:sldId id="278" r:id="rId7"/>
    <p:sldId id="279" r:id="rId8"/>
    <p:sldId id="280" r:id="rId9"/>
    <p:sldId id="281" r:id="rId10"/>
    <p:sldId id="290" r:id="rId11"/>
    <p:sldId id="282" r:id="rId12"/>
    <p:sldId id="284" r:id="rId13"/>
    <p:sldId id="285" r:id="rId14"/>
    <p:sldId id="286" r:id="rId15"/>
    <p:sldId id="292" r:id="rId16"/>
    <p:sldId id="287" r:id="rId17"/>
    <p:sldId id="291" r:id="rId18"/>
    <p:sldId id="258" r:id="rId19"/>
    <p:sldId id="260" r:id="rId20"/>
    <p:sldId id="261" r:id="rId21"/>
    <p:sldId id="262" r:id="rId22"/>
    <p:sldId id="263" r:id="rId23"/>
    <p:sldId id="264" r:id="rId24"/>
    <p:sldId id="266" r:id="rId25"/>
    <p:sldId id="265" r:id="rId26"/>
    <p:sldId id="268" r:id="rId27"/>
    <p:sldId id="257" r:id="rId2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188"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6C0D5A-BB63-49CF-BB0D-6668DFD9AF6D}" type="datetimeFigureOut">
              <a:rPr lang="es-ES" smtClean="0"/>
              <a:t>29/01/2025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21FCAA-8328-4F38-A850-663D49C86B97}" type="slidenum">
              <a:rPr lang="es-ES" smtClean="0"/>
              <a:t>‹Nº›</a:t>
            </a:fld>
            <a:endParaRPr lang="es-ES"/>
          </a:p>
        </p:txBody>
      </p:sp>
    </p:spTree>
    <p:extLst>
      <p:ext uri="{BB962C8B-B14F-4D97-AF65-F5344CB8AC3E}">
        <p14:creationId xmlns:p14="http://schemas.microsoft.com/office/powerpoint/2010/main" val="598879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724E2DA-09D6-4EA8-A3F2-9E7906A3CBBB}" type="slidenum">
              <a:rPr lang="es-ES" smtClean="0">
                <a:latin typeface="Times New Roman" pitchFamily="18" charset="0"/>
              </a:rPr>
              <a:pPr eaLnBrk="1" hangingPunct="1"/>
              <a:t>26</a:t>
            </a:fld>
            <a:endParaRPr lang="es-ES">
              <a:latin typeface="Times New Roman" pitchFamily="18" charset="0"/>
            </a:endParaRPr>
          </a:p>
        </p:txBody>
      </p:sp>
      <p:sp>
        <p:nvSpPr>
          <p:cNvPr id="56323" name="Rectangle 2"/>
          <p:cNvSpPr>
            <a:spLocks noGrp="1" noRot="1" noChangeAspect="1" noChangeArrowheads="1" noTextEdit="1"/>
          </p:cNvSpPr>
          <p:nvPr>
            <p:ph type="sldImg"/>
          </p:nvPr>
        </p:nvSpPr>
        <p:spPr>
          <a:xfrm>
            <a:off x="1981200" y="533400"/>
            <a:ext cx="2895600" cy="2171700"/>
          </a:xfrm>
          <a:solidFill>
            <a:srgbClr val="FFFFFF"/>
          </a:solidFill>
          <a:ln/>
        </p:spPr>
      </p:sp>
      <p:sp>
        <p:nvSpPr>
          <p:cNvPr id="56324" name="Rectangle 3"/>
          <p:cNvSpPr>
            <a:spLocks noGrp="1" noChangeArrowheads="1"/>
          </p:cNvSpPr>
          <p:nvPr>
            <p:ph type="body" idx="1"/>
          </p:nvPr>
        </p:nvSpPr>
        <p:spPr>
          <a:xfrm>
            <a:off x="228600" y="2819400"/>
            <a:ext cx="6400800" cy="5638800"/>
          </a:xfrm>
          <a:solidFill>
            <a:srgbClr val="FFFFFF"/>
          </a:solidFill>
          <a:ln>
            <a:solidFill>
              <a:srgbClr val="000000"/>
            </a:solidFill>
          </a:ln>
        </p:spPr>
        <p:txBody>
          <a:bodyPr/>
          <a:lstStyle/>
          <a:p>
            <a:pPr eaLnBrk="1" hangingPunct="1"/>
            <a:r>
              <a:rPr lang="en-US" dirty="0">
                <a:solidFill>
                  <a:srgbClr val="000000"/>
                </a:solidFill>
                <a:latin typeface="Arial" charset="0"/>
              </a:rPr>
              <a:t>(a) Structural (colored) and functional (labeled) regions of the human left cerebral cortex. A map of the right cerebral cortex would be similar, except that speech and language are less well developed there. (b) The chart shows the distribution of abilities between the two hemispheres.</a:t>
            </a:r>
          </a:p>
        </p:txBody>
      </p:sp>
    </p:spTree>
    <p:extLst>
      <p:ext uri="{BB962C8B-B14F-4D97-AF65-F5344CB8AC3E}">
        <p14:creationId xmlns:p14="http://schemas.microsoft.com/office/powerpoint/2010/main" val="3467883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0B0690CA-7382-47E8-B6A8-A358A6026551}" type="datetimeFigureOut">
              <a:rPr lang="es-ES" smtClean="0"/>
              <a:t>29/01/2025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0506AED-0FEB-4FBF-8321-CD1CB37071E1}" type="slidenum">
              <a:rPr lang="es-ES" smtClean="0"/>
              <a:t>‹Nº›</a:t>
            </a:fld>
            <a:endParaRPr lang="es-ES"/>
          </a:p>
        </p:txBody>
      </p:sp>
    </p:spTree>
    <p:extLst>
      <p:ext uri="{BB962C8B-B14F-4D97-AF65-F5344CB8AC3E}">
        <p14:creationId xmlns:p14="http://schemas.microsoft.com/office/powerpoint/2010/main" val="3545638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0B0690CA-7382-47E8-B6A8-A358A6026551}" type="datetimeFigureOut">
              <a:rPr lang="es-ES" smtClean="0"/>
              <a:t>29/01/2025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0506AED-0FEB-4FBF-8321-CD1CB37071E1}" type="slidenum">
              <a:rPr lang="es-ES" smtClean="0"/>
              <a:t>‹Nº›</a:t>
            </a:fld>
            <a:endParaRPr lang="es-ES"/>
          </a:p>
        </p:txBody>
      </p:sp>
    </p:spTree>
    <p:extLst>
      <p:ext uri="{BB962C8B-B14F-4D97-AF65-F5344CB8AC3E}">
        <p14:creationId xmlns:p14="http://schemas.microsoft.com/office/powerpoint/2010/main" val="375603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0B0690CA-7382-47E8-B6A8-A358A6026551}" type="datetimeFigureOut">
              <a:rPr lang="es-ES" smtClean="0"/>
              <a:t>29/01/2025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0506AED-0FEB-4FBF-8321-CD1CB37071E1}" type="slidenum">
              <a:rPr lang="es-ES" smtClean="0"/>
              <a:t>‹Nº›</a:t>
            </a:fld>
            <a:endParaRPr lang="es-ES"/>
          </a:p>
        </p:txBody>
      </p:sp>
    </p:spTree>
    <p:extLst>
      <p:ext uri="{BB962C8B-B14F-4D97-AF65-F5344CB8AC3E}">
        <p14:creationId xmlns:p14="http://schemas.microsoft.com/office/powerpoint/2010/main" val="1194623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0B0690CA-7382-47E8-B6A8-A358A6026551}" type="datetimeFigureOut">
              <a:rPr lang="es-ES" smtClean="0"/>
              <a:t>29/01/2025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0506AED-0FEB-4FBF-8321-CD1CB37071E1}" type="slidenum">
              <a:rPr lang="es-ES" smtClean="0"/>
              <a:t>‹Nº›</a:t>
            </a:fld>
            <a:endParaRPr lang="es-ES"/>
          </a:p>
        </p:txBody>
      </p:sp>
    </p:spTree>
    <p:extLst>
      <p:ext uri="{BB962C8B-B14F-4D97-AF65-F5344CB8AC3E}">
        <p14:creationId xmlns:p14="http://schemas.microsoft.com/office/powerpoint/2010/main" val="1463870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0B0690CA-7382-47E8-B6A8-A358A6026551}" type="datetimeFigureOut">
              <a:rPr lang="es-ES" smtClean="0"/>
              <a:t>29/01/2025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0506AED-0FEB-4FBF-8321-CD1CB37071E1}" type="slidenum">
              <a:rPr lang="es-ES" smtClean="0"/>
              <a:t>‹Nº›</a:t>
            </a:fld>
            <a:endParaRPr lang="es-ES"/>
          </a:p>
        </p:txBody>
      </p:sp>
    </p:spTree>
    <p:extLst>
      <p:ext uri="{BB962C8B-B14F-4D97-AF65-F5344CB8AC3E}">
        <p14:creationId xmlns:p14="http://schemas.microsoft.com/office/powerpoint/2010/main" val="2278969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0B0690CA-7382-47E8-B6A8-A358A6026551}" type="datetimeFigureOut">
              <a:rPr lang="es-ES" smtClean="0"/>
              <a:t>29/01/2025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0506AED-0FEB-4FBF-8321-CD1CB37071E1}" type="slidenum">
              <a:rPr lang="es-ES" smtClean="0"/>
              <a:t>‹Nº›</a:t>
            </a:fld>
            <a:endParaRPr lang="es-ES"/>
          </a:p>
        </p:txBody>
      </p:sp>
    </p:spTree>
    <p:extLst>
      <p:ext uri="{BB962C8B-B14F-4D97-AF65-F5344CB8AC3E}">
        <p14:creationId xmlns:p14="http://schemas.microsoft.com/office/powerpoint/2010/main" val="1137289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0B0690CA-7382-47E8-B6A8-A358A6026551}" type="datetimeFigureOut">
              <a:rPr lang="es-ES" smtClean="0"/>
              <a:t>29/01/2025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0506AED-0FEB-4FBF-8321-CD1CB37071E1}" type="slidenum">
              <a:rPr lang="es-ES" smtClean="0"/>
              <a:t>‹Nº›</a:t>
            </a:fld>
            <a:endParaRPr lang="es-ES"/>
          </a:p>
        </p:txBody>
      </p:sp>
    </p:spTree>
    <p:extLst>
      <p:ext uri="{BB962C8B-B14F-4D97-AF65-F5344CB8AC3E}">
        <p14:creationId xmlns:p14="http://schemas.microsoft.com/office/powerpoint/2010/main" val="4184959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0B0690CA-7382-47E8-B6A8-A358A6026551}" type="datetimeFigureOut">
              <a:rPr lang="es-ES" smtClean="0"/>
              <a:t>29/01/2025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0506AED-0FEB-4FBF-8321-CD1CB37071E1}" type="slidenum">
              <a:rPr lang="es-ES" smtClean="0"/>
              <a:t>‹Nº›</a:t>
            </a:fld>
            <a:endParaRPr lang="es-ES"/>
          </a:p>
        </p:txBody>
      </p:sp>
    </p:spTree>
    <p:extLst>
      <p:ext uri="{BB962C8B-B14F-4D97-AF65-F5344CB8AC3E}">
        <p14:creationId xmlns:p14="http://schemas.microsoft.com/office/powerpoint/2010/main" val="1077074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B0690CA-7382-47E8-B6A8-A358A6026551}" type="datetimeFigureOut">
              <a:rPr lang="es-ES" smtClean="0"/>
              <a:t>29/01/2025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0506AED-0FEB-4FBF-8321-CD1CB37071E1}" type="slidenum">
              <a:rPr lang="es-ES" smtClean="0"/>
              <a:t>‹Nº›</a:t>
            </a:fld>
            <a:endParaRPr lang="es-ES"/>
          </a:p>
        </p:txBody>
      </p:sp>
    </p:spTree>
    <p:extLst>
      <p:ext uri="{BB962C8B-B14F-4D97-AF65-F5344CB8AC3E}">
        <p14:creationId xmlns:p14="http://schemas.microsoft.com/office/powerpoint/2010/main" val="4194745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B0690CA-7382-47E8-B6A8-A358A6026551}" type="datetimeFigureOut">
              <a:rPr lang="es-ES" smtClean="0"/>
              <a:t>29/01/2025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0506AED-0FEB-4FBF-8321-CD1CB37071E1}" type="slidenum">
              <a:rPr lang="es-ES" smtClean="0"/>
              <a:t>‹Nº›</a:t>
            </a:fld>
            <a:endParaRPr lang="es-ES"/>
          </a:p>
        </p:txBody>
      </p:sp>
    </p:spTree>
    <p:extLst>
      <p:ext uri="{BB962C8B-B14F-4D97-AF65-F5344CB8AC3E}">
        <p14:creationId xmlns:p14="http://schemas.microsoft.com/office/powerpoint/2010/main" val="2545202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B0690CA-7382-47E8-B6A8-A358A6026551}" type="datetimeFigureOut">
              <a:rPr lang="es-ES" smtClean="0"/>
              <a:t>29/01/2025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0506AED-0FEB-4FBF-8321-CD1CB37071E1}" type="slidenum">
              <a:rPr lang="es-ES" smtClean="0"/>
              <a:t>‹Nº›</a:t>
            </a:fld>
            <a:endParaRPr lang="es-ES"/>
          </a:p>
        </p:txBody>
      </p:sp>
    </p:spTree>
    <p:extLst>
      <p:ext uri="{BB962C8B-B14F-4D97-AF65-F5344CB8AC3E}">
        <p14:creationId xmlns:p14="http://schemas.microsoft.com/office/powerpoint/2010/main" val="1924969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0690CA-7382-47E8-B6A8-A358A6026551}" type="datetimeFigureOut">
              <a:rPr lang="es-ES" smtClean="0"/>
              <a:t>29/01/2025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506AED-0FEB-4FBF-8321-CD1CB37071E1}" type="slidenum">
              <a:rPr lang="es-ES" smtClean="0"/>
              <a:t>‹Nº›</a:t>
            </a:fld>
            <a:endParaRPr lang="es-ES"/>
          </a:p>
        </p:txBody>
      </p:sp>
    </p:spTree>
    <p:extLst>
      <p:ext uri="{BB962C8B-B14F-4D97-AF65-F5344CB8AC3E}">
        <p14:creationId xmlns:p14="http://schemas.microsoft.com/office/powerpoint/2010/main" val="2252112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2.bp.blogspot.com/-nwk6QYKouK8/UUoH88lzT5I/AAAAAAAAAAc/NLnHEYx8GPY/s1600/imagesCAN9ZY76.jp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4.bp.blogspot.com/-CvqpUFC--rA/UUoIlSEjsFI/AAAAAAAAAAo/JWPFGL6vzS8/s1600/559303_257966134317127_956114811_n.jpg"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4.bp.blogspot.com/-4dWf0QekUcQ/UUoJRAZLllI/AAAAAAAAAAs/di8lK9b7ee4/s1600/CPO+CALL.png"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n para imagenes de lobulos cerebra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40768"/>
            <a:ext cx="9144000" cy="5517231"/>
          </a:xfrm>
          <a:prstGeom prst="rect">
            <a:avLst/>
          </a:prstGeom>
          <a:noFill/>
          <a:extLst>
            <a:ext uri="{909E8E84-426E-40DD-AFC4-6F175D3DCCD1}">
              <a14:hiddenFill xmlns:a14="http://schemas.microsoft.com/office/drawing/2010/main">
                <a:solidFill>
                  <a:srgbClr val="FFFFFF"/>
                </a:solidFill>
              </a14:hiddenFill>
            </a:ext>
          </a:extLst>
        </p:spPr>
      </p:pic>
      <p:sp>
        <p:nvSpPr>
          <p:cNvPr id="4" name="3 Rectángulo"/>
          <p:cNvSpPr/>
          <p:nvPr/>
        </p:nvSpPr>
        <p:spPr>
          <a:xfrm>
            <a:off x="251520" y="332656"/>
            <a:ext cx="8424936" cy="1015663"/>
          </a:xfrm>
          <a:prstGeom prst="rect">
            <a:avLst/>
          </a:prstGeom>
        </p:spPr>
        <p:txBody>
          <a:bodyPr wrap="square">
            <a:spAutoFit/>
          </a:bodyPr>
          <a:lstStyle/>
          <a:p>
            <a:r>
              <a:rPr lang="es-ES" sz="2000" b="1" dirty="0">
                <a:latin typeface="Algerian" pitchFamily="82" charset="0"/>
                <a:cs typeface="Arial" pitchFamily="34" charset="0"/>
              </a:rPr>
              <a:t>ASIGNATURA:  ANATOMÍA Y FISIOLOGÍA II</a:t>
            </a:r>
            <a:br>
              <a:rPr lang="es-ES" sz="2000" b="1" dirty="0">
                <a:latin typeface="Algerian" pitchFamily="82" charset="0"/>
                <a:cs typeface="Arial" pitchFamily="34" charset="0"/>
              </a:rPr>
            </a:br>
            <a:r>
              <a:rPr lang="es-ES" sz="2000" b="1" dirty="0">
                <a:latin typeface="Algerian" pitchFamily="82" charset="0"/>
                <a:cs typeface="Arial" pitchFamily="34" charset="0"/>
              </a:rPr>
              <a:t>UNIDAD Nº4: ANATOMÍA Y FISIOLOGÍA DEL SISTEMA NERVIOSO.</a:t>
            </a:r>
            <a:br>
              <a:rPr lang="es-ES" sz="2000" b="1" dirty="0">
                <a:latin typeface="Algerian" pitchFamily="82" charset="0"/>
                <a:cs typeface="Arial" pitchFamily="34" charset="0"/>
              </a:rPr>
            </a:br>
            <a:r>
              <a:rPr lang="es-ES" sz="2000" b="1" dirty="0">
                <a:latin typeface="Algerian" pitchFamily="82" charset="0"/>
                <a:cs typeface="Arial" pitchFamily="34" charset="0"/>
              </a:rPr>
              <a:t>TEMA: hemisferios y Lóbulos  Cerebrales</a:t>
            </a:r>
            <a:endParaRPr lang="es-ES" sz="2000" dirty="0">
              <a:latin typeface="Algerian" pitchFamily="82" charset="0"/>
            </a:endParaRPr>
          </a:p>
        </p:txBody>
      </p:sp>
    </p:spTree>
    <p:extLst>
      <p:ext uri="{BB962C8B-B14F-4D97-AF65-F5344CB8AC3E}">
        <p14:creationId xmlns:p14="http://schemas.microsoft.com/office/powerpoint/2010/main" val="705054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15616" y="1124744"/>
            <a:ext cx="6552728" cy="3913059"/>
          </a:xfrm>
          <a:prstGeom prst="rect">
            <a:avLst/>
          </a:prstGeom>
        </p:spPr>
        <p:txBody>
          <a:bodyPr wrap="square">
            <a:spAutoFit/>
          </a:bodyPr>
          <a:lstStyle/>
          <a:p>
            <a:pPr algn="just">
              <a:lnSpc>
                <a:spcPct val="150000"/>
              </a:lnSpc>
            </a:pPr>
            <a:r>
              <a:rPr lang="es-ES" sz="2400" dirty="0"/>
              <a:t>Diversos estudios han demostrado que las personas en las que su hemisferio dominante es el derecho estudian, piensa, recuerda y aprenden en imágenes, como si se tratara de una película sin sonido. </a:t>
            </a:r>
          </a:p>
          <a:p>
            <a:pPr algn="just">
              <a:lnSpc>
                <a:spcPct val="150000"/>
              </a:lnSpc>
            </a:pPr>
            <a:r>
              <a:rPr lang="es-ES" sz="2400" dirty="0"/>
              <a:t>Estas personas son muy creativas y tienen muy desarrollada la imaginación.</a:t>
            </a:r>
            <a:endParaRPr lang="es-EC" sz="2400" dirty="0"/>
          </a:p>
        </p:txBody>
      </p:sp>
    </p:spTree>
    <p:extLst>
      <p:ext uri="{BB962C8B-B14F-4D97-AF65-F5344CB8AC3E}">
        <p14:creationId xmlns:p14="http://schemas.microsoft.com/office/powerpoint/2010/main" val="2023077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34438" y="260648"/>
            <a:ext cx="8136904" cy="6370975"/>
          </a:xfrm>
          <a:prstGeom prst="rect">
            <a:avLst/>
          </a:prstGeom>
        </p:spPr>
        <p:txBody>
          <a:bodyPr wrap="square">
            <a:spAutoFit/>
          </a:bodyPr>
          <a:lstStyle/>
          <a:p>
            <a:pPr algn="ctr"/>
            <a:r>
              <a:rPr lang="es-ES" sz="2400" b="1" dirty="0"/>
              <a:t>FUNCIONES DEL HEMISFERIO IZQUIERDO</a:t>
            </a:r>
            <a:endParaRPr lang="es-EC" sz="2400" b="1" dirty="0"/>
          </a:p>
          <a:p>
            <a:pPr algn="just"/>
            <a:r>
              <a:rPr lang="es-ES" sz="2400" dirty="0"/>
              <a:t>El hemisferio izquierdo es el dominante en la mayoría de los individuos.</a:t>
            </a:r>
            <a:endParaRPr lang="es-EC" sz="2400" dirty="0"/>
          </a:p>
          <a:p>
            <a:pPr algn="just"/>
            <a:r>
              <a:rPr lang="es-ES" sz="2400" dirty="0"/>
              <a:t> Parece ser que esta mitad es la más compleja, está relacionada con la parte verbal.</a:t>
            </a:r>
            <a:endParaRPr lang="es-EC" sz="2400" dirty="0"/>
          </a:p>
          <a:p>
            <a:pPr algn="just"/>
            <a:r>
              <a:rPr lang="es-ES" sz="2400" dirty="0"/>
              <a:t> </a:t>
            </a:r>
            <a:endParaRPr lang="es-EC" sz="2400" dirty="0"/>
          </a:p>
          <a:p>
            <a:pPr algn="just"/>
            <a:r>
              <a:rPr lang="es-ES" sz="2400" dirty="0"/>
              <a:t>En él se encuentran dos estructuras que están muy relacionadas con la capacidad lingüística del hombre, el </a:t>
            </a:r>
            <a:r>
              <a:rPr lang="es-ES" sz="2400" b="1" dirty="0"/>
              <a:t>“Área de Broca” y “Área de Wernicke”</a:t>
            </a:r>
            <a:r>
              <a:rPr lang="es-ES" sz="2400" dirty="0"/>
              <a:t> (áreas especializadas en el lenguaje y exclusivas del ser humano).</a:t>
            </a:r>
            <a:endParaRPr lang="es-EC" sz="2400" dirty="0"/>
          </a:p>
          <a:p>
            <a:pPr algn="just"/>
            <a:r>
              <a:rPr lang="es-ES" sz="2400" dirty="0"/>
              <a:t> </a:t>
            </a:r>
            <a:endParaRPr lang="es-EC" sz="2400" dirty="0"/>
          </a:p>
          <a:p>
            <a:pPr algn="just"/>
            <a:r>
              <a:rPr lang="es-ES" sz="2400" dirty="0"/>
              <a:t>La función específica del “</a:t>
            </a:r>
            <a:r>
              <a:rPr lang="es-ES" sz="2400" b="1" dirty="0"/>
              <a:t>Área de Broca</a:t>
            </a:r>
            <a:r>
              <a:rPr lang="es-ES" sz="2400" dirty="0"/>
              <a:t>” es la </a:t>
            </a:r>
            <a:r>
              <a:rPr lang="es-ES" sz="2400" b="1" dirty="0"/>
              <a:t>expresión oral</a:t>
            </a:r>
            <a:r>
              <a:rPr lang="es-ES" sz="2400" dirty="0"/>
              <a:t>, es el área que produce el habla.</a:t>
            </a:r>
            <a:endParaRPr lang="es-EC" sz="2400" dirty="0"/>
          </a:p>
          <a:p>
            <a:pPr algn="just"/>
            <a:r>
              <a:rPr lang="es-ES" sz="2400" dirty="0"/>
              <a:t> </a:t>
            </a:r>
            <a:endParaRPr lang="es-EC" sz="2400" dirty="0"/>
          </a:p>
          <a:p>
            <a:pPr algn="just"/>
            <a:r>
              <a:rPr lang="es-ES" sz="2400" dirty="0"/>
              <a:t>Por consiguiente, un daño en esta zona produce afasia, es decir, imposibilita al sujeto para hablar y escribir.</a:t>
            </a:r>
            <a:endParaRPr lang="es-EC" sz="2400" dirty="0"/>
          </a:p>
          <a:p>
            <a:r>
              <a:rPr lang="es-ES" sz="2400" dirty="0"/>
              <a:t> </a:t>
            </a:r>
            <a:endParaRPr lang="es-EC" sz="2400" dirty="0"/>
          </a:p>
        </p:txBody>
      </p:sp>
    </p:spTree>
    <p:extLst>
      <p:ext uri="{BB962C8B-B14F-4D97-AF65-F5344CB8AC3E}">
        <p14:creationId xmlns:p14="http://schemas.microsoft.com/office/powerpoint/2010/main" val="648157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265344823"/>
              </p:ext>
            </p:extLst>
          </p:nvPr>
        </p:nvGraphicFramePr>
        <p:xfrm>
          <a:off x="0" y="1124744"/>
          <a:ext cx="9036496" cy="5544617"/>
        </p:xfrm>
        <a:graphic>
          <a:graphicData uri="http://schemas.openxmlformats.org/drawingml/2006/table">
            <a:tbl>
              <a:tblPr firstRow="1" firstCol="1" bandRow="1">
                <a:tableStyleId>{5C22544A-7EE6-4342-B048-85BDC9FD1C3A}</a:tableStyleId>
              </a:tblPr>
              <a:tblGrid>
                <a:gridCol w="4518248">
                  <a:extLst>
                    <a:ext uri="{9D8B030D-6E8A-4147-A177-3AD203B41FA5}">
                      <a16:colId xmlns:a16="http://schemas.microsoft.com/office/drawing/2014/main" val="20000"/>
                    </a:ext>
                  </a:extLst>
                </a:gridCol>
                <a:gridCol w="4518248">
                  <a:extLst>
                    <a:ext uri="{9D8B030D-6E8A-4147-A177-3AD203B41FA5}">
                      <a16:colId xmlns:a16="http://schemas.microsoft.com/office/drawing/2014/main" val="20001"/>
                    </a:ext>
                  </a:extLst>
                </a:gridCol>
              </a:tblGrid>
              <a:tr h="426509">
                <a:tc>
                  <a:txBody>
                    <a:bodyPr/>
                    <a:lstStyle/>
                    <a:p>
                      <a:pPr>
                        <a:lnSpc>
                          <a:spcPct val="115000"/>
                        </a:lnSpc>
                        <a:spcAft>
                          <a:spcPts val="0"/>
                        </a:spcAft>
                      </a:pPr>
                      <a:r>
                        <a:rPr lang="es-ES" dirty="0"/>
                        <a:t>HEMISFERIO IZQUIERDO</a:t>
                      </a:r>
                      <a:endParaRPr lang="es-EC" dirty="0"/>
                    </a:p>
                  </a:txBody>
                  <a:tcPr marL="47608" marR="47608" marT="0" marB="0"/>
                </a:tc>
                <a:tc>
                  <a:txBody>
                    <a:bodyPr/>
                    <a:lstStyle/>
                    <a:p>
                      <a:pPr>
                        <a:lnSpc>
                          <a:spcPct val="115000"/>
                        </a:lnSpc>
                        <a:spcAft>
                          <a:spcPts val="0"/>
                        </a:spcAft>
                      </a:pPr>
                      <a:r>
                        <a:rPr lang="es-ES" dirty="0"/>
                        <a:t>HEMISFERIO DERECHO</a:t>
                      </a:r>
                      <a:endParaRPr lang="es-EC" dirty="0"/>
                    </a:p>
                  </a:txBody>
                  <a:tcPr marL="47608" marR="47608" marT="0" marB="0"/>
                </a:tc>
                <a:extLst>
                  <a:ext uri="{0D108BD9-81ED-4DB2-BD59-A6C34878D82A}">
                    <a16:rowId xmlns:a16="http://schemas.microsoft.com/office/drawing/2014/main" val="10000"/>
                  </a:ext>
                </a:extLst>
              </a:tr>
              <a:tr h="853018">
                <a:tc>
                  <a:txBody>
                    <a:bodyPr/>
                    <a:lstStyle/>
                    <a:p>
                      <a:pPr>
                        <a:lnSpc>
                          <a:spcPct val="115000"/>
                        </a:lnSpc>
                        <a:spcAft>
                          <a:spcPts val="0"/>
                        </a:spcAft>
                      </a:pPr>
                      <a:r>
                        <a:rPr lang="es-ES" dirty="0"/>
                        <a:t>VERBAL: Usa palabras para nombrar, describir, definir..</a:t>
                      </a:r>
                      <a:endParaRPr lang="es-EC" dirty="0"/>
                    </a:p>
                  </a:txBody>
                  <a:tcPr marL="47608" marR="47608" marT="0" marB="0"/>
                </a:tc>
                <a:tc>
                  <a:txBody>
                    <a:bodyPr/>
                    <a:lstStyle/>
                    <a:p>
                      <a:pPr>
                        <a:lnSpc>
                          <a:spcPct val="115000"/>
                        </a:lnSpc>
                        <a:spcAft>
                          <a:spcPts val="0"/>
                        </a:spcAft>
                      </a:pPr>
                      <a:r>
                        <a:rPr lang="es-ES"/>
                        <a:t>NO VERBAL: es consciente de las cosas, pero le cuesta relacionarlas con palabras.</a:t>
                      </a:r>
                      <a:endParaRPr lang="es-EC"/>
                    </a:p>
                  </a:txBody>
                  <a:tcPr marL="47608" marR="47608" marT="0" marB="0"/>
                </a:tc>
                <a:extLst>
                  <a:ext uri="{0D108BD9-81ED-4DB2-BD59-A6C34878D82A}">
                    <a16:rowId xmlns:a16="http://schemas.microsoft.com/office/drawing/2014/main" val="10001"/>
                  </a:ext>
                </a:extLst>
              </a:tr>
              <a:tr h="853018">
                <a:tc>
                  <a:txBody>
                    <a:bodyPr/>
                    <a:lstStyle/>
                    <a:p>
                      <a:pPr>
                        <a:lnSpc>
                          <a:spcPct val="115000"/>
                        </a:lnSpc>
                        <a:spcAft>
                          <a:spcPts val="0"/>
                        </a:spcAft>
                      </a:pPr>
                      <a:r>
                        <a:rPr lang="es-ES" dirty="0"/>
                        <a:t>ANALÍTICO: Estudia las cosas paso a paso, despacito y parte a parte.</a:t>
                      </a:r>
                      <a:endParaRPr lang="es-EC" dirty="0"/>
                    </a:p>
                  </a:txBody>
                  <a:tcPr marL="47608" marR="47608" marT="0" marB="0"/>
                </a:tc>
                <a:tc>
                  <a:txBody>
                    <a:bodyPr/>
                    <a:lstStyle/>
                    <a:p>
                      <a:pPr>
                        <a:lnSpc>
                          <a:spcPct val="115000"/>
                        </a:lnSpc>
                        <a:spcAft>
                          <a:spcPts val="0"/>
                        </a:spcAft>
                      </a:pPr>
                      <a:r>
                        <a:rPr lang="es-ES" dirty="0"/>
                        <a:t>SINTÉTICO: Agrupa las cosas para formar conjuntos.</a:t>
                      </a:r>
                      <a:endParaRPr lang="es-EC" dirty="0"/>
                    </a:p>
                  </a:txBody>
                  <a:tcPr marL="47608" marR="47608" marT="0" marB="0"/>
                </a:tc>
                <a:extLst>
                  <a:ext uri="{0D108BD9-81ED-4DB2-BD59-A6C34878D82A}">
                    <a16:rowId xmlns:a16="http://schemas.microsoft.com/office/drawing/2014/main" val="10002"/>
                  </a:ext>
                </a:extLst>
              </a:tr>
              <a:tr h="853018">
                <a:tc>
                  <a:txBody>
                    <a:bodyPr/>
                    <a:lstStyle/>
                    <a:p>
                      <a:pPr>
                        <a:lnSpc>
                          <a:spcPct val="115000"/>
                        </a:lnSpc>
                        <a:spcAft>
                          <a:spcPts val="0"/>
                        </a:spcAft>
                      </a:pPr>
                      <a:r>
                        <a:rPr lang="es-ES"/>
                        <a:t>SIMBÓLICO: Emplea un símbolo en representación de algo.</a:t>
                      </a:r>
                      <a:endParaRPr lang="es-EC"/>
                    </a:p>
                  </a:txBody>
                  <a:tcPr marL="47608" marR="47608" marT="0" marB="0"/>
                </a:tc>
                <a:tc>
                  <a:txBody>
                    <a:bodyPr/>
                    <a:lstStyle/>
                    <a:p>
                      <a:pPr>
                        <a:lnSpc>
                          <a:spcPct val="115000"/>
                        </a:lnSpc>
                        <a:spcAft>
                          <a:spcPts val="0"/>
                        </a:spcAft>
                      </a:pPr>
                      <a:r>
                        <a:rPr lang="es-ES"/>
                        <a:t>CONCRETO: Capta las cosas tal como son, en el momento presente.</a:t>
                      </a:r>
                      <a:endParaRPr lang="es-EC"/>
                    </a:p>
                  </a:txBody>
                  <a:tcPr marL="47608" marR="47608" marT="0" marB="0"/>
                </a:tc>
                <a:extLst>
                  <a:ext uri="{0D108BD9-81ED-4DB2-BD59-A6C34878D82A}">
                    <a16:rowId xmlns:a16="http://schemas.microsoft.com/office/drawing/2014/main" val="10003"/>
                  </a:ext>
                </a:extLst>
              </a:tr>
              <a:tr h="1279527">
                <a:tc>
                  <a:txBody>
                    <a:bodyPr/>
                    <a:lstStyle/>
                    <a:p>
                      <a:pPr>
                        <a:lnSpc>
                          <a:spcPct val="115000"/>
                        </a:lnSpc>
                        <a:spcAft>
                          <a:spcPts val="0"/>
                        </a:spcAft>
                      </a:pPr>
                      <a:r>
                        <a:rPr lang="es-ES"/>
                        <a:t>ABSTRACTO: Toma un pequeño fragmento de información y lo emplea para representar el todo.</a:t>
                      </a:r>
                      <a:endParaRPr lang="es-EC"/>
                    </a:p>
                  </a:txBody>
                  <a:tcPr marL="47608" marR="47608" marT="0" marB="0"/>
                </a:tc>
                <a:tc>
                  <a:txBody>
                    <a:bodyPr/>
                    <a:lstStyle/>
                    <a:p>
                      <a:pPr>
                        <a:lnSpc>
                          <a:spcPct val="115000"/>
                        </a:lnSpc>
                        <a:spcAft>
                          <a:spcPts val="0"/>
                        </a:spcAft>
                      </a:pPr>
                      <a:r>
                        <a:rPr lang="es-ES"/>
                        <a:t>ANALÓGICO: Ve las semejanzas entre las cosas; comprende las relaciones metafóricas.</a:t>
                      </a:r>
                      <a:endParaRPr lang="es-EC"/>
                    </a:p>
                  </a:txBody>
                  <a:tcPr marL="47608" marR="47608" marT="0" marB="0"/>
                </a:tc>
                <a:extLst>
                  <a:ext uri="{0D108BD9-81ED-4DB2-BD59-A6C34878D82A}">
                    <a16:rowId xmlns:a16="http://schemas.microsoft.com/office/drawing/2014/main" val="10004"/>
                  </a:ext>
                </a:extLst>
              </a:tr>
              <a:tr h="1279527">
                <a:tc>
                  <a:txBody>
                    <a:bodyPr/>
                    <a:lstStyle/>
                    <a:p>
                      <a:pPr>
                        <a:lnSpc>
                          <a:spcPct val="115000"/>
                        </a:lnSpc>
                        <a:spcAft>
                          <a:spcPts val="0"/>
                        </a:spcAft>
                      </a:pPr>
                      <a:r>
                        <a:rPr lang="es-ES" dirty="0"/>
                        <a:t>TEMPORAL: Sigue el paso del tiempo, ordena las cosas en consecuencias: empieza por el principio, etc.</a:t>
                      </a:r>
                      <a:endParaRPr lang="es-EC" dirty="0"/>
                    </a:p>
                  </a:txBody>
                  <a:tcPr marL="47608" marR="47608" marT="0" marB="0"/>
                </a:tc>
                <a:tc>
                  <a:txBody>
                    <a:bodyPr/>
                    <a:lstStyle/>
                    <a:p>
                      <a:pPr>
                        <a:lnSpc>
                          <a:spcPct val="115000"/>
                        </a:lnSpc>
                        <a:spcAft>
                          <a:spcPts val="0"/>
                        </a:spcAft>
                      </a:pPr>
                      <a:r>
                        <a:rPr lang="es-ES" dirty="0"/>
                        <a:t>ATEMPORAL: Sin sentido del tiempo.</a:t>
                      </a:r>
                      <a:endParaRPr lang="es-EC" dirty="0"/>
                    </a:p>
                  </a:txBody>
                  <a:tcPr marL="47608" marR="47608" marT="0" marB="0"/>
                </a:tc>
                <a:extLst>
                  <a:ext uri="{0D108BD9-81ED-4DB2-BD59-A6C34878D82A}">
                    <a16:rowId xmlns:a16="http://schemas.microsoft.com/office/drawing/2014/main" val="10005"/>
                  </a:ext>
                </a:extLst>
              </a:tr>
            </a:tbl>
          </a:graphicData>
        </a:graphic>
      </p:graphicFrame>
      <p:sp>
        <p:nvSpPr>
          <p:cNvPr id="3" name="Rectangle 1"/>
          <p:cNvSpPr>
            <a:spLocks noChangeArrowheads="1"/>
          </p:cNvSpPr>
          <p:nvPr/>
        </p:nvSpPr>
        <p:spPr bwMode="auto">
          <a:xfrm>
            <a:off x="323528" y="476672"/>
            <a:ext cx="828092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C" sz="1800" b="1"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COMPARACI</a:t>
            </a:r>
            <a:r>
              <a:rPr kumimoji="0" lang="es-ES" altLang="es-EC" sz="1800" b="1" i="0" u="none" strike="noStrike" cap="none" normalizeH="0" baseline="0" dirty="0">
                <a:ln>
                  <a:noFill/>
                </a:ln>
                <a:solidFill>
                  <a:srgbClr val="333333"/>
                </a:solidFill>
                <a:effectLst/>
                <a:latin typeface="Calibri" panose="020F0502020204030204" pitchFamily="34" charset="0"/>
                <a:ea typeface="Times New Roman" panose="02020603050405020304" pitchFamily="18" charset="0"/>
                <a:cs typeface="Arial" panose="020B0604020202020204" pitchFamily="34" charset="0"/>
              </a:rPr>
              <a:t>Ó</a:t>
            </a:r>
            <a:r>
              <a:rPr kumimoji="0" lang="es-ES" altLang="es-EC" sz="1800" b="1"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N ENTRE CARACTER</a:t>
            </a:r>
            <a:r>
              <a:rPr kumimoji="0" lang="es-ES" altLang="es-EC" sz="1800" b="1" i="0" u="none" strike="noStrike" cap="none" normalizeH="0" baseline="0" dirty="0">
                <a:ln>
                  <a:noFill/>
                </a:ln>
                <a:solidFill>
                  <a:srgbClr val="333333"/>
                </a:solidFill>
                <a:effectLst/>
                <a:latin typeface="Calibri" panose="020F0502020204030204" pitchFamily="34" charset="0"/>
                <a:ea typeface="Times New Roman" panose="02020603050405020304" pitchFamily="18" charset="0"/>
                <a:cs typeface="Arial" panose="020B0604020202020204" pitchFamily="34" charset="0"/>
              </a:rPr>
              <a:t>Í</a:t>
            </a:r>
            <a:r>
              <a:rPr kumimoji="0" lang="es-ES" altLang="es-EC" sz="1800" b="1"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STICAS DE AMBOS HEMISFERI</a:t>
            </a:r>
            <a:r>
              <a:rPr kumimoji="0" lang="es-ES" altLang="es-EC" sz="1800"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OS</a:t>
            </a:r>
            <a:endParaRPr kumimoji="0" lang="es-EC" altLang="es-EC"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53450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314861261"/>
              </p:ext>
            </p:extLst>
          </p:nvPr>
        </p:nvGraphicFramePr>
        <p:xfrm>
          <a:off x="-35870" y="0"/>
          <a:ext cx="9036496" cy="6669360"/>
        </p:xfrm>
        <a:graphic>
          <a:graphicData uri="http://schemas.openxmlformats.org/drawingml/2006/table">
            <a:tbl>
              <a:tblPr firstRow="1" firstCol="1" bandRow="1">
                <a:tableStyleId>{5C22544A-7EE6-4342-B048-85BDC9FD1C3A}</a:tableStyleId>
              </a:tblPr>
              <a:tblGrid>
                <a:gridCol w="4518248">
                  <a:extLst>
                    <a:ext uri="{9D8B030D-6E8A-4147-A177-3AD203B41FA5}">
                      <a16:colId xmlns:a16="http://schemas.microsoft.com/office/drawing/2014/main" val="20000"/>
                    </a:ext>
                  </a:extLst>
                </a:gridCol>
                <a:gridCol w="4518248">
                  <a:extLst>
                    <a:ext uri="{9D8B030D-6E8A-4147-A177-3AD203B41FA5}">
                      <a16:colId xmlns:a16="http://schemas.microsoft.com/office/drawing/2014/main" val="20001"/>
                    </a:ext>
                  </a:extLst>
                </a:gridCol>
              </a:tblGrid>
              <a:tr h="1429149">
                <a:tc>
                  <a:txBody>
                    <a:bodyPr/>
                    <a:lstStyle/>
                    <a:p>
                      <a:pPr>
                        <a:lnSpc>
                          <a:spcPct val="115000"/>
                        </a:lnSpc>
                        <a:spcAft>
                          <a:spcPts val="0"/>
                        </a:spcAft>
                      </a:pPr>
                      <a:r>
                        <a:rPr lang="es-ES" dirty="0"/>
                        <a:t>RACIONAL: Saca conclusiones basadas en la razón y los datos.</a:t>
                      </a:r>
                      <a:endParaRPr lang="es-EC" dirty="0"/>
                    </a:p>
                  </a:txBody>
                  <a:tcPr marL="47608" marR="47608" marT="0" marB="0"/>
                </a:tc>
                <a:tc>
                  <a:txBody>
                    <a:bodyPr/>
                    <a:lstStyle/>
                    <a:p>
                      <a:pPr>
                        <a:lnSpc>
                          <a:spcPct val="115000"/>
                        </a:lnSpc>
                        <a:spcAft>
                          <a:spcPts val="0"/>
                        </a:spcAft>
                      </a:pPr>
                      <a:r>
                        <a:rPr lang="es-ES" dirty="0"/>
                        <a:t>NO RACIONAL: No necesita una base de razón, ni se basa en los hechos, tiende a posponer los juicios.</a:t>
                      </a:r>
                      <a:endParaRPr lang="es-EC" dirty="0"/>
                    </a:p>
                  </a:txBody>
                  <a:tcPr marL="47608" marR="47608" marT="0" marB="0"/>
                </a:tc>
                <a:extLst>
                  <a:ext uri="{0D108BD9-81ED-4DB2-BD59-A6C34878D82A}">
                    <a16:rowId xmlns:a16="http://schemas.microsoft.com/office/drawing/2014/main" val="10000"/>
                  </a:ext>
                </a:extLst>
              </a:tr>
              <a:tr h="1429149">
                <a:tc>
                  <a:txBody>
                    <a:bodyPr/>
                    <a:lstStyle/>
                    <a:p>
                      <a:pPr>
                        <a:lnSpc>
                          <a:spcPct val="115000"/>
                        </a:lnSpc>
                        <a:spcAft>
                          <a:spcPts val="0"/>
                        </a:spcAft>
                      </a:pPr>
                      <a:r>
                        <a:rPr lang="es-ES"/>
                        <a:t>DIGITAL: Usa números, como al contar</a:t>
                      </a:r>
                      <a:endParaRPr lang="es-EC"/>
                    </a:p>
                  </a:txBody>
                  <a:tcPr marL="47608" marR="47608" marT="0" marB="0"/>
                </a:tc>
                <a:tc>
                  <a:txBody>
                    <a:bodyPr/>
                    <a:lstStyle/>
                    <a:p>
                      <a:pPr>
                        <a:lnSpc>
                          <a:spcPct val="115000"/>
                        </a:lnSpc>
                        <a:spcAft>
                          <a:spcPts val="0"/>
                        </a:spcAft>
                      </a:pPr>
                      <a:r>
                        <a:rPr lang="es-ES" dirty="0"/>
                        <a:t>ESPACIAL: Ve donde están las cosas en relación con otras cosas, y como se combinan las partes para formar un todo.</a:t>
                      </a:r>
                      <a:endParaRPr lang="es-EC" dirty="0"/>
                    </a:p>
                  </a:txBody>
                  <a:tcPr marL="47608" marR="47608" marT="0" marB="0"/>
                </a:tc>
                <a:extLst>
                  <a:ext uri="{0D108BD9-81ED-4DB2-BD59-A6C34878D82A}">
                    <a16:rowId xmlns:a16="http://schemas.microsoft.com/office/drawing/2014/main" val="10001"/>
                  </a:ext>
                </a:extLst>
              </a:tr>
              <a:tr h="1905531">
                <a:tc>
                  <a:txBody>
                    <a:bodyPr/>
                    <a:lstStyle/>
                    <a:p>
                      <a:pPr>
                        <a:lnSpc>
                          <a:spcPct val="115000"/>
                        </a:lnSpc>
                        <a:spcAft>
                          <a:spcPts val="0"/>
                        </a:spcAft>
                      </a:pPr>
                      <a:r>
                        <a:rPr lang="es-ES"/>
                        <a:t>LÓGICO: Sus conclusiones se basan en la lógica: una cosa sigue a otra en un orden lógico. Por ejemplo, un teorema matemático o un argumento razonado.</a:t>
                      </a:r>
                      <a:endParaRPr lang="es-EC"/>
                    </a:p>
                  </a:txBody>
                  <a:tcPr marL="47608" marR="47608" marT="0" marB="0"/>
                </a:tc>
                <a:tc>
                  <a:txBody>
                    <a:bodyPr/>
                    <a:lstStyle/>
                    <a:p>
                      <a:pPr>
                        <a:lnSpc>
                          <a:spcPct val="115000"/>
                        </a:lnSpc>
                        <a:spcAft>
                          <a:spcPts val="0"/>
                        </a:spcAft>
                      </a:pPr>
                      <a:r>
                        <a:rPr lang="es-ES" dirty="0"/>
                        <a:t>INTUITIVO: Tiene aspiraciones repentinas, a veces basadas en patrones incompletos, pistas, corazonada o imágenes visuales.</a:t>
                      </a:r>
                      <a:endParaRPr lang="es-EC" dirty="0"/>
                    </a:p>
                  </a:txBody>
                  <a:tcPr marL="47608" marR="47608" marT="0" marB="0"/>
                </a:tc>
                <a:extLst>
                  <a:ext uri="{0D108BD9-81ED-4DB2-BD59-A6C34878D82A}">
                    <a16:rowId xmlns:a16="http://schemas.microsoft.com/office/drawing/2014/main" val="10002"/>
                  </a:ext>
                </a:extLst>
              </a:tr>
              <a:tr h="1905531">
                <a:tc>
                  <a:txBody>
                    <a:bodyPr/>
                    <a:lstStyle/>
                    <a:p>
                      <a:pPr>
                        <a:lnSpc>
                          <a:spcPct val="115000"/>
                        </a:lnSpc>
                        <a:spcAft>
                          <a:spcPts val="0"/>
                        </a:spcAft>
                      </a:pPr>
                      <a:r>
                        <a:rPr lang="es-ES" dirty="0"/>
                        <a:t>LINEAL: Piensa en términos de ideas encadenadas, un pensamiento sigue a otro, llegando a menudo a una conclusión convergente.</a:t>
                      </a:r>
                      <a:endParaRPr lang="es-EC" dirty="0"/>
                    </a:p>
                  </a:txBody>
                  <a:tcPr marL="47608" marR="47608" marT="0" marB="0"/>
                </a:tc>
                <a:tc>
                  <a:txBody>
                    <a:bodyPr/>
                    <a:lstStyle/>
                    <a:p>
                      <a:pPr>
                        <a:lnSpc>
                          <a:spcPct val="115000"/>
                        </a:lnSpc>
                        <a:spcAft>
                          <a:spcPts val="0"/>
                        </a:spcAft>
                      </a:pPr>
                      <a:r>
                        <a:rPr lang="es-ES" dirty="0"/>
                        <a:t>HOLÍSTICO: Ve las cosas completas, como un “todo” de una vez; percibe los patrones y estructuras generales, llegando a menudo a conclusiones divergentes.</a:t>
                      </a:r>
                      <a:endParaRPr lang="es-EC" dirty="0"/>
                    </a:p>
                  </a:txBody>
                  <a:tcPr marL="47608" marR="47608"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70567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528" y="692696"/>
            <a:ext cx="8208912" cy="6509474"/>
          </a:xfrm>
          <a:prstGeom prst="rect">
            <a:avLst/>
          </a:prstGeom>
        </p:spPr>
        <p:txBody>
          <a:bodyPr wrap="square">
            <a:spAutoFit/>
          </a:bodyPr>
          <a:lstStyle/>
          <a:p>
            <a:pPr algn="just">
              <a:lnSpc>
                <a:spcPct val="150000"/>
              </a:lnSpc>
            </a:pPr>
            <a:r>
              <a:rPr lang="es-ES" b="1" dirty="0">
                <a:solidFill>
                  <a:srgbClr val="333333"/>
                </a:solidFill>
                <a:latin typeface="Arial" panose="020B0604020202020204" pitchFamily="34" charset="0"/>
                <a:ea typeface="Times New Roman" panose="02020603050405020304" pitchFamily="18" charset="0"/>
              </a:rPr>
              <a:t>LATERALIZACIÓN</a:t>
            </a:r>
            <a:br>
              <a:rPr lang="es-ES" sz="1100" dirty="0">
                <a:solidFill>
                  <a:srgbClr val="333333"/>
                </a:solidFill>
                <a:latin typeface="Arial" panose="020B0604020202020204" pitchFamily="34" charset="0"/>
                <a:ea typeface="Times New Roman" panose="02020603050405020304" pitchFamily="18" charset="0"/>
              </a:rPr>
            </a:br>
            <a:r>
              <a:rPr lang="es-ES" sz="2400" dirty="0"/>
              <a:t>Los dos hemisferios no hacen exactamente las mismas cosas ni las hacen de la misma manera. </a:t>
            </a:r>
          </a:p>
          <a:p>
            <a:pPr algn="just">
              <a:lnSpc>
                <a:spcPct val="150000"/>
              </a:lnSpc>
            </a:pPr>
            <a:r>
              <a:rPr lang="es-ES" sz="2400" dirty="0"/>
              <a:t>Cada hemisferio se especializa en ciertas funciones. Esto se llama LATERALIZACIÓN, del latín </a:t>
            </a:r>
            <a:r>
              <a:rPr lang="es-ES" sz="2400" dirty="0" err="1"/>
              <a:t>lateralis</a:t>
            </a:r>
            <a:r>
              <a:rPr lang="es-ES" sz="2400" dirty="0"/>
              <a:t> que significa “lado”. </a:t>
            </a:r>
          </a:p>
          <a:p>
            <a:pPr algn="just">
              <a:lnSpc>
                <a:spcPct val="150000"/>
              </a:lnSpc>
            </a:pPr>
            <a:endParaRPr lang="es-ES" sz="2400" dirty="0"/>
          </a:p>
          <a:p>
            <a:pPr algn="just">
              <a:lnSpc>
                <a:spcPct val="150000"/>
              </a:lnSpc>
            </a:pPr>
            <a:r>
              <a:rPr lang="es-ES" sz="2400" dirty="0"/>
              <a:t>El proceso de lateralización es un tema de discusión entre los especialistas del lenguaje y de los problemas del aprendizaje durante varias décadas. </a:t>
            </a:r>
          </a:p>
          <a:p>
            <a:pPr algn="just">
              <a:lnSpc>
                <a:spcPct val="150000"/>
              </a:lnSpc>
            </a:pPr>
            <a:r>
              <a:rPr lang="es-ES" sz="2400" dirty="0"/>
              <a:t>La función que tiene todavía no se sabe con exactitud.</a:t>
            </a:r>
            <a:br>
              <a:rPr lang="es-ES" sz="2400" dirty="0"/>
            </a:br>
            <a:br>
              <a:rPr lang="es-ES" sz="2400" dirty="0"/>
            </a:br>
            <a:endParaRPr lang="es-EC" sz="2000" dirty="0"/>
          </a:p>
        </p:txBody>
      </p:sp>
    </p:spTree>
    <p:extLst>
      <p:ext uri="{BB962C8B-B14F-4D97-AF65-F5344CB8AC3E}">
        <p14:creationId xmlns:p14="http://schemas.microsoft.com/office/powerpoint/2010/main" val="199100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836712"/>
            <a:ext cx="7560840" cy="6129050"/>
          </a:xfrm>
          <a:prstGeom prst="rect">
            <a:avLst/>
          </a:prstGeom>
        </p:spPr>
        <p:txBody>
          <a:bodyPr wrap="square">
            <a:spAutoFit/>
          </a:bodyPr>
          <a:lstStyle/>
          <a:p>
            <a:pPr algn="just">
              <a:lnSpc>
                <a:spcPct val="150000"/>
              </a:lnSpc>
            </a:pPr>
            <a:r>
              <a:rPr lang="es-ES" sz="2400" dirty="0"/>
              <a:t>En la primera infancia las funciones sensoriales y motoras están lateralizadas. La mayoría de los mensajes sensoriales y motores se cruzan en el tallo cerebral en su camino hacia los hemisferios cerebrales. </a:t>
            </a:r>
          </a:p>
          <a:p>
            <a:pPr algn="just">
              <a:lnSpc>
                <a:spcPct val="150000"/>
              </a:lnSpc>
            </a:pPr>
            <a:r>
              <a:rPr lang="es-ES" sz="2400" dirty="0"/>
              <a:t>Las sensaciones del lado derecho del cuerpo se cruzan al hemisferio izquierdo, y éste es la fuente principal de control sobre el lado derecho del cuerpo.</a:t>
            </a:r>
          </a:p>
          <a:p>
            <a:pPr algn="just">
              <a:lnSpc>
                <a:spcPct val="150000"/>
              </a:lnSpc>
            </a:pPr>
            <a:r>
              <a:rPr lang="es-ES" sz="2400" dirty="0"/>
              <a:t>El hemisferio derecho maneja el procesamiento sensorial y la dirección motora del lado izquierdo del cuerpo.</a:t>
            </a:r>
            <a:br>
              <a:rPr lang="es-ES" sz="2400" dirty="0"/>
            </a:br>
            <a:br>
              <a:rPr lang="es-ES" sz="2400" dirty="0">
                <a:solidFill>
                  <a:srgbClr val="333333"/>
                </a:solidFill>
                <a:latin typeface="Arial" panose="020B0604020202020204" pitchFamily="34" charset="0"/>
                <a:ea typeface="Times New Roman" panose="02020603050405020304" pitchFamily="18" charset="0"/>
              </a:rPr>
            </a:br>
            <a:endParaRPr lang="es-EC" sz="2400" dirty="0"/>
          </a:p>
        </p:txBody>
      </p:sp>
    </p:spTree>
    <p:extLst>
      <p:ext uri="{BB962C8B-B14F-4D97-AF65-F5344CB8AC3E}">
        <p14:creationId xmlns:p14="http://schemas.microsoft.com/office/powerpoint/2010/main" val="4213250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83568" y="188640"/>
            <a:ext cx="7848872" cy="6852645"/>
          </a:xfrm>
          <a:prstGeom prst="rect">
            <a:avLst/>
          </a:prstGeom>
        </p:spPr>
        <p:txBody>
          <a:bodyPr wrap="square">
            <a:spAutoFit/>
          </a:bodyPr>
          <a:lstStyle/>
          <a:p>
            <a:pPr algn="just">
              <a:lnSpc>
                <a:spcPct val="115000"/>
              </a:lnSpc>
              <a:spcAft>
                <a:spcPts val="0"/>
              </a:spcAft>
            </a:pPr>
            <a:r>
              <a:rPr lang="es-ES" sz="2400" b="1"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Cada hemisferio también se especializa en funciones particulares.</a:t>
            </a:r>
          </a:p>
          <a:p>
            <a:pPr algn="just">
              <a:lnSpc>
                <a:spcPct val="115000"/>
              </a:lnSpc>
              <a:spcAft>
                <a:spcPts val="0"/>
              </a:spcAft>
            </a:pPr>
            <a:r>
              <a:rPr lang="es-ES" sz="2400" dirty="0"/>
              <a:t>En las personas diestras, el hemisferio izquierdo es mejor dirigiendo habilidades motoras finas, como la escritura, por lo que la persona escribe con su mano derecha. </a:t>
            </a:r>
          </a:p>
          <a:p>
            <a:pPr algn="just">
              <a:lnSpc>
                <a:spcPct val="115000"/>
              </a:lnSpc>
              <a:spcAft>
                <a:spcPts val="0"/>
              </a:spcAft>
            </a:pPr>
            <a:endParaRPr lang="es-ES" sz="2400" dirty="0"/>
          </a:p>
          <a:p>
            <a:pPr algn="just">
              <a:lnSpc>
                <a:spcPct val="115000"/>
              </a:lnSpc>
              <a:spcAft>
                <a:spcPts val="0"/>
              </a:spcAft>
            </a:pPr>
            <a:r>
              <a:rPr lang="es-ES" sz="2400" dirty="0"/>
              <a:t>El hemisferio izquierdo también produce el lenguaje, mientras que el hemisferio derecho se ocupa más de las relaciones espaciales entre las sensaciones del tacto y de la vista. </a:t>
            </a:r>
          </a:p>
          <a:p>
            <a:pPr algn="just">
              <a:lnSpc>
                <a:spcPct val="115000"/>
              </a:lnSpc>
              <a:spcAft>
                <a:spcPts val="0"/>
              </a:spcAft>
            </a:pPr>
            <a:endParaRPr lang="es-ES" sz="2400" dirty="0"/>
          </a:p>
          <a:p>
            <a:pPr algn="just">
              <a:lnSpc>
                <a:spcPct val="115000"/>
              </a:lnSpc>
              <a:spcAft>
                <a:spcPts val="0"/>
              </a:spcAft>
            </a:pPr>
            <a:r>
              <a:rPr lang="es-ES" sz="2400" dirty="0"/>
              <a:t>Algunas personas zurdas tienen, en cuanto al lenguaje, la misma lateralización que las personas diestras; mientras que otras la tienen al contrario. </a:t>
            </a:r>
          </a:p>
          <a:p>
            <a:pPr algn="just">
              <a:lnSpc>
                <a:spcPct val="115000"/>
              </a:lnSpc>
              <a:spcAft>
                <a:spcPts val="0"/>
              </a:spcAft>
            </a:pPr>
            <a:r>
              <a:rPr lang="es-ES" sz="2400" b="1" dirty="0"/>
              <a:t>Para las funciones complejas, es necesario que ambos hemisferios participen y trabajen juntos.</a:t>
            </a:r>
          </a:p>
          <a:p>
            <a:pPr algn="just">
              <a:lnSpc>
                <a:spcPct val="115000"/>
              </a:lnSpc>
              <a:spcAft>
                <a:spcPts val="0"/>
              </a:spcAft>
            </a:pPr>
            <a:r>
              <a:rPr lang="es-ES" sz="11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 </a:t>
            </a:r>
            <a:endParaRPr lang="es-EC"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s-ES" sz="11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 </a:t>
            </a:r>
            <a:endParaRPr lang="es-EC"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9759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11560" y="404664"/>
            <a:ext cx="7992888" cy="6038576"/>
          </a:xfrm>
          <a:prstGeom prst="rect">
            <a:avLst/>
          </a:prstGeom>
        </p:spPr>
        <p:txBody>
          <a:bodyPr wrap="square">
            <a:spAutoFit/>
          </a:bodyPr>
          <a:lstStyle/>
          <a:p>
            <a:pPr algn="just">
              <a:lnSpc>
                <a:spcPct val="115000"/>
              </a:lnSpc>
              <a:spcAft>
                <a:spcPts val="0"/>
              </a:spcAft>
            </a:pPr>
            <a:r>
              <a:rPr lang="es-ES" sz="2400" dirty="0"/>
              <a:t>La percepción espacial detallada, el lenguaje, el habla, y el pensamiento cognoscitivo </a:t>
            </a:r>
            <a:r>
              <a:rPr lang="es-ES" sz="2400" b="1" dirty="0"/>
              <a:t>se encuentran entre las funciones más complejas del cerebro. </a:t>
            </a:r>
          </a:p>
          <a:p>
            <a:pPr algn="just">
              <a:lnSpc>
                <a:spcPct val="115000"/>
              </a:lnSpc>
              <a:spcAft>
                <a:spcPts val="0"/>
              </a:spcAft>
            </a:pPr>
            <a:endParaRPr lang="es-ES" sz="2400" dirty="0"/>
          </a:p>
          <a:p>
            <a:pPr algn="just">
              <a:lnSpc>
                <a:spcPct val="115000"/>
              </a:lnSpc>
              <a:spcAft>
                <a:spcPts val="0"/>
              </a:spcAft>
            </a:pPr>
            <a:r>
              <a:rPr lang="es-ES" sz="2400" dirty="0"/>
              <a:t>Requieren de operaciones muy precisas de ambos lados del cerebro, pero los dos hemisferios pueden trabajar juntos, adecuadamente, sólo si el tallo cerebral trabaja bien.</a:t>
            </a:r>
          </a:p>
          <a:p>
            <a:pPr algn="just">
              <a:lnSpc>
                <a:spcPct val="115000"/>
              </a:lnSpc>
              <a:spcAft>
                <a:spcPts val="0"/>
              </a:spcAft>
            </a:pPr>
            <a:r>
              <a:rPr lang="es-ES" sz="2400" dirty="0"/>
              <a:t> </a:t>
            </a:r>
          </a:p>
          <a:p>
            <a:pPr algn="just">
              <a:lnSpc>
                <a:spcPct val="115000"/>
              </a:lnSpc>
              <a:spcAft>
                <a:spcPts val="0"/>
              </a:spcAft>
            </a:pPr>
            <a:r>
              <a:rPr lang="es-ES" sz="2400" dirty="0"/>
              <a:t>El funcionamiento coordinado de ambos lados del cerebro ocurre, en la mayoría de la gente, sin que nos demos cuenta de ello.</a:t>
            </a:r>
          </a:p>
          <a:p>
            <a:pPr algn="just">
              <a:lnSpc>
                <a:spcPct val="115000"/>
              </a:lnSpc>
              <a:spcAft>
                <a:spcPts val="0"/>
              </a:spcAft>
            </a:pPr>
            <a:r>
              <a:rPr lang="es-ES" sz="2400" dirty="0"/>
              <a:t> Sin embargo, cuando en un niño o en un adulto esta coordinación no se realiza, vemos los efectos en el aprendizaje y en el comportamiento.</a:t>
            </a:r>
            <a:endParaRPr lang="es-EC" sz="2400" dirty="0"/>
          </a:p>
        </p:txBody>
      </p:sp>
    </p:spTree>
    <p:extLst>
      <p:ext uri="{BB962C8B-B14F-4D97-AF65-F5344CB8AC3E}">
        <p14:creationId xmlns:p14="http://schemas.microsoft.com/office/powerpoint/2010/main" val="30894323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inta perforada"/>
          <p:cNvSpPr/>
          <p:nvPr/>
        </p:nvSpPr>
        <p:spPr>
          <a:xfrm>
            <a:off x="1259632" y="592130"/>
            <a:ext cx="7416823" cy="804672"/>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ES" b="1" dirty="0">
                <a:latin typeface="Arial" pitchFamily="34" charset="0"/>
                <a:cs typeface="Arial" pitchFamily="34" charset="0"/>
              </a:rPr>
              <a:t>Los lóbulos del cerebro y sus funciones</a:t>
            </a:r>
            <a:endParaRPr lang="es-ES" dirty="0">
              <a:latin typeface="Arial" pitchFamily="34" charset="0"/>
              <a:cs typeface="Arial" pitchFamily="34" charset="0"/>
            </a:endParaRPr>
          </a:p>
        </p:txBody>
      </p:sp>
      <p:pic>
        <p:nvPicPr>
          <p:cNvPr id="1026" name="Picture 2" descr="https://tse4.mm.bing.net/th?id=OIP.M326d0f84290915538354e0d6e2b7d5b9o0&amp;pid=15.1&amp;P=0&amp;w=336&amp;h=16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628800"/>
            <a:ext cx="8964488" cy="522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8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627784" y="451520"/>
            <a:ext cx="388843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EL CEREBRO TIENE DOS HEMISFERIOS:</a:t>
            </a:r>
          </a:p>
        </p:txBody>
      </p:sp>
      <p:sp>
        <p:nvSpPr>
          <p:cNvPr id="5" name="4 Elipse"/>
          <p:cNvSpPr/>
          <p:nvPr/>
        </p:nvSpPr>
        <p:spPr>
          <a:xfrm>
            <a:off x="827584" y="1772816"/>
            <a:ext cx="2232248"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DERECHO </a:t>
            </a:r>
          </a:p>
        </p:txBody>
      </p:sp>
      <p:sp>
        <p:nvSpPr>
          <p:cNvPr id="6" name="5 Elipse"/>
          <p:cNvSpPr/>
          <p:nvPr/>
        </p:nvSpPr>
        <p:spPr>
          <a:xfrm>
            <a:off x="6516216" y="1650504"/>
            <a:ext cx="2210544"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IZQUIERDO</a:t>
            </a:r>
          </a:p>
        </p:txBody>
      </p:sp>
      <p:sp>
        <p:nvSpPr>
          <p:cNvPr id="7" name="6 Flecha izquierda y derecha"/>
          <p:cNvSpPr/>
          <p:nvPr/>
        </p:nvSpPr>
        <p:spPr>
          <a:xfrm>
            <a:off x="3047256" y="1523678"/>
            <a:ext cx="3024336" cy="141500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Cada hemisferio tiene 4 lóbulos </a:t>
            </a:r>
          </a:p>
        </p:txBody>
      </p:sp>
      <p:sp>
        <p:nvSpPr>
          <p:cNvPr id="8" name="7 Paralelogramo"/>
          <p:cNvSpPr/>
          <p:nvPr/>
        </p:nvSpPr>
        <p:spPr>
          <a:xfrm>
            <a:off x="2627784" y="3212976"/>
            <a:ext cx="3684984" cy="2232248"/>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Frontal(es el más grande)</a:t>
            </a:r>
          </a:p>
          <a:p>
            <a:r>
              <a:rPr lang="es-ES" dirty="0"/>
              <a:t>Parietal</a:t>
            </a:r>
          </a:p>
          <a:p>
            <a:r>
              <a:rPr lang="es-ES" dirty="0"/>
              <a:t>Temporal</a:t>
            </a:r>
          </a:p>
          <a:p>
            <a:r>
              <a:rPr lang="es-ES" dirty="0"/>
              <a:t>Occipital</a:t>
            </a:r>
          </a:p>
        </p:txBody>
      </p:sp>
      <p:cxnSp>
        <p:nvCxnSpPr>
          <p:cNvPr id="10" name="9 Conector recto de flecha"/>
          <p:cNvCxnSpPr/>
          <p:nvPr/>
        </p:nvCxnSpPr>
        <p:spPr>
          <a:xfrm flipH="1">
            <a:off x="6071592" y="2708920"/>
            <a:ext cx="1549896" cy="1800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a:off x="1943708" y="2708920"/>
            <a:ext cx="900100" cy="1800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CuadroTexto 7">
            <a:extLst>
              <a:ext uri="{FF2B5EF4-FFF2-40B4-BE49-F238E27FC236}">
                <a16:creationId xmlns:a16="http://schemas.microsoft.com/office/drawing/2014/main" id="{178305A0-62D7-4F5D-844B-86342E471F68}"/>
              </a:ext>
            </a:extLst>
          </p:cNvPr>
          <p:cNvSpPr txBox="1"/>
          <p:nvPr/>
        </p:nvSpPr>
        <p:spPr>
          <a:xfrm>
            <a:off x="7703043" y="6294512"/>
            <a:ext cx="936104" cy="230832"/>
          </a:xfrm>
          <a:prstGeom prst="rect">
            <a:avLst/>
          </a:prstGeom>
          <a:noFill/>
        </p:spPr>
        <p:txBody>
          <a:bodyPr wrap="square">
            <a:spAutoFit/>
          </a:bodyPr>
          <a:ls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PE" sz="900" dirty="0"/>
              <a:t>IMPORTANTE</a:t>
            </a:r>
            <a:endParaRPr lang="es-ES" sz="900" dirty="0"/>
          </a:p>
        </p:txBody>
      </p:sp>
    </p:spTree>
    <p:extLst>
      <p:ext uri="{BB962C8B-B14F-4D97-AF65-F5344CB8AC3E}">
        <p14:creationId xmlns:p14="http://schemas.microsoft.com/office/powerpoint/2010/main" val="804207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1972" y="26732"/>
            <a:ext cx="9112027" cy="6986528"/>
          </a:xfrm>
          <a:prstGeom prst="rect">
            <a:avLst/>
          </a:prstGeom>
        </p:spPr>
        <p:txBody>
          <a:bodyPr wrap="square">
            <a:spAutoFit/>
          </a:bodyPr>
          <a:lstStyle/>
          <a:p>
            <a:pPr algn="ctr"/>
            <a:r>
              <a:rPr lang="es-ES" sz="3200" b="1" dirty="0">
                <a:latin typeface="Arial" panose="020B0604020202020204" pitchFamily="34" charset="0"/>
                <a:cs typeface="Arial" panose="020B0604020202020204" pitchFamily="34" charset="0"/>
              </a:rPr>
              <a:t>BIBLIOGRAFÍA:</a:t>
            </a:r>
          </a:p>
          <a:p>
            <a:pPr algn="ctr"/>
            <a:br>
              <a:rPr lang="es-ES" sz="3200" dirty="0">
                <a:latin typeface="Arial" panose="020B0604020202020204" pitchFamily="34" charset="0"/>
                <a:cs typeface="Arial" panose="020B0604020202020204" pitchFamily="34" charset="0"/>
              </a:rPr>
            </a:br>
            <a:r>
              <a:rPr lang="es-ES" sz="3200" b="1" dirty="0">
                <a:latin typeface="Arial" panose="020B0604020202020204" pitchFamily="34" charset="0"/>
                <a:cs typeface="Arial" panose="020B0604020202020204" pitchFamily="34" charset="0"/>
              </a:rPr>
              <a:t>BÁSICA</a:t>
            </a:r>
          </a:p>
          <a:p>
            <a:pPr marL="342900" indent="-342900">
              <a:buFont typeface="Arial" pitchFamily="34" charset="0"/>
              <a:buChar char="•"/>
            </a:pPr>
            <a:r>
              <a:rPr lang="es-EC" sz="3200" dirty="0">
                <a:latin typeface="Arial" panose="020B0604020202020204" pitchFamily="34" charset="0"/>
                <a:cs typeface="Arial" panose="020B0604020202020204" pitchFamily="34" charset="0"/>
              </a:rPr>
              <a:t>GANONG “Fisiología Medica”  23ed </a:t>
            </a:r>
          </a:p>
          <a:p>
            <a:pPr marL="342900" indent="-342900">
              <a:buFont typeface="Arial" pitchFamily="34" charset="0"/>
              <a:buChar char="•"/>
            </a:pPr>
            <a:r>
              <a:rPr lang="es-EC" sz="3200" dirty="0">
                <a:latin typeface="Arial" panose="020B0604020202020204" pitchFamily="34" charset="0"/>
                <a:cs typeface="Arial" panose="020B0604020202020204" pitchFamily="34" charset="0"/>
              </a:rPr>
              <a:t>GUYTUN Y HALL “Tratado de Fisiología Médica”, decimosegunda edición.</a:t>
            </a:r>
          </a:p>
          <a:p>
            <a:pPr marL="342900" indent="-342900">
              <a:buFont typeface="Arial" pitchFamily="34" charset="0"/>
              <a:buChar char="•"/>
            </a:pPr>
            <a:r>
              <a:rPr lang="es-EC" sz="3200" dirty="0">
                <a:latin typeface="Arial" panose="020B0604020202020204" pitchFamily="34" charset="0"/>
                <a:cs typeface="Arial" panose="020B0604020202020204" pitchFamily="34" charset="0"/>
              </a:rPr>
              <a:t>TORTORA – DERRICKSON “Principios de anatomía y fisiología”. 11ª Edición.</a:t>
            </a:r>
          </a:p>
          <a:p>
            <a:pPr algn="ctr"/>
            <a:br>
              <a:rPr lang="es-EC" sz="3200" dirty="0">
                <a:latin typeface="Arial" panose="020B0604020202020204" pitchFamily="34" charset="0"/>
                <a:cs typeface="Arial" panose="020B0604020202020204" pitchFamily="34" charset="0"/>
              </a:rPr>
            </a:br>
            <a:r>
              <a:rPr lang="es-ES" sz="3200" b="1" dirty="0">
                <a:latin typeface="Arial" panose="020B0604020202020204" pitchFamily="34" charset="0"/>
                <a:cs typeface="Arial" panose="020B0604020202020204" pitchFamily="34" charset="0"/>
              </a:rPr>
              <a:t>COMPLEMENTARIA:</a:t>
            </a:r>
          </a:p>
          <a:p>
            <a:pPr marL="342900" indent="-342900">
              <a:buFont typeface="Arial" pitchFamily="34" charset="0"/>
              <a:buChar char="•"/>
            </a:pPr>
            <a:r>
              <a:rPr lang="es-EC" sz="3200" dirty="0">
                <a:latin typeface="Arial" panose="020B0604020202020204" pitchFamily="34" charset="0"/>
                <a:cs typeface="Arial" panose="020B0604020202020204" pitchFamily="34" charset="0"/>
              </a:rPr>
              <a:t>Stuart Ira Fox. Fisiología Humana. 12 Ed. Mac Graw Hill. 2011.</a:t>
            </a:r>
          </a:p>
          <a:p>
            <a:pPr marL="342900" indent="-342900">
              <a:buFont typeface="Arial" pitchFamily="34" charset="0"/>
              <a:buChar char="•"/>
            </a:pPr>
            <a:r>
              <a:rPr lang="es-EC" sz="3200" dirty="0">
                <a:latin typeface="Arial" panose="020B0604020202020204" pitchFamily="34" charset="0"/>
                <a:cs typeface="Arial" panose="020B0604020202020204" pitchFamily="34" charset="0"/>
              </a:rPr>
              <a:t>Bases de datos, </a:t>
            </a:r>
            <a:r>
              <a:rPr lang="es-EC" sz="3200" dirty="0" err="1">
                <a:latin typeface="Arial" panose="020B0604020202020204" pitchFamily="34" charset="0"/>
                <a:cs typeface="Arial" panose="020B0604020202020204" pitchFamily="34" charset="0"/>
              </a:rPr>
              <a:t>PubMed</a:t>
            </a:r>
            <a:r>
              <a:rPr lang="es-EC" sz="3200" dirty="0">
                <a:latin typeface="Arial" panose="020B0604020202020204" pitchFamily="34" charset="0"/>
                <a:cs typeface="Arial" panose="020B0604020202020204" pitchFamily="34" charset="0"/>
              </a:rPr>
              <a:t>, </a:t>
            </a:r>
            <a:r>
              <a:rPr lang="es-EC" sz="3200" dirty="0" err="1">
                <a:latin typeface="Arial" panose="020B0604020202020204" pitchFamily="34" charset="0"/>
                <a:cs typeface="Arial" panose="020B0604020202020204" pitchFamily="34" charset="0"/>
              </a:rPr>
              <a:t>Elsevier</a:t>
            </a:r>
            <a:r>
              <a:rPr lang="es-EC" sz="3200" dirty="0">
                <a:latin typeface="Arial" panose="020B0604020202020204" pitchFamily="34" charset="0"/>
                <a:cs typeface="Arial" panose="020B0604020202020204" pitchFamily="34" charset="0"/>
              </a:rPr>
              <a:t>, </a:t>
            </a:r>
            <a:r>
              <a:rPr lang="es-EC" sz="3200" dirty="0" err="1">
                <a:latin typeface="Arial" panose="020B0604020202020204" pitchFamily="34" charset="0"/>
                <a:cs typeface="Arial" panose="020B0604020202020204" pitchFamily="34" charset="0"/>
              </a:rPr>
              <a:t>Hinari</a:t>
            </a:r>
            <a:r>
              <a:rPr lang="es-EC" sz="3200" dirty="0">
                <a:latin typeface="Arial" panose="020B0604020202020204" pitchFamily="34" charset="0"/>
                <a:cs typeface="Arial" panose="020B0604020202020204" pitchFamily="34" charset="0"/>
              </a:rPr>
              <a:t>, EBSCO, Cielo, </a:t>
            </a:r>
            <a:r>
              <a:rPr lang="es-EC" sz="3200" dirty="0" err="1">
                <a:latin typeface="Arial" panose="020B0604020202020204" pitchFamily="34" charset="0"/>
                <a:cs typeface="Arial" panose="020B0604020202020204" pitchFamily="34" charset="0"/>
              </a:rPr>
              <a:t>Science</a:t>
            </a:r>
            <a:r>
              <a:rPr lang="es-EC" sz="3200" dirty="0">
                <a:latin typeface="Arial" panose="020B0604020202020204" pitchFamily="34" charset="0"/>
                <a:cs typeface="Arial" panose="020B0604020202020204" pitchFamily="34" charset="0"/>
              </a:rPr>
              <a:t> </a:t>
            </a:r>
            <a:r>
              <a:rPr lang="es-EC" sz="3200" dirty="0" err="1">
                <a:latin typeface="Arial" panose="020B0604020202020204" pitchFamily="34" charset="0"/>
                <a:cs typeface="Arial" panose="020B0604020202020204" pitchFamily="34" charset="0"/>
              </a:rPr>
              <a:t>Direct</a:t>
            </a:r>
            <a:endParaRPr lang="es-ES" sz="3200" dirty="0"/>
          </a:p>
        </p:txBody>
      </p:sp>
    </p:spTree>
    <p:extLst>
      <p:ext uri="{BB962C8B-B14F-4D97-AF65-F5344CB8AC3E}">
        <p14:creationId xmlns:p14="http://schemas.microsoft.com/office/powerpoint/2010/main" val="2669647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3491880" y="548680"/>
            <a:ext cx="216024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LÓBULO FRONTAL</a:t>
            </a:r>
          </a:p>
        </p:txBody>
      </p:sp>
      <p:sp>
        <p:nvSpPr>
          <p:cNvPr id="7" name="6 Rectángulo"/>
          <p:cNvSpPr/>
          <p:nvPr/>
        </p:nvSpPr>
        <p:spPr>
          <a:xfrm>
            <a:off x="179512" y="1443286"/>
            <a:ext cx="3816424"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dirty="0"/>
              <a:t>LOCALIZACIÓN:  </a:t>
            </a:r>
          </a:p>
          <a:p>
            <a:pPr algn="just"/>
            <a:r>
              <a:rPr lang="es-ES" dirty="0"/>
              <a:t>-parte anterior del cerebro</a:t>
            </a:r>
          </a:p>
          <a:p>
            <a:pPr algn="just"/>
            <a:r>
              <a:rPr lang="es-ES" dirty="0"/>
              <a:t>-por detrás de la cisura de Rolando</a:t>
            </a:r>
          </a:p>
          <a:p>
            <a:pPr algn="just"/>
            <a:r>
              <a:rPr lang="es-ES" dirty="0"/>
              <a:t>-encima de la cisura lateral</a:t>
            </a:r>
          </a:p>
        </p:txBody>
      </p:sp>
      <p:sp>
        <p:nvSpPr>
          <p:cNvPr id="8" name="7 Rectángulo redondeado"/>
          <p:cNvSpPr/>
          <p:nvPr/>
        </p:nvSpPr>
        <p:spPr>
          <a:xfrm>
            <a:off x="5773067" y="1005880"/>
            <a:ext cx="2880320" cy="17866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En este lóbulo se encuentra el Área de Broca, encargada de la lingüística y de los movimientos de los órganos </a:t>
            </a:r>
            <a:r>
              <a:rPr lang="es-ES" dirty="0" err="1"/>
              <a:t>fonoarticulares</a:t>
            </a:r>
            <a:endParaRPr lang="es-ES" dirty="0"/>
          </a:p>
        </p:txBody>
      </p:sp>
      <p:sp>
        <p:nvSpPr>
          <p:cNvPr id="10" name="9 Llamada de flecha hacia abajo"/>
          <p:cNvSpPr/>
          <p:nvPr/>
        </p:nvSpPr>
        <p:spPr>
          <a:xfrm>
            <a:off x="3076" y="3429000"/>
            <a:ext cx="4568924" cy="2215852"/>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dirty="0"/>
              <a:t>Se caracteriza por funciones  cognitivas de alto nivel como la planificación, coordinación, ejecución y control de la conducta</a:t>
            </a:r>
          </a:p>
        </p:txBody>
      </p:sp>
      <p:pic>
        <p:nvPicPr>
          <p:cNvPr id="3076" name="Picture 4" descr="https://tse3.mm.bing.net/th?id=OIP.M765ba4a1140fc11bbc8e6b7db0a1d587o0&amp;pid=15.1&amp;P=0&amp;w=300&amp;h=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3310930"/>
            <a:ext cx="3816424" cy="3358430"/>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7">
            <a:extLst>
              <a:ext uri="{FF2B5EF4-FFF2-40B4-BE49-F238E27FC236}">
                <a16:creationId xmlns:a16="http://schemas.microsoft.com/office/drawing/2014/main" id="{7D7E054D-D13A-41C2-8F98-DA0E149DE2B0}"/>
              </a:ext>
            </a:extLst>
          </p:cNvPr>
          <p:cNvSpPr txBox="1"/>
          <p:nvPr/>
        </p:nvSpPr>
        <p:spPr>
          <a:xfrm>
            <a:off x="7717283" y="6627168"/>
            <a:ext cx="936104" cy="230832"/>
          </a:xfrm>
          <a:prstGeom prst="rect">
            <a:avLst/>
          </a:prstGeom>
          <a:noFill/>
        </p:spPr>
        <p:txBody>
          <a:bodyPr wrap="square">
            <a:spAutoFit/>
          </a:bodyPr>
          <a:ls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PE" sz="900" dirty="0"/>
              <a:t>IMPORTANTE</a:t>
            </a:r>
            <a:endParaRPr lang="es-ES" sz="900" dirty="0"/>
          </a:p>
        </p:txBody>
      </p:sp>
    </p:spTree>
    <p:extLst>
      <p:ext uri="{BB962C8B-B14F-4D97-AF65-F5344CB8AC3E}">
        <p14:creationId xmlns:p14="http://schemas.microsoft.com/office/powerpoint/2010/main" val="15235241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ortar rectángulo de esquina sencilla"/>
          <p:cNvSpPr/>
          <p:nvPr/>
        </p:nvSpPr>
        <p:spPr>
          <a:xfrm>
            <a:off x="2699792" y="476672"/>
            <a:ext cx="3528392" cy="914400"/>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FUNCIONES</a:t>
            </a:r>
          </a:p>
        </p:txBody>
      </p:sp>
      <p:sp>
        <p:nvSpPr>
          <p:cNvPr id="11" name="10 Rectángulo"/>
          <p:cNvSpPr/>
          <p:nvPr/>
        </p:nvSpPr>
        <p:spPr>
          <a:xfrm>
            <a:off x="323528" y="1659682"/>
            <a:ext cx="388843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Papel en el procesamiento de funciones cognitivas  de alto nivel </a:t>
            </a:r>
          </a:p>
        </p:txBody>
      </p:sp>
      <p:sp>
        <p:nvSpPr>
          <p:cNvPr id="12" name="11 Recortar rectángulo de esquina sencilla"/>
          <p:cNvSpPr/>
          <p:nvPr/>
        </p:nvSpPr>
        <p:spPr>
          <a:xfrm>
            <a:off x="5868144" y="1659682"/>
            <a:ext cx="2952328" cy="914400"/>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Planificación, coordinación, ejecución  y  control  de la conducta</a:t>
            </a:r>
          </a:p>
        </p:txBody>
      </p:sp>
      <p:sp>
        <p:nvSpPr>
          <p:cNvPr id="13" name="12 Recortar rectángulo de esquina sencilla"/>
          <p:cNvSpPr/>
          <p:nvPr/>
        </p:nvSpPr>
        <p:spPr>
          <a:xfrm>
            <a:off x="5879926" y="2708920"/>
            <a:ext cx="2952328" cy="1368152"/>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Establecimiento de metas  ,</a:t>
            </a:r>
          </a:p>
          <a:p>
            <a:pPr algn="just"/>
            <a:r>
              <a:rPr lang="es-ES" dirty="0"/>
              <a:t>Previsión, articulación del lenguaje, regulación de las emociones</a:t>
            </a:r>
          </a:p>
        </p:txBody>
      </p:sp>
      <p:cxnSp>
        <p:nvCxnSpPr>
          <p:cNvPr id="15" name="14 Conector recto de flecha"/>
          <p:cNvCxnSpPr>
            <a:stCxn id="11" idx="3"/>
          </p:cNvCxnSpPr>
          <p:nvPr/>
        </p:nvCxnSpPr>
        <p:spPr>
          <a:xfrm>
            <a:off x="4211960" y="2116882"/>
            <a:ext cx="165618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a:endCxn id="13" idx="2"/>
          </p:cNvCxnSpPr>
          <p:nvPr/>
        </p:nvCxnSpPr>
        <p:spPr>
          <a:xfrm>
            <a:off x="4223742" y="1981250"/>
            <a:ext cx="1656184" cy="14117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21 Rectángulo"/>
          <p:cNvSpPr/>
          <p:nvPr/>
        </p:nvSpPr>
        <p:spPr>
          <a:xfrm>
            <a:off x="461492" y="5085184"/>
            <a:ext cx="345638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Capacidad motora, razonamiento, resolución de problemas, </a:t>
            </a:r>
          </a:p>
        </p:txBody>
      </p:sp>
      <p:sp>
        <p:nvSpPr>
          <p:cNvPr id="23" name="22 Rectángulo"/>
          <p:cNvSpPr/>
          <p:nvPr/>
        </p:nvSpPr>
        <p:spPr>
          <a:xfrm>
            <a:off x="323528" y="3392996"/>
            <a:ext cx="345638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Capacidad  para  tener en  cuenta  a los demás, capaz de establecer teorías </a:t>
            </a:r>
          </a:p>
        </p:txBody>
      </p:sp>
      <p:sp>
        <p:nvSpPr>
          <p:cNvPr id="10" name="CuadroTexto 7">
            <a:extLst>
              <a:ext uri="{FF2B5EF4-FFF2-40B4-BE49-F238E27FC236}">
                <a16:creationId xmlns:a16="http://schemas.microsoft.com/office/drawing/2014/main" id="{65DFD88E-5587-4393-B367-5201C277087F}"/>
              </a:ext>
            </a:extLst>
          </p:cNvPr>
          <p:cNvSpPr txBox="1"/>
          <p:nvPr/>
        </p:nvSpPr>
        <p:spPr>
          <a:xfrm>
            <a:off x="7703043" y="6294512"/>
            <a:ext cx="936104" cy="230832"/>
          </a:xfrm>
          <a:prstGeom prst="rect">
            <a:avLst/>
          </a:prstGeom>
          <a:noFill/>
        </p:spPr>
        <p:txBody>
          <a:bodyPr wrap="square">
            <a:spAutoFit/>
          </a:bodyPr>
          <a:ls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PE" sz="900" dirty="0"/>
              <a:t>IMPORTANTE</a:t>
            </a:r>
            <a:endParaRPr lang="es-ES" sz="900" dirty="0"/>
          </a:p>
        </p:txBody>
      </p:sp>
    </p:spTree>
    <p:extLst>
      <p:ext uri="{BB962C8B-B14F-4D97-AF65-F5344CB8AC3E}">
        <p14:creationId xmlns:p14="http://schemas.microsoft.com/office/powerpoint/2010/main" val="196067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3491880" y="451520"/>
            <a:ext cx="280831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dirty="0"/>
              <a:t>Lóbulo parietal</a:t>
            </a:r>
          </a:p>
        </p:txBody>
      </p:sp>
      <p:pic>
        <p:nvPicPr>
          <p:cNvPr id="2050" name="Picture 2" descr="https://tse4.mm.bing.net/th?id=OIP.Mea51631098f8971ea9d1a23a97655901o0&amp;pid=15.1&amp;P=0&amp;w=227&amp;h=17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3212976"/>
            <a:ext cx="3744416" cy="3384376"/>
          </a:xfrm>
          <a:prstGeom prst="rect">
            <a:avLst/>
          </a:prstGeom>
          <a:noFill/>
          <a:extLst>
            <a:ext uri="{909E8E84-426E-40DD-AFC4-6F175D3DCCD1}">
              <a14:hiddenFill xmlns:a14="http://schemas.microsoft.com/office/drawing/2010/main">
                <a:solidFill>
                  <a:srgbClr val="FFFFFF"/>
                </a:solidFill>
              </a14:hiddenFill>
            </a:ext>
          </a:extLst>
        </p:spPr>
      </p:pic>
      <p:sp>
        <p:nvSpPr>
          <p:cNvPr id="5" name="4 Proceso alternativo"/>
          <p:cNvSpPr/>
          <p:nvPr/>
        </p:nvSpPr>
        <p:spPr>
          <a:xfrm>
            <a:off x="251520" y="1823120"/>
            <a:ext cx="7344816" cy="79208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dirty="0"/>
              <a:t>Se encuentra / el lóbulo frontal y occipital, detrás de la cisura de Rolando y por encima  de la cisura lateral</a:t>
            </a:r>
          </a:p>
        </p:txBody>
      </p:sp>
      <p:sp>
        <p:nvSpPr>
          <p:cNvPr id="6" name="5 Proceso alternativo"/>
          <p:cNvSpPr/>
          <p:nvPr/>
        </p:nvSpPr>
        <p:spPr>
          <a:xfrm>
            <a:off x="255812" y="3969060"/>
            <a:ext cx="3884140" cy="93610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dirty="0"/>
              <a:t>Procesa información sensorial: tacto, temperatura, dolor, presión, percepción, sensibilidad</a:t>
            </a:r>
          </a:p>
        </p:txBody>
      </p:sp>
      <p:sp>
        <p:nvSpPr>
          <p:cNvPr id="7" name="6 Proceso alternativo"/>
          <p:cNvSpPr/>
          <p:nvPr/>
        </p:nvSpPr>
        <p:spPr>
          <a:xfrm>
            <a:off x="251520" y="2906652"/>
            <a:ext cx="2016224" cy="61264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Funciones: </a:t>
            </a:r>
          </a:p>
        </p:txBody>
      </p:sp>
      <p:sp>
        <p:nvSpPr>
          <p:cNvPr id="8" name="7 Recortar rectángulo de esquina sencilla"/>
          <p:cNvSpPr/>
          <p:nvPr/>
        </p:nvSpPr>
        <p:spPr>
          <a:xfrm>
            <a:off x="240904" y="5497388"/>
            <a:ext cx="3528392" cy="914400"/>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dirty="0"/>
              <a:t>Control de los movimientos gracias a su cercanía a los centros  de planificación del lóbulo frontal</a:t>
            </a:r>
          </a:p>
        </p:txBody>
      </p:sp>
      <p:sp>
        <p:nvSpPr>
          <p:cNvPr id="9" name="CuadroTexto 7">
            <a:extLst>
              <a:ext uri="{FF2B5EF4-FFF2-40B4-BE49-F238E27FC236}">
                <a16:creationId xmlns:a16="http://schemas.microsoft.com/office/drawing/2014/main" id="{D5920484-4A75-4C71-93F9-1CE00DCB997B}"/>
              </a:ext>
            </a:extLst>
          </p:cNvPr>
          <p:cNvSpPr txBox="1"/>
          <p:nvPr/>
        </p:nvSpPr>
        <p:spPr>
          <a:xfrm>
            <a:off x="7703043" y="6294512"/>
            <a:ext cx="936104" cy="230832"/>
          </a:xfrm>
          <a:prstGeom prst="rect">
            <a:avLst/>
          </a:prstGeom>
          <a:noFill/>
        </p:spPr>
        <p:txBody>
          <a:bodyPr wrap="square">
            <a:spAutoFit/>
          </a:bodyPr>
          <a:ls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PE" sz="900" dirty="0"/>
              <a:t>IMPORTANTE</a:t>
            </a:r>
            <a:endParaRPr lang="es-ES" sz="900" dirty="0"/>
          </a:p>
        </p:txBody>
      </p:sp>
    </p:spTree>
    <p:extLst>
      <p:ext uri="{BB962C8B-B14F-4D97-AF65-F5344CB8AC3E}">
        <p14:creationId xmlns:p14="http://schemas.microsoft.com/office/powerpoint/2010/main" val="1172407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2843808" y="379512"/>
            <a:ext cx="288032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dirty="0"/>
              <a:t>Lóbulo temporal</a:t>
            </a:r>
          </a:p>
        </p:txBody>
      </p:sp>
      <p:sp>
        <p:nvSpPr>
          <p:cNvPr id="5" name="4 Proceso alternativo"/>
          <p:cNvSpPr/>
          <p:nvPr/>
        </p:nvSpPr>
        <p:spPr>
          <a:xfrm>
            <a:off x="323528" y="1343294"/>
            <a:ext cx="7920880" cy="91095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dirty="0"/>
              <a:t>Se encuentra  a los laterales del cerebro, dispuesto horizontalmente y pegado a las  sienes. Frente al lóbulo occipital, situado por debajo y detrás de la cisura de Silvio</a:t>
            </a:r>
          </a:p>
        </p:txBody>
      </p:sp>
      <p:sp>
        <p:nvSpPr>
          <p:cNvPr id="6" name="5 Rectángulo redondeado"/>
          <p:cNvSpPr/>
          <p:nvPr/>
        </p:nvSpPr>
        <p:spPr>
          <a:xfrm>
            <a:off x="5364088" y="2539752"/>
            <a:ext cx="2376264"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Funciones</a:t>
            </a:r>
          </a:p>
        </p:txBody>
      </p:sp>
      <p:pic>
        <p:nvPicPr>
          <p:cNvPr id="4098" name="Picture 2" descr="https://tse4.mm.bing.net/th?id=OIP.M5a5eca6a37e03d760a0d0c6375ece89bo0&amp;pid=15.1&amp;P=0&amp;w=192&amp;h=17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68" y="3279998"/>
            <a:ext cx="3825652" cy="3578002"/>
          </a:xfrm>
          <a:prstGeom prst="rect">
            <a:avLst/>
          </a:prstGeom>
          <a:noFill/>
          <a:extLst>
            <a:ext uri="{909E8E84-426E-40DD-AFC4-6F175D3DCCD1}">
              <a14:hiddenFill xmlns:a14="http://schemas.microsoft.com/office/drawing/2010/main">
                <a:solidFill>
                  <a:srgbClr val="FFFFFF"/>
                </a:solidFill>
              </a14:hiddenFill>
            </a:ext>
          </a:extLst>
        </p:spPr>
      </p:pic>
      <p:sp>
        <p:nvSpPr>
          <p:cNvPr id="7" name="6 Rectángulo redondeado"/>
          <p:cNvSpPr/>
          <p:nvPr/>
        </p:nvSpPr>
        <p:spPr>
          <a:xfrm>
            <a:off x="4067944" y="3279998"/>
            <a:ext cx="4896544" cy="31733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itchFamily="34" charset="0"/>
              <a:buChar char="•"/>
            </a:pPr>
            <a:r>
              <a:rPr lang="es-ES" dirty="0"/>
              <a:t>Recibe información de otras áreas y lóbulos del  cerebro.</a:t>
            </a:r>
          </a:p>
          <a:p>
            <a:pPr marL="285750" indent="-285750" algn="just">
              <a:buFont typeface="Arial" pitchFamily="34" charset="0"/>
              <a:buChar char="•"/>
            </a:pPr>
            <a:r>
              <a:rPr lang="es-ES" dirty="0"/>
              <a:t>Memoria y reconocimiento de patrones proveniente de los sentidos.</a:t>
            </a:r>
          </a:p>
          <a:p>
            <a:pPr marL="285750" indent="-285750" algn="just">
              <a:buFont typeface="Arial" pitchFamily="34" charset="0"/>
              <a:buChar char="•"/>
            </a:pPr>
            <a:r>
              <a:rPr lang="es-ES" dirty="0"/>
              <a:t>Reconocimiento de rostros y voces.</a:t>
            </a:r>
          </a:p>
          <a:p>
            <a:pPr marL="285750" indent="-285750" algn="just">
              <a:buFont typeface="Arial" pitchFamily="34" charset="0"/>
              <a:buChar char="•"/>
            </a:pPr>
            <a:r>
              <a:rPr lang="es-ES" dirty="0"/>
              <a:t>Recuerdo de palabras</a:t>
            </a:r>
          </a:p>
          <a:p>
            <a:pPr marL="285750" indent="-285750" algn="just">
              <a:buFont typeface="Arial" pitchFamily="34" charset="0"/>
              <a:buChar char="•"/>
            </a:pPr>
            <a:r>
              <a:rPr lang="es-ES" dirty="0"/>
              <a:t>Encargado de la audición, equilibrio  y coordinación</a:t>
            </a:r>
          </a:p>
          <a:p>
            <a:pPr marL="285750" indent="-285750" algn="just">
              <a:buFont typeface="Arial" pitchFamily="34" charset="0"/>
              <a:buChar char="•"/>
            </a:pPr>
            <a:r>
              <a:rPr lang="es-ES" dirty="0"/>
              <a:t>Regula emociones y motivaciones</a:t>
            </a:r>
          </a:p>
        </p:txBody>
      </p:sp>
      <p:sp>
        <p:nvSpPr>
          <p:cNvPr id="8" name="CuadroTexto 7">
            <a:extLst>
              <a:ext uri="{FF2B5EF4-FFF2-40B4-BE49-F238E27FC236}">
                <a16:creationId xmlns:a16="http://schemas.microsoft.com/office/drawing/2014/main" id="{0D54D4CA-301B-4A90-9248-877BAE939DA1}"/>
              </a:ext>
            </a:extLst>
          </p:cNvPr>
          <p:cNvSpPr txBox="1"/>
          <p:nvPr/>
        </p:nvSpPr>
        <p:spPr>
          <a:xfrm>
            <a:off x="7734333" y="6517309"/>
            <a:ext cx="936104" cy="230832"/>
          </a:xfrm>
          <a:prstGeom prst="rect">
            <a:avLst/>
          </a:prstGeom>
          <a:noFill/>
        </p:spPr>
        <p:txBody>
          <a:bodyPr wrap="square">
            <a:spAutoFit/>
          </a:bodyPr>
          <a:ls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PE" sz="900" dirty="0"/>
              <a:t>IMPORTANTE</a:t>
            </a:r>
            <a:endParaRPr lang="es-ES" sz="900" dirty="0"/>
          </a:p>
        </p:txBody>
      </p:sp>
    </p:spTree>
    <p:extLst>
      <p:ext uri="{BB962C8B-B14F-4D97-AF65-F5344CB8AC3E}">
        <p14:creationId xmlns:p14="http://schemas.microsoft.com/office/powerpoint/2010/main" val="4706926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3995936" y="692696"/>
            <a:ext cx="280831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dirty="0"/>
              <a:t>Lóbulo  occipital</a:t>
            </a:r>
          </a:p>
        </p:txBody>
      </p:sp>
      <p:sp>
        <p:nvSpPr>
          <p:cNvPr id="5" name="4 Rectángulo"/>
          <p:cNvSpPr/>
          <p:nvPr/>
        </p:nvSpPr>
        <p:spPr>
          <a:xfrm>
            <a:off x="4004642" y="1882180"/>
            <a:ext cx="4896036" cy="16561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dirty="0"/>
              <a:t>Es el menor de los 4 lóbulos del cerebro . Se encuentra en la zona posterior del cráneo, cerca de la nuca. Es la primera zona a la que llega  la información visual.</a:t>
            </a:r>
          </a:p>
        </p:txBody>
      </p:sp>
      <p:sp>
        <p:nvSpPr>
          <p:cNvPr id="6" name="5 Rectángulo redondeado"/>
          <p:cNvSpPr/>
          <p:nvPr/>
        </p:nvSpPr>
        <p:spPr>
          <a:xfrm>
            <a:off x="2888010" y="4259188"/>
            <a:ext cx="6012668" cy="19061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dirty="0"/>
              <a:t>Funciones:</a:t>
            </a:r>
          </a:p>
          <a:p>
            <a:pPr algn="just"/>
            <a:r>
              <a:rPr lang="es-ES" sz="2000" dirty="0"/>
              <a:t>Percepción e interpretación de estímulos visuales</a:t>
            </a:r>
          </a:p>
          <a:p>
            <a:pPr algn="just"/>
            <a:r>
              <a:rPr lang="es-ES" sz="2000" dirty="0"/>
              <a:t>Reconocimiento espacial.</a:t>
            </a:r>
          </a:p>
        </p:txBody>
      </p:sp>
      <p:pic>
        <p:nvPicPr>
          <p:cNvPr id="5122" name="Picture 2" descr="https://tse4.mm.bing.net/th?id=OIP.M5a5eca6a37e03d760a0d0c6375ece89bo0&amp;pid=15.1&amp;P=0&amp;w=192&amp;h=17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995936" cy="4293096"/>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7">
            <a:extLst>
              <a:ext uri="{FF2B5EF4-FFF2-40B4-BE49-F238E27FC236}">
                <a16:creationId xmlns:a16="http://schemas.microsoft.com/office/drawing/2014/main" id="{6CC35D2C-8174-4571-8D12-ACBE45B8FA80}"/>
              </a:ext>
            </a:extLst>
          </p:cNvPr>
          <p:cNvSpPr txBox="1"/>
          <p:nvPr/>
        </p:nvSpPr>
        <p:spPr>
          <a:xfrm>
            <a:off x="7703043" y="6294512"/>
            <a:ext cx="936104" cy="230832"/>
          </a:xfrm>
          <a:prstGeom prst="rect">
            <a:avLst/>
          </a:prstGeom>
          <a:noFill/>
        </p:spPr>
        <p:txBody>
          <a:bodyPr wrap="square">
            <a:spAutoFit/>
          </a:bodyPr>
          <a:ls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PE" sz="900" dirty="0"/>
              <a:t>IMPORTANTE</a:t>
            </a:r>
            <a:endParaRPr lang="es-ES" sz="900" dirty="0"/>
          </a:p>
        </p:txBody>
      </p:sp>
    </p:spTree>
    <p:extLst>
      <p:ext uri="{BB962C8B-B14F-4D97-AF65-F5344CB8AC3E}">
        <p14:creationId xmlns:p14="http://schemas.microsoft.com/office/powerpoint/2010/main" val="27095563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2771800" y="522040"/>
            <a:ext cx="388843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a:t>La Ínsula</a:t>
            </a:r>
          </a:p>
        </p:txBody>
      </p:sp>
      <p:sp>
        <p:nvSpPr>
          <p:cNvPr id="5" name="4 Rectángulo redondeado"/>
          <p:cNvSpPr/>
          <p:nvPr/>
        </p:nvSpPr>
        <p:spPr>
          <a:xfrm>
            <a:off x="1043608" y="2348880"/>
            <a:ext cx="7056784" cy="2088232"/>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400" dirty="0">
                <a:solidFill>
                  <a:schemeClr val="tx1"/>
                </a:solidFill>
              </a:rPr>
              <a:t>Profunda al lóbulo temporal.</a:t>
            </a:r>
          </a:p>
          <a:p>
            <a:pPr algn="just"/>
            <a:r>
              <a:rPr lang="es-ES" sz="2400" dirty="0">
                <a:solidFill>
                  <a:schemeClr val="tx1"/>
                </a:solidFill>
              </a:rPr>
              <a:t>Parte del sistema  límbico  relacionado con las emociones.</a:t>
            </a:r>
          </a:p>
          <a:p>
            <a:pPr algn="just"/>
            <a:r>
              <a:rPr lang="es-ES" sz="2400" dirty="0">
                <a:solidFill>
                  <a:schemeClr val="tx1"/>
                </a:solidFill>
              </a:rPr>
              <a:t>No constituye un lóbulo</a:t>
            </a:r>
          </a:p>
        </p:txBody>
      </p:sp>
    </p:spTree>
    <p:extLst>
      <p:ext uri="{BB962C8B-B14F-4D97-AF65-F5344CB8AC3E}">
        <p14:creationId xmlns:p14="http://schemas.microsoft.com/office/powerpoint/2010/main" val="41920064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3">
            <a:clrChange>
              <a:clrFrom>
                <a:srgbClr val="FFFFFE"/>
              </a:clrFrom>
              <a:clrTo>
                <a:srgbClr val="FFFFFE">
                  <a:alpha val="0"/>
                </a:srgbClr>
              </a:clrTo>
            </a:clrChange>
            <a:extLst>
              <a:ext uri="{28A0092B-C50C-407E-A947-70E740481C1C}">
                <a14:useLocalDpi xmlns:a14="http://schemas.microsoft.com/office/drawing/2010/main" val="0"/>
              </a:ext>
            </a:extLst>
          </a:blip>
          <a:srcRect l="-2702" t="-58" r="-2153" b="-293"/>
          <a:stretch>
            <a:fillRect/>
          </a:stretch>
        </p:blipFill>
        <p:spPr bwMode="ltGray">
          <a:xfrm>
            <a:off x="1588" y="1588"/>
            <a:ext cx="9142412"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Rectangle 3"/>
          <p:cNvSpPr>
            <a:spLocks noGrp="1" noChangeArrowheads="1"/>
          </p:cNvSpPr>
          <p:nvPr>
            <p:ph type="title"/>
          </p:nvPr>
        </p:nvSpPr>
        <p:spPr>
          <a:xfrm>
            <a:off x="112713" y="5135563"/>
            <a:ext cx="2155825" cy="1722437"/>
          </a:xfrm>
        </p:spPr>
        <p:txBody>
          <a:bodyPr/>
          <a:lstStyle/>
          <a:p>
            <a:pPr eaLnBrk="1" hangingPunct="1"/>
            <a:r>
              <a:rPr lang="es-MX" sz="2900" b="1">
                <a:latin typeface="Tahoma" pitchFamily="34" charset="0"/>
                <a:cs typeface="Tahoma" pitchFamily="34" charset="0"/>
              </a:rPr>
              <a:t>LA CORTEZA CEREBRAL</a:t>
            </a:r>
          </a:p>
        </p:txBody>
      </p:sp>
      <p:sp>
        <p:nvSpPr>
          <p:cNvPr id="87044" name="Line 4"/>
          <p:cNvSpPr>
            <a:spLocks noChangeShapeType="1"/>
          </p:cNvSpPr>
          <p:nvPr/>
        </p:nvSpPr>
        <p:spPr bwMode="auto">
          <a:xfrm>
            <a:off x="1493838" y="765175"/>
            <a:ext cx="725487" cy="549275"/>
          </a:xfrm>
          <a:prstGeom prst="line">
            <a:avLst/>
          </a:prstGeom>
          <a:noFill/>
          <a:ln w="19050">
            <a:solidFill>
              <a:schemeClr val="bg2"/>
            </a:solidFill>
            <a:round/>
            <a:headEnd/>
            <a:tailEnd/>
          </a:ln>
          <a:effectLst>
            <a:prstShdw prst="shdw17" dist="17961" dir="8100000">
              <a:schemeClr val="tx2"/>
            </a:prstShdw>
          </a:effectLst>
          <a:extLst>
            <a:ext uri="{909E8E84-426E-40DD-AFC4-6F175D3DCCD1}">
              <a14:hiddenFill xmlns:a14="http://schemas.microsoft.com/office/drawing/2010/main">
                <a:noFill/>
              </a14:hiddenFill>
            </a:ext>
          </a:extLst>
        </p:spPr>
        <p:txBody>
          <a:bodyPr lIns="27432" tIns="27432" rIns="27432" bIns="27432" anchor="ctr">
            <a:spAutoFit/>
          </a:bodyPr>
          <a:lstStyle/>
          <a:p>
            <a:endParaRPr lang="es-ES"/>
          </a:p>
        </p:txBody>
      </p:sp>
      <p:sp>
        <p:nvSpPr>
          <p:cNvPr id="87045" name="Oval 5"/>
          <p:cNvSpPr>
            <a:spLocks noChangeArrowheads="1"/>
          </p:cNvSpPr>
          <p:nvPr/>
        </p:nvSpPr>
        <p:spPr bwMode="auto">
          <a:xfrm>
            <a:off x="-12412" y="-10916"/>
            <a:ext cx="1680587" cy="1047357"/>
          </a:xfrm>
          <a:prstGeom prst="ellipse">
            <a:avLst/>
          </a:prstGeom>
          <a:solidFill>
            <a:srgbClr val="FAE041"/>
          </a:solidFill>
          <a:ln w="3175">
            <a:solidFill>
              <a:schemeClr val="bg2"/>
            </a:solidFill>
            <a:round/>
            <a:headEnd/>
            <a:tailEnd/>
          </a:ln>
          <a:effectLst/>
        </p:spPr>
        <p:txBody>
          <a:bodyPr wrap="none" lIns="27432" tIns="27432" rIns="27432" bIns="27432" anchor="ctr">
            <a:spAutoFit/>
          </a:bodyPr>
          <a:lstStyle/>
          <a:p>
            <a:pPr algn="ctr" eaLnBrk="0" hangingPunct="0">
              <a:lnSpc>
                <a:spcPct val="70000"/>
              </a:lnSpc>
              <a:defRPr/>
            </a:pPr>
            <a:r>
              <a:rPr lang="es-MX" sz="3200" b="1" dirty="0">
                <a:effectLst>
                  <a:outerShdw blurRad="38100" dist="38100" dir="2700000" algn="tl">
                    <a:srgbClr val="000000"/>
                  </a:outerShdw>
                </a:effectLst>
                <a:latin typeface="Arial Narrow" pitchFamily="34" charset="0"/>
              </a:rPr>
              <a:t>Lóbulo</a:t>
            </a:r>
          </a:p>
          <a:p>
            <a:pPr algn="ctr" eaLnBrk="0" hangingPunct="0">
              <a:lnSpc>
                <a:spcPct val="70000"/>
              </a:lnSpc>
              <a:defRPr/>
            </a:pPr>
            <a:r>
              <a:rPr lang="es-MX" sz="3200" b="1" dirty="0">
                <a:effectLst>
                  <a:outerShdw blurRad="38100" dist="38100" dir="2700000" algn="tl">
                    <a:srgbClr val="000000"/>
                  </a:outerShdw>
                </a:effectLst>
                <a:latin typeface="Arial Narrow" pitchFamily="34" charset="0"/>
              </a:rPr>
              <a:t>Frontal</a:t>
            </a:r>
          </a:p>
        </p:txBody>
      </p:sp>
      <p:sp>
        <p:nvSpPr>
          <p:cNvPr id="87046" name="Rectangle 6"/>
          <p:cNvSpPr>
            <a:spLocks noChangeArrowheads="1"/>
          </p:cNvSpPr>
          <p:nvPr/>
        </p:nvSpPr>
        <p:spPr bwMode="auto">
          <a:xfrm>
            <a:off x="1912608" y="1702226"/>
            <a:ext cx="1587871" cy="830997"/>
          </a:xfrm>
          <a:prstGeom prst="rect">
            <a:avLst/>
          </a:prstGeom>
          <a:noFill/>
          <a:ln w="38100">
            <a:noFill/>
            <a:miter lim="800000"/>
            <a:headEnd/>
            <a:tailEnd/>
          </a:ln>
          <a:effectLst/>
        </p:spPr>
        <p:txBody>
          <a:bodyPr wrap="none" lIns="27432" tIns="27432" rIns="27432" bIns="27432" anchor="ctr">
            <a:spAutoFit/>
          </a:bodyPr>
          <a:lstStyle/>
          <a:p>
            <a:pPr algn="ctr" eaLnBrk="0" hangingPunct="0">
              <a:lnSpc>
                <a:spcPct val="70000"/>
              </a:lnSpc>
              <a:defRPr/>
            </a:pPr>
            <a:r>
              <a:rPr lang="es-MX" sz="2400" b="1" dirty="0">
                <a:effectLst>
                  <a:outerShdw blurRad="38100" dist="38100" dir="2700000" algn="tl">
                    <a:srgbClr val="C0C0C0"/>
                  </a:outerShdw>
                </a:effectLst>
                <a:latin typeface="Arial Narrow" pitchFamily="34" charset="0"/>
              </a:rPr>
              <a:t>Funciones</a:t>
            </a:r>
          </a:p>
          <a:p>
            <a:pPr algn="ctr" eaLnBrk="0" hangingPunct="0">
              <a:lnSpc>
                <a:spcPct val="70000"/>
              </a:lnSpc>
              <a:defRPr/>
            </a:pPr>
            <a:r>
              <a:rPr lang="es-MX" sz="2400" b="1" dirty="0">
                <a:effectLst>
                  <a:outerShdw blurRad="38100" dist="38100" dir="2700000" algn="tl">
                    <a:srgbClr val="C0C0C0"/>
                  </a:outerShdw>
                </a:effectLst>
                <a:latin typeface="Arial Narrow" pitchFamily="34" charset="0"/>
              </a:rPr>
              <a:t>Intelectuales</a:t>
            </a:r>
          </a:p>
          <a:p>
            <a:pPr algn="ctr" eaLnBrk="0" hangingPunct="0">
              <a:lnSpc>
                <a:spcPct val="70000"/>
              </a:lnSpc>
              <a:defRPr/>
            </a:pPr>
            <a:r>
              <a:rPr lang="es-MX" sz="2400" b="1" dirty="0">
                <a:effectLst>
                  <a:outerShdw blurRad="38100" dist="38100" dir="2700000" algn="tl">
                    <a:srgbClr val="C0C0C0"/>
                  </a:outerShdw>
                </a:effectLst>
                <a:latin typeface="Arial Narrow" pitchFamily="34" charset="0"/>
              </a:rPr>
              <a:t>Superiores</a:t>
            </a:r>
          </a:p>
        </p:txBody>
      </p:sp>
      <p:sp>
        <p:nvSpPr>
          <p:cNvPr id="87047" name="Rectangle 7"/>
          <p:cNvSpPr>
            <a:spLocks noChangeArrowheads="1"/>
          </p:cNvSpPr>
          <p:nvPr/>
        </p:nvSpPr>
        <p:spPr bwMode="auto">
          <a:xfrm>
            <a:off x="4117134" y="207596"/>
            <a:ext cx="1066895" cy="830997"/>
          </a:xfrm>
          <a:prstGeom prst="rect">
            <a:avLst/>
          </a:prstGeom>
          <a:noFill/>
          <a:ln w="38100">
            <a:noFill/>
            <a:miter lim="800000"/>
            <a:headEnd/>
            <a:tailEnd/>
          </a:ln>
          <a:effectLst/>
        </p:spPr>
        <p:txBody>
          <a:bodyPr wrap="none" lIns="27432" tIns="27432" rIns="27432" bIns="27432" anchor="ctr">
            <a:spAutoFit/>
          </a:bodyPr>
          <a:lstStyle/>
          <a:p>
            <a:pPr algn="ctr" eaLnBrk="0" hangingPunct="0">
              <a:lnSpc>
                <a:spcPct val="70000"/>
              </a:lnSpc>
              <a:defRPr/>
            </a:pPr>
            <a:r>
              <a:rPr lang="es-MX" sz="2400" b="1" dirty="0">
                <a:effectLst>
                  <a:outerShdw blurRad="38100" dist="38100" dir="2700000" algn="tl">
                    <a:srgbClr val="C0C0C0"/>
                  </a:outerShdw>
                </a:effectLst>
                <a:latin typeface="Arial Narrow" pitchFamily="34" charset="0"/>
              </a:rPr>
              <a:t>Área</a:t>
            </a:r>
          </a:p>
          <a:p>
            <a:pPr algn="ctr" eaLnBrk="0" hangingPunct="0">
              <a:lnSpc>
                <a:spcPct val="70000"/>
              </a:lnSpc>
              <a:defRPr/>
            </a:pPr>
            <a:r>
              <a:rPr lang="es-MX" sz="2400" b="1" dirty="0">
                <a:effectLst>
                  <a:outerShdw blurRad="38100" dist="38100" dir="2700000" algn="tl">
                    <a:srgbClr val="C0C0C0"/>
                  </a:outerShdw>
                </a:effectLst>
                <a:latin typeface="Arial Narrow" pitchFamily="34" charset="0"/>
              </a:rPr>
              <a:t>Motora </a:t>
            </a:r>
          </a:p>
          <a:p>
            <a:pPr algn="ctr" eaLnBrk="0" hangingPunct="0">
              <a:lnSpc>
                <a:spcPct val="70000"/>
              </a:lnSpc>
              <a:defRPr/>
            </a:pPr>
            <a:r>
              <a:rPr lang="es-MX" sz="2400" b="1" dirty="0">
                <a:effectLst>
                  <a:outerShdw blurRad="38100" dist="38100" dir="2700000" algn="tl">
                    <a:srgbClr val="C0C0C0"/>
                  </a:outerShdw>
                </a:effectLst>
                <a:latin typeface="Arial Narrow" pitchFamily="34" charset="0"/>
              </a:rPr>
              <a:t>Primaria</a:t>
            </a:r>
          </a:p>
        </p:txBody>
      </p:sp>
      <p:sp>
        <p:nvSpPr>
          <p:cNvPr id="87048" name="Rectangle 8"/>
          <p:cNvSpPr>
            <a:spLocks noChangeArrowheads="1"/>
          </p:cNvSpPr>
          <p:nvPr/>
        </p:nvSpPr>
        <p:spPr bwMode="auto">
          <a:xfrm>
            <a:off x="2853862" y="986864"/>
            <a:ext cx="1316964" cy="575799"/>
          </a:xfrm>
          <a:prstGeom prst="rect">
            <a:avLst/>
          </a:prstGeom>
          <a:noFill/>
          <a:ln w="38100">
            <a:noFill/>
            <a:miter lim="800000"/>
            <a:headEnd/>
            <a:tailEnd/>
          </a:ln>
          <a:effectLst/>
        </p:spPr>
        <p:txBody>
          <a:bodyPr wrap="none" lIns="27432" tIns="27432" rIns="27432" bIns="27432" anchor="ctr">
            <a:spAutoFit/>
          </a:bodyPr>
          <a:lstStyle/>
          <a:p>
            <a:pPr algn="ctr" eaLnBrk="0" hangingPunct="0">
              <a:lnSpc>
                <a:spcPct val="70000"/>
              </a:lnSpc>
              <a:defRPr/>
            </a:pPr>
            <a:r>
              <a:rPr lang="es-MX" sz="2400" b="1" dirty="0" err="1">
                <a:effectLst>
                  <a:outerShdw blurRad="38100" dist="38100" dir="2700000" algn="tl">
                    <a:srgbClr val="C0C0C0"/>
                  </a:outerShdw>
                </a:effectLst>
                <a:latin typeface="Arial Narrow" pitchFamily="34" charset="0"/>
              </a:rPr>
              <a:t>Area</a:t>
            </a:r>
            <a:r>
              <a:rPr lang="es-MX" sz="2400" b="1" dirty="0">
                <a:effectLst>
                  <a:outerShdw blurRad="38100" dist="38100" dir="2700000" algn="tl">
                    <a:srgbClr val="C0C0C0"/>
                  </a:outerShdw>
                </a:effectLst>
                <a:latin typeface="Arial Narrow" pitchFamily="34" charset="0"/>
              </a:rPr>
              <a:t> </a:t>
            </a:r>
          </a:p>
          <a:p>
            <a:pPr algn="ctr" eaLnBrk="0" hangingPunct="0">
              <a:lnSpc>
                <a:spcPct val="70000"/>
              </a:lnSpc>
              <a:defRPr/>
            </a:pPr>
            <a:r>
              <a:rPr lang="es-MX" sz="2400" b="1" dirty="0" err="1">
                <a:effectLst>
                  <a:outerShdw blurRad="38100" dist="38100" dir="2700000" algn="tl">
                    <a:srgbClr val="C0C0C0"/>
                  </a:outerShdw>
                </a:effectLst>
                <a:latin typeface="Arial Narrow" pitchFamily="34" charset="0"/>
              </a:rPr>
              <a:t>Premotora</a:t>
            </a:r>
            <a:endParaRPr lang="es-MX" sz="2400" b="1" dirty="0">
              <a:effectLst>
                <a:outerShdw blurRad="38100" dist="38100" dir="2700000" algn="tl">
                  <a:srgbClr val="C0C0C0"/>
                </a:outerShdw>
              </a:effectLst>
              <a:latin typeface="Arial Narrow" pitchFamily="34" charset="0"/>
            </a:endParaRPr>
          </a:p>
        </p:txBody>
      </p:sp>
      <p:sp>
        <p:nvSpPr>
          <p:cNvPr id="87049" name="Rectangle 9"/>
          <p:cNvSpPr>
            <a:spLocks noChangeArrowheads="1"/>
          </p:cNvSpPr>
          <p:nvPr/>
        </p:nvSpPr>
        <p:spPr bwMode="auto">
          <a:xfrm>
            <a:off x="1977493" y="2884041"/>
            <a:ext cx="1331390" cy="834331"/>
          </a:xfrm>
          <a:prstGeom prst="rect">
            <a:avLst/>
          </a:prstGeom>
          <a:noFill/>
          <a:ln w="38100">
            <a:noFill/>
            <a:miter lim="800000"/>
            <a:headEnd/>
            <a:tailEnd/>
          </a:ln>
          <a:effectLst/>
        </p:spPr>
        <p:txBody>
          <a:bodyPr wrap="none" lIns="27432" tIns="27432" rIns="27432" bIns="27432" anchor="ctr">
            <a:spAutoFit/>
          </a:bodyPr>
          <a:lstStyle/>
          <a:p>
            <a:pPr algn="ctr" eaLnBrk="0" hangingPunct="0">
              <a:lnSpc>
                <a:spcPct val="70000"/>
              </a:lnSpc>
              <a:defRPr/>
            </a:pPr>
            <a:r>
              <a:rPr lang="es-MX" sz="2400" b="1" dirty="0">
                <a:effectLst>
                  <a:outerShdw blurRad="38100" dist="38100" dir="2700000" algn="tl">
                    <a:srgbClr val="C0C0C0"/>
                  </a:outerShdw>
                </a:effectLst>
                <a:latin typeface="Arial Narrow" pitchFamily="34" charset="0"/>
              </a:rPr>
              <a:t>Área</a:t>
            </a:r>
          </a:p>
          <a:p>
            <a:pPr algn="ctr" eaLnBrk="0" hangingPunct="0">
              <a:lnSpc>
                <a:spcPct val="70000"/>
              </a:lnSpc>
              <a:defRPr/>
            </a:pPr>
            <a:r>
              <a:rPr lang="es-MX" sz="2400" b="1" dirty="0">
                <a:effectLst>
                  <a:outerShdw blurRad="38100" dist="38100" dir="2700000" algn="tl">
                    <a:srgbClr val="C0C0C0"/>
                  </a:outerShdw>
                </a:effectLst>
                <a:latin typeface="Arial Narrow" pitchFamily="34" charset="0"/>
              </a:rPr>
              <a:t>Motora del</a:t>
            </a:r>
          </a:p>
          <a:p>
            <a:pPr algn="ctr" eaLnBrk="0" hangingPunct="0">
              <a:lnSpc>
                <a:spcPct val="70000"/>
              </a:lnSpc>
              <a:defRPr/>
            </a:pPr>
            <a:r>
              <a:rPr lang="es-MX" sz="2400" b="1" dirty="0">
                <a:effectLst>
                  <a:outerShdw blurRad="38100" dist="38100" dir="2700000" algn="tl">
                    <a:srgbClr val="C0C0C0"/>
                  </a:outerShdw>
                </a:effectLst>
                <a:latin typeface="Arial Narrow" pitchFamily="34" charset="0"/>
              </a:rPr>
              <a:t>Habla</a:t>
            </a:r>
          </a:p>
        </p:txBody>
      </p:sp>
      <p:sp>
        <p:nvSpPr>
          <p:cNvPr id="87050" name="Rectangle 10"/>
          <p:cNvSpPr>
            <a:spLocks noChangeArrowheads="1"/>
          </p:cNvSpPr>
          <p:nvPr/>
        </p:nvSpPr>
        <p:spPr bwMode="auto">
          <a:xfrm>
            <a:off x="4634296" y="1115416"/>
            <a:ext cx="813621" cy="313932"/>
          </a:xfrm>
          <a:prstGeom prst="rect">
            <a:avLst/>
          </a:prstGeom>
          <a:noFill/>
          <a:ln w="38100">
            <a:noFill/>
            <a:miter lim="800000"/>
            <a:headEnd/>
            <a:tailEnd/>
          </a:ln>
          <a:effectLst/>
        </p:spPr>
        <p:txBody>
          <a:bodyPr wrap="none" lIns="27432" tIns="27432" rIns="27432" bIns="27432" anchor="ctr">
            <a:spAutoFit/>
          </a:bodyPr>
          <a:lstStyle/>
          <a:p>
            <a:pPr algn="ctr" eaLnBrk="0" hangingPunct="0">
              <a:lnSpc>
                <a:spcPct val="70000"/>
              </a:lnSpc>
              <a:defRPr/>
            </a:pPr>
            <a:r>
              <a:rPr lang="es-MX" sz="2400" b="1">
                <a:effectLst>
                  <a:outerShdw blurRad="38100" dist="38100" dir="2700000" algn="tl">
                    <a:srgbClr val="C0C0C0"/>
                  </a:outerShdw>
                </a:effectLst>
                <a:latin typeface="Arial Narrow" pitchFamily="34" charset="0"/>
              </a:rPr>
              <a:t>pierna</a:t>
            </a:r>
          </a:p>
        </p:txBody>
      </p:sp>
      <p:sp>
        <p:nvSpPr>
          <p:cNvPr id="87051" name="Rectangle 11"/>
          <p:cNvSpPr>
            <a:spLocks noChangeArrowheads="1"/>
          </p:cNvSpPr>
          <p:nvPr/>
        </p:nvSpPr>
        <p:spPr bwMode="auto">
          <a:xfrm>
            <a:off x="4533379" y="1448791"/>
            <a:ext cx="672556" cy="313932"/>
          </a:xfrm>
          <a:prstGeom prst="rect">
            <a:avLst/>
          </a:prstGeom>
          <a:noFill/>
          <a:ln w="38100">
            <a:noFill/>
            <a:miter lim="800000"/>
            <a:headEnd/>
            <a:tailEnd/>
          </a:ln>
          <a:effectLst/>
        </p:spPr>
        <p:txBody>
          <a:bodyPr wrap="none" lIns="27432" tIns="27432" rIns="27432" bIns="27432" anchor="ctr">
            <a:spAutoFit/>
          </a:bodyPr>
          <a:lstStyle/>
          <a:p>
            <a:pPr algn="ctr" eaLnBrk="0" hangingPunct="0">
              <a:lnSpc>
                <a:spcPct val="70000"/>
              </a:lnSpc>
              <a:defRPr/>
            </a:pPr>
            <a:r>
              <a:rPr lang="es-MX" sz="2400" b="1">
                <a:effectLst>
                  <a:outerShdw blurRad="38100" dist="38100" dir="2700000" algn="tl">
                    <a:srgbClr val="C0C0C0"/>
                  </a:outerShdw>
                </a:effectLst>
                <a:latin typeface="Arial Narrow" pitchFamily="34" charset="0"/>
              </a:rPr>
              <a:t>tórax</a:t>
            </a:r>
          </a:p>
        </p:txBody>
      </p:sp>
      <p:sp>
        <p:nvSpPr>
          <p:cNvPr id="87052" name="Rectangle 12"/>
          <p:cNvSpPr>
            <a:spLocks noChangeArrowheads="1"/>
          </p:cNvSpPr>
          <p:nvPr/>
        </p:nvSpPr>
        <p:spPr bwMode="auto">
          <a:xfrm>
            <a:off x="4337845" y="1782166"/>
            <a:ext cx="728661" cy="313932"/>
          </a:xfrm>
          <a:prstGeom prst="rect">
            <a:avLst/>
          </a:prstGeom>
          <a:noFill/>
          <a:ln w="38100">
            <a:noFill/>
            <a:miter lim="800000"/>
            <a:headEnd/>
            <a:tailEnd/>
          </a:ln>
          <a:effectLst/>
        </p:spPr>
        <p:txBody>
          <a:bodyPr wrap="none" lIns="27432" tIns="27432" rIns="27432" bIns="27432" anchor="ctr">
            <a:spAutoFit/>
          </a:bodyPr>
          <a:lstStyle/>
          <a:p>
            <a:pPr algn="ctr" eaLnBrk="0" hangingPunct="0">
              <a:lnSpc>
                <a:spcPct val="70000"/>
              </a:lnSpc>
              <a:defRPr/>
            </a:pPr>
            <a:r>
              <a:rPr lang="es-MX" sz="2400" b="1">
                <a:effectLst>
                  <a:outerShdw blurRad="38100" dist="38100" dir="2700000" algn="tl">
                    <a:srgbClr val="C0C0C0"/>
                  </a:outerShdw>
                </a:effectLst>
                <a:latin typeface="Arial Narrow" pitchFamily="34" charset="0"/>
              </a:rPr>
              <a:t>brazo</a:t>
            </a:r>
          </a:p>
        </p:txBody>
      </p:sp>
      <p:sp>
        <p:nvSpPr>
          <p:cNvPr id="87053" name="Rectangle 13"/>
          <p:cNvSpPr>
            <a:spLocks noChangeArrowheads="1"/>
          </p:cNvSpPr>
          <p:nvPr/>
        </p:nvSpPr>
        <p:spPr bwMode="auto">
          <a:xfrm>
            <a:off x="4179095" y="2115541"/>
            <a:ext cx="728661" cy="313932"/>
          </a:xfrm>
          <a:prstGeom prst="rect">
            <a:avLst/>
          </a:prstGeom>
          <a:noFill/>
          <a:ln w="38100">
            <a:noFill/>
            <a:miter lim="800000"/>
            <a:headEnd/>
            <a:tailEnd/>
          </a:ln>
          <a:effectLst/>
        </p:spPr>
        <p:txBody>
          <a:bodyPr wrap="none" lIns="27432" tIns="27432" rIns="27432" bIns="27432" anchor="ctr">
            <a:spAutoFit/>
          </a:bodyPr>
          <a:lstStyle/>
          <a:p>
            <a:pPr algn="ctr" eaLnBrk="0" hangingPunct="0">
              <a:lnSpc>
                <a:spcPct val="70000"/>
              </a:lnSpc>
              <a:defRPr/>
            </a:pPr>
            <a:r>
              <a:rPr lang="es-MX" sz="2400" b="1">
                <a:effectLst>
                  <a:outerShdw blurRad="38100" dist="38100" dir="2700000" algn="tl">
                    <a:srgbClr val="C0C0C0"/>
                  </a:outerShdw>
                </a:effectLst>
                <a:latin typeface="Arial Narrow" pitchFamily="34" charset="0"/>
              </a:rPr>
              <a:t>mano</a:t>
            </a:r>
          </a:p>
        </p:txBody>
      </p:sp>
      <p:sp>
        <p:nvSpPr>
          <p:cNvPr id="87054" name="Rectangle 14"/>
          <p:cNvSpPr>
            <a:spLocks noChangeArrowheads="1"/>
          </p:cNvSpPr>
          <p:nvPr/>
        </p:nvSpPr>
        <p:spPr bwMode="auto">
          <a:xfrm>
            <a:off x="4198881" y="2448916"/>
            <a:ext cx="576376" cy="313932"/>
          </a:xfrm>
          <a:prstGeom prst="rect">
            <a:avLst/>
          </a:prstGeom>
          <a:noFill/>
          <a:ln w="38100">
            <a:noFill/>
            <a:miter lim="800000"/>
            <a:headEnd/>
            <a:tailEnd/>
          </a:ln>
          <a:effectLst/>
        </p:spPr>
        <p:txBody>
          <a:bodyPr wrap="none" lIns="27432" tIns="27432" rIns="27432" bIns="27432" anchor="ctr">
            <a:spAutoFit/>
          </a:bodyPr>
          <a:lstStyle/>
          <a:p>
            <a:pPr algn="ctr" eaLnBrk="0" hangingPunct="0">
              <a:lnSpc>
                <a:spcPct val="70000"/>
              </a:lnSpc>
              <a:defRPr/>
            </a:pPr>
            <a:r>
              <a:rPr lang="es-MX" sz="2400" b="1">
                <a:effectLst>
                  <a:outerShdw blurRad="38100" dist="38100" dir="2700000" algn="tl">
                    <a:srgbClr val="C0C0C0"/>
                  </a:outerShdw>
                </a:effectLst>
                <a:latin typeface="Arial Narrow" pitchFamily="34" charset="0"/>
              </a:rPr>
              <a:t>cara</a:t>
            </a:r>
          </a:p>
        </p:txBody>
      </p:sp>
      <p:sp>
        <p:nvSpPr>
          <p:cNvPr id="87055" name="Rectangle 15"/>
          <p:cNvSpPr>
            <a:spLocks noChangeArrowheads="1"/>
          </p:cNvSpPr>
          <p:nvPr/>
        </p:nvSpPr>
        <p:spPr bwMode="auto">
          <a:xfrm>
            <a:off x="3967275" y="2780703"/>
            <a:ext cx="869725" cy="313932"/>
          </a:xfrm>
          <a:prstGeom prst="rect">
            <a:avLst/>
          </a:prstGeom>
          <a:noFill/>
          <a:ln w="38100">
            <a:noFill/>
            <a:miter lim="800000"/>
            <a:headEnd/>
            <a:tailEnd/>
          </a:ln>
          <a:effectLst/>
        </p:spPr>
        <p:txBody>
          <a:bodyPr wrap="none" lIns="27432" tIns="27432" rIns="27432" bIns="27432" anchor="ctr">
            <a:spAutoFit/>
          </a:bodyPr>
          <a:lstStyle/>
          <a:p>
            <a:pPr algn="ctr" eaLnBrk="0" hangingPunct="0">
              <a:lnSpc>
                <a:spcPct val="70000"/>
              </a:lnSpc>
              <a:defRPr/>
            </a:pPr>
            <a:r>
              <a:rPr lang="es-MX" sz="2400" b="1">
                <a:effectLst>
                  <a:outerShdw blurRad="38100" dist="38100" dir="2700000" algn="tl">
                    <a:srgbClr val="C0C0C0"/>
                  </a:outerShdw>
                </a:effectLst>
                <a:latin typeface="Arial Narrow" pitchFamily="34" charset="0"/>
              </a:rPr>
              <a:t>lengua</a:t>
            </a:r>
          </a:p>
        </p:txBody>
      </p:sp>
      <p:sp>
        <p:nvSpPr>
          <p:cNvPr id="87056" name="Line 16"/>
          <p:cNvSpPr>
            <a:spLocks noChangeShapeType="1"/>
          </p:cNvSpPr>
          <p:nvPr/>
        </p:nvSpPr>
        <p:spPr bwMode="auto">
          <a:xfrm flipH="1">
            <a:off x="6835775" y="849313"/>
            <a:ext cx="379413" cy="484187"/>
          </a:xfrm>
          <a:prstGeom prst="line">
            <a:avLst/>
          </a:prstGeom>
          <a:noFill/>
          <a:ln w="19050">
            <a:solidFill>
              <a:schemeClr val="bg2"/>
            </a:solidFill>
            <a:round/>
            <a:headEnd/>
            <a:tailEnd/>
          </a:ln>
          <a:effectLst>
            <a:prstShdw prst="shdw17" dist="17961" dir="13500000">
              <a:schemeClr val="tx2"/>
            </a:prstShdw>
          </a:effectLst>
          <a:extLst>
            <a:ext uri="{909E8E84-426E-40DD-AFC4-6F175D3DCCD1}">
              <a14:hiddenFill xmlns:a14="http://schemas.microsoft.com/office/drawing/2010/main">
                <a:noFill/>
              </a14:hiddenFill>
            </a:ext>
          </a:extLst>
        </p:spPr>
        <p:txBody>
          <a:bodyPr lIns="27432" tIns="27432" rIns="27432" bIns="27432" anchor="ctr">
            <a:spAutoFit/>
          </a:bodyPr>
          <a:lstStyle/>
          <a:p>
            <a:endParaRPr lang="es-ES"/>
          </a:p>
        </p:txBody>
      </p:sp>
      <p:sp>
        <p:nvSpPr>
          <p:cNvPr id="87057" name="Oval 17"/>
          <p:cNvSpPr>
            <a:spLocks noChangeArrowheads="1"/>
          </p:cNvSpPr>
          <p:nvPr/>
        </p:nvSpPr>
        <p:spPr bwMode="auto">
          <a:xfrm>
            <a:off x="6797839" y="-10916"/>
            <a:ext cx="1788785" cy="1047357"/>
          </a:xfrm>
          <a:prstGeom prst="ellipse">
            <a:avLst/>
          </a:prstGeom>
          <a:solidFill>
            <a:srgbClr val="72CAD6"/>
          </a:solidFill>
          <a:ln w="3175">
            <a:solidFill>
              <a:schemeClr val="bg2"/>
            </a:solidFill>
            <a:round/>
            <a:headEnd/>
            <a:tailEnd/>
          </a:ln>
          <a:effectLst/>
        </p:spPr>
        <p:txBody>
          <a:bodyPr wrap="none" lIns="27432" tIns="27432" rIns="27432" bIns="27432" anchor="ctr">
            <a:spAutoFit/>
          </a:bodyPr>
          <a:lstStyle/>
          <a:p>
            <a:pPr algn="ctr" eaLnBrk="0" hangingPunct="0">
              <a:lnSpc>
                <a:spcPct val="70000"/>
              </a:lnSpc>
              <a:defRPr/>
            </a:pPr>
            <a:r>
              <a:rPr lang="es-MX" sz="3200" b="1">
                <a:effectLst>
                  <a:outerShdw blurRad="38100" dist="38100" dir="2700000" algn="tl">
                    <a:srgbClr val="000000"/>
                  </a:outerShdw>
                </a:effectLst>
                <a:latin typeface="Arial Narrow" pitchFamily="34" charset="0"/>
              </a:rPr>
              <a:t>Lóbulo</a:t>
            </a:r>
          </a:p>
          <a:p>
            <a:pPr algn="ctr" eaLnBrk="0" hangingPunct="0">
              <a:lnSpc>
                <a:spcPct val="70000"/>
              </a:lnSpc>
              <a:defRPr/>
            </a:pPr>
            <a:r>
              <a:rPr lang="es-MX" sz="3200" b="1">
                <a:effectLst>
                  <a:outerShdw blurRad="38100" dist="38100" dir="2700000" algn="tl">
                    <a:srgbClr val="000000"/>
                  </a:outerShdw>
                </a:effectLst>
                <a:latin typeface="Arial Narrow" pitchFamily="34" charset="0"/>
              </a:rPr>
              <a:t>Parietal</a:t>
            </a:r>
          </a:p>
        </p:txBody>
      </p:sp>
      <p:sp>
        <p:nvSpPr>
          <p:cNvPr id="87058" name="Rectangle 18"/>
          <p:cNvSpPr>
            <a:spLocks noChangeArrowheads="1"/>
          </p:cNvSpPr>
          <p:nvPr/>
        </p:nvSpPr>
        <p:spPr bwMode="auto">
          <a:xfrm>
            <a:off x="5243779" y="410716"/>
            <a:ext cx="1166281" cy="834331"/>
          </a:xfrm>
          <a:prstGeom prst="rect">
            <a:avLst/>
          </a:prstGeom>
          <a:noFill/>
          <a:ln w="38100">
            <a:noFill/>
            <a:miter lim="800000"/>
            <a:headEnd/>
            <a:tailEnd/>
          </a:ln>
          <a:effectLst/>
        </p:spPr>
        <p:txBody>
          <a:bodyPr wrap="none" lIns="27432" tIns="27432" rIns="27432" bIns="27432" anchor="ctr">
            <a:spAutoFit/>
          </a:bodyPr>
          <a:lstStyle/>
          <a:p>
            <a:pPr algn="ctr" eaLnBrk="0" hangingPunct="0">
              <a:lnSpc>
                <a:spcPct val="70000"/>
              </a:lnSpc>
              <a:defRPr/>
            </a:pPr>
            <a:r>
              <a:rPr lang="es-MX" sz="2400" b="1" dirty="0">
                <a:effectLst>
                  <a:outerShdw blurRad="38100" dist="38100" dir="2700000" algn="tl">
                    <a:srgbClr val="C0C0C0"/>
                  </a:outerShdw>
                </a:effectLst>
                <a:latin typeface="Arial Narrow" pitchFamily="34" charset="0"/>
              </a:rPr>
              <a:t>Área</a:t>
            </a:r>
          </a:p>
          <a:p>
            <a:pPr algn="ctr" eaLnBrk="0" hangingPunct="0">
              <a:lnSpc>
                <a:spcPct val="70000"/>
              </a:lnSpc>
              <a:defRPr/>
            </a:pPr>
            <a:r>
              <a:rPr lang="es-MX" sz="2400" b="1" dirty="0">
                <a:effectLst>
                  <a:outerShdw blurRad="38100" dist="38100" dir="2700000" algn="tl">
                    <a:srgbClr val="C0C0C0"/>
                  </a:outerShdw>
                </a:effectLst>
                <a:latin typeface="Arial Narrow" pitchFamily="34" charset="0"/>
              </a:rPr>
              <a:t>Sensitiva</a:t>
            </a:r>
          </a:p>
          <a:p>
            <a:pPr algn="ctr" eaLnBrk="0" hangingPunct="0">
              <a:lnSpc>
                <a:spcPct val="70000"/>
              </a:lnSpc>
              <a:defRPr/>
            </a:pPr>
            <a:r>
              <a:rPr lang="es-MX" sz="2400" b="1" dirty="0">
                <a:effectLst>
                  <a:outerShdw blurRad="38100" dist="38100" dir="2700000" algn="tl">
                    <a:srgbClr val="C0C0C0"/>
                  </a:outerShdw>
                </a:effectLst>
                <a:latin typeface="Arial Narrow" pitchFamily="34" charset="0"/>
              </a:rPr>
              <a:t>Primaria</a:t>
            </a:r>
          </a:p>
        </p:txBody>
      </p:sp>
      <p:sp>
        <p:nvSpPr>
          <p:cNvPr id="87059" name="Rectangle 19"/>
          <p:cNvSpPr>
            <a:spLocks noChangeArrowheads="1"/>
          </p:cNvSpPr>
          <p:nvPr/>
        </p:nvSpPr>
        <p:spPr bwMode="auto">
          <a:xfrm>
            <a:off x="5825236" y="1533158"/>
            <a:ext cx="1405128" cy="830997"/>
          </a:xfrm>
          <a:prstGeom prst="rect">
            <a:avLst/>
          </a:prstGeom>
          <a:noFill/>
          <a:ln w="38100">
            <a:noFill/>
            <a:miter lim="800000"/>
            <a:headEnd/>
            <a:tailEnd/>
          </a:ln>
          <a:effectLst/>
        </p:spPr>
        <p:txBody>
          <a:bodyPr wrap="none" lIns="27432" tIns="27432" rIns="27432" bIns="27432" anchor="ctr">
            <a:spAutoFit/>
          </a:bodyPr>
          <a:lstStyle/>
          <a:p>
            <a:pPr algn="ctr" eaLnBrk="0" hangingPunct="0">
              <a:lnSpc>
                <a:spcPct val="70000"/>
              </a:lnSpc>
              <a:defRPr/>
            </a:pPr>
            <a:r>
              <a:rPr lang="es-MX" sz="2400" b="1">
                <a:effectLst>
                  <a:outerShdw blurRad="38100" dist="38100" dir="2700000" algn="tl">
                    <a:srgbClr val="C0C0C0"/>
                  </a:outerShdw>
                </a:effectLst>
                <a:latin typeface="Arial Narrow" pitchFamily="34" charset="0"/>
              </a:rPr>
              <a:t>Área de</a:t>
            </a:r>
          </a:p>
          <a:p>
            <a:pPr algn="ctr" eaLnBrk="0" hangingPunct="0">
              <a:lnSpc>
                <a:spcPct val="70000"/>
              </a:lnSpc>
              <a:defRPr/>
            </a:pPr>
            <a:r>
              <a:rPr lang="es-MX" sz="2400" b="1">
                <a:effectLst>
                  <a:outerShdw blurRad="38100" dist="38100" dir="2700000" algn="tl">
                    <a:srgbClr val="C0C0C0"/>
                  </a:outerShdw>
                </a:effectLst>
                <a:latin typeface="Arial Narrow" pitchFamily="34" charset="0"/>
              </a:rPr>
              <a:t>Asociación</a:t>
            </a:r>
          </a:p>
          <a:p>
            <a:pPr algn="ctr" eaLnBrk="0" hangingPunct="0">
              <a:lnSpc>
                <a:spcPct val="70000"/>
              </a:lnSpc>
              <a:defRPr/>
            </a:pPr>
            <a:r>
              <a:rPr lang="es-MX" sz="2400" b="1">
                <a:effectLst>
                  <a:outerShdw blurRad="38100" dist="38100" dir="2700000" algn="tl">
                    <a:srgbClr val="C0C0C0"/>
                  </a:outerShdw>
                </a:effectLst>
                <a:latin typeface="Arial Narrow" pitchFamily="34" charset="0"/>
              </a:rPr>
              <a:t>Sensitiva</a:t>
            </a:r>
          </a:p>
        </p:txBody>
      </p:sp>
      <p:sp>
        <p:nvSpPr>
          <p:cNvPr id="87060" name="Line 20"/>
          <p:cNvSpPr>
            <a:spLocks noChangeShapeType="1"/>
          </p:cNvSpPr>
          <p:nvPr/>
        </p:nvSpPr>
        <p:spPr bwMode="auto">
          <a:xfrm>
            <a:off x="7289800" y="3624263"/>
            <a:ext cx="1020763" cy="2014537"/>
          </a:xfrm>
          <a:prstGeom prst="line">
            <a:avLst/>
          </a:prstGeom>
          <a:noFill/>
          <a:ln w="19050">
            <a:solidFill>
              <a:schemeClr val="bg2"/>
            </a:solidFill>
            <a:round/>
            <a:headEnd/>
            <a:tailEnd/>
          </a:ln>
          <a:effectLst>
            <a:prstShdw prst="shdw17" dist="12700" dir="10800000">
              <a:schemeClr val="tx2"/>
            </a:prstShdw>
          </a:effectLst>
          <a:extLst>
            <a:ext uri="{909E8E84-426E-40DD-AFC4-6F175D3DCCD1}">
              <a14:hiddenFill xmlns:a14="http://schemas.microsoft.com/office/drawing/2010/main">
                <a:noFill/>
              </a14:hiddenFill>
            </a:ext>
          </a:extLst>
        </p:spPr>
        <p:txBody>
          <a:bodyPr lIns="27432" tIns="27432" rIns="27432" bIns="27432" anchor="ctr">
            <a:spAutoFit/>
          </a:bodyPr>
          <a:lstStyle/>
          <a:p>
            <a:endParaRPr lang="es-ES"/>
          </a:p>
        </p:txBody>
      </p:sp>
      <p:sp>
        <p:nvSpPr>
          <p:cNvPr id="87061" name="Oval 21"/>
          <p:cNvSpPr>
            <a:spLocks noChangeArrowheads="1"/>
          </p:cNvSpPr>
          <p:nvPr/>
        </p:nvSpPr>
        <p:spPr bwMode="auto">
          <a:xfrm>
            <a:off x="7084122" y="5637409"/>
            <a:ext cx="2075058" cy="1047357"/>
          </a:xfrm>
          <a:prstGeom prst="ellipse">
            <a:avLst/>
          </a:prstGeom>
          <a:solidFill>
            <a:srgbClr val="73D2A8"/>
          </a:solidFill>
          <a:ln w="3175">
            <a:solidFill>
              <a:schemeClr val="bg2"/>
            </a:solidFill>
            <a:round/>
            <a:headEnd/>
            <a:tailEnd/>
          </a:ln>
          <a:effectLst/>
        </p:spPr>
        <p:txBody>
          <a:bodyPr wrap="none" lIns="27432" tIns="27432" rIns="27432" bIns="27432" anchor="ctr">
            <a:spAutoFit/>
          </a:bodyPr>
          <a:lstStyle/>
          <a:p>
            <a:pPr algn="ctr" eaLnBrk="0" hangingPunct="0">
              <a:lnSpc>
                <a:spcPct val="70000"/>
              </a:lnSpc>
              <a:defRPr/>
            </a:pPr>
            <a:r>
              <a:rPr lang="es-MX" sz="3200" b="1">
                <a:effectLst>
                  <a:outerShdw blurRad="38100" dist="38100" dir="2700000" algn="tl">
                    <a:srgbClr val="000000"/>
                  </a:outerShdw>
                </a:effectLst>
                <a:latin typeface="Arial Narrow" pitchFamily="34" charset="0"/>
              </a:rPr>
              <a:t>Lóbulo</a:t>
            </a:r>
          </a:p>
          <a:p>
            <a:pPr algn="ctr" eaLnBrk="0" hangingPunct="0">
              <a:lnSpc>
                <a:spcPct val="70000"/>
              </a:lnSpc>
              <a:defRPr/>
            </a:pPr>
            <a:r>
              <a:rPr lang="es-MX" sz="3200" b="1">
                <a:effectLst>
                  <a:outerShdw blurRad="38100" dist="38100" dir="2700000" algn="tl">
                    <a:srgbClr val="000000"/>
                  </a:outerShdw>
                </a:effectLst>
                <a:latin typeface="Arial Narrow" pitchFamily="34" charset="0"/>
              </a:rPr>
              <a:t>Occipital</a:t>
            </a:r>
          </a:p>
        </p:txBody>
      </p:sp>
      <p:sp>
        <p:nvSpPr>
          <p:cNvPr id="87062" name="Rectangle 22"/>
          <p:cNvSpPr>
            <a:spLocks noChangeArrowheads="1"/>
          </p:cNvSpPr>
          <p:nvPr/>
        </p:nvSpPr>
        <p:spPr bwMode="auto">
          <a:xfrm>
            <a:off x="7923959" y="3046046"/>
            <a:ext cx="1066895" cy="830997"/>
          </a:xfrm>
          <a:prstGeom prst="rect">
            <a:avLst/>
          </a:prstGeom>
          <a:noFill/>
          <a:ln w="38100">
            <a:noFill/>
            <a:miter lim="800000"/>
            <a:headEnd/>
            <a:tailEnd/>
          </a:ln>
          <a:effectLst/>
        </p:spPr>
        <p:txBody>
          <a:bodyPr wrap="none" lIns="27432" tIns="27432" rIns="27432" bIns="27432" anchor="ctr">
            <a:spAutoFit/>
          </a:bodyPr>
          <a:lstStyle/>
          <a:p>
            <a:pPr algn="ctr" eaLnBrk="0" hangingPunct="0">
              <a:lnSpc>
                <a:spcPct val="70000"/>
              </a:lnSpc>
              <a:defRPr/>
            </a:pPr>
            <a:r>
              <a:rPr lang="es-MX" sz="2400" b="1">
                <a:effectLst>
                  <a:outerShdw blurRad="38100" dist="38100" dir="2700000" algn="tl">
                    <a:srgbClr val="C0C0C0"/>
                  </a:outerShdw>
                </a:effectLst>
                <a:latin typeface="Arial Narrow" pitchFamily="34" charset="0"/>
              </a:rPr>
              <a:t>Área</a:t>
            </a:r>
          </a:p>
          <a:p>
            <a:pPr algn="ctr" eaLnBrk="0" hangingPunct="0">
              <a:lnSpc>
                <a:spcPct val="70000"/>
              </a:lnSpc>
              <a:defRPr/>
            </a:pPr>
            <a:r>
              <a:rPr lang="es-MX" sz="2400" b="1">
                <a:effectLst>
                  <a:outerShdw blurRad="38100" dist="38100" dir="2700000" algn="tl">
                    <a:srgbClr val="C0C0C0"/>
                  </a:outerShdw>
                </a:effectLst>
                <a:latin typeface="Arial Narrow" pitchFamily="34" charset="0"/>
              </a:rPr>
              <a:t>Visual</a:t>
            </a:r>
          </a:p>
          <a:p>
            <a:pPr algn="ctr" eaLnBrk="0" hangingPunct="0">
              <a:lnSpc>
                <a:spcPct val="70000"/>
              </a:lnSpc>
              <a:defRPr/>
            </a:pPr>
            <a:r>
              <a:rPr lang="es-MX" sz="2400" b="1">
                <a:effectLst>
                  <a:outerShdw blurRad="38100" dist="38100" dir="2700000" algn="tl">
                    <a:srgbClr val="C0C0C0"/>
                  </a:outerShdw>
                </a:effectLst>
                <a:latin typeface="Arial Narrow" pitchFamily="34" charset="0"/>
              </a:rPr>
              <a:t>Primaria</a:t>
            </a:r>
          </a:p>
        </p:txBody>
      </p:sp>
      <p:sp>
        <p:nvSpPr>
          <p:cNvPr id="87063" name="Rectangle 23"/>
          <p:cNvSpPr>
            <a:spLocks noChangeArrowheads="1"/>
          </p:cNvSpPr>
          <p:nvPr/>
        </p:nvSpPr>
        <p:spPr bwMode="auto">
          <a:xfrm>
            <a:off x="6815495" y="2365008"/>
            <a:ext cx="1475660" cy="830997"/>
          </a:xfrm>
          <a:prstGeom prst="rect">
            <a:avLst/>
          </a:prstGeom>
          <a:noFill/>
          <a:ln w="38100">
            <a:noFill/>
            <a:miter lim="800000"/>
            <a:headEnd/>
            <a:tailEnd/>
          </a:ln>
          <a:effectLst/>
        </p:spPr>
        <p:txBody>
          <a:bodyPr wrap="none" lIns="27432" tIns="27432" rIns="27432" bIns="27432" anchor="ctr">
            <a:spAutoFit/>
          </a:bodyPr>
          <a:lstStyle/>
          <a:p>
            <a:pPr algn="ctr" eaLnBrk="0" hangingPunct="0">
              <a:lnSpc>
                <a:spcPct val="70000"/>
              </a:lnSpc>
              <a:defRPr/>
            </a:pPr>
            <a:r>
              <a:rPr lang="es-MX" sz="2400" b="1">
                <a:effectLst>
                  <a:outerShdw blurRad="38100" dist="38100" dir="2700000" algn="tl">
                    <a:srgbClr val="C0C0C0"/>
                  </a:outerShdw>
                </a:effectLst>
                <a:latin typeface="Arial Narrow" pitchFamily="34" charset="0"/>
              </a:rPr>
              <a:t>Área de</a:t>
            </a:r>
          </a:p>
          <a:p>
            <a:pPr algn="ctr" eaLnBrk="0" hangingPunct="0">
              <a:lnSpc>
                <a:spcPct val="70000"/>
              </a:lnSpc>
              <a:defRPr/>
            </a:pPr>
            <a:r>
              <a:rPr lang="es-MX" sz="2400" b="1">
                <a:effectLst>
                  <a:outerShdw blurRad="38100" dist="38100" dir="2700000" algn="tl">
                    <a:srgbClr val="C0C0C0"/>
                  </a:outerShdw>
                </a:effectLst>
                <a:latin typeface="Arial Narrow" pitchFamily="34" charset="0"/>
              </a:rPr>
              <a:t>Asociación </a:t>
            </a:r>
          </a:p>
          <a:p>
            <a:pPr algn="ctr" eaLnBrk="0" hangingPunct="0">
              <a:lnSpc>
                <a:spcPct val="70000"/>
              </a:lnSpc>
              <a:defRPr/>
            </a:pPr>
            <a:r>
              <a:rPr lang="es-MX" sz="2400" b="1">
                <a:effectLst>
                  <a:outerShdw blurRad="38100" dist="38100" dir="2700000" algn="tl">
                    <a:srgbClr val="C0C0C0"/>
                  </a:outerShdw>
                </a:effectLst>
                <a:latin typeface="Arial Narrow" pitchFamily="34" charset="0"/>
              </a:rPr>
              <a:t>Visual</a:t>
            </a:r>
          </a:p>
        </p:txBody>
      </p:sp>
      <p:sp>
        <p:nvSpPr>
          <p:cNvPr id="87064" name="Line 24"/>
          <p:cNvSpPr>
            <a:spLocks noChangeShapeType="1"/>
          </p:cNvSpPr>
          <p:nvPr/>
        </p:nvSpPr>
        <p:spPr bwMode="auto">
          <a:xfrm flipH="1">
            <a:off x="3986213" y="4699000"/>
            <a:ext cx="641350" cy="949325"/>
          </a:xfrm>
          <a:prstGeom prst="line">
            <a:avLst/>
          </a:prstGeom>
          <a:noFill/>
          <a:ln w="19050">
            <a:solidFill>
              <a:schemeClr val="bg2"/>
            </a:solidFill>
            <a:round/>
            <a:headEnd/>
            <a:tailEnd/>
          </a:ln>
          <a:effectLst>
            <a:prstShdw prst="shdw17" dist="17961" dir="13500000">
              <a:schemeClr val="tx2"/>
            </a:prstShdw>
          </a:effectLst>
          <a:extLst>
            <a:ext uri="{909E8E84-426E-40DD-AFC4-6F175D3DCCD1}">
              <a14:hiddenFill xmlns:a14="http://schemas.microsoft.com/office/drawing/2010/main">
                <a:noFill/>
              </a14:hiddenFill>
            </a:ext>
          </a:extLst>
        </p:spPr>
        <p:txBody>
          <a:bodyPr lIns="27432" tIns="27432" rIns="27432" bIns="27432" anchor="ctr">
            <a:spAutoFit/>
          </a:bodyPr>
          <a:lstStyle/>
          <a:p>
            <a:endParaRPr lang="es-ES"/>
          </a:p>
        </p:txBody>
      </p:sp>
      <p:sp>
        <p:nvSpPr>
          <p:cNvPr id="87065" name="Oval 25"/>
          <p:cNvSpPr>
            <a:spLocks noChangeArrowheads="1"/>
          </p:cNvSpPr>
          <p:nvPr/>
        </p:nvSpPr>
        <p:spPr bwMode="auto">
          <a:xfrm>
            <a:off x="2489130" y="5545334"/>
            <a:ext cx="2173428" cy="1047357"/>
          </a:xfrm>
          <a:prstGeom prst="ellipse">
            <a:avLst/>
          </a:prstGeom>
          <a:solidFill>
            <a:srgbClr val="E26DA4"/>
          </a:solidFill>
          <a:ln w="3175">
            <a:solidFill>
              <a:schemeClr val="bg2"/>
            </a:solidFill>
            <a:round/>
            <a:headEnd/>
            <a:tailEnd/>
          </a:ln>
          <a:effectLst/>
        </p:spPr>
        <p:txBody>
          <a:bodyPr wrap="none" lIns="27432" tIns="27432" rIns="27432" bIns="27432" anchor="ctr">
            <a:spAutoFit/>
          </a:bodyPr>
          <a:lstStyle/>
          <a:p>
            <a:pPr algn="ctr" eaLnBrk="0" hangingPunct="0">
              <a:lnSpc>
                <a:spcPct val="70000"/>
              </a:lnSpc>
              <a:defRPr/>
            </a:pPr>
            <a:r>
              <a:rPr lang="es-MX" sz="3200" b="1">
                <a:effectLst>
                  <a:outerShdw blurRad="38100" dist="38100" dir="2700000" algn="tl">
                    <a:srgbClr val="000000"/>
                  </a:outerShdw>
                </a:effectLst>
                <a:latin typeface="Arial Narrow" pitchFamily="34" charset="0"/>
              </a:rPr>
              <a:t>Lóbulo</a:t>
            </a:r>
          </a:p>
          <a:p>
            <a:pPr algn="ctr" eaLnBrk="0" hangingPunct="0">
              <a:lnSpc>
                <a:spcPct val="70000"/>
              </a:lnSpc>
              <a:defRPr/>
            </a:pPr>
            <a:r>
              <a:rPr lang="es-MX" sz="3200" b="1">
                <a:effectLst>
                  <a:outerShdw blurRad="38100" dist="38100" dir="2700000" algn="tl">
                    <a:srgbClr val="000000"/>
                  </a:outerShdw>
                </a:effectLst>
                <a:latin typeface="Arial Narrow" pitchFamily="34" charset="0"/>
              </a:rPr>
              <a:t>Temporal</a:t>
            </a:r>
          </a:p>
        </p:txBody>
      </p:sp>
      <p:sp>
        <p:nvSpPr>
          <p:cNvPr id="87066" name="Rectangle 26"/>
          <p:cNvSpPr>
            <a:spLocks noChangeArrowheads="1"/>
          </p:cNvSpPr>
          <p:nvPr/>
        </p:nvSpPr>
        <p:spPr bwMode="auto">
          <a:xfrm>
            <a:off x="3212128" y="4484091"/>
            <a:ext cx="1094146" cy="313932"/>
          </a:xfrm>
          <a:prstGeom prst="rect">
            <a:avLst/>
          </a:prstGeom>
          <a:noFill/>
          <a:ln w="38100">
            <a:noFill/>
            <a:miter lim="800000"/>
            <a:headEnd/>
            <a:tailEnd/>
          </a:ln>
          <a:effectLst/>
        </p:spPr>
        <p:txBody>
          <a:bodyPr wrap="none" lIns="27432" tIns="27432" rIns="27432" bIns="27432" anchor="ctr">
            <a:spAutoFit/>
          </a:bodyPr>
          <a:lstStyle/>
          <a:p>
            <a:pPr algn="ctr" eaLnBrk="0" hangingPunct="0">
              <a:lnSpc>
                <a:spcPct val="70000"/>
              </a:lnSpc>
              <a:defRPr/>
            </a:pPr>
            <a:r>
              <a:rPr lang="es-MX" sz="2400" b="1">
                <a:effectLst>
                  <a:outerShdw blurRad="38100" dist="38100" dir="2700000" algn="tl">
                    <a:srgbClr val="C0C0C0"/>
                  </a:outerShdw>
                </a:effectLst>
                <a:latin typeface="Arial Narrow" pitchFamily="34" charset="0"/>
              </a:rPr>
              <a:t>Memoria</a:t>
            </a:r>
          </a:p>
        </p:txBody>
      </p:sp>
      <p:sp>
        <p:nvSpPr>
          <p:cNvPr id="87067" name="Rectangle 27"/>
          <p:cNvSpPr>
            <a:spLocks noChangeArrowheads="1"/>
          </p:cNvSpPr>
          <p:nvPr/>
        </p:nvSpPr>
        <p:spPr bwMode="auto">
          <a:xfrm>
            <a:off x="4013947" y="3522296"/>
            <a:ext cx="1066895" cy="830997"/>
          </a:xfrm>
          <a:prstGeom prst="rect">
            <a:avLst/>
          </a:prstGeom>
          <a:noFill/>
          <a:ln w="38100">
            <a:noFill/>
            <a:miter lim="800000"/>
            <a:headEnd/>
            <a:tailEnd/>
          </a:ln>
          <a:effectLst/>
        </p:spPr>
        <p:txBody>
          <a:bodyPr wrap="none" lIns="27432" tIns="27432" rIns="27432" bIns="27432" anchor="ctr">
            <a:spAutoFit/>
          </a:bodyPr>
          <a:lstStyle/>
          <a:p>
            <a:pPr algn="ctr" eaLnBrk="0" hangingPunct="0">
              <a:lnSpc>
                <a:spcPct val="70000"/>
              </a:lnSpc>
              <a:defRPr/>
            </a:pPr>
            <a:r>
              <a:rPr lang="es-MX" sz="2400" b="1">
                <a:effectLst>
                  <a:outerShdw blurRad="38100" dist="38100" dir="2700000" algn="tl">
                    <a:srgbClr val="C0C0C0"/>
                  </a:outerShdw>
                </a:effectLst>
                <a:latin typeface="Arial Narrow" pitchFamily="34" charset="0"/>
              </a:rPr>
              <a:t>Área</a:t>
            </a:r>
          </a:p>
          <a:p>
            <a:pPr algn="ctr" eaLnBrk="0" hangingPunct="0">
              <a:lnSpc>
                <a:spcPct val="70000"/>
              </a:lnSpc>
              <a:defRPr/>
            </a:pPr>
            <a:r>
              <a:rPr lang="es-MX" sz="2400" b="1">
                <a:effectLst>
                  <a:outerShdw blurRad="38100" dist="38100" dir="2700000" algn="tl">
                    <a:srgbClr val="C0C0C0"/>
                  </a:outerShdw>
                </a:effectLst>
                <a:latin typeface="Arial Narrow" pitchFamily="34" charset="0"/>
              </a:rPr>
              <a:t>Auditiva</a:t>
            </a:r>
          </a:p>
          <a:p>
            <a:pPr algn="ctr" eaLnBrk="0" hangingPunct="0">
              <a:lnSpc>
                <a:spcPct val="70000"/>
              </a:lnSpc>
              <a:defRPr/>
            </a:pPr>
            <a:r>
              <a:rPr lang="es-MX" sz="2400" b="1">
                <a:effectLst>
                  <a:outerShdw blurRad="38100" dist="38100" dir="2700000" algn="tl">
                    <a:srgbClr val="C0C0C0"/>
                  </a:outerShdw>
                </a:effectLst>
                <a:latin typeface="Arial Narrow" pitchFamily="34" charset="0"/>
              </a:rPr>
              <a:t>Primaria</a:t>
            </a:r>
          </a:p>
        </p:txBody>
      </p:sp>
      <p:sp>
        <p:nvSpPr>
          <p:cNvPr id="87068" name="Rectangle 28"/>
          <p:cNvSpPr>
            <a:spLocks noChangeArrowheads="1"/>
          </p:cNvSpPr>
          <p:nvPr/>
        </p:nvSpPr>
        <p:spPr bwMode="auto">
          <a:xfrm>
            <a:off x="5233345" y="3065096"/>
            <a:ext cx="1682448" cy="830997"/>
          </a:xfrm>
          <a:prstGeom prst="rect">
            <a:avLst/>
          </a:prstGeom>
          <a:noFill/>
          <a:ln w="38100">
            <a:noFill/>
            <a:miter lim="800000"/>
            <a:headEnd/>
            <a:tailEnd/>
          </a:ln>
          <a:effectLst/>
        </p:spPr>
        <p:txBody>
          <a:bodyPr wrap="none" lIns="27432" tIns="27432" rIns="27432" bIns="27432" anchor="ctr">
            <a:spAutoFit/>
          </a:bodyPr>
          <a:lstStyle/>
          <a:p>
            <a:pPr algn="ctr" eaLnBrk="0" hangingPunct="0">
              <a:lnSpc>
                <a:spcPct val="70000"/>
              </a:lnSpc>
              <a:defRPr/>
            </a:pPr>
            <a:r>
              <a:rPr lang="es-MX" sz="2400" b="1">
                <a:effectLst>
                  <a:outerShdw blurRad="38100" dist="38100" dir="2700000" algn="tl">
                    <a:srgbClr val="C0C0C0"/>
                  </a:outerShdw>
                </a:effectLst>
                <a:latin typeface="Arial Narrow" pitchFamily="34" charset="0"/>
              </a:rPr>
              <a:t>Comprensión</a:t>
            </a:r>
          </a:p>
          <a:p>
            <a:pPr algn="ctr" eaLnBrk="0" hangingPunct="0">
              <a:lnSpc>
                <a:spcPct val="70000"/>
              </a:lnSpc>
              <a:defRPr/>
            </a:pPr>
            <a:r>
              <a:rPr lang="es-MX" sz="2400" b="1">
                <a:effectLst>
                  <a:outerShdw blurRad="38100" dist="38100" dir="2700000" algn="tl">
                    <a:srgbClr val="C0C0C0"/>
                  </a:outerShdw>
                </a:effectLst>
                <a:latin typeface="Arial Narrow" pitchFamily="34" charset="0"/>
              </a:rPr>
              <a:t>y formación</a:t>
            </a:r>
          </a:p>
          <a:p>
            <a:pPr algn="ctr" eaLnBrk="0" hangingPunct="0">
              <a:lnSpc>
                <a:spcPct val="70000"/>
              </a:lnSpc>
              <a:defRPr/>
            </a:pPr>
            <a:r>
              <a:rPr lang="es-MX" sz="2400" b="1">
                <a:effectLst>
                  <a:outerShdw blurRad="38100" dist="38100" dir="2700000" algn="tl">
                    <a:srgbClr val="C0C0C0"/>
                  </a:outerShdw>
                </a:effectLst>
                <a:latin typeface="Arial Narrow" pitchFamily="34" charset="0"/>
              </a:rPr>
              <a:t>del lenguaje</a:t>
            </a:r>
          </a:p>
        </p:txBody>
      </p:sp>
      <p:sp>
        <p:nvSpPr>
          <p:cNvPr id="29" name="CuadroTexto 7">
            <a:extLst>
              <a:ext uri="{FF2B5EF4-FFF2-40B4-BE49-F238E27FC236}">
                <a16:creationId xmlns:a16="http://schemas.microsoft.com/office/drawing/2014/main" id="{08B82FF5-F071-4A02-99BF-1345B2831373}"/>
              </a:ext>
            </a:extLst>
          </p:cNvPr>
          <p:cNvSpPr txBox="1"/>
          <p:nvPr/>
        </p:nvSpPr>
        <p:spPr>
          <a:xfrm>
            <a:off x="6384638" y="6569350"/>
            <a:ext cx="936104" cy="230832"/>
          </a:xfrm>
          <a:prstGeom prst="rect">
            <a:avLst/>
          </a:prstGeom>
          <a:noFill/>
        </p:spPr>
        <p:txBody>
          <a:bodyPr wrap="square">
            <a:spAutoFit/>
          </a:bodyPr>
          <a:ls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PE" sz="900" dirty="0"/>
              <a:t>IMPORTANTE</a:t>
            </a:r>
            <a:endParaRPr lang="es-ES" sz="900" dirty="0"/>
          </a:p>
        </p:txBody>
      </p:sp>
    </p:spTree>
    <p:extLst>
      <p:ext uri="{BB962C8B-B14F-4D97-AF65-F5344CB8AC3E}">
        <p14:creationId xmlns:p14="http://schemas.microsoft.com/office/powerpoint/2010/main" val="1791251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7045"/>
                                        </p:tgtEl>
                                        <p:attrNameLst>
                                          <p:attrName>style.visibility</p:attrName>
                                        </p:attrNameLst>
                                      </p:cBhvr>
                                      <p:to>
                                        <p:strVal val="visible"/>
                                      </p:to>
                                    </p:set>
                                    <p:anim calcmode="lin" valueType="num">
                                      <p:cBhvr>
                                        <p:cTn id="7" dur="500" fill="hold"/>
                                        <p:tgtEl>
                                          <p:spTgt spid="87045"/>
                                        </p:tgtEl>
                                        <p:attrNameLst>
                                          <p:attrName>ppt_w</p:attrName>
                                        </p:attrNameLst>
                                      </p:cBhvr>
                                      <p:tavLst>
                                        <p:tav tm="0">
                                          <p:val>
                                            <p:fltVal val="0"/>
                                          </p:val>
                                        </p:tav>
                                        <p:tav tm="100000">
                                          <p:val>
                                            <p:strVal val="#ppt_w"/>
                                          </p:val>
                                        </p:tav>
                                      </p:tavLst>
                                    </p:anim>
                                    <p:anim calcmode="lin" valueType="num">
                                      <p:cBhvr>
                                        <p:cTn id="8" dur="500" fill="hold"/>
                                        <p:tgtEl>
                                          <p:spTgt spid="87045"/>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87044"/>
                                        </p:tgtEl>
                                        <p:attrNameLst>
                                          <p:attrName>style.visibility</p:attrName>
                                        </p:attrNameLst>
                                      </p:cBhvr>
                                      <p:to>
                                        <p:strVal val="visible"/>
                                      </p:to>
                                    </p:set>
                                    <p:animEffect transition="in" filter="wipe(up)">
                                      <p:cBhvr>
                                        <p:cTn id="12" dur="500"/>
                                        <p:tgtEl>
                                          <p:spTgt spid="870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iterate type="lt">
                                    <p:tmPct val="100000"/>
                                  </p:iterate>
                                  <p:childTnLst>
                                    <p:set>
                                      <p:cBhvr>
                                        <p:cTn id="16" dur="1" fill="hold">
                                          <p:stCondLst>
                                            <p:cond delay="0"/>
                                          </p:stCondLst>
                                        </p:cTn>
                                        <p:tgtEl>
                                          <p:spTgt spid="87046"/>
                                        </p:tgtEl>
                                        <p:attrNameLst>
                                          <p:attrName>style.visibility</p:attrName>
                                        </p:attrNameLst>
                                      </p:cBhvr>
                                      <p:to>
                                        <p:strVal val="visible"/>
                                      </p:to>
                                    </p:set>
                                    <p:animEffect transition="in" filter="wipe(left)">
                                      <p:cBhvr>
                                        <p:cTn id="17" dur="75"/>
                                        <p:tgtEl>
                                          <p:spTgt spid="8704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iterate type="lt">
                                    <p:tmPct val="100000"/>
                                  </p:iterate>
                                  <p:childTnLst>
                                    <p:set>
                                      <p:cBhvr>
                                        <p:cTn id="21" dur="1" fill="hold">
                                          <p:stCondLst>
                                            <p:cond delay="0"/>
                                          </p:stCondLst>
                                        </p:cTn>
                                        <p:tgtEl>
                                          <p:spTgt spid="87047"/>
                                        </p:tgtEl>
                                        <p:attrNameLst>
                                          <p:attrName>style.visibility</p:attrName>
                                        </p:attrNameLst>
                                      </p:cBhvr>
                                      <p:to>
                                        <p:strVal val="visible"/>
                                      </p:to>
                                    </p:set>
                                    <p:animEffect transition="in" filter="wipe(left)">
                                      <p:cBhvr>
                                        <p:cTn id="22" dur="75"/>
                                        <p:tgtEl>
                                          <p:spTgt spid="87047"/>
                                        </p:tgtEl>
                                      </p:cBhvr>
                                    </p:animEffect>
                                  </p:childTnLst>
                                </p:cTn>
                              </p:par>
                            </p:childTnLst>
                          </p:cTn>
                        </p:par>
                        <p:par>
                          <p:cTn id="23" fill="hold" nodeType="afterGroup">
                            <p:stCondLst>
                              <p:cond delay="1350"/>
                            </p:stCondLst>
                            <p:childTnLst>
                              <p:par>
                                <p:cTn id="24" presetID="16" presetClass="entr" presetSubtype="37" fill="hold" grpId="0" nodeType="afterEffect">
                                  <p:stCondLst>
                                    <p:cond delay="0"/>
                                  </p:stCondLst>
                                  <p:childTnLst>
                                    <p:set>
                                      <p:cBhvr>
                                        <p:cTn id="25" dur="1" fill="hold">
                                          <p:stCondLst>
                                            <p:cond delay="0"/>
                                          </p:stCondLst>
                                        </p:cTn>
                                        <p:tgtEl>
                                          <p:spTgt spid="87050"/>
                                        </p:tgtEl>
                                        <p:attrNameLst>
                                          <p:attrName>style.visibility</p:attrName>
                                        </p:attrNameLst>
                                      </p:cBhvr>
                                      <p:to>
                                        <p:strVal val="visible"/>
                                      </p:to>
                                    </p:set>
                                    <p:animEffect transition="in" filter="barn(outVertical)">
                                      <p:cBhvr>
                                        <p:cTn id="26" dur="500"/>
                                        <p:tgtEl>
                                          <p:spTgt spid="87050"/>
                                        </p:tgtEl>
                                      </p:cBhvr>
                                    </p:animEffect>
                                  </p:childTnLst>
                                </p:cTn>
                              </p:par>
                            </p:childTnLst>
                          </p:cTn>
                        </p:par>
                        <p:par>
                          <p:cTn id="27" fill="hold" nodeType="afterGroup">
                            <p:stCondLst>
                              <p:cond delay="1850"/>
                            </p:stCondLst>
                            <p:childTnLst>
                              <p:par>
                                <p:cTn id="28" presetID="16" presetClass="entr" presetSubtype="37" fill="hold" grpId="0" nodeType="afterEffect">
                                  <p:stCondLst>
                                    <p:cond delay="0"/>
                                  </p:stCondLst>
                                  <p:childTnLst>
                                    <p:set>
                                      <p:cBhvr>
                                        <p:cTn id="29" dur="1" fill="hold">
                                          <p:stCondLst>
                                            <p:cond delay="0"/>
                                          </p:stCondLst>
                                        </p:cTn>
                                        <p:tgtEl>
                                          <p:spTgt spid="87051"/>
                                        </p:tgtEl>
                                        <p:attrNameLst>
                                          <p:attrName>style.visibility</p:attrName>
                                        </p:attrNameLst>
                                      </p:cBhvr>
                                      <p:to>
                                        <p:strVal val="visible"/>
                                      </p:to>
                                    </p:set>
                                    <p:animEffect transition="in" filter="barn(outVertical)">
                                      <p:cBhvr>
                                        <p:cTn id="30" dur="500"/>
                                        <p:tgtEl>
                                          <p:spTgt spid="87051"/>
                                        </p:tgtEl>
                                      </p:cBhvr>
                                    </p:animEffect>
                                  </p:childTnLst>
                                </p:cTn>
                              </p:par>
                            </p:childTnLst>
                          </p:cTn>
                        </p:par>
                        <p:par>
                          <p:cTn id="31" fill="hold" nodeType="afterGroup">
                            <p:stCondLst>
                              <p:cond delay="2350"/>
                            </p:stCondLst>
                            <p:childTnLst>
                              <p:par>
                                <p:cTn id="32" presetID="16" presetClass="entr" presetSubtype="37" fill="hold" grpId="0" nodeType="afterEffect">
                                  <p:stCondLst>
                                    <p:cond delay="0"/>
                                  </p:stCondLst>
                                  <p:childTnLst>
                                    <p:set>
                                      <p:cBhvr>
                                        <p:cTn id="33" dur="1" fill="hold">
                                          <p:stCondLst>
                                            <p:cond delay="0"/>
                                          </p:stCondLst>
                                        </p:cTn>
                                        <p:tgtEl>
                                          <p:spTgt spid="87052"/>
                                        </p:tgtEl>
                                        <p:attrNameLst>
                                          <p:attrName>style.visibility</p:attrName>
                                        </p:attrNameLst>
                                      </p:cBhvr>
                                      <p:to>
                                        <p:strVal val="visible"/>
                                      </p:to>
                                    </p:set>
                                    <p:animEffect transition="in" filter="barn(outVertical)">
                                      <p:cBhvr>
                                        <p:cTn id="34" dur="500"/>
                                        <p:tgtEl>
                                          <p:spTgt spid="87052"/>
                                        </p:tgtEl>
                                      </p:cBhvr>
                                    </p:animEffect>
                                  </p:childTnLst>
                                </p:cTn>
                              </p:par>
                            </p:childTnLst>
                          </p:cTn>
                        </p:par>
                        <p:par>
                          <p:cTn id="35" fill="hold" nodeType="afterGroup">
                            <p:stCondLst>
                              <p:cond delay="2850"/>
                            </p:stCondLst>
                            <p:childTnLst>
                              <p:par>
                                <p:cTn id="36" presetID="16" presetClass="entr" presetSubtype="37" fill="hold" grpId="0" nodeType="afterEffect">
                                  <p:stCondLst>
                                    <p:cond delay="0"/>
                                  </p:stCondLst>
                                  <p:childTnLst>
                                    <p:set>
                                      <p:cBhvr>
                                        <p:cTn id="37" dur="1" fill="hold">
                                          <p:stCondLst>
                                            <p:cond delay="0"/>
                                          </p:stCondLst>
                                        </p:cTn>
                                        <p:tgtEl>
                                          <p:spTgt spid="87053"/>
                                        </p:tgtEl>
                                        <p:attrNameLst>
                                          <p:attrName>style.visibility</p:attrName>
                                        </p:attrNameLst>
                                      </p:cBhvr>
                                      <p:to>
                                        <p:strVal val="visible"/>
                                      </p:to>
                                    </p:set>
                                    <p:animEffect transition="in" filter="barn(outVertical)">
                                      <p:cBhvr>
                                        <p:cTn id="38" dur="500"/>
                                        <p:tgtEl>
                                          <p:spTgt spid="87053"/>
                                        </p:tgtEl>
                                      </p:cBhvr>
                                    </p:animEffect>
                                  </p:childTnLst>
                                </p:cTn>
                              </p:par>
                            </p:childTnLst>
                          </p:cTn>
                        </p:par>
                        <p:par>
                          <p:cTn id="39" fill="hold" nodeType="afterGroup">
                            <p:stCondLst>
                              <p:cond delay="3350"/>
                            </p:stCondLst>
                            <p:childTnLst>
                              <p:par>
                                <p:cTn id="40" presetID="16" presetClass="entr" presetSubtype="37" fill="hold" grpId="0" nodeType="afterEffect">
                                  <p:stCondLst>
                                    <p:cond delay="0"/>
                                  </p:stCondLst>
                                  <p:childTnLst>
                                    <p:set>
                                      <p:cBhvr>
                                        <p:cTn id="41" dur="1" fill="hold">
                                          <p:stCondLst>
                                            <p:cond delay="0"/>
                                          </p:stCondLst>
                                        </p:cTn>
                                        <p:tgtEl>
                                          <p:spTgt spid="87054"/>
                                        </p:tgtEl>
                                        <p:attrNameLst>
                                          <p:attrName>style.visibility</p:attrName>
                                        </p:attrNameLst>
                                      </p:cBhvr>
                                      <p:to>
                                        <p:strVal val="visible"/>
                                      </p:to>
                                    </p:set>
                                    <p:animEffect transition="in" filter="barn(outVertical)">
                                      <p:cBhvr>
                                        <p:cTn id="42" dur="500"/>
                                        <p:tgtEl>
                                          <p:spTgt spid="87054"/>
                                        </p:tgtEl>
                                      </p:cBhvr>
                                    </p:animEffect>
                                  </p:childTnLst>
                                </p:cTn>
                              </p:par>
                            </p:childTnLst>
                          </p:cTn>
                        </p:par>
                        <p:par>
                          <p:cTn id="43" fill="hold" nodeType="afterGroup">
                            <p:stCondLst>
                              <p:cond delay="3850"/>
                            </p:stCondLst>
                            <p:childTnLst>
                              <p:par>
                                <p:cTn id="44" presetID="16" presetClass="entr" presetSubtype="37" fill="hold" grpId="0" nodeType="afterEffect">
                                  <p:stCondLst>
                                    <p:cond delay="0"/>
                                  </p:stCondLst>
                                  <p:childTnLst>
                                    <p:set>
                                      <p:cBhvr>
                                        <p:cTn id="45" dur="1" fill="hold">
                                          <p:stCondLst>
                                            <p:cond delay="0"/>
                                          </p:stCondLst>
                                        </p:cTn>
                                        <p:tgtEl>
                                          <p:spTgt spid="87055"/>
                                        </p:tgtEl>
                                        <p:attrNameLst>
                                          <p:attrName>style.visibility</p:attrName>
                                        </p:attrNameLst>
                                      </p:cBhvr>
                                      <p:to>
                                        <p:strVal val="visible"/>
                                      </p:to>
                                    </p:set>
                                    <p:animEffect transition="in" filter="barn(outVertical)">
                                      <p:cBhvr>
                                        <p:cTn id="46" dur="500"/>
                                        <p:tgtEl>
                                          <p:spTgt spid="87055"/>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grpId="0" nodeType="clickEffect">
                                  <p:stCondLst>
                                    <p:cond delay="0"/>
                                  </p:stCondLst>
                                  <p:iterate type="lt">
                                    <p:tmPct val="100000"/>
                                  </p:iterate>
                                  <p:childTnLst>
                                    <p:set>
                                      <p:cBhvr>
                                        <p:cTn id="50" dur="1" fill="hold">
                                          <p:stCondLst>
                                            <p:cond delay="0"/>
                                          </p:stCondLst>
                                        </p:cTn>
                                        <p:tgtEl>
                                          <p:spTgt spid="87048"/>
                                        </p:tgtEl>
                                        <p:attrNameLst>
                                          <p:attrName>style.visibility</p:attrName>
                                        </p:attrNameLst>
                                      </p:cBhvr>
                                      <p:to>
                                        <p:strVal val="visible"/>
                                      </p:to>
                                    </p:set>
                                    <p:animEffect transition="in" filter="wipe(left)">
                                      <p:cBhvr>
                                        <p:cTn id="51" dur="75"/>
                                        <p:tgtEl>
                                          <p:spTgt spid="87048"/>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grpId="0" nodeType="clickEffect">
                                  <p:stCondLst>
                                    <p:cond delay="0"/>
                                  </p:stCondLst>
                                  <p:iterate type="lt">
                                    <p:tmPct val="100000"/>
                                  </p:iterate>
                                  <p:childTnLst>
                                    <p:set>
                                      <p:cBhvr>
                                        <p:cTn id="55" dur="1" fill="hold">
                                          <p:stCondLst>
                                            <p:cond delay="0"/>
                                          </p:stCondLst>
                                        </p:cTn>
                                        <p:tgtEl>
                                          <p:spTgt spid="87049"/>
                                        </p:tgtEl>
                                        <p:attrNameLst>
                                          <p:attrName>style.visibility</p:attrName>
                                        </p:attrNameLst>
                                      </p:cBhvr>
                                      <p:to>
                                        <p:strVal val="visible"/>
                                      </p:to>
                                    </p:set>
                                    <p:animEffect transition="in" filter="wipe(left)">
                                      <p:cBhvr>
                                        <p:cTn id="56" dur="75"/>
                                        <p:tgtEl>
                                          <p:spTgt spid="87049"/>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87057"/>
                                        </p:tgtEl>
                                        <p:attrNameLst>
                                          <p:attrName>style.visibility</p:attrName>
                                        </p:attrNameLst>
                                      </p:cBhvr>
                                      <p:to>
                                        <p:strVal val="visible"/>
                                      </p:to>
                                    </p:set>
                                    <p:anim calcmode="lin" valueType="num">
                                      <p:cBhvr>
                                        <p:cTn id="61" dur="500" fill="hold"/>
                                        <p:tgtEl>
                                          <p:spTgt spid="87057"/>
                                        </p:tgtEl>
                                        <p:attrNameLst>
                                          <p:attrName>ppt_w</p:attrName>
                                        </p:attrNameLst>
                                      </p:cBhvr>
                                      <p:tavLst>
                                        <p:tav tm="0">
                                          <p:val>
                                            <p:fltVal val="0"/>
                                          </p:val>
                                        </p:tav>
                                        <p:tav tm="100000">
                                          <p:val>
                                            <p:strVal val="#ppt_w"/>
                                          </p:val>
                                        </p:tav>
                                      </p:tavLst>
                                    </p:anim>
                                    <p:anim calcmode="lin" valueType="num">
                                      <p:cBhvr>
                                        <p:cTn id="62" dur="500" fill="hold"/>
                                        <p:tgtEl>
                                          <p:spTgt spid="87057"/>
                                        </p:tgtEl>
                                        <p:attrNameLst>
                                          <p:attrName>ppt_h</p:attrName>
                                        </p:attrNameLst>
                                      </p:cBhvr>
                                      <p:tavLst>
                                        <p:tav tm="0">
                                          <p:val>
                                            <p:fltVal val="0"/>
                                          </p:val>
                                        </p:tav>
                                        <p:tav tm="100000">
                                          <p:val>
                                            <p:strVal val="#ppt_h"/>
                                          </p:val>
                                        </p:tav>
                                      </p:tavLst>
                                    </p:anim>
                                  </p:childTnLst>
                                </p:cTn>
                              </p:par>
                            </p:childTnLst>
                          </p:cTn>
                        </p:par>
                        <p:par>
                          <p:cTn id="63" fill="hold" nodeType="afterGroup">
                            <p:stCondLst>
                              <p:cond delay="500"/>
                            </p:stCondLst>
                            <p:childTnLst>
                              <p:par>
                                <p:cTn id="64" presetID="22" presetClass="entr" presetSubtype="1" fill="hold" grpId="0" nodeType="afterEffect">
                                  <p:stCondLst>
                                    <p:cond delay="0"/>
                                  </p:stCondLst>
                                  <p:childTnLst>
                                    <p:set>
                                      <p:cBhvr>
                                        <p:cTn id="65" dur="1" fill="hold">
                                          <p:stCondLst>
                                            <p:cond delay="0"/>
                                          </p:stCondLst>
                                        </p:cTn>
                                        <p:tgtEl>
                                          <p:spTgt spid="87056"/>
                                        </p:tgtEl>
                                        <p:attrNameLst>
                                          <p:attrName>style.visibility</p:attrName>
                                        </p:attrNameLst>
                                      </p:cBhvr>
                                      <p:to>
                                        <p:strVal val="visible"/>
                                      </p:to>
                                    </p:set>
                                    <p:animEffect transition="in" filter="wipe(up)">
                                      <p:cBhvr>
                                        <p:cTn id="66" dur="500"/>
                                        <p:tgtEl>
                                          <p:spTgt spid="87056"/>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8" fill="hold" grpId="0" nodeType="clickEffect">
                                  <p:stCondLst>
                                    <p:cond delay="0"/>
                                  </p:stCondLst>
                                  <p:iterate type="lt">
                                    <p:tmPct val="100000"/>
                                  </p:iterate>
                                  <p:childTnLst>
                                    <p:set>
                                      <p:cBhvr>
                                        <p:cTn id="70" dur="1" fill="hold">
                                          <p:stCondLst>
                                            <p:cond delay="0"/>
                                          </p:stCondLst>
                                        </p:cTn>
                                        <p:tgtEl>
                                          <p:spTgt spid="87058"/>
                                        </p:tgtEl>
                                        <p:attrNameLst>
                                          <p:attrName>style.visibility</p:attrName>
                                        </p:attrNameLst>
                                      </p:cBhvr>
                                      <p:to>
                                        <p:strVal val="visible"/>
                                      </p:to>
                                    </p:set>
                                    <p:animEffect transition="in" filter="wipe(left)">
                                      <p:cBhvr>
                                        <p:cTn id="71" dur="75"/>
                                        <p:tgtEl>
                                          <p:spTgt spid="87058"/>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8" fill="hold" grpId="0" nodeType="clickEffect">
                                  <p:stCondLst>
                                    <p:cond delay="0"/>
                                  </p:stCondLst>
                                  <p:iterate type="lt">
                                    <p:tmPct val="100000"/>
                                  </p:iterate>
                                  <p:childTnLst>
                                    <p:set>
                                      <p:cBhvr>
                                        <p:cTn id="75" dur="1" fill="hold">
                                          <p:stCondLst>
                                            <p:cond delay="0"/>
                                          </p:stCondLst>
                                        </p:cTn>
                                        <p:tgtEl>
                                          <p:spTgt spid="87059"/>
                                        </p:tgtEl>
                                        <p:attrNameLst>
                                          <p:attrName>style.visibility</p:attrName>
                                        </p:attrNameLst>
                                      </p:cBhvr>
                                      <p:to>
                                        <p:strVal val="visible"/>
                                      </p:to>
                                    </p:set>
                                    <p:animEffect transition="in" filter="wipe(left)">
                                      <p:cBhvr>
                                        <p:cTn id="76" dur="75"/>
                                        <p:tgtEl>
                                          <p:spTgt spid="87059"/>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3" presetClass="entr" presetSubtype="16" fill="hold" grpId="0" nodeType="clickEffect">
                                  <p:stCondLst>
                                    <p:cond delay="0"/>
                                  </p:stCondLst>
                                  <p:childTnLst>
                                    <p:set>
                                      <p:cBhvr>
                                        <p:cTn id="80" dur="1" fill="hold">
                                          <p:stCondLst>
                                            <p:cond delay="0"/>
                                          </p:stCondLst>
                                        </p:cTn>
                                        <p:tgtEl>
                                          <p:spTgt spid="87061"/>
                                        </p:tgtEl>
                                        <p:attrNameLst>
                                          <p:attrName>style.visibility</p:attrName>
                                        </p:attrNameLst>
                                      </p:cBhvr>
                                      <p:to>
                                        <p:strVal val="visible"/>
                                      </p:to>
                                    </p:set>
                                    <p:anim calcmode="lin" valueType="num">
                                      <p:cBhvr>
                                        <p:cTn id="81" dur="500" fill="hold"/>
                                        <p:tgtEl>
                                          <p:spTgt spid="87061"/>
                                        </p:tgtEl>
                                        <p:attrNameLst>
                                          <p:attrName>ppt_w</p:attrName>
                                        </p:attrNameLst>
                                      </p:cBhvr>
                                      <p:tavLst>
                                        <p:tav tm="0">
                                          <p:val>
                                            <p:fltVal val="0"/>
                                          </p:val>
                                        </p:tav>
                                        <p:tav tm="100000">
                                          <p:val>
                                            <p:strVal val="#ppt_w"/>
                                          </p:val>
                                        </p:tav>
                                      </p:tavLst>
                                    </p:anim>
                                    <p:anim calcmode="lin" valueType="num">
                                      <p:cBhvr>
                                        <p:cTn id="82" dur="500" fill="hold"/>
                                        <p:tgtEl>
                                          <p:spTgt spid="87061"/>
                                        </p:tgtEl>
                                        <p:attrNameLst>
                                          <p:attrName>ppt_h</p:attrName>
                                        </p:attrNameLst>
                                      </p:cBhvr>
                                      <p:tavLst>
                                        <p:tav tm="0">
                                          <p:val>
                                            <p:fltVal val="0"/>
                                          </p:val>
                                        </p:tav>
                                        <p:tav tm="100000">
                                          <p:val>
                                            <p:strVal val="#ppt_h"/>
                                          </p:val>
                                        </p:tav>
                                      </p:tavLst>
                                    </p:anim>
                                  </p:childTnLst>
                                </p:cTn>
                              </p:par>
                            </p:childTnLst>
                          </p:cTn>
                        </p:par>
                        <p:par>
                          <p:cTn id="83" fill="hold" nodeType="afterGroup">
                            <p:stCondLst>
                              <p:cond delay="500"/>
                            </p:stCondLst>
                            <p:childTnLst>
                              <p:par>
                                <p:cTn id="84" presetID="22" presetClass="entr" presetSubtype="4" fill="hold" grpId="0" nodeType="afterEffect">
                                  <p:stCondLst>
                                    <p:cond delay="0"/>
                                  </p:stCondLst>
                                  <p:childTnLst>
                                    <p:set>
                                      <p:cBhvr>
                                        <p:cTn id="85" dur="1" fill="hold">
                                          <p:stCondLst>
                                            <p:cond delay="0"/>
                                          </p:stCondLst>
                                        </p:cTn>
                                        <p:tgtEl>
                                          <p:spTgt spid="87060"/>
                                        </p:tgtEl>
                                        <p:attrNameLst>
                                          <p:attrName>style.visibility</p:attrName>
                                        </p:attrNameLst>
                                      </p:cBhvr>
                                      <p:to>
                                        <p:strVal val="visible"/>
                                      </p:to>
                                    </p:set>
                                    <p:animEffect transition="in" filter="wipe(down)">
                                      <p:cBhvr>
                                        <p:cTn id="86" dur="500"/>
                                        <p:tgtEl>
                                          <p:spTgt spid="87060"/>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8" fill="hold" grpId="0" nodeType="clickEffect">
                                  <p:stCondLst>
                                    <p:cond delay="0"/>
                                  </p:stCondLst>
                                  <p:iterate type="lt">
                                    <p:tmPct val="100000"/>
                                  </p:iterate>
                                  <p:childTnLst>
                                    <p:set>
                                      <p:cBhvr>
                                        <p:cTn id="90" dur="1" fill="hold">
                                          <p:stCondLst>
                                            <p:cond delay="0"/>
                                          </p:stCondLst>
                                        </p:cTn>
                                        <p:tgtEl>
                                          <p:spTgt spid="87062"/>
                                        </p:tgtEl>
                                        <p:attrNameLst>
                                          <p:attrName>style.visibility</p:attrName>
                                        </p:attrNameLst>
                                      </p:cBhvr>
                                      <p:to>
                                        <p:strVal val="visible"/>
                                      </p:to>
                                    </p:set>
                                    <p:animEffect transition="in" filter="wipe(left)">
                                      <p:cBhvr>
                                        <p:cTn id="91" dur="75"/>
                                        <p:tgtEl>
                                          <p:spTgt spid="87062"/>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22" presetClass="entr" presetSubtype="8" fill="hold" grpId="0" nodeType="clickEffect">
                                  <p:stCondLst>
                                    <p:cond delay="0"/>
                                  </p:stCondLst>
                                  <p:iterate type="lt">
                                    <p:tmPct val="100000"/>
                                  </p:iterate>
                                  <p:childTnLst>
                                    <p:set>
                                      <p:cBhvr>
                                        <p:cTn id="95" dur="1" fill="hold">
                                          <p:stCondLst>
                                            <p:cond delay="0"/>
                                          </p:stCondLst>
                                        </p:cTn>
                                        <p:tgtEl>
                                          <p:spTgt spid="87063"/>
                                        </p:tgtEl>
                                        <p:attrNameLst>
                                          <p:attrName>style.visibility</p:attrName>
                                        </p:attrNameLst>
                                      </p:cBhvr>
                                      <p:to>
                                        <p:strVal val="visible"/>
                                      </p:to>
                                    </p:set>
                                    <p:animEffect transition="in" filter="wipe(left)">
                                      <p:cBhvr>
                                        <p:cTn id="96" dur="75"/>
                                        <p:tgtEl>
                                          <p:spTgt spid="87063"/>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23" presetClass="entr" presetSubtype="16" fill="hold" grpId="0" nodeType="clickEffect">
                                  <p:stCondLst>
                                    <p:cond delay="0"/>
                                  </p:stCondLst>
                                  <p:childTnLst>
                                    <p:set>
                                      <p:cBhvr>
                                        <p:cTn id="100" dur="1" fill="hold">
                                          <p:stCondLst>
                                            <p:cond delay="0"/>
                                          </p:stCondLst>
                                        </p:cTn>
                                        <p:tgtEl>
                                          <p:spTgt spid="87065"/>
                                        </p:tgtEl>
                                        <p:attrNameLst>
                                          <p:attrName>style.visibility</p:attrName>
                                        </p:attrNameLst>
                                      </p:cBhvr>
                                      <p:to>
                                        <p:strVal val="visible"/>
                                      </p:to>
                                    </p:set>
                                    <p:anim calcmode="lin" valueType="num">
                                      <p:cBhvr>
                                        <p:cTn id="101" dur="500" fill="hold"/>
                                        <p:tgtEl>
                                          <p:spTgt spid="87065"/>
                                        </p:tgtEl>
                                        <p:attrNameLst>
                                          <p:attrName>ppt_w</p:attrName>
                                        </p:attrNameLst>
                                      </p:cBhvr>
                                      <p:tavLst>
                                        <p:tav tm="0">
                                          <p:val>
                                            <p:fltVal val="0"/>
                                          </p:val>
                                        </p:tav>
                                        <p:tav tm="100000">
                                          <p:val>
                                            <p:strVal val="#ppt_w"/>
                                          </p:val>
                                        </p:tav>
                                      </p:tavLst>
                                    </p:anim>
                                    <p:anim calcmode="lin" valueType="num">
                                      <p:cBhvr>
                                        <p:cTn id="102" dur="500" fill="hold"/>
                                        <p:tgtEl>
                                          <p:spTgt spid="87065"/>
                                        </p:tgtEl>
                                        <p:attrNameLst>
                                          <p:attrName>ppt_h</p:attrName>
                                        </p:attrNameLst>
                                      </p:cBhvr>
                                      <p:tavLst>
                                        <p:tav tm="0">
                                          <p:val>
                                            <p:fltVal val="0"/>
                                          </p:val>
                                        </p:tav>
                                        <p:tav tm="100000">
                                          <p:val>
                                            <p:strVal val="#ppt_h"/>
                                          </p:val>
                                        </p:tav>
                                      </p:tavLst>
                                    </p:anim>
                                  </p:childTnLst>
                                </p:cTn>
                              </p:par>
                            </p:childTnLst>
                          </p:cTn>
                        </p:par>
                        <p:par>
                          <p:cTn id="103" fill="hold" nodeType="afterGroup">
                            <p:stCondLst>
                              <p:cond delay="500"/>
                            </p:stCondLst>
                            <p:childTnLst>
                              <p:par>
                                <p:cTn id="104" presetID="22" presetClass="entr" presetSubtype="4" fill="hold" grpId="0" nodeType="afterEffect">
                                  <p:stCondLst>
                                    <p:cond delay="0"/>
                                  </p:stCondLst>
                                  <p:childTnLst>
                                    <p:set>
                                      <p:cBhvr>
                                        <p:cTn id="105" dur="1" fill="hold">
                                          <p:stCondLst>
                                            <p:cond delay="0"/>
                                          </p:stCondLst>
                                        </p:cTn>
                                        <p:tgtEl>
                                          <p:spTgt spid="87064"/>
                                        </p:tgtEl>
                                        <p:attrNameLst>
                                          <p:attrName>style.visibility</p:attrName>
                                        </p:attrNameLst>
                                      </p:cBhvr>
                                      <p:to>
                                        <p:strVal val="visible"/>
                                      </p:to>
                                    </p:set>
                                    <p:animEffect transition="in" filter="wipe(down)">
                                      <p:cBhvr>
                                        <p:cTn id="106" dur="500"/>
                                        <p:tgtEl>
                                          <p:spTgt spid="87064"/>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22" presetClass="entr" presetSubtype="8" fill="hold" grpId="0" nodeType="clickEffect">
                                  <p:stCondLst>
                                    <p:cond delay="0"/>
                                  </p:stCondLst>
                                  <p:iterate type="lt">
                                    <p:tmPct val="100000"/>
                                  </p:iterate>
                                  <p:childTnLst>
                                    <p:set>
                                      <p:cBhvr>
                                        <p:cTn id="110" dur="1" fill="hold">
                                          <p:stCondLst>
                                            <p:cond delay="0"/>
                                          </p:stCondLst>
                                        </p:cTn>
                                        <p:tgtEl>
                                          <p:spTgt spid="87066"/>
                                        </p:tgtEl>
                                        <p:attrNameLst>
                                          <p:attrName>style.visibility</p:attrName>
                                        </p:attrNameLst>
                                      </p:cBhvr>
                                      <p:to>
                                        <p:strVal val="visible"/>
                                      </p:to>
                                    </p:set>
                                    <p:animEffect transition="in" filter="wipe(left)">
                                      <p:cBhvr>
                                        <p:cTn id="111" dur="75"/>
                                        <p:tgtEl>
                                          <p:spTgt spid="87066"/>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22" presetClass="entr" presetSubtype="8" fill="hold" grpId="0" nodeType="clickEffect">
                                  <p:stCondLst>
                                    <p:cond delay="0"/>
                                  </p:stCondLst>
                                  <p:iterate type="lt">
                                    <p:tmPct val="100000"/>
                                  </p:iterate>
                                  <p:childTnLst>
                                    <p:set>
                                      <p:cBhvr>
                                        <p:cTn id="115" dur="1" fill="hold">
                                          <p:stCondLst>
                                            <p:cond delay="0"/>
                                          </p:stCondLst>
                                        </p:cTn>
                                        <p:tgtEl>
                                          <p:spTgt spid="87067"/>
                                        </p:tgtEl>
                                        <p:attrNameLst>
                                          <p:attrName>style.visibility</p:attrName>
                                        </p:attrNameLst>
                                      </p:cBhvr>
                                      <p:to>
                                        <p:strVal val="visible"/>
                                      </p:to>
                                    </p:set>
                                    <p:animEffect transition="in" filter="wipe(left)">
                                      <p:cBhvr>
                                        <p:cTn id="116" dur="75"/>
                                        <p:tgtEl>
                                          <p:spTgt spid="87067"/>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2" presetClass="entr" presetSubtype="8" fill="hold" grpId="0" nodeType="clickEffect">
                                  <p:stCondLst>
                                    <p:cond delay="0"/>
                                  </p:stCondLst>
                                  <p:iterate type="lt">
                                    <p:tmPct val="100000"/>
                                  </p:iterate>
                                  <p:childTnLst>
                                    <p:set>
                                      <p:cBhvr>
                                        <p:cTn id="120" dur="1" fill="hold">
                                          <p:stCondLst>
                                            <p:cond delay="0"/>
                                          </p:stCondLst>
                                        </p:cTn>
                                        <p:tgtEl>
                                          <p:spTgt spid="87068"/>
                                        </p:tgtEl>
                                        <p:attrNameLst>
                                          <p:attrName>style.visibility</p:attrName>
                                        </p:attrNameLst>
                                      </p:cBhvr>
                                      <p:to>
                                        <p:strVal val="visible"/>
                                      </p:to>
                                    </p:set>
                                    <p:animEffect transition="in" filter="wipe(left)">
                                      <p:cBhvr>
                                        <p:cTn id="121" dur="75"/>
                                        <p:tgtEl>
                                          <p:spTgt spid="870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4" grpId="0" animBg="1"/>
      <p:bldP spid="87045" grpId="0" animBg="1" autoUpdateAnimBg="0"/>
      <p:bldP spid="87046" grpId="0" autoUpdateAnimBg="0"/>
      <p:bldP spid="87047" grpId="0" autoUpdateAnimBg="0"/>
      <p:bldP spid="87048" grpId="0" autoUpdateAnimBg="0"/>
      <p:bldP spid="87049" grpId="0" autoUpdateAnimBg="0"/>
      <p:bldP spid="87050" grpId="0" autoUpdateAnimBg="0"/>
      <p:bldP spid="87051" grpId="0" autoUpdateAnimBg="0"/>
      <p:bldP spid="87052" grpId="0" autoUpdateAnimBg="0"/>
      <p:bldP spid="87053" grpId="0" autoUpdateAnimBg="0"/>
      <p:bldP spid="87054" grpId="0" autoUpdateAnimBg="0"/>
      <p:bldP spid="87055" grpId="0" autoUpdateAnimBg="0"/>
      <p:bldP spid="87056" grpId="0" animBg="1"/>
      <p:bldP spid="87057" grpId="0" animBg="1" autoUpdateAnimBg="0"/>
      <p:bldP spid="87058" grpId="0" autoUpdateAnimBg="0"/>
      <p:bldP spid="87059" grpId="0" autoUpdateAnimBg="0"/>
      <p:bldP spid="87060" grpId="0" animBg="1"/>
      <p:bldP spid="87061" grpId="0" animBg="1" autoUpdateAnimBg="0"/>
      <p:bldP spid="87062" grpId="0" autoUpdateAnimBg="0"/>
      <p:bldP spid="87063" grpId="0" autoUpdateAnimBg="0"/>
      <p:bldP spid="87064" grpId="0" animBg="1"/>
      <p:bldP spid="87065" grpId="0" animBg="1" autoUpdateAnimBg="0"/>
      <p:bldP spid="87066" grpId="0" autoUpdateAnimBg="0"/>
      <p:bldP spid="87067" grpId="0" autoUpdateAnimBg="0"/>
      <p:bldP spid="87068"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819744" y="3244334"/>
            <a:ext cx="1504514" cy="523220"/>
          </a:xfrm>
          <a:prstGeom prst="rect">
            <a:avLst/>
          </a:prstGeom>
        </p:spPr>
        <p:txBody>
          <a:bodyPr wrap="none">
            <a:spAutoFit/>
          </a:bodyPr>
          <a:lstStyle/>
          <a:p>
            <a:pPr algn="just"/>
            <a:r>
              <a:rPr lang="es-ES" sz="2800" b="1" dirty="0"/>
              <a:t>GRACIAS</a:t>
            </a:r>
          </a:p>
        </p:txBody>
      </p:sp>
    </p:spTree>
    <p:extLst>
      <p:ext uri="{BB962C8B-B14F-4D97-AF65-F5344CB8AC3E}">
        <p14:creationId xmlns:p14="http://schemas.microsoft.com/office/powerpoint/2010/main" val="253574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59" y="332656"/>
            <a:ext cx="7992889" cy="5632311"/>
          </a:xfrm>
          <a:prstGeom prst="rect">
            <a:avLst/>
          </a:prstGeom>
        </p:spPr>
        <p:txBody>
          <a:bodyPr wrap="square">
            <a:spAutoFit/>
          </a:bodyPr>
          <a:lstStyle/>
          <a:p>
            <a:pPr>
              <a:lnSpc>
                <a:spcPct val="150000"/>
              </a:lnSpc>
              <a:spcAft>
                <a:spcPts val="0"/>
              </a:spcAft>
            </a:pPr>
            <a:r>
              <a:rPr lang="es-ES" sz="2400" b="1"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¿QUÉ SON LOS HEMISFERIOS CEREBRALES?</a:t>
            </a:r>
            <a:endParaRPr lang="es-EC"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50000"/>
              </a:lnSpc>
              <a:spcAft>
                <a:spcPts val="0"/>
              </a:spcAft>
              <a:buFont typeface="Wingdings" panose="05000000000000000000" pitchFamily="2" charset="2"/>
              <a:buChar char="Ø"/>
            </a:pPr>
            <a:r>
              <a:rPr lang="es-ES" sz="2400" dirty="0"/>
              <a:t>El cerebro está constituido por dos mitades, la mitad derecha llamada </a:t>
            </a:r>
            <a:r>
              <a:rPr lang="es-ES" sz="2400" b="1" dirty="0"/>
              <a:t>hemisferio derecho </a:t>
            </a:r>
            <a:r>
              <a:rPr lang="es-ES" sz="2400" dirty="0"/>
              <a:t>y la mitad izquierda llamada </a:t>
            </a:r>
            <a:r>
              <a:rPr lang="es-ES" sz="2400" b="1" dirty="0"/>
              <a:t>hemisferio izquierdo.</a:t>
            </a:r>
          </a:p>
          <a:p>
            <a:pPr marL="342900" indent="-342900" algn="just">
              <a:lnSpc>
                <a:spcPct val="150000"/>
              </a:lnSpc>
              <a:spcAft>
                <a:spcPts val="0"/>
              </a:spcAft>
              <a:buFont typeface="Wingdings" panose="05000000000000000000" pitchFamily="2" charset="2"/>
              <a:buChar char="Ø"/>
            </a:pPr>
            <a:r>
              <a:rPr lang="es-ES" sz="2400" b="1" dirty="0"/>
              <a:t>Ambos hemisferios están conectados entre sí por una estructura denominada Cuerpo Calloso, </a:t>
            </a:r>
            <a:r>
              <a:rPr lang="es-ES" sz="2400" dirty="0"/>
              <a:t>formado por millones de fibras nerviosas que recorren todo el cerebro.</a:t>
            </a:r>
          </a:p>
          <a:p>
            <a:pPr marL="342900" indent="-342900" algn="just">
              <a:lnSpc>
                <a:spcPct val="150000"/>
              </a:lnSpc>
              <a:spcAft>
                <a:spcPts val="0"/>
              </a:spcAft>
              <a:buFont typeface="Wingdings" panose="05000000000000000000" pitchFamily="2" charset="2"/>
              <a:buChar char="Ø"/>
            </a:pPr>
            <a:r>
              <a:rPr lang="es-ES" sz="2400" dirty="0"/>
              <a:t>Gracias a estas fibras, los dos hemisferios están continuamente conectados.</a:t>
            </a:r>
            <a:endParaRPr lang="es-EC" sz="2400" dirty="0"/>
          </a:p>
          <a:p>
            <a:pPr>
              <a:lnSpc>
                <a:spcPct val="150000"/>
              </a:lnSpc>
              <a:spcAft>
                <a:spcPts val="0"/>
              </a:spcAft>
            </a:pPr>
            <a:r>
              <a:rPr lang="es-ES" sz="2400" dirty="0"/>
              <a:t> </a:t>
            </a:r>
            <a:endParaRPr lang="es-EC" sz="2400" dirty="0"/>
          </a:p>
        </p:txBody>
      </p:sp>
      <p:sp>
        <p:nvSpPr>
          <p:cNvPr id="3" name="CuadroTexto 7">
            <a:extLst>
              <a:ext uri="{FF2B5EF4-FFF2-40B4-BE49-F238E27FC236}">
                <a16:creationId xmlns:a16="http://schemas.microsoft.com/office/drawing/2014/main" id="{E9DB2D58-4E25-4DB0-9C94-94A0977597D9}"/>
              </a:ext>
            </a:extLst>
          </p:cNvPr>
          <p:cNvSpPr txBox="1"/>
          <p:nvPr/>
        </p:nvSpPr>
        <p:spPr>
          <a:xfrm>
            <a:off x="7703043" y="6294512"/>
            <a:ext cx="936104" cy="230832"/>
          </a:xfrm>
          <a:prstGeom prst="rect">
            <a:avLst/>
          </a:prstGeom>
          <a:noFill/>
        </p:spPr>
        <p:txBody>
          <a:bodyPr wrap="square">
            <a:spAutoFit/>
          </a:bodyPr>
          <a:ls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PE" sz="900" dirty="0"/>
              <a:t>IMPORTANTE</a:t>
            </a:r>
            <a:endParaRPr lang="es-ES" sz="900" dirty="0"/>
          </a:p>
        </p:txBody>
      </p:sp>
    </p:spTree>
    <p:extLst>
      <p:ext uri="{BB962C8B-B14F-4D97-AF65-F5344CB8AC3E}">
        <p14:creationId xmlns:p14="http://schemas.microsoft.com/office/powerpoint/2010/main" val="577637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n para cuerpo calloso del cerebr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332656"/>
            <a:ext cx="8808913" cy="6336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5103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696018" y="4221088"/>
            <a:ext cx="5596943" cy="1791260"/>
          </a:xfrm>
          <a:prstGeom prst="rect">
            <a:avLst/>
          </a:prstGeom>
          <a:ln w="57150">
            <a:solidFill>
              <a:srgbClr val="00B050"/>
            </a:solidFill>
          </a:ln>
        </p:spPr>
        <p:style>
          <a:lnRef idx="1">
            <a:schemeClr val="accent5"/>
          </a:lnRef>
          <a:fillRef idx="2">
            <a:schemeClr val="accent5"/>
          </a:fillRef>
          <a:effectRef idx="1">
            <a:schemeClr val="accent5"/>
          </a:effectRef>
          <a:fontRef idx="minor">
            <a:schemeClr val="dk1"/>
          </a:fontRef>
        </p:style>
        <p:txBody>
          <a:bodyPr wrap="square">
            <a:spAutoFit/>
          </a:bodyPr>
          <a:lstStyle/>
          <a:p>
            <a:pPr algn="just">
              <a:lnSpc>
                <a:spcPct val="115000"/>
              </a:lnSpc>
              <a:spcAft>
                <a:spcPts val="0"/>
              </a:spcAft>
            </a:pPr>
            <a:r>
              <a:rPr lang="es-ES" sz="2400" dirty="0"/>
              <a:t>Por ejemplo el hemisferio derecho controla la parte izquierda del cuerpo y el hemisferio izquierdo coordina la parte derecha.</a:t>
            </a:r>
            <a:endParaRPr lang="es-EC"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2 Rectángulo"/>
          <p:cNvSpPr/>
          <p:nvPr/>
        </p:nvSpPr>
        <p:spPr>
          <a:xfrm>
            <a:off x="1889956" y="620688"/>
            <a:ext cx="4572000" cy="2003625"/>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marL="342900" indent="-342900" algn="just">
              <a:lnSpc>
                <a:spcPct val="115000"/>
              </a:lnSpc>
              <a:spcAft>
                <a:spcPts val="0"/>
              </a:spcAft>
              <a:buFont typeface="Wingdings" panose="05000000000000000000" pitchFamily="2" charset="2"/>
              <a:buChar char="q"/>
            </a:pPr>
            <a:r>
              <a:rPr lang="es-ES" dirty="0"/>
              <a:t>Cada hemisferio está especializado en funciones diferentes, de ahí que uno de los aspectos fundamentales en la organización del cerebro lo constituyan las diferencias funcionales que existen entre los dos hemisferios</a:t>
            </a:r>
          </a:p>
        </p:txBody>
      </p:sp>
      <p:sp>
        <p:nvSpPr>
          <p:cNvPr id="4" name="3 Rectángulo"/>
          <p:cNvSpPr/>
          <p:nvPr/>
        </p:nvSpPr>
        <p:spPr>
          <a:xfrm>
            <a:off x="1043608" y="2782669"/>
            <a:ext cx="6264696" cy="369332"/>
          </a:xfrm>
          <a:prstGeom prst="rect">
            <a:avLst/>
          </a:prstGeom>
          <a:ln w="57150">
            <a:solidFill>
              <a:srgbClr val="00B050"/>
            </a:solidFill>
          </a:ln>
        </p:spPr>
        <p:style>
          <a:lnRef idx="1">
            <a:schemeClr val="accent3"/>
          </a:lnRef>
          <a:fillRef idx="2">
            <a:schemeClr val="accent3"/>
          </a:fillRef>
          <a:effectRef idx="1">
            <a:schemeClr val="accent3"/>
          </a:effectRef>
          <a:fontRef idx="minor">
            <a:schemeClr val="dk1"/>
          </a:fontRef>
        </p:style>
        <p:txBody>
          <a:bodyPr wrap="square">
            <a:spAutoFit/>
          </a:bodyPr>
          <a:lstStyle/>
          <a:p>
            <a:r>
              <a:rPr lang="es-ES" dirty="0"/>
              <a:t>Cada uno de ellos está especializado en conductas distintas</a:t>
            </a:r>
          </a:p>
        </p:txBody>
      </p:sp>
      <p:sp>
        <p:nvSpPr>
          <p:cNvPr id="5" name="4 Rectángulo"/>
          <p:cNvSpPr/>
          <p:nvPr/>
        </p:nvSpPr>
        <p:spPr>
          <a:xfrm>
            <a:off x="863588" y="3573016"/>
            <a:ext cx="6804756" cy="410882"/>
          </a:xfrm>
          <a:prstGeom prst="rect">
            <a:avLst/>
          </a:prstGeom>
          <a:ln w="57150">
            <a:solidFill>
              <a:srgbClr val="00B050"/>
            </a:solidFill>
          </a:ln>
        </p:spPr>
        <p:style>
          <a:lnRef idx="1">
            <a:schemeClr val="accent6"/>
          </a:lnRef>
          <a:fillRef idx="2">
            <a:schemeClr val="accent6"/>
          </a:fillRef>
          <a:effectRef idx="1">
            <a:schemeClr val="accent6"/>
          </a:effectRef>
          <a:fontRef idx="minor">
            <a:schemeClr val="dk1"/>
          </a:fontRef>
        </p:style>
        <p:txBody>
          <a:bodyPr wrap="square">
            <a:spAutoFit/>
          </a:bodyPr>
          <a:lstStyle/>
          <a:p>
            <a:pPr marL="342900" indent="-342900" algn="just">
              <a:lnSpc>
                <a:spcPct val="115000"/>
              </a:lnSpc>
              <a:spcAft>
                <a:spcPts val="0"/>
              </a:spcAft>
              <a:buFont typeface="Wingdings" panose="05000000000000000000" pitchFamily="2" charset="2"/>
              <a:buChar char="q"/>
            </a:pPr>
            <a:r>
              <a:rPr lang="es-ES" dirty="0"/>
              <a:t>Existe una relación invertida entre los dos hemisferios y el cuerpo. </a:t>
            </a:r>
          </a:p>
        </p:txBody>
      </p:sp>
    </p:spTree>
    <p:extLst>
      <p:ext uri="{BB962C8B-B14F-4D97-AF65-F5344CB8AC3E}">
        <p14:creationId xmlns:p14="http://schemas.microsoft.com/office/powerpoint/2010/main" val="513032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Imagen 2" descr="http://2.bp.blogspot.com/-nwk6QYKouK8/UUoH88lzT5I/AAAAAAAAAAc/NLnHEYx8GPY/s400/imagesCAN9ZY76.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9325" y="2708920"/>
            <a:ext cx="3114675" cy="3810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5"/>
          <p:cNvSpPr>
            <a:spLocks noChangeArrowheads="1"/>
          </p:cNvSpPr>
          <p:nvPr/>
        </p:nvSpPr>
        <p:spPr bwMode="auto">
          <a:xfrm>
            <a:off x="457494" y="764704"/>
            <a:ext cx="7291139"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es-ES" altLang="es-EC" sz="2400"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El hemisferio dominante de una persona se suele ocupar del lenguaje y de las operaciones l</a:t>
            </a:r>
            <a:r>
              <a:rPr lang="es-ES" altLang="es-EC" sz="2400" dirty="0">
                <a:solidFill>
                  <a:srgbClr val="333333"/>
                </a:solidFill>
                <a:latin typeface="Calibri" panose="020F0502020204030204" pitchFamily="34" charset="0"/>
                <a:ea typeface="Times New Roman" panose="02020603050405020304" pitchFamily="18" charset="0"/>
                <a:cs typeface="Arial" panose="020B0604020202020204" pitchFamily="34" charset="0"/>
              </a:rPr>
              <a:t>ó</a:t>
            </a:r>
            <a:r>
              <a:rPr kumimoji="0" lang="es-ES" altLang="es-EC" sz="2400"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gicas, mientras que el otro hemisferio controla las emociones y las capacidades art</a:t>
            </a:r>
            <a:r>
              <a:rPr kumimoji="0" lang="es-ES" altLang="es-EC" sz="2400" b="0" i="0" u="none" strike="noStrike" cap="none" normalizeH="0" baseline="0" dirty="0">
                <a:ln>
                  <a:noFill/>
                </a:ln>
                <a:solidFill>
                  <a:srgbClr val="333333"/>
                </a:solidFill>
                <a:effectLst/>
                <a:latin typeface="Calibri" panose="020F0502020204030204" pitchFamily="34" charset="0"/>
                <a:ea typeface="Times New Roman" panose="02020603050405020304" pitchFamily="18" charset="0"/>
                <a:cs typeface="Arial" panose="020B0604020202020204" pitchFamily="34" charset="0"/>
              </a:rPr>
              <a:t>í</a:t>
            </a:r>
            <a:r>
              <a:rPr kumimoji="0" lang="es-ES" altLang="es-EC" sz="2400"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sticas y espaciales.</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s-ES" altLang="es-EC" sz="2400"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 </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s-ES" altLang="es-EC" sz="2400"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En casi todas las personas diestras</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s-ES" altLang="es-EC" sz="2400"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 y en muchas personas zurdas, el hemisferio </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s-ES" altLang="es-EC" sz="2400"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dominante es el izquierdo.</a:t>
            </a:r>
            <a:endParaRPr kumimoji="0" lang="es-EC" altLang="es-EC"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C" altLang="es-EC" sz="1800" b="0" i="0" u="none" strike="noStrike" cap="none" normalizeH="0" baseline="0" dirty="0">
              <a:ln>
                <a:noFill/>
              </a:ln>
              <a:solidFill>
                <a:schemeClr val="tx1"/>
              </a:solidFill>
              <a:effectLst/>
              <a:latin typeface="Arial" panose="020B0604020202020204" pitchFamily="34" charset="0"/>
            </a:endParaRPr>
          </a:p>
        </p:txBody>
      </p:sp>
      <p:sp>
        <p:nvSpPr>
          <p:cNvPr id="5" name="Rectangle 6"/>
          <p:cNvSpPr>
            <a:spLocks noChangeArrowheads="1"/>
          </p:cNvSpPr>
          <p:nvPr/>
        </p:nvSpPr>
        <p:spPr bwMode="auto">
          <a:xfrm>
            <a:off x="0" y="426720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C"/>
          </a:p>
        </p:txBody>
      </p:sp>
    </p:spTree>
    <p:extLst>
      <p:ext uri="{BB962C8B-B14F-4D97-AF65-F5344CB8AC3E}">
        <p14:creationId xmlns:p14="http://schemas.microsoft.com/office/powerpoint/2010/main" val="3659585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http://4.bp.blogspot.com/-CvqpUFC--rA/UUoIlSEjsFI/AAAAAAAAAAo/JWPFGL6vzS8/s400/559303_257966134317127_956114811_n.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4716016" y="620688"/>
            <a:ext cx="4320480" cy="5832648"/>
          </a:xfrm>
          <a:prstGeom prst="rect">
            <a:avLst/>
          </a:prstGeom>
          <a:noFill/>
          <a:ln>
            <a:noFill/>
          </a:ln>
        </p:spPr>
      </p:pic>
      <p:sp>
        <p:nvSpPr>
          <p:cNvPr id="2" name="Rectángulo 1"/>
          <p:cNvSpPr/>
          <p:nvPr/>
        </p:nvSpPr>
        <p:spPr>
          <a:xfrm>
            <a:off x="176420" y="185733"/>
            <a:ext cx="4572000" cy="2243691"/>
          </a:xfrm>
          <a:prstGeom prst="rect">
            <a:avLst/>
          </a:prstGeom>
          <a:solidFill>
            <a:schemeClr val="accent6">
              <a:lumMod val="20000"/>
              <a:lumOff val="80000"/>
            </a:schemeClr>
          </a:solidFill>
          <a:ln>
            <a:solidFill>
              <a:schemeClr val="accent1"/>
            </a:solidFill>
          </a:ln>
        </p:spPr>
        <p:txBody>
          <a:bodyPr>
            <a:spAutoFit/>
          </a:bodyPr>
          <a:lstStyle/>
          <a:p>
            <a:pPr algn="just">
              <a:lnSpc>
                <a:spcPct val="115000"/>
              </a:lnSpc>
              <a:spcAft>
                <a:spcPts val="0"/>
              </a:spcAft>
            </a:pPr>
            <a:r>
              <a:rPr lang="es-ES" sz="2800" dirty="0"/>
              <a:t>El cuerpo calloso es el principal vínculo entre los hemisferios derecho e izquierdo.</a:t>
            </a:r>
            <a:endParaRPr lang="es-EC" sz="2800" dirty="0"/>
          </a:p>
          <a:p>
            <a:r>
              <a:rPr lang="es-ES" sz="1100" dirty="0">
                <a:solidFill>
                  <a:srgbClr val="333333"/>
                </a:solidFill>
                <a:latin typeface="Arial" panose="020B0604020202020204" pitchFamily="34" charset="0"/>
                <a:ea typeface="Times New Roman" panose="02020603050405020304" pitchFamily="18" charset="0"/>
              </a:rPr>
              <a:t>                                    </a:t>
            </a:r>
            <a:endParaRPr lang="es-EC" dirty="0"/>
          </a:p>
        </p:txBody>
      </p:sp>
      <p:sp>
        <p:nvSpPr>
          <p:cNvPr id="4" name="Rectángulo 3"/>
          <p:cNvSpPr/>
          <p:nvPr/>
        </p:nvSpPr>
        <p:spPr>
          <a:xfrm>
            <a:off x="144016" y="2924944"/>
            <a:ext cx="4572000" cy="3040512"/>
          </a:xfrm>
          <a:prstGeom prst="rect">
            <a:avLst/>
          </a:prstGeom>
        </p:spPr>
        <p:txBody>
          <a:bodyPr>
            <a:spAutoFit/>
          </a:bodyPr>
          <a:lstStyle/>
          <a:p>
            <a:pPr algn="just">
              <a:lnSpc>
                <a:spcPct val="115000"/>
              </a:lnSpc>
              <a:spcAft>
                <a:spcPts val="0"/>
              </a:spcAft>
            </a:pPr>
            <a:r>
              <a:rPr lang="es-ES" sz="2400" dirty="0"/>
              <a:t>El cerebro humano tiene dos hemisferios, izquierdo y derecho; </a:t>
            </a:r>
            <a:r>
              <a:rPr lang="es-ES" sz="2400" b="1" dirty="0"/>
              <a:t>ambos comparten el pensamiento </a:t>
            </a:r>
            <a:r>
              <a:rPr lang="es-ES" sz="2400" dirty="0"/>
              <a:t>y también </a:t>
            </a:r>
            <a:r>
              <a:rPr lang="es-ES" sz="2400" b="1" dirty="0"/>
              <a:t>la regulación corporal</a:t>
            </a:r>
            <a:r>
              <a:rPr lang="es-ES" sz="2400" dirty="0"/>
              <a:t>: el hemisferio izquierdo regula el lado derecho del cuerpo, y a la inversa.</a:t>
            </a:r>
            <a:endParaRPr lang="es-EC" sz="2400" dirty="0"/>
          </a:p>
        </p:txBody>
      </p:sp>
      <p:sp>
        <p:nvSpPr>
          <p:cNvPr id="5" name="CuadroTexto 7">
            <a:extLst>
              <a:ext uri="{FF2B5EF4-FFF2-40B4-BE49-F238E27FC236}">
                <a16:creationId xmlns:a16="http://schemas.microsoft.com/office/drawing/2014/main" id="{EF93F4E2-D3E7-4425-B0E8-CB20D136B3CC}"/>
              </a:ext>
            </a:extLst>
          </p:cNvPr>
          <p:cNvSpPr txBox="1"/>
          <p:nvPr/>
        </p:nvSpPr>
        <p:spPr>
          <a:xfrm>
            <a:off x="7703043" y="6294512"/>
            <a:ext cx="936104" cy="230832"/>
          </a:xfrm>
          <a:prstGeom prst="rect">
            <a:avLst/>
          </a:prstGeom>
          <a:noFill/>
        </p:spPr>
        <p:txBody>
          <a:bodyPr wrap="square">
            <a:spAutoFit/>
          </a:bodyPr>
          <a:ls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PE" sz="900" dirty="0"/>
              <a:t>IMPORTANTE</a:t>
            </a:r>
            <a:endParaRPr lang="es-ES" sz="900" dirty="0"/>
          </a:p>
        </p:txBody>
      </p:sp>
    </p:spTree>
    <p:extLst>
      <p:ext uri="{BB962C8B-B14F-4D97-AF65-F5344CB8AC3E}">
        <p14:creationId xmlns:p14="http://schemas.microsoft.com/office/powerpoint/2010/main" val="2383952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Imagen 4" descr="http://4.bp.blogspot.com/-4dWf0QekUcQ/UUoJRAZLllI/AAAAAAAAAAs/di8lK9b7ee4/s400/CPO+CALL.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4725144"/>
            <a:ext cx="3810000" cy="178117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2"/>
          <p:cNvSpPr>
            <a:spLocks noChangeArrowheads="1"/>
          </p:cNvSpPr>
          <p:nvPr/>
        </p:nvSpPr>
        <p:spPr bwMode="auto">
          <a:xfrm>
            <a:off x="323527" y="234807"/>
            <a:ext cx="7992889"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es-ES" altLang="es-EC" sz="2400"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Si al nacer ocurre una lesi</a:t>
            </a:r>
            <a:r>
              <a:rPr lang="es-ES" altLang="es-EC" sz="2400" dirty="0">
                <a:solidFill>
                  <a:srgbClr val="333333"/>
                </a:solidFill>
                <a:latin typeface="Calibri" panose="020F0502020204030204" pitchFamily="34" charset="0"/>
                <a:ea typeface="Times New Roman" panose="02020603050405020304" pitchFamily="18" charset="0"/>
                <a:cs typeface="Arial" panose="020B0604020202020204" pitchFamily="34" charset="0"/>
              </a:rPr>
              <a:t>ó</a:t>
            </a:r>
            <a:r>
              <a:rPr kumimoji="0" lang="es-ES" altLang="es-EC" sz="2400"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n cerebral pero un hemisferio queda ileso, </a:t>
            </a:r>
            <a:r>
              <a:rPr kumimoji="0" lang="es-ES" altLang="es-EC" sz="2400" b="0" i="0" u="none" strike="noStrike" cap="none" normalizeH="0" baseline="0" dirty="0">
                <a:ln>
                  <a:noFill/>
                </a:ln>
                <a:solidFill>
                  <a:srgbClr val="333333"/>
                </a:solidFill>
                <a:effectLst/>
                <a:latin typeface="Calibri" panose="020F0502020204030204" pitchFamily="34" charset="0"/>
                <a:ea typeface="Times New Roman" panose="02020603050405020304" pitchFamily="18" charset="0"/>
                <a:cs typeface="Arial" panose="020B0604020202020204" pitchFamily="34" charset="0"/>
              </a:rPr>
              <a:t>é</a:t>
            </a:r>
            <a:r>
              <a:rPr kumimoji="0" lang="es-ES" altLang="es-EC" sz="2400"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ste generalmente  cumple las funciones del otro. </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s-ES" altLang="es-EC" sz="2400"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En ni</a:t>
            </a:r>
            <a:r>
              <a:rPr kumimoji="0" lang="es-ES" altLang="es-EC" sz="2400" b="0" i="0" u="none" strike="noStrike" cap="none" normalizeH="0" baseline="0" dirty="0">
                <a:ln>
                  <a:noFill/>
                </a:ln>
                <a:solidFill>
                  <a:srgbClr val="333333"/>
                </a:solidFill>
                <a:effectLst/>
                <a:latin typeface="Calibri" panose="020F0502020204030204" pitchFamily="34" charset="0"/>
                <a:ea typeface="Times New Roman" panose="02020603050405020304" pitchFamily="18" charset="0"/>
                <a:cs typeface="Arial" panose="020B0604020202020204" pitchFamily="34" charset="0"/>
              </a:rPr>
              <a:t>ñ</a:t>
            </a:r>
            <a:r>
              <a:rPr kumimoji="0" lang="es-ES" altLang="es-EC" sz="2400"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os en los que ha sido forzoso extirpar un hemisferio  se observa un desarrollo relativamente normal; no suelen producirse trastornos del habla  graves en quienes a los seis o siete a</a:t>
            </a:r>
            <a:r>
              <a:rPr kumimoji="0" lang="es-ES" altLang="es-EC" sz="2400" b="0" i="0" u="none" strike="noStrike" cap="none" normalizeH="0" baseline="0" dirty="0">
                <a:ln>
                  <a:noFill/>
                </a:ln>
                <a:solidFill>
                  <a:srgbClr val="333333"/>
                </a:solidFill>
                <a:effectLst/>
                <a:latin typeface="Calibri" panose="020F0502020204030204" pitchFamily="34" charset="0"/>
                <a:ea typeface="Times New Roman" panose="02020603050405020304" pitchFamily="18" charset="0"/>
                <a:cs typeface="Arial" panose="020B0604020202020204" pitchFamily="34" charset="0"/>
              </a:rPr>
              <a:t>ñ</a:t>
            </a:r>
            <a:r>
              <a:rPr kumimoji="0" lang="es-ES" altLang="es-EC" sz="2400"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os de edad han sufrido una embolia cerebral, mientras que un adulto podr</a:t>
            </a:r>
            <a:r>
              <a:rPr kumimoji="0" lang="es-ES" altLang="es-EC" sz="2400" b="0" i="0" u="none" strike="noStrike" cap="none" normalizeH="0" baseline="0" dirty="0">
                <a:ln>
                  <a:noFill/>
                </a:ln>
                <a:solidFill>
                  <a:srgbClr val="333333"/>
                </a:solidFill>
                <a:effectLst/>
                <a:latin typeface="Calibri" panose="020F0502020204030204" pitchFamily="34" charset="0"/>
                <a:ea typeface="Times New Roman" panose="02020603050405020304" pitchFamily="18" charset="0"/>
                <a:cs typeface="Arial" panose="020B0604020202020204" pitchFamily="34" charset="0"/>
              </a:rPr>
              <a:t>í</a:t>
            </a:r>
            <a:r>
              <a:rPr kumimoji="0" lang="es-ES" altLang="es-EC" sz="2400" b="0" i="0" u="none" strike="noStrike" cap="none" normalizeH="0" baseline="0" dirty="0">
                <a:ln>
                  <a:noFill/>
                </a:ln>
                <a:solidFill>
                  <a:srgbClr val="333333"/>
                </a:solidFill>
                <a:effectLst/>
                <a:latin typeface="Arial" panose="020B0604020202020204" pitchFamily="34" charset="0"/>
                <a:ea typeface="Times New Roman" panose="02020603050405020304" pitchFamily="18" charset="0"/>
                <a:cs typeface="Arial" panose="020B0604020202020204" pitchFamily="34" charset="0"/>
              </a:rPr>
              <a:t>a perderla del todo. </a:t>
            </a:r>
            <a:endParaRPr kumimoji="0" lang="es-EC" altLang="es-EC" sz="1800" b="0" i="0" u="none" strike="noStrike" cap="none" normalizeH="0" baseline="0" dirty="0">
              <a:ln>
                <a:noFill/>
              </a:ln>
              <a:solidFill>
                <a:schemeClr val="tx1"/>
              </a:solidFill>
              <a:effectLst/>
              <a:latin typeface="Arial" panose="020B0604020202020204" pitchFamily="34" charset="0"/>
            </a:endParaRPr>
          </a:p>
        </p:txBody>
      </p:sp>
      <p:sp>
        <p:nvSpPr>
          <p:cNvPr id="6" name="Rectangle 3"/>
          <p:cNvSpPr>
            <a:spLocks noChangeArrowheads="1"/>
          </p:cNvSpPr>
          <p:nvPr/>
        </p:nvSpPr>
        <p:spPr bwMode="auto">
          <a:xfrm>
            <a:off x="0" y="2238375"/>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C"/>
          </a:p>
        </p:txBody>
      </p:sp>
    </p:spTree>
    <p:extLst>
      <p:ext uri="{BB962C8B-B14F-4D97-AF65-F5344CB8AC3E}">
        <p14:creationId xmlns:p14="http://schemas.microsoft.com/office/powerpoint/2010/main" val="4233401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60" y="404664"/>
            <a:ext cx="7560840" cy="410882"/>
          </a:xfrm>
          <a:prstGeom prst="rect">
            <a:avLst/>
          </a:prstGeom>
        </p:spPr>
        <p:txBody>
          <a:bodyPr wrap="square">
            <a:spAutoFit/>
          </a:bodyPr>
          <a:lstStyle/>
          <a:p>
            <a:pPr>
              <a:lnSpc>
                <a:spcPct val="115000"/>
              </a:lnSpc>
              <a:spcAft>
                <a:spcPts val="0"/>
              </a:spcAft>
            </a:pPr>
            <a:r>
              <a:rPr lang="es-ES" b="1"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¿SON INDEPENDIENTES AMBOS HEMISFERIOS CEREBRALES?</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p:cNvSpPr/>
          <p:nvPr/>
        </p:nvSpPr>
        <p:spPr>
          <a:xfrm>
            <a:off x="611559" y="815546"/>
            <a:ext cx="7848873" cy="6567632"/>
          </a:xfrm>
          <a:prstGeom prst="rect">
            <a:avLst/>
          </a:prstGeom>
        </p:spPr>
        <p:txBody>
          <a:bodyPr wrap="square">
            <a:spAutoFit/>
          </a:bodyPr>
          <a:lstStyle/>
          <a:p>
            <a:pPr algn="just">
              <a:lnSpc>
                <a:spcPct val="115000"/>
              </a:lnSpc>
              <a:spcAft>
                <a:spcPts val="0"/>
              </a:spcAft>
            </a:pPr>
            <a:r>
              <a:rPr lang="es-ES" sz="2400" dirty="0"/>
              <a:t>Normalmente, los hemisferios cerebrales no actúan por separado: interactúan.</a:t>
            </a:r>
          </a:p>
          <a:p>
            <a:pPr algn="just">
              <a:lnSpc>
                <a:spcPct val="115000"/>
              </a:lnSpc>
              <a:spcAft>
                <a:spcPts val="0"/>
              </a:spcAft>
            </a:pPr>
            <a:endParaRPr lang="es-ES" sz="2400" dirty="0"/>
          </a:p>
          <a:p>
            <a:pPr algn="just"/>
            <a:r>
              <a:rPr lang="es-ES" sz="2400" b="1" dirty="0"/>
              <a:t>FUNCIONES DEL HEMISFERIO DERECHO</a:t>
            </a:r>
          </a:p>
          <a:p>
            <a:pPr algn="just"/>
            <a:endParaRPr lang="es-EC" sz="2400" dirty="0"/>
          </a:p>
          <a:p>
            <a:pPr algn="just"/>
            <a:r>
              <a:rPr lang="es-ES" sz="2400" dirty="0"/>
              <a:t>La </a:t>
            </a:r>
            <a:r>
              <a:rPr lang="es-ES" sz="2400" b="1" dirty="0"/>
              <a:t>parte derecha está relacionada con la expresión no verbal</a:t>
            </a:r>
            <a:r>
              <a:rPr lang="es-ES" sz="2400" dirty="0"/>
              <a:t>. </a:t>
            </a:r>
          </a:p>
          <a:p>
            <a:pPr algn="just">
              <a:lnSpc>
                <a:spcPct val="150000"/>
              </a:lnSpc>
            </a:pPr>
            <a:r>
              <a:rPr lang="es-ES" sz="2400" dirty="0"/>
              <a:t>En él se </a:t>
            </a:r>
            <a:r>
              <a:rPr lang="es-ES" sz="2400" b="1" dirty="0"/>
              <a:t>ubica </a:t>
            </a:r>
            <a:r>
              <a:rPr lang="es-ES" sz="2400" dirty="0"/>
              <a:t>la </a:t>
            </a:r>
            <a:r>
              <a:rPr lang="es-ES" sz="2400" b="1" dirty="0"/>
              <a:t>percepción u orientación espacial, la conducta emocional </a:t>
            </a:r>
            <a:r>
              <a:rPr lang="es-ES" sz="2400" dirty="0"/>
              <a:t>(facultad para expresar y captar emociones), facultad para controlar los aspectos no verbales de la comunicación, intuición, reconocimiento y recuerdo de caras, voces y melodías. </a:t>
            </a:r>
          </a:p>
          <a:p>
            <a:pPr algn="just">
              <a:lnSpc>
                <a:spcPct val="150000"/>
              </a:lnSpc>
            </a:pPr>
            <a:r>
              <a:rPr lang="es-ES" sz="2400" dirty="0"/>
              <a:t>El cerebro derecho piensa y recuerda en imágenes.</a:t>
            </a:r>
            <a:endParaRPr lang="es-EC" sz="2400" dirty="0"/>
          </a:p>
          <a:p>
            <a:pPr>
              <a:lnSpc>
                <a:spcPct val="115000"/>
              </a:lnSpc>
              <a:spcAft>
                <a:spcPts val="0"/>
              </a:spcAft>
            </a:pPr>
            <a:r>
              <a:rPr lang="es-ES" sz="2400" dirty="0"/>
              <a:t> </a:t>
            </a:r>
            <a:endParaRPr lang="es-EC" sz="2400" dirty="0"/>
          </a:p>
        </p:txBody>
      </p:sp>
    </p:spTree>
    <p:extLst>
      <p:ext uri="{BB962C8B-B14F-4D97-AF65-F5344CB8AC3E}">
        <p14:creationId xmlns:p14="http://schemas.microsoft.com/office/powerpoint/2010/main" val="254671397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561</TotalTime>
  <Words>1835</Words>
  <Application>Microsoft Office PowerPoint</Application>
  <PresentationFormat>Presentación en pantalla (4:3)</PresentationFormat>
  <Paragraphs>196</Paragraphs>
  <Slides>27</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27</vt:i4>
      </vt:variant>
    </vt:vector>
  </HeadingPairs>
  <TitlesOfParts>
    <vt:vector size="35" baseType="lpstr">
      <vt:lpstr>Algerian</vt:lpstr>
      <vt:lpstr>Arial</vt:lpstr>
      <vt:lpstr>Arial Narrow</vt:lpstr>
      <vt:lpstr>Calibri</vt:lpstr>
      <vt:lpstr>Tahoma</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LA CORTEZA CEREBRAL</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Cordovez Martínez María del Carmen</cp:lastModifiedBy>
  <cp:revision>52</cp:revision>
  <dcterms:created xsi:type="dcterms:W3CDTF">2016-07-26T00:40:16Z</dcterms:created>
  <dcterms:modified xsi:type="dcterms:W3CDTF">2025-01-29T14:36:58Z</dcterms:modified>
</cp:coreProperties>
</file>