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4" r:id="rId2"/>
    <p:sldId id="282" r:id="rId3"/>
    <p:sldId id="283" r:id="rId4"/>
    <p:sldId id="284" r:id="rId5"/>
    <p:sldId id="286" r:id="rId6"/>
    <p:sldId id="317" r:id="rId7"/>
    <p:sldId id="285" r:id="rId8"/>
    <p:sldId id="257" r:id="rId9"/>
    <p:sldId id="258" r:id="rId10"/>
    <p:sldId id="259" r:id="rId11"/>
    <p:sldId id="270" r:id="rId12"/>
    <p:sldId id="271" r:id="rId13"/>
    <p:sldId id="272" r:id="rId14"/>
    <p:sldId id="318" r:id="rId15"/>
    <p:sldId id="290" r:id="rId16"/>
    <p:sldId id="292" r:id="rId17"/>
    <p:sldId id="260" r:id="rId18"/>
    <p:sldId id="268" r:id="rId19"/>
    <p:sldId id="319" r:id="rId20"/>
    <p:sldId id="261" r:id="rId21"/>
    <p:sldId id="275" r:id="rId22"/>
    <p:sldId id="262" r:id="rId23"/>
    <p:sldId id="263" r:id="rId24"/>
    <p:sldId id="278" r:id="rId25"/>
    <p:sldId id="279" r:id="rId26"/>
    <p:sldId id="280" r:id="rId27"/>
    <p:sldId id="287" r:id="rId28"/>
    <p:sldId id="312" r:id="rId29"/>
    <p:sldId id="295" r:id="rId30"/>
    <p:sldId id="313" r:id="rId31"/>
    <p:sldId id="296" r:id="rId32"/>
    <p:sldId id="304" r:id="rId33"/>
    <p:sldId id="314" r:id="rId34"/>
    <p:sldId id="315" r:id="rId35"/>
    <p:sldId id="294" r:id="rId36"/>
    <p:sldId id="316" r:id="rId37"/>
    <p:sldId id="297" r:id="rId38"/>
    <p:sldId id="310" r:id="rId39"/>
    <p:sldId id="311" r:id="rId40"/>
    <p:sldId id="300" r:id="rId41"/>
    <p:sldId id="298" r:id="rId42"/>
    <p:sldId id="306" r:id="rId43"/>
    <p:sldId id="307" r:id="rId44"/>
    <p:sldId id="302" r:id="rId45"/>
    <p:sldId id="308" r:id="rId46"/>
    <p:sldId id="309" r:id="rId47"/>
    <p:sldId id="281"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8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EA0BE-7988-4F72-9869-8392F9B59CCC}" type="datetimeFigureOut">
              <a:rPr lang="es-ES" smtClean="0"/>
              <a:t>22/01/2025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E4D3E-F0FD-480D-9EAE-6ACB39C13FA4}" type="slidenum">
              <a:rPr lang="es-ES" smtClean="0"/>
              <a:t>‹Nº›</a:t>
            </a:fld>
            <a:endParaRPr lang="es-ES"/>
          </a:p>
        </p:txBody>
      </p:sp>
    </p:spTree>
    <p:extLst>
      <p:ext uri="{BB962C8B-B14F-4D97-AF65-F5344CB8AC3E}">
        <p14:creationId xmlns:p14="http://schemas.microsoft.com/office/powerpoint/2010/main" val="81026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3BE56F-57A9-45C5-AE1D-00B5BF494C71}" type="slidenum">
              <a:rPr lang="es-ES" altLang="es-EC">
                <a:latin typeface="Times New Roman" panose="02020603050405020304" pitchFamily="18" charset="0"/>
              </a:rPr>
              <a:pPr eaLnBrk="1" hangingPunct="1"/>
              <a:t>16</a:t>
            </a:fld>
            <a:endParaRPr lang="es-ES" altLang="es-EC">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xfrm>
            <a:off x="1981200" y="533400"/>
            <a:ext cx="2895600" cy="2171700"/>
          </a:xfrm>
          <a:ln/>
        </p:spPr>
      </p:sp>
      <p:sp>
        <p:nvSpPr>
          <p:cNvPr id="89092" name="Rectangle 3"/>
          <p:cNvSpPr>
            <a:spLocks noGrp="1" noChangeArrowheads="1"/>
          </p:cNvSpPr>
          <p:nvPr>
            <p:ph type="body" idx="1"/>
          </p:nvPr>
        </p:nvSpPr>
        <p:spPr>
          <a:xfrm>
            <a:off x="228600" y="2819400"/>
            <a:ext cx="64008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EC">
                <a:solidFill>
                  <a:srgbClr val="000000"/>
                </a:solidFill>
                <a:latin typeface="Arial" panose="020B0604020202020204" pitchFamily="34" charset="0"/>
              </a:rPr>
              <a:t>This simple reflex circuit includes each of the four elements of a neural pathway. The sensory neuron has pain-sensitive endings in the skin and a long fiber leading to the spinal cord. That neuron stimulates an association neuron in the spinal cord, which in turn stimulates a motor neuron in the cord. The axon of the motor neuron carries action potentials to effectors (muscles), causing them to contract and withdraw the body part from the damaging stimulus. The sensory neuron also makes a synapse on association neurons not involved in the reflex that carry signals to the brain, informing it of the danger.</a:t>
            </a:r>
          </a:p>
        </p:txBody>
      </p:sp>
    </p:spTree>
    <p:extLst>
      <p:ext uri="{BB962C8B-B14F-4D97-AF65-F5344CB8AC3E}">
        <p14:creationId xmlns:p14="http://schemas.microsoft.com/office/powerpoint/2010/main" val="370009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DE4D3E-F0FD-480D-9EAE-6ACB39C13FA4}" type="slidenum">
              <a:rPr lang="es-ES" smtClean="0"/>
              <a:t>34</a:t>
            </a:fld>
            <a:endParaRPr lang="es-ES"/>
          </a:p>
        </p:txBody>
      </p:sp>
    </p:spTree>
    <p:extLst>
      <p:ext uri="{BB962C8B-B14F-4D97-AF65-F5344CB8AC3E}">
        <p14:creationId xmlns:p14="http://schemas.microsoft.com/office/powerpoint/2010/main" val="24829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DE4D3E-F0FD-480D-9EAE-6ACB39C13FA4}" type="slidenum">
              <a:rPr lang="es-ES" smtClean="0"/>
              <a:t>44</a:t>
            </a:fld>
            <a:endParaRPr lang="es-ES"/>
          </a:p>
        </p:txBody>
      </p:sp>
    </p:spTree>
    <p:extLst>
      <p:ext uri="{BB962C8B-B14F-4D97-AF65-F5344CB8AC3E}">
        <p14:creationId xmlns:p14="http://schemas.microsoft.com/office/powerpoint/2010/main" val="94565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92136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174231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343691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24546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186375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51031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74993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10879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218159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255545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1D008-30DA-4521-8F69-E986E45BAD8C}" type="datetimeFigureOut">
              <a:rPr lang="es-ES" smtClean="0"/>
              <a:t>22/01/2025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F176A8-4794-4AF7-A9E3-B4646BF786E5}" type="slidenum">
              <a:rPr lang="es-ES" smtClean="0"/>
              <a:t>‹Nº›</a:t>
            </a:fld>
            <a:endParaRPr lang="es-ES"/>
          </a:p>
        </p:txBody>
      </p:sp>
    </p:spTree>
    <p:extLst>
      <p:ext uri="{BB962C8B-B14F-4D97-AF65-F5344CB8AC3E}">
        <p14:creationId xmlns:p14="http://schemas.microsoft.com/office/powerpoint/2010/main" val="389634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1D008-30DA-4521-8F69-E986E45BAD8C}" type="datetimeFigureOut">
              <a:rPr lang="es-ES" smtClean="0"/>
              <a:t>22/01/2025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76A8-4794-4AF7-A9E3-B4646BF786E5}" type="slidenum">
              <a:rPr lang="es-ES" smtClean="0"/>
              <a:t>‹Nº›</a:t>
            </a:fld>
            <a:endParaRPr lang="es-ES"/>
          </a:p>
        </p:txBody>
      </p:sp>
    </p:spTree>
    <p:extLst>
      <p:ext uri="{BB962C8B-B14F-4D97-AF65-F5344CB8AC3E}">
        <p14:creationId xmlns:p14="http://schemas.microsoft.com/office/powerpoint/2010/main" val="229016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istema Nervioso&lt;br /&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99383"/>
            <a:ext cx="5004048" cy="2758616"/>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251520" y="508185"/>
            <a:ext cx="8229600" cy="2007096"/>
          </a:xfrm>
        </p:spPr>
        <p:txBody>
          <a:bodyPr>
            <a:normAutofit fontScale="90000"/>
          </a:bodyPr>
          <a:lstStyle/>
          <a:p>
            <a:pPr algn="l"/>
            <a:r>
              <a:rPr lang="es-ES" sz="2400" b="1" dirty="0">
                <a:latin typeface="Arial" pitchFamily="34" charset="0"/>
                <a:cs typeface="Arial" pitchFamily="34" charset="0"/>
              </a:rPr>
              <a:t>ASIGNATURA</a:t>
            </a:r>
            <a:r>
              <a:rPr lang="es-ES" sz="2200" b="1" dirty="0">
                <a:latin typeface="Arial" pitchFamily="34" charset="0"/>
                <a:cs typeface="Arial" pitchFamily="34" charset="0"/>
              </a:rPr>
              <a:t>:  ANATOMÍA Y FISIOLOGÍA  II</a:t>
            </a:r>
            <a:br>
              <a:rPr lang="es-ES" sz="2200" b="1" dirty="0">
                <a:latin typeface="Arial" pitchFamily="34" charset="0"/>
                <a:cs typeface="Arial" pitchFamily="34" charset="0"/>
              </a:rPr>
            </a:br>
            <a:br>
              <a:rPr lang="es-ES" sz="2200" b="1" dirty="0">
                <a:latin typeface="Arial" pitchFamily="34" charset="0"/>
                <a:cs typeface="Arial" pitchFamily="34" charset="0"/>
              </a:rPr>
            </a:br>
            <a:r>
              <a:rPr lang="es-ES" sz="2700" b="1" dirty="0">
                <a:latin typeface="Arial" pitchFamily="34" charset="0"/>
                <a:cs typeface="Arial" pitchFamily="34" charset="0"/>
              </a:rPr>
              <a:t>UNIDAD Nº4</a:t>
            </a:r>
            <a:r>
              <a:rPr lang="es-ES" sz="2200" b="1" dirty="0">
                <a:latin typeface="Arial" pitchFamily="34" charset="0"/>
                <a:cs typeface="Arial" pitchFamily="34" charset="0"/>
              </a:rPr>
              <a:t>: ANATOMÍA Y FISI DEL SISTEMA NERVIOSO.</a:t>
            </a:r>
            <a:br>
              <a:rPr lang="es-ES" sz="2200" b="1" dirty="0">
                <a:latin typeface="Arial" pitchFamily="34" charset="0"/>
                <a:cs typeface="Arial" pitchFamily="34" charset="0"/>
              </a:rPr>
            </a:br>
            <a:endParaRPr lang="es-ES" sz="5400" b="1" dirty="0">
              <a:solidFill>
                <a:srgbClr val="FF0000"/>
              </a:solidFill>
              <a:latin typeface="Batang" pitchFamily="18" charset="-127"/>
              <a:ea typeface="Batang" pitchFamily="18" charset="-127"/>
            </a:endParaRPr>
          </a:p>
        </p:txBody>
      </p:sp>
      <p:sp>
        <p:nvSpPr>
          <p:cNvPr id="2" name="1 Rectángulo"/>
          <p:cNvSpPr/>
          <p:nvPr/>
        </p:nvSpPr>
        <p:spPr>
          <a:xfrm>
            <a:off x="395536" y="2492896"/>
            <a:ext cx="6984776" cy="646331"/>
          </a:xfrm>
          <a:prstGeom prst="rect">
            <a:avLst/>
          </a:prstGeom>
        </p:spPr>
        <p:txBody>
          <a:bodyPr wrap="square">
            <a:spAutoFit/>
          </a:bodyPr>
          <a:lstStyle/>
          <a:p>
            <a:r>
              <a:rPr lang="es-ES" b="1" dirty="0">
                <a:cs typeface="Arial" pitchFamily="34" charset="0"/>
              </a:rPr>
              <a:t>TEMA:  </a:t>
            </a:r>
            <a:r>
              <a:rPr lang="es-ES" b="1" dirty="0">
                <a:ea typeface="Batang" pitchFamily="18" charset="-127"/>
              </a:rPr>
              <a:t>Generalidades del Sistema nervioso central</a:t>
            </a:r>
          </a:p>
          <a:p>
            <a:r>
              <a:rPr lang="es-ES" b="1" dirty="0">
                <a:ea typeface="Batang" pitchFamily="18" charset="-127"/>
              </a:rPr>
              <a:t>              Órganos de los sentidos</a:t>
            </a:r>
            <a:endParaRPr lang="es-ES" dirty="0"/>
          </a:p>
        </p:txBody>
      </p:sp>
    </p:spTree>
    <p:extLst>
      <p:ext uri="{BB962C8B-B14F-4D97-AF65-F5344CB8AC3E}">
        <p14:creationId xmlns:p14="http://schemas.microsoft.com/office/powerpoint/2010/main" val="268283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ÉDULA ESPINAL:Tiene forma de cordóny se halla protegida porla columna vertebral. *Es el centro de los«ACTOS REFLEJO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6" y="332656"/>
            <a:ext cx="8640960" cy="629066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8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rasimpático&lt;/li&gt;&lt;/li&gt;&lt;/ul&gt;&lt;li&gt;Sistema Nervioso Central&lt;br /&gt;Es la parte del Sistema Nervioso constituida por:&lt;br /&gt;Encé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8204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1991962" y="1772816"/>
            <a:ext cx="5439624" cy="778098"/>
          </a:xfrm>
          <a:ln>
            <a:noFill/>
          </a:ln>
        </p:spPr>
        <p:txBody>
          <a:bodyPr>
            <a:normAutofit/>
          </a:bodyPr>
          <a:lstStyle/>
          <a:p>
            <a:pPr algn="l"/>
            <a:r>
              <a:rPr lang="es-ES" sz="1800" dirty="0">
                <a:latin typeface="Arial" pitchFamily="34" charset="0"/>
                <a:cs typeface="Arial" pitchFamily="34" charset="0"/>
              </a:rPr>
              <a:t>     </a:t>
            </a:r>
            <a:r>
              <a:rPr lang="es-ES" sz="1800" b="1" dirty="0">
                <a:latin typeface="Arial" pitchFamily="34" charset="0"/>
                <a:cs typeface="Arial" pitchFamily="34" charset="0"/>
              </a:rPr>
              <a:t>(DERECHO E IZQUIERDO</a:t>
            </a:r>
            <a:r>
              <a:rPr lang="es-ES" sz="1800" dirty="0">
                <a:latin typeface="Arial" pitchFamily="34" charset="0"/>
                <a:cs typeface="Arial" pitchFamily="34" charset="0"/>
              </a:rPr>
              <a:t>)</a:t>
            </a:r>
          </a:p>
        </p:txBody>
      </p:sp>
    </p:spTree>
    <p:extLst>
      <p:ext uri="{BB962C8B-B14F-4D97-AF65-F5344CB8AC3E}">
        <p14:creationId xmlns:p14="http://schemas.microsoft.com/office/powerpoint/2010/main" val="381451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otección&lt;br /&gt;&lt;ul&gt;&lt;li&gt;Duramad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0" y="260647"/>
            <a:ext cx="8931637" cy="659735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054931" y="5517232"/>
            <a:ext cx="1487330" cy="400110"/>
          </a:xfrm>
          <a:prstGeom prst="rect">
            <a:avLst/>
          </a:prstGeom>
        </p:spPr>
        <p:txBody>
          <a:bodyPr wrap="none">
            <a:spAutoFit/>
          </a:bodyPr>
          <a:lstStyle/>
          <a:p>
            <a:pPr marL="285750" indent="-285750" algn="ctr">
              <a:buFont typeface="Arial" panose="020B0604020202020204" pitchFamily="34" charset="0"/>
              <a:buChar char="•"/>
            </a:pPr>
            <a:r>
              <a:rPr lang="es-ES" sz="2000" b="1" dirty="0"/>
              <a:t>Equilibrio</a:t>
            </a:r>
            <a:endParaRPr lang="es-ES" dirty="0"/>
          </a:p>
        </p:txBody>
      </p:sp>
    </p:spTree>
    <p:extLst>
      <p:ext uri="{BB962C8B-B14F-4D97-AF65-F5344CB8AC3E}">
        <p14:creationId xmlns:p14="http://schemas.microsoft.com/office/powerpoint/2010/main" val="421502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racno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3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77AE44-55D7-747D-5C5E-3C923713B649}"/>
              </a:ext>
            </a:extLst>
          </p:cNvPr>
          <p:cNvPicPr>
            <a:picLocks noChangeAspect="1"/>
          </p:cNvPicPr>
          <p:nvPr/>
        </p:nvPicPr>
        <p:blipFill rotWithShape="1">
          <a:blip r:embed="rId2"/>
          <a:srcRect l="33463" t="26087" r="17713" b="15217"/>
          <a:stretch/>
        </p:blipFill>
        <p:spPr>
          <a:xfrm>
            <a:off x="-8670" y="0"/>
            <a:ext cx="9261190" cy="7173416"/>
          </a:xfrm>
          <a:prstGeom prst="rect">
            <a:avLst/>
          </a:prstGeom>
        </p:spPr>
      </p:pic>
    </p:spTree>
    <p:extLst>
      <p:ext uri="{BB962C8B-B14F-4D97-AF65-F5344CB8AC3E}">
        <p14:creationId xmlns:p14="http://schemas.microsoft.com/office/powerpoint/2010/main" val="99155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0374" y="5661248"/>
            <a:ext cx="8288089" cy="1015663"/>
          </a:xfrm>
          <a:prstGeom prst="rect">
            <a:avLst/>
          </a:prstGeom>
          <a:solidFill>
            <a:schemeClr val="accent3">
              <a:lumMod val="40000"/>
              <a:lumOff val="60000"/>
            </a:schemeClr>
          </a:solidFill>
        </p:spPr>
        <p:txBody>
          <a:bodyPr wrap="square">
            <a:spAutoFit/>
          </a:bodyPr>
          <a:lstStyle/>
          <a:p>
            <a:r>
              <a:rPr lang="es-ES" sz="2000" dirty="0"/>
              <a:t>Las neuronas </a:t>
            </a:r>
            <a:r>
              <a:rPr lang="es-ES" sz="2000" b="1" dirty="0"/>
              <a:t>eferentes</a:t>
            </a:r>
            <a:r>
              <a:rPr lang="es-ES" sz="2000" dirty="0"/>
              <a:t> (también conocidas como </a:t>
            </a:r>
            <a:r>
              <a:rPr lang="es-ES" sz="2000" b="1" dirty="0"/>
              <a:t>neuronas efectoras</a:t>
            </a:r>
            <a:r>
              <a:rPr lang="es-ES" sz="2000" dirty="0"/>
              <a:t>) transportan los impulsos nerviosos fuera del SNC hacia efectores como los músculos o las glándulas (y también las células ciliadas del oído interno).</a:t>
            </a:r>
          </a:p>
        </p:txBody>
      </p:sp>
      <p:sp>
        <p:nvSpPr>
          <p:cNvPr id="3" name="AutoShape 2" descr="Resultado de imagen para funcio0nes efer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para funcio0nes efere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0" name="Picture 6" descr="Resultado de imagen para funcio0nes efer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219783"/>
            <a:ext cx="778403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00314" y="204120"/>
            <a:ext cx="8676456" cy="1015663"/>
          </a:xfrm>
          <a:prstGeom prst="rect">
            <a:avLst/>
          </a:prstGeom>
          <a:solidFill>
            <a:schemeClr val="accent3">
              <a:lumMod val="40000"/>
              <a:lumOff val="60000"/>
            </a:schemeClr>
          </a:solidFill>
        </p:spPr>
        <p:txBody>
          <a:bodyPr wrap="square">
            <a:spAutoFit/>
          </a:bodyPr>
          <a:lstStyle/>
          <a:p>
            <a:r>
              <a:rPr lang="es-ES" sz="2000" dirty="0"/>
              <a:t>Las neuronas </a:t>
            </a:r>
            <a:r>
              <a:rPr lang="es-ES" sz="2000" b="1" dirty="0"/>
              <a:t>aferentes</a:t>
            </a:r>
            <a:r>
              <a:rPr lang="es-ES" sz="2000" dirty="0"/>
              <a:t> (también conocidas como neuronas sensoriales o </a:t>
            </a:r>
            <a:r>
              <a:rPr lang="es-ES" sz="2000" b="1" dirty="0"/>
              <a:t>receptoras</a:t>
            </a:r>
            <a:r>
              <a:rPr lang="es-ES" sz="2000" dirty="0"/>
              <a:t>) transportan impulsos nerviosos desde los receptores u órganos sensoriales hacia el SNC.</a:t>
            </a:r>
          </a:p>
        </p:txBody>
      </p:sp>
    </p:spTree>
    <p:extLst>
      <p:ext uri="{BB962C8B-B14F-4D97-AF65-F5344CB8AC3E}">
        <p14:creationId xmlns:p14="http://schemas.microsoft.com/office/powerpoint/2010/main" val="61337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152400" y="1463675"/>
            <a:ext cx="8991600" cy="5394325"/>
          </a:xfrm>
          <a:prstGeom prst="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pic>
      <p:sp>
        <p:nvSpPr>
          <p:cNvPr id="108548" name="AutoShape 4"/>
          <p:cNvSpPr>
            <a:spLocks noChangeArrowheads="1"/>
          </p:cNvSpPr>
          <p:nvPr/>
        </p:nvSpPr>
        <p:spPr bwMode="auto">
          <a:xfrm>
            <a:off x="-8745" y="614362"/>
            <a:ext cx="3005137" cy="739775"/>
          </a:xfrm>
          <a:prstGeom prst="wedgeRectCallout">
            <a:avLst>
              <a:gd name="adj1" fmla="val -7694"/>
              <a:gd name="adj2" fmla="val 171602"/>
            </a:avLst>
          </a:prstGeom>
          <a:solidFill>
            <a:schemeClr val="accent1">
              <a:lumMod val="20000"/>
              <a:lumOff val="80000"/>
            </a:schemeClr>
          </a:solidFill>
          <a:ln w="3175">
            <a:solidFill>
              <a:schemeClr val="bg2"/>
            </a:solidFill>
            <a:miter lim="800000"/>
            <a:headEnd/>
            <a:tailEnd/>
          </a:ln>
          <a:effectLst/>
        </p:spPr>
        <p:txBody>
          <a:bodyPr wrap="none" lIns="27432" tIns="27432" rIns="27432" bIns="27432" anchor="ctr">
            <a:spAutoFit/>
          </a:bodyPr>
          <a:lstStyle/>
          <a:p>
            <a:pPr marL="457200" indent="-457200" eaLnBrk="0" hangingPunct="0">
              <a:lnSpc>
                <a:spcPct val="80000"/>
              </a:lnSpc>
              <a:buFontTx/>
              <a:buAutoNum type="arabicPeriod"/>
              <a:defRPr/>
            </a:pPr>
            <a:r>
              <a:rPr lang="en-US" sz="2800" b="1" dirty="0">
                <a:latin typeface="Arial Narrow" pitchFamily="34" charset="0"/>
              </a:rPr>
              <a:t>Receptor de dolor</a:t>
            </a:r>
          </a:p>
          <a:p>
            <a:pPr marL="457200" indent="-457200" eaLnBrk="0" hangingPunct="0">
              <a:lnSpc>
                <a:spcPct val="80000"/>
              </a:lnSpc>
              <a:defRPr/>
            </a:pPr>
            <a:r>
              <a:rPr lang="en-US" sz="2800" b="1" dirty="0" err="1">
                <a:latin typeface="Arial Narrow" pitchFamily="34" charset="0"/>
              </a:rPr>
              <a:t>estimulado</a:t>
            </a:r>
            <a:endParaRPr lang="en-US" sz="2800" b="1" dirty="0">
              <a:latin typeface="Arial Narrow" pitchFamily="34" charset="0"/>
            </a:endParaRPr>
          </a:p>
        </p:txBody>
      </p:sp>
      <p:sp>
        <p:nvSpPr>
          <p:cNvPr id="108549" name="AutoShape 5"/>
          <p:cNvSpPr>
            <a:spLocks noChangeArrowheads="1"/>
          </p:cNvSpPr>
          <p:nvPr/>
        </p:nvSpPr>
        <p:spPr bwMode="auto">
          <a:xfrm>
            <a:off x="3360737" y="1091406"/>
            <a:ext cx="3109913" cy="744538"/>
          </a:xfrm>
          <a:prstGeom prst="wedgeRectCallout">
            <a:avLst>
              <a:gd name="adj1" fmla="val -64037"/>
              <a:gd name="adj2" fmla="val 226394"/>
            </a:avLst>
          </a:prstGeom>
          <a:solidFill>
            <a:schemeClr val="accent1">
              <a:lumMod val="20000"/>
              <a:lumOff val="80000"/>
            </a:schemeClr>
          </a:solidFill>
          <a:ln w="3175">
            <a:solidFill>
              <a:schemeClr val="bg2"/>
            </a:solidFill>
            <a:miter lim="800000"/>
            <a:headEnd/>
            <a:tailEnd/>
          </a:ln>
          <a:effectLst/>
        </p:spPr>
        <p:txBody>
          <a:bodyPr wrap="none" lIns="27432" tIns="27432" rIns="27432" bIns="27432" anchor="ctr">
            <a:spAutoFit/>
          </a:bodyPr>
          <a:lstStyle/>
          <a:p>
            <a:pPr marL="457200" indent="-457200" eaLnBrk="0" hangingPunct="0">
              <a:lnSpc>
                <a:spcPct val="80000"/>
              </a:lnSpc>
              <a:buFontTx/>
              <a:buAutoNum type="arabicPeriod" startAt="2"/>
              <a:defRPr/>
            </a:pPr>
            <a:r>
              <a:rPr lang="en-US" sz="2800" b="1" dirty="0" err="1">
                <a:latin typeface="Arial Narrow" pitchFamily="34" charset="0"/>
              </a:rPr>
              <a:t>Señal</a:t>
            </a:r>
            <a:r>
              <a:rPr lang="en-US" sz="2800" b="1" dirty="0">
                <a:latin typeface="Arial Narrow" pitchFamily="34" charset="0"/>
              </a:rPr>
              <a:t> </a:t>
            </a:r>
            <a:r>
              <a:rPr lang="en-US" sz="2800" b="1" dirty="0" err="1">
                <a:latin typeface="Arial Narrow" pitchFamily="34" charset="0"/>
              </a:rPr>
              <a:t>transmitida</a:t>
            </a:r>
            <a:endParaRPr lang="en-US" sz="2800" b="1" dirty="0">
              <a:latin typeface="Arial Narrow" pitchFamily="34" charset="0"/>
            </a:endParaRPr>
          </a:p>
          <a:p>
            <a:pPr marL="457200" indent="-457200" eaLnBrk="0" hangingPunct="0">
              <a:lnSpc>
                <a:spcPct val="80000"/>
              </a:lnSpc>
              <a:defRPr/>
            </a:pPr>
            <a:r>
              <a:rPr lang="en-US" sz="2800" b="1" dirty="0" err="1">
                <a:latin typeface="Arial Narrow" pitchFamily="34" charset="0"/>
              </a:rPr>
              <a:t>por</a:t>
            </a:r>
            <a:r>
              <a:rPr lang="en-US" sz="2800" b="1" dirty="0">
                <a:latin typeface="Arial Narrow" pitchFamily="34" charset="0"/>
              </a:rPr>
              <a:t> </a:t>
            </a:r>
            <a:r>
              <a:rPr lang="en-US" sz="2800" b="1" dirty="0" err="1">
                <a:latin typeface="Arial Narrow" pitchFamily="34" charset="0"/>
              </a:rPr>
              <a:t>neurona</a:t>
            </a:r>
            <a:r>
              <a:rPr lang="en-US" sz="2800" b="1" dirty="0">
                <a:latin typeface="Arial Narrow" pitchFamily="34" charset="0"/>
              </a:rPr>
              <a:t> </a:t>
            </a:r>
            <a:r>
              <a:rPr lang="en-US" sz="2800" b="1" dirty="0" err="1">
                <a:latin typeface="Arial Narrow" pitchFamily="34" charset="0"/>
              </a:rPr>
              <a:t>sensitiva</a:t>
            </a:r>
            <a:endParaRPr lang="en-US" sz="2800" b="1" dirty="0">
              <a:latin typeface="Arial Narrow" pitchFamily="34" charset="0"/>
            </a:endParaRPr>
          </a:p>
        </p:txBody>
      </p:sp>
      <p:sp>
        <p:nvSpPr>
          <p:cNvPr id="108550" name="AutoShape 6"/>
          <p:cNvSpPr>
            <a:spLocks noChangeArrowheads="1"/>
          </p:cNvSpPr>
          <p:nvPr/>
        </p:nvSpPr>
        <p:spPr bwMode="auto">
          <a:xfrm>
            <a:off x="3708400" y="6118225"/>
            <a:ext cx="2762250" cy="739775"/>
          </a:xfrm>
          <a:prstGeom prst="wedgeRectCallout">
            <a:avLst>
              <a:gd name="adj1" fmla="val -26708"/>
              <a:gd name="adj2" fmla="val -210731"/>
            </a:avLst>
          </a:prstGeom>
          <a:solidFill>
            <a:schemeClr val="accent1">
              <a:lumMod val="20000"/>
              <a:lumOff val="80000"/>
            </a:schemeClr>
          </a:solidFill>
          <a:ln w="3175">
            <a:solidFill>
              <a:schemeClr val="bg2"/>
            </a:solidFill>
            <a:miter lim="800000"/>
            <a:headEnd/>
            <a:tailEnd/>
          </a:ln>
          <a:effectLst/>
        </p:spPr>
        <p:txBody>
          <a:bodyPr wrap="none" lIns="27432" tIns="27432" rIns="27432" bIns="27432" anchor="ctr">
            <a:spAutoFit/>
          </a:bodyPr>
          <a:lstStyle/>
          <a:p>
            <a:pPr marL="457200" indent="-457200" eaLnBrk="0" hangingPunct="0">
              <a:lnSpc>
                <a:spcPct val="80000"/>
              </a:lnSpc>
              <a:buFontTx/>
              <a:buAutoNum type="arabicPeriod" startAt="4"/>
              <a:defRPr/>
            </a:pPr>
            <a:r>
              <a:rPr lang="en-US" sz="2800" b="1" dirty="0" err="1">
                <a:latin typeface="Arial Narrow" pitchFamily="34" charset="0"/>
              </a:rPr>
              <a:t>Neurona</a:t>
            </a:r>
            <a:r>
              <a:rPr lang="en-US" sz="2800" b="1" dirty="0">
                <a:latin typeface="Arial Narrow" pitchFamily="34" charset="0"/>
              </a:rPr>
              <a:t> </a:t>
            </a:r>
            <a:r>
              <a:rPr lang="en-US" sz="2800" b="1" dirty="0" err="1">
                <a:latin typeface="Arial Narrow" pitchFamily="34" charset="0"/>
              </a:rPr>
              <a:t>motora</a:t>
            </a:r>
            <a:endParaRPr lang="en-US" sz="2800" b="1" dirty="0">
              <a:latin typeface="Arial Narrow" pitchFamily="34" charset="0"/>
            </a:endParaRPr>
          </a:p>
          <a:p>
            <a:pPr marL="457200" indent="-457200" eaLnBrk="0" hangingPunct="0">
              <a:lnSpc>
                <a:spcPct val="80000"/>
              </a:lnSpc>
              <a:defRPr/>
            </a:pPr>
            <a:r>
              <a:rPr lang="en-US" sz="2800" b="1" dirty="0" err="1">
                <a:latin typeface="Arial Narrow" pitchFamily="34" charset="0"/>
              </a:rPr>
              <a:t>estimulada</a:t>
            </a:r>
            <a:endParaRPr lang="en-US" sz="2800" b="1" dirty="0">
              <a:latin typeface="Arial Narrow" pitchFamily="34" charset="0"/>
            </a:endParaRPr>
          </a:p>
        </p:txBody>
      </p:sp>
      <p:sp>
        <p:nvSpPr>
          <p:cNvPr id="108551" name="AutoShape 7"/>
          <p:cNvSpPr>
            <a:spLocks noChangeArrowheads="1"/>
          </p:cNvSpPr>
          <p:nvPr/>
        </p:nvSpPr>
        <p:spPr bwMode="auto">
          <a:xfrm>
            <a:off x="6113463" y="5391150"/>
            <a:ext cx="2962275" cy="641350"/>
          </a:xfrm>
          <a:prstGeom prst="wedgeRectCallout">
            <a:avLst>
              <a:gd name="adj1" fmla="val -32931"/>
              <a:gd name="adj2" fmla="val -229398"/>
            </a:avLst>
          </a:prstGeom>
          <a:solidFill>
            <a:schemeClr val="accent1">
              <a:lumMod val="20000"/>
              <a:lumOff val="80000"/>
            </a:schemeClr>
          </a:solidFill>
          <a:ln w="3175">
            <a:solidFill>
              <a:schemeClr val="bg2"/>
            </a:solidFill>
            <a:miter lim="800000"/>
            <a:headEnd/>
            <a:tailEnd/>
          </a:ln>
          <a:effectLst/>
        </p:spPr>
        <p:txBody>
          <a:bodyPr wrap="none" lIns="27432" tIns="27432" rIns="27432" bIns="27432" anchor="ctr">
            <a:spAutoFit/>
          </a:bodyPr>
          <a:lstStyle/>
          <a:p>
            <a:pPr marL="457200" indent="-457200" eaLnBrk="0" hangingPunct="0">
              <a:lnSpc>
                <a:spcPct val="80000"/>
              </a:lnSpc>
              <a:buFontTx/>
              <a:buAutoNum type="arabicPeriod" startAt="3"/>
              <a:defRPr/>
            </a:pPr>
            <a:r>
              <a:rPr lang="en-US" sz="2400" b="1" dirty="0" err="1">
                <a:latin typeface="Arial Narrow" pitchFamily="34" charset="0"/>
              </a:rPr>
              <a:t>Señal</a:t>
            </a:r>
            <a:r>
              <a:rPr lang="en-US" sz="2400" b="1" dirty="0">
                <a:latin typeface="Arial Narrow" pitchFamily="34" charset="0"/>
              </a:rPr>
              <a:t> </a:t>
            </a:r>
            <a:r>
              <a:rPr lang="en-US" sz="2400" b="1" dirty="0" err="1">
                <a:latin typeface="Arial Narrow" pitchFamily="34" charset="0"/>
              </a:rPr>
              <a:t>transmitida</a:t>
            </a:r>
            <a:r>
              <a:rPr lang="en-US" sz="2400" b="1" dirty="0">
                <a:latin typeface="Arial Narrow" pitchFamily="34" charset="0"/>
              </a:rPr>
              <a:t> en</a:t>
            </a:r>
          </a:p>
          <a:p>
            <a:pPr marL="457200" indent="-457200" eaLnBrk="0" hangingPunct="0">
              <a:lnSpc>
                <a:spcPct val="80000"/>
              </a:lnSpc>
              <a:defRPr/>
            </a:pPr>
            <a:r>
              <a:rPr lang="en-US" sz="2400" b="1" dirty="0">
                <a:latin typeface="Arial Narrow" pitchFamily="34" charset="0"/>
              </a:rPr>
              <a:t>la </a:t>
            </a:r>
            <a:r>
              <a:rPr lang="en-US" sz="2400" b="1" dirty="0" err="1">
                <a:latin typeface="Arial Narrow" pitchFamily="34" charset="0"/>
              </a:rPr>
              <a:t>médula</a:t>
            </a:r>
            <a:r>
              <a:rPr lang="en-US" sz="2400" b="1" dirty="0">
                <a:latin typeface="Arial Narrow" pitchFamily="34" charset="0"/>
              </a:rPr>
              <a:t> </a:t>
            </a:r>
            <a:r>
              <a:rPr lang="en-US" sz="2400" b="1" dirty="0" err="1">
                <a:latin typeface="Arial Narrow" pitchFamily="34" charset="0"/>
              </a:rPr>
              <a:t>espinal</a:t>
            </a:r>
            <a:endParaRPr lang="en-US" sz="2400" b="1" dirty="0">
              <a:latin typeface="Arial Narrow" pitchFamily="34" charset="0"/>
            </a:endParaRPr>
          </a:p>
        </p:txBody>
      </p:sp>
      <p:sp>
        <p:nvSpPr>
          <p:cNvPr id="108552" name="AutoShape 8"/>
          <p:cNvSpPr>
            <a:spLocks noChangeArrowheads="1"/>
          </p:cNvSpPr>
          <p:nvPr/>
        </p:nvSpPr>
        <p:spPr bwMode="auto">
          <a:xfrm>
            <a:off x="763588" y="6067425"/>
            <a:ext cx="2746375" cy="739775"/>
          </a:xfrm>
          <a:prstGeom prst="wedgeRectCallout">
            <a:avLst>
              <a:gd name="adj1" fmla="val -32019"/>
              <a:gd name="adj2" fmla="val -121676"/>
            </a:avLst>
          </a:prstGeom>
          <a:solidFill>
            <a:schemeClr val="accent1">
              <a:lumMod val="20000"/>
              <a:lumOff val="80000"/>
            </a:schemeClr>
          </a:solidFill>
          <a:ln w="3175">
            <a:solidFill>
              <a:schemeClr val="bg2"/>
            </a:solidFill>
            <a:miter lim="800000"/>
            <a:headEnd/>
            <a:tailEnd/>
          </a:ln>
          <a:effectLst/>
        </p:spPr>
        <p:txBody>
          <a:bodyPr wrap="none" lIns="27432" tIns="27432" rIns="27432" bIns="27432" anchor="ctr">
            <a:spAutoFit/>
          </a:bodyPr>
          <a:lstStyle/>
          <a:p>
            <a:pPr marL="457200" indent="-457200" eaLnBrk="0" hangingPunct="0">
              <a:lnSpc>
                <a:spcPct val="80000"/>
              </a:lnSpc>
              <a:buFontTx/>
              <a:buAutoNum type="arabicPeriod" startAt="5"/>
              <a:defRPr/>
            </a:pPr>
            <a:r>
              <a:rPr lang="en-US" sz="2800" b="1" dirty="0" err="1">
                <a:latin typeface="Arial Narrow" pitchFamily="34" charset="0"/>
              </a:rPr>
              <a:t>Músculo</a:t>
            </a:r>
            <a:r>
              <a:rPr lang="en-US" sz="2800" b="1" dirty="0">
                <a:latin typeface="Arial Narrow" pitchFamily="34" charset="0"/>
              </a:rPr>
              <a:t> </a:t>
            </a:r>
            <a:r>
              <a:rPr lang="en-US" sz="2800" b="1" dirty="0" err="1">
                <a:latin typeface="Arial Narrow" pitchFamily="34" charset="0"/>
              </a:rPr>
              <a:t>efector</a:t>
            </a:r>
            <a:endParaRPr lang="en-US" sz="2800" b="1" dirty="0">
              <a:latin typeface="Arial Narrow" pitchFamily="34" charset="0"/>
            </a:endParaRPr>
          </a:p>
          <a:p>
            <a:pPr marL="457200" indent="-457200" eaLnBrk="0" hangingPunct="0">
              <a:lnSpc>
                <a:spcPct val="80000"/>
              </a:lnSpc>
              <a:defRPr/>
            </a:pPr>
            <a:r>
              <a:rPr lang="en-US" sz="2800" b="1" dirty="0" err="1">
                <a:latin typeface="Arial Narrow" pitchFamily="34" charset="0"/>
              </a:rPr>
              <a:t>Retira</a:t>
            </a:r>
            <a:r>
              <a:rPr lang="en-US" sz="2800" b="1" dirty="0">
                <a:latin typeface="Arial Narrow" pitchFamily="34" charset="0"/>
              </a:rPr>
              <a:t> la </a:t>
            </a:r>
            <a:r>
              <a:rPr lang="en-US" sz="2800" b="1" dirty="0" err="1">
                <a:latin typeface="Arial Narrow" pitchFamily="34" charset="0"/>
              </a:rPr>
              <a:t>mano</a:t>
            </a:r>
            <a:endParaRPr lang="en-US" sz="2800" b="1" dirty="0">
              <a:latin typeface="Arial Narrow" pitchFamily="34" charset="0"/>
            </a:endParaRPr>
          </a:p>
        </p:txBody>
      </p:sp>
    </p:spTree>
    <p:extLst>
      <p:ext uri="{BB962C8B-B14F-4D97-AF65-F5344CB8AC3E}">
        <p14:creationId xmlns:p14="http://schemas.microsoft.com/office/powerpoint/2010/main" val="1691668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ppt_x</p:attrName>
                                        </p:attrNameLst>
                                      </p:cBhvr>
                                      <p:tavLst>
                                        <p:tav tm="0">
                                          <p:val>
                                            <p:strVal val="#ppt_x"/>
                                          </p:val>
                                        </p:tav>
                                        <p:tav tm="100000">
                                          <p:val>
                                            <p:strVal val="#ppt_x"/>
                                          </p:val>
                                        </p:tav>
                                      </p:tavLst>
                                    </p:anim>
                                    <p:anim calcmode="lin" valueType="num">
                                      <p:cBhvr>
                                        <p:cTn id="8" dur="500" fill="hold"/>
                                        <p:tgtEl>
                                          <p:spTgt spid="108548"/>
                                        </p:tgtEl>
                                        <p:attrNameLst>
                                          <p:attrName>ppt_y</p:attrName>
                                        </p:attrNameLst>
                                      </p:cBhvr>
                                      <p:tavLst>
                                        <p:tav tm="0">
                                          <p:val>
                                            <p:strVal val="#ppt_y-#ppt_h/2"/>
                                          </p:val>
                                        </p:tav>
                                        <p:tav tm="100000">
                                          <p:val>
                                            <p:strVal val="#ppt_y"/>
                                          </p:val>
                                        </p:tav>
                                      </p:tavLst>
                                    </p:anim>
                                    <p:anim calcmode="lin" valueType="num">
                                      <p:cBhvr>
                                        <p:cTn id="9" dur="500" fill="hold"/>
                                        <p:tgtEl>
                                          <p:spTgt spid="108548"/>
                                        </p:tgtEl>
                                        <p:attrNameLst>
                                          <p:attrName>ppt_w</p:attrName>
                                        </p:attrNameLst>
                                      </p:cBhvr>
                                      <p:tavLst>
                                        <p:tav tm="0">
                                          <p:val>
                                            <p:strVal val="#ppt_w"/>
                                          </p:val>
                                        </p:tav>
                                        <p:tav tm="100000">
                                          <p:val>
                                            <p:strVal val="#ppt_w"/>
                                          </p:val>
                                        </p:tav>
                                      </p:tavLst>
                                    </p:anim>
                                    <p:anim calcmode="lin" valueType="num">
                                      <p:cBhvr>
                                        <p:cTn id="10" dur="500" fill="hold"/>
                                        <p:tgtEl>
                                          <p:spTgt spid="108548"/>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08549"/>
                                        </p:tgtEl>
                                        <p:attrNameLst>
                                          <p:attrName>style.visibility</p:attrName>
                                        </p:attrNameLst>
                                      </p:cBhvr>
                                      <p:to>
                                        <p:strVal val="visible"/>
                                      </p:to>
                                    </p:set>
                                    <p:anim calcmode="lin" valueType="num">
                                      <p:cBhvr>
                                        <p:cTn id="15" dur="500" fill="hold"/>
                                        <p:tgtEl>
                                          <p:spTgt spid="108549"/>
                                        </p:tgtEl>
                                        <p:attrNameLst>
                                          <p:attrName>ppt_x</p:attrName>
                                        </p:attrNameLst>
                                      </p:cBhvr>
                                      <p:tavLst>
                                        <p:tav tm="0">
                                          <p:val>
                                            <p:strVal val="#ppt_x"/>
                                          </p:val>
                                        </p:tav>
                                        <p:tav tm="100000">
                                          <p:val>
                                            <p:strVal val="#ppt_x"/>
                                          </p:val>
                                        </p:tav>
                                      </p:tavLst>
                                    </p:anim>
                                    <p:anim calcmode="lin" valueType="num">
                                      <p:cBhvr>
                                        <p:cTn id="16" dur="500" fill="hold"/>
                                        <p:tgtEl>
                                          <p:spTgt spid="108549"/>
                                        </p:tgtEl>
                                        <p:attrNameLst>
                                          <p:attrName>ppt_y</p:attrName>
                                        </p:attrNameLst>
                                      </p:cBhvr>
                                      <p:tavLst>
                                        <p:tav tm="0">
                                          <p:val>
                                            <p:strVal val="#ppt_y-#ppt_h/2"/>
                                          </p:val>
                                        </p:tav>
                                        <p:tav tm="100000">
                                          <p:val>
                                            <p:strVal val="#ppt_y"/>
                                          </p:val>
                                        </p:tav>
                                      </p:tavLst>
                                    </p:anim>
                                    <p:anim calcmode="lin" valueType="num">
                                      <p:cBhvr>
                                        <p:cTn id="17" dur="500" fill="hold"/>
                                        <p:tgtEl>
                                          <p:spTgt spid="108549"/>
                                        </p:tgtEl>
                                        <p:attrNameLst>
                                          <p:attrName>ppt_w</p:attrName>
                                        </p:attrNameLst>
                                      </p:cBhvr>
                                      <p:tavLst>
                                        <p:tav tm="0">
                                          <p:val>
                                            <p:strVal val="#ppt_w"/>
                                          </p:val>
                                        </p:tav>
                                        <p:tav tm="100000">
                                          <p:val>
                                            <p:strVal val="#ppt_w"/>
                                          </p:val>
                                        </p:tav>
                                      </p:tavLst>
                                    </p:anim>
                                    <p:anim calcmode="lin" valueType="num">
                                      <p:cBhvr>
                                        <p:cTn id="18" dur="500" fill="hold"/>
                                        <p:tgtEl>
                                          <p:spTgt spid="108549"/>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08551"/>
                                        </p:tgtEl>
                                        <p:attrNameLst>
                                          <p:attrName>style.visibility</p:attrName>
                                        </p:attrNameLst>
                                      </p:cBhvr>
                                      <p:to>
                                        <p:strVal val="visible"/>
                                      </p:to>
                                    </p:set>
                                    <p:anim calcmode="lin" valueType="num">
                                      <p:cBhvr>
                                        <p:cTn id="23" dur="500" fill="hold"/>
                                        <p:tgtEl>
                                          <p:spTgt spid="108551"/>
                                        </p:tgtEl>
                                        <p:attrNameLst>
                                          <p:attrName>ppt_x</p:attrName>
                                        </p:attrNameLst>
                                      </p:cBhvr>
                                      <p:tavLst>
                                        <p:tav tm="0">
                                          <p:val>
                                            <p:strVal val="#ppt_x"/>
                                          </p:val>
                                        </p:tav>
                                        <p:tav tm="100000">
                                          <p:val>
                                            <p:strVal val="#ppt_x"/>
                                          </p:val>
                                        </p:tav>
                                      </p:tavLst>
                                    </p:anim>
                                    <p:anim calcmode="lin" valueType="num">
                                      <p:cBhvr>
                                        <p:cTn id="24" dur="500" fill="hold"/>
                                        <p:tgtEl>
                                          <p:spTgt spid="108551"/>
                                        </p:tgtEl>
                                        <p:attrNameLst>
                                          <p:attrName>ppt_y</p:attrName>
                                        </p:attrNameLst>
                                      </p:cBhvr>
                                      <p:tavLst>
                                        <p:tav tm="0">
                                          <p:val>
                                            <p:strVal val="#ppt_y+#ppt_h/2"/>
                                          </p:val>
                                        </p:tav>
                                        <p:tav tm="100000">
                                          <p:val>
                                            <p:strVal val="#ppt_y"/>
                                          </p:val>
                                        </p:tav>
                                      </p:tavLst>
                                    </p:anim>
                                    <p:anim calcmode="lin" valueType="num">
                                      <p:cBhvr>
                                        <p:cTn id="25" dur="500" fill="hold"/>
                                        <p:tgtEl>
                                          <p:spTgt spid="108551"/>
                                        </p:tgtEl>
                                        <p:attrNameLst>
                                          <p:attrName>ppt_w</p:attrName>
                                        </p:attrNameLst>
                                      </p:cBhvr>
                                      <p:tavLst>
                                        <p:tav tm="0">
                                          <p:val>
                                            <p:strVal val="#ppt_w"/>
                                          </p:val>
                                        </p:tav>
                                        <p:tav tm="100000">
                                          <p:val>
                                            <p:strVal val="#ppt_w"/>
                                          </p:val>
                                        </p:tav>
                                      </p:tavLst>
                                    </p:anim>
                                    <p:anim calcmode="lin" valueType="num">
                                      <p:cBhvr>
                                        <p:cTn id="26" dur="500" fill="hold"/>
                                        <p:tgtEl>
                                          <p:spTgt spid="10855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108550"/>
                                        </p:tgtEl>
                                        <p:attrNameLst>
                                          <p:attrName>style.visibility</p:attrName>
                                        </p:attrNameLst>
                                      </p:cBhvr>
                                      <p:to>
                                        <p:strVal val="visible"/>
                                      </p:to>
                                    </p:set>
                                    <p:anim calcmode="lin" valueType="num">
                                      <p:cBhvr>
                                        <p:cTn id="31" dur="500" fill="hold"/>
                                        <p:tgtEl>
                                          <p:spTgt spid="108550"/>
                                        </p:tgtEl>
                                        <p:attrNameLst>
                                          <p:attrName>ppt_x</p:attrName>
                                        </p:attrNameLst>
                                      </p:cBhvr>
                                      <p:tavLst>
                                        <p:tav tm="0">
                                          <p:val>
                                            <p:strVal val="#ppt_x"/>
                                          </p:val>
                                        </p:tav>
                                        <p:tav tm="100000">
                                          <p:val>
                                            <p:strVal val="#ppt_x"/>
                                          </p:val>
                                        </p:tav>
                                      </p:tavLst>
                                    </p:anim>
                                    <p:anim calcmode="lin" valueType="num">
                                      <p:cBhvr>
                                        <p:cTn id="32" dur="500" fill="hold"/>
                                        <p:tgtEl>
                                          <p:spTgt spid="108550"/>
                                        </p:tgtEl>
                                        <p:attrNameLst>
                                          <p:attrName>ppt_y</p:attrName>
                                        </p:attrNameLst>
                                      </p:cBhvr>
                                      <p:tavLst>
                                        <p:tav tm="0">
                                          <p:val>
                                            <p:strVal val="#ppt_y+#ppt_h/2"/>
                                          </p:val>
                                        </p:tav>
                                        <p:tav tm="100000">
                                          <p:val>
                                            <p:strVal val="#ppt_y"/>
                                          </p:val>
                                        </p:tav>
                                      </p:tavLst>
                                    </p:anim>
                                    <p:anim calcmode="lin" valueType="num">
                                      <p:cBhvr>
                                        <p:cTn id="33" dur="500" fill="hold"/>
                                        <p:tgtEl>
                                          <p:spTgt spid="108550"/>
                                        </p:tgtEl>
                                        <p:attrNameLst>
                                          <p:attrName>ppt_w</p:attrName>
                                        </p:attrNameLst>
                                      </p:cBhvr>
                                      <p:tavLst>
                                        <p:tav tm="0">
                                          <p:val>
                                            <p:strVal val="#ppt_w"/>
                                          </p:val>
                                        </p:tav>
                                        <p:tav tm="100000">
                                          <p:val>
                                            <p:strVal val="#ppt_w"/>
                                          </p:val>
                                        </p:tav>
                                      </p:tavLst>
                                    </p:anim>
                                    <p:anim calcmode="lin" valueType="num">
                                      <p:cBhvr>
                                        <p:cTn id="34" dur="500" fill="hold"/>
                                        <p:tgtEl>
                                          <p:spTgt spid="10855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108552"/>
                                        </p:tgtEl>
                                        <p:attrNameLst>
                                          <p:attrName>style.visibility</p:attrName>
                                        </p:attrNameLst>
                                      </p:cBhvr>
                                      <p:to>
                                        <p:strVal val="visible"/>
                                      </p:to>
                                    </p:set>
                                    <p:anim calcmode="lin" valueType="num">
                                      <p:cBhvr>
                                        <p:cTn id="39" dur="500" fill="hold"/>
                                        <p:tgtEl>
                                          <p:spTgt spid="108552"/>
                                        </p:tgtEl>
                                        <p:attrNameLst>
                                          <p:attrName>ppt_x</p:attrName>
                                        </p:attrNameLst>
                                      </p:cBhvr>
                                      <p:tavLst>
                                        <p:tav tm="0">
                                          <p:val>
                                            <p:strVal val="#ppt_x"/>
                                          </p:val>
                                        </p:tav>
                                        <p:tav tm="100000">
                                          <p:val>
                                            <p:strVal val="#ppt_x"/>
                                          </p:val>
                                        </p:tav>
                                      </p:tavLst>
                                    </p:anim>
                                    <p:anim calcmode="lin" valueType="num">
                                      <p:cBhvr>
                                        <p:cTn id="40" dur="500" fill="hold"/>
                                        <p:tgtEl>
                                          <p:spTgt spid="108552"/>
                                        </p:tgtEl>
                                        <p:attrNameLst>
                                          <p:attrName>ppt_y</p:attrName>
                                        </p:attrNameLst>
                                      </p:cBhvr>
                                      <p:tavLst>
                                        <p:tav tm="0">
                                          <p:val>
                                            <p:strVal val="#ppt_y+#ppt_h/2"/>
                                          </p:val>
                                        </p:tav>
                                        <p:tav tm="100000">
                                          <p:val>
                                            <p:strVal val="#ppt_y"/>
                                          </p:val>
                                        </p:tav>
                                      </p:tavLst>
                                    </p:anim>
                                    <p:anim calcmode="lin" valueType="num">
                                      <p:cBhvr>
                                        <p:cTn id="41" dur="500" fill="hold"/>
                                        <p:tgtEl>
                                          <p:spTgt spid="108552"/>
                                        </p:tgtEl>
                                        <p:attrNameLst>
                                          <p:attrName>ppt_w</p:attrName>
                                        </p:attrNameLst>
                                      </p:cBhvr>
                                      <p:tavLst>
                                        <p:tav tm="0">
                                          <p:val>
                                            <p:strVal val="#ppt_w"/>
                                          </p:val>
                                        </p:tav>
                                        <p:tav tm="100000">
                                          <p:val>
                                            <p:strVal val="#ppt_w"/>
                                          </p:val>
                                        </p:tav>
                                      </p:tavLst>
                                    </p:anim>
                                    <p:anim calcmode="lin" valueType="num">
                                      <p:cBhvr>
                                        <p:cTn id="42" dur="500" fill="hold"/>
                                        <p:tgtEl>
                                          <p:spTgt spid="1085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autoUpdateAnimBg="0"/>
      <p:bldP spid="108549" grpId="0" animBg="1" autoUpdateAnimBg="0"/>
      <p:bldP spid="108550" grpId="0" animBg="1" autoUpdateAnimBg="0"/>
      <p:bldP spid="108551" grpId="0" animBg="1" autoUpdateAnimBg="0"/>
      <p:bldP spid="10855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stema nervioso periférico Permite la comunicación entre el medio externo e interno y el Sistema nervioso central for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12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rvios raquíd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61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3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é es el sistema nervioso? Es un conjunto de órganos encargados de controlar yregular con el medio externo e integrar nu...">
            <a:extLst>
              <a:ext uri="{FF2B5EF4-FFF2-40B4-BE49-F238E27FC236}">
                <a16:creationId xmlns:a16="http://schemas.microsoft.com/office/drawing/2014/main" id="{C1DDBDB7-0457-4B8A-979C-C230CB2BF8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75" t="69950" r="8263" b="8000"/>
          <a:stretch/>
        </p:blipFill>
        <p:spPr bwMode="auto">
          <a:xfrm>
            <a:off x="827584" y="1556792"/>
            <a:ext cx="712879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7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1972" y="26732"/>
            <a:ext cx="9112027" cy="6986528"/>
          </a:xfrm>
          <a:prstGeom prst="rect">
            <a:avLst/>
          </a:prstGeom>
        </p:spPr>
        <p:txBody>
          <a:bodyPr wrap="square">
            <a:spAutoFit/>
          </a:bodyPr>
          <a:lstStyle/>
          <a:p>
            <a:pPr algn="ctr"/>
            <a:r>
              <a:rPr lang="es-ES" sz="3200" b="1" dirty="0">
                <a:latin typeface="Arial" panose="020B0604020202020204" pitchFamily="34" charset="0"/>
                <a:cs typeface="Arial" panose="020B0604020202020204" pitchFamily="34" charset="0"/>
              </a:rPr>
              <a:t>BIBLIOGRAFÍA:</a:t>
            </a:r>
          </a:p>
          <a:p>
            <a:pPr algn="ctr"/>
            <a:br>
              <a:rPr lang="es-ES" sz="3200" dirty="0">
                <a:latin typeface="Arial" panose="020B0604020202020204" pitchFamily="34" charset="0"/>
                <a:cs typeface="Arial" panose="020B0604020202020204" pitchFamily="34" charset="0"/>
              </a:rPr>
            </a:br>
            <a:r>
              <a:rPr lang="es-ES" sz="3200" b="1" dirty="0">
                <a:latin typeface="Arial" panose="020B0604020202020204" pitchFamily="34" charset="0"/>
                <a:cs typeface="Arial" panose="020B0604020202020204" pitchFamily="34" charset="0"/>
              </a:rPr>
              <a:t>BÁSICA</a:t>
            </a:r>
          </a:p>
          <a:p>
            <a:pPr marL="342900" indent="-342900">
              <a:buFont typeface="Arial" pitchFamily="34" charset="0"/>
              <a:buChar char="•"/>
            </a:pPr>
            <a:r>
              <a:rPr lang="es-EC" sz="3200" dirty="0">
                <a:latin typeface="Arial" panose="020B0604020202020204" pitchFamily="34" charset="0"/>
                <a:cs typeface="Arial" panose="020B0604020202020204" pitchFamily="34" charset="0"/>
              </a:rPr>
              <a:t>GANONG “Fisiología Medica”  23ed </a:t>
            </a:r>
          </a:p>
          <a:p>
            <a:pPr marL="342900" indent="-342900">
              <a:buFont typeface="Arial" pitchFamily="34" charset="0"/>
              <a:buChar char="•"/>
            </a:pPr>
            <a:r>
              <a:rPr lang="es-EC" sz="3200" dirty="0">
                <a:latin typeface="Arial" panose="020B0604020202020204" pitchFamily="34" charset="0"/>
                <a:cs typeface="Arial" panose="020B0604020202020204" pitchFamily="34" charset="0"/>
              </a:rPr>
              <a:t>GUYTUN Y HALL “Tratado de Fisiología Médica”, decimosegunda edición.</a:t>
            </a:r>
          </a:p>
          <a:p>
            <a:pPr marL="342900" indent="-342900">
              <a:buFont typeface="Arial" pitchFamily="34" charset="0"/>
              <a:buChar char="•"/>
            </a:pPr>
            <a:r>
              <a:rPr lang="es-EC" sz="3200" dirty="0">
                <a:latin typeface="Arial" panose="020B0604020202020204" pitchFamily="34" charset="0"/>
                <a:cs typeface="Arial" panose="020B0604020202020204" pitchFamily="34" charset="0"/>
              </a:rPr>
              <a:t>TORTORA – DERRICKSON “Principios de anatomía y fisiología”. 11ª Edición.</a:t>
            </a:r>
          </a:p>
          <a:p>
            <a:pPr algn="ctr"/>
            <a:br>
              <a:rPr lang="es-EC" sz="3200" dirty="0">
                <a:latin typeface="Arial" panose="020B0604020202020204" pitchFamily="34" charset="0"/>
                <a:cs typeface="Arial" panose="020B0604020202020204" pitchFamily="34" charset="0"/>
              </a:rPr>
            </a:br>
            <a:r>
              <a:rPr lang="es-ES" sz="3200" b="1" dirty="0">
                <a:latin typeface="Arial" panose="020B0604020202020204" pitchFamily="34" charset="0"/>
                <a:cs typeface="Arial" panose="020B0604020202020204" pitchFamily="34" charset="0"/>
              </a:rPr>
              <a:t>COMPLEMENTARIA:</a:t>
            </a:r>
          </a:p>
          <a:p>
            <a:pPr marL="342900" indent="-342900">
              <a:buFont typeface="Arial" pitchFamily="34" charset="0"/>
              <a:buChar char="•"/>
            </a:pPr>
            <a:r>
              <a:rPr lang="es-EC" sz="3200" dirty="0">
                <a:latin typeface="Arial" panose="020B0604020202020204" pitchFamily="34" charset="0"/>
                <a:cs typeface="Arial" panose="020B0604020202020204" pitchFamily="34" charset="0"/>
              </a:rPr>
              <a:t>Stuart Ira Fox. Fisiología Humana. 12 Ed. Mac Graw Hill. 2011.</a:t>
            </a:r>
          </a:p>
          <a:p>
            <a:pPr marL="342900" indent="-342900">
              <a:buFont typeface="Arial" pitchFamily="34" charset="0"/>
              <a:buChar char="•"/>
            </a:pPr>
            <a:r>
              <a:rPr lang="es-EC" sz="3200" dirty="0">
                <a:latin typeface="Arial" panose="020B0604020202020204" pitchFamily="34" charset="0"/>
                <a:cs typeface="Arial" panose="020B0604020202020204" pitchFamily="34" charset="0"/>
              </a:rPr>
              <a:t>Bases de datos, </a:t>
            </a:r>
            <a:r>
              <a:rPr lang="es-EC" sz="3200" dirty="0" err="1">
                <a:latin typeface="Arial" panose="020B0604020202020204" pitchFamily="34" charset="0"/>
                <a:cs typeface="Arial" panose="020B0604020202020204" pitchFamily="34" charset="0"/>
              </a:rPr>
              <a:t>PubMed</a:t>
            </a:r>
            <a:r>
              <a:rPr lang="es-EC" sz="3200" dirty="0">
                <a:latin typeface="Arial" panose="020B0604020202020204" pitchFamily="34" charset="0"/>
                <a:cs typeface="Arial" panose="020B0604020202020204" pitchFamily="34" charset="0"/>
              </a:rPr>
              <a:t>, </a:t>
            </a:r>
            <a:r>
              <a:rPr lang="es-EC" sz="3200" dirty="0" err="1">
                <a:latin typeface="Arial" panose="020B0604020202020204" pitchFamily="34" charset="0"/>
                <a:cs typeface="Arial" panose="020B0604020202020204" pitchFamily="34" charset="0"/>
              </a:rPr>
              <a:t>Elsevier</a:t>
            </a:r>
            <a:r>
              <a:rPr lang="es-EC" sz="3200" dirty="0">
                <a:latin typeface="Arial" panose="020B0604020202020204" pitchFamily="34" charset="0"/>
                <a:cs typeface="Arial" panose="020B0604020202020204" pitchFamily="34" charset="0"/>
              </a:rPr>
              <a:t>, </a:t>
            </a:r>
            <a:r>
              <a:rPr lang="es-EC" sz="3200" dirty="0" err="1">
                <a:latin typeface="Arial" panose="020B0604020202020204" pitchFamily="34" charset="0"/>
                <a:cs typeface="Arial" panose="020B0604020202020204" pitchFamily="34" charset="0"/>
              </a:rPr>
              <a:t>Hinari</a:t>
            </a:r>
            <a:r>
              <a:rPr lang="es-EC" sz="3200" dirty="0">
                <a:latin typeface="Arial" panose="020B0604020202020204" pitchFamily="34" charset="0"/>
                <a:cs typeface="Arial" panose="020B0604020202020204" pitchFamily="34" charset="0"/>
              </a:rPr>
              <a:t>, EBSCO, Cielo, </a:t>
            </a:r>
            <a:r>
              <a:rPr lang="es-EC" sz="3200" dirty="0" err="1">
                <a:latin typeface="Arial" panose="020B0604020202020204" pitchFamily="34" charset="0"/>
                <a:cs typeface="Arial" panose="020B0604020202020204" pitchFamily="34" charset="0"/>
              </a:rPr>
              <a:t>Science</a:t>
            </a:r>
            <a:r>
              <a:rPr lang="es-EC" sz="3200" dirty="0">
                <a:latin typeface="Arial" panose="020B0604020202020204" pitchFamily="34" charset="0"/>
                <a:cs typeface="Arial" panose="020B0604020202020204" pitchFamily="34" charset="0"/>
              </a:rPr>
              <a:t> </a:t>
            </a:r>
            <a:r>
              <a:rPr lang="es-EC" sz="3200" dirty="0" err="1">
                <a:latin typeface="Arial" panose="020B0604020202020204" pitchFamily="34" charset="0"/>
                <a:cs typeface="Arial" panose="020B0604020202020204" pitchFamily="34" charset="0"/>
              </a:rPr>
              <a:t>Direct</a:t>
            </a:r>
            <a:endParaRPr lang="es-ES" sz="3200" dirty="0"/>
          </a:p>
        </p:txBody>
      </p:sp>
    </p:spTree>
    <p:extLst>
      <p:ext uri="{BB962C8B-B14F-4D97-AF65-F5344CB8AC3E}">
        <p14:creationId xmlns:p14="http://schemas.microsoft.com/office/powerpoint/2010/main" val="415375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SISTEMA NERVIOSO AUTÓNOMO: Formado  por fibras y ganglios nerviosos. FUNCIÓN: Comunica el Sistema nervioso central c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332656"/>
            <a:ext cx="8712968" cy="56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6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lumna Vertebral (Medula Espinal&lt;/li&gt;&lt;/li&gt;&lt;/ul&gt;&lt;li&gt;Sustancia Blanca y Sustancia Gris&lt;br /&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252609"/>
            <a:ext cx="8568952" cy="635277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B44D14A6-EA21-5120-11B3-2F65EC453764}"/>
              </a:ext>
            </a:extLst>
          </p:cNvPr>
          <p:cNvSpPr/>
          <p:nvPr/>
        </p:nvSpPr>
        <p:spPr>
          <a:xfrm>
            <a:off x="2555776" y="3212974"/>
            <a:ext cx="1440160" cy="360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rPr>
              <a:t>braquial</a:t>
            </a:r>
          </a:p>
        </p:txBody>
      </p:sp>
    </p:spTree>
    <p:extLst>
      <p:ext uri="{BB962C8B-B14F-4D97-AF65-F5344CB8AC3E}">
        <p14:creationId xmlns:p14="http://schemas.microsoft.com/office/powerpoint/2010/main" val="342948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CTIVIDAD1.¿Cómo está formada la sustancia gris y  la sustancia blanca?2.¿Cuáles son las áreas motoras y  sensitivas de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35292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55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apositivas del sistema nervi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3869"/>
            <a:ext cx="8964488"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1560" y="980728"/>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Glándula lagrimal</a:t>
            </a:r>
          </a:p>
        </p:txBody>
      </p:sp>
    </p:spTree>
    <p:extLst>
      <p:ext uri="{BB962C8B-B14F-4D97-AF65-F5344CB8AC3E}">
        <p14:creationId xmlns:p14="http://schemas.microsoft.com/office/powerpoint/2010/main" val="32093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a capa de 3 mm de sustancia gris que recubre ala sustancia blanca es donde tiene lugar las funciones intelectu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5"/>
            <a:ext cx="856895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4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a sustancia blanca se divide 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ála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7"/>
            <a:ext cx="8712968"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funcio0nes eferentes">
            <a:extLst>
              <a:ext uri="{FF2B5EF4-FFF2-40B4-BE49-F238E27FC236}">
                <a16:creationId xmlns:a16="http://schemas.microsoft.com/office/drawing/2014/main" id="{EEBE505B-6C27-1E7E-8917-121A36F84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359995" y="2974141"/>
            <a:ext cx="5551785" cy="201622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5955" y="52224"/>
            <a:ext cx="8928992" cy="6801862"/>
          </a:xfrm>
          <a:prstGeom prst="rect">
            <a:avLst/>
          </a:prstGeom>
        </p:spPr>
        <p:txBody>
          <a:bodyPr wrap="square">
            <a:spAutoFit/>
          </a:bodyPr>
          <a:lstStyle/>
          <a:p>
            <a:pPr algn="ctr"/>
            <a:r>
              <a:rPr lang="es-ES" sz="2800" b="1" dirty="0"/>
              <a:t>Órganos de los sentido</a:t>
            </a:r>
            <a:r>
              <a:rPr lang="es-ES" sz="2800" dirty="0"/>
              <a:t>s </a:t>
            </a:r>
          </a:p>
          <a:p>
            <a:pPr algn="just"/>
            <a:r>
              <a:rPr lang="es-ES" sz="2400" dirty="0"/>
              <a:t>Los órganos de los sentidos son aquellos órganos </a:t>
            </a:r>
            <a:r>
              <a:rPr lang="es-ES" sz="2400" b="1" dirty="0"/>
              <a:t>capaces de captar los estímulos procedentes del medio externo o interno del organismo</a:t>
            </a:r>
            <a:r>
              <a:rPr lang="es-ES" sz="2400" dirty="0"/>
              <a:t>.</a:t>
            </a:r>
          </a:p>
          <a:p>
            <a:pPr algn="just"/>
            <a:endParaRPr lang="es-ES" sz="2400" dirty="0"/>
          </a:p>
          <a:p>
            <a:pPr algn="just"/>
            <a:r>
              <a:rPr lang="es-ES" sz="2400" dirty="0"/>
              <a:t> </a:t>
            </a:r>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r>
              <a:rPr lang="es-ES" sz="2400" dirty="0"/>
              <a:t>Una de sus características principales es la</a:t>
            </a:r>
          </a:p>
          <a:p>
            <a:pPr algn="just"/>
            <a:r>
              <a:rPr lang="es-ES" sz="2400" dirty="0"/>
              <a:t>de tener </a:t>
            </a:r>
            <a:r>
              <a:rPr lang="es-ES" sz="2400" b="1" dirty="0"/>
              <a:t>sensibilidad diferencial</a:t>
            </a:r>
            <a:r>
              <a:rPr lang="es-ES" sz="2400" dirty="0"/>
              <a:t>, o sea, </a:t>
            </a:r>
          </a:p>
          <a:p>
            <a:pPr algn="just"/>
            <a:r>
              <a:rPr lang="es-ES" sz="2400" dirty="0"/>
              <a:t>que cada receptor tiene la capacidad</a:t>
            </a:r>
          </a:p>
          <a:p>
            <a:pPr algn="just"/>
            <a:r>
              <a:rPr lang="es-ES" sz="2400" dirty="0"/>
              <a:t>de captar un solo tipo de estímulo.</a:t>
            </a:r>
          </a:p>
          <a:p>
            <a:pPr algn="just"/>
            <a:endParaRPr lang="es-ES" sz="2400" b="1" dirty="0"/>
          </a:p>
          <a:p>
            <a:pPr algn="just"/>
            <a:r>
              <a:rPr lang="es-ES" sz="2400" b="1" dirty="0"/>
              <a:t>Clásicamente se describen 5 órganos de los sentidos:</a:t>
            </a:r>
          </a:p>
          <a:p>
            <a:pPr marL="342900" indent="-342900" algn="just">
              <a:buFont typeface="Wingdings" panose="05000000000000000000" pitchFamily="2" charset="2"/>
              <a:buChar char="v"/>
            </a:pPr>
            <a:r>
              <a:rPr lang="es-ES" sz="2400" dirty="0"/>
              <a:t>Tacto   Gusto    Olfato   Vista    Oído</a:t>
            </a:r>
          </a:p>
        </p:txBody>
      </p:sp>
      <p:sp>
        <p:nvSpPr>
          <p:cNvPr id="6" name="CuadroTexto 5">
            <a:extLst>
              <a:ext uri="{FF2B5EF4-FFF2-40B4-BE49-F238E27FC236}">
                <a16:creationId xmlns:a16="http://schemas.microsoft.com/office/drawing/2014/main" id="{286E7000-7947-604B-305A-4B10E964336B}"/>
              </a:ext>
            </a:extLst>
          </p:cNvPr>
          <p:cNvSpPr txBox="1"/>
          <p:nvPr/>
        </p:nvSpPr>
        <p:spPr>
          <a:xfrm>
            <a:off x="849617" y="1588728"/>
            <a:ext cx="5991043" cy="2308324"/>
          </a:xfrm>
          <a:prstGeom prst="rect">
            <a:avLst/>
          </a:prstGeom>
          <a:solidFill>
            <a:schemeClr val="accent2">
              <a:lumMod val="20000"/>
              <a:lumOff val="80000"/>
            </a:schemeClr>
          </a:solidFill>
        </p:spPr>
        <p:txBody>
          <a:bodyPr wrap="square">
            <a:spAutoFit/>
          </a:bodyPr>
          <a:lstStyle/>
          <a:p>
            <a:pPr algn="just"/>
            <a:r>
              <a:rPr lang="es-ES" sz="2400" dirty="0"/>
              <a:t>Esto es posible porque </a:t>
            </a:r>
            <a:r>
              <a:rPr lang="es-ES" sz="2400" b="1" dirty="0"/>
              <a:t>poseen </a:t>
            </a:r>
            <a:r>
              <a:rPr lang="es-ES" sz="2400" dirty="0"/>
              <a:t>en su estructura </a:t>
            </a:r>
            <a:r>
              <a:rPr lang="es-ES" sz="2400" b="1" dirty="0"/>
              <a:t>receptores</a:t>
            </a:r>
            <a:r>
              <a:rPr lang="es-ES" sz="2400" dirty="0"/>
              <a:t>, situados en las terminaciones de las fibras nerviosas aferentes o sensitivas, que actúan como transductores biológicos </a:t>
            </a:r>
            <a:r>
              <a:rPr lang="es-ES" sz="2400" b="1" dirty="0"/>
              <a:t>al transformar los estímulos recibidos en impulsos nerviosos.</a:t>
            </a:r>
          </a:p>
        </p:txBody>
      </p:sp>
      <p:cxnSp>
        <p:nvCxnSpPr>
          <p:cNvPr id="8" name="Conector recto de flecha 7">
            <a:extLst>
              <a:ext uri="{FF2B5EF4-FFF2-40B4-BE49-F238E27FC236}">
                <a16:creationId xmlns:a16="http://schemas.microsoft.com/office/drawing/2014/main" id="{8356884B-9AFC-A7AF-37DB-CB22917BA2BC}"/>
              </a:ext>
            </a:extLst>
          </p:cNvPr>
          <p:cNvCxnSpPr>
            <a:cxnSpLocks/>
          </p:cNvCxnSpPr>
          <p:nvPr/>
        </p:nvCxnSpPr>
        <p:spPr>
          <a:xfrm flipV="1">
            <a:off x="6984218" y="2996952"/>
            <a:ext cx="0" cy="18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D901763F-C702-D42B-9870-A74931BE483F}"/>
              </a:ext>
            </a:extLst>
          </p:cNvPr>
          <p:cNvCxnSpPr>
            <a:cxnSpLocks/>
          </p:cNvCxnSpPr>
          <p:nvPr/>
        </p:nvCxnSpPr>
        <p:spPr>
          <a:xfrm>
            <a:off x="8244408" y="2996952"/>
            <a:ext cx="0" cy="18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25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s 5 sentido: El Olf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791" y="4947805"/>
            <a:ext cx="2808312" cy="188407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332656"/>
            <a:ext cx="8280920" cy="5324535"/>
          </a:xfrm>
          <a:prstGeom prst="rect">
            <a:avLst/>
          </a:prstGeom>
        </p:spPr>
        <p:txBody>
          <a:bodyPr wrap="square">
            <a:spAutoFit/>
          </a:bodyPr>
          <a:lstStyle/>
          <a:p>
            <a:pPr marL="285750" indent="-285750">
              <a:buFont typeface="Wingdings" panose="05000000000000000000" pitchFamily="2" charset="2"/>
              <a:buChar char="q"/>
            </a:pPr>
            <a:r>
              <a:rPr lang="es-ES" sz="2000" dirty="0"/>
              <a:t>El gusto y el olfato son dos sentidos que nos informan del ambiente químico que nos rodea. </a:t>
            </a:r>
          </a:p>
          <a:p>
            <a:endParaRPr lang="es-ES" sz="2000" dirty="0"/>
          </a:p>
          <a:p>
            <a:pPr marL="285750" indent="-285750">
              <a:buFont typeface="Wingdings" panose="05000000000000000000" pitchFamily="2" charset="2"/>
              <a:buChar char="q"/>
            </a:pPr>
            <a:r>
              <a:rPr lang="es-ES" sz="2000" dirty="0"/>
              <a:t>Ambos están estrechamente relacionados con la alimentación, degustación y placer de los alimentos sólidos y líquidos, y con nuestra seguridad y supervivencia. </a:t>
            </a:r>
          </a:p>
          <a:p>
            <a:endParaRPr lang="es-ES" sz="2000" dirty="0"/>
          </a:p>
          <a:p>
            <a:pPr marL="285750" indent="-285750">
              <a:buFont typeface="Wingdings" panose="05000000000000000000" pitchFamily="2" charset="2"/>
              <a:buChar char="q"/>
            </a:pPr>
            <a:r>
              <a:rPr lang="es-ES" sz="2000" dirty="0"/>
              <a:t>El gusto tiene un rango limitado de sensaciones y es importante para aceptar o rechazar los alimentos. En el sabor de los alimentos intervienen: el gusto, el olor y lo que sentimos al introducir el alimento en la boca (picantes, irritantes, calor, frío que van por el V par craneal).</a:t>
            </a:r>
          </a:p>
          <a:p>
            <a:endParaRPr lang="es-ES" sz="2000" dirty="0"/>
          </a:p>
          <a:p>
            <a:pPr marL="285750" indent="-285750">
              <a:buFont typeface="Wingdings" panose="05000000000000000000" pitchFamily="2" charset="2"/>
              <a:buChar char="q"/>
            </a:pPr>
            <a:r>
              <a:rPr lang="es-ES" sz="2000" dirty="0"/>
              <a:t>El olfato está producido por miles de sustancias olorosas que están en suspensión en el aire ambiental. Interviene también en nuestras relaciones sociales, en la reproducción. </a:t>
            </a:r>
          </a:p>
          <a:p>
            <a:endParaRPr lang="es-ES" sz="2000" dirty="0"/>
          </a:p>
          <a:p>
            <a:pPr marL="285750" indent="-285750">
              <a:buFont typeface="Wingdings" panose="05000000000000000000" pitchFamily="2" charset="2"/>
              <a:buChar char="q"/>
            </a:pPr>
            <a:r>
              <a:rPr lang="es-ES" sz="2000" dirty="0"/>
              <a:t>El gusto y el olfato se  complementan entre sí.</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425" y="4965700"/>
            <a:ext cx="1966912"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385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32" y="4735190"/>
            <a:ext cx="1966912"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204332" y="4153686"/>
            <a:ext cx="8328108" cy="344710"/>
          </a:xfrm>
          <a:prstGeom prst="rect">
            <a:avLst/>
          </a:prstGeom>
          <a:solidFill>
            <a:schemeClr val="accent4">
              <a:lumMod val="60000"/>
              <a:lumOff val="40000"/>
            </a:schemeClr>
          </a:solidFill>
        </p:spPr>
        <p:txBody>
          <a:bodyPr wrap="square">
            <a:spAutoFit/>
          </a:bodyPr>
          <a:lstStyle/>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a:t>Lo </a:t>
            </a:r>
            <a:r>
              <a:rPr lang="en-GB" altLang="es-ES" sz="2000" b="1" i="1" dirty="0" err="1"/>
              <a:t>amargo</a:t>
            </a:r>
            <a:r>
              <a:rPr lang="en-GB" altLang="es-ES" sz="2000" b="1" i="1" dirty="0"/>
              <a:t>, </a:t>
            </a:r>
            <a:r>
              <a:rPr lang="en-GB" altLang="es-ES" sz="2000" b="1" i="1" dirty="0" err="1"/>
              <a:t>ácido</a:t>
            </a:r>
            <a:r>
              <a:rPr lang="en-GB" altLang="es-ES" sz="2000" b="1" i="1" dirty="0"/>
              <a:t>, </a:t>
            </a:r>
            <a:r>
              <a:rPr lang="en-GB" altLang="es-ES" sz="2000" b="1" i="1" dirty="0" err="1"/>
              <a:t>dulce</a:t>
            </a:r>
            <a:r>
              <a:rPr lang="en-GB" altLang="es-ES" sz="2000" b="1" i="1" dirty="0"/>
              <a:t> y </a:t>
            </a:r>
            <a:r>
              <a:rPr lang="en-GB" altLang="es-ES" sz="2000" b="1" i="1" dirty="0" err="1"/>
              <a:t>salado</a:t>
            </a:r>
            <a:r>
              <a:rPr lang="en-GB" altLang="es-ES" sz="2000" i="1" dirty="0"/>
              <a:t> </a:t>
            </a:r>
            <a:r>
              <a:rPr lang="en-GB" altLang="es-ES" sz="2000" dirty="0"/>
              <a:t>se </a:t>
            </a:r>
            <a:r>
              <a:rPr lang="en-GB" altLang="es-ES" sz="2000" dirty="0" err="1"/>
              <a:t>perecibe</a:t>
            </a:r>
            <a:r>
              <a:rPr lang="en-GB" altLang="es-ES" sz="2000" dirty="0"/>
              <a:t> </a:t>
            </a:r>
            <a:r>
              <a:rPr lang="en-GB" altLang="es-ES" sz="2000" dirty="0" err="1"/>
              <a:t>mediante</a:t>
            </a:r>
            <a:r>
              <a:rPr lang="en-GB" altLang="es-ES" sz="2000" dirty="0"/>
              <a:t> las </a:t>
            </a:r>
            <a:r>
              <a:rPr lang="en-GB" altLang="es-ES" sz="2000" dirty="0" err="1"/>
              <a:t>papilas</a:t>
            </a:r>
            <a:r>
              <a:rPr lang="en-GB" altLang="es-ES" sz="2000" dirty="0"/>
              <a:t> </a:t>
            </a:r>
            <a:r>
              <a:rPr lang="en-GB" altLang="es-ES" sz="2000" dirty="0" err="1"/>
              <a:t>gustativas</a:t>
            </a:r>
            <a:endParaRPr lang="en-GB" altLang="es-ES" sz="2000" i="1" dirty="0"/>
          </a:p>
        </p:txBody>
      </p:sp>
      <p:sp>
        <p:nvSpPr>
          <p:cNvPr id="6" name="5 Rectángulo"/>
          <p:cNvSpPr/>
          <p:nvPr/>
        </p:nvSpPr>
        <p:spPr>
          <a:xfrm>
            <a:off x="3779912" y="5373216"/>
            <a:ext cx="4572000" cy="846899"/>
          </a:xfrm>
          <a:prstGeom prst="rect">
            <a:avLst/>
          </a:prstGeom>
          <a:solidFill>
            <a:schemeClr val="accent3">
              <a:lumMod val="40000"/>
              <a:lumOff val="60000"/>
            </a:schemeClr>
          </a:solidFill>
        </p:spPr>
        <p:txBody>
          <a:bodyPr>
            <a:spAutoFit/>
          </a:bodyPr>
          <a:lstStyle/>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dirty="0"/>
              <a:t>Al </a:t>
            </a:r>
            <a:r>
              <a:rPr lang="en-GB" altLang="es-ES" dirty="0" err="1"/>
              <a:t>nacer</a:t>
            </a:r>
            <a:r>
              <a:rPr lang="en-GB" altLang="es-ES" dirty="0"/>
              <a:t>, el </a:t>
            </a:r>
            <a:r>
              <a:rPr lang="en-GB" altLang="es-ES" dirty="0" err="1"/>
              <a:t>niño</a:t>
            </a:r>
            <a:r>
              <a:rPr lang="en-GB" altLang="es-ES" dirty="0"/>
              <a:t> </a:t>
            </a:r>
            <a:r>
              <a:rPr lang="en-GB" altLang="es-ES" dirty="0" err="1"/>
              <a:t>percibe</a:t>
            </a:r>
            <a:r>
              <a:rPr lang="en-GB" altLang="es-ES" dirty="0"/>
              <a:t> el </a:t>
            </a:r>
            <a:r>
              <a:rPr lang="en-GB" altLang="es-ES" dirty="0" err="1"/>
              <a:t>sabor</a:t>
            </a:r>
            <a:r>
              <a:rPr lang="en-GB" altLang="es-ES" dirty="0"/>
              <a:t> </a:t>
            </a:r>
            <a:r>
              <a:rPr lang="en-GB" altLang="es-ES" dirty="0" err="1"/>
              <a:t>dulce</a:t>
            </a:r>
            <a:r>
              <a:rPr lang="en-GB" altLang="es-ES" dirty="0"/>
              <a:t> (</a:t>
            </a:r>
            <a:r>
              <a:rPr lang="en-GB" altLang="es-ES" dirty="0" err="1"/>
              <a:t>leche</a:t>
            </a:r>
            <a:r>
              <a:rPr lang="en-GB" altLang="es-ES" dirty="0"/>
              <a:t> </a:t>
            </a:r>
            <a:r>
              <a:rPr lang="en-GB" altLang="es-ES" dirty="0" err="1"/>
              <a:t>materna</a:t>
            </a:r>
            <a:r>
              <a:rPr lang="en-GB" altLang="es-ES" dirty="0"/>
              <a:t>, natural o artificial).</a:t>
            </a:r>
          </a:p>
          <a:p>
            <a:pPr>
              <a:lnSpc>
                <a:spcPct val="80000"/>
              </a:lnSpc>
              <a:spcBef>
                <a:spcPts val="7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s-ES" dirty="0"/>
          </a:p>
        </p:txBody>
      </p:sp>
      <p:sp>
        <p:nvSpPr>
          <p:cNvPr id="2" name="1 Rectángulo"/>
          <p:cNvSpPr/>
          <p:nvPr/>
        </p:nvSpPr>
        <p:spPr>
          <a:xfrm>
            <a:off x="204332" y="920393"/>
            <a:ext cx="8328108" cy="3276282"/>
          </a:xfrm>
          <a:prstGeom prst="rect">
            <a:avLst/>
          </a:prstGeom>
        </p:spPr>
        <p:txBody>
          <a:bodyPr wrap="square">
            <a:spAutoFit/>
          </a:bodyPr>
          <a:lstStyle/>
          <a:p>
            <a:pPr indent="-285750" algn="just">
              <a:lnSpc>
                <a:spcPct val="150000"/>
              </a:lnSpc>
              <a:buFont typeface="Wingdings" panose="05000000000000000000" pitchFamily="2" charset="2"/>
              <a:buChar char="v"/>
            </a:pPr>
            <a:r>
              <a:rPr lang="es-ES" sz="2000" dirty="0"/>
              <a:t>está representado por los corpúsculos o calículos gustativos, donde se encuentran las células gustativas que constituyen los receptores del gusto.</a:t>
            </a:r>
          </a:p>
          <a:p>
            <a:pPr algn="just">
              <a:lnSpc>
                <a:spcPct val="150000"/>
              </a:lnSpc>
            </a:pPr>
            <a:endParaRPr lang="es-ES" sz="2000" dirty="0"/>
          </a:p>
          <a:p>
            <a:pPr indent="-285750" algn="just">
              <a:lnSpc>
                <a:spcPct val="150000"/>
              </a:lnSpc>
              <a:buFont typeface="Wingdings" panose="05000000000000000000" pitchFamily="2" charset="2"/>
              <a:buChar char="v"/>
            </a:pPr>
            <a:r>
              <a:rPr lang="es-ES" sz="2000" dirty="0"/>
              <a:t>Estos corpúsculos están situados principalmente en el epitelio de revestimiento de la mucosa del dorso de la lengua, al nivel de las papilas linguales, aunque también se encuentran en las mucosas del paladar, faringe y epiglotis</a:t>
            </a:r>
          </a:p>
        </p:txBody>
      </p:sp>
      <p:sp>
        <p:nvSpPr>
          <p:cNvPr id="3" name="2 Rectángulo"/>
          <p:cNvSpPr/>
          <p:nvPr/>
        </p:nvSpPr>
        <p:spPr>
          <a:xfrm>
            <a:off x="428687" y="530532"/>
            <a:ext cx="205030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b="1" dirty="0"/>
              <a:t>El órgano del gusto </a:t>
            </a:r>
          </a:p>
        </p:txBody>
      </p:sp>
    </p:spTree>
    <p:extLst>
      <p:ext uri="{BB962C8B-B14F-4D97-AF65-F5344CB8AC3E}">
        <p14:creationId xmlns:p14="http://schemas.microsoft.com/office/powerpoint/2010/main" val="2736267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345331"/>
            <a:ext cx="7920880" cy="2739211"/>
          </a:xfrm>
          <a:prstGeom prst="rect">
            <a:avLst/>
          </a:prstGeom>
        </p:spPr>
        <p:txBody>
          <a:bodyPr wrap="square">
            <a:spAutoFit/>
          </a:bodyPr>
          <a:lstStyle/>
          <a:p>
            <a:pPr algn="just"/>
            <a:r>
              <a:rPr lang="es-ES" sz="2800" b="1" dirty="0"/>
              <a:t>El tejido nervioso </a:t>
            </a:r>
            <a:r>
              <a:rPr lang="es-ES" sz="2400" dirty="0"/>
              <a:t>se caracteriza porque se origina del ectodermo.</a:t>
            </a:r>
          </a:p>
          <a:p>
            <a:pPr algn="just"/>
            <a:r>
              <a:rPr lang="es-ES" sz="2400" dirty="0"/>
              <a:t>Sus células tienen un alto grado de diferenciación estructural, cuyas propiedades fisiológicas fundamentalmente son la </a:t>
            </a:r>
            <a:r>
              <a:rPr lang="es-ES" sz="2400" b="1" dirty="0"/>
              <a:t>excitabilidad y la conductividad</a:t>
            </a:r>
            <a:r>
              <a:rPr lang="es-ES" sz="2400" dirty="0"/>
              <a:t>.</a:t>
            </a:r>
          </a:p>
          <a:p>
            <a:pPr algn="just"/>
            <a:endParaRPr lang="es-ES" sz="2400" dirty="0"/>
          </a:p>
          <a:p>
            <a:pPr algn="ctr"/>
            <a:r>
              <a:rPr lang="es-ES" sz="2400" dirty="0"/>
              <a:t>El SN está especializado en los mecanismos de:</a:t>
            </a:r>
            <a:endParaRPr lang="es-ES" dirty="0"/>
          </a:p>
        </p:txBody>
      </p:sp>
      <p:sp>
        <p:nvSpPr>
          <p:cNvPr id="3" name="2 Elipse"/>
          <p:cNvSpPr/>
          <p:nvPr/>
        </p:nvSpPr>
        <p:spPr>
          <a:xfrm>
            <a:off x="1763688" y="4447373"/>
            <a:ext cx="4968552" cy="229399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solidFill>
                  <a:schemeClr val="tx1"/>
                </a:solidFill>
              </a:rPr>
              <a:t>Actúa como un sistema integrador de todas las funciones del organismo y permite su adaptación al medio circundante.</a:t>
            </a:r>
          </a:p>
        </p:txBody>
      </p:sp>
      <p:sp>
        <p:nvSpPr>
          <p:cNvPr id="4" name="3 Elipse"/>
          <p:cNvSpPr/>
          <p:nvPr/>
        </p:nvSpPr>
        <p:spPr>
          <a:xfrm>
            <a:off x="467544" y="3356992"/>
            <a:ext cx="1944216" cy="109038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rPr>
              <a:t>regulación</a:t>
            </a:r>
          </a:p>
        </p:txBody>
      </p:sp>
      <p:sp>
        <p:nvSpPr>
          <p:cNvPr id="5" name="4 Elipse"/>
          <p:cNvSpPr/>
          <p:nvPr/>
        </p:nvSpPr>
        <p:spPr>
          <a:xfrm>
            <a:off x="3428345" y="3187908"/>
            <a:ext cx="1440160" cy="120323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rPr>
              <a:t>control</a:t>
            </a:r>
          </a:p>
        </p:txBody>
      </p:sp>
      <p:sp>
        <p:nvSpPr>
          <p:cNvPr id="6" name="5 Elipse"/>
          <p:cNvSpPr/>
          <p:nvPr/>
        </p:nvSpPr>
        <p:spPr>
          <a:xfrm>
            <a:off x="5868144" y="3291274"/>
            <a:ext cx="2376264" cy="99649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coordinación nerviosa</a:t>
            </a:r>
          </a:p>
        </p:txBody>
      </p:sp>
      <p:sp>
        <p:nvSpPr>
          <p:cNvPr id="7" name="6 Flecha derecha"/>
          <p:cNvSpPr/>
          <p:nvPr/>
        </p:nvSpPr>
        <p:spPr>
          <a:xfrm rot="5400000">
            <a:off x="3906109" y="2945592"/>
            <a:ext cx="4846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8095043">
            <a:off x="2108102" y="31297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rot="2688235">
            <a:off x="5270536" y="32199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7218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99" t="19812" r="27379" b="4891"/>
          <a:stretch/>
        </p:blipFill>
        <p:spPr bwMode="auto">
          <a:xfrm>
            <a:off x="395536" y="332656"/>
            <a:ext cx="799288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1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7993" y="4674237"/>
            <a:ext cx="3170324" cy="1421928"/>
          </a:xfrm>
          <a:prstGeom prst="rect">
            <a:avLst/>
          </a:prstGeom>
          <a:solidFill>
            <a:schemeClr val="accent3">
              <a:lumMod val="60000"/>
              <a:lumOff val="40000"/>
            </a:schemeClr>
          </a:solidFill>
        </p:spPr>
        <p:txBody>
          <a:bodyPr wrap="square">
            <a:sp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a:t>A </a:t>
            </a:r>
            <a:r>
              <a:rPr lang="en-GB" altLang="es-ES" sz="2400" dirty="0" err="1"/>
              <a:t>través</a:t>
            </a:r>
            <a:r>
              <a:rPr lang="en-GB" altLang="es-ES" sz="2400" dirty="0"/>
              <a:t> del </a:t>
            </a:r>
            <a:r>
              <a:rPr lang="en-GB" altLang="es-ES" sz="2400" dirty="0" err="1"/>
              <a:t>olfato</a:t>
            </a:r>
            <a:r>
              <a:rPr lang="en-GB" altLang="es-ES" sz="2400" dirty="0"/>
              <a:t> se </a:t>
            </a:r>
            <a:r>
              <a:rPr lang="en-GB" altLang="es-ES" sz="2400" dirty="0" err="1"/>
              <a:t>reconocen</a:t>
            </a:r>
            <a:r>
              <a:rPr lang="en-GB" altLang="es-ES" sz="2400" dirty="0"/>
              <a:t> </a:t>
            </a:r>
            <a:r>
              <a:rPr lang="en-GB" altLang="es-ES" sz="2400" dirty="0" err="1"/>
              <a:t>los</a:t>
            </a:r>
            <a:r>
              <a:rPr lang="en-GB" altLang="es-ES" sz="2400" dirty="0"/>
              <a:t> </a:t>
            </a:r>
            <a:r>
              <a:rPr lang="en-GB" altLang="es-ES" sz="2400" dirty="0" err="1"/>
              <a:t>olores</a:t>
            </a:r>
            <a:r>
              <a:rPr lang="en-GB" altLang="es-ES" sz="2400" dirty="0"/>
              <a:t> y </a:t>
            </a:r>
            <a:r>
              <a:rPr lang="en-GB" altLang="es-ES" sz="2400" dirty="0" err="1"/>
              <a:t>descubren</a:t>
            </a:r>
            <a:r>
              <a:rPr lang="en-GB" altLang="es-ES" sz="2400" dirty="0"/>
              <a:t> </a:t>
            </a:r>
            <a:r>
              <a:rPr lang="en-GB" altLang="es-ES" sz="2400" dirty="0" err="1"/>
              <a:t>nuevos</a:t>
            </a:r>
            <a:r>
              <a:rPr lang="en-GB" altLang="es-ES" sz="2400" dirty="0"/>
              <a:t> aromas.</a:t>
            </a:r>
          </a:p>
        </p:txBody>
      </p:sp>
      <p:sp>
        <p:nvSpPr>
          <p:cNvPr id="4" name="3 Rectángulo"/>
          <p:cNvSpPr/>
          <p:nvPr/>
        </p:nvSpPr>
        <p:spPr>
          <a:xfrm>
            <a:off x="3635896" y="4674237"/>
            <a:ext cx="4896544" cy="1421928"/>
          </a:xfrm>
          <a:prstGeom prst="rect">
            <a:avLst/>
          </a:prstGeom>
          <a:solidFill>
            <a:schemeClr val="accent3">
              <a:lumMod val="40000"/>
              <a:lumOff val="60000"/>
            </a:schemeClr>
          </a:solidFill>
        </p:spPr>
        <p:txBody>
          <a:bodyPr wrap="square">
            <a:sp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a:t>Al </a:t>
            </a:r>
            <a:r>
              <a:rPr lang="en-GB" altLang="es-ES" sz="2400" dirty="0" err="1"/>
              <a:t>nacer</a:t>
            </a:r>
            <a:r>
              <a:rPr lang="en-GB" altLang="es-ES" sz="2400" dirty="0"/>
              <a:t>, </a:t>
            </a:r>
            <a:r>
              <a:rPr lang="en-GB" altLang="es-ES" sz="2400" dirty="0" err="1"/>
              <a:t>este</a:t>
            </a:r>
            <a:r>
              <a:rPr lang="en-GB" altLang="es-ES" sz="2400" dirty="0"/>
              <a:t> </a:t>
            </a:r>
            <a:r>
              <a:rPr lang="en-GB" altLang="es-ES" sz="2400" dirty="0" err="1"/>
              <a:t>sentido</a:t>
            </a:r>
            <a:r>
              <a:rPr lang="en-GB" altLang="es-ES" sz="2400" dirty="0"/>
              <a:t> </a:t>
            </a:r>
            <a:r>
              <a:rPr lang="en-GB" altLang="es-ES" sz="2400" dirty="0" err="1"/>
              <a:t>está</a:t>
            </a:r>
            <a:r>
              <a:rPr lang="en-GB" altLang="es-ES" sz="2400" dirty="0"/>
              <a:t> </a:t>
            </a:r>
            <a:r>
              <a:rPr lang="en-GB" altLang="es-ES" sz="2400" dirty="0" err="1"/>
              <a:t>bastante</a:t>
            </a:r>
            <a:r>
              <a:rPr lang="en-GB" altLang="es-ES" sz="2400" dirty="0"/>
              <a:t> </a:t>
            </a:r>
            <a:r>
              <a:rPr lang="en-GB" altLang="es-ES" sz="2400" dirty="0" err="1"/>
              <a:t>desarrollado</a:t>
            </a:r>
            <a:r>
              <a:rPr lang="en-GB" altLang="es-ES" sz="2400" dirty="0"/>
              <a:t>. </a:t>
            </a:r>
            <a:r>
              <a:rPr lang="en-GB" altLang="es-ES" sz="2400" dirty="0" err="1"/>
              <a:t>Discrimina</a:t>
            </a:r>
            <a:r>
              <a:rPr lang="en-GB" altLang="es-ES" sz="2400" dirty="0"/>
              <a:t> </a:t>
            </a:r>
            <a:r>
              <a:rPr lang="en-GB" altLang="es-ES" sz="2400" dirty="0" err="1"/>
              <a:t>olores</a:t>
            </a:r>
            <a:r>
              <a:rPr lang="en-GB" altLang="es-ES" sz="2400" dirty="0"/>
              <a:t> </a:t>
            </a:r>
            <a:r>
              <a:rPr lang="en-GB" altLang="es-ES" sz="2400" dirty="0" err="1"/>
              <a:t>agradables</a:t>
            </a:r>
            <a:r>
              <a:rPr lang="en-GB" altLang="es-ES" sz="2400" dirty="0"/>
              <a:t> de </a:t>
            </a:r>
            <a:r>
              <a:rPr lang="en-GB" altLang="es-ES" sz="2400" dirty="0" err="1"/>
              <a:t>olores</a:t>
            </a:r>
            <a:r>
              <a:rPr lang="en-GB" altLang="es-ES" sz="2400" dirty="0"/>
              <a:t> </a:t>
            </a:r>
            <a:r>
              <a:rPr lang="en-GB" altLang="es-ES" sz="2400" dirty="0" err="1"/>
              <a:t>desagradables</a:t>
            </a:r>
            <a:r>
              <a:rPr lang="en-GB" altLang="es-ES" sz="2400" dirty="0"/>
              <a:t> y </a:t>
            </a:r>
            <a:r>
              <a:rPr lang="en-GB" altLang="es-ES" sz="2400" dirty="0" err="1"/>
              <a:t>prefiere</a:t>
            </a:r>
            <a:r>
              <a:rPr lang="en-GB" altLang="es-ES" sz="2400" dirty="0"/>
              <a:t> </a:t>
            </a:r>
            <a:r>
              <a:rPr lang="en-GB" altLang="es-ES" sz="2400" dirty="0" err="1"/>
              <a:t>los</a:t>
            </a:r>
            <a:r>
              <a:rPr lang="en-GB" altLang="es-ES" sz="2400" dirty="0"/>
              <a:t> </a:t>
            </a:r>
            <a:r>
              <a:rPr lang="en-GB" altLang="es-ES" sz="2400" dirty="0" err="1"/>
              <a:t>olores</a:t>
            </a:r>
            <a:r>
              <a:rPr lang="en-GB" altLang="es-ES" sz="2400" dirty="0"/>
              <a:t> </a:t>
            </a:r>
            <a:r>
              <a:rPr lang="en-GB" altLang="es-ES" sz="2400" dirty="0" err="1"/>
              <a:t>conocidos</a:t>
            </a:r>
            <a:r>
              <a:rPr lang="en-GB" altLang="es-ES" sz="2400" dirty="0"/>
              <a:t>. </a:t>
            </a:r>
          </a:p>
        </p:txBody>
      </p:sp>
      <p:sp>
        <p:nvSpPr>
          <p:cNvPr id="6" name="5 Rectángulo"/>
          <p:cNvSpPr/>
          <p:nvPr/>
        </p:nvSpPr>
        <p:spPr>
          <a:xfrm>
            <a:off x="1475656" y="6237312"/>
            <a:ext cx="5606535" cy="424732"/>
          </a:xfrm>
          <a:prstGeom prst="rect">
            <a:avLst/>
          </a:prstGeom>
          <a:solidFill>
            <a:schemeClr val="accent2">
              <a:lumMod val="40000"/>
              <a:lumOff val="60000"/>
            </a:schemeClr>
          </a:solidFill>
        </p:spPr>
        <p:txBody>
          <a:bodyPr wrap="none">
            <a:sp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a:t>Su mayor </a:t>
            </a:r>
            <a:r>
              <a:rPr lang="en-GB" altLang="es-ES" sz="2400" dirty="0" err="1"/>
              <a:t>desarrollo</a:t>
            </a:r>
            <a:r>
              <a:rPr lang="en-GB" altLang="es-ES" sz="2400" dirty="0"/>
              <a:t> se </a:t>
            </a:r>
            <a:r>
              <a:rPr lang="en-GB" altLang="es-ES" sz="2400" dirty="0" err="1"/>
              <a:t>alcanza</a:t>
            </a:r>
            <a:r>
              <a:rPr lang="en-GB" altLang="es-ES" sz="2400" dirty="0"/>
              <a:t> a </a:t>
            </a:r>
            <a:r>
              <a:rPr lang="en-GB" altLang="es-ES" sz="2400" dirty="0" err="1"/>
              <a:t>los</a:t>
            </a:r>
            <a:r>
              <a:rPr lang="en-GB" altLang="es-ES" sz="2400" dirty="0"/>
              <a:t> 3 </a:t>
            </a:r>
            <a:r>
              <a:rPr lang="en-GB" altLang="es-ES" sz="2400" dirty="0" err="1"/>
              <a:t>años</a:t>
            </a:r>
            <a:r>
              <a:rPr lang="en-GB" altLang="es-ES" sz="2400" dirty="0"/>
              <a:t>.</a:t>
            </a:r>
          </a:p>
        </p:txBody>
      </p:sp>
      <p:sp>
        <p:nvSpPr>
          <p:cNvPr id="2" name="1 Rectángulo"/>
          <p:cNvSpPr/>
          <p:nvPr/>
        </p:nvSpPr>
        <p:spPr>
          <a:xfrm>
            <a:off x="247993" y="761178"/>
            <a:ext cx="8784976" cy="3913059"/>
          </a:xfrm>
          <a:prstGeom prst="rect">
            <a:avLst/>
          </a:prstGeom>
        </p:spPr>
        <p:txBody>
          <a:bodyPr wrap="square">
            <a:spAutoFit/>
          </a:bodyPr>
          <a:lstStyle/>
          <a:p>
            <a:pPr indent="-285750" algn="just">
              <a:lnSpc>
                <a:spcPct val="150000"/>
              </a:lnSpc>
              <a:buFont typeface="Wingdings" panose="05000000000000000000" pitchFamily="2" charset="2"/>
              <a:buChar char="v"/>
            </a:pPr>
            <a:r>
              <a:rPr lang="es-ES" sz="2400" dirty="0"/>
              <a:t>está representado por la región olfatoria de la mucosa nasal, donde se localizan las células neurosensoriales olfatorias que constituyen los receptores olfatorios </a:t>
            </a:r>
          </a:p>
          <a:p>
            <a:pPr indent="-285750" algn="just">
              <a:lnSpc>
                <a:spcPct val="150000"/>
              </a:lnSpc>
              <a:buFont typeface="Wingdings" panose="05000000000000000000" pitchFamily="2" charset="2"/>
              <a:buChar char="v"/>
            </a:pPr>
            <a:r>
              <a:rPr lang="es-ES" sz="2400" dirty="0"/>
              <a:t>La región olfatoria de la mucosa nasal está situada en la parte superior de las cavidades nasales, al nivel de las conchas nasales superiores y se caracteriza porque tiene un color amarillo que contrasta con el rosado del resto de la mucosa.</a:t>
            </a:r>
          </a:p>
        </p:txBody>
      </p:sp>
      <p:sp>
        <p:nvSpPr>
          <p:cNvPr id="7" name="6 Rectángulo"/>
          <p:cNvSpPr/>
          <p:nvPr/>
        </p:nvSpPr>
        <p:spPr>
          <a:xfrm>
            <a:off x="547673" y="268104"/>
            <a:ext cx="2728183"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sz="2400" b="1" dirty="0"/>
              <a:t>El órgano del olfato </a:t>
            </a:r>
            <a:endParaRPr lang="es-ES" sz="2400" dirty="0"/>
          </a:p>
        </p:txBody>
      </p:sp>
    </p:spTree>
    <p:extLst>
      <p:ext uri="{BB962C8B-B14F-4D97-AF65-F5344CB8AC3E}">
        <p14:creationId xmlns:p14="http://schemas.microsoft.com/office/powerpoint/2010/main" val="137519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natomía de la nar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52928" cy="65973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de flecha 3">
            <a:extLst>
              <a:ext uri="{FF2B5EF4-FFF2-40B4-BE49-F238E27FC236}">
                <a16:creationId xmlns:a16="http://schemas.microsoft.com/office/drawing/2014/main" id="{C5C99872-CB43-7882-09AA-CADE41A7186D}"/>
              </a:ext>
            </a:extLst>
          </p:cNvPr>
          <p:cNvCxnSpPr>
            <a:cxnSpLocks/>
          </p:cNvCxnSpPr>
          <p:nvPr/>
        </p:nvCxnSpPr>
        <p:spPr>
          <a:xfrm>
            <a:off x="4860032" y="548680"/>
            <a:ext cx="410344" cy="365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23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8" t="32937" r="27379" b="23673"/>
          <a:stretch/>
        </p:blipFill>
        <p:spPr bwMode="auto">
          <a:xfrm>
            <a:off x="-324544" y="0"/>
            <a:ext cx="94685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806682" y="2348880"/>
            <a:ext cx="203712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251520" y="3789040"/>
            <a:ext cx="203712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959082" y="1628800"/>
            <a:ext cx="203712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611560" y="4869160"/>
            <a:ext cx="203712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85763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57" t="29924" r="34873" b="22024"/>
          <a:stretch/>
        </p:blipFill>
        <p:spPr bwMode="auto">
          <a:xfrm>
            <a:off x="-180528" y="-387424"/>
            <a:ext cx="914400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1547664" y="5301208"/>
            <a:ext cx="151216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a:extLst>
              <a:ext uri="{FF2B5EF4-FFF2-40B4-BE49-F238E27FC236}">
                <a16:creationId xmlns:a16="http://schemas.microsoft.com/office/drawing/2014/main" id="{9A11DABC-7586-CE52-4810-0C17920B07D8}"/>
              </a:ext>
            </a:extLst>
          </p:cNvPr>
          <p:cNvSpPr/>
          <p:nvPr/>
        </p:nvSpPr>
        <p:spPr>
          <a:xfrm>
            <a:off x="2602632" y="1340768"/>
            <a:ext cx="2113384" cy="13681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47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9" t="30754" r="40431" b="17857"/>
          <a:stretch/>
        </p:blipFill>
        <p:spPr bwMode="auto">
          <a:xfrm>
            <a:off x="195570" y="188640"/>
            <a:ext cx="8840572"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09092" y="4221088"/>
            <a:ext cx="4572000" cy="1891287"/>
          </a:xfrm>
          <a:prstGeom prst="rect">
            <a:avLst/>
          </a:prstGeom>
          <a:solidFill>
            <a:schemeClr val="accent6">
              <a:lumMod val="60000"/>
              <a:lumOff val="40000"/>
            </a:schemeClr>
          </a:solidFill>
        </p:spPr>
        <p:txBody>
          <a:bodyPr>
            <a:spAutoFit/>
          </a:bodyPr>
          <a:lstStyle/>
          <a:p>
            <a:pPr>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a:t>La </a:t>
            </a:r>
            <a:r>
              <a:rPr lang="en-GB" altLang="es-ES" sz="2000" dirty="0" err="1"/>
              <a:t>información</a:t>
            </a:r>
            <a:r>
              <a:rPr lang="en-GB" altLang="es-ES" sz="2000" dirty="0"/>
              <a:t> del </a:t>
            </a:r>
            <a:r>
              <a:rPr lang="en-GB" altLang="es-ES" sz="2000" dirty="0" err="1"/>
              <a:t>tacto</a:t>
            </a:r>
            <a:r>
              <a:rPr lang="en-GB" altLang="es-ES" sz="2000" dirty="0"/>
              <a:t> </a:t>
            </a:r>
            <a:r>
              <a:rPr lang="en-GB" altLang="es-ES" sz="2000" dirty="0" err="1"/>
              <a:t>permite</a:t>
            </a:r>
            <a:r>
              <a:rPr lang="en-GB" altLang="es-ES" sz="2000" dirty="0"/>
              <a:t> a </a:t>
            </a:r>
            <a:r>
              <a:rPr lang="en-GB" altLang="es-ES" sz="2000" dirty="0" err="1"/>
              <a:t>los</a:t>
            </a:r>
            <a:r>
              <a:rPr lang="en-GB" altLang="es-ES" sz="2000" dirty="0"/>
              <a:t> </a:t>
            </a:r>
            <a:r>
              <a:rPr lang="en-GB" altLang="es-ES" sz="2000" dirty="0" err="1"/>
              <a:t>niños</a:t>
            </a:r>
            <a:r>
              <a:rPr lang="en-GB" altLang="es-ES" sz="2000" dirty="0"/>
              <a:t>  </a:t>
            </a:r>
            <a:r>
              <a:rPr lang="en-GB" altLang="es-ES" sz="2000" dirty="0" err="1"/>
              <a:t>percibir</a:t>
            </a:r>
            <a:r>
              <a:rPr lang="en-GB" altLang="es-ES" sz="2000" dirty="0"/>
              <a:t> </a:t>
            </a:r>
            <a:r>
              <a:rPr lang="en-GB" altLang="es-ES" sz="2000" dirty="0" err="1"/>
              <a:t>cualidades</a:t>
            </a:r>
            <a:r>
              <a:rPr lang="en-GB" altLang="es-ES" sz="2000" dirty="0"/>
              <a:t> de </a:t>
            </a:r>
            <a:r>
              <a:rPr lang="en-GB" altLang="es-ES" sz="2000" dirty="0" err="1"/>
              <a:t>los</a:t>
            </a:r>
            <a:r>
              <a:rPr lang="en-GB" altLang="es-ES" sz="2000" dirty="0"/>
              <a:t> </a:t>
            </a:r>
            <a:r>
              <a:rPr lang="en-GB" altLang="es-ES" sz="2000" dirty="0" err="1"/>
              <a:t>objetos</a:t>
            </a:r>
            <a:r>
              <a:rPr lang="en-GB" altLang="es-ES" sz="2000" dirty="0"/>
              <a:t> y </a:t>
            </a:r>
            <a:r>
              <a:rPr lang="en-GB" altLang="es-ES" sz="2000" dirty="0" err="1"/>
              <a:t>medios</a:t>
            </a:r>
            <a:r>
              <a:rPr lang="en-GB" altLang="es-ES" sz="2000" dirty="0"/>
              <a:t>, </a:t>
            </a:r>
            <a:r>
              <a:rPr lang="en-GB" altLang="es-ES" sz="2000" dirty="0" err="1"/>
              <a:t>básicamente</a:t>
            </a:r>
            <a:r>
              <a:rPr lang="en-GB" altLang="es-ES" sz="2000" dirty="0"/>
              <a:t>, </a:t>
            </a:r>
            <a:r>
              <a:rPr lang="en-GB" altLang="es-ES" sz="2000" dirty="0" err="1"/>
              <a:t>suavidad</a:t>
            </a:r>
            <a:r>
              <a:rPr lang="en-GB" altLang="es-ES" sz="2000" dirty="0"/>
              <a:t> y </a:t>
            </a:r>
            <a:r>
              <a:rPr lang="en-GB" altLang="es-ES" sz="2000" dirty="0" err="1"/>
              <a:t>temperatura</a:t>
            </a:r>
            <a:r>
              <a:rPr lang="en-GB" altLang="es-ES" sz="2000" dirty="0"/>
              <a:t>. </a:t>
            </a:r>
          </a:p>
        </p:txBody>
      </p:sp>
      <p:sp>
        <p:nvSpPr>
          <p:cNvPr id="3" name="2 Rectángulo"/>
          <p:cNvSpPr/>
          <p:nvPr/>
        </p:nvSpPr>
        <p:spPr>
          <a:xfrm>
            <a:off x="4966744" y="4221088"/>
            <a:ext cx="4044742" cy="2400657"/>
          </a:xfrm>
          <a:prstGeom prst="rect">
            <a:avLst/>
          </a:prstGeom>
          <a:solidFill>
            <a:schemeClr val="accent4">
              <a:lumMod val="40000"/>
              <a:lumOff val="60000"/>
            </a:schemeClr>
          </a:solidFill>
        </p:spPr>
        <p:txBody>
          <a:bodyPr wrap="square">
            <a:spAutoFit/>
          </a:bodyPr>
          <a:lstStyle/>
          <a:p>
            <a:pPr>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a:t>El </a:t>
            </a:r>
            <a:r>
              <a:rPr lang="en-GB" altLang="es-ES" sz="2000" dirty="0" err="1"/>
              <a:t>sentido</a:t>
            </a:r>
            <a:r>
              <a:rPr lang="en-GB" altLang="es-ES" sz="2000" dirty="0"/>
              <a:t> del </a:t>
            </a:r>
            <a:r>
              <a:rPr lang="en-GB" altLang="es-ES" sz="2000" dirty="0" err="1"/>
              <a:t>tacto</a:t>
            </a:r>
            <a:r>
              <a:rPr lang="en-GB" altLang="es-ES" sz="2000" dirty="0"/>
              <a:t> </a:t>
            </a:r>
            <a:r>
              <a:rPr lang="en-GB" altLang="es-ES" sz="2000" dirty="0" err="1"/>
              <a:t>nos</a:t>
            </a:r>
            <a:r>
              <a:rPr lang="en-GB" altLang="es-ES" sz="2000" dirty="0"/>
              <a:t> </a:t>
            </a:r>
            <a:r>
              <a:rPr lang="en-GB" altLang="es-ES" sz="2000" dirty="0" err="1"/>
              <a:t>informa</a:t>
            </a:r>
            <a:r>
              <a:rPr lang="en-GB" altLang="es-ES" sz="2000" dirty="0"/>
              <a:t> a </a:t>
            </a:r>
            <a:r>
              <a:rPr lang="en-GB" altLang="es-ES" sz="2000" dirty="0" err="1"/>
              <a:t>través</a:t>
            </a:r>
            <a:r>
              <a:rPr lang="en-GB" altLang="es-ES" sz="2000" dirty="0"/>
              <a:t> de la </a:t>
            </a:r>
            <a:r>
              <a:rPr lang="en-GB" altLang="es-ES" sz="2000" dirty="0" err="1"/>
              <a:t>piel</a:t>
            </a:r>
            <a:r>
              <a:rPr lang="en-GB" altLang="es-ES" sz="2000" dirty="0"/>
              <a:t>, </a:t>
            </a:r>
            <a:r>
              <a:rPr lang="en-GB" altLang="es-ES" sz="2000" dirty="0" err="1"/>
              <a:t>es</a:t>
            </a:r>
            <a:r>
              <a:rPr lang="en-GB" altLang="es-ES" sz="2000" dirty="0"/>
              <a:t> fundamental que </a:t>
            </a:r>
            <a:r>
              <a:rPr lang="en-GB" altLang="es-ES" sz="2000" dirty="0" err="1"/>
              <a:t>los</a:t>
            </a:r>
            <a:r>
              <a:rPr lang="en-GB" altLang="es-ES" sz="2000" dirty="0"/>
              <a:t> </a:t>
            </a:r>
            <a:r>
              <a:rPr lang="en-GB" altLang="es-ES" sz="2000" dirty="0" err="1"/>
              <a:t>niños</a:t>
            </a:r>
            <a:r>
              <a:rPr lang="en-GB" altLang="es-ES" sz="2000" dirty="0"/>
              <a:t> </a:t>
            </a:r>
            <a:r>
              <a:rPr lang="en-GB" altLang="es-ES" sz="2000" dirty="0" err="1"/>
              <a:t>puedan</a:t>
            </a:r>
            <a:r>
              <a:rPr lang="en-GB" altLang="es-ES" sz="2000" dirty="0"/>
              <a:t> </a:t>
            </a:r>
            <a:r>
              <a:rPr lang="en-GB" altLang="es-ES" sz="2000" dirty="0" err="1"/>
              <a:t>desarrollar</a:t>
            </a:r>
            <a:r>
              <a:rPr lang="en-GB" altLang="es-ES" sz="2000" dirty="0"/>
              <a:t> </a:t>
            </a:r>
            <a:r>
              <a:rPr lang="en-GB" altLang="es-ES" sz="2000" dirty="0" err="1"/>
              <a:t>este</a:t>
            </a:r>
            <a:r>
              <a:rPr lang="en-GB" altLang="es-ES" sz="2000" dirty="0"/>
              <a:t> </a:t>
            </a:r>
            <a:r>
              <a:rPr lang="en-GB" altLang="es-ES" sz="2000" dirty="0" err="1"/>
              <a:t>sentido</a:t>
            </a:r>
            <a:r>
              <a:rPr lang="en-GB" altLang="es-ES" sz="2000" dirty="0"/>
              <a:t> a </a:t>
            </a:r>
            <a:r>
              <a:rPr lang="en-GB" altLang="es-ES" sz="2000" dirty="0" err="1"/>
              <a:t>través</a:t>
            </a:r>
            <a:r>
              <a:rPr lang="en-GB" altLang="es-ES" sz="2000" dirty="0"/>
              <a:t> del </a:t>
            </a:r>
            <a:r>
              <a:rPr lang="en-GB" altLang="es-ES" sz="2000" dirty="0" err="1"/>
              <a:t>contacto</a:t>
            </a:r>
            <a:r>
              <a:rPr lang="en-GB" altLang="es-ES" sz="2000" dirty="0"/>
              <a:t>; </a:t>
            </a:r>
            <a:r>
              <a:rPr lang="en-GB" altLang="es-ES" sz="2000" dirty="0" err="1"/>
              <a:t>masaje</a:t>
            </a:r>
            <a:r>
              <a:rPr lang="en-GB" altLang="es-ES" sz="2000" dirty="0"/>
              <a:t>, </a:t>
            </a:r>
            <a:r>
              <a:rPr lang="en-GB" altLang="es-ES" sz="2000" dirty="0" err="1"/>
              <a:t>caricia</a:t>
            </a:r>
            <a:r>
              <a:rPr lang="en-GB" altLang="es-ES" sz="2000" dirty="0"/>
              <a:t> de </a:t>
            </a:r>
            <a:r>
              <a:rPr lang="en-GB" altLang="es-ES" sz="2000" dirty="0" err="1"/>
              <a:t>los</a:t>
            </a:r>
            <a:r>
              <a:rPr lang="en-GB" altLang="es-ES" sz="2000" dirty="0"/>
              <a:t> padres.</a:t>
            </a:r>
          </a:p>
        </p:txBody>
      </p:sp>
    </p:spTree>
    <p:extLst>
      <p:ext uri="{BB962C8B-B14F-4D97-AF65-F5344CB8AC3E}">
        <p14:creationId xmlns:p14="http://schemas.microsoft.com/office/powerpoint/2010/main" val="2289365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50" t="27182" r="50000" b="22917"/>
          <a:stretch/>
        </p:blipFill>
        <p:spPr bwMode="auto">
          <a:xfrm>
            <a:off x="3347864" y="183681"/>
            <a:ext cx="5616624" cy="648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02013" y="548680"/>
            <a:ext cx="3312368" cy="4619854"/>
          </a:xfrm>
          <a:prstGeom prst="rect">
            <a:avLst/>
          </a:prstGeom>
        </p:spPr>
        <p:txBody>
          <a:bodyPr wrap="square">
            <a:spAutoFit/>
          </a:bodyPr>
          <a:lstStyle/>
          <a:p>
            <a:pPr>
              <a:lnSpc>
                <a:spcPct val="150000"/>
              </a:lnSpc>
            </a:pPr>
            <a:r>
              <a:rPr lang="es-ES" sz="2000" dirty="0"/>
              <a:t>Los receptores de la sensibilidad general están ampliamente distribuidos por el cuerpo, se localizan en la parte somática (superficial y profunda) y en la parte visceral, constituyen los </a:t>
            </a:r>
            <a:r>
              <a:rPr lang="es-ES" sz="2000" dirty="0" err="1"/>
              <a:t>exteroceptores</a:t>
            </a:r>
            <a:r>
              <a:rPr lang="es-ES" sz="2000" dirty="0"/>
              <a:t>, </a:t>
            </a:r>
            <a:r>
              <a:rPr lang="es-ES" sz="2000" dirty="0" err="1"/>
              <a:t>propioceptores</a:t>
            </a:r>
            <a:r>
              <a:rPr lang="es-ES" sz="2000" dirty="0"/>
              <a:t> </a:t>
            </a:r>
          </a:p>
          <a:p>
            <a:pPr>
              <a:lnSpc>
                <a:spcPct val="150000"/>
              </a:lnSpc>
            </a:pPr>
            <a:r>
              <a:rPr lang="es-ES" sz="2000" dirty="0"/>
              <a:t>e </a:t>
            </a:r>
            <a:r>
              <a:rPr lang="es-ES" sz="2000" dirty="0" err="1"/>
              <a:t>interoceptores</a:t>
            </a:r>
            <a:r>
              <a:rPr lang="es-ES" sz="2000" dirty="0"/>
              <a:t>. </a:t>
            </a:r>
          </a:p>
        </p:txBody>
      </p:sp>
    </p:spTree>
    <p:extLst>
      <p:ext uri="{BB962C8B-B14F-4D97-AF65-F5344CB8AC3E}">
        <p14:creationId xmlns:p14="http://schemas.microsoft.com/office/powerpoint/2010/main" val="216571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78721" y="470987"/>
            <a:ext cx="4104456" cy="706090"/>
          </a:xfrm>
          <a:solidFill>
            <a:schemeClr val="accent3">
              <a:lumMod val="40000"/>
              <a:lumOff val="60000"/>
            </a:schemeClr>
          </a:solidFill>
          <a:ln/>
        </p:spPr>
        <p:txBody>
          <a:bodyPr>
            <a:normAutofit fontScale="90000"/>
          </a:bodyPr>
          <a:lstStyle/>
          <a:p>
            <a:pPr>
              <a:buClr>
                <a:srgbClr val="FF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s-ES" b="1" dirty="0">
                <a:solidFill>
                  <a:srgbClr val="FF0066"/>
                </a:solidFill>
              </a:rPr>
              <a:t>EL OÍDO</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1" y="2420888"/>
            <a:ext cx="8820472" cy="40770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p:cNvSpPr/>
          <p:nvPr/>
        </p:nvSpPr>
        <p:spPr>
          <a:xfrm>
            <a:off x="85609" y="1257539"/>
            <a:ext cx="4572000" cy="1323439"/>
          </a:xfrm>
          <a:prstGeom prst="rect">
            <a:avLst/>
          </a:prstGeom>
          <a:solidFill>
            <a:schemeClr val="accent6">
              <a:lumMod val="60000"/>
              <a:lumOff val="40000"/>
            </a:schemeClr>
          </a:solidFill>
        </p:spPr>
        <p:txBody>
          <a:bodyPr>
            <a:sp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a:t>El </a:t>
            </a:r>
            <a:r>
              <a:rPr lang="en-GB" altLang="es-ES" sz="2000" dirty="0" err="1"/>
              <a:t>oído</a:t>
            </a:r>
            <a:r>
              <a:rPr lang="en-GB" altLang="es-ES" sz="2000" dirty="0"/>
              <a:t> </a:t>
            </a:r>
            <a:r>
              <a:rPr lang="en-GB" altLang="es-ES" sz="2000" dirty="0" err="1"/>
              <a:t>es</a:t>
            </a:r>
            <a:r>
              <a:rPr lang="en-GB" altLang="es-ES" sz="2000" dirty="0"/>
              <a:t> el </a:t>
            </a:r>
            <a:r>
              <a:rPr lang="en-GB" altLang="es-ES" sz="2000" dirty="0" err="1"/>
              <a:t>órgano</a:t>
            </a:r>
            <a:r>
              <a:rPr lang="en-GB" altLang="es-ES" sz="2000" dirty="0"/>
              <a:t> que </a:t>
            </a:r>
            <a:r>
              <a:rPr lang="en-GB" altLang="es-ES" sz="2000" dirty="0" err="1"/>
              <a:t>recoge</a:t>
            </a:r>
            <a:r>
              <a:rPr lang="en-GB" altLang="es-ES" sz="2000" dirty="0"/>
              <a:t> las </a:t>
            </a:r>
            <a:r>
              <a:rPr lang="en-GB" altLang="es-ES" sz="2000" dirty="0" err="1"/>
              <a:t>vibraciones</a:t>
            </a:r>
            <a:r>
              <a:rPr lang="en-GB" altLang="es-ES" sz="2000" dirty="0"/>
              <a:t> </a:t>
            </a:r>
            <a:r>
              <a:rPr lang="en-GB" altLang="es-ES" sz="2000" dirty="0" err="1"/>
              <a:t>sonoras</a:t>
            </a:r>
            <a:r>
              <a:rPr lang="en-GB" altLang="es-ES" sz="2000" dirty="0"/>
              <a:t> del </a:t>
            </a:r>
            <a:r>
              <a:rPr lang="en-GB" altLang="es-ES" sz="2000" dirty="0" err="1"/>
              <a:t>medio</a:t>
            </a:r>
            <a:r>
              <a:rPr lang="en-GB" altLang="es-ES" sz="2000" dirty="0"/>
              <a:t> y las </a:t>
            </a:r>
            <a:r>
              <a:rPr lang="en-GB" altLang="es-ES" sz="2000" dirty="0" err="1"/>
              <a:t>transforma</a:t>
            </a:r>
            <a:r>
              <a:rPr lang="en-GB" altLang="es-ES" sz="2000" dirty="0"/>
              <a:t> </a:t>
            </a:r>
            <a:r>
              <a:rPr lang="en-GB" altLang="es-ES" sz="2000" dirty="0" err="1"/>
              <a:t>en</a:t>
            </a:r>
            <a:r>
              <a:rPr lang="en-GB" altLang="es-ES" sz="2000" dirty="0"/>
              <a:t> </a:t>
            </a:r>
            <a:r>
              <a:rPr lang="en-GB" altLang="es-ES" sz="2000" dirty="0" err="1"/>
              <a:t>impulsos</a:t>
            </a:r>
            <a:r>
              <a:rPr lang="en-GB" altLang="es-ES" sz="2000" dirty="0"/>
              <a:t> que </a:t>
            </a:r>
            <a:r>
              <a:rPr lang="en-GB" altLang="es-ES" sz="2000" dirty="0" err="1"/>
              <a:t>serán</a:t>
            </a:r>
            <a:r>
              <a:rPr lang="en-GB" altLang="es-ES" sz="2000" dirty="0"/>
              <a:t> </a:t>
            </a:r>
            <a:r>
              <a:rPr lang="en-GB" altLang="es-ES" sz="2000" dirty="0" err="1"/>
              <a:t>interpretados</a:t>
            </a:r>
            <a:r>
              <a:rPr lang="en-GB" altLang="es-ES" sz="2000" dirty="0"/>
              <a:t> </a:t>
            </a:r>
            <a:r>
              <a:rPr lang="en-GB" altLang="es-ES" sz="2000" dirty="0" err="1"/>
              <a:t>en</a:t>
            </a:r>
            <a:r>
              <a:rPr lang="en-GB" altLang="es-ES" sz="2000" dirty="0"/>
              <a:t> el </a:t>
            </a:r>
            <a:r>
              <a:rPr lang="en-GB" altLang="es-ES" sz="2000" dirty="0" err="1"/>
              <a:t>cerebro</a:t>
            </a:r>
            <a:r>
              <a:rPr lang="en-GB" altLang="es-ES" sz="2000" dirty="0"/>
              <a:t>.</a:t>
            </a:r>
          </a:p>
        </p:txBody>
      </p:sp>
      <p:sp>
        <p:nvSpPr>
          <p:cNvPr id="3" name="2 Rectángulo"/>
          <p:cNvSpPr/>
          <p:nvPr/>
        </p:nvSpPr>
        <p:spPr>
          <a:xfrm>
            <a:off x="4932040" y="1050142"/>
            <a:ext cx="3312368" cy="1631216"/>
          </a:xfrm>
          <a:prstGeom prst="rect">
            <a:avLst/>
          </a:prstGeom>
          <a:solidFill>
            <a:schemeClr val="accent5">
              <a:lumMod val="40000"/>
              <a:lumOff val="60000"/>
            </a:schemeClr>
          </a:solidFill>
        </p:spPr>
        <p:txBody>
          <a:bodyPr wrap="square">
            <a:sp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a:t>El </a:t>
            </a:r>
            <a:r>
              <a:rPr lang="en-GB" altLang="es-ES" sz="2000" dirty="0" err="1"/>
              <a:t>oído</a:t>
            </a:r>
            <a:r>
              <a:rPr lang="en-GB" altLang="es-ES" sz="2000" dirty="0"/>
              <a:t> </a:t>
            </a:r>
            <a:r>
              <a:rPr lang="en-GB" altLang="es-ES" sz="2000" dirty="0" err="1"/>
              <a:t>está</a:t>
            </a:r>
            <a:r>
              <a:rPr lang="en-GB" altLang="es-ES" sz="2000" dirty="0"/>
              <a:t> </a:t>
            </a:r>
            <a:r>
              <a:rPr lang="en-GB" altLang="es-ES" sz="2000" dirty="0" err="1"/>
              <a:t>dividido</a:t>
            </a:r>
            <a:r>
              <a:rPr lang="en-GB" altLang="es-ES" sz="2000" dirty="0"/>
              <a:t> </a:t>
            </a:r>
            <a:r>
              <a:rPr lang="en-GB" altLang="es-ES" sz="2000" dirty="0" err="1"/>
              <a:t>en</a:t>
            </a:r>
            <a:r>
              <a:rPr lang="en-GB" altLang="es-ES" sz="2000" dirty="0"/>
              <a:t> </a:t>
            </a:r>
            <a:r>
              <a:rPr lang="en-GB" altLang="es-ES" sz="2000" dirty="0" err="1"/>
              <a:t>tres</a:t>
            </a:r>
            <a:r>
              <a:rPr lang="en-GB" altLang="es-ES" sz="2000" dirty="0"/>
              <a:t> </a:t>
            </a:r>
            <a:r>
              <a:rPr lang="en-GB" altLang="es-ES" sz="2000" dirty="0" err="1"/>
              <a:t>partes</a:t>
            </a:r>
            <a:r>
              <a:rPr lang="en-GB" altLang="es-ES" sz="2000" dirty="0"/>
              <a:t>: </a:t>
            </a:r>
          </a:p>
          <a:p>
            <a:pPr marL="342900" indent="-3429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err="1"/>
              <a:t>oído</a:t>
            </a:r>
            <a:r>
              <a:rPr lang="en-GB" altLang="es-ES" sz="2000" dirty="0"/>
              <a:t> </a:t>
            </a:r>
            <a:r>
              <a:rPr lang="en-GB" altLang="es-ES" sz="2000" dirty="0" err="1"/>
              <a:t>externo</a:t>
            </a:r>
            <a:r>
              <a:rPr lang="en-GB" altLang="es-ES" sz="2000" dirty="0"/>
              <a:t>,</a:t>
            </a:r>
          </a:p>
          <a:p>
            <a:pPr marL="342900" indent="-3429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err="1"/>
              <a:t>oído</a:t>
            </a:r>
            <a:r>
              <a:rPr lang="en-GB" altLang="es-ES" sz="2000" dirty="0"/>
              <a:t> </a:t>
            </a:r>
            <a:r>
              <a:rPr lang="en-GB" altLang="es-ES" sz="2000" dirty="0" err="1"/>
              <a:t>medio</a:t>
            </a:r>
            <a:r>
              <a:rPr lang="en-GB" altLang="es-ES" sz="2000" dirty="0"/>
              <a:t> </a:t>
            </a:r>
          </a:p>
          <a:p>
            <a:pPr marL="342900" indent="-3429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000" dirty="0" err="1"/>
              <a:t>oído</a:t>
            </a:r>
            <a:r>
              <a:rPr lang="en-GB" altLang="es-ES" sz="2000" dirty="0"/>
              <a:t> </a:t>
            </a:r>
            <a:r>
              <a:rPr lang="en-GB" altLang="es-ES" sz="2000" dirty="0" err="1"/>
              <a:t>interno</a:t>
            </a:r>
            <a:endParaRPr lang="en-GB" altLang="es-ES" sz="2000" dirty="0"/>
          </a:p>
        </p:txBody>
      </p:sp>
      <p:sp>
        <p:nvSpPr>
          <p:cNvPr id="4" name="Elipse 3">
            <a:extLst>
              <a:ext uri="{FF2B5EF4-FFF2-40B4-BE49-F238E27FC236}">
                <a16:creationId xmlns:a16="http://schemas.microsoft.com/office/drawing/2014/main" id="{617D1CE5-C2F7-7155-4278-A082A97FA357}"/>
              </a:ext>
            </a:extLst>
          </p:cNvPr>
          <p:cNvSpPr/>
          <p:nvPr/>
        </p:nvSpPr>
        <p:spPr>
          <a:xfrm>
            <a:off x="967453" y="3596025"/>
            <a:ext cx="2808312" cy="132343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B0F68C5D-EBE3-F187-F469-DD5595961C21}"/>
              </a:ext>
            </a:extLst>
          </p:cNvPr>
          <p:cNvSpPr/>
          <p:nvPr/>
        </p:nvSpPr>
        <p:spPr>
          <a:xfrm>
            <a:off x="3779912" y="3599016"/>
            <a:ext cx="1872208" cy="155817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a:extLst>
              <a:ext uri="{FF2B5EF4-FFF2-40B4-BE49-F238E27FC236}">
                <a16:creationId xmlns:a16="http://schemas.microsoft.com/office/drawing/2014/main" id="{17E48533-AA8F-888F-D2BF-2C98B1235C02}"/>
              </a:ext>
            </a:extLst>
          </p:cNvPr>
          <p:cNvSpPr/>
          <p:nvPr/>
        </p:nvSpPr>
        <p:spPr>
          <a:xfrm>
            <a:off x="5652120" y="3288248"/>
            <a:ext cx="2880320" cy="208496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ector recto de flecha 7">
            <a:extLst>
              <a:ext uri="{FF2B5EF4-FFF2-40B4-BE49-F238E27FC236}">
                <a16:creationId xmlns:a16="http://schemas.microsoft.com/office/drawing/2014/main" id="{6BFA8D46-76B4-BEFB-25DB-4FA0DF55DEDD}"/>
              </a:ext>
            </a:extLst>
          </p:cNvPr>
          <p:cNvCxnSpPr>
            <a:cxnSpLocks/>
          </p:cNvCxnSpPr>
          <p:nvPr/>
        </p:nvCxnSpPr>
        <p:spPr>
          <a:xfrm flipH="1">
            <a:off x="2163459" y="1846047"/>
            <a:ext cx="2912597" cy="17499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775DD9D-D189-4833-8453-A613BBC35221}"/>
              </a:ext>
            </a:extLst>
          </p:cNvPr>
          <p:cNvCxnSpPr>
            <a:cxnSpLocks/>
            <a:endCxn id="5" idx="0"/>
          </p:cNvCxnSpPr>
          <p:nvPr/>
        </p:nvCxnSpPr>
        <p:spPr>
          <a:xfrm flipH="1">
            <a:off x="4716016" y="2204864"/>
            <a:ext cx="598944" cy="13941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0283368-B8D6-F862-B69C-942DE66F8985}"/>
              </a:ext>
            </a:extLst>
          </p:cNvPr>
          <p:cNvCxnSpPr>
            <a:cxnSpLocks/>
            <a:stCxn id="3" idx="2"/>
          </p:cNvCxnSpPr>
          <p:nvPr/>
        </p:nvCxnSpPr>
        <p:spPr>
          <a:xfrm>
            <a:off x="6588224" y="2681358"/>
            <a:ext cx="929028" cy="6874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24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041652"/>
            <a:ext cx="5258366" cy="44804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p:cNvSpPr/>
          <p:nvPr/>
        </p:nvSpPr>
        <p:spPr>
          <a:xfrm>
            <a:off x="179512" y="692696"/>
            <a:ext cx="8496944" cy="6247864"/>
          </a:xfrm>
          <a:prstGeom prst="rect">
            <a:avLst/>
          </a:prstGeom>
        </p:spPr>
        <p:txBody>
          <a:bodyPr wrap="square">
            <a:spAutoFit/>
          </a:bodyPr>
          <a:lstStyle/>
          <a:p>
            <a:pPr marL="285750" indent="-285750">
              <a:buFont typeface="Wingdings" panose="05000000000000000000" pitchFamily="2" charset="2"/>
              <a:buChar char="Ø"/>
            </a:pPr>
            <a:r>
              <a:rPr lang="es-ES" sz="2000" dirty="0"/>
              <a:t>El </a:t>
            </a:r>
            <a:r>
              <a:rPr lang="es-ES" sz="2000" b="1" dirty="0"/>
              <a:t>oído medio </a:t>
            </a:r>
            <a:r>
              <a:rPr lang="es-ES" sz="2000" dirty="0"/>
              <a:t>se comunica con la faringe a través de la trompa de Eustaquio y ésta sirve para equilibrar las presiones del oído medio con el exterior. </a:t>
            </a:r>
          </a:p>
          <a:p>
            <a:endParaRPr lang="es-ES" sz="2000" dirty="0"/>
          </a:p>
          <a:p>
            <a:pPr marL="285750" indent="-285750">
              <a:buFont typeface="Wingdings" panose="05000000000000000000" pitchFamily="2" charset="2"/>
              <a:buChar char="Ø"/>
            </a:pPr>
            <a:r>
              <a:rPr lang="es-ES" sz="2000" dirty="0"/>
              <a:t>Habitualmente se encuentra cerrada, pero se abre cuando una persona bosteza o deglute, </a:t>
            </a:r>
            <a:r>
              <a:rPr lang="es-ES" sz="2000" b="1" dirty="0"/>
              <a:t>protegiendo así el oído de los cambios bruscos de la presión del aire. </a:t>
            </a:r>
          </a:p>
          <a:p>
            <a:endParaRPr lang="es-ES" sz="2000" dirty="0"/>
          </a:p>
          <a:p>
            <a:endParaRPr lang="es-ES" sz="2000" dirty="0"/>
          </a:p>
          <a:p>
            <a:endParaRPr lang="es-ES" sz="2000" dirty="0"/>
          </a:p>
          <a:p>
            <a:endParaRPr lang="es-ES" sz="2000" dirty="0"/>
          </a:p>
          <a:p>
            <a:pPr marL="285750" indent="-285750">
              <a:buFont typeface="Wingdings" panose="05000000000000000000" pitchFamily="2" charset="2"/>
              <a:buChar char="Ø"/>
            </a:pPr>
            <a:r>
              <a:rPr lang="es-ES" sz="2000" dirty="0"/>
              <a:t>Cuando se percibe en los oídos</a:t>
            </a:r>
          </a:p>
          <a:p>
            <a:r>
              <a:rPr lang="es-ES" sz="2000" dirty="0"/>
              <a:t>un chasquido durante el bostezo o </a:t>
            </a:r>
          </a:p>
          <a:p>
            <a:r>
              <a:rPr lang="es-ES" sz="2000" dirty="0"/>
              <a:t>al tragar, es que la trompa de Eustaquio </a:t>
            </a:r>
          </a:p>
          <a:p>
            <a:r>
              <a:rPr lang="es-ES" sz="2000" dirty="0"/>
              <a:t>está ajustando las presiones dentro del </a:t>
            </a:r>
          </a:p>
          <a:p>
            <a:r>
              <a:rPr lang="es-ES" sz="2000" dirty="0"/>
              <a:t>oído medio. </a:t>
            </a:r>
          </a:p>
          <a:p>
            <a:endParaRPr lang="es-ES" sz="2000" dirty="0"/>
          </a:p>
          <a:p>
            <a:pPr marL="285750" indent="-285750">
              <a:buFont typeface="Wingdings" panose="05000000000000000000" pitchFamily="2" charset="2"/>
              <a:buChar char="Ø"/>
            </a:pPr>
            <a:r>
              <a:rPr lang="es-ES" sz="2000" dirty="0"/>
              <a:t>Si las dos presiones son diferentes, </a:t>
            </a:r>
          </a:p>
          <a:p>
            <a:r>
              <a:rPr lang="es-ES" sz="2000" dirty="0"/>
              <a:t>el tímpano no responde de forma </a:t>
            </a:r>
          </a:p>
          <a:p>
            <a:r>
              <a:rPr lang="es-ES" sz="2000" dirty="0"/>
              <a:t>correcta a los cambios de presión de </a:t>
            </a:r>
          </a:p>
          <a:p>
            <a:r>
              <a:rPr lang="es-ES" sz="2000" dirty="0"/>
              <a:t>las ondas sonoras. </a:t>
            </a:r>
          </a:p>
        </p:txBody>
      </p:sp>
      <p:sp>
        <p:nvSpPr>
          <p:cNvPr id="4" name="3 Elipse"/>
          <p:cNvSpPr/>
          <p:nvPr/>
        </p:nvSpPr>
        <p:spPr>
          <a:xfrm>
            <a:off x="5992746" y="5373216"/>
            <a:ext cx="1080120"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32997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764704"/>
            <a:ext cx="5309828" cy="54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p:cNvSpPr/>
          <p:nvPr/>
        </p:nvSpPr>
        <p:spPr>
          <a:xfrm>
            <a:off x="107504" y="764703"/>
            <a:ext cx="9145016" cy="3785652"/>
          </a:xfrm>
          <a:prstGeom prst="rect">
            <a:avLst/>
          </a:prstGeom>
        </p:spPr>
        <p:txBody>
          <a:bodyPr wrap="square">
            <a:spAutoFit/>
          </a:bodyPr>
          <a:lstStyle/>
          <a:p>
            <a:r>
              <a:rPr lang="es-ES" sz="2000" dirty="0"/>
              <a:t>En el caracol membranoso hay tres</a:t>
            </a:r>
          </a:p>
          <a:p>
            <a:r>
              <a:rPr lang="es-ES" sz="2000" dirty="0"/>
              <a:t> rampas o escalas:</a:t>
            </a:r>
          </a:p>
          <a:p>
            <a:r>
              <a:rPr lang="es-ES" sz="2000" dirty="0"/>
              <a:t>            ●vestibular,</a:t>
            </a:r>
          </a:p>
          <a:p>
            <a:r>
              <a:rPr lang="es-ES" sz="2000" dirty="0"/>
              <a:t>            ● media (coclear) </a:t>
            </a:r>
          </a:p>
          <a:p>
            <a:r>
              <a:rPr lang="es-ES" sz="2000" dirty="0"/>
              <a:t>            ● timpánica con casi 3 vueltas. </a:t>
            </a:r>
          </a:p>
          <a:p>
            <a:endParaRPr lang="es-ES" sz="2000" dirty="0"/>
          </a:p>
          <a:p>
            <a:pPr marL="285750" indent="-285750">
              <a:buFont typeface="Wingdings" panose="05000000000000000000" pitchFamily="2" charset="2"/>
              <a:buChar char="v"/>
            </a:pPr>
            <a:r>
              <a:rPr lang="es-ES" sz="2000" dirty="0"/>
              <a:t>El </a:t>
            </a:r>
            <a:r>
              <a:rPr lang="es-ES" sz="2000" b="1" dirty="0"/>
              <a:t>Órgano de Corti</a:t>
            </a:r>
            <a:r>
              <a:rPr lang="es-ES" sz="2000" dirty="0"/>
              <a:t>: está en la rampa </a:t>
            </a:r>
          </a:p>
          <a:p>
            <a:r>
              <a:rPr lang="es-ES" sz="2000" dirty="0"/>
              <a:t>  media (coclear), apoyado en la membrana basilar. </a:t>
            </a:r>
          </a:p>
          <a:p>
            <a:r>
              <a:rPr lang="es-ES" sz="2000" dirty="0"/>
              <a:t>  </a:t>
            </a:r>
          </a:p>
          <a:p>
            <a:r>
              <a:rPr lang="es-ES" sz="2000" b="1" dirty="0"/>
              <a:t>Contiene las células receptoras y es donde</a:t>
            </a:r>
          </a:p>
          <a:p>
            <a:r>
              <a:rPr lang="es-ES" sz="2000" b="1" dirty="0"/>
              <a:t>se produce la transducción sensorial;</a:t>
            </a:r>
          </a:p>
          <a:p>
            <a:r>
              <a:rPr lang="es-ES" sz="2000" b="1" dirty="0"/>
              <a:t> primer paso en el procesamiento de los sonidos. </a:t>
            </a:r>
          </a:p>
        </p:txBody>
      </p:sp>
      <p:sp>
        <p:nvSpPr>
          <p:cNvPr id="3" name="2 Rectángulo"/>
          <p:cNvSpPr/>
          <p:nvPr/>
        </p:nvSpPr>
        <p:spPr>
          <a:xfrm>
            <a:off x="419109" y="188978"/>
            <a:ext cx="1661930"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sz="2000" b="1" dirty="0"/>
              <a:t>Oído interno: </a:t>
            </a:r>
          </a:p>
        </p:txBody>
      </p:sp>
      <p:sp>
        <p:nvSpPr>
          <p:cNvPr id="6" name="5 Rectángulo"/>
          <p:cNvSpPr/>
          <p:nvPr/>
        </p:nvSpPr>
        <p:spPr>
          <a:xfrm>
            <a:off x="1957022" y="351917"/>
            <a:ext cx="6503410" cy="369332"/>
          </a:xfrm>
          <a:prstGeom prst="rect">
            <a:avLst/>
          </a:prstGeom>
        </p:spPr>
        <p:txBody>
          <a:bodyPr wrap="square">
            <a:spAutoFit/>
          </a:bodyPr>
          <a:lstStyle/>
          <a:p>
            <a:r>
              <a:rPr lang="es-ES" dirty="0"/>
              <a:t> El caracol:  Hay un caracol óseo y otro membranoso</a:t>
            </a:r>
          </a:p>
        </p:txBody>
      </p:sp>
      <p:sp>
        <p:nvSpPr>
          <p:cNvPr id="4" name="Elipse 3">
            <a:extLst>
              <a:ext uri="{FF2B5EF4-FFF2-40B4-BE49-F238E27FC236}">
                <a16:creationId xmlns:a16="http://schemas.microsoft.com/office/drawing/2014/main" id="{23C48788-4E22-832F-D770-811F5E145DFD}"/>
              </a:ext>
            </a:extLst>
          </p:cNvPr>
          <p:cNvSpPr/>
          <p:nvPr/>
        </p:nvSpPr>
        <p:spPr>
          <a:xfrm>
            <a:off x="6722858" y="5445224"/>
            <a:ext cx="10219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57A47EA7-9B9D-F997-6CED-FC2DAABAF5A6}"/>
              </a:ext>
            </a:extLst>
          </p:cNvPr>
          <p:cNvSpPr/>
          <p:nvPr/>
        </p:nvSpPr>
        <p:spPr>
          <a:xfrm>
            <a:off x="7374899" y="5035563"/>
            <a:ext cx="739725" cy="609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6FAD3BD9-5583-AAEB-2374-CD7465452403}"/>
              </a:ext>
            </a:extLst>
          </p:cNvPr>
          <p:cNvSpPr/>
          <p:nvPr/>
        </p:nvSpPr>
        <p:spPr>
          <a:xfrm>
            <a:off x="8122096" y="5215183"/>
            <a:ext cx="1021904" cy="734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8912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8136904" cy="5632311"/>
          </a:xfrm>
          <a:prstGeom prst="rect">
            <a:avLst/>
          </a:prstGeom>
        </p:spPr>
        <p:txBody>
          <a:bodyPr wrap="square">
            <a:spAutoFit/>
          </a:bodyPr>
          <a:lstStyle/>
          <a:p>
            <a:pPr algn="just"/>
            <a:r>
              <a:rPr lang="es-ES" sz="2400" dirty="0"/>
              <a:t>El tejido nervioso está formado esencialmente por 2 tipos de elementos celulares: </a:t>
            </a:r>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a:p>
            <a:pPr algn="just"/>
            <a:endParaRPr lang="es-ES" sz="2400" dirty="0"/>
          </a:p>
        </p:txBody>
      </p:sp>
      <p:sp>
        <p:nvSpPr>
          <p:cNvPr id="3" name="2 Elipse"/>
          <p:cNvSpPr/>
          <p:nvPr/>
        </p:nvSpPr>
        <p:spPr>
          <a:xfrm>
            <a:off x="971600" y="1423151"/>
            <a:ext cx="2232248"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neuronas</a:t>
            </a:r>
            <a:endParaRPr lang="es-ES" dirty="0"/>
          </a:p>
        </p:txBody>
      </p:sp>
      <p:sp>
        <p:nvSpPr>
          <p:cNvPr id="4" name="3 Elipse"/>
          <p:cNvSpPr/>
          <p:nvPr/>
        </p:nvSpPr>
        <p:spPr>
          <a:xfrm>
            <a:off x="5220072" y="1370825"/>
            <a:ext cx="2232248"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t>neuróglicas</a:t>
            </a:r>
            <a:endParaRPr lang="es-ES" dirty="0"/>
          </a:p>
        </p:txBody>
      </p:sp>
      <p:sp>
        <p:nvSpPr>
          <p:cNvPr id="5" name="4 Rectángulo redondeado"/>
          <p:cNvSpPr/>
          <p:nvPr/>
        </p:nvSpPr>
        <p:spPr>
          <a:xfrm>
            <a:off x="611560" y="2552684"/>
            <a:ext cx="2952328" cy="38884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Las neuronas o células nerviosas constituyen </a:t>
            </a:r>
            <a:r>
              <a:rPr lang="es-ES" sz="2000" b="1" dirty="0">
                <a:solidFill>
                  <a:schemeClr val="tx1"/>
                </a:solidFill>
              </a:rPr>
              <a:t>la unidad estructural y funcional de este tejido</a:t>
            </a:r>
            <a:r>
              <a:rPr lang="es-ES" sz="2000" dirty="0">
                <a:solidFill>
                  <a:schemeClr val="tx1"/>
                </a:solidFill>
              </a:rPr>
              <a:t>, tienen una forma ramificada y están compuestas por un </a:t>
            </a:r>
            <a:r>
              <a:rPr lang="es-ES" sz="2000" b="1" dirty="0">
                <a:solidFill>
                  <a:schemeClr val="tx1"/>
                </a:solidFill>
              </a:rPr>
              <a:t>cuerpo y prolongaciones </a:t>
            </a:r>
            <a:r>
              <a:rPr lang="es-ES" sz="2000" b="1" dirty="0" err="1">
                <a:solidFill>
                  <a:schemeClr val="tx1"/>
                </a:solidFill>
              </a:rPr>
              <a:t>neurocelulares</a:t>
            </a:r>
            <a:r>
              <a:rPr lang="es-ES" sz="2000" dirty="0">
                <a:solidFill>
                  <a:schemeClr val="tx1"/>
                </a:solidFill>
              </a:rPr>
              <a:t>.</a:t>
            </a:r>
          </a:p>
        </p:txBody>
      </p:sp>
      <p:sp>
        <p:nvSpPr>
          <p:cNvPr id="6" name="5 Rectángulo redondeado"/>
          <p:cNvSpPr/>
          <p:nvPr/>
        </p:nvSpPr>
        <p:spPr>
          <a:xfrm>
            <a:off x="4860032" y="2529345"/>
            <a:ext cx="2952328" cy="367240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Las </a:t>
            </a:r>
            <a:r>
              <a:rPr lang="es-ES" sz="2000" dirty="0" err="1">
                <a:solidFill>
                  <a:schemeClr val="tx1"/>
                </a:solidFill>
              </a:rPr>
              <a:t>neuróglicas</a:t>
            </a:r>
            <a:r>
              <a:rPr lang="es-ES" sz="2000" dirty="0">
                <a:solidFill>
                  <a:schemeClr val="tx1"/>
                </a:solidFill>
              </a:rPr>
              <a:t> comprenden varias células gliales que también tienen forma ramificada, y realizan diversas funciones, entre las que se destaca la de </a:t>
            </a:r>
            <a:r>
              <a:rPr lang="es-ES" sz="2000" b="1" dirty="0">
                <a:solidFill>
                  <a:schemeClr val="tx1"/>
                </a:solidFill>
              </a:rPr>
              <a:t>sostén de este tejido.</a:t>
            </a:r>
          </a:p>
        </p:txBody>
      </p:sp>
    </p:spTree>
    <p:extLst>
      <p:ext uri="{BB962C8B-B14F-4D97-AF65-F5344CB8AC3E}">
        <p14:creationId xmlns:p14="http://schemas.microsoft.com/office/powerpoint/2010/main" val="953108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33" t="52840" r="40208" b="17064"/>
          <a:stretch/>
        </p:blipFill>
        <p:spPr bwMode="auto">
          <a:xfrm>
            <a:off x="467544" y="548680"/>
            <a:ext cx="849694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a:extLst>
              <a:ext uri="{FF2B5EF4-FFF2-40B4-BE49-F238E27FC236}">
                <a16:creationId xmlns:a16="http://schemas.microsoft.com/office/drawing/2014/main" id="{DF3D0094-B1AC-6D45-6C90-06A7A9021262}"/>
              </a:ext>
            </a:extLst>
          </p:cNvPr>
          <p:cNvSpPr/>
          <p:nvPr/>
        </p:nvSpPr>
        <p:spPr>
          <a:xfrm>
            <a:off x="899592" y="2420888"/>
            <a:ext cx="172819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Pabellón auricular</a:t>
            </a:r>
          </a:p>
        </p:txBody>
      </p:sp>
    </p:spTree>
    <p:extLst>
      <p:ext uri="{BB962C8B-B14F-4D97-AF65-F5344CB8AC3E}">
        <p14:creationId xmlns:p14="http://schemas.microsoft.com/office/powerpoint/2010/main" val="144468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979712" y="116632"/>
            <a:ext cx="4176464" cy="766421"/>
          </a:xfrm>
          <a:solidFill>
            <a:schemeClr val="accent3">
              <a:lumMod val="40000"/>
              <a:lumOff val="60000"/>
            </a:schemeClr>
          </a:solidFill>
          <a:ln/>
        </p:spPr>
        <p:txBody>
          <a:bodyPr/>
          <a:lstStyle/>
          <a:p>
            <a:pPr>
              <a:buClr>
                <a:srgbClr val="FF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s-ES" b="1" dirty="0">
                <a:solidFill>
                  <a:srgbClr val="FF0066"/>
                </a:solidFill>
              </a:rPr>
              <a:t>LA VISTA</a:t>
            </a:r>
          </a:p>
        </p:txBody>
      </p:sp>
      <p:sp>
        <p:nvSpPr>
          <p:cNvPr id="10242" name="Rectangle 2"/>
          <p:cNvSpPr>
            <a:spLocks noGrp="1" noChangeArrowheads="1"/>
          </p:cNvSpPr>
          <p:nvPr>
            <p:ph type="body" idx="1"/>
          </p:nvPr>
        </p:nvSpPr>
        <p:spPr>
          <a:xfrm>
            <a:off x="4845108" y="887636"/>
            <a:ext cx="4032448" cy="2791512"/>
          </a:xfrm>
          <a:solidFill>
            <a:schemeClr val="accent2">
              <a:lumMod val="20000"/>
              <a:lumOff val="80000"/>
            </a:schemeClr>
          </a:solidFill>
          <a:ln/>
        </p:spPr>
        <p:txBody>
          <a:bodyPr>
            <a:noAutofit/>
          </a:bodyPr>
          <a:lstStyle/>
          <a:p>
            <a:pPr marL="0" indent="0" algn="just">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a:t>El </a:t>
            </a:r>
            <a:r>
              <a:rPr lang="en-GB" altLang="es-ES" sz="2400" dirty="0" err="1"/>
              <a:t>recién</a:t>
            </a:r>
            <a:r>
              <a:rPr lang="en-GB" altLang="es-ES" sz="2400" dirty="0"/>
              <a:t> </a:t>
            </a:r>
            <a:r>
              <a:rPr lang="en-GB" altLang="es-ES" sz="2400" dirty="0" err="1"/>
              <a:t>nacido</a:t>
            </a:r>
            <a:r>
              <a:rPr lang="en-GB" altLang="es-ES" sz="2400" dirty="0"/>
              <a:t> </a:t>
            </a:r>
            <a:r>
              <a:rPr lang="en-GB" altLang="es-ES" sz="2400" dirty="0" err="1"/>
              <a:t>es</a:t>
            </a:r>
            <a:r>
              <a:rPr lang="en-GB" altLang="es-ES" sz="2400" dirty="0"/>
              <a:t> </a:t>
            </a:r>
            <a:r>
              <a:rPr lang="en-GB" altLang="es-ES" sz="2400" dirty="0" err="1"/>
              <a:t>capaz</a:t>
            </a:r>
            <a:r>
              <a:rPr lang="en-GB" altLang="es-ES" sz="2400" dirty="0"/>
              <a:t> de </a:t>
            </a:r>
            <a:r>
              <a:rPr lang="en-GB" altLang="es-ES" sz="2400" dirty="0" err="1"/>
              <a:t>distinguir</a:t>
            </a:r>
            <a:r>
              <a:rPr lang="en-GB" altLang="es-ES" sz="2400" dirty="0"/>
              <a:t> lo </a:t>
            </a:r>
            <a:r>
              <a:rPr lang="en-GB" altLang="es-ES" sz="2400" dirty="0" err="1"/>
              <a:t>claro</a:t>
            </a:r>
            <a:r>
              <a:rPr lang="en-GB" altLang="es-ES" sz="2400" dirty="0"/>
              <a:t> de lo </a:t>
            </a:r>
            <a:r>
              <a:rPr lang="en-GB" altLang="es-ES" sz="2400" dirty="0" err="1"/>
              <a:t>oscuro</a:t>
            </a:r>
            <a:r>
              <a:rPr lang="en-GB" altLang="es-ES" sz="2400" dirty="0"/>
              <a:t>, </a:t>
            </a:r>
            <a:r>
              <a:rPr lang="en-GB" altLang="es-ES" sz="2400" dirty="0" err="1"/>
              <a:t>su</a:t>
            </a:r>
            <a:r>
              <a:rPr lang="en-GB" altLang="es-ES" sz="2400" dirty="0"/>
              <a:t> </a:t>
            </a:r>
            <a:r>
              <a:rPr lang="en-GB" altLang="es-ES" sz="2400" dirty="0" err="1"/>
              <a:t>agudeza</a:t>
            </a:r>
            <a:r>
              <a:rPr lang="en-GB" altLang="es-ES" sz="2400" dirty="0"/>
              <a:t> visual </a:t>
            </a:r>
            <a:r>
              <a:rPr lang="en-GB" altLang="es-ES" sz="2400" dirty="0" err="1"/>
              <a:t>es</a:t>
            </a:r>
            <a:r>
              <a:rPr lang="en-GB" altLang="es-ES" sz="2400" dirty="0"/>
              <a:t> </a:t>
            </a:r>
            <a:r>
              <a:rPr lang="en-GB" altLang="es-ES" sz="2400" dirty="0" err="1"/>
              <a:t>muy</a:t>
            </a:r>
            <a:r>
              <a:rPr lang="en-GB" altLang="es-ES" sz="2400" dirty="0"/>
              <a:t> </a:t>
            </a:r>
            <a:r>
              <a:rPr lang="en-GB" altLang="es-ES" sz="2400" dirty="0" err="1"/>
              <a:t>pobre</a:t>
            </a:r>
            <a:r>
              <a:rPr lang="en-GB" altLang="es-ES" sz="2400" dirty="0"/>
              <a:t> (no </a:t>
            </a:r>
            <a:r>
              <a:rPr lang="en-GB" altLang="es-ES" sz="2400" dirty="0" err="1"/>
              <a:t>puede</a:t>
            </a:r>
            <a:r>
              <a:rPr lang="en-GB" altLang="es-ES" sz="2400" dirty="0"/>
              <a:t> </a:t>
            </a:r>
            <a:r>
              <a:rPr lang="en-GB" altLang="es-ES" sz="2400" dirty="0" err="1"/>
              <a:t>distinguir</a:t>
            </a:r>
            <a:r>
              <a:rPr lang="en-GB" altLang="es-ES" sz="2400" dirty="0"/>
              <a:t> </a:t>
            </a:r>
            <a:r>
              <a:rPr lang="en-GB" altLang="es-ES" sz="2400" dirty="0" err="1"/>
              <a:t>formas</a:t>
            </a:r>
            <a:r>
              <a:rPr lang="en-GB" altLang="es-ES" sz="2400" dirty="0"/>
              <a:t> y </a:t>
            </a:r>
            <a:r>
              <a:rPr lang="en-GB" altLang="es-ES" sz="2400" dirty="0" err="1"/>
              <a:t>colores</a:t>
            </a:r>
            <a:r>
              <a:rPr lang="en-GB" altLang="es-ES" sz="2400" dirty="0"/>
              <a:t>), </a:t>
            </a:r>
            <a:r>
              <a:rPr lang="en-GB" altLang="es-ES" sz="2400" dirty="0" err="1"/>
              <a:t>pero</a:t>
            </a:r>
            <a:r>
              <a:rPr lang="en-GB" altLang="es-ES" sz="2400" dirty="0"/>
              <a:t> </a:t>
            </a:r>
            <a:r>
              <a:rPr lang="en-GB" altLang="es-ES" sz="2400" dirty="0" err="1"/>
              <a:t>evolucionará</a:t>
            </a:r>
            <a:r>
              <a:rPr lang="en-GB" altLang="es-ES" sz="2400" dirty="0"/>
              <a:t> </a:t>
            </a:r>
            <a:r>
              <a:rPr lang="en-GB" altLang="es-ES" sz="2400" dirty="0" err="1"/>
              <a:t>rápidamente</a:t>
            </a:r>
            <a:r>
              <a:rPr lang="en-GB" altLang="es-ES" sz="2400" dirty="0"/>
              <a:t> </a:t>
            </a:r>
            <a:r>
              <a:rPr lang="en-GB" altLang="es-ES" sz="2400" dirty="0" err="1"/>
              <a:t>durante</a:t>
            </a:r>
            <a:r>
              <a:rPr lang="en-GB" altLang="es-ES" sz="2400" dirty="0"/>
              <a:t> las 1ras </a:t>
            </a:r>
            <a:r>
              <a:rPr lang="en-GB" altLang="es-ES" sz="2400" dirty="0" err="1"/>
              <a:t>semanas</a:t>
            </a:r>
            <a:r>
              <a:rPr lang="en-GB" altLang="es-ES" sz="2400" dirty="0"/>
              <a:t>.</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33" t="53560" r="41212" b="15341"/>
          <a:stretch/>
        </p:blipFill>
        <p:spPr bwMode="auto">
          <a:xfrm>
            <a:off x="323528" y="3555644"/>
            <a:ext cx="8568952" cy="296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08825" y="980728"/>
            <a:ext cx="4572000" cy="2605329"/>
          </a:xfrm>
          <a:prstGeom prst="rect">
            <a:avLst/>
          </a:prstGeom>
          <a:solidFill>
            <a:schemeClr val="accent2">
              <a:lumMod val="40000"/>
              <a:lumOff val="60000"/>
            </a:schemeClr>
          </a:solidFill>
        </p:spPr>
        <p:txBody>
          <a:bodyPr>
            <a:sp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a:t>El </a:t>
            </a:r>
            <a:r>
              <a:rPr lang="en-GB" altLang="es-ES" sz="2400" dirty="0" err="1"/>
              <a:t>sentido</a:t>
            </a:r>
            <a:r>
              <a:rPr lang="en-GB" altLang="es-ES" sz="2400" dirty="0"/>
              <a:t> de la vista </a:t>
            </a:r>
            <a:r>
              <a:rPr lang="en-GB" altLang="es-ES" sz="2400" dirty="0" err="1"/>
              <a:t>es</a:t>
            </a:r>
            <a:r>
              <a:rPr lang="en-GB" altLang="es-ES" sz="2400" dirty="0"/>
              <a:t> el que </a:t>
            </a:r>
            <a:r>
              <a:rPr lang="en-GB" altLang="es-ES" sz="2400" dirty="0" err="1"/>
              <a:t>nos</a:t>
            </a:r>
            <a:r>
              <a:rPr lang="en-GB" altLang="es-ES" sz="2400" dirty="0"/>
              <a:t> </a:t>
            </a:r>
            <a:r>
              <a:rPr lang="en-GB" altLang="es-ES" sz="2400" dirty="0" err="1"/>
              <a:t>permite</a:t>
            </a:r>
            <a:r>
              <a:rPr lang="en-GB" altLang="es-ES" sz="2400" dirty="0"/>
              <a:t>:</a:t>
            </a:r>
          </a:p>
          <a:p>
            <a:pPr marL="342900" indent="-342900">
              <a:lnSpc>
                <a:spcPct val="90000"/>
              </a:lnSpc>
              <a:spcBef>
                <a:spcPts val="7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err="1"/>
              <a:t>percibir</a:t>
            </a:r>
            <a:r>
              <a:rPr lang="en-GB" altLang="es-ES" sz="2400" dirty="0"/>
              <a:t> </a:t>
            </a:r>
            <a:r>
              <a:rPr lang="en-GB" altLang="es-ES" sz="2400" dirty="0" err="1"/>
              <a:t>sensaciones</a:t>
            </a:r>
            <a:r>
              <a:rPr lang="en-GB" altLang="es-ES" sz="2400" dirty="0"/>
              <a:t> </a:t>
            </a:r>
            <a:r>
              <a:rPr lang="en-GB" altLang="es-ES" sz="2400" dirty="0" err="1"/>
              <a:t>luminosas</a:t>
            </a:r>
            <a:endParaRPr lang="en-GB" altLang="es-ES" sz="2400" dirty="0"/>
          </a:p>
          <a:p>
            <a:pPr marL="342900" indent="-342900">
              <a:lnSpc>
                <a:spcPct val="90000"/>
              </a:lnSpc>
              <a:spcBef>
                <a:spcPts val="7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s-ES" sz="2400" dirty="0" err="1"/>
              <a:t>captar</a:t>
            </a:r>
            <a:r>
              <a:rPr lang="en-GB" altLang="es-ES" sz="2400" dirty="0"/>
              <a:t> el </a:t>
            </a:r>
            <a:r>
              <a:rPr lang="en-GB" altLang="es-ES" sz="2400" dirty="0" err="1"/>
              <a:t>tamaño</a:t>
            </a:r>
            <a:r>
              <a:rPr lang="en-GB" altLang="es-ES" sz="2400" dirty="0"/>
              <a:t>, la forma, el </a:t>
            </a:r>
            <a:r>
              <a:rPr lang="en-GB" altLang="es-ES" sz="2400" dirty="0" err="1"/>
              <a:t>color</a:t>
            </a:r>
            <a:r>
              <a:rPr lang="en-GB" altLang="es-ES" sz="2400" dirty="0"/>
              <a:t> de </a:t>
            </a:r>
            <a:r>
              <a:rPr lang="en-GB" altLang="es-ES" sz="2400" dirty="0" err="1"/>
              <a:t>los</a:t>
            </a:r>
            <a:r>
              <a:rPr lang="en-GB" altLang="es-ES" sz="2400" dirty="0"/>
              <a:t> </a:t>
            </a:r>
            <a:r>
              <a:rPr lang="en-GB" altLang="es-ES" sz="2400" dirty="0" err="1"/>
              <a:t>objetos</a:t>
            </a:r>
            <a:r>
              <a:rPr lang="en-GB" altLang="es-ES" sz="2400" dirty="0"/>
              <a:t> y la </a:t>
            </a:r>
            <a:r>
              <a:rPr lang="en-GB" altLang="es-ES" sz="2400" dirty="0" err="1"/>
              <a:t>distancia</a:t>
            </a:r>
            <a:r>
              <a:rPr lang="en-GB" altLang="es-ES" sz="2400" dirty="0"/>
              <a:t> a la que se </a:t>
            </a:r>
            <a:r>
              <a:rPr lang="en-GB" altLang="es-ES" sz="2400" dirty="0" err="1"/>
              <a:t>encuentran</a:t>
            </a:r>
            <a:r>
              <a:rPr lang="en-GB" altLang="es-ES" sz="2400" dirty="0"/>
              <a:t>. </a:t>
            </a:r>
          </a:p>
          <a:p>
            <a:pPr>
              <a:lnSpc>
                <a:spcPct val="90000"/>
              </a:lnSpc>
              <a:spcBef>
                <a:spcPts val="7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s-ES" dirty="0"/>
          </a:p>
        </p:txBody>
      </p:sp>
    </p:spTree>
    <p:extLst>
      <p:ext uri="{BB962C8B-B14F-4D97-AF65-F5344CB8AC3E}">
        <p14:creationId xmlns:p14="http://schemas.microsoft.com/office/powerpoint/2010/main" val="2385150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4504634" y="1911664"/>
            <a:ext cx="4613019" cy="302433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retina inicia el procesamiento de la información visual y proyecta al </a:t>
            </a:r>
            <a:r>
              <a:rPr lang="es-ES" dirty="0" err="1">
                <a:solidFill>
                  <a:schemeClr val="tx1"/>
                </a:solidFill>
              </a:rPr>
              <a:t>diencéfalo</a:t>
            </a:r>
            <a:r>
              <a:rPr lang="es-ES" dirty="0">
                <a:solidFill>
                  <a:schemeClr val="tx1"/>
                </a:solidFill>
              </a:rPr>
              <a:t>, mesencéfalo y principalmente al tálamo, y desde aquí a la corteza cerebral visual de donde pasa a las cortezas cerebrales asociativas. </a:t>
            </a:r>
            <a:r>
              <a:rPr lang="es-ES" dirty="0"/>
              <a:t>–</a:t>
            </a:r>
          </a:p>
        </p:txBody>
      </p:sp>
      <p:sp>
        <p:nvSpPr>
          <p:cNvPr id="2" name="1 Rectángulo"/>
          <p:cNvSpPr/>
          <p:nvPr/>
        </p:nvSpPr>
        <p:spPr>
          <a:xfrm>
            <a:off x="107504" y="2764959"/>
            <a:ext cx="7200800" cy="2308324"/>
          </a:xfrm>
          <a:prstGeom prst="rect">
            <a:avLst/>
          </a:prstGeom>
        </p:spPr>
        <p:txBody>
          <a:bodyPr wrap="square">
            <a:spAutoFit/>
          </a:bodyPr>
          <a:lstStyle/>
          <a:p>
            <a:pPr marL="285750" indent="-285750">
              <a:buFont typeface="Wingdings" panose="05000000000000000000" pitchFamily="2" charset="2"/>
              <a:buChar char="q"/>
            </a:pPr>
            <a:r>
              <a:rPr lang="es-ES" dirty="0"/>
              <a:t>sistema óptico (lentes) que recibe y enfoca</a:t>
            </a:r>
          </a:p>
          <a:p>
            <a:r>
              <a:rPr lang="es-ES" dirty="0"/>
              <a:t>los rayos luminosos </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endParaRPr lang="es-ES" dirty="0"/>
          </a:p>
          <a:p>
            <a:endParaRPr lang="es-ES" dirty="0"/>
          </a:p>
          <a:p>
            <a:pPr marL="285750" indent="-285750">
              <a:buFont typeface="Wingdings" panose="05000000000000000000" pitchFamily="2" charset="2"/>
              <a:buChar char="q"/>
            </a:pPr>
            <a:r>
              <a:rPr lang="es-ES" dirty="0"/>
              <a:t>la retina que convierte los estímulos </a:t>
            </a:r>
          </a:p>
          <a:p>
            <a:r>
              <a:rPr lang="es-ES" dirty="0"/>
              <a:t>luminosos en señales nerviosas. </a:t>
            </a:r>
          </a:p>
        </p:txBody>
      </p:sp>
      <p:sp>
        <p:nvSpPr>
          <p:cNvPr id="3" name="2 Rectángulo"/>
          <p:cNvSpPr/>
          <p:nvPr/>
        </p:nvSpPr>
        <p:spPr>
          <a:xfrm>
            <a:off x="282239" y="445344"/>
            <a:ext cx="655525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2000" b="1" dirty="0"/>
              <a:t>El sistema visual es el sistema sensorial más complejo. </a:t>
            </a:r>
          </a:p>
        </p:txBody>
      </p:sp>
      <p:sp>
        <p:nvSpPr>
          <p:cNvPr id="4" name="3 Rectángulo"/>
          <p:cNvSpPr/>
          <p:nvPr/>
        </p:nvSpPr>
        <p:spPr>
          <a:xfrm>
            <a:off x="251520" y="1061403"/>
            <a:ext cx="45365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v"/>
            </a:pPr>
            <a:r>
              <a:rPr lang="es-ES" dirty="0"/>
              <a:t> El ojo es el órgano especializado en captar los estímulos luminosos del medio que nos rodea. </a:t>
            </a:r>
          </a:p>
        </p:txBody>
      </p:sp>
      <p:sp>
        <p:nvSpPr>
          <p:cNvPr id="5" name="4 Rectángulo"/>
          <p:cNvSpPr/>
          <p:nvPr/>
        </p:nvSpPr>
        <p:spPr>
          <a:xfrm>
            <a:off x="395536" y="2120091"/>
            <a:ext cx="346832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dirty="0"/>
              <a:t>El ojo se puede dividir en 2 partes: </a:t>
            </a:r>
          </a:p>
        </p:txBody>
      </p:sp>
      <p:sp>
        <p:nvSpPr>
          <p:cNvPr id="6" name="5 Rectángulo"/>
          <p:cNvSpPr/>
          <p:nvPr/>
        </p:nvSpPr>
        <p:spPr>
          <a:xfrm>
            <a:off x="539552" y="5245012"/>
            <a:ext cx="4572000" cy="646331"/>
          </a:xfrm>
          <a:prstGeom prst="rect">
            <a:avLst/>
          </a:prstGeom>
        </p:spPr>
        <p:txBody>
          <a:bodyPr>
            <a:spAutoFit/>
          </a:bodyPr>
          <a:lstStyle/>
          <a:p>
            <a:pPr marL="285750" indent="-285750">
              <a:buFont typeface="Wingdings" panose="05000000000000000000" pitchFamily="2" charset="2"/>
              <a:buChar char="q"/>
            </a:pPr>
            <a:endParaRPr lang="es-ES" dirty="0"/>
          </a:p>
          <a:p>
            <a:endParaRPr lang="es-ES" dirty="0"/>
          </a:p>
        </p:txBody>
      </p:sp>
      <p:sp>
        <p:nvSpPr>
          <p:cNvPr id="11" name="10 Elipse"/>
          <p:cNvSpPr/>
          <p:nvPr/>
        </p:nvSpPr>
        <p:spPr>
          <a:xfrm>
            <a:off x="185481" y="4991296"/>
            <a:ext cx="5280141" cy="17422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ojo tiene mecanismos para enfocar la imagen en la retina (acomodación) y mecanismos para controlar la cantidad de luz que llega a la retina (Ej. el </a:t>
            </a:r>
            <a:r>
              <a:rPr lang="es-ES" b="1" dirty="0">
                <a:solidFill>
                  <a:schemeClr val="tx1"/>
                </a:solidFill>
              </a:rPr>
              <a:t>reflejo pupila</a:t>
            </a:r>
            <a:r>
              <a:rPr lang="es-ES" dirty="0">
                <a:solidFill>
                  <a:schemeClr val="tx1"/>
                </a:solidFill>
              </a:rPr>
              <a:t>r).  </a:t>
            </a:r>
          </a:p>
        </p:txBody>
      </p:sp>
      <p:cxnSp>
        <p:nvCxnSpPr>
          <p:cNvPr id="13" name="12 Conector recto de flecha"/>
          <p:cNvCxnSpPr/>
          <p:nvPr/>
        </p:nvCxnSpPr>
        <p:spPr>
          <a:xfrm>
            <a:off x="2298732" y="3212976"/>
            <a:ext cx="223224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414856" y="4653136"/>
            <a:ext cx="0" cy="5918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20 Explosión 1"/>
          <p:cNvSpPr/>
          <p:nvPr/>
        </p:nvSpPr>
        <p:spPr>
          <a:xfrm>
            <a:off x="5868936" y="116406"/>
            <a:ext cx="3193121" cy="2160466"/>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a:p>
            <a:pPr algn="ctr"/>
            <a:r>
              <a:rPr lang="es-ES" sz="1600" dirty="0">
                <a:solidFill>
                  <a:schemeClr val="tx1"/>
                </a:solidFill>
              </a:rPr>
              <a:t>El ojo normal enfoca los rayos luminosos en la retina</a:t>
            </a:r>
          </a:p>
        </p:txBody>
      </p:sp>
    </p:spTree>
    <p:extLst>
      <p:ext uri="{BB962C8B-B14F-4D97-AF65-F5344CB8AC3E}">
        <p14:creationId xmlns:p14="http://schemas.microsoft.com/office/powerpoint/2010/main" val="3246830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756" y="764704"/>
            <a:ext cx="8964488" cy="6247864"/>
          </a:xfrm>
          <a:prstGeom prst="rect">
            <a:avLst/>
          </a:prstGeom>
        </p:spPr>
        <p:txBody>
          <a:bodyPr wrap="square">
            <a:spAutoFit/>
          </a:bodyPr>
          <a:lstStyle/>
          <a:p>
            <a:pPr marL="285750" indent="-285750" algn="just">
              <a:buFont typeface="Wingdings" panose="05000000000000000000" pitchFamily="2" charset="2"/>
              <a:buChar char="ü"/>
            </a:pPr>
            <a:r>
              <a:rPr lang="es-ES" sz="2000" dirty="0"/>
              <a:t> </a:t>
            </a:r>
            <a:r>
              <a:rPr lang="es-ES" sz="2000" b="1" dirty="0"/>
              <a:t>Esclera: </a:t>
            </a:r>
            <a:r>
              <a:rPr lang="es-ES" sz="2000" dirty="0"/>
              <a:t>es la parte externa, tejido de colágeno con las fibras dispuestas al azar que difuminan el paso de la luz. </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b="1" dirty="0"/>
              <a:t>Córnea: </a:t>
            </a:r>
            <a:r>
              <a:rPr lang="es-ES" sz="2000" dirty="0"/>
              <a:t>prolongación de la esclera, también de colágeno pero con las fibras dispuestas circularmente que dejan pasar la luz; epitelio transparente y avascular</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b="1" dirty="0"/>
              <a:t>Conjuntiva: </a:t>
            </a:r>
            <a:r>
              <a:rPr lang="es-ES" sz="2000" dirty="0"/>
              <a:t>tejido transparente que protege la parte anterior del ojo.</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b="1" dirty="0"/>
              <a:t>Retina: </a:t>
            </a:r>
            <a:r>
              <a:rPr lang="es-ES" sz="2000" dirty="0"/>
              <a:t>tejido nervioso que contiene los fotorreceptores. </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b="1" dirty="0"/>
              <a:t>Cristalino: </a:t>
            </a:r>
            <a:r>
              <a:rPr lang="es-ES" sz="2000" dirty="0"/>
              <a:t>estructura lenticular transparente, formada por capas concéntricas de células columnares dentro de una cápsula; las células tienen proteínas muy concentradas que contribuyen a la densidad y poder convergente del cristalino.</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b="1" dirty="0"/>
              <a:t>Cuerpo ciliar: </a:t>
            </a:r>
            <a:r>
              <a:rPr lang="es-ES" sz="2000" dirty="0"/>
              <a:t>contiene fibras musculares circulares y longitudinales que se unen cerca de la unión </a:t>
            </a:r>
            <a:r>
              <a:rPr lang="es-ES" sz="2000" dirty="0" err="1"/>
              <a:t>esclero</a:t>
            </a:r>
            <a:r>
              <a:rPr lang="es-ES" sz="2000" dirty="0"/>
              <a:t>-corneal; en reposo está relajado y contribuye a cambiar de forma el cristalino (acomodación); contiene el epitelio ciliar que secreta el humor acuoso.  </a:t>
            </a:r>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endParaRPr lang="es-ES" sz="2000" dirty="0"/>
          </a:p>
        </p:txBody>
      </p:sp>
      <p:sp>
        <p:nvSpPr>
          <p:cNvPr id="3" name="2 Rectángulo"/>
          <p:cNvSpPr/>
          <p:nvPr/>
        </p:nvSpPr>
        <p:spPr>
          <a:xfrm>
            <a:off x="323528" y="116632"/>
            <a:ext cx="357553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sz="2400" b="1" dirty="0"/>
              <a:t>Anatomía del ojo humano </a:t>
            </a:r>
          </a:p>
        </p:txBody>
      </p:sp>
    </p:spTree>
    <p:extLst>
      <p:ext uri="{BB962C8B-B14F-4D97-AF65-F5344CB8AC3E}">
        <p14:creationId xmlns:p14="http://schemas.microsoft.com/office/powerpoint/2010/main" val="1633398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3" t="58027" r="53012" b="15341"/>
          <a:stretch/>
        </p:blipFill>
        <p:spPr bwMode="auto">
          <a:xfrm>
            <a:off x="0" y="116632"/>
            <a:ext cx="8676456"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893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568952" cy="4247317"/>
          </a:xfrm>
          <a:prstGeom prst="rect">
            <a:avLst/>
          </a:prstGeom>
        </p:spPr>
        <p:txBody>
          <a:bodyPr wrap="square">
            <a:spAutoFit/>
          </a:bodyPr>
          <a:lstStyle/>
          <a:p>
            <a:pPr marL="285750" indent="-285750">
              <a:buFont typeface="Wingdings" panose="05000000000000000000" pitchFamily="2" charset="2"/>
              <a:buChar char="ü"/>
            </a:pPr>
            <a:r>
              <a:rPr lang="es-ES" b="1" dirty="0"/>
              <a:t>Iris: </a:t>
            </a:r>
            <a:r>
              <a:rPr lang="es-ES" dirty="0"/>
              <a:t>es opaco y pigmentado, es la parte coloreada del ojo; contiene fibras musculares circulares constrictoras y fibras radiales dilatadoras de la pupila; los cambios de diámetro (1,5-8 mm) de la pupila regulan la cantidad de luz que entra (16 veces) y la calidad de la imagen de la retina.</a:t>
            </a:r>
          </a:p>
          <a:p>
            <a:endParaRPr lang="es-ES" dirty="0"/>
          </a:p>
          <a:p>
            <a:pPr marL="285750" indent="-285750">
              <a:buFont typeface="Wingdings" panose="05000000000000000000" pitchFamily="2" charset="2"/>
              <a:buChar char="ü"/>
            </a:pPr>
            <a:r>
              <a:rPr lang="es-ES" b="1" dirty="0"/>
              <a:t>Humor vítreo: </a:t>
            </a:r>
            <a:r>
              <a:rPr lang="es-ES" dirty="0"/>
              <a:t>material gelatinoso claro y transparente. – Cámara anterior y posterior.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b="1" dirty="0"/>
              <a:t>Humor acuoso: </a:t>
            </a:r>
            <a:r>
              <a:rPr lang="es-ES" dirty="0"/>
              <a:t>es un ultrafiltrado transparente que nutre la córnea y el cristalino; se produce por difusión y mecanismo activo en el cuerpo ciliar, pasa a la cámara posterior-cámara anterior.</a:t>
            </a:r>
          </a:p>
          <a:p>
            <a:endParaRPr lang="es-ES" dirty="0"/>
          </a:p>
          <a:p>
            <a:pPr marL="285750" indent="-285750">
              <a:buFont typeface="Wingdings" panose="05000000000000000000" pitchFamily="2" charset="2"/>
              <a:buChar char="ü"/>
            </a:pPr>
            <a:r>
              <a:rPr lang="es-ES" b="1" dirty="0"/>
              <a:t>Las lágrimas: </a:t>
            </a:r>
            <a:r>
              <a:rPr lang="es-ES" dirty="0"/>
              <a:t>líquido complejo, </a:t>
            </a:r>
            <a:r>
              <a:rPr lang="es-ES" dirty="0" err="1"/>
              <a:t>ultrafiltrado</a:t>
            </a:r>
            <a:r>
              <a:rPr lang="es-ES" dirty="0"/>
              <a:t> del plasma; baña la córnea con una película de 10 µm, manteniéndola húmeda, deja pasar el O₂ del aire y contiene lisozimas y anticuerpos que protegen al ojo, ayudado por el parpadeo. </a:t>
            </a:r>
          </a:p>
          <a:p>
            <a:endParaRPr lang="es-ES" dirty="0"/>
          </a:p>
        </p:txBody>
      </p:sp>
      <p:sp>
        <p:nvSpPr>
          <p:cNvPr id="3" name="2 Elipse"/>
          <p:cNvSpPr/>
          <p:nvPr/>
        </p:nvSpPr>
        <p:spPr>
          <a:xfrm>
            <a:off x="2051720" y="4752842"/>
            <a:ext cx="4680520" cy="206927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tx1"/>
                </a:solidFill>
              </a:rPr>
              <a:t>Protectores del ojo: </a:t>
            </a:r>
          </a:p>
          <a:p>
            <a:pPr marL="285750" indent="-285750">
              <a:buFont typeface="Wingdings" panose="05000000000000000000" pitchFamily="2" charset="2"/>
              <a:buChar char="§"/>
            </a:pPr>
            <a:r>
              <a:rPr lang="es-ES" dirty="0">
                <a:solidFill>
                  <a:schemeClr val="tx1"/>
                </a:solidFill>
              </a:rPr>
              <a:t>Párpados</a:t>
            </a:r>
          </a:p>
          <a:p>
            <a:pPr marL="285750" indent="-285750">
              <a:buFont typeface="Wingdings" panose="05000000000000000000" pitchFamily="2" charset="2"/>
              <a:buChar char="§"/>
            </a:pPr>
            <a:r>
              <a:rPr lang="es-ES" dirty="0">
                <a:solidFill>
                  <a:schemeClr val="tx1"/>
                </a:solidFill>
              </a:rPr>
              <a:t>secreción lagrimal</a:t>
            </a:r>
          </a:p>
          <a:p>
            <a:pPr marL="285750" indent="-285750">
              <a:buFont typeface="Wingdings" panose="05000000000000000000" pitchFamily="2" charset="2"/>
              <a:buChar char="§"/>
            </a:pPr>
            <a:r>
              <a:rPr lang="es-ES" dirty="0">
                <a:solidFill>
                  <a:schemeClr val="tx1"/>
                </a:solidFill>
              </a:rPr>
              <a:t>protección ósea (órbita).</a:t>
            </a:r>
          </a:p>
        </p:txBody>
      </p:sp>
    </p:spTree>
    <p:extLst>
      <p:ext uri="{BB962C8B-B14F-4D97-AF65-F5344CB8AC3E}">
        <p14:creationId xmlns:p14="http://schemas.microsoft.com/office/powerpoint/2010/main" val="18763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2526" y="1772816"/>
            <a:ext cx="8639953" cy="4401205"/>
          </a:xfrm>
          <a:prstGeom prst="rect">
            <a:avLst/>
          </a:prstGeom>
        </p:spPr>
        <p:txBody>
          <a:bodyPr wrap="square">
            <a:spAutoFit/>
          </a:bodyPr>
          <a:lstStyle/>
          <a:p>
            <a:pPr marL="285750" indent="-285750">
              <a:buFont typeface="Wingdings" panose="05000000000000000000" pitchFamily="2" charset="2"/>
              <a:buChar char="v"/>
            </a:pPr>
            <a:r>
              <a:rPr lang="es-ES" sz="2000" dirty="0"/>
              <a:t>Contiene tres clases funcionales de neuronas: </a:t>
            </a:r>
            <a:r>
              <a:rPr lang="es-ES" sz="2000" dirty="0" err="1"/>
              <a:t>fotorreceptores</a:t>
            </a:r>
            <a:r>
              <a:rPr lang="es-ES" sz="2000" dirty="0"/>
              <a:t>, </a:t>
            </a:r>
            <a:r>
              <a:rPr lang="es-ES" sz="2000" dirty="0" err="1"/>
              <a:t>interneuronas</a:t>
            </a:r>
            <a:r>
              <a:rPr lang="es-ES" sz="2000" dirty="0"/>
              <a:t> (células horizontales, </a:t>
            </a:r>
            <a:r>
              <a:rPr lang="es-ES" sz="2000" dirty="0" err="1"/>
              <a:t>amacrinas</a:t>
            </a:r>
            <a:r>
              <a:rPr lang="es-ES" sz="2000" dirty="0"/>
              <a:t> y bipolares) y células ganglionares </a:t>
            </a:r>
          </a:p>
          <a:p>
            <a:endParaRPr lang="es-ES" sz="2000" dirty="0"/>
          </a:p>
          <a:p>
            <a:pPr marL="285750" indent="-285750">
              <a:buFont typeface="Wingdings" panose="05000000000000000000" pitchFamily="2" charset="2"/>
              <a:buChar char="v"/>
            </a:pPr>
            <a:r>
              <a:rPr lang="es-ES" sz="2000" dirty="0"/>
              <a:t>Mancha amarilla y fóvea: </a:t>
            </a:r>
          </a:p>
          <a:p>
            <a:r>
              <a:rPr lang="es-ES" sz="2000" dirty="0"/>
              <a:t>           ●la mancha amarilla es una parte de la retina</a:t>
            </a:r>
          </a:p>
          <a:p>
            <a:r>
              <a:rPr lang="es-ES" sz="2000" dirty="0"/>
              <a:t>           ●la fóvea ocupa su parte central. </a:t>
            </a:r>
          </a:p>
          <a:p>
            <a:r>
              <a:rPr lang="es-ES" sz="2000" dirty="0"/>
              <a:t>La fóvea tiene prácticamente solo conos</a:t>
            </a:r>
          </a:p>
          <a:p>
            <a:r>
              <a:rPr lang="es-ES" sz="2000" dirty="0"/>
              <a:t> y es más delgada que el resto de la</a:t>
            </a:r>
          </a:p>
          <a:p>
            <a:r>
              <a:rPr lang="es-ES" sz="2000" dirty="0"/>
              <a:t> retina. </a:t>
            </a:r>
          </a:p>
          <a:p>
            <a:endParaRPr lang="es-ES" sz="2000" dirty="0"/>
          </a:p>
          <a:p>
            <a:r>
              <a:rPr lang="es-ES" sz="2000" dirty="0"/>
              <a:t>Los vasos sanguíneos están separados </a:t>
            </a:r>
          </a:p>
          <a:p>
            <a:r>
              <a:rPr lang="es-ES" sz="2000" dirty="0"/>
              <a:t>para que pase mejor la luz y permita </a:t>
            </a:r>
          </a:p>
          <a:p>
            <a:r>
              <a:rPr lang="es-ES" sz="2000" dirty="0"/>
              <a:t>conseguir una imagen más nítida y </a:t>
            </a:r>
          </a:p>
          <a:p>
            <a:r>
              <a:rPr lang="es-ES" sz="2000" dirty="0"/>
              <a:t>definida. </a:t>
            </a:r>
          </a:p>
        </p:txBody>
      </p:sp>
      <p:sp>
        <p:nvSpPr>
          <p:cNvPr id="3" name="2 Rectángulo"/>
          <p:cNvSpPr/>
          <p:nvPr/>
        </p:nvSpPr>
        <p:spPr>
          <a:xfrm>
            <a:off x="467544" y="476672"/>
            <a:ext cx="1284391"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sz="2000" dirty="0"/>
              <a:t>La retina - </a:t>
            </a:r>
          </a:p>
        </p:txBody>
      </p:sp>
      <p:sp>
        <p:nvSpPr>
          <p:cNvPr id="4" name="3 Rectángulo"/>
          <p:cNvSpPr/>
          <p:nvPr/>
        </p:nvSpPr>
        <p:spPr>
          <a:xfrm>
            <a:off x="1907704" y="661338"/>
            <a:ext cx="5688632"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000" dirty="0"/>
              <a:t>Es la parte del S.N.C. que convierte la energía luminosa de los fotones en energía química y después en potenciales de acción.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4" t="34722" r="45228" b="38691"/>
          <a:stretch/>
        </p:blipFill>
        <p:spPr bwMode="auto">
          <a:xfrm>
            <a:off x="4482742" y="3573016"/>
            <a:ext cx="4661257" cy="32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72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1043608" y="1340768"/>
            <a:ext cx="7632848" cy="3600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p:cNvSpPr/>
          <p:nvPr/>
        </p:nvSpPr>
        <p:spPr>
          <a:xfrm>
            <a:off x="1979712" y="2679303"/>
            <a:ext cx="549208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MUCHAS GRACIAS</a:t>
            </a:r>
          </a:p>
        </p:txBody>
      </p:sp>
    </p:spTree>
    <p:extLst>
      <p:ext uri="{BB962C8B-B14F-4D97-AF65-F5344CB8AC3E}">
        <p14:creationId xmlns:p14="http://schemas.microsoft.com/office/powerpoint/2010/main" val="366762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de una neurona y sus pa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6" y="-21885"/>
            <a:ext cx="9289032" cy="3172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magen de una neuroglia y sus par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9144000"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49857" y="116632"/>
            <a:ext cx="1650003" cy="461665"/>
          </a:xfrm>
          <a:prstGeom prst="rect">
            <a:avLst/>
          </a:prstGeom>
        </p:spPr>
        <p:txBody>
          <a:bodyPr wrap="none">
            <a:spAutoFit/>
          </a:bodyPr>
          <a:lstStyle/>
          <a:p>
            <a:pPr algn="ctr"/>
            <a:r>
              <a:rPr lang="es-ES" sz="2400" b="1" dirty="0"/>
              <a:t>NEURONAS</a:t>
            </a:r>
            <a:endParaRPr lang="es-ES" sz="2400" dirty="0"/>
          </a:p>
        </p:txBody>
      </p:sp>
    </p:spTree>
    <p:extLst>
      <p:ext uri="{BB962C8B-B14F-4D97-AF65-F5344CB8AC3E}">
        <p14:creationId xmlns:p14="http://schemas.microsoft.com/office/powerpoint/2010/main" val="280036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imagen de una neuroglia y sus partes">
            <a:extLst>
              <a:ext uri="{FF2B5EF4-FFF2-40B4-BE49-F238E27FC236}">
                <a16:creationId xmlns:a16="http://schemas.microsoft.com/office/drawing/2014/main" id="{E439053B-3A2C-42B0-9C0F-EBE669436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57"/>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DF40C1C-CA7B-F4ED-0310-46647BF46600}"/>
              </a:ext>
            </a:extLst>
          </p:cNvPr>
          <p:cNvSpPr txBox="1"/>
          <p:nvPr/>
        </p:nvSpPr>
        <p:spPr>
          <a:xfrm>
            <a:off x="4211960" y="3135744"/>
            <a:ext cx="4012418" cy="523220"/>
          </a:xfrm>
          <a:prstGeom prst="rect">
            <a:avLst/>
          </a:prstGeom>
          <a:solidFill>
            <a:schemeClr val="accent2">
              <a:lumMod val="20000"/>
              <a:lumOff val="80000"/>
            </a:schemeClr>
          </a:solidFill>
        </p:spPr>
        <p:txBody>
          <a:bodyPr wrap="square">
            <a:spAutoFit/>
          </a:bodyPr>
          <a:lstStyle/>
          <a:p>
            <a:r>
              <a:rPr lang="es-ES" sz="1400" b="0" i="0" dirty="0">
                <a:solidFill>
                  <a:srgbClr val="040C28"/>
                </a:solidFill>
                <a:effectLst/>
              </a:rPr>
              <a:t>reviste los espacios llenos de líquido del encéfalo (que incluye el cerebro) y la médula espinal</a:t>
            </a:r>
            <a:endParaRPr lang="es-ES" sz="1400" dirty="0"/>
          </a:p>
        </p:txBody>
      </p:sp>
      <p:sp>
        <p:nvSpPr>
          <p:cNvPr id="6" name="CuadroTexto 5">
            <a:extLst>
              <a:ext uri="{FF2B5EF4-FFF2-40B4-BE49-F238E27FC236}">
                <a16:creationId xmlns:a16="http://schemas.microsoft.com/office/drawing/2014/main" id="{47DD5BB4-B3AA-895F-32B6-781B6F00B260}"/>
              </a:ext>
            </a:extLst>
          </p:cNvPr>
          <p:cNvSpPr txBox="1"/>
          <p:nvPr/>
        </p:nvSpPr>
        <p:spPr>
          <a:xfrm>
            <a:off x="55526" y="1254239"/>
            <a:ext cx="1276114" cy="2246769"/>
          </a:xfrm>
          <a:prstGeom prst="rect">
            <a:avLst/>
          </a:prstGeom>
          <a:solidFill>
            <a:schemeClr val="accent2">
              <a:lumMod val="20000"/>
              <a:lumOff val="80000"/>
            </a:schemeClr>
          </a:solidFill>
        </p:spPr>
        <p:txBody>
          <a:bodyPr wrap="square">
            <a:spAutoFit/>
          </a:bodyPr>
          <a:lstStyle/>
          <a:p>
            <a:r>
              <a:rPr lang="es-ES" sz="1400" b="0" i="0" dirty="0">
                <a:solidFill>
                  <a:srgbClr val="202124"/>
                </a:solidFill>
                <a:effectLst/>
              </a:rPr>
              <a:t>forman la capa de mielina q envuelve y protege los tejidos nerviosos del cerebro y la médula espinal. </a:t>
            </a:r>
            <a:r>
              <a:rPr lang="es-ES" sz="1400" b="0" i="0" dirty="0">
                <a:solidFill>
                  <a:srgbClr val="040C28"/>
                </a:solidFill>
                <a:effectLst/>
              </a:rPr>
              <a:t>Solo están en SNC</a:t>
            </a:r>
            <a:endParaRPr lang="es-ES" sz="1400" dirty="0"/>
          </a:p>
        </p:txBody>
      </p:sp>
      <p:sp>
        <p:nvSpPr>
          <p:cNvPr id="8" name="CuadroTexto 7">
            <a:extLst>
              <a:ext uri="{FF2B5EF4-FFF2-40B4-BE49-F238E27FC236}">
                <a16:creationId xmlns:a16="http://schemas.microsoft.com/office/drawing/2014/main" id="{9919C921-E055-DB07-3AAF-EB2327D9C089}"/>
              </a:ext>
            </a:extLst>
          </p:cNvPr>
          <p:cNvSpPr txBox="1"/>
          <p:nvPr/>
        </p:nvSpPr>
        <p:spPr>
          <a:xfrm>
            <a:off x="7236296" y="1440513"/>
            <a:ext cx="1565920" cy="954107"/>
          </a:xfrm>
          <a:prstGeom prst="rect">
            <a:avLst/>
          </a:prstGeom>
          <a:solidFill>
            <a:schemeClr val="accent2">
              <a:lumMod val="20000"/>
              <a:lumOff val="80000"/>
            </a:schemeClr>
          </a:solidFill>
        </p:spPr>
        <p:txBody>
          <a:bodyPr wrap="square">
            <a:spAutoFit/>
          </a:bodyPr>
          <a:lstStyle/>
          <a:p>
            <a:r>
              <a:rPr lang="es-ES" sz="1400" b="0" i="0" dirty="0">
                <a:solidFill>
                  <a:srgbClr val="202124"/>
                </a:solidFill>
                <a:effectLst/>
              </a:rPr>
              <a:t>en </a:t>
            </a:r>
            <a:r>
              <a:rPr lang="es-ES" sz="1400" b="0" i="0" dirty="0">
                <a:solidFill>
                  <a:srgbClr val="040C28"/>
                </a:solidFill>
                <a:effectLst/>
              </a:rPr>
              <a:t>todas las regiones del sistema nervioso central</a:t>
            </a:r>
            <a:endParaRPr lang="es-ES" sz="1400" dirty="0"/>
          </a:p>
        </p:txBody>
      </p:sp>
      <p:sp>
        <p:nvSpPr>
          <p:cNvPr id="10" name="CuadroTexto 9">
            <a:extLst>
              <a:ext uri="{FF2B5EF4-FFF2-40B4-BE49-F238E27FC236}">
                <a16:creationId xmlns:a16="http://schemas.microsoft.com/office/drawing/2014/main" id="{73902788-7CD9-3260-F032-6D7C92C58729}"/>
              </a:ext>
            </a:extLst>
          </p:cNvPr>
          <p:cNvSpPr txBox="1"/>
          <p:nvPr/>
        </p:nvSpPr>
        <p:spPr>
          <a:xfrm>
            <a:off x="6876256" y="4102446"/>
            <a:ext cx="1781944" cy="1169551"/>
          </a:xfrm>
          <a:prstGeom prst="rect">
            <a:avLst/>
          </a:prstGeom>
          <a:solidFill>
            <a:schemeClr val="accent2">
              <a:lumMod val="20000"/>
              <a:lumOff val="80000"/>
            </a:schemeClr>
          </a:solidFill>
        </p:spPr>
        <p:txBody>
          <a:bodyPr wrap="square">
            <a:spAutoFit/>
          </a:bodyPr>
          <a:lstStyle/>
          <a:p>
            <a:r>
              <a:rPr lang="es-ES" sz="1400" b="0" i="0" dirty="0">
                <a:solidFill>
                  <a:srgbClr val="040C28"/>
                </a:solidFill>
                <a:effectLst/>
              </a:rPr>
              <a:t>en la sustancia blanca y contactan con los nodos de Ranvier y con los vasos sanguíneos</a:t>
            </a:r>
            <a:endParaRPr lang="es-ES" sz="1400" dirty="0"/>
          </a:p>
        </p:txBody>
      </p:sp>
      <p:sp>
        <p:nvSpPr>
          <p:cNvPr id="12" name="CuadroTexto 11">
            <a:extLst>
              <a:ext uri="{FF2B5EF4-FFF2-40B4-BE49-F238E27FC236}">
                <a16:creationId xmlns:a16="http://schemas.microsoft.com/office/drawing/2014/main" id="{B7DFF33D-2E71-AD8F-8BD1-70697E7123F9}"/>
              </a:ext>
            </a:extLst>
          </p:cNvPr>
          <p:cNvSpPr txBox="1"/>
          <p:nvPr/>
        </p:nvSpPr>
        <p:spPr>
          <a:xfrm>
            <a:off x="1763688" y="6309320"/>
            <a:ext cx="2808312" cy="307777"/>
          </a:xfrm>
          <a:prstGeom prst="rect">
            <a:avLst/>
          </a:prstGeom>
          <a:solidFill>
            <a:schemeClr val="accent2">
              <a:lumMod val="20000"/>
              <a:lumOff val="80000"/>
            </a:schemeClr>
          </a:solidFill>
        </p:spPr>
        <p:txBody>
          <a:bodyPr wrap="square">
            <a:spAutoFit/>
          </a:bodyPr>
          <a:lstStyle/>
          <a:p>
            <a:r>
              <a:rPr lang="es-ES" sz="1400" b="0" i="0" dirty="0">
                <a:solidFill>
                  <a:srgbClr val="040C28"/>
                </a:solidFill>
                <a:effectLst/>
              </a:rPr>
              <a:t>en el sistema nervioso periférico</a:t>
            </a:r>
            <a:endParaRPr lang="es-ES" sz="1400" dirty="0"/>
          </a:p>
        </p:txBody>
      </p:sp>
    </p:spTree>
    <p:extLst>
      <p:ext uri="{BB962C8B-B14F-4D97-AF65-F5344CB8AC3E}">
        <p14:creationId xmlns:p14="http://schemas.microsoft.com/office/powerpoint/2010/main" val="362687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0"/>
            <a:ext cx="8856984" cy="6924973"/>
          </a:xfrm>
          <a:prstGeom prst="rect">
            <a:avLst/>
          </a:prstGeom>
        </p:spPr>
        <p:txBody>
          <a:bodyPr wrap="square">
            <a:spAutoFit/>
          </a:bodyPr>
          <a:lstStyle/>
          <a:p>
            <a:pPr algn="just">
              <a:lnSpc>
                <a:spcPct val="150000"/>
              </a:lnSpc>
            </a:pPr>
            <a:r>
              <a:rPr lang="es-ES" sz="2400" dirty="0"/>
              <a:t>El </a:t>
            </a:r>
            <a:r>
              <a:rPr lang="es-ES" sz="2400" b="1" dirty="0"/>
              <a:t>tejido nervioso </a:t>
            </a:r>
            <a:r>
              <a:rPr lang="es-ES" sz="2400" dirty="0"/>
              <a:t>representa el componente fundamental de las estructuras y órganos que forman el sistema nervioso, en el que se describen 2 partes: </a:t>
            </a:r>
          </a:p>
          <a:p>
            <a:pPr algn="just"/>
            <a:endParaRPr lang="es-ES" sz="2400" dirty="0"/>
          </a:p>
          <a:p>
            <a:pPr marL="342900" indent="-342900" algn="just">
              <a:buFont typeface="Wingdings" panose="05000000000000000000" pitchFamily="2" charset="2"/>
              <a:buChar char="Ø"/>
            </a:pPr>
            <a:r>
              <a:rPr lang="es-ES" sz="2400" dirty="0"/>
              <a:t>central (</a:t>
            </a:r>
            <a:r>
              <a:rPr lang="es-ES" sz="2400" b="1" dirty="0"/>
              <a:t>médula espinal y encéfalo</a:t>
            </a:r>
            <a:r>
              <a:rPr lang="es-ES" sz="2400" dirty="0"/>
              <a:t>) </a:t>
            </a:r>
          </a:p>
          <a:p>
            <a:pPr algn="just"/>
            <a:endParaRPr lang="es-ES" sz="2400" dirty="0"/>
          </a:p>
          <a:p>
            <a:pPr marL="342900" indent="-342900" algn="just">
              <a:buFont typeface="Wingdings" panose="05000000000000000000" pitchFamily="2" charset="2"/>
              <a:buChar char="Ø"/>
            </a:pPr>
            <a:r>
              <a:rPr lang="es-ES" sz="2400" dirty="0"/>
              <a:t>periférica (</a:t>
            </a:r>
            <a:r>
              <a:rPr lang="es-ES" sz="2400" b="1" dirty="0"/>
              <a:t>nervios, ganglios y terminaciones nerviosas</a:t>
            </a:r>
            <a:r>
              <a:rPr lang="es-ES" sz="2400" dirty="0"/>
              <a:t>).</a:t>
            </a:r>
          </a:p>
          <a:p>
            <a:pPr algn="just"/>
            <a:endParaRPr lang="es-ES" sz="2400" dirty="0"/>
          </a:p>
          <a:p>
            <a:pPr algn="just">
              <a:lnSpc>
                <a:spcPct val="150000"/>
              </a:lnSpc>
            </a:pPr>
            <a:r>
              <a:rPr lang="es-ES" sz="2400" b="1" dirty="0"/>
              <a:t>Además cuenta con:</a:t>
            </a:r>
          </a:p>
          <a:p>
            <a:pPr marL="457200" indent="-457200" algn="just">
              <a:lnSpc>
                <a:spcPct val="150000"/>
              </a:lnSpc>
              <a:buFont typeface="+mj-lt"/>
              <a:buAutoNum type="arabicPeriod"/>
            </a:pPr>
            <a:r>
              <a:rPr lang="es-ES" sz="2400" dirty="0"/>
              <a:t>Tejido conectivo que le proporciona sus envolturas y forman las vainas de las fibras nerviosas periféricas</a:t>
            </a:r>
          </a:p>
          <a:p>
            <a:pPr marL="457200" indent="-457200" algn="just">
              <a:lnSpc>
                <a:spcPct val="150000"/>
              </a:lnSpc>
              <a:buFont typeface="+mj-lt"/>
              <a:buAutoNum type="arabicPeriod"/>
            </a:pPr>
            <a:r>
              <a:rPr lang="es-ES" sz="2400" dirty="0"/>
              <a:t>Cápsula de los ganglios nerviosos </a:t>
            </a:r>
          </a:p>
          <a:p>
            <a:pPr marL="457200" indent="-457200" algn="just">
              <a:lnSpc>
                <a:spcPct val="150000"/>
              </a:lnSpc>
              <a:buFont typeface="+mj-lt"/>
              <a:buAutoNum type="arabicPeriod"/>
            </a:pPr>
            <a:r>
              <a:rPr lang="es-ES" sz="2400" dirty="0"/>
              <a:t>Membranas meníngeas, protectoras de la médula espinal y del encéfalo. </a:t>
            </a:r>
          </a:p>
        </p:txBody>
      </p:sp>
    </p:spTree>
    <p:extLst>
      <p:ext uri="{BB962C8B-B14F-4D97-AF65-F5344CB8AC3E}">
        <p14:creationId xmlns:p14="http://schemas.microsoft.com/office/powerpoint/2010/main" val="22483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es el sistema nervioso? Es un conjunto de órganos encargados de controlar yregular con el medio externo e integrar 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1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stema nervioso central  Es el que coordina y gobierna todo el funcionamiento del                          organismo.  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820472"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27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2040</Words>
  <Application>Microsoft Office PowerPoint</Application>
  <PresentationFormat>Presentación en pantalla (4:3)</PresentationFormat>
  <Paragraphs>210</Paragraphs>
  <Slides>47</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Batang</vt:lpstr>
      <vt:lpstr>Arial</vt:lpstr>
      <vt:lpstr>Arial Narrow</vt:lpstr>
      <vt:lpstr>Calibri</vt:lpstr>
      <vt:lpstr>Times New Roman</vt:lpstr>
      <vt:lpstr>Wingdings</vt:lpstr>
      <vt:lpstr>Tema de Office</vt:lpstr>
      <vt:lpstr>ASIGNATURA:  ANATOMÍA Y FISIOLOGÍA  II  UNIDAD Nº4: ANATOMÍA Y FISI DEL SISTEMA NERVIOSO.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(DERECHO E IZQUIERDO)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OÍDO</vt:lpstr>
      <vt:lpstr>Presentación de PowerPoint</vt:lpstr>
      <vt:lpstr>Presentación de PowerPoint</vt:lpstr>
      <vt:lpstr>Presentación de PowerPoint</vt:lpstr>
      <vt:lpstr>LA VISTA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Diferenciación sexual del sitema NERVIOSO</dc:title>
  <dc:creator>User</dc:creator>
  <cp:lastModifiedBy>Cordovez Martínez María del Carmen</cp:lastModifiedBy>
  <cp:revision>78</cp:revision>
  <dcterms:created xsi:type="dcterms:W3CDTF">2016-06-28T22:46:28Z</dcterms:created>
  <dcterms:modified xsi:type="dcterms:W3CDTF">2025-01-22T15:20:21Z</dcterms:modified>
</cp:coreProperties>
</file>