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314" r:id="rId3"/>
    <p:sldId id="332" r:id="rId4"/>
    <p:sldId id="334" r:id="rId5"/>
    <p:sldId id="336" r:id="rId6"/>
    <p:sldId id="335" r:id="rId7"/>
    <p:sldId id="337" r:id="rId8"/>
    <p:sldId id="338" r:id="rId9"/>
    <p:sldId id="348" r:id="rId10"/>
    <p:sldId id="349" r:id="rId11"/>
    <p:sldId id="339" r:id="rId12"/>
    <p:sldId id="350" r:id="rId13"/>
    <p:sldId id="340" r:id="rId14"/>
    <p:sldId id="351" r:id="rId15"/>
    <p:sldId id="341" r:id="rId16"/>
    <p:sldId id="259" r:id="rId17"/>
    <p:sldId id="299" r:id="rId18"/>
    <p:sldId id="315" r:id="rId19"/>
    <p:sldId id="343" r:id="rId20"/>
    <p:sldId id="312" r:id="rId21"/>
    <p:sldId id="331" r:id="rId22"/>
    <p:sldId id="322" r:id="rId23"/>
    <p:sldId id="323" r:id="rId24"/>
    <p:sldId id="345" r:id="rId25"/>
    <p:sldId id="346" r:id="rId26"/>
    <p:sldId id="318" r:id="rId27"/>
    <p:sldId id="294" r:id="rId28"/>
    <p:sldId id="324" r:id="rId29"/>
    <p:sldId id="311" r:id="rId30"/>
    <p:sldId id="329" r:id="rId31"/>
    <p:sldId id="325" r:id="rId32"/>
    <p:sldId id="320" r:id="rId33"/>
    <p:sldId id="326" r:id="rId34"/>
    <p:sldId id="293" r:id="rId35"/>
    <p:sldId id="319" r:id="rId36"/>
    <p:sldId id="283" r:id="rId3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99" autoAdjust="0"/>
    <p:restoredTop sz="94660"/>
  </p:normalViewPr>
  <p:slideViewPr>
    <p:cSldViewPr>
      <p:cViewPr varScale="1">
        <p:scale>
          <a:sx n="74" d="100"/>
          <a:sy n="74" d="100"/>
        </p:scale>
        <p:origin x="1016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D6B6D-0D67-45F3-ADC2-F8658355A273}" type="datetimeFigureOut">
              <a:rPr lang="es-ES" smtClean="0"/>
              <a:t>11/12/2024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8068E-CFDF-43E2-BD45-926F348529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7012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D6B6D-0D67-45F3-ADC2-F8658355A273}" type="datetimeFigureOut">
              <a:rPr lang="es-ES" smtClean="0"/>
              <a:t>11/12/2024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8068E-CFDF-43E2-BD45-926F348529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4015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D6B6D-0D67-45F3-ADC2-F8658355A273}" type="datetimeFigureOut">
              <a:rPr lang="es-ES" smtClean="0"/>
              <a:t>11/12/2024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8068E-CFDF-43E2-BD45-926F348529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6527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D6B6D-0D67-45F3-ADC2-F8658355A273}" type="datetimeFigureOut">
              <a:rPr lang="es-ES" smtClean="0"/>
              <a:t>11/12/2024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8068E-CFDF-43E2-BD45-926F348529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8422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D6B6D-0D67-45F3-ADC2-F8658355A273}" type="datetimeFigureOut">
              <a:rPr lang="es-ES" smtClean="0"/>
              <a:t>11/12/2024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8068E-CFDF-43E2-BD45-926F348529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5525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D6B6D-0D67-45F3-ADC2-F8658355A273}" type="datetimeFigureOut">
              <a:rPr lang="es-ES" smtClean="0"/>
              <a:t>11/12/2024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8068E-CFDF-43E2-BD45-926F348529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9870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D6B6D-0D67-45F3-ADC2-F8658355A273}" type="datetimeFigureOut">
              <a:rPr lang="es-ES" smtClean="0"/>
              <a:t>11/12/2024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8068E-CFDF-43E2-BD45-926F348529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9282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D6B6D-0D67-45F3-ADC2-F8658355A273}" type="datetimeFigureOut">
              <a:rPr lang="es-ES" smtClean="0"/>
              <a:t>11/12/2024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8068E-CFDF-43E2-BD45-926F348529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7746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D6B6D-0D67-45F3-ADC2-F8658355A273}" type="datetimeFigureOut">
              <a:rPr lang="es-ES" smtClean="0"/>
              <a:t>11/12/2024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8068E-CFDF-43E2-BD45-926F348529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6964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D6B6D-0D67-45F3-ADC2-F8658355A273}" type="datetimeFigureOut">
              <a:rPr lang="es-ES" smtClean="0"/>
              <a:t>11/12/2024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8068E-CFDF-43E2-BD45-926F348529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8712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D6B6D-0D67-45F3-ADC2-F8658355A273}" type="datetimeFigureOut">
              <a:rPr lang="es-ES" smtClean="0"/>
              <a:t>11/12/2024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8068E-CFDF-43E2-BD45-926F348529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5475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D6B6D-0D67-45F3-ADC2-F8658355A273}" type="datetimeFigureOut">
              <a:rPr lang="es-ES" smtClean="0"/>
              <a:t>11/12/2024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8068E-CFDF-43E2-BD45-926F348529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7964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51520" y="692696"/>
            <a:ext cx="835292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dirty="0">
                <a:latin typeface="Arial" pitchFamily="34" charset="0"/>
                <a:cs typeface="Arial" pitchFamily="34" charset="0"/>
              </a:rPr>
              <a:t>ASIGNATURA</a:t>
            </a:r>
            <a:r>
              <a:rPr lang="es-ES" sz="2000" b="1" dirty="0">
                <a:latin typeface="Arial" pitchFamily="34" charset="0"/>
                <a:cs typeface="Arial" pitchFamily="34" charset="0"/>
              </a:rPr>
              <a:t>:  ANATOMÍA Y FISIOLOGÍA II</a:t>
            </a:r>
          </a:p>
          <a:p>
            <a:pPr algn="just"/>
            <a:endParaRPr lang="es-ES" sz="20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2400" b="1" dirty="0">
                <a:latin typeface="Arial" pitchFamily="34" charset="0"/>
                <a:cs typeface="Arial" pitchFamily="34" charset="0"/>
              </a:rPr>
              <a:t>UNIDAD Nº3: </a:t>
            </a:r>
            <a:r>
              <a:rPr lang="es-ES" sz="2000" b="1" dirty="0">
                <a:latin typeface="Arial" pitchFamily="34" charset="0"/>
                <a:cs typeface="Arial" pitchFamily="34" charset="0"/>
              </a:rPr>
              <a:t>ANATOMÍA Y FISIOLOGÍA II</a:t>
            </a:r>
          </a:p>
          <a:p>
            <a:pPr algn="just"/>
            <a:r>
              <a:rPr lang="es-ES" sz="2000" b="1" dirty="0">
                <a:latin typeface="Arial" pitchFamily="34" charset="0"/>
                <a:cs typeface="Arial" pitchFamily="34" charset="0"/>
              </a:rPr>
              <a:t> DEL SISTEMA REPRODUCTOR.</a:t>
            </a:r>
          </a:p>
          <a:p>
            <a:pPr algn="just"/>
            <a:endParaRPr lang="es-ES" sz="20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2400" b="1" dirty="0">
                <a:latin typeface="Arial" pitchFamily="34" charset="0"/>
                <a:cs typeface="Arial" pitchFamily="34" charset="0"/>
              </a:rPr>
              <a:t>TEMA</a:t>
            </a:r>
            <a:r>
              <a:rPr lang="es-ES" sz="2000" b="1" dirty="0">
                <a:latin typeface="Arial" pitchFamily="34" charset="0"/>
                <a:cs typeface="Arial" pitchFamily="34" charset="0"/>
              </a:rPr>
              <a:t>: APARATO REPRODUCTOR </a:t>
            </a:r>
          </a:p>
          <a:p>
            <a:pPr algn="just"/>
            <a:r>
              <a:rPr lang="es-ES" sz="2000" b="1" dirty="0">
                <a:latin typeface="Arial" pitchFamily="34" charset="0"/>
                <a:cs typeface="Arial" pitchFamily="34" charset="0"/>
              </a:rPr>
              <a:t>MASCULINO</a:t>
            </a:r>
          </a:p>
          <a:p>
            <a:pPr algn="just"/>
            <a:endParaRPr lang="es-ES" sz="2400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es-ES" sz="24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2400" b="1" dirty="0">
                <a:latin typeface="Arial" pitchFamily="34" charset="0"/>
                <a:cs typeface="Arial" pitchFamily="34" charset="0"/>
              </a:rPr>
              <a:t>OBJETIVOS</a:t>
            </a:r>
            <a:r>
              <a:rPr lang="es-ES" sz="2000" b="1" dirty="0">
                <a:latin typeface="Arial" pitchFamily="34" charset="0"/>
                <a:cs typeface="Arial" pitchFamily="34" charset="0"/>
              </a:rPr>
              <a:t>: CONOCER </a:t>
            </a:r>
          </a:p>
          <a:p>
            <a:pPr algn="just"/>
            <a:r>
              <a:rPr lang="es-ES" sz="2000" b="1" dirty="0">
                <a:latin typeface="Arial" pitchFamily="34" charset="0"/>
                <a:cs typeface="Arial" pitchFamily="34" charset="0"/>
              </a:rPr>
              <a:t> ANATOMÍA Y FISIOLOGÍA DEL</a:t>
            </a:r>
          </a:p>
          <a:p>
            <a:pPr algn="just"/>
            <a:r>
              <a:rPr lang="es-ES" sz="2000" b="1" dirty="0">
                <a:latin typeface="Arial" pitchFamily="34" charset="0"/>
                <a:cs typeface="Arial" pitchFamily="34" charset="0"/>
              </a:rPr>
              <a:t> APARATO REPRODUCTOR</a:t>
            </a:r>
          </a:p>
          <a:p>
            <a:pPr algn="just"/>
            <a:r>
              <a:rPr lang="es-ES" sz="2000" b="1" dirty="0">
                <a:latin typeface="Arial" pitchFamily="34" charset="0"/>
                <a:cs typeface="Arial" pitchFamily="34" charset="0"/>
              </a:rPr>
              <a:t> MASCULINO</a:t>
            </a:r>
          </a:p>
        </p:txBody>
      </p:sp>
      <p:pic>
        <p:nvPicPr>
          <p:cNvPr id="6" name="Picture 2" descr="El aparato reproductor masculino&lt;br /&g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765" y="1816080"/>
            <a:ext cx="4248472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4888766" y="1816080"/>
            <a:ext cx="4248472" cy="57606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1179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DEA2629-D97A-7D4A-CDF8-37BD9FC71957}"/>
              </a:ext>
            </a:extLst>
          </p:cNvPr>
          <p:cNvSpPr txBox="1"/>
          <p:nvPr/>
        </p:nvSpPr>
        <p:spPr>
          <a:xfrm>
            <a:off x="1043608" y="1340768"/>
            <a:ext cx="7056784" cy="3359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400" dirty="0"/>
              <a:t>Los conductos del </a:t>
            </a:r>
            <a:r>
              <a:rPr lang="es-ES" sz="2400" b="1" dirty="0"/>
              <a:t>epidídimo, deferente y eyaculador </a:t>
            </a:r>
            <a:r>
              <a:rPr lang="es-ES" sz="2400" dirty="0"/>
              <a:t>son los segmentos de las vías espermáticas </a:t>
            </a:r>
            <a:r>
              <a:rPr lang="es-ES" sz="2400" dirty="0" err="1"/>
              <a:t>extratesticulares</a:t>
            </a:r>
            <a:r>
              <a:rPr lang="es-ES" sz="2400" dirty="0"/>
              <a:t>, que tienen la función de </a:t>
            </a:r>
            <a:r>
              <a:rPr lang="es-ES" sz="2400" b="1" dirty="0"/>
              <a:t>transportar los espermatozoides desde los testículos hasta la uretra</a:t>
            </a:r>
            <a:r>
              <a:rPr lang="es-ES" sz="2400" dirty="0"/>
              <a:t>.</a:t>
            </a:r>
          </a:p>
          <a:p>
            <a:pPr algn="just">
              <a:lnSpc>
                <a:spcPct val="150000"/>
              </a:lnSpc>
            </a:pP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280946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88910" y="358648"/>
            <a:ext cx="82809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/>
              <a:t>                   </a:t>
            </a:r>
          </a:p>
          <a:p>
            <a:pPr algn="just"/>
            <a:endParaRPr lang="es-ES" sz="2000" dirty="0"/>
          </a:p>
          <a:p>
            <a:pPr algn="just"/>
            <a:endParaRPr lang="es-ES" sz="2000" dirty="0"/>
          </a:p>
          <a:p>
            <a:pPr algn="just"/>
            <a:endParaRPr lang="es-ES" sz="2000" dirty="0"/>
          </a:p>
          <a:p>
            <a:pPr algn="just"/>
            <a:endParaRPr lang="es-ES" sz="2000" dirty="0"/>
          </a:p>
          <a:p>
            <a:pPr algn="just"/>
            <a:endParaRPr lang="es-ES" sz="2000" dirty="0"/>
          </a:p>
          <a:p>
            <a:pPr algn="just"/>
            <a:endParaRPr lang="es-ES" sz="2000" dirty="0"/>
          </a:p>
          <a:p>
            <a:pPr algn="just"/>
            <a:endParaRPr lang="es-ES" sz="2000" dirty="0"/>
          </a:p>
          <a:p>
            <a:pPr algn="just"/>
            <a:r>
              <a:rPr lang="es-ES" sz="2000" b="1" dirty="0"/>
              <a:t> </a:t>
            </a:r>
          </a:p>
          <a:p>
            <a:pPr algn="just"/>
            <a:endParaRPr lang="es-ES" sz="2000" b="1" dirty="0"/>
          </a:p>
          <a:p>
            <a:pPr algn="just"/>
            <a:endParaRPr lang="es-ES" sz="2000" b="1" dirty="0"/>
          </a:p>
          <a:p>
            <a:pPr algn="just"/>
            <a:endParaRPr lang="es-ES" sz="2000" b="1" dirty="0"/>
          </a:p>
          <a:p>
            <a:pPr algn="just"/>
            <a:endParaRPr lang="es-ES" sz="2000" b="1" dirty="0"/>
          </a:p>
          <a:p>
            <a:pPr algn="just"/>
            <a:endParaRPr lang="es-ES" sz="2000" b="1" dirty="0"/>
          </a:p>
        </p:txBody>
      </p:sp>
      <p:sp>
        <p:nvSpPr>
          <p:cNvPr id="4" name="3 Elipse"/>
          <p:cNvSpPr/>
          <p:nvPr/>
        </p:nvSpPr>
        <p:spPr>
          <a:xfrm>
            <a:off x="323528" y="849708"/>
            <a:ext cx="2052736" cy="108012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/>
              <a:t>El conducto del epidídimo 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2864868" y="819067"/>
            <a:ext cx="5870343" cy="1631216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2000" dirty="0"/>
              <a:t>largo conducto ( 5 cm de longitud) con un trayecto sinuoso, envuelto en tejido conectivo que forma el epidídimo y tiene forma alargada.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2000" dirty="0"/>
              <a:t>Situada en el borde posterior del testículo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2000" dirty="0"/>
              <a:t>Se describen </a:t>
            </a:r>
            <a:r>
              <a:rPr lang="es-ES" sz="2000" b="1" dirty="0"/>
              <a:t>3 porciones</a:t>
            </a:r>
            <a:r>
              <a:rPr lang="es-ES" sz="2000" dirty="0"/>
              <a:t>: cabeza, cuerpo y cola. </a:t>
            </a:r>
          </a:p>
        </p:txBody>
      </p:sp>
      <p:sp>
        <p:nvSpPr>
          <p:cNvPr id="7" name="6 Rectángulo"/>
          <p:cNvSpPr/>
          <p:nvPr/>
        </p:nvSpPr>
        <p:spPr>
          <a:xfrm>
            <a:off x="2595683" y="2708920"/>
            <a:ext cx="6408712" cy="1938992"/>
          </a:xfrm>
          <a:prstGeom prst="rect">
            <a:avLst/>
          </a:prstGeom>
          <a:ln w="571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2000" dirty="0"/>
              <a:t>conducto largo(35-45 cm de longitud)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2000" dirty="0"/>
              <a:t>paredes gruesas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2000" dirty="0"/>
              <a:t>se extiende desde la cola del epidídimo hasta el conducto eyaculador, cercano a la uretra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2000" dirty="0"/>
              <a:t>de acuerdo con la situación que ocupa, en su trayecto se destacan 2 porciones, </a:t>
            </a:r>
            <a:r>
              <a:rPr lang="es-ES" sz="2000" dirty="0" err="1"/>
              <a:t>extraabdominal</a:t>
            </a:r>
            <a:r>
              <a:rPr lang="es-ES" sz="2000" dirty="0"/>
              <a:t> e intraabdominal.</a:t>
            </a:r>
          </a:p>
        </p:txBody>
      </p:sp>
      <p:sp>
        <p:nvSpPr>
          <p:cNvPr id="9" name="8 Elipse"/>
          <p:cNvSpPr/>
          <p:nvPr/>
        </p:nvSpPr>
        <p:spPr>
          <a:xfrm>
            <a:off x="229157" y="5013176"/>
            <a:ext cx="2052736" cy="108012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/>
              <a:t>El conducto eyaculador</a:t>
            </a:r>
            <a:endParaRPr lang="es-ES" dirty="0"/>
          </a:p>
        </p:txBody>
      </p:sp>
      <p:sp>
        <p:nvSpPr>
          <p:cNvPr id="10" name="9 Elipse"/>
          <p:cNvSpPr/>
          <p:nvPr/>
        </p:nvSpPr>
        <p:spPr>
          <a:xfrm>
            <a:off x="229157" y="2826710"/>
            <a:ext cx="2052736" cy="108012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b="1" dirty="0"/>
              <a:t>El conducto deferente </a:t>
            </a:r>
            <a:endParaRPr lang="es-ES" dirty="0"/>
          </a:p>
        </p:txBody>
      </p:sp>
      <p:sp>
        <p:nvSpPr>
          <p:cNvPr id="11" name="10 Rectángulo"/>
          <p:cNvSpPr/>
          <p:nvPr/>
        </p:nvSpPr>
        <p:spPr>
          <a:xfrm>
            <a:off x="2771800" y="5085184"/>
            <a:ext cx="5395604" cy="1477328"/>
          </a:xfrm>
          <a:prstGeom prst="rect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dirty="0"/>
              <a:t>tiene un trayecto corto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dirty="0"/>
              <a:t>se extiende desde el lugar donde se unen el conducto deferente y la vesícula seminal, hasta la porción prostática de la uretra que atraviesa el espesor de la próstata.</a:t>
            </a:r>
          </a:p>
        </p:txBody>
      </p:sp>
    </p:spTree>
    <p:extLst>
      <p:ext uri="{BB962C8B-B14F-4D97-AF65-F5344CB8AC3E}">
        <p14:creationId xmlns:p14="http://schemas.microsoft.com/office/powerpoint/2010/main" val="3815115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6A62276-95BC-0DBE-7418-7919623911F1}"/>
              </a:ext>
            </a:extLst>
          </p:cNvPr>
          <p:cNvSpPr txBox="1"/>
          <p:nvPr/>
        </p:nvSpPr>
        <p:spPr>
          <a:xfrm>
            <a:off x="1115616" y="1700808"/>
            <a:ext cx="7488832" cy="2251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400" b="1" dirty="0"/>
              <a:t>Glándulas anexas del sistema genital masculino: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2400" b="1" dirty="0"/>
              <a:t>vesículas seminales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2400" b="1" dirty="0"/>
              <a:t>Próstata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2400" b="1" dirty="0"/>
              <a:t>glándulas bulbouretrales</a:t>
            </a:r>
          </a:p>
        </p:txBody>
      </p:sp>
    </p:spTree>
    <p:extLst>
      <p:ext uri="{BB962C8B-B14F-4D97-AF65-F5344CB8AC3E}">
        <p14:creationId xmlns:p14="http://schemas.microsoft.com/office/powerpoint/2010/main" val="3960538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unción de las vesículas seminales | PPT">
            <a:extLst>
              <a:ext uri="{FF2B5EF4-FFF2-40B4-BE49-F238E27FC236}">
                <a16:creationId xmlns:a16="http://schemas.microsoft.com/office/drawing/2014/main" id="{216DECB3-501F-09F3-CF33-A9D1DC8E19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7" t="26489" r="4820" b="5070"/>
          <a:stretch/>
        </p:blipFill>
        <p:spPr bwMode="auto">
          <a:xfrm>
            <a:off x="4427984" y="1124744"/>
            <a:ext cx="460851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611560" y="476672"/>
            <a:ext cx="820891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sz="2000" dirty="0"/>
          </a:p>
          <a:p>
            <a:pPr algn="just"/>
            <a:endParaRPr lang="es-ES" sz="2000" dirty="0"/>
          </a:p>
          <a:p>
            <a:pPr algn="just"/>
            <a:endParaRPr lang="es-ES" sz="2000" dirty="0"/>
          </a:p>
          <a:p>
            <a:pPr algn="just"/>
            <a:endParaRPr lang="es-ES" sz="2000" dirty="0"/>
          </a:p>
          <a:p>
            <a:pPr algn="just"/>
            <a:endParaRPr lang="es-ES" sz="2000" dirty="0"/>
          </a:p>
          <a:p>
            <a:pPr algn="just"/>
            <a:endParaRPr lang="es-ES" sz="2000" dirty="0"/>
          </a:p>
          <a:p>
            <a:pPr algn="just"/>
            <a:endParaRPr lang="es-ES" sz="2000" dirty="0"/>
          </a:p>
          <a:p>
            <a:pPr algn="just"/>
            <a:endParaRPr lang="es-ES" sz="2000" dirty="0"/>
          </a:p>
          <a:p>
            <a:pPr algn="just"/>
            <a:endParaRPr lang="es-ES" sz="2000" dirty="0"/>
          </a:p>
          <a:p>
            <a:pPr algn="just"/>
            <a:endParaRPr lang="es-ES" sz="2000" dirty="0"/>
          </a:p>
          <a:p>
            <a:pPr algn="just"/>
            <a:endParaRPr lang="es-ES" sz="2000" dirty="0"/>
          </a:p>
          <a:p>
            <a:pPr algn="just"/>
            <a:endParaRPr lang="es-ES" sz="2000" dirty="0"/>
          </a:p>
          <a:p>
            <a:pPr algn="just"/>
            <a:endParaRPr lang="es-ES" sz="2000" dirty="0"/>
          </a:p>
        </p:txBody>
      </p:sp>
      <p:sp>
        <p:nvSpPr>
          <p:cNvPr id="3" name="2 Rectángulo"/>
          <p:cNvSpPr/>
          <p:nvPr/>
        </p:nvSpPr>
        <p:spPr>
          <a:xfrm>
            <a:off x="215516" y="548680"/>
            <a:ext cx="4392488" cy="24482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ysClr val="windowText" lastClr="000000"/>
                </a:solidFill>
              </a:rPr>
              <a:t>Las vesículas seminales: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ES" sz="2000" dirty="0">
                <a:solidFill>
                  <a:sysClr val="windowText" lastClr="000000"/>
                </a:solidFill>
              </a:rPr>
              <a:t>son glándulas pares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ES" sz="2000" dirty="0">
                <a:solidFill>
                  <a:sysClr val="windowText" lastClr="000000"/>
                </a:solidFill>
              </a:rPr>
              <a:t>tienen la función de producir gran parte del líquido seminal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ES" sz="2000" dirty="0">
                <a:solidFill>
                  <a:sysClr val="windowText" lastClr="000000"/>
                </a:solidFill>
              </a:rPr>
              <a:t>situadas en la cavidad pelviana, detrás del fondo de la vejiga, lateralmente a los conductos deferentes.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15516" y="3129940"/>
            <a:ext cx="4392488" cy="34674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000" b="1" dirty="0">
                <a:solidFill>
                  <a:sysClr val="windowText" lastClr="000000"/>
                </a:solidFill>
              </a:rPr>
              <a:t>Las glándulas bulbouretrales: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ES" sz="2000" dirty="0">
                <a:solidFill>
                  <a:sysClr val="windowText" lastClr="000000"/>
                </a:solidFill>
              </a:rPr>
              <a:t>son glándulas pares pequeñas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ES" sz="2000" dirty="0">
                <a:solidFill>
                  <a:sysClr val="windowText" lastClr="000000"/>
                </a:solidFill>
              </a:rPr>
              <a:t>tienen función de segregar una sustancia mucoide que neutraliza la acción irritante de la orina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ES" sz="2000" dirty="0">
                <a:solidFill>
                  <a:sysClr val="windowText" lastClr="000000"/>
                </a:solidFill>
              </a:rPr>
              <a:t>situadas en el espesor del diafragma urogenital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ES" sz="2000" dirty="0">
                <a:solidFill>
                  <a:sysClr val="windowText" lastClr="000000"/>
                </a:solidFill>
              </a:rPr>
              <a:t>sus conductos desembocan en la pared posterior de la porción esponjosa de la uretra (bulbo del pene)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A6D001A9-A88B-0DF1-553B-9471A36D7930}"/>
              </a:ext>
            </a:extLst>
          </p:cNvPr>
          <p:cNvSpPr/>
          <p:nvPr/>
        </p:nvSpPr>
        <p:spPr>
          <a:xfrm>
            <a:off x="7884368" y="2996952"/>
            <a:ext cx="1044116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034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51520" y="260648"/>
            <a:ext cx="4464496" cy="63367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000" b="1" dirty="0">
                <a:solidFill>
                  <a:sysClr val="windowText" lastClr="000000"/>
                </a:solidFill>
              </a:rPr>
              <a:t>La próstata: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ES" sz="2000" dirty="0">
                <a:solidFill>
                  <a:sysClr val="windowText" lastClr="000000"/>
                </a:solidFill>
              </a:rPr>
              <a:t>glándula impar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ES" sz="2000" dirty="0">
                <a:solidFill>
                  <a:sysClr val="windowText" lastClr="000000"/>
                </a:solidFill>
              </a:rPr>
              <a:t>tiene función de segregar la &gt; parte del líquido seminal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ES" sz="2000" dirty="0">
                <a:solidFill>
                  <a:sysClr val="windowText" lastClr="000000"/>
                </a:solidFill>
              </a:rPr>
              <a:t>situada en la cavidad pelviana, por debajo del cuello de la vejiga urinaria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ES" sz="2000" dirty="0">
                <a:solidFill>
                  <a:sysClr val="windowText" lastClr="000000"/>
                </a:solidFill>
              </a:rPr>
              <a:t>tiene forma de un cono, en el que se distinguen las porciones siguientes: una base, un ápice y 4 caras (anterior, posterior y laterales).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ES" sz="2000" dirty="0">
                <a:solidFill>
                  <a:sysClr val="windowText" lastClr="000000"/>
                </a:solidFill>
              </a:rPr>
              <a:t>atravesada por la uretra y los conductos eyaculadores.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ES" sz="2000" dirty="0">
                <a:solidFill>
                  <a:sysClr val="windowText" lastClr="000000"/>
                </a:solidFill>
              </a:rPr>
              <a:t>Compuesta por 3 lóbulos:</a:t>
            </a:r>
          </a:p>
          <a:p>
            <a:pPr algn="just"/>
            <a:r>
              <a:rPr lang="es-ES" sz="2000" dirty="0">
                <a:solidFill>
                  <a:sysClr val="windowText" lastClr="000000"/>
                </a:solidFill>
              </a:rPr>
              <a:t>2 laterales </a:t>
            </a:r>
          </a:p>
          <a:p>
            <a:pPr algn="just"/>
            <a:r>
              <a:rPr lang="es-ES" sz="2000" dirty="0">
                <a:solidFill>
                  <a:sysClr val="windowText" lastClr="000000"/>
                </a:solidFill>
              </a:rPr>
              <a:t>1 medio (localizado este último entre los conductos eyaculadores y la uretra. </a:t>
            </a:r>
          </a:p>
          <a:p>
            <a:pPr algn="just"/>
            <a:endParaRPr lang="es-ES" sz="2000" dirty="0">
              <a:solidFill>
                <a:sysClr val="windowText" lastClr="000000"/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730C0A3-B512-CE20-B18B-D6C94FD4D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0"/>
            <a:ext cx="4283968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752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efinición de cuerpo cavernoso - Diccionario de cáncer del NCI - NCI">
            <a:extLst>
              <a:ext uri="{FF2B5EF4-FFF2-40B4-BE49-F238E27FC236}">
                <a16:creationId xmlns:a16="http://schemas.microsoft.com/office/drawing/2014/main" id="{16969B66-AA64-8C3F-8DE8-05254AFB6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689" y="1844824"/>
            <a:ext cx="54387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23528" y="404664"/>
            <a:ext cx="8712968" cy="5584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000" b="1" dirty="0"/>
              <a:t>El pene </a:t>
            </a:r>
            <a:r>
              <a:rPr lang="es-ES" sz="2000" dirty="0"/>
              <a:t>es el órgano de la cópula en el varón, que está atravesado por la uretra. </a:t>
            </a:r>
          </a:p>
          <a:p>
            <a:pPr algn="just">
              <a:lnSpc>
                <a:spcPct val="150000"/>
              </a:lnSpc>
            </a:pPr>
            <a:r>
              <a:rPr lang="es-ES" sz="2000" dirty="0"/>
              <a:t>Situado por delante de las bolsas escrotales y debajo de la sínfisis púbica. Tiene forma de un cilindro, en el que se destacan 3 porciones: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/>
              <a:t>Raíz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/>
              <a:t>Cuerpo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/>
              <a:t>Glande o cabeza </a:t>
            </a:r>
          </a:p>
          <a:p>
            <a:pPr algn="just">
              <a:lnSpc>
                <a:spcPct val="150000"/>
              </a:lnSpc>
            </a:pPr>
            <a:r>
              <a:rPr lang="es-ES" sz="2000" dirty="0"/>
              <a:t> La piel que cubre el pene </a:t>
            </a:r>
          </a:p>
          <a:p>
            <a:pPr algn="just">
              <a:lnSpc>
                <a:spcPct val="150000"/>
              </a:lnSpc>
            </a:pPr>
            <a:r>
              <a:rPr lang="es-ES" sz="2000" dirty="0"/>
              <a:t>forma al nivel del glande un </a:t>
            </a:r>
          </a:p>
          <a:p>
            <a:pPr algn="just">
              <a:lnSpc>
                <a:spcPct val="150000"/>
              </a:lnSpc>
            </a:pPr>
            <a:r>
              <a:rPr lang="es-ES" sz="2000" dirty="0"/>
              <a:t>pliegue anular llamado prepucio. </a:t>
            </a:r>
          </a:p>
          <a:p>
            <a:pPr algn="just">
              <a:lnSpc>
                <a:spcPct val="150000"/>
              </a:lnSpc>
            </a:pPr>
            <a:endParaRPr lang="es-ES" sz="2000" dirty="0"/>
          </a:p>
          <a:p>
            <a:pPr algn="just">
              <a:lnSpc>
                <a:spcPct val="150000"/>
              </a:lnSpc>
            </a:pPr>
            <a:r>
              <a:rPr lang="es-ES" sz="2000" dirty="0"/>
              <a:t>Se destacan </a:t>
            </a:r>
            <a:r>
              <a:rPr lang="es-ES" sz="2000" b="1" dirty="0"/>
              <a:t>2 cuerpos cavernosos </a:t>
            </a:r>
            <a:r>
              <a:rPr lang="es-ES" sz="2000" dirty="0"/>
              <a:t>situados hacia arriba </a:t>
            </a:r>
          </a:p>
          <a:p>
            <a:pPr algn="just">
              <a:lnSpc>
                <a:spcPct val="150000"/>
              </a:lnSpc>
            </a:pPr>
            <a:r>
              <a:rPr lang="es-ES" sz="2000" dirty="0"/>
              <a:t>y </a:t>
            </a:r>
            <a:r>
              <a:rPr lang="es-ES" sz="2000" b="1" dirty="0"/>
              <a:t>un cuerpo esponjoso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1703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l pene&lt;br /&gt;Formado por:&lt;br /&gt;Dos cuerpos cavernosos&lt;br /&gt;Un cuerpo esponjoso&lt;br /&g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8064896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3742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LOS CUERPOS CAVERNOSOSse encuentraníntimamente sujetos a lapelvis ósea a nivel de lasramas isquiopubianasmediante adherenc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208912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2273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L PENE Y LASESTRUCTURAS ERÉCTILESEl pene está conformadopor tres estructurascilíndricas, dos de ellas demayor envergadur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06517"/>
            <a:ext cx="8640960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605657" y="1997838"/>
            <a:ext cx="3809757" cy="34778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fontAlgn="base"/>
            <a:r>
              <a:rPr lang="es-ES" sz="2000" b="1" dirty="0">
                <a:latin typeface="Arial" pitchFamily="34" charset="0"/>
                <a:cs typeface="Arial" pitchFamily="34" charset="0"/>
              </a:rPr>
              <a:t>Cuerpo esponjoso.</a:t>
            </a:r>
            <a:endParaRPr lang="es-ES" sz="2000" dirty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es-ES" sz="2000" dirty="0">
                <a:latin typeface="Arial" pitchFamily="34" charset="0"/>
                <a:cs typeface="Arial" pitchFamily="34" charset="0"/>
              </a:rPr>
              <a:t>El cuerpo esponjoso se presenta en forma de columna dentro del pene. Es una columna delgada en comparación con el cuerpo cavernoso. </a:t>
            </a:r>
            <a:r>
              <a:rPr lang="es-ES" sz="2000" b="1" dirty="0">
                <a:latin typeface="Arial" pitchFamily="34" charset="0"/>
                <a:cs typeface="Arial" pitchFamily="34" charset="0"/>
              </a:rPr>
              <a:t>En su parte inferior se encuentra el glande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 que es la parte de mayor tamaño del cuerpo esponjoso.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652570"/>
            <a:ext cx="8864397" cy="130514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CUERPO ESPONJOSO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8519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4887" y="3789040"/>
            <a:ext cx="2664945" cy="5062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000" b="1" dirty="0"/>
              <a:t>El funículo espermático</a:t>
            </a:r>
            <a:endParaRPr lang="es-ES" sz="2000" dirty="0"/>
          </a:p>
        </p:txBody>
      </p:sp>
      <p:sp>
        <p:nvSpPr>
          <p:cNvPr id="3" name="2 Rectángulo"/>
          <p:cNvSpPr/>
          <p:nvPr/>
        </p:nvSpPr>
        <p:spPr>
          <a:xfrm>
            <a:off x="1547664" y="421666"/>
            <a:ext cx="1277081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sz="2000" b="1" dirty="0"/>
              <a:t>El escroto </a:t>
            </a:r>
            <a:endParaRPr lang="es-ES" sz="2000" dirty="0"/>
          </a:p>
        </p:txBody>
      </p:sp>
      <p:sp>
        <p:nvSpPr>
          <p:cNvPr id="4" name="3 Rectángulo"/>
          <p:cNvSpPr/>
          <p:nvPr/>
        </p:nvSpPr>
        <p:spPr>
          <a:xfrm>
            <a:off x="394886" y="966540"/>
            <a:ext cx="8389074" cy="23529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000" dirty="0"/>
              <a:t>es la bolsa cutánea situada en la </a:t>
            </a:r>
            <a:r>
              <a:rPr lang="es-ES" sz="2000" b="1" dirty="0"/>
              <a:t>parte anterior de la región perineal, debajo de la sínfisis púbica y detrás del pene</a:t>
            </a:r>
            <a:r>
              <a:rPr lang="es-ES" sz="2000" dirty="0"/>
              <a:t>, que está dividida por el septo escrotal en 2 compartimentos, cada uno de los cuales contiene un </a:t>
            </a:r>
            <a:r>
              <a:rPr lang="es-ES" sz="2000" b="1" dirty="0"/>
              <a:t>testículo con su epidídimo </a:t>
            </a:r>
            <a:r>
              <a:rPr lang="es-ES" sz="2000" dirty="0"/>
              <a:t>y la parte escrotal del funículo o cordón espermático con sus cubiertas.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5139149-3F64-F9AC-7F85-59DF5177F32C}"/>
              </a:ext>
            </a:extLst>
          </p:cNvPr>
          <p:cNvSpPr txBox="1"/>
          <p:nvPr/>
        </p:nvSpPr>
        <p:spPr>
          <a:xfrm>
            <a:off x="107504" y="4390803"/>
            <a:ext cx="4248472" cy="132343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s-ES" sz="2000" dirty="0"/>
              <a:t>es el conjunto de elementos reunidos en forma de cordón, que se extienden por el canal inguinal hasta el testículo situado en la bolsa escrotal</a:t>
            </a:r>
            <a:endParaRPr lang="es-EC" sz="20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8EA8997-6AC7-A4F9-84A2-CE4311CDC695}"/>
              </a:ext>
            </a:extLst>
          </p:cNvPr>
          <p:cNvSpPr txBox="1"/>
          <p:nvPr/>
        </p:nvSpPr>
        <p:spPr>
          <a:xfrm>
            <a:off x="4355976" y="4362429"/>
            <a:ext cx="4572000" cy="17543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ES" sz="1800" dirty="0"/>
              <a:t>su </a:t>
            </a:r>
            <a:r>
              <a:rPr lang="es-ES" sz="1800" b="1" dirty="0"/>
              <a:t>componente principal es el conducto deferente </a:t>
            </a:r>
            <a:r>
              <a:rPr lang="es-ES" sz="1800" dirty="0"/>
              <a:t>que está acompañado de vasos (arterias, venas y linfáticos), nervios, restos del conducto peritoneo vaginal y otras estructuras </a:t>
            </a:r>
            <a:r>
              <a:rPr lang="es-ES" sz="1800" dirty="0" err="1"/>
              <a:t>musculomembranosas</a:t>
            </a:r>
            <a:r>
              <a:rPr lang="es-ES" sz="1800" dirty="0"/>
              <a:t> procedentes de la pared anterior del abdomen.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131380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29258" y="147404"/>
            <a:ext cx="88204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BIBLIOGRAFÍA:</a:t>
            </a:r>
          </a:p>
          <a:p>
            <a:pPr algn="ctr"/>
            <a:b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BÁSICA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GANONG “Fisiología Medica”  23ed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GUYTUN Y HALL “Tratado de Fisiología Médica”, decimosegunda edición.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TORTORA – DERRICKSON “Principios de anatomía y fisiología”. 11ª Edición.</a:t>
            </a:r>
          </a:p>
          <a:p>
            <a:pPr algn="ctr"/>
            <a:b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COMPLEMENTARIA: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Stuart Ira Fox. Fisiología Humana. 12 Ed. Mac Graw Hill. 2011.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Bases de datos, </a:t>
            </a:r>
            <a:r>
              <a:rPr lang="es-EC" sz="2000" dirty="0" err="1">
                <a:latin typeface="Arial" panose="020B0604020202020204" pitchFamily="34" charset="0"/>
                <a:cs typeface="Arial" panose="020B0604020202020204" pitchFamily="34" charset="0"/>
              </a:rPr>
              <a:t>PubMed</a:t>
            </a: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C" sz="2000" dirty="0" err="1">
                <a:latin typeface="Arial" panose="020B0604020202020204" pitchFamily="34" charset="0"/>
                <a:cs typeface="Arial" panose="020B0604020202020204" pitchFamily="34" charset="0"/>
              </a:rPr>
              <a:t>Elsevier</a:t>
            </a: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C" sz="2000" dirty="0" err="1">
                <a:latin typeface="Arial" panose="020B0604020202020204" pitchFamily="34" charset="0"/>
                <a:cs typeface="Arial" panose="020B0604020202020204" pitchFamily="34" charset="0"/>
              </a:rPr>
              <a:t>Hinari</a:t>
            </a: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, EBSCO, Cielo, </a:t>
            </a:r>
            <a:r>
              <a:rPr lang="es-EC" sz="2000" dirty="0" err="1">
                <a:latin typeface="Arial" panose="020B0604020202020204" pitchFamily="34" charset="0"/>
                <a:cs typeface="Arial" panose="020B0604020202020204" pitchFamily="34" charset="0"/>
              </a:rPr>
              <a:t>Science</a:t>
            </a: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2000" dirty="0" err="1">
                <a:latin typeface="Arial" panose="020B0604020202020204" pitchFamily="34" charset="0"/>
                <a:cs typeface="Arial" panose="020B0604020202020204" pitchFamily="34" charset="0"/>
              </a:rPr>
              <a:t>Direct</a:t>
            </a: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2000" dirty="0"/>
          </a:p>
        </p:txBody>
      </p:sp>
      <p:pic>
        <p:nvPicPr>
          <p:cNvPr id="52226" name="Picture 2" descr="Aparato Reproductor Masculi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764" y="3933056"/>
            <a:ext cx="7620000" cy="39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5870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23528" y="332656"/>
            <a:ext cx="83529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b="1" dirty="0">
                <a:cs typeface="Arial" pitchFamily="34" charset="0"/>
              </a:rPr>
              <a:t>Función del pene</a:t>
            </a:r>
          </a:p>
          <a:p>
            <a:pPr algn="just"/>
            <a:endParaRPr lang="es-ES" sz="2000" dirty="0">
              <a:cs typeface="Arial" pitchFamily="34" charset="0"/>
            </a:endParaRPr>
          </a:p>
          <a:p>
            <a:pPr algn="just"/>
            <a:r>
              <a:rPr lang="es-ES" sz="2000" b="1" dirty="0">
                <a:cs typeface="Arial" pitchFamily="34" charset="0"/>
              </a:rPr>
              <a:t>El pene tiene una doble función.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ES" sz="2000" dirty="0">
                <a:cs typeface="Arial" pitchFamily="34" charset="0"/>
              </a:rPr>
              <a:t>Al contener en su interior parte de la uretra, interviene en la micción.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ES" sz="2000" dirty="0">
                <a:cs typeface="Arial" pitchFamily="34" charset="0"/>
              </a:rPr>
              <a:t>Por otra parte, es el órgano copulador en el acto sexual. </a:t>
            </a:r>
          </a:p>
          <a:p>
            <a:pPr algn="just"/>
            <a:endParaRPr lang="es-ES" sz="2000" dirty="0">
              <a:cs typeface="Arial" pitchFamily="34" charset="0"/>
            </a:endParaRPr>
          </a:p>
          <a:p>
            <a:pPr algn="just"/>
            <a:r>
              <a:rPr lang="es-ES" sz="2000" b="1" dirty="0">
                <a:cs typeface="Arial" pitchFamily="34" charset="0"/>
              </a:rPr>
              <a:t>Por estimulación parasimpática, los cuerpos cavernosos y esponjoso se llenan de sangre, con lo cual, el pene aumenta de tamaño, se endurece y se pone rígido durante la erección, necesaria para la realización del coito.</a:t>
            </a:r>
          </a:p>
        </p:txBody>
      </p:sp>
      <p:sp>
        <p:nvSpPr>
          <p:cNvPr id="2" name="1 Rectángulo"/>
          <p:cNvSpPr/>
          <p:nvPr/>
        </p:nvSpPr>
        <p:spPr>
          <a:xfrm>
            <a:off x="611560" y="3434404"/>
            <a:ext cx="82089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cs typeface="Arial" pitchFamily="34" charset="0"/>
              </a:rPr>
              <a:t>En este proceso intervienen varios factores: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2000" dirty="0">
                <a:cs typeface="Arial" pitchFamily="34" charset="0"/>
              </a:rPr>
              <a:t>la </a:t>
            </a:r>
            <a:r>
              <a:rPr lang="es-ES" sz="2000" b="1" dirty="0">
                <a:cs typeface="Arial" pitchFamily="34" charset="0"/>
              </a:rPr>
              <a:t>dilatación de las arterias </a:t>
            </a:r>
            <a:r>
              <a:rPr lang="es-ES" sz="2000" dirty="0">
                <a:cs typeface="Arial" pitchFamily="34" charset="0"/>
              </a:rPr>
              <a:t>produce el llenado de los cuerpos cavernosos y esponjoso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2000" dirty="0">
                <a:cs typeface="Arial" pitchFamily="34" charset="0"/>
              </a:rPr>
              <a:t>la </a:t>
            </a:r>
            <a:r>
              <a:rPr lang="es-ES" sz="2000" b="1" dirty="0">
                <a:cs typeface="Arial" pitchFamily="34" charset="0"/>
              </a:rPr>
              <a:t>musculatura de la raíz del pene, músculos </a:t>
            </a:r>
            <a:r>
              <a:rPr lang="es-ES" sz="2000" b="1" dirty="0" err="1">
                <a:cs typeface="Arial" pitchFamily="34" charset="0"/>
              </a:rPr>
              <a:t>isquiocavernosos</a:t>
            </a:r>
            <a:r>
              <a:rPr lang="es-ES" sz="2000" b="1" dirty="0">
                <a:cs typeface="Arial" pitchFamily="34" charset="0"/>
              </a:rPr>
              <a:t> y </a:t>
            </a:r>
            <a:r>
              <a:rPr lang="es-ES" sz="2000" b="1" dirty="0" err="1">
                <a:cs typeface="Arial" pitchFamily="34" charset="0"/>
              </a:rPr>
              <a:t>bulbocavernoso</a:t>
            </a:r>
            <a:r>
              <a:rPr lang="es-ES" sz="2000" dirty="0">
                <a:cs typeface="Arial" pitchFamily="34" charset="0"/>
              </a:rPr>
              <a:t>, se contrae, </a:t>
            </a:r>
            <a:r>
              <a:rPr lang="es-ES" sz="2000" b="1" dirty="0">
                <a:cs typeface="Arial" pitchFamily="34" charset="0"/>
              </a:rPr>
              <a:t>impulsando</a:t>
            </a:r>
            <a:r>
              <a:rPr lang="es-ES" sz="2000" dirty="0">
                <a:cs typeface="Arial" pitchFamily="34" charset="0"/>
              </a:rPr>
              <a:t> aún más la sangre hacia el pene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2000" dirty="0">
                <a:cs typeface="Arial" pitchFamily="34" charset="0"/>
              </a:rPr>
              <a:t>el </a:t>
            </a:r>
            <a:r>
              <a:rPr lang="es-ES" sz="2000" b="1" dirty="0">
                <a:cs typeface="Arial" pitchFamily="34" charset="0"/>
              </a:rPr>
              <a:t>músculo transverso profundo del perineo, diafragma urogenital</a:t>
            </a:r>
            <a:r>
              <a:rPr lang="es-ES" sz="2000" dirty="0">
                <a:cs typeface="Arial" pitchFamily="34" charset="0"/>
              </a:rPr>
              <a:t>, se </a:t>
            </a:r>
            <a:r>
              <a:rPr lang="es-ES" sz="2000" b="1" dirty="0">
                <a:cs typeface="Arial" pitchFamily="34" charset="0"/>
              </a:rPr>
              <a:t>contrae</a:t>
            </a:r>
            <a:r>
              <a:rPr lang="es-ES" sz="2000" dirty="0">
                <a:cs typeface="Arial" pitchFamily="34" charset="0"/>
              </a:rPr>
              <a:t>, dificultando la salida de sangre ya que comprime las venas que pasan a través de él.</a:t>
            </a:r>
          </a:p>
        </p:txBody>
      </p:sp>
    </p:spTree>
    <p:extLst>
      <p:ext uri="{BB962C8B-B14F-4D97-AF65-F5344CB8AC3E}">
        <p14:creationId xmlns:p14="http://schemas.microsoft.com/office/powerpoint/2010/main" val="18703629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952559"/>
            <a:ext cx="79208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000" b="1" dirty="0">
                <a:latin typeface="Arial" pitchFamily="34" charset="0"/>
                <a:cs typeface="Arial" pitchFamily="34" charset="0"/>
              </a:rPr>
              <a:t>La erección que en principio es un acto reflejo, puede ser inhibida por estímulos psíquicos, como el temor. </a:t>
            </a:r>
          </a:p>
          <a:p>
            <a:pPr algn="just">
              <a:lnSpc>
                <a:spcPct val="150000"/>
              </a:lnSpc>
            </a:pPr>
            <a:endParaRPr lang="es-ES" sz="2000" b="1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ES" sz="2000" b="1" dirty="0">
                <a:latin typeface="Arial" pitchFamily="34" charset="0"/>
                <a:cs typeface="Arial" pitchFamily="34" charset="0"/>
              </a:rPr>
              <a:t>Los pensamientos o imágenes sexuales pueden desencadenar el proceso de erección. </a:t>
            </a:r>
          </a:p>
          <a:p>
            <a:pPr algn="just">
              <a:lnSpc>
                <a:spcPct val="150000"/>
              </a:lnSpc>
            </a:pPr>
            <a:endParaRPr lang="es-ES" sz="20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br>
              <a:rPr lang="es-ES" sz="2000" dirty="0"/>
            </a:br>
            <a:endParaRPr lang="es-ES" sz="2000" dirty="0"/>
          </a:p>
        </p:txBody>
      </p:sp>
      <p:sp>
        <p:nvSpPr>
          <p:cNvPr id="3" name="2 Rectángulo"/>
          <p:cNvSpPr/>
          <p:nvPr/>
        </p:nvSpPr>
        <p:spPr>
          <a:xfrm>
            <a:off x="2195736" y="3717032"/>
            <a:ext cx="2590774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sz="2000" b="1" dirty="0">
                <a:latin typeface="Arial" pitchFamily="34" charset="0"/>
                <a:cs typeface="Arial" pitchFamily="34" charset="0"/>
              </a:rPr>
              <a:t>La corteza cerebral </a:t>
            </a:r>
            <a:endParaRPr lang="es-ES" sz="2000" b="1" dirty="0"/>
          </a:p>
        </p:txBody>
      </p:sp>
      <p:sp>
        <p:nvSpPr>
          <p:cNvPr id="4" name="3 Rectángulo"/>
          <p:cNvSpPr/>
          <p:nvPr/>
        </p:nvSpPr>
        <p:spPr>
          <a:xfrm>
            <a:off x="552716" y="4437112"/>
            <a:ext cx="7835708" cy="142763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actúa como un centro integrador de la actividad sexual, modificando los reflejos que intervienen en ella, bien sea disminuyéndolos o favoreciéndolos.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4185057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Imagen 1" descr="Descripción: epididimo-conducto-deferen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712879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30262" y="756910"/>
            <a:ext cx="1919115" cy="52322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s-ES" sz="2800" b="1" i="0" u="none" strike="noStrike" cap="none" normalizeH="0" baseline="0" dirty="0">
                <a:ln>
                  <a:noFill/>
                </a:ln>
                <a:solidFill>
                  <a:srgbClr val="57575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Epidídimo</a:t>
            </a:r>
            <a:endParaRPr kumimoji="0" lang="es-E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5353" y="5157192"/>
            <a:ext cx="8892480" cy="120032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0" i="0" u="none" strike="noStrike" cap="none" normalizeH="0" baseline="0" dirty="0">
                <a:ln>
                  <a:noFill/>
                </a:ln>
                <a:solidFill>
                  <a:srgbClr val="57575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Es un tubo estrecho ubicado en la parte superior de los testículos. </a:t>
            </a:r>
            <a:r>
              <a:rPr kumimoji="0" lang="es-ES" sz="2400" b="1" i="0" u="none" strike="noStrike" cap="none" normalizeH="0" baseline="0" dirty="0">
                <a:ln>
                  <a:noFill/>
                </a:ln>
                <a:solidFill>
                  <a:srgbClr val="57575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Allí se alojan y maduran los espermatozoides entre unos 10 y 14 días</a:t>
            </a:r>
            <a:r>
              <a:rPr kumimoji="0" lang="es-ES" sz="2400" b="0" i="0" u="none" strike="noStrike" cap="none" normalizeH="0" baseline="0" dirty="0">
                <a:ln>
                  <a:noFill/>
                </a:ln>
                <a:solidFill>
                  <a:srgbClr val="57575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s-E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8186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699791" y="1340768"/>
            <a:ext cx="592936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s-ES" sz="2400" dirty="0">
                <a:cs typeface="Arial" pitchFamily="34" charset="0"/>
              </a:rPr>
              <a:t>Son los conductos mediante los que se </a:t>
            </a:r>
            <a:r>
              <a:rPr lang="es-ES" sz="2400" b="1" dirty="0">
                <a:cs typeface="Arial" pitchFamily="34" charset="0"/>
              </a:rPr>
              <a:t>transportan los espermatozoides en el semen hasta el pene a través de la eyaculación</a:t>
            </a:r>
            <a:r>
              <a:rPr lang="es-ES" sz="2400" dirty="0">
                <a:cs typeface="Arial" pitchFamily="34" charset="0"/>
              </a:rPr>
              <a:t>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699791" y="3284984"/>
            <a:ext cx="59293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ES" sz="2400" b="1" dirty="0">
                <a:cs typeface="Arial" pitchFamily="34" charset="0"/>
              </a:rPr>
              <a:t>Es el líquido que transporta a los espermatozoides y otras secreciones</a:t>
            </a:r>
            <a:r>
              <a:rPr lang="es-ES" sz="2400" dirty="0">
                <a:cs typeface="Arial" pitchFamily="34" charset="0"/>
              </a:rPr>
              <a:t> que producen las glándulas </a:t>
            </a:r>
            <a:r>
              <a:rPr lang="es-ES" sz="2400" dirty="0" err="1">
                <a:cs typeface="Arial" pitchFamily="34" charset="0"/>
              </a:rPr>
              <a:t>bulbouretrales</a:t>
            </a:r>
            <a:r>
              <a:rPr lang="es-ES" sz="2400" dirty="0">
                <a:cs typeface="Arial" pitchFamily="34" charset="0"/>
              </a:rPr>
              <a:t> y la próstata.</a:t>
            </a:r>
          </a:p>
        </p:txBody>
      </p:sp>
      <p:sp>
        <p:nvSpPr>
          <p:cNvPr id="2" name="1 Elipse"/>
          <p:cNvSpPr/>
          <p:nvPr/>
        </p:nvSpPr>
        <p:spPr>
          <a:xfrm>
            <a:off x="288841" y="1266528"/>
            <a:ext cx="2016224" cy="914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/>
            <a:r>
              <a:rPr lang="es-ES" sz="2000" b="1" dirty="0">
                <a:cs typeface="Arial" pitchFamily="34" charset="0"/>
              </a:rPr>
              <a:t>Conductos deferentes</a:t>
            </a:r>
            <a:r>
              <a:rPr lang="es-ES" sz="2000" dirty="0">
                <a:cs typeface="Arial" pitchFamily="34" charset="0"/>
              </a:rPr>
              <a:t>.</a:t>
            </a:r>
          </a:p>
        </p:txBody>
      </p:sp>
      <p:sp>
        <p:nvSpPr>
          <p:cNvPr id="3" name="2 Elipse"/>
          <p:cNvSpPr/>
          <p:nvPr/>
        </p:nvSpPr>
        <p:spPr>
          <a:xfrm>
            <a:off x="612876" y="3083691"/>
            <a:ext cx="1368153" cy="914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/>
            <a:r>
              <a:rPr lang="es-ES" sz="2000" b="1" dirty="0">
                <a:cs typeface="Arial" pitchFamily="34" charset="0"/>
              </a:rPr>
              <a:t>Semen</a:t>
            </a:r>
            <a:r>
              <a:rPr lang="es-ES" sz="2000" dirty="0"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36377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803161" y="5733256"/>
            <a:ext cx="7272808" cy="1295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b="1" dirty="0"/>
              <a:t>En condiciones normales la mayor parte de estos espermatozoides deben tener una morfología normal y buena movilidad</a:t>
            </a:r>
          </a:p>
          <a:p>
            <a:pPr algn="ctr">
              <a:lnSpc>
                <a:spcPct val="150000"/>
              </a:lnSpc>
            </a:pPr>
            <a:endParaRPr lang="es-ES" dirty="0"/>
          </a:p>
        </p:txBody>
      </p:sp>
      <p:sp>
        <p:nvSpPr>
          <p:cNvPr id="4" name="3 Elipse"/>
          <p:cNvSpPr/>
          <p:nvPr/>
        </p:nvSpPr>
        <p:spPr>
          <a:xfrm>
            <a:off x="115039" y="1393743"/>
            <a:ext cx="4240439" cy="22828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000" dirty="0">
                <a:solidFill>
                  <a:sysClr val="windowText" lastClr="000000"/>
                </a:solidFill>
              </a:rPr>
              <a:t>Es un líquido viscoso, de aspecto homogéneo, color blanco grisáceo y olor característico, </a:t>
            </a:r>
            <a:r>
              <a:rPr lang="es-ES" sz="2000" dirty="0" err="1">
                <a:solidFill>
                  <a:sysClr val="windowText" lastClr="000000"/>
                </a:solidFill>
              </a:rPr>
              <a:t>ph</a:t>
            </a:r>
            <a:r>
              <a:rPr lang="es-ES" sz="2000" dirty="0">
                <a:solidFill>
                  <a:sysClr val="windowText" lastClr="000000"/>
                </a:solidFill>
              </a:rPr>
              <a:t> ligeramente alcalino (pH 7,5).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987248" y="724634"/>
            <a:ext cx="4055597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sz="2000" b="1" dirty="0"/>
              <a:t>Características del semen o esperma</a:t>
            </a:r>
          </a:p>
        </p:txBody>
      </p:sp>
      <p:sp>
        <p:nvSpPr>
          <p:cNvPr id="6" name="5 Elipse"/>
          <p:cNvSpPr/>
          <p:nvPr/>
        </p:nvSpPr>
        <p:spPr>
          <a:xfrm>
            <a:off x="4644008" y="1393743"/>
            <a:ext cx="4680520" cy="243110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ysClr val="windowText" lastClr="000000"/>
                </a:solidFill>
              </a:rPr>
              <a:t>Está compuesto por una suspensión de espermatozoides en un medio fluido llamado </a:t>
            </a:r>
            <a:r>
              <a:rPr lang="es-ES" sz="2000" b="1" dirty="0">
                <a:solidFill>
                  <a:sysClr val="windowText" lastClr="000000"/>
                </a:solidFill>
              </a:rPr>
              <a:t>plasma seminal</a:t>
            </a:r>
            <a:r>
              <a:rPr lang="es-ES" sz="2000" dirty="0">
                <a:solidFill>
                  <a:sysClr val="windowText" lastClr="000000"/>
                </a:solidFill>
              </a:rPr>
              <a:t>, formado por la secreción de las glándulas sexuales accesorias. </a:t>
            </a:r>
          </a:p>
        </p:txBody>
      </p:sp>
      <p:sp>
        <p:nvSpPr>
          <p:cNvPr id="7" name="6 Elipse"/>
          <p:cNvSpPr/>
          <p:nvPr/>
        </p:nvSpPr>
        <p:spPr>
          <a:xfrm>
            <a:off x="2267744" y="3530625"/>
            <a:ext cx="4320480" cy="2202631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ysClr val="windowText" lastClr="000000"/>
                </a:solidFill>
              </a:rPr>
              <a:t>Volumen del semen expulsado en una eyaculación es ≈ 3 </a:t>
            </a:r>
            <a:r>
              <a:rPr lang="es-ES" sz="2000" dirty="0" err="1">
                <a:solidFill>
                  <a:sysClr val="windowText" lastClr="000000"/>
                </a:solidFill>
              </a:rPr>
              <a:t>mL</a:t>
            </a:r>
            <a:r>
              <a:rPr lang="es-ES" sz="2000" dirty="0">
                <a:solidFill>
                  <a:sysClr val="windowText" lastClr="000000"/>
                </a:solidFill>
              </a:rPr>
              <a:t>, que contiene unos 300 000 000 de espermatozoides (100 000 000/</a:t>
            </a:r>
            <a:r>
              <a:rPr lang="es-ES" sz="2000" dirty="0" err="1">
                <a:solidFill>
                  <a:sysClr val="windowText" lastClr="000000"/>
                </a:solidFill>
              </a:rPr>
              <a:t>mL</a:t>
            </a:r>
            <a:r>
              <a:rPr lang="es-ES" sz="2000" dirty="0">
                <a:solidFill>
                  <a:sysClr val="windowText" lastClr="000000"/>
                </a:solidFill>
              </a:rPr>
              <a:t>.).</a:t>
            </a:r>
          </a:p>
        </p:txBody>
      </p:sp>
    </p:spTree>
    <p:extLst>
      <p:ext uri="{BB962C8B-B14F-4D97-AF65-F5344CB8AC3E}">
        <p14:creationId xmlns:p14="http://schemas.microsoft.com/office/powerpoint/2010/main" val="2426230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SPERMATOZOIDEEl espermatozoide tieneuna cabeza y una cola .Lacabeza esta constituidapor el núcleo y elacrosoma y la cola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77" t="18263" r="837" b="518"/>
          <a:stretch/>
        </p:blipFill>
        <p:spPr bwMode="auto">
          <a:xfrm>
            <a:off x="4823520" y="1319526"/>
            <a:ext cx="4068689" cy="502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539552" y="548680"/>
            <a:ext cx="396044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400" dirty="0"/>
              <a:t>Las alteraciones del </a:t>
            </a:r>
            <a:r>
              <a:rPr lang="es-ES" sz="2400" b="1" dirty="0"/>
              <a:t>número, morfología y movilidad </a:t>
            </a:r>
            <a:r>
              <a:rPr lang="es-ES" sz="2400" dirty="0"/>
              <a:t>de los espermatozoides </a:t>
            </a:r>
            <a:r>
              <a:rPr lang="es-ES" sz="2400" b="1" dirty="0"/>
              <a:t>pueden provocar infertilidad</a:t>
            </a:r>
            <a:r>
              <a:rPr lang="es-ES" sz="2400" dirty="0"/>
              <a:t> o incapacidad involuntaria de una pareja para tener hijos en un período de 1 año o más y llegar incluso a la </a:t>
            </a:r>
            <a:r>
              <a:rPr lang="es-ES" sz="2400" b="1" dirty="0"/>
              <a:t>esterilidad </a:t>
            </a:r>
            <a:r>
              <a:rPr lang="es-ES" sz="2400" dirty="0"/>
              <a:t>si la causa que lo provoca es permanente.</a:t>
            </a:r>
          </a:p>
        </p:txBody>
      </p:sp>
    </p:spTree>
    <p:extLst>
      <p:ext uri="{BB962C8B-B14F-4D97-AF65-F5344CB8AC3E}">
        <p14:creationId xmlns:p14="http://schemas.microsoft.com/office/powerpoint/2010/main" val="16901827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ISTEMA DE CANALES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8136904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8133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GLANDULAS SEXUALESACCESORIASSon las encargadas de la secreción de la mayoría de laporción liquida del semen.• Vesículas s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8213898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8328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parato Reproductor masculino:Glándulas anexas&lt;br /&gt;Próstata&lt;br /&g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657349"/>
            <a:ext cx="4629944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79512" y="305068"/>
            <a:ext cx="403244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es-ES" sz="2800" b="1" dirty="0">
                <a:latin typeface="Arial" pitchFamily="34" charset="0"/>
                <a:cs typeface="Arial" pitchFamily="34" charset="0"/>
              </a:rPr>
              <a:t>Próstata</a:t>
            </a:r>
            <a:r>
              <a:rPr lang="es-ES" sz="2800" dirty="0">
                <a:latin typeface="Arial" pitchFamily="34" charset="0"/>
                <a:cs typeface="Arial" pitchFamily="34" charset="0"/>
              </a:rPr>
              <a:t>.</a:t>
            </a:r>
          </a:p>
          <a:p>
            <a:pPr lvl="0" fontAlgn="base"/>
            <a:endParaRPr lang="es-ES" sz="2400" dirty="0">
              <a:latin typeface="Arial" pitchFamily="34" charset="0"/>
              <a:cs typeface="Arial" pitchFamily="34" charset="0"/>
            </a:endParaRPr>
          </a:p>
          <a:p>
            <a:pPr marL="342900" indent="-342900" fontAlgn="base">
              <a:buFont typeface="Wingdings" panose="05000000000000000000" pitchFamily="2" charset="2"/>
              <a:buChar char="Ø"/>
            </a:pPr>
            <a:r>
              <a:rPr lang="es-ES" sz="2400" dirty="0">
                <a:latin typeface="Arial" pitchFamily="34" charset="0"/>
                <a:cs typeface="Arial" pitchFamily="34" charset="0"/>
              </a:rPr>
              <a:t>Está ubicada al frente del recto.</a:t>
            </a:r>
          </a:p>
          <a:p>
            <a:pPr fontAlgn="base"/>
            <a:endParaRPr lang="es-ES" sz="2400" dirty="0">
              <a:latin typeface="Arial" pitchFamily="34" charset="0"/>
              <a:cs typeface="Arial" pitchFamily="34" charset="0"/>
            </a:endParaRPr>
          </a:p>
          <a:p>
            <a:pPr marL="342900" indent="-342900" fontAlgn="base">
              <a:buFont typeface="Wingdings" panose="05000000000000000000" pitchFamily="2" charset="2"/>
              <a:buChar char="Ø"/>
            </a:pPr>
            <a:r>
              <a:rPr lang="es-ES" sz="2400" dirty="0">
                <a:latin typeface="Arial" pitchFamily="34" charset="0"/>
                <a:cs typeface="Arial" pitchFamily="34" charset="0"/>
              </a:rPr>
              <a:t>Es un órgano de tipo glandular que posee forma de una castaña. </a:t>
            </a:r>
          </a:p>
          <a:p>
            <a:pPr fontAlgn="base"/>
            <a:endParaRPr lang="es-ES" sz="2400" dirty="0">
              <a:latin typeface="Arial" pitchFamily="34" charset="0"/>
              <a:cs typeface="Arial" pitchFamily="34" charset="0"/>
            </a:endParaRPr>
          </a:p>
          <a:p>
            <a:pPr marL="342900" indent="-342900" fontAlgn="base">
              <a:buFont typeface="Wingdings" panose="05000000000000000000" pitchFamily="2" charset="2"/>
              <a:buChar char="Ø"/>
            </a:pPr>
            <a:r>
              <a:rPr lang="es-ES" sz="2400" b="1" dirty="0">
                <a:latin typeface="Arial" pitchFamily="34" charset="0"/>
                <a:cs typeface="Arial" pitchFamily="34" charset="0"/>
              </a:rPr>
              <a:t>Su función es la de segregar líquido seminal con el fin de proteger y nutrir a los espermatozoides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6876256" y="1590496"/>
            <a:ext cx="2267744" cy="6863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46914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.PROSTATA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714" y="188640"/>
            <a:ext cx="4529286" cy="668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51520" y="404664"/>
            <a:ext cx="4320480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b="1" dirty="0">
                <a:latin typeface="Arial" pitchFamily="34" charset="0"/>
                <a:cs typeface="Arial" pitchFamily="34" charset="0"/>
              </a:rPr>
              <a:t>Funciones de la próstata</a:t>
            </a:r>
          </a:p>
          <a:p>
            <a:pPr algn="just"/>
            <a:endParaRPr lang="es-ES" sz="24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La próstata secreta un líquido blanquecino hacia la uretra, el </a:t>
            </a:r>
            <a:r>
              <a:rPr lang="es-ES" sz="2000" b="1" dirty="0">
                <a:latin typeface="Arial" pitchFamily="34" charset="0"/>
                <a:cs typeface="Arial" pitchFamily="34" charset="0"/>
              </a:rPr>
              <a:t>líquido prostático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, que se une a las secreciones de las vías espermáticas y los espermatozoides para constituir el semen.</a:t>
            </a:r>
          </a:p>
          <a:p>
            <a:br>
              <a:rPr lang="es-ES" dirty="0"/>
            </a:br>
            <a:br>
              <a:rPr lang="es-ES" dirty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09261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994191"/>
            <a:ext cx="820891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/>
              <a:t>El sistema o aparato genital masculino es el conjunto de órganos, propios del varón, que intervienen en la función de reproducción. 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En la función de reproducción en el varón se distinguen 3 aspectos importantes: </a:t>
            </a:r>
          </a:p>
          <a:p>
            <a:pPr algn="just"/>
            <a:endParaRPr lang="es-ES" sz="2000" dirty="0"/>
          </a:p>
          <a:p>
            <a:pPr algn="just"/>
            <a:endParaRPr lang="es-ES" sz="2000" dirty="0"/>
          </a:p>
          <a:p>
            <a:pPr algn="just"/>
            <a:endParaRPr lang="es-ES" sz="2000" dirty="0"/>
          </a:p>
          <a:p>
            <a:pPr algn="just"/>
            <a:endParaRPr lang="es-ES" sz="2000" dirty="0"/>
          </a:p>
          <a:p>
            <a:pPr algn="just"/>
            <a:endParaRPr lang="es-ES" sz="2000" dirty="0"/>
          </a:p>
          <a:p>
            <a:pPr algn="just"/>
            <a:endParaRPr lang="es-ES" sz="2000" dirty="0"/>
          </a:p>
          <a:p>
            <a:pPr algn="just"/>
            <a:endParaRPr lang="es-ES" sz="2000" dirty="0"/>
          </a:p>
          <a:p>
            <a:pPr algn="just"/>
            <a:endParaRPr lang="es-ES" sz="20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s-ES" sz="2000" dirty="0"/>
          </a:p>
          <a:p>
            <a:pPr algn="just"/>
            <a:endParaRPr lang="es-ES" sz="2000" dirty="0"/>
          </a:p>
        </p:txBody>
      </p:sp>
      <p:sp>
        <p:nvSpPr>
          <p:cNvPr id="5" name="4 Rectángulo"/>
          <p:cNvSpPr/>
          <p:nvPr/>
        </p:nvSpPr>
        <p:spPr>
          <a:xfrm>
            <a:off x="650343" y="5949280"/>
            <a:ext cx="3816424" cy="67958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s-ES" dirty="0">
                <a:solidFill>
                  <a:sysClr val="windowText" lastClr="000000"/>
                </a:solidFill>
              </a:rPr>
              <a:t>ejecución del acto sexual.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5868144" y="3934453"/>
            <a:ext cx="1503784" cy="45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ysClr val="windowText" lastClr="000000"/>
                </a:solidFill>
              </a:rPr>
              <a:t>Testículos</a:t>
            </a:r>
          </a:p>
        </p:txBody>
      </p:sp>
      <p:sp>
        <p:nvSpPr>
          <p:cNvPr id="7" name="6 Rectángulo"/>
          <p:cNvSpPr/>
          <p:nvPr/>
        </p:nvSpPr>
        <p:spPr>
          <a:xfrm>
            <a:off x="740492" y="4195166"/>
            <a:ext cx="3543476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dirty="0">
                <a:solidFill>
                  <a:sysClr val="windowText" lastClr="000000"/>
                </a:solidFill>
              </a:rPr>
              <a:t>producción de hormonas sexuales masculinas (andrógenos)</a:t>
            </a:r>
          </a:p>
        </p:txBody>
      </p:sp>
      <p:sp>
        <p:nvSpPr>
          <p:cNvPr id="8" name="7 Rectángulo"/>
          <p:cNvSpPr/>
          <p:nvPr/>
        </p:nvSpPr>
        <p:spPr>
          <a:xfrm>
            <a:off x="683568" y="2891482"/>
            <a:ext cx="3600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s-ES" dirty="0">
                <a:solidFill>
                  <a:sysClr val="windowText" lastClr="000000"/>
                </a:solidFill>
              </a:rPr>
              <a:t>producción de células sexuales masculinas (espermatozoides)</a:t>
            </a:r>
          </a:p>
        </p:txBody>
      </p:sp>
      <p:sp>
        <p:nvSpPr>
          <p:cNvPr id="9" name="8 Rectángulo"/>
          <p:cNvSpPr/>
          <p:nvPr/>
        </p:nvSpPr>
        <p:spPr>
          <a:xfrm>
            <a:off x="5764324" y="6113284"/>
            <a:ext cx="1503784" cy="45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ysClr val="windowText" lastClr="000000"/>
                </a:solidFill>
              </a:rPr>
              <a:t>Pene</a:t>
            </a:r>
          </a:p>
        </p:txBody>
      </p:sp>
      <p:sp>
        <p:nvSpPr>
          <p:cNvPr id="12" name="11 Flecha derecha"/>
          <p:cNvSpPr/>
          <p:nvPr/>
        </p:nvSpPr>
        <p:spPr>
          <a:xfrm>
            <a:off x="4644008" y="6125785"/>
            <a:ext cx="864096" cy="3265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Cerrar llave"/>
          <p:cNvSpPr/>
          <p:nvPr/>
        </p:nvSpPr>
        <p:spPr>
          <a:xfrm>
            <a:off x="4644008" y="2891482"/>
            <a:ext cx="864096" cy="2218084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82787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475656" y="3573016"/>
            <a:ext cx="7056784" cy="168584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400" dirty="0">
                <a:latin typeface="Arial" pitchFamily="34" charset="0"/>
                <a:cs typeface="Arial" pitchFamily="34" charset="0"/>
              </a:rPr>
              <a:t>Durante la eyaculación, la próstata se contrae junto con el conducto deferente y las  vesículas seminales, expulsando  su contenido a la uretra.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59948" y="1052736"/>
            <a:ext cx="7612452" cy="22398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400" dirty="0">
                <a:latin typeface="Arial" pitchFamily="34" charset="0"/>
                <a:cs typeface="Arial" pitchFamily="34" charset="0"/>
              </a:rPr>
              <a:t>El líquido prostático es alcalino,  por lo que neutraliza la acidez  de los demás componentes del semen, aumentando la motilidad y fertilidad de los  espermatozoides.</a:t>
            </a:r>
          </a:p>
        </p:txBody>
      </p:sp>
    </p:spTree>
    <p:extLst>
      <p:ext uri="{BB962C8B-B14F-4D97-AF65-F5344CB8AC3E}">
        <p14:creationId xmlns:p14="http://schemas.microsoft.com/office/powerpoint/2010/main" val="41034591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LANDULAS DE COWPERTambién conocidascomo glándulasbulbouretrales , seencuentran localizadas acada lado de la uretramembra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540"/>
            <a:ext cx="8992766" cy="676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67544" y="764704"/>
            <a:ext cx="7416824" cy="9144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/>
            <a:r>
              <a:rPr lang="es-E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Glándulas </a:t>
            </a:r>
            <a:r>
              <a:rPr lang="es-E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bulbouretrales</a:t>
            </a:r>
            <a:r>
              <a:rPr lang="es-E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ó</a:t>
            </a:r>
            <a:r>
              <a:rPr lang="es-E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glándulas </a:t>
            </a:r>
            <a:r>
              <a:rPr lang="es-E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Cowper</a:t>
            </a:r>
            <a:r>
              <a:rPr lang="es-E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79512" y="1916832"/>
            <a:ext cx="4176464" cy="486287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 fontAlgn="base"/>
            <a:r>
              <a:rPr lang="es-ES" sz="2000" b="1" dirty="0">
                <a:latin typeface="Arial" pitchFamily="34" charset="0"/>
                <a:cs typeface="Arial" pitchFamily="34" charset="0"/>
              </a:rPr>
              <a:t>El hombre cuenta con 2 glándulas</a:t>
            </a:r>
            <a:endParaRPr lang="es-ES" sz="2000" dirty="0">
              <a:latin typeface="Arial" pitchFamily="34" charset="0"/>
              <a:cs typeface="Arial" pitchFamily="34" charset="0"/>
            </a:endParaRPr>
          </a:p>
          <a:p>
            <a:pPr marL="285750" indent="-285750" fontAlgn="base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ES" dirty="0">
                <a:latin typeface="Arial" pitchFamily="34" charset="0"/>
                <a:cs typeface="Arial" pitchFamily="34" charset="0"/>
              </a:rPr>
              <a:t>Se ubican debajo de la próstata. </a:t>
            </a:r>
          </a:p>
          <a:p>
            <a:pPr marL="285750" indent="-285750" fontAlgn="base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ES" b="1" dirty="0">
                <a:latin typeface="Arial" pitchFamily="34" charset="0"/>
                <a:cs typeface="Arial" pitchFamily="34" charset="0"/>
              </a:rPr>
              <a:t>Tienen como función segregar líquido alcalino cuyo fin es el de neutralizar la acidez provocado por la uretra para dar paso al semen antes de la eyaculación</a:t>
            </a:r>
            <a:r>
              <a:rPr lang="es-ES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 fontAlgn="base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s-ES" dirty="0">
              <a:latin typeface="Arial" pitchFamily="34" charset="0"/>
              <a:cs typeface="Arial" pitchFamily="34" charset="0"/>
            </a:endParaRPr>
          </a:p>
          <a:p>
            <a:pPr marL="285750" indent="-285750" fontAlgn="base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s-ES" dirty="0">
              <a:latin typeface="Arial" pitchFamily="34" charset="0"/>
              <a:cs typeface="Arial" pitchFamily="34" charset="0"/>
            </a:endParaRPr>
          </a:p>
          <a:p>
            <a:pPr marL="285750" indent="-285750" fontAlgn="base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s-ES" dirty="0">
              <a:latin typeface="Arial" pitchFamily="34" charset="0"/>
              <a:cs typeface="Arial" pitchFamily="34" charset="0"/>
            </a:endParaRPr>
          </a:p>
          <a:p>
            <a:pPr fontAlgn="base">
              <a:lnSpc>
                <a:spcPct val="150000"/>
              </a:lnSpc>
            </a:pPr>
            <a:endParaRPr lang="es-E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6560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VESICULAS SEMINALESSon estructuras bolsiformes,localizadas en la base del lavejiga urinaria quedesemboca en los conductos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1442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155440" y="1411737"/>
            <a:ext cx="7377000" cy="1889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Estos conductos empiezan en los vasos deferentes y finalizan en la uretra.</a:t>
            </a:r>
          </a:p>
          <a:p>
            <a:pPr algn="just" fontAlgn="base">
              <a:lnSpc>
                <a:spcPct val="150000"/>
              </a:lnSpc>
            </a:pPr>
            <a:r>
              <a:rPr lang="es-ES" sz="2000" b="1" dirty="0">
                <a:latin typeface="Arial" pitchFamily="34" charset="0"/>
                <a:cs typeface="Arial" pitchFamily="34" charset="0"/>
              </a:rPr>
              <a:t>Su función es la de transportar el semen para luego ser expulsado al exterior mediante el pene</a:t>
            </a:r>
            <a:r>
              <a:rPr lang="es-ES" sz="2000" dirty="0"/>
              <a:t>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791580" y="4293096"/>
            <a:ext cx="7740860" cy="1881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Es un conducto por el que pasa la orina provenientes de la vejiga hasta el exterior. </a:t>
            </a:r>
          </a:p>
          <a:p>
            <a:pPr algn="just" fontAlgn="base">
              <a:lnSpc>
                <a:spcPct val="150000"/>
              </a:lnSpc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Desde el punto de vista de la reproducción </a:t>
            </a:r>
            <a:r>
              <a:rPr lang="es-ES" sz="2000" b="1" dirty="0">
                <a:latin typeface="Arial" pitchFamily="34" charset="0"/>
                <a:cs typeface="Arial" pitchFamily="34" charset="0"/>
              </a:rPr>
              <a:t>es el conducto por el que pasa el semen para la reproducción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" name="1 Rectángulo"/>
          <p:cNvSpPr/>
          <p:nvPr/>
        </p:nvSpPr>
        <p:spPr>
          <a:xfrm>
            <a:off x="1835696" y="225514"/>
            <a:ext cx="4572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lvl="0" algn="ctr" fontAlgn="base"/>
            <a:r>
              <a:rPr lang="es-ES" sz="2000" b="1" dirty="0">
                <a:latin typeface="Arial" pitchFamily="34" charset="0"/>
                <a:cs typeface="Arial" pitchFamily="34" charset="0"/>
              </a:rPr>
              <a:t>Conducto eyaculador (el hombre cuenta con 2 conductos)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3602663" y="3599645"/>
            <a:ext cx="1010213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 algn="just" fontAlgn="base"/>
            <a:r>
              <a:rPr lang="es-ES" sz="2000" b="1" dirty="0">
                <a:latin typeface="Arial" pitchFamily="34" charset="0"/>
                <a:cs typeface="Arial" pitchFamily="34" charset="0"/>
              </a:rPr>
              <a:t>Uretra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669441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URETRAEs el conducto terminal delos sistemas excretor yreproductor , que sirve depaso para la orina y elsemen. Mide alrred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8352928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6517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ARTES DE LA URETRA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8208912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650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 rot="20478473">
            <a:off x="539552" y="1916832"/>
            <a:ext cx="8229600" cy="1143000"/>
          </a:xfrm>
        </p:spPr>
        <p:txBody>
          <a:bodyPr>
            <a:normAutofit/>
          </a:bodyPr>
          <a:lstStyle/>
          <a:p>
            <a:r>
              <a:rPr lang="es-E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MUCHAS GRACIAS</a:t>
            </a:r>
          </a:p>
        </p:txBody>
      </p:sp>
    </p:spTree>
    <p:extLst>
      <p:ext uri="{BB962C8B-B14F-4D97-AF65-F5344CB8AC3E}">
        <p14:creationId xmlns:p14="http://schemas.microsoft.com/office/powerpoint/2010/main" val="774068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7544" y="332656"/>
            <a:ext cx="77048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/>
              <a:t>Componentes del sistema genital masculino </a:t>
            </a:r>
          </a:p>
          <a:p>
            <a:r>
              <a:rPr lang="es-ES" sz="2000" dirty="0"/>
              <a:t>El sistema genital masculino se divide en 2 partes: interna y externa, de acuerdo con la situación de los órganos que lo componen, y constituyen los órganos genitales masculinos internos y externos </a:t>
            </a:r>
          </a:p>
          <a:p>
            <a:endParaRPr lang="es-ES" sz="2000" dirty="0"/>
          </a:p>
          <a:p>
            <a:endParaRPr lang="es-ES" sz="2000" dirty="0"/>
          </a:p>
          <a:p>
            <a:endParaRPr lang="es-ES" sz="2000" dirty="0"/>
          </a:p>
        </p:txBody>
      </p:sp>
      <p:pic>
        <p:nvPicPr>
          <p:cNvPr id="4" name="3 Imagen"/>
          <p:cNvPicPr/>
          <p:nvPr/>
        </p:nvPicPr>
        <p:blipFill rotWithShape="1">
          <a:blip r:embed="rId2"/>
          <a:srcRect l="49031" t="37957" r="27865" b="18440"/>
          <a:stretch/>
        </p:blipFill>
        <p:spPr bwMode="auto">
          <a:xfrm>
            <a:off x="251520" y="692696"/>
            <a:ext cx="8784976" cy="61653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6152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l aparato reproductor masculino: Los conductos genitales&lt;br /&gt;Epidídimo&lt;br /&gt;Conductos deferentes&lt;br /&gt;Conducto eyaculad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645" y="3958911"/>
            <a:ext cx="280831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30687" y="476672"/>
            <a:ext cx="828092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/>
              <a:t>Los órganos genitales masculinos internos están formados por: </a:t>
            </a:r>
          </a:p>
          <a:p>
            <a:endParaRPr lang="es-ES" sz="2000" b="1" dirty="0"/>
          </a:p>
          <a:p>
            <a:endParaRPr lang="es-ES" sz="2000" dirty="0"/>
          </a:p>
          <a:p>
            <a:endParaRPr lang="es-ES" sz="2000" dirty="0"/>
          </a:p>
          <a:p>
            <a:pPr algn="just"/>
            <a:endParaRPr lang="es-ES" sz="2000" dirty="0"/>
          </a:p>
          <a:p>
            <a:pPr algn="just"/>
            <a:endParaRPr lang="es-ES" sz="2000" dirty="0"/>
          </a:p>
          <a:p>
            <a:pPr algn="just"/>
            <a:endParaRPr lang="es-ES" sz="2000" dirty="0"/>
          </a:p>
          <a:p>
            <a:pPr algn="just"/>
            <a:endParaRPr lang="es-ES" sz="2000" dirty="0"/>
          </a:p>
          <a:p>
            <a:pPr algn="just"/>
            <a:endParaRPr lang="es-ES" sz="2000" dirty="0"/>
          </a:p>
          <a:p>
            <a:pPr algn="just"/>
            <a:endParaRPr lang="es-ES" sz="2000" dirty="0"/>
          </a:p>
          <a:p>
            <a:pPr algn="just"/>
            <a:endParaRPr lang="es-ES" sz="2000" dirty="0"/>
          </a:p>
          <a:p>
            <a:pPr algn="just"/>
            <a:endParaRPr lang="es-ES" sz="2000" dirty="0"/>
          </a:p>
          <a:p>
            <a:pPr algn="just"/>
            <a:endParaRPr lang="es-ES" sz="2000" dirty="0"/>
          </a:p>
          <a:p>
            <a:pPr algn="just"/>
            <a:endParaRPr lang="es-ES" sz="2000" dirty="0"/>
          </a:p>
          <a:p>
            <a:pPr algn="just"/>
            <a:endParaRPr lang="es-ES" sz="2000" dirty="0"/>
          </a:p>
        </p:txBody>
      </p:sp>
      <p:sp>
        <p:nvSpPr>
          <p:cNvPr id="4" name="3 Rectángulo"/>
          <p:cNvSpPr/>
          <p:nvPr/>
        </p:nvSpPr>
        <p:spPr>
          <a:xfrm>
            <a:off x="288924" y="1136011"/>
            <a:ext cx="2701302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1600" b="1" dirty="0"/>
              <a:t>GLÁNDULAS SEXUALES MASCULINAS O TESTÍCULOS </a:t>
            </a:r>
            <a:endParaRPr lang="es-ES" sz="1600" dirty="0"/>
          </a:p>
        </p:txBody>
      </p:sp>
      <p:sp>
        <p:nvSpPr>
          <p:cNvPr id="5" name="4 Rectángulo"/>
          <p:cNvSpPr/>
          <p:nvPr/>
        </p:nvSpPr>
        <p:spPr>
          <a:xfrm>
            <a:off x="3236576" y="946604"/>
            <a:ext cx="5197178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ES" dirty="0"/>
              <a:t>Son </a:t>
            </a:r>
            <a:r>
              <a:rPr lang="es-ES" b="1" dirty="0"/>
              <a:t>glándulas mixtas </a:t>
            </a:r>
            <a:r>
              <a:rPr lang="es-ES" dirty="0"/>
              <a:t>situadas en las bolsas escrotales, que producen células  sexuales masculinas o espermatozoides y las hormonas sexuales masculinas o andrógenos.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60397" y="2380125"/>
            <a:ext cx="2701302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1600" b="1" dirty="0"/>
              <a:t>CONDUCTOS GENITALES MASCULINOS O VÍAS ESPERMÁTICAS </a:t>
            </a:r>
            <a:endParaRPr lang="es-ES" sz="1600" dirty="0"/>
          </a:p>
        </p:txBody>
      </p:sp>
      <p:sp>
        <p:nvSpPr>
          <p:cNvPr id="7" name="6 Rectángulo"/>
          <p:cNvSpPr/>
          <p:nvPr/>
        </p:nvSpPr>
        <p:spPr>
          <a:xfrm>
            <a:off x="3254077" y="2309559"/>
            <a:ext cx="5179677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ES" dirty="0"/>
              <a:t>constituidas por un sistema de conductos excretores que se extienden desde los testículos hasta la uretra, por donde se transporta el semen o esperma que contiene los espermatozoides. En la constitución de las vías espermáticas </a:t>
            </a:r>
            <a:r>
              <a:rPr lang="es-ES" dirty="0" err="1"/>
              <a:t>extratesticulares</a:t>
            </a:r>
            <a:r>
              <a:rPr lang="es-ES" dirty="0"/>
              <a:t> se observan los conductos del epidídimo, deferente y eyaculador. </a:t>
            </a:r>
          </a:p>
        </p:txBody>
      </p:sp>
      <p:sp>
        <p:nvSpPr>
          <p:cNvPr id="8" name="7 Rectángulo"/>
          <p:cNvSpPr/>
          <p:nvPr/>
        </p:nvSpPr>
        <p:spPr>
          <a:xfrm>
            <a:off x="430687" y="4276374"/>
            <a:ext cx="2024913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sz="1600" b="1" dirty="0"/>
              <a:t>GLÁNDULAS ANEXAS </a:t>
            </a:r>
            <a:endParaRPr lang="es-ES" sz="1600" dirty="0"/>
          </a:p>
        </p:txBody>
      </p:sp>
      <p:sp>
        <p:nvSpPr>
          <p:cNvPr id="9" name="8 Rectángulo"/>
          <p:cNvSpPr/>
          <p:nvPr/>
        </p:nvSpPr>
        <p:spPr>
          <a:xfrm>
            <a:off x="249814" y="4826675"/>
            <a:ext cx="3168352" cy="20313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ES" dirty="0"/>
              <a:t>están compuestas por: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dirty="0"/>
              <a:t>vesículas seminales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dirty="0"/>
              <a:t>Próstata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dirty="0"/>
              <a:t>glándulas bulbouretrales, cuyas secreciones drenan hacia la uretra y contribuyen a formar el líquido seminal.</a:t>
            </a:r>
          </a:p>
        </p:txBody>
      </p:sp>
    </p:spTree>
    <p:extLst>
      <p:ext uri="{BB962C8B-B14F-4D97-AF65-F5344CB8AC3E}">
        <p14:creationId xmlns:p14="http://schemas.microsoft.com/office/powerpoint/2010/main" val="1796608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 rotWithShape="1">
          <a:blip r:embed="rId2"/>
          <a:srcRect l="27866" t="17881" r="27866" b="31302"/>
          <a:stretch/>
        </p:blipFill>
        <p:spPr bwMode="auto">
          <a:xfrm>
            <a:off x="467544" y="332656"/>
            <a:ext cx="8424936" cy="63367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08369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7544" y="412790"/>
            <a:ext cx="7848872" cy="1244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dirty="0"/>
              <a:t>Los órganos genitales masculinos externos :</a:t>
            </a:r>
          </a:p>
          <a:p>
            <a:pPr algn="just"/>
            <a:endParaRPr lang="es-ES" sz="2400" b="1" dirty="0"/>
          </a:p>
          <a:p>
            <a:pPr algn="just">
              <a:lnSpc>
                <a:spcPct val="150000"/>
              </a:lnSpc>
            </a:pPr>
            <a:endParaRPr lang="es-ES" sz="2000" dirty="0"/>
          </a:p>
        </p:txBody>
      </p:sp>
      <p:pic>
        <p:nvPicPr>
          <p:cNvPr id="1026" name="Picture 2" descr="Escroto: Anatomía, irrigación, inervación y función | Kenhub">
            <a:extLst>
              <a:ext uri="{FF2B5EF4-FFF2-40B4-BE49-F238E27FC236}">
                <a16:creationId xmlns:a16="http://schemas.microsoft.com/office/drawing/2014/main" id="{63C02297-5D16-0A8E-9B3C-BA19428ED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37359"/>
            <a:ext cx="436510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D013068-51A2-AB44-4AE2-8BB1268E2CBF}"/>
              </a:ext>
            </a:extLst>
          </p:cNvPr>
          <p:cNvSpPr txBox="1"/>
          <p:nvPr/>
        </p:nvSpPr>
        <p:spPr>
          <a:xfrm>
            <a:off x="395536" y="1386759"/>
            <a:ext cx="4572000" cy="2126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ES" sz="1800" b="1" dirty="0"/>
              <a:t>Pene:</a:t>
            </a:r>
            <a:r>
              <a:rPr lang="es-ES" sz="1800" dirty="0"/>
              <a:t> es el órgano de la cópula, </a:t>
            </a:r>
          </a:p>
          <a:p>
            <a:pPr algn="just">
              <a:lnSpc>
                <a:spcPct val="150000"/>
              </a:lnSpc>
            </a:pPr>
            <a:r>
              <a:rPr lang="es-ES" sz="1800" dirty="0"/>
              <a:t>formado por estructuras eréctiles,</a:t>
            </a:r>
          </a:p>
          <a:p>
            <a:pPr algn="just">
              <a:lnSpc>
                <a:spcPct val="150000"/>
              </a:lnSpc>
            </a:pPr>
            <a:r>
              <a:rPr lang="es-ES" sz="1800" dirty="0"/>
              <a:t>el cual es atravesado por la uretra,</a:t>
            </a:r>
          </a:p>
          <a:p>
            <a:pPr algn="just">
              <a:lnSpc>
                <a:spcPct val="150000"/>
              </a:lnSpc>
            </a:pPr>
            <a:r>
              <a:rPr lang="es-ES" sz="1800" dirty="0"/>
              <a:t>conducto excretor común de los</a:t>
            </a:r>
          </a:p>
          <a:p>
            <a:pPr algn="just">
              <a:lnSpc>
                <a:spcPct val="150000"/>
              </a:lnSpc>
            </a:pPr>
            <a:r>
              <a:rPr lang="es-ES" sz="1800" dirty="0"/>
              <a:t>aparatos urinario y genital masculino.</a:t>
            </a:r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7D72329-945E-D93F-4DB7-590A7C438B97}"/>
              </a:ext>
            </a:extLst>
          </p:cNvPr>
          <p:cNvSpPr txBox="1"/>
          <p:nvPr/>
        </p:nvSpPr>
        <p:spPr>
          <a:xfrm>
            <a:off x="341784" y="5031056"/>
            <a:ext cx="2286000" cy="1295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ES" dirty="0"/>
              <a:t>B</a:t>
            </a:r>
            <a:r>
              <a:rPr lang="es-ES" sz="1800" dirty="0"/>
              <a:t>olsas cutáneas donde se alojan los testículos</a:t>
            </a:r>
          </a:p>
        </p:txBody>
      </p:sp>
      <p:cxnSp>
        <p:nvCxnSpPr>
          <p:cNvPr id="8" name="Conector: angular 7">
            <a:extLst>
              <a:ext uri="{FF2B5EF4-FFF2-40B4-BE49-F238E27FC236}">
                <a16:creationId xmlns:a16="http://schemas.microsoft.com/office/drawing/2014/main" id="{645B0947-BD6E-1F39-50BE-E3195C4E3B7A}"/>
              </a:ext>
            </a:extLst>
          </p:cNvPr>
          <p:cNvCxnSpPr>
            <a:cxnSpLocks/>
          </p:cNvCxnSpPr>
          <p:nvPr/>
        </p:nvCxnSpPr>
        <p:spPr>
          <a:xfrm>
            <a:off x="3923928" y="1657746"/>
            <a:ext cx="3312368" cy="1123182"/>
          </a:xfrm>
          <a:prstGeom prst="bent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lecha: a la izquierda y arriba 18">
            <a:extLst>
              <a:ext uri="{FF2B5EF4-FFF2-40B4-BE49-F238E27FC236}">
                <a16:creationId xmlns:a16="http://schemas.microsoft.com/office/drawing/2014/main" id="{1CF0E0DD-E498-E979-8D9A-91F25F9BD20A}"/>
              </a:ext>
            </a:extLst>
          </p:cNvPr>
          <p:cNvSpPr/>
          <p:nvPr/>
        </p:nvSpPr>
        <p:spPr>
          <a:xfrm>
            <a:off x="2627784" y="5200255"/>
            <a:ext cx="5033708" cy="939032"/>
          </a:xfrm>
          <a:prstGeom prst="leftUp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tx1"/>
                </a:solidFill>
              </a:rPr>
              <a:t>Escrotos</a:t>
            </a:r>
            <a:r>
              <a:rPr lang="es-ES" sz="2000" dirty="0">
                <a:solidFill>
                  <a:schemeClr val="tx1"/>
                </a:solidFill>
              </a:rPr>
              <a:t>: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322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 rotWithShape="1">
          <a:blip r:embed="rId2"/>
          <a:srcRect l="32431" t="17881" r="46413" b="31302"/>
          <a:stretch/>
        </p:blipFill>
        <p:spPr bwMode="auto">
          <a:xfrm>
            <a:off x="5383368" y="4005064"/>
            <a:ext cx="3760632" cy="27479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75452" y="609069"/>
            <a:ext cx="8473011" cy="3737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000" b="1" dirty="0"/>
              <a:t>Características de los órganos genitales masculinos</a:t>
            </a:r>
            <a:r>
              <a:rPr lang="es-ES" sz="2000" dirty="0"/>
              <a:t> </a:t>
            </a:r>
          </a:p>
          <a:p>
            <a:pPr algn="just">
              <a:lnSpc>
                <a:spcPct val="150000"/>
              </a:lnSpc>
            </a:pPr>
            <a:endParaRPr lang="es-ES" sz="2000" dirty="0"/>
          </a:p>
          <a:p>
            <a:pPr algn="just">
              <a:lnSpc>
                <a:spcPct val="150000"/>
              </a:lnSpc>
            </a:pPr>
            <a:r>
              <a:rPr lang="es-ES" sz="2000" dirty="0"/>
              <a:t>Los </a:t>
            </a:r>
            <a:r>
              <a:rPr lang="es-ES" sz="2000" b="1" dirty="0"/>
              <a:t>testículos son los órganos principales del sistema genital masculino</a:t>
            </a:r>
            <a:r>
              <a:rPr lang="es-ES" sz="2000" dirty="0"/>
              <a:t>. Clasificados como </a:t>
            </a:r>
            <a:r>
              <a:rPr lang="es-ES" sz="2000" b="1" dirty="0"/>
              <a:t>glándulas mixtas </a:t>
            </a:r>
            <a:r>
              <a:rPr lang="es-ES" sz="2000" dirty="0"/>
              <a:t>que tienen 2 funciones importantes: 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000" dirty="0"/>
              <a:t>parte exocrina produce los espermatozoides que se excretan por las vías espermáticas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000" dirty="0"/>
              <a:t>parte endocrina segrega hormonas sexuales masculinas o andrógenos que se vierten en la sangre. </a:t>
            </a:r>
          </a:p>
        </p:txBody>
      </p:sp>
    </p:spTree>
    <p:extLst>
      <p:ext uri="{BB962C8B-B14F-4D97-AF65-F5344CB8AC3E}">
        <p14:creationId xmlns:p14="http://schemas.microsoft.com/office/powerpoint/2010/main" val="3597104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8DE68F-1F8D-2A1C-568D-2C25FDEFD4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>
            <a:extLst>
              <a:ext uri="{FF2B5EF4-FFF2-40B4-BE49-F238E27FC236}">
                <a16:creationId xmlns:a16="http://schemas.microsoft.com/office/drawing/2014/main" id="{C6165911-F558-A01D-860C-D991C2B8FA3E}"/>
              </a:ext>
            </a:extLst>
          </p:cNvPr>
          <p:cNvPicPr/>
          <p:nvPr/>
        </p:nvPicPr>
        <p:blipFill rotWithShape="1">
          <a:blip r:embed="rId2"/>
          <a:srcRect l="32431" t="26820" r="46413" b="31303"/>
          <a:stretch/>
        </p:blipFill>
        <p:spPr bwMode="auto">
          <a:xfrm>
            <a:off x="4427984" y="1790859"/>
            <a:ext cx="4536504" cy="44761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2 Rectángulo">
            <a:extLst>
              <a:ext uri="{FF2B5EF4-FFF2-40B4-BE49-F238E27FC236}">
                <a16:creationId xmlns:a16="http://schemas.microsoft.com/office/drawing/2014/main" id="{1B27B729-96F5-00C1-3436-9B1FC4B88DDD}"/>
              </a:ext>
            </a:extLst>
          </p:cNvPr>
          <p:cNvSpPr/>
          <p:nvPr/>
        </p:nvSpPr>
        <p:spPr>
          <a:xfrm>
            <a:off x="251520" y="614383"/>
            <a:ext cx="8208912" cy="2352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000" dirty="0"/>
              <a:t>Los </a:t>
            </a:r>
            <a:r>
              <a:rPr lang="es-ES" sz="2000" b="1" dirty="0"/>
              <a:t>testículos</a:t>
            </a:r>
            <a:r>
              <a:rPr lang="es-ES" sz="2000" dirty="0"/>
              <a:t> son órganos pares, derecho e izquierdo, situados en las bolsas escrotales, tienen forma ovalada y presentan las porciones siguientes: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ES" sz="2000" dirty="0"/>
              <a:t>2 caras (lateral y medial)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ES" sz="2000" dirty="0"/>
              <a:t>2 extremidades (superior e inferior)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ES" sz="2000" dirty="0"/>
              <a:t>2 bordes (anterior y posterior).</a:t>
            </a:r>
          </a:p>
        </p:txBody>
      </p:sp>
    </p:spTree>
    <p:extLst>
      <p:ext uri="{BB962C8B-B14F-4D97-AF65-F5344CB8AC3E}">
        <p14:creationId xmlns:p14="http://schemas.microsoft.com/office/powerpoint/2010/main" val="10241724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560</TotalTime>
  <Words>1782</Words>
  <Application>Microsoft Office PowerPoint</Application>
  <PresentationFormat>Presentación en pantalla (4:3)</PresentationFormat>
  <Paragraphs>212</Paragraphs>
  <Slides>36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0" baseType="lpstr">
      <vt:lpstr>Arial</vt:lpstr>
      <vt:lpstr>Calibri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MUCHAS 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Maria Cordovez</cp:lastModifiedBy>
  <cp:revision>74</cp:revision>
  <dcterms:created xsi:type="dcterms:W3CDTF">2016-06-21T03:21:19Z</dcterms:created>
  <dcterms:modified xsi:type="dcterms:W3CDTF">2024-12-12T02:12:13Z</dcterms:modified>
</cp:coreProperties>
</file>