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3" r:id="rId2"/>
    <p:sldId id="294" r:id="rId3"/>
    <p:sldId id="325" r:id="rId4"/>
    <p:sldId id="326" r:id="rId5"/>
    <p:sldId id="318" r:id="rId6"/>
    <p:sldId id="329" r:id="rId7"/>
    <p:sldId id="319" r:id="rId8"/>
    <p:sldId id="327" r:id="rId9"/>
    <p:sldId id="320" r:id="rId10"/>
    <p:sldId id="330" r:id="rId11"/>
    <p:sldId id="321" r:id="rId12"/>
    <p:sldId id="331" r:id="rId13"/>
    <p:sldId id="322" r:id="rId14"/>
    <p:sldId id="323" r:id="rId15"/>
    <p:sldId id="328" r:id="rId16"/>
    <p:sldId id="332" r:id="rId17"/>
    <p:sldId id="303" r:id="rId18"/>
    <p:sldId id="333" r:id="rId19"/>
    <p:sldId id="314" r:id="rId20"/>
    <p:sldId id="315" r:id="rId21"/>
    <p:sldId id="316" r:id="rId22"/>
    <p:sldId id="334" r:id="rId23"/>
    <p:sldId id="317" r:id="rId24"/>
    <p:sldId id="313" r:id="rId25"/>
    <p:sldId id="278" r:id="rId26"/>
    <p:sldId id="281" r:id="rId27"/>
    <p:sldId id="282" r:id="rId28"/>
    <p:sldId id="283" r:id="rId29"/>
    <p:sldId id="284" r:id="rId30"/>
    <p:sldId id="285" r:id="rId31"/>
    <p:sldId id="286" r:id="rId32"/>
    <p:sldId id="289" r:id="rId33"/>
    <p:sldId id="290" r:id="rId3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0A3B"/>
    <a:srgbClr val="E034F2"/>
    <a:srgbClr val="31D0F5"/>
    <a:srgbClr val="E145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180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hyperlink" Target="https://es.wikipedia.org/wiki/%C3%93vulo" TargetMode="External"/><Relationship Id="rId7" Type="http://schemas.openxmlformats.org/officeDocument/2006/relationships/hyperlink" Target="https://es.wikipedia.org/wiki/Estradiol" TargetMode="External"/><Relationship Id="rId2" Type="http://schemas.openxmlformats.org/officeDocument/2006/relationships/hyperlink" Target="https://es.wikipedia.org/wiki/Estr%C3%B3geno" TargetMode="External"/><Relationship Id="rId1" Type="http://schemas.openxmlformats.org/officeDocument/2006/relationships/hyperlink" Target="https://es.wikipedia.org/wiki/Ovario" TargetMode="External"/><Relationship Id="rId6" Type="http://schemas.openxmlformats.org/officeDocument/2006/relationships/hyperlink" Target="https://es.wikipedia.org/wiki/Fol%C3%ADculo_ov%C3%A1rico" TargetMode="External"/><Relationship Id="rId5" Type="http://schemas.openxmlformats.org/officeDocument/2006/relationships/hyperlink" Target="https://es.wikipedia.org/wiki/Hormona_foliculoestimulante" TargetMode="External"/><Relationship Id="rId4" Type="http://schemas.openxmlformats.org/officeDocument/2006/relationships/hyperlink" Target="https://es.wikipedia.org/wiki/Endometrio" TargetMode="External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hyperlink" Target="https://es.wikipedia.org/wiki/%C3%93vulo" TargetMode="External"/><Relationship Id="rId7" Type="http://schemas.openxmlformats.org/officeDocument/2006/relationships/hyperlink" Target="https://es.wikipedia.org/wiki/Estradiol" TargetMode="External"/><Relationship Id="rId2" Type="http://schemas.openxmlformats.org/officeDocument/2006/relationships/hyperlink" Target="https://es.wikipedia.org/wiki/Estr%C3%B3geno" TargetMode="External"/><Relationship Id="rId1" Type="http://schemas.openxmlformats.org/officeDocument/2006/relationships/hyperlink" Target="https://es.wikipedia.org/wiki/Ovario" TargetMode="External"/><Relationship Id="rId6" Type="http://schemas.openxmlformats.org/officeDocument/2006/relationships/hyperlink" Target="https://es.wikipedia.org/wiki/Fol%C3%ADculo_ov%C3%A1rico" TargetMode="External"/><Relationship Id="rId5" Type="http://schemas.openxmlformats.org/officeDocument/2006/relationships/hyperlink" Target="https://es.wikipedia.org/wiki/Hormona_foliculoestimulante" TargetMode="External"/><Relationship Id="rId4" Type="http://schemas.openxmlformats.org/officeDocument/2006/relationships/hyperlink" Target="https://es.wikipedia.org/wiki/Endometrio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EF612E-27A6-44E9-B422-DD618573AD3C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1EACE702-3B21-43A2-9304-A760B61DD6D2}">
      <dgm:prSet phldrT="[Texto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es-ES" sz="3200" b="1" dirty="0" err="1">
              <a:solidFill>
                <a:schemeClr val="bg1"/>
              </a:solidFill>
            </a:rPr>
            <a:t>Preovulación</a:t>
          </a:r>
          <a:endParaRPr lang="es-ES" sz="3200" b="1" dirty="0">
            <a:solidFill>
              <a:schemeClr val="bg1"/>
            </a:solidFill>
          </a:endParaRPr>
        </a:p>
        <a:p>
          <a:pPr algn="l"/>
          <a:r>
            <a:rPr lang="es-ES" sz="2000" b="1" dirty="0">
              <a:solidFill>
                <a:schemeClr val="bg1"/>
              </a:solidFill>
            </a:rPr>
            <a:t>Llamada fase folicular o fase proliferativa </a:t>
          </a:r>
          <a:r>
            <a:rPr lang="es-ES" sz="2000" dirty="0">
              <a:solidFill>
                <a:schemeClr val="bg1"/>
              </a:solidFill>
            </a:rPr>
            <a:t>ya que durante este periodo una hormona hace que el tejido del útero crezca. Dura desde 1-13 del ciclo. </a:t>
          </a:r>
          <a:r>
            <a:rPr lang="es-ES" sz="2400" dirty="0">
              <a:solidFill>
                <a:schemeClr val="bg1"/>
              </a:solidFill>
            </a:rPr>
            <a:t>El </a:t>
          </a:r>
          <a:r>
            <a:rPr lang="es-ES" sz="2400" b="1" dirty="0">
              <a:solidFill>
                <a:schemeClr val="bg1"/>
              </a:solidFill>
              <a:hlinkClick xmlns:r="http://schemas.openxmlformats.org/officeDocument/2006/relationships" r:id="rId1" tooltip="Ovario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ovario</a:t>
          </a:r>
          <a:r>
            <a:rPr lang="es-ES" sz="2400" b="1" dirty="0">
              <a:solidFill>
                <a:schemeClr val="bg1"/>
              </a:solidFill>
            </a:rPr>
            <a:t> produce </a:t>
          </a:r>
          <a:r>
            <a:rPr lang="es-ES" sz="2400" b="1" dirty="0">
              <a:solidFill>
                <a:schemeClr val="bg1"/>
              </a:solidFill>
              <a:hlinkClick xmlns:r="http://schemas.openxmlformats.org/officeDocument/2006/relationships" r:id="rId2" tooltip="Estrógeno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estrógenos</a:t>
          </a:r>
          <a:r>
            <a:rPr lang="es-ES" sz="2400" b="1" dirty="0">
              <a:solidFill>
                <a:schemeClr val="bg1"/>
              </a:solidFill>
            </a:rPr>
            <a:t>, </a:t>
          </a:r>
          <a:r>
            <a:rPr lang="es-ES" sz="2000" dirty="0">
              <a:solidFill>
                <a:schemeClr val="bg1"/>
              </a:solidFill>
            </a:rPr>
            <a:t>el </a:t>
          </a:r>
          <a:r>
            <a:rPr lang="es-ES" sz="2000" dirty="0">
              <a:solidFill>
                <a:schemeClr val="bg1"/>
              </a:solidFill>
              <a:hlinkClick xmlns:r="http://schemas.openxmlformats.org/officeDocument/2006/relationships" r:id="rId3" tooltip="Óvulo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óvulo</a:t>
          </a:r>
          <a:r>
            <a:rPr lang="es-ES" sz="2000" dirty="0">
              <a:solidFill>
                <a:schemeClr val="bg1"/>
              </a:solidFill>
            </a:rPr>
            <a:t> madura y el </a:t>
          </a:r>
          <a:r>
            <a:rPr lang="es-ES" sz="2000" dirty="0">
              <a:solidFill>
                <a:schemeClr val="bg1"/>
              </a:solidFill>
              <a:hlinkClick xmlns:r="http://schemas.openxmlformats.org/officeDocument/2006/relationships" r:id="rId4" tooltip="Endometrio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endometrio</a:t>
          </a:r>
          <a:r>
            <a:rPr lang="es-ES" sz="2000" dirty="0">
              <a:solidFill>
                <a:schemeClr val="bg1"/>
              </a:solidFill>
            </a:rPr>
            <a:t> se engrosa.</a:t>
          </a:r>
        </a:p>
      </dgm:t>
    </dgm:pt>
    <dgm:pt modelId="{528A5B1B-036A-44D7-8545-48FFDE7A509C}" type="parTrans" cxnId="{E4395F71-825B-4906-ADF6-8488323D8820}">
      <dgm:prSet/>
      <dgm:spPr/>
      <dgm:t>
        <a:bodyPr/>
        <a:lstStyle/>
        <a:p>
          <a:endParaRPr lang="es-ES"/>
        </a:p>
      </dgm:t>
    </dgm:pt>
    <dgm:pt modelId="{FE806A60-1239-4F7E-8EE4-A431CCC0C2DA}" type="sibTrans" cxnId="{E4395F71-825B-4906-ADF6-8488323D8820}">
      <dgm:prSet/>
      <dgm:spPr/>
      <dgm:t>
        <a:bodyPr/>
        <a:lstStyle/>
        <a:p>
          <a:endParaRPr lang="es-ES"/>
        </a:p>
      </dgm:t>
    </dgm:pt>
    <dgm:pt modelId="{FD703F35-95EB-44E8-AE14-04F562E32074}">
      <dgm:prSet phldrT="[Texto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es-ES" sz="2000" dirty="0">
              <a:solidFill>
                <a:schemeClr val="bg1"/>
              </a:solidFill>
            </a:rPr>
            <a:t>La influencia de la </a:t>
          </a:r>
          <a:r>
            <a:rPr lang="es-ES" sz="2000" b="1" dirty="0">
              <a:solidFill>
                <a:schemeClr val="bg1"/>
              </a:solidFill>
              <a:hlinkClick xmlns:r="http://schemas.openxmlformats.org/officeDocument/2006/relationships" r:id="rId5" tooltip="Hormona foliculoestimulante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hormona foliculoestimulante</a:t>
          </a:r>
          <a:r>
            <a:rPr lang="es-ES" sz="2000" dirty="0">
              <a:solidFill>
                <a:schemeClr val="bg1"/>
              </a:solidFill>
            </a:rPr>
            <a:t>, q aumenta durante los 1º días del ciclo, se estimulan los </a:t>
          </a:r>
          <a:r>
            <a:rPr lang="es-ES" sz="2000" dirty="0">
              <a:solidFill>
                <a:schemeClr val="bg1"/>
              </a:solidFill>
              <a:hlinkClick xmlns:r="http://schemas.openxmlformats.org/officeDocument/2006/relationships" r:id="rId6" tooltip="Folículo ovárico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folículos ováricos</a:t>
          </a:r>
          <a:r>
            <a:rPr lang="es-ES" sz="2000" dirty="0">
              <a:solidFill>
                <a:schemeClr val="bg1"/>
              </a:solidFill>
            </a:rPr>
            <a:t>. Estos folículos, presentes desde el nacimiento, se van desarrollando en un proceso llamado foliculogénesis. </a:t>
          </a:r>
        </a:p>
        <a:p>
          <a:pPr algn="just"/>
          <a:r>
            <a:rPr lang="es-ES" sz="2000" dirty="0">
              <a:solidFill>
                <a:schemeClr val="bg1"/>
              </a:solidFill>
            </a:rPr>
            <a:t>Bajo la influencia de varias hormonas, todos los folículos dejan de crecer, excepto 1, mientras que ese folículo dominante en el ovario continuará hasta su madurez. </a:t>
          </a:r>
          <a:r>
            <a:rPr lang="es-ES" sz="2000" b="1" dirty="0">
              <a:solidFill>
                <a:schemeClr val="bg1"/>
              </a:solidFill>
            </a:rPr>
            <a:t>El folículo que llega a su madurez es llamado folículo terciario o folículo </a:t>
          </a:r>
          <a:r>
            <a:rPr lang="es-ES" sz="2000" b="1" dirty="0" err="1">
              <a:solidFill>
                <a:schemeClr val="bg1"/>
              </a:solidFill>
            </a:rPr>
            <a:t>graafiano</a:t>
          </a:r>
          <a:r>
            <a:rPr lang="es-ES" sz="2000" b="1" dirty="0">
              <a:solidFill>
                <a:schemeClr val="bg1"/>
              </a:solidFill>
            </a:rPr>
            <a:t>, y forma el </a:t>
          </a:r>
          <a:r>
            <a:rPr lang="es-ES" sz="2000" b="1" dirty="0" err="1">
              <a:solidFill>
                <a:schemeClr val="bg1"/>
              </a:solidFill>
            </a:rPr>
            <a:t>ovocito</a:t>
          </a:r>
          <a:r>
            <a:rPr lang="es-ES" sz="2000" b="1" dirty="0">
              <a:solidFill>
                <a:schemeClr val="bg1"/>
              </a:solidFill>
            </a:rPr>
            <a:t>.</a:t>
          </a:r>
        </a:p>
      </dgm:t>
    </dgm:pt>
    <dgm:pt modelId="{D2181089-61D6-498F-A373-18E9127BD620}" type="parTrans" cxnId="{BF00AA05-FA8E-47F9-BE6A-FD7C126FF2EA}">
      <dgm:prSet/>
      <dgm:spPr/>
      <dgm:t>
        <a:bodyPr/>
        <a:lstStyle/>
        <a:p>
          <a:endParaRPr lang="es-ES"/>
        </a:p>
      </dgm:t>
    </dgm:pt>
    <dgm:pt modelId="{60687CC8-0448-4163-9237-6739B1641F14}" type="sibTrans" cxnId="{BF00AA05-FA8E-47F9-BE6A-FD7C126FF2EA}">
      <dgm:prSet/>
      <dgm:spPr/>
      <dgm:t>
        <a:bodyPr/>
        <a:lstStyle/>
        <a:p>
          <a:endParaRPr lang="es-ES"/>
        </a:p>
      </dgm:t>
    </dgm:pt>
    <dgm:pt modelId="{AD5ED004-1354-4D30-9619-3B1A51775DF1}">
      <dgm:prSet phldrT="[Texto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es-ES" sz="2000" dirty="0">
              <a:solidFill>
                <a:schemeClr val="bg1"/>
              </a:solidFill>
            </a:rPr>
            <a:t>A medida van madurando, los folículos </a:t>
          </a:r>
          <a:r>
            <a:rPr lang="es-ES" sz="2400" b="1" dirty="0">
              <a:solidFill>
                <a:schemeClr val="bg1"/>
              </a:solidFill>
            </a:rPr>
            <a:t>secretan cantidades crecientes de </a:t>
          </a:r>
          <a:r>
            <a:rPr lang="es-ES" sz="2400" b="1" dirty="0">
              <a:solidFill>
                <a:schemeClr val="bg1"/>
              </a:solidFill>
              <a:hlinkClick xmlns:r="http://schemas.openxmlformats.org/officeDocument/2006/relationships" r:id="rId7" tooltip="Estradiol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estradio</a:t>
          </a:r>
          <a:r>
            <a:rPr lang="es-ES" sz="2000" b="1" dirty="0">
              <a:solidFill>
                <a:schemeClr val="bg1"/>
              </a:solidFill>
              <a:hlinkClick xmlns:r="http://schemas.openxmlformats.org/officeDocument/2006/relationships" r:id="rId7" tooltip="Estradiol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l</a:t>
          </a:r>
          <a:r>
            <a:rPr lang="es-ES" sz="2000" dirty="0">
              <a:solidFill>
                <a:schemeClr val="bg1"/>
              </a:solidFill>
            </a:rPr>
            <a:t>, (estrógeno). Los estrógenos inician la formación de una nueva capa del </a:t>
          </a:r>
          <a:r>
            <a:rPr lang="es-ES" sz="2000" dirty="0" err="1">
              <a:solidFill>
                <a:schemeClr val="bg1"/>
              </a:solidFill>
            </a:rPr>
            <a:t>endométrio</a:t>
          </a:r>
          <a:r>
            <a:rPr lang="es-ES" sz="2000" dirty="0">
              <a:solidFill>
                <a:schemeClr val="bg1"/>
              </a:solidFill>
            </a:rPr>
            <a:t> en el útero</a:t>
          </a:r>
          <a:r>
            <a:rPr lang="es-ES" sz="2400" b="1" dirty="0">
              <a:solidFill>
                <a:schemeClr val="bg1"/>
              </a:solidFill>
            </a:rPr>
            <a:t>, el endometrio proliferativo</a:t>
          </a:r>
          <a:r>
            <a:rPr lang="es-ES" sz="2000" dirty="0">
              <a:solidFill>
                <a:schemeClr val="bg1"/>
              </a:solidFill>
            </a:rPr>
            <a:t>. </a:t>
          </a:r>
        </a:p>
      </dgm:t>
    </dgm:pt>
    <dgm:pt modelId="{7E75A8F3-617D-40F7-A3DD-26E5973C68ED}" type="sibTrans" cxnId="{FF495258-DF92-4A8F-A3F6-9F2D5DCA1DE2}">
      <dgm:prSet/>
      <dgm:spPr/>
      <dgm:t>
        <a:bodyPr/>
        <a:lstStyle/>
        <a:p>
          <a:endParaRPr lang="es-ES"/>
        </a:p>
      </dgm:t>
    </dgm:pt>
    <dgm:pt modelId="{627C152E-7381-439A-B46F-DB4D0C6665D8}" type="parTrans" cxnId="{FF495258-DF92-4A8F-A3F6-9F2D5DCA1DE2}">
      <dgm:prSet/>
      <dgm:spPr/>
      <dgm:t>
        <a:bodyPr/>
        <a:lstStyle/>
        <a:p>
          <a:endParaRPr lang="es-ES"/>
        </a:p>
      </dgm:t>
    </dgm:pt>
    <dgm:pt modelId="{D6CBBA06-0119-4B8C-A8D6-2C0C3F468152}" type="pres">
      <dgm:prSet presAssocID="{1FEF612E-27A6-44E9-B422-DD618573AD3C}" presName="diagram" presStyleCnt="0">
        <dgm:presLayoutVars>
          <dgm:dir/>
          <dgm:resizeHandles val="exact"/>
        </dgm:presLayoutVars>
      </dgm:prSet>
      <dgm:spPr/>
    </dgm:pt>
    <dgm:pt modelId="{461499FD-17F2-4CC5-B04E-AE6ED3DF8723}" type="pres">
      <dgm:prSet presAssocID="{1EACE702-3B21-43A2-9304-A760B61DD6D2}" presName="node" presStyleLbl="node1" presStyleIdx="0" presStyleCnt="3" custScaleX="213944" custScaleY="388532" custLinFactNeighborX="-4065" custLinFactNeighborY="34536">
        <dgm:presLayoutVars>
          <dgm:bulletEnabled val="1"/>
        </dgm:presLayoutVars>
      </dgm:prSet>
      <dgm:spPr/>
    </dgm:pt>
    <dgm:pt modelId="{5BC028A0-B891-4099-B4BC-676ACDE49AB1}" type="pres">
      <dgm:prSet presAssocID="{FE806A60-1239-4F7E-8EE4-A431CCC0C2DA}" presName="sibTrans" presStyleCnt="0"/>
      <dgm:spPr/>
    </dgm:pt>
    <dgm:pt modelId="{040FE4EB-1701-40D1-BCE5-6E90AADEAFB4}" type="pres">
      <dgm:prSet presAssocID="{FD703F35-95EB-44E8-AE14-04F562E32074}" presName="node" presStyleLbl="node1" presStyleIdx="1" presStyleCnt="3" custScaleX="316977" custScaleY="413617" custLinFactNeighborX="2809" custLinFactNeighborY="24884">
        <dgm:presLayoutVars>
          <dgm:bulletEnabled val="1"/>
        </dgm:presLayoutVars>
      </dgm:prSet>
      <dgm:spPr/>
    </dgm:pt>
    <dgm:pt modelId="{0A916D80-2349-4738-BA85-1E5D95407A39}" type="pres">
      <dgm:prSet presAssocID="{60687CC8-0448-4163-9237-6739B1641F14}" presName="sibTrans" presStyleCnt="0"/>
      <dgm:spPr/>
    </dgm:pt>
    <dgm:pt modelId="{E3043139-292B-42F5-B484-F428E73DE87A}" type="pres">
      <dgm:prSet presAssocID="{AD5ED004-1354-4D30-9619-3B1A51775DF1}" presName="node" presStyleLbl="node1" presStyleIdx="2" presStyleCnt="3" custScaleX="214222" custScaleY="262119" custLinFactX="100000" custLinFactNeighborX="145199" custLinFactNeighborY="-13501">
        <dgm:presLayoutVars>
          <dgm:bulletEnabled val="1"/>
        </dgm:presLayoutVars>
      </dgm:prSet>
      <dgm:spPr/>
    </dgm:pt>
  </dgm:ptLst>
  <dgm:cxnLst>
    <dgm:cxn modelId="{BF00AA05-FA8E-47F9-BE6A-FD7C126FF2EA}" srcId="{1FEF612E-27A6-44E9-B422-DD618573AD3C}" destId="{FD703F35-95EB-44E8-AE14-04F562E32074}" srcOrd="1" destOrd="0" parTransId="{D2181089-61D6-498F-A373-18E9127BD620}" sibTransId="{60687CC8-0448-4163-9237-6739B1641F14}"/>
    <dgm:cxn modelId="{282D596B-B386-4CB9-A6DC-571CFD1C1BFF}" type="presOf" srcId="{1FEF612E-27A6-44E9-B422-DD618573AD3C}" destId="{D6CBBA06-0119-4B8C-A8D6-2C0C3F468152}" srcOrd="0" destOrd="0" presId="urn:microsoft.com/office/officeart/2005/8/layout/default"/>
    <dgm:cxn modelId="{E4395F71-825B-4906-ADF6-8488323D8820}" srcId="{1FEF612E-27A6-44E9-B422-DD618573AD3C}" destId="{1EACE702-3B21-43A2-9304-A760B61DD6D2}" srcOrd="0" destOrd="0" parTransId="{528A5B1B-036A-44D7-8545-48FFDE7A509C}" sibTransId="{FE806A60-1239-4F7E-8EE4-A431CCC0C2DA}"/>
    <dgm:cxn modelId="{FF495258-DF92-4A8F-A3F6-9F2D5DCA1DE2}" srcId="{1FEF612E-27A6-44E9-B422-DD618573AD3C}" destId="{AD5ED004-1354-4D30-9619-3B1A51775DF1}" srcOrd="2" destOrd="0" parTransId="{627C152E-7381-439A-B46F-DB4D0C6665D8}" sibTransId="{7E75A8F3-617D-40F7-A3DD-26E5973C68ED}"/>
    <dgm:cxn modelId="{F9E2D89B-5A8B-41FE-8A8B-4B8B61D6D71E}" type="presOf" srcId="{FD703F35-95EB-44E8-AE14-04F562E32074}" destId="{040FE4EB-1701-40D1-BCE5-6E90AADEAFB4}" srcOrd="0" destOrd="0" presId="urn:microsoft.com/office/officeart/2005/8/layout/default"/>
    <dgm:cxn modelId="{3EBA2CA9-B1EA-4094-9B00-19B50F254DC2}" type="presOf" srcId="{AD5ED004-1354-4D30-9619-3B1A51775DF1}" destId="{E3043139-292B-42F5-B484-F428E73DE87A}" srcOrd="0" destOrd="0" presId="urn:microsoft.com/office/officeart/2005/8/layout/default"/>
    <dgm:cxn modelId="{C2CD96D3-74FB-4A80-A6AB-16A27E015C5A}" type="presOf" srcId="{1EACE702-3B21-43A2-9304-A760B61DD6D2}" destId="{461499FD-17F2-4CC5-B04E-AE6ED3DF8723}" srcOrd="0" destOrd="0" presId="urn:microsoft.com/office/officeart/2005/8/layout/default"/>
    <dgm:cxn modelId="{2A59DFD2-4F11-452B-98F3-C20364FEF4F5}" type="presParOf" srcId="{D6CBBA06-0119-4B8C-A8D6-2C0C3F468152}" destId="{461499FD-17F2-4CC5-B04E-AE6ED3DF8723}" srcOrd="0" destOrd="0" presId="urn:microsoft.com/office/officeart/2005/8/layout/default"/>
    <dgm:cxn modelId="{30E1F2AB-F4DD-46BD-876D-866A79A3B81C}" type="presParOf" srcId="{D6CBBA06-0119-4B8C-A8D6-2C0C3F468152}" destId="{5BC028A0-B891-4099-B4BC-676ACDE49AB1}" srcOrd="1" destOrd="0" presId="urn:microsoft.com/office/officeart/2005/8/layout/default"/>
    <dgm:cxn modelId="{7F72431C-E3B1-4D97-BEE8-70CDBBDB3191}" type="presParOf" srcId="{D6CBBA06-0119-4B8C-A8D6-2C0C3F468152}" destId="{040FE4EB-1701-40D1-BCE5-6E90AADEAFB4}" srcOrd="2" destOrd="0" presId="urn:microsoft.com/office/officeart/2005/8/layout/default"/>
    <dgm:cxn modelId="{1BC94AB0-EE47-44AF-A975-BD55189D12E7}" type="presParOf" srcId="{D6CBBA06-0119-4B8C-A8D6-2C0C3F468152}" destId="{0A916D80-2349-4738-BA85-1E5D95407A39}" srcOrd="3" destOrd="0" presId="urn:microsoft.com/office/officeart/2005/8/layout/default"/>
    <dgm:cxn modelId="{39423AFB-E65B-4AFE-A86B-C633B1265D38}" type="presParOf" srcId="{D6CBBA06-0119-4B8C-A8D6-2C0C3F468152}" destId="{E3043139-292B-42F5-B484-F428E73DE87A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1499FD-17F2-4CC5-B04E-AE6ED3DF8723}">
      <dsp:nvSpPr>
        <dsp:cNvPr id="0" name=""/>
        <dsp:cNvSpPr/>
      </dsp:nvSpPr>
      <dsp:spPr>
        <a:xfrm>
          <a:off x="0" y="541239"/>
          <a:ext cx="3544553" cy="3862241"/>
        </a:xfrm>
        <a:prstGeom prst="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200" b="1" kern="1200" dirty="0" err="1">
              <a:solidFill>
                <a:schemeClr val="bg1"/>
              </a:solidFill>
            </a:rPr>
            <a:t>Preovulación</a:t>
          </a:r>
          <a:endParaRPr lang="es-ES" sz="3200" b="1" kern="1200" dirty="0">
            <a:solidFill>
              <a:schemeClr val="bg1"/>
            </a:solidFill>
          </a:endParaRPr>
        </a:p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solidFill>
                <a:schemeClr val="bg1"/>
              </a:solidFill>
            </a:rPr>
            <a:t>Llamada fase folicular o fase proliferativa </a:t>
          </a:r>
          <a:r>
            <a:rPr lang="es-ES" sz="2000" kern="1200" dirty="0">
              <a:solidFill>
                <a:schemeClr val="bg1"/>
              </a:solidFill>
            </a:rPr>
            <a:t>ya que durante este periodo una hormona hace que el tejido del útero crezca. Dura desde 1-13 del ciclo. </a:t>
          </a:r>
          <a:r>
            <a:rPr lang="es-ES" sz="2400" kern="1200" dirty="0">
              <a:solidFill>
                <a:schemeClr val="bg1"/>
              </a:solidFill>
            </a:rPr>
            <a:t>El </a:t>
          </a:r>
          <a:r>
            <a:rPr lang="es-ES" sz="2400" b="1" kern="1200" dirty="0">
              <a:solidFill>
                <a:schemeClr val="bg1"/>
              </a:solidFill>
              <a:hlinkClick xmlns:r="http://schemas.openxmlformats.org/officeDocument/2006/relationships" r:id="rId1" tooltip="Ovario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ovario</a:t>
          </a:r>
          <a:r>
            <a:rPr lang="es-ES" sz="2400" b="1" kern="1200" dirty="0">
              <a:solidFill>
                <a:schemeClr val="bg1"/>
              </a:solidFill>
            </a:rPr>
            <a:t> produce </a:t>
          </a:r>
          <a:r>
            <a:rPr lang="es-ES" sz="2400" b="1" kern="1200" dirty="0">
              <a:solidFill>
                <a:schemeClr val="bg1"/>
              </a:solidFill>
              <a:hlinkClick xmlns:r="http://schemas.openxmlformats.org/officeDocument/2006/relationships" r:id="rId2" tooltip="Estrógeno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estrógenos</a:t>
          </a:r>
          <a:r>
            <a:rPr lang="es-ES" sz="2400" b="1" kern="1200" dirty="0">
              <a:solidFill>
                <a:schemeClr val="bg1"/>
              </a:solidFill>
            </a:rPr>
            <a:t>, </a:t>
          </a:r>
          <a:r>
            <a:rPr lang="es-ES" sz="2000" kern="1200" dirty="0">
              <a:solidFill>
                <a:schemeClr val="bg1"/>
              </a:solidFill>
            </a:rPr>
            <a:t>el </a:t>
          </a:r>
          <a:r>
            <a:rPr lang="es-ES" sz="2000" kern="1200" dirty="0">
              <a:solidFill>
                <a:schemeClr val="bg1"/>
              </a:solidFill>
              <a:hlinkClick xmlns:r="http://schemas.openxmlformats.org/officeDocument/2006/relationships" r:id="rId3" tooltip="Óvulo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óvulo</a:t>
          </a:r>
          <a:r>
            <a:rPr lang="es-ES" sz="2000" kern="1200" dirty="0">
              <a:solidFill>
                <a:schemeClr val="bg1"/>
              </a:solidFill>
            </a:rPr>
            <a:t> madura y el </a:t>
          </a:r>
          <a:r>
            <a:rPr lang="es-ES" sz="2000" kern="1200" dirty="0">
              <a:solidFill>
                <a:schemeClr val="bg1"/>
              </a:solidFill>
              <a:hlinkClick xmlns:r="http://schemas.openxmlformats.org/officeDocument/2006/relationships" r:id="rId4" tooltip="Endometrio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endometrio</a:t>
          </a:r>
          <a:r>
            <a:rPr lang="es-ES" sz="2000" kern="1200" dirty="0">
              <a:solidFill>
                <a:schemeClr val="bg1"/>
              </a:solidFill>
            </a:rPr>
            <a:t> se engrosa.</a:t>
          </a:r>
        </a:p>
      </dsp:txBody>
      <dsp:txXfrm>
        <a:off x="0" y="541239"/>
        <a:ext cx="3544553" cy="3862241"/>
      </dsp:txXfrm>
    </dsp:sp>
    <dsp:sp modelId="{040FE4EB-1701-40D1-BCE5-6E90AADEAFB4}">
      <dsp:nvSpPr>
        <dsp:cNvPr id="0" name=""/>
        <dsp:cNvSpPr/>
      </dsp:nvSpPr>
      <dsp:spPr>
        <a:xfrm>
          <a:off x="3712917" y="320612"/>
          <a:ext cx="5251570" cy="4111601"/>
        </a:xfrm>
        <a:prstGeom prst="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>
              <a:solidFill>
                <a:schemeClr val="bg1"/>
              </a:solidFill>
            </a:rPr>
            <a:t>La influencia de la </a:t>
          </a:r>
          <a:r>
            <a:rPr lang="es-ES" sz="2000" b="1" kern="1200" dirty="0">
              <a:solidFill>
                <a:schemeClr val="bg1"/>
              </a:solidFill>
              <a:hlinkClick xmlns:r="http://schemas.openxmlformats.org/officeDocument/2006/relationships" r:id="rId5" tooltip="Hormona foliculoestimulante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hormona foliculoestimulante</a:t>
          </a:r>
          <a:r>
            <a:rPr lang="es-ES" sz="2000" kern="1200" dirty="0">
              <a:solidFill>
                <a:schemeClr val="bg1"/>
              </a:solidFill>
            </a:rPr>
            <a:t>, q aumenta durante los 1º días del ciclo, se estimulan los </a:t>
          </a:r>
          <a:r>
            <a:rPr lang="es-ES" sz="2000" kern="1200" dirty="0">
              <a:solidFill>
                <a:schemeClr val="bg1"/>
              </a:solidFill>
              <a:hlinkClick xmlns:r="http://schemas.openxmlformats.org/officeDocument/2006/relationships" r:id="rId6" tooltip="Folículo ovárico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folículos ováricos</a:t>
          </a:r>
          <a:r>
            <a:rPr lang="es-ES" sz="2000" kern="1200" dirty="0">
              <a:solidFill>
                <a:schemeClr val="bg1"/>
              </a:solidFill>
            </a:rPr>
            <a:t>. Estos folículos, presentes desde el nacimiento, se van desarrollando en un proceso llamado foliculogénesis. </a:t>
          </a:r>
        </a:p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>
              <a:solidFill>
                <a:schemeClr val="bg1"/>
              </a:solidFill>
            </a:rPr>
            <a:t>Bajo la influencia de varias hormonas, todos los folículos dejan de crecer, excepto 1, mientras que ese folículo dominante en el ovario continuará hasta su madurez. </a:t>
          </a:r>
          <a:r>
            <a:rPr lang="es-ES" sz="2000" b="1" kern="1200" dirty="0">
              <a:solidFill>
                <a:schemeClr val="bg1"/>
              </a:solidFill>
            </a:rPr>
            <a:t>El folículo que llega a su madurez es llamado folículo terciario o folículo </a:t>
          </a:r>
          <a:r>
            <a:rPr lang="es-ES" sz="2000" b="1" kern="1200" dirty="0" err="1">
              <a:solidFill>
                <a:schemeClr val="bg1"/>
              </a:solidFill>
            </a:rPr>
            <a:t>graafiano</a:t>
          </a:r>
          <a:r>
            <a:rPr lang="es-ES" sz="2000" b="1" kern="1200" dirty="0">
              <a:solidFill>
                <a:schemeClr val="bg1"/>
              </a:solidFill>
            </a:rPr>
            <a:t>, y forma el </a:t>
          </a:r>
          <a:r>
            <a:rPr lang="es-ES" sz="2000" b="1" kern="1200" dirty="0" err="1">
              <a:solidFill>
                <a:schemeClr val="bg1"/>
              </a:solidFill>
            </a:rPr>
            <a:t>ovocito</a:t>
          </a:r>
          <a:r>
            <a:rPr lang="es-ES" sz="2000" b="1" kern="1200" dirty="0">
              <a:solidFill>
                <a:schemeClr val="bg1"/>
              </a:solidFill>
            </a:rPr>
            <a:t>.</a:t>
          </a:r>
        </a:p>
      </dsp:txBody>
      <dsp:txXfrm>
        <a:off x="3712917" y="320612"/>
        <a:ext cx="5251570" cy="4111601"/>
      </dsp:txXfrm>
    </dsp:sp>
    <dsp:sp modelId="{E3043139-292B-42F5-B484-F428E73DE87A}">
      <dsp:nvSpPr>
        <dsp:cNvPr id="0" name=""/>
        <dsp:cNvSpPr/>
      </dsp:nvSpPr>
      <dsp:spPr>
        <a:xfrm>
          <a:off x="5415328" y="4216320"/>
          <a:ext cx="3549159" cy="2605620"/>
        </a:xfrm>
        <a:prstGeom prst="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>
              <a:solidFill>
                <a:schemeClr val="bg1"/>
              </a:solidFill>
            </a:rPr>
            <a:t>A medida van madurando, los folículos </a:t>
          </a:r>
          <a:r>
            <a:rPr lang="es-ES" sz="2400" b="1" kern="1200" dirty="0">
              <a:solidFill>
                <a:schemeClr val="bg1"/>
              </a:solidFill>
            </a:rPr>
            <a:t>secretan cantidades crecientes de </a:t>
          </a:r>
          <a:r>
            <a:rPr lang="es-ES" sz="2400" b="1" kern="1200" dirty="0">
              <a:solidFill>
                <a:schemeClr val="bg1"/>
              </a:solidFill>
              <a:hlinkClick xmlns:r="http://schemas.openxmlformats.org/officeDocument/2006/relationships" r:id="rId7" tooltip="Estradiol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estradio</a:t>
          </a:r>
          <a:r>
            <a:rPr lang="es-ES" sz="2000" b="1" kern="1200" dirty="0">
              <a:solidFill>
                <a:schemeClr val="bg1"/>
              </a:solidFill>
              <a:hlinkClick xmlns:r="http://schemas.openxmlformats.org/officeDocument/2006/relationships" r:id="rId7" tooltip="Estradiol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l</a:t>
          </a:r>
          <a:r>
            <a:rPr lang="es-ES" sz="2000" kern="1200" dirty="0">
              <a:solidFill>
                <a:schemeClr val="bg1"/>
              </a:solidFill>
            </a:rPr>
            <a:t>, (estrógeno). Los estrógenos inician la formación de una nueva capa del </a:t>
          </a:r>
          <a:r>
            <a:rPr lang="es-ES" sz="2000" kern="1200" dirty="0" err="1">
              <a:solidFill>
                <a:schemeClr val="bg1"/>
              </a:solidFill>
            </a:rPr>
            <a:t>endométrio</a:t>
          </a:r>
          <a:r>
            <a:rPr lang="es-ES" sz="2000" kern="1200" dirty="0">
              <a:solidFill>
                <a:schemeClr val="bg1"/>
              </a:solidFill>
            </a:rPr>
            <a:t> en el útero</a:t>
          </a:r>
          <a:r>
            <a:rPr lang="es-ES" sz="2400" b="1" kern="1200" dirty="0">
              <a:solidFill>
                <a:schemeClr val="bg1"/>
              </a:solidFill>
            </a:rPr>
            <a:t>, el endometrio proliferativo</a:t>
          </a:r>
          <a:r>
            <a:rPr lang="es-ES" sz="2000" kern="1200" dirty="0">
              <a:solidFill>
                <a:schemeClr val="bg1"/>
              </a:solidFill>
            </a:rPr>
            <a:t>. </a:t>
          </a:r>
        </a:p>
      </dsp:txBody>
      <dsp:txXfrm>
        <a:off x="5415328" y="4216320"/>
        <a:ext cx="3549159" cy="26056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35557-C2E6-4DE6-99F5-23D19CB68A6F}" type="datetimeFigureOut">
              <a:rPr lang="es-ES" smtClean="0"/>
              <a:t>06/06/2024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7EBA5-8859-4169-A767-FB79459E0A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3509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35557-C2E6-4DE6-99F5-23D19CB68A6F}" type="datetimeFigureOut">
              <a:rPr lang="es-ES" smtClean="0"/>
              <a:t>06/06/2024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7EBA5-8859-4169-A767-FB79459E0A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53986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35557-C2E6-4DE6-99F5-23D19CB68A6F}" type="datetimeFigureOut">
              <a:rPr lang="es-ES" smtClean="0"/>
              <a:t>06/06/2024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7EBA5-8859-4169-A767-FB79459E0A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5797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35557-C2E6-4DE6-99F5-23D19CB68A6F}" type="datetimeFigureOut">
              <a:rPr lang="es-ES" smtClean="0"/>
              <a:t>06/06/2024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7EBA5-8859-4169-A767-FB79459E0A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2644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35557-C2E6-4DE6-99F5-23D19CB68A6F}" type="datetimeFigureOut">
              <a:rPr lang="es-ES" smtClean="0"/>
              <a:t>06/06/2024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7EBA5-8859-4169-A767-FB79459E0A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5011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35557-C2E6-4DE6-99F5-23D19CB68A6F}" type="datetimeFigureOut">
              <a:rPr lang="es-ES" smtClean="0"/>
              <a:t>06/06/2024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7EBA5-8859-4169-A767-FB79459E0A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17763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35557-C2E6-4DE6-99F5-23D19CB68A6F}" type="datetimeFigureOut">
              <a:rPr lang="es-ES" smtClean="0"/>
              <a:t>06/06/2024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7EBA5-8859-4169-A767-FB79459E0A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82753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35557-C2E6-4DE6-99F5-23D19CB68A6F}" type="datetimeFigureOut">
              <a:rPr lang="es-ES" smtClean="0"/>
              <a:t>06/06/2024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7EBA5-8859-4169-A767-FB79459E0A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0539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35557-C2E6-4DE6-99F5-23D19CB68A6F}" type="datetimeFigureOut">
              <a:rPr lang="es-ES" smtClean="0"/>
              <a:t>06/06/2024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7EBA5-8859-4169-A767-FB79459E0A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0808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35557-C2E6-4DE6-99F5-23D19CB68A6F}" type="datetimeFigureOut">
              <a:rPr lang="es-ES" smtClean="0"/>
              <a:t>06/06/2024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7EBA5-8859-4169-A767-FB79459E0A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07561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35557-C2E6-4DE6-99F5-23D19CB68A6F}" type="datetimeFigureOut">
              <a:rPr lang="es-ES" smtClean="0"/>
              <a:t>06/06/2024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7EBA5-8859-4169-A767-FB79459E0A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3765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35557-C2E6-4DE6-99F5-23D19CB68A6F}" type="datetimeFigureOut">
              <a:rPr lang="es-ES" smtClean="0"/>
              <a:t>06/06/2024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37EBA5-8859-4169-A767-FB79459E0A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65474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es.wikipedia.org/wiki/%C3%93vulo" TargetMode="External"/><Relationship Id="rId2" Type="http://schemas.openxmlformats.org/officeDocument/2006/relationships/hyperlink" Target="https://es.wikipedia.org/wiki/Gameto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s.wikipedia.org/wiki/Menstruaci%C3%B3n" TargetMode="External"/><Relationship Id="rId5" Type="http://schemas.openxmlformats.org/officeDocument/2006/relationships/hyperlink" Target="https://es.wikipedia.org/wiki/Embarazo_humano" TargetMode="External"/><Relationship Id="rId4" Type="http://schemas.openxmlformats.org/officeDocument/2006/relationships/hyperlink" Target="https://es.wikipedia.org/wiki/Oocito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es.wikipedia.org/wiki/Endometrio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hyperlink" Target="https://es.wikipedia.org/wiki/Cuello_uterino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es.wikipedia.org/wiki/%C3%93vulo" TargetMode="External"/><Relationship Id="rId2" Type="http://schemas.openxmlformats.org/officeDocument/2006/relationships/hyperlink" Target="https://commons.wikimedia.org/wiki/File:Ovulation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s.wikipedia.org/wiki/Estradiol" TargetMode="External"/><Relationship Id="rId5" Type="http://schemas.openxmlformats.org/officeDocument/2006/relationships/hyperlink" Target="https://es.wikipedia.org/wiki/Trompa_uterina" TargetMode="External"/><Relationship Id="rId4" Type="http://schemas.openxmlformats.org/officeDocument/2006/relationships/hyperlink" Target="https://es.wikipedia.org/wiki/%C3%9Atero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es.wikipedia.org/wiki/Espermatozoide" TargetMode="External"/><Relationship Id="rId2" Type="http://schemas.openxmlformats.org/officeDocument/2006/relationships/hyperlink" Target="https://es.wikipedia.org/wiki/Trompa_uterina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hyperlink" Target="https://es.wikipedia.org/wiki/Bl%C3%A1stula" TargetMode="External"/><Relationship Id="rId4" Type="http://schemas.openxmlformats.org/officeDocument/2006/relationships/hyperlink" Target="https://es.wikipedia.org/wiki/Embriog%C3%A9nesis_humana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es.wikipedia.org/wiki/Gonadotropina_cori%C3%B3nica_humana" TargetMode="External"/><Relationship Id="rId2" Type="http://schemas.openxmlformats.org/officeDocument/2006/relationships/hyperlink" Target="https://es.wikipedia.org/wiki/Embri%C3%B3n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s.wikipedia.org/wiki/Prueba_de_embarazo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es.wikipedia.org/wiki/Climaterio" TargetMode="External"/><Relationship Id="rId2" Type="http://schemas.openxmlformats.org/officeDocument/2006/relationships/hyperlink" Target="https://es.wikipedia.org/wiki/Menopausia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hyperlink" Target="https://es.wikipedia.org/w/index.php?title=Perimenopausia&amp;action=edit&amp;redlink=1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Aparato reproductor femenino:Genitales internos&lt;br /&g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39" t="32007" r="14826"/>
          <a:stretch/>
        </p:blipFill>
        <p:spPr bwMode="auto">
          <a:xfrm>
            <a:off x="3105805" y="3573016"/>
            <a:ext cx="6038195" cy="328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251520" y="692696"/>
            <a:ext cx="835292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ASIGNATURA</a:t>
            </a:r>
            <a:r>
              <a:rPr lang="es-E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 ANATOMÍA Y FISIOLOGÍA II</a:t>
            </a:r>
          </a:p>
          <a:p>
            <a:pPr algn="just"/>
            <a:endParaRPr lang="es-E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E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UNIDAD Nº3: </a:t>
            </a:r>
            <a:r>
              <a:rPr lang="es-E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ANATOMÍA Y FISIOLOGÍA DEL SISTEMA REPRODUCTOR.</a:t>
            </a:r>
          </a:p>
          <a:p>
            <a:pPr algn="just"/>
            <a:endParaRPr lang="es-E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E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TEMA</a:t>
            </a:r>
            <a:r>
              <a:rPr lang="es-E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s-ES" sz="2000" b="1" dirty="0">
                <a:solidFill>
                  <a:schemeClr val="bg1"/>
                </a:solidFill>
                <a:cs typeface="Arial" pitchFamily="34" charset="0"/>
              </a:rPr>
              <a:t>APARATO REPRODUCTOR FEMENINO</a:t>
            </a:r>
          </a:p>
          <a:p>
            <a:pPr algn="just"/>
            <a:endParaRPr lang="es-ES" sz="2000" b="1" dirty="0">
              <a:solidFill>
                <a:schemeClr val="bg1"/>
              </a:solidFill>
              <a:cs typeface="Arial" pitchFamily="34" charset="0"/>
            </a:endParaRPr>
          </a:p>
          <a:p>
            <a:pPr algn="just"/>
            <a:r>
              <a:rPr lang="es-E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OBJETIVOS</a:t>
            </a:r>
            <a:r>
              <a:rPr lang="es-E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s-ES" sz="2000" b="1" dirty="0">
                <a:solidFill>
                  <a:schemeClr val="bg1"/>
                </a:solidFill>
                <a:cs typeface="Arial" pitchFamily="34" charset="0"/>
              </a:rPr>
              <a:t>CONOCER ANATOMÍA Y FISIOLOGÍA DEL APARATO </a:t>
            </a:r>
          </a:p>
          <a:p>
            <a:pPr algn="just"/>
            <a:r>
              <a:rPr lang="es-ES" sz="2000" b="1" dirty="0">
                <a:solidFill>
                  <a:schemeClr val="bg1"/>
                </a:solidFill>
                <a:cs typeface="Arial" pitchFamily="34" charset="0"/>
              </a:rPr>
              <a:t>REPRODUCTOR  FEMENINO</a:t>
            </a:r>
          </a:p>
        </p:txBody>
      </p:sp>
    </p:spTree>
    <p:extLst>
      <p:ext uri="{BB962C8B-B14F-4D97-AF65-F5344CB8AC3E}">
        <p14:creationId xmlns:p14="http://schemas.microsoft.com/office/powerpoint/2010/main" val="16784937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79511" y="1556792"/>
            <a:ext cx="8014395" cy="5016758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s-ES" sz="2000" dirty="0">
                <a:solidFill>
                  <a:schemeClr val="bg1"/>
                </a:solidFill>
              </a:rPr>
              <a:t>Situado en la cavidad pelviana, entre la </a:t>
            </a:r>
          </a:p>
          <a:p>
            <a:pPr algn="just"/>
            <a:r>
              <a:rPr lang="es-ES" sz="2000" dirty="0">
                <a:solidFill>
                  <a:schemeClr val="bg1"/>
                </a:solidFill>
              </a:rPr>
              <a:t>vejiga urinaria por delante y el recto </a:t>
            </a:r>
          </a:p>
          <a:p>
            <a:pPr algn="just"/>
            <a:r>
              <a:rPr lang="es-ES" sz="2000" dirty="0">
                <a:solidFill>
                  <a:schemeClr val="bg1"/>
                </a:solidFill>
              </a:rPr>
              <a:t>por detrás</a:t>
            </a:r>
          </a:p>
          <a:p>
            <a:pPr algn="just"/>
            <a:r>
              <a:rPr lang="es-ES" sz="2000" dirty="0">
                <a:solidFill>
                  <a:schemeClr val="bg1"/>
                </a:solidFill>
              </a:rPr>
              <a:t> 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s-ES" sz="2000" dirty="0">
                <a:solidFill>
                  <a:schemeClr val="bg1"/>
                </a:solidFill>
              </a:rPr>
              <a:t>Tiene la forma comparada a una </a:t>
            </a:r>
          </a:p>
          <a:p>
            <a:pPr algn="just"/>
            <a:r>
              <a:rPr lang="es-ES" sz="2000" dirty="0">
                <a:solidFill>
                  <a:schemeClr val="bg1"/>
                </a:solidFill>
              </a:rPr>
              <a:t>pera, en la que se destacan 3 porciones:</a:t>
            </a:r>
          </a:p>
          <a:p>
            <a:pPr algn="just"/>
            <a:r>
              <a:rPr lang="es-ES" sz="2000" dirty="0">
                <a:solidFill>
                  <a:schemeClr val="bg1"/>
                </a:solidFill>
                <a:latin typeface="Century Gothic"/>
              </a:rPr>
              <a:t>       ►</a:t>
            </a:r>
            <a:r>
              <a:rPr lang="es-ES" sz="2000" dirty="0">
                <a:solidFill>
                  <a:schemeClr val="bg1"/>
                </a:solidFill>
              </a:rPr>
              <a:t> fondo</a:t>
            </a:r>
          </a:p>
          <a:p>
            <a:pPr algn="just"/>
            <a:r>
              <a:rPr lang="es-ES" sz="2000" dirty="0">
                <a:solidFill>
                  <a:schemeClr val="bg1"/>
                </a:solidFill>
              </a:rPr>
              <a:t>         </a:t>
            </a:r>
            <a:r>
              <a:rPr lang="es-ES" sz="2000" dirty="0">
                <a:solidFill>
                  <a:schemeClr val="bg1"/>
                </a:solidFill>
                <a:latin typeface="Century Gothic"/>
              </a:rPr>
              <a:t>►</a:t>
            </a:r>
            <a:r>
              <a:rPr lang="es-ES" sz="2000" dirty="0">
                <a:solidFill>
                  <a:schemeClr val="bg1"/>
                </a:solidFill>
              </a:rPr>
              <a:t> cuerpo</a:t>
            </a:r>
          </a:p>
          <a:p>
            <a:pPr algn="just"/>
            <a:r>
              <a:rPr lang="es-ES" sz="2000" dirty="0">
                <a:solidFill>
                  <a:schemeClr val="bg1"/>
                </a:solidFill>
              </a:rPr>
              <a:t>         </a:t>
            </a:r>
            <a:r>
              <a:rPr lang="es-ES" sz="2000" dirty="0">
                <a:solidFill>
                  <a:schemeClr val="bg1"/>
                </a:solidFill>
                <a:latin typeface="Century Gothic"/>
              </a:rPr>
              <a:t>► </a:t>
            </a:r>
            <a:r>
              <a:rPr lang="es-ES" sz="2000" dirty="0">
                <a:solidFill>
                  <a:schemeClr val="bg1"/>
                </a:solidFill>
              </a:rPr>
              <a:t>cuello</a:t>
            </a:r>
          </a:p>
          <a:p>
            <a:pPr algn="just"/>
            <a:r>
              <a:rPr lang="es-ES" sz="2000" dirty="0">
                <a:solidFill>
                  <a:schemeClr val="bg1"/>
                </a:solidFill>
              </a:rPr>
              <a:t> 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s-ES" sz="2000" dirty="0">
                <a:solidFill>
                  <a:schemeClr val="bg1"/>
                </a:solidFill>
              </a:rPr>
              <a:t>Este último se subdivide en 2 partes de acuerdo con su posición, </a:t>
            </a:r>
            <a:r>
              <a:rPr lang="es-ES" sz="2000" dirty="0" err="1">
                <a:solidFill>
                  <a:schemeClr val="bg1"/>
                </a:solidFill>
              </a:rPr>
              <a:t>supravaginal</a:t>
            </a:r>
            <a:r>
              <a:rPr lang="es-ES" sz="2000" dirty="0">
                <a:solidFill>
                  <a:schemeClr val="bg1"/>
                </a:solidFill>
              </a:rPr>
              <a:t> y vaginal.</a:t>
            </a:r>
          </a:p>
          <a:p>
            <a:pPr algn="just"/>
            <a:r>
              <a:rPr lang="es-ES" sz="2000" dirty="0">
                <a:solidFill>
                  <a:schemeClr val="bg1"/>
                </a:solidFill>
              </a:rPr>
              <a:t> 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s-ES" sz="2000" dirty="0">
                <a:solidFill>
                  <a:schemeClr val="bg1"/>
                </a:solidFill>
              </a:rPr>
              <a:t>A ambos lados del útero se destacan los ligamentos anchos y por delante de estos los ligamentos redondos, que se extienden por los canales inguinales hasta la región púbica.</a:t>
            </a:r>
          </a:p>
        </p:txBody>
      </p:sp>
      <p:pic>
        <p:nvPicPr>
          <p:cNvPr id="3" name="Picture 2" descr="La cópula&lt;br /&g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3" t="17538" r="17854" b="50000"/>
          <a:stretch/>
        </p:blipFill>
        <p:spPr bwMode="auto">
          <a:xfrm>
            <a:off x="4716016" y="404664"/>
            <a:ext cx="4211520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62952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3995936" y="1739499"/>
            <a:ext cx="1649362" cy="52322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S" sz="2800" b="1" dirty="0">
                <a:solidFill>
                  <a:schemeClr val="bg1"/>
                </a:solidFill>
              </a:rPr>
              <a:t>La vagina </a:t>
            </a:r>
            <a:endParaRPr lang="es-ES" sz="2800" b="1" dirty="0"/>
          </a:p>
        </p:txBody>
      </p:sp>
      <p:sp>
        <p:nvSpPr>
          <p:cNvPr id="4" name="3 Elipse"/>
          <p:cNvSpPr/>
          <p:nvPr/>
        </p:nvSpPr>
        <p:spPr>
          <a:xfrm>
            <a:off x="179512" y="2276872"/>
            <a:ext cx="4464496" cy="2520280"/>
          </a:xfrm>
          <a:prstGeom prst="ellipse">
            <a:avLst/>
          </a:prstGeom>
          <a:ln w="38100"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bg1"/>
                </a:solidFill>
              </a:rPr>
              <a:t>Conducto impar que tiene la función de actuar como órgano de la cópula  donde se depositan los espermatozoides contenidos en el semen eyaculado por el varón al culminar el coito. </a:t>
            </a:r>
            <a:endParaRPr lang="es-ES" dirty="0"/>
          </a:p>
        </p:txBody>
      </p:sp>
      <p:sp>
        <p:nvSpPr>
          <p:cNvPr id="7" name="6 Elipse"/>
          <p:cNvSpPr/>
          <p:nvPr/>
        </p:nvSpPr>
        <p:spPr>
          <a:xfrm>
            <a:off x="5084593" y="4221088"/>
            <a:ext cx="3633770" cy="2125762"/>
          </a:xfrm>
          <a:prstGeom prst="ellipse">
            <a:avLst/>
          </a:prstGeom>
          <a:ln w="57150"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bg1"/>
                </a:solidFill>
              </a:rPr>
              <a:t>También actúa como vía excretora de la menstruación y como vía de paso del feto en el proceso del parto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593365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51520" y="980728"/>
            <a:ext cx="8496944" cy="470898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s-ES" sz="2000" dirty="0">
                <a:solidFill>
                  <a:schemeClr val="bg1"/>
                </a:solidFill>
              </a:rPr>
              <a:t>Se extiende desde el fondo de la cavidad pelviana hasta la vulva situada en la región perineal y atraviesa el diafragma urogenital.</a:t>
            </a:r>
          </a:p>
          <a:p>
            <a:pPr>
              <a:lnSpc>
                <a:spcPct val="150000"/>
              </a:lnSpc>
            </a:pPr>
            <a:endParaRPr lang="es-ES" sz="2000" dirty="0">
              <a:solidFill>
                <a:schemeClr val="bg1"/>
              </a:solidFill>
            </a:endParaRPr>
          </a:p>
          <a:p>
            <a:pPr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s-ES" sz="2000" dirty="0">
                <a:solidFill>
                  <a:schemeClr val="bg1"/>
                </a:solidFill>
              </a:rPr>
              <a:t>Situada entre la vejiga urinaria y uretra por delante y el recto por detrás </a:t>
            </a:r>
          </a:p>
          <a:p>
            <a:pPr>
              <a:lnSpc>
                <a:spcPct val="150000"/>
              </a:lnSpc>
            </a:pPr>
            <a:endParaRPr lang="es-ES" sz="2000" dirty="0">
              <a:solidFill>
                <a:schemeClr val="bg1"/>
              </a:solidFill>
            </a:endParaRPr>
          </a:p>
          <a:p>
            <a:pPr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s-ES" sz="2000" dirty="0">
                <a:solidFill>
                  <a:schemeClr val="bg1"/>
                </a:solidFill>
              </a:rPr>
              <a:t>Se distinguen las porciones siguientes: </a:t>
            </a:r>
          </a:p>
          <a:p>
            <a:pPr>
              <a:lnSpc>
                <a:spcPct val="150000"/>
              </a:lnSpc>
            </a:pPr>
            <a:r>
              <a:rPr lang="es-ES" sz="2000" dirty="0">
                <a:solidFill>
                  <a:schemeClr val="bg1"/>
                </a:solidFill>
              </a:rPr>
              <a:t>          </a:t>
            </a:r>
            <a:r>
              <a:rPr lang="es-ES" sz="2000" dirty="0">
                <a:solidFill>
                  <a:schemeClr val="bg1"/>
                </a:solidFill>
                <a:latin typeface="Century Gothic"/>
              </a:rPr>
              <a:t>►</a:t>
            </a:r>
            <a:r>
              <a:rPr lang="es-ES" sz="2000" dirty="0">
                <a:solidFill>
                  <a:schemeClr val="bg1"/>
                </a:solidFill>
              </a:rPr>
              <a:t>2 extremos (el superior o </a:t>
            </a:r>
            <a:r>
              <a:rPr lang="es-ES" sz="2000" dirty="0" err="1">
                <a:solidFill>
                  <a:schemeClr val="bg1"/>
                </a:solidFill>
              </a:rPr>
              <a:t>fórnix</a:t>
            </a:r>
            <a:r>
              <a:rPr lang="es-ES" sz="2000" dirty="0">
                <a:solidFill>
                  <a:schemeClr val="bg1"/>
                </a:solidFill>
              </a:rPr>
              <a:t> que está atravesado por el cuello del útero y el inferior donde se encuentra el orificio vaginal que se abre en la vulva)</a:t>
            </a:r>
          </a:p>
          <a:p>
            <a:pPr>
              <a:lnSpc>
                <a:spcPct val="150000"/>
              </a:lnSpc>
            </a:pPr>
            <a:r>
              <a:rPr lang="es-ES" sz="2000" dirty="0">
                <a:solidFill>
                  <a:schemeClr val="bg1"/>
                </a:solidFill>
              </a:rPr>
              <a:t>           </a:t>
            </a:r>
            <a:r>
              <a:rPr lang="es-ES" sz="2000" dirty="0">
                <a:solidFill>
                  <a:schemeClr val="bg1"/>
                </a:solidFill>
                <a:latin typeface="Century Gothic"/>
              </a:rPr>
              <a:t>►</a:t>
            </a:r>
            <a:r>
              <a:rPr lang="es-ES" sz="2000" dirty="0">
                <a:solidFill>
                  <a:schemeClr val="bg1"/>
                </a:solidFill>
              </a:rPr>
              <a:t> 2 caras (anterior y posterior que se hallan en contacto una con la otra) </a:t>
            </a:r>
          </a:p>
          <a:p>
            <a:pPr>
              <a:lnSpc>
                <a:spcPct val="150000"/>
              </a:lnSpc>
            </a:pPr>
            <a:r>
              <a:rPr lang="es-ES" sz="2000" dirty="0">
                <a:solidFill>
                  <a:schemeClr val="bg1"/>
                </a:solidFill>
              </a:rPr>
              <a:t>            </a:t>
            </a:r>
            <a:r>
              <a:rPr lang="es-ES" sz="2000" dirty="0">
                <a:solidFill>
                  <a:schemeClr val="bg1"/>
                </a:solidFill>
                <a:latin typeface="Century Gothic"/>
              </a:rPr>
              <a:t>►</a:t>
            </a:r>
            <a:r>
              <a:rPr lang="es-ES" sz="2000" dirty="0">
                <a:solidFill>
                  <a:schemeClr val="bg1"/>
                </a:solidFill>
              </a:rPr>
              <a:t> 2 bordes (derecho e izquierdo).</a:t>
            </a:r>
          </a:p>
        </p:txBody>
      </p:sp>
    </p:spTree>
    <p:extLst>
      <p:ext uri="{BB962C8B-B14F-4D97-AF65-F5344CB8AC3E}">
        <p14:creationId xmlns:p14="http://schemas.microsoft.com/office/powerpoint/2010/main" val="22347150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Genitales externos femeninos&lt;br /&g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36" t="23413" r="16115" b="8088"/>
          <a:stretch/>
        </p:blipFill>
        <p:spPr bwMode="auto">
          <a:xfrm>
            <a:off x="5137150" y="448706"/>
            <a:ext cx="4032448" cy="578860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4" name="3 Elipse"/>
          <p:cNvSpPr/>
          <p:nvPr/>
        </p:nvSpPr>
        <p:spPr>
          <a:xfrm>
            <a:off x="4949" y="1996360"/>
            <a:ext cx="5431147" cy="4240952"/>
          </a:xfrm>
          <a:prstGeom prst="ellipse">
            <a:avLst/>
          </a:prstGeom>
          <a:solidFill>
            <a:srgbClr val="31D0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-285750" algn="ctr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s-ES" dirty="0">
                <a:solidFill>
                  <a:schemeClr val="bg1"/>
                </a:solidFill>
              </a:rPr>
              <a:t>es el conjunto de estructuras (cutáneas, eréctiles y glandulares) que constituyen los órganos genitales femeninos externos,</a:t>
            </a:r>
          </a:p>
          <a:p>
            <a:pPr algn="ctr">
              <a:lnSpc>
                <a:spcPct val="150000"/>
              </a:lnSpc>
            </a:pPr>
            <a:endParaRPr lang="es-ES" dirty="0">
              <a:solidFill>
                <a:schemeClr val="bg1"/>
              </a:solidFill>
            </a:endParaRPr>
          </a:p>
          <a:p>
            <a:pPr indent="-285750" algn="ctr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s-ES" dirty="0">
                <a:solidFill>
                  <a:schemeClr val="bg1"/>
                </a:solidFill>
              </a:rPr>
              <a:t>situados en la parte anterior de la región perineal, donde desembocan los conductos de los sistemas urinario y genital femenino</a:t>
            </a:r>
            <a:endParaRPr lang="es-ES" dirty="0"/>
          </a:p>
        </p:txBody>
      </p:sp>
      <p:sp>
        <p:nvSpPr>
          <p:cNvPr id="3" name="2 Rectángulo"/>
          <p:cNvSpPr/>
          <p:nvPr/>
        </p:nvSpPr>
        <p:spPr>
          <a:xfrm>
            <a:off x="467544" y="1473140"/>
            <a:ext cx="4671151" cy="52322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S" sz="2800" b="1" dirty="0">
                <a:solidFill>
                  <a:schemeClr val="bg1"/>
                </a:solidFill>
              </a:rPr>
              <a:t>La vulva o pudendo femenino </a:t>
            </a:r>
            <a:endParaRPr lang="es-ES" sz="2800" b="1" dirty="0"/>
          </a:p>
        </p:txBody>
      </p:sp>
    </p:spTree>
    <p:extLst>
      <p:ext uri="{BB962C8B-B14F-4D97-AF65-F5344CB8AC3E}">
        <p14:creationId xmlns:p14="http://schemas.microsoft.com/office/powerpoint/2010/main" val="21593365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78" t="26078" r="29722" b="26293"/>
          <a:stretch/>
        </p:blipFill>
        <p:spPr bwMode="auto">
          <a:xfrm>
            <a:off x="4816893" y="332655"/>
            <a:ext cx="4248472" cy="4176464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8 Elipse"/>
          <p:cNvSpPr/>
          <p:nvPr/>
        </p:nvSpPr>
        <p:spPr>
          <a:xfrm rot="21336130">
            <a:off x="5822354" y="4419715"/>
            <a:ext cx="3246723" cy="2305658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/>
              <a:t>Labios pudendos menore</a:t>
            </a:r>
            <a:r>
              <a:rPr lang="es-ES" dirty="0"/>
              <a:t>s son 2 pliegues cutáneos, pequeños y delgados, situados medialmente y de apariencia mucosa.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79512" y="1181943"/>
            <a:ext cx="4026808" cy="46166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S" sz="2400" b="1" dirty="0">
                <a:solidFill>
                  <a:schemeClr val="bg1"/>
                </a:solidFill>
              </a:rPr>
              <a:t>La vulva o pudendo femenino </a:t>
            </a:r>
            <a:endParaRPr lang="es-ES" sz="2400" b="1" dirty="0"/>
          </a:p>
        </p:txBody>
      </p:sp>
      <p:sp>
        <p:nvSpPr>
          <p:cNvPr id="4" name="3 Elipse"/>
          <p:cNvSpPr/>
          <p:nvPr/>
        </p:nvSpPr>
        <p:spPr>
          <a:xfrm rot="21336130">
            <a:off x="254812" y="2070394"/>
            <a:ext cx="4104456" cy="2585757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bg1"/>
                </a:solidFill>
              </a:rPr>
              <a:t>Monte pubiano (de Venus) </a:t>
            </a:r>
            <a:r>
              <a:rPr lang="es-ES" dirty="0">
                <a:solidFill>
                  <a:schemeClr val="bg1"/>
                </a:solidFill>
              </a:rPr>
              <a:t> eminencia cutánea redondeada situada por delante de la sínfisis del pubis, que contiene tejido adiposo y está cubierta de vellos después de la pubertad.</a:t>
            </a:r>
          </a:p>
        </p:txBody>
      </p:sp>
      <p:sp>
        <p:nvSpPr>
          <p:cNvPr id="5" name="4 Elipse"/>
          <p:cNvSpPr/>
          <p:nvPr/>
        </p:nvSpPr>
        <p:spPr>
          <a:xfrm rot="21336130">
            <a:off x="2577387" y="4098405"/>
            <a:ext cx="3749956" cy="258575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bg1"/>
                </a:solidFill>
              </a:rPr>
              <a:t>Labios pudendos mayores </a:t>
            </a:r>
            <a:r>
              <a:rPr lang="es-ES" dirty="0">
                <a:solidFill>
                  <a:schemeClr val="bg1"/>
                </a:solidFill>
              </a:rPr>
              <a:t>son 2 pliegues cutáneos, grandes y gruesos, situados lateralmente </a:t>
            </a:r>
            <a:r>
              <a:rPr lang="es-ES" dirty="0"/>
              <a:t>que tienen una estructura similar a la del monte pubiano.</a:t>
            </a:r>
          </a:p>
        </p:txBody>
      </p:sp>
    </p:spTree>
    <p:extLst>
      <p:ext uri="{BB962C8B-B14F-4D97-AF65-F5344CB8AC3E}">
        <p14:creationId xmlns:p14="http://schemas.microsoft.com/office/powerpoint/2010/main" val="21593365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78" t="26078" r="29722" b="26293"/>
          <a:stretch/>
        </p:blipFill>
        <p:spPr bwMode="auto">
          <a:xfrm>
            <a:off x="4725114" y="139940"/>
            <a:ext cx="4311382" cy="4945243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1 Elipse"/>
          <p:cNvSpPr/>
          <p:nvPr/>
        </p:nvSpPr>
        <p:spPr>
          <a:xfrm rot="20988297">
            <a:off x="-339225" y="1242324"/>
            <a:ext cx="4824536" cy="2705445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/>
              <a:t>Vestíbulo vaginal </a:t>
            </a:r>
            <a:r>
              <a:rPr lang="es-ES" dirty="0"/>
              <a:t>es el espacio comprendido entre los labios pudendos menores y presenta hacia atrás el orificio vaginal, hacia delante el orificio uretral externo y hacia los lados los orificios de los conductos de las glándulas vestibulares.</a:t>
            </a:r>
          </a:p>
        </p:txBody>
      </p:sp>
      <p:sp>
        <p:nvSpPr>
          <p:cNvPr id="3" name="2 Elipse"/>
          <p:cNvSpPr/>
          <p:nvPr/>
        </p:nvSpPr>
        <p:spPr>
          <a:xfrm>
            <a:off x="1547664" y="3870853"/>
            <a:ext cx="4785842" cy="2987147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/>
              <a:t>Glándulas vestibulares </a:t>
            </a:r>
            <a:r>
              <a:rPr lang="es-ES" dirty="0"/>
              <a:t>(&gt; y &lt;) son del tipo túbulo alveolar y se encuentran en el espesor de las paredes laterales de la vulva; las mayores (de </a:t>
            </a:r>
            <a:r>
              <a:rPr lang="es-ES" dirty="0" err="1"/>
              <a:t>Bartholini</a:t>
            </a:r>
            <a:r>
              <a:rPr lang="es-ES" dirty="0"/>
              <a:t>) se localizan hacia la parte posterior de la base de los labios pudendos mayores.</a:t>
            </a:r>
            <a:endParaRPr lang="es-E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1511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78" t="26078" r="29722" b="26293"/>
          <a:stretch/>
        </p:blipFill>
        <p:spPr bwMode="auto">
          <a:xfrm>
            <a:off x="2101505" y="144781"/>
            <a:ext cx="5062784" cy="4945243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1 Elipse"/>
          <p:cNvSpPr/>
          <p:nvPr/>
        </p:nvSpPr>
        <p:spPr>
          <a:xfrm rot="20678325">
            <a:off x="-459408" y="3232445"/>
            <a:ext cx="3569062" cy="1895549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/>
              <a:t>Clítoris </a:t>
            </a:r>
            <a:r>
              <a:rPr lang="es-ES" dirty="0"/>
              <a:t> órgano eréctil homólogo al pene del varón y está situado por delante del orificio uretral externo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3" name="2 Elipse"/>
          <p:cNvSpPr/>
          <p:nvPr/>
        </p:nvSpPr>
        <p:spPr>
          <a:xfrm rot="21336130">
            <a:off x="4254486" y="3536088"/>
            <a:ext cx="4785842" cy="2987147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" b="1" dirty="0"/>
              <a:t>Bulbos Vestibulares </a:t>
            </a:r>
            <a:r>
              <a:rPr lang="es-ES" dirty="0"/>
              <a:t>son 2 estructuras eréctiles equivalentes al cuerpo esponjoso del pene, pero dividido en 2 partes por la vagina y la uretra y se localizan en la base de los labios pudendos mayores.</a:t>
            </a:r>
            <a:endParaRPr lang="es-E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2956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194107" y="1196752"/>
            <a:ext cx="4572000" cy="1477328"/>
          </a:xfrm>
          <a:prstGeom prst="rect">
            <a:avLst/>
          </a:prstGeom>
          <a:solidFill>
            <a:srgbClr val="31D0F5"/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lvl="0"/>
            <a:r>
              <a:rPr lang="es-ES" dirty="0">
                <a:solidFill>
                  <a:schemeClr val="bg1"/>
                </a:solidFill>
              </a:rPr>
              <a:t>es el proceso mediante el cual se desarrollan los </a:t>
            </a:r>
            <a:r>
              <a:rPr lang="es-ES" b="1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gametos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dirty="0">
                <a:solidFill>
                  <a:schemeClr val="bg1"/>
                </a:solidFill>
              </a:rPr>
              <a:t>femeninos (</a:t>
            </a:r>
            <a:r>
              <a:rPr lang="es-ES" b="1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óvulos</a:t>
            </a:r>
            <a:r>
              <a:rPr lang="es-ES" dirty="0">
                <a:solidFill>
                  <a:schemeClr val="bg1"/>
                </a:solidFill>
              </a:rPr>
              <a:t> u </a:t>
            </a:r>
            <a:r>
              <a:rPr lang="es-ES" b="1" u="sng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ovocitos</a:t>
            </a:r>
            <a:r>
              <a:rPr lang="es-ES" dirty="0">
                <a:solidFill>
                  <a:schemeClr val="bg1"/>
                </a:solidFill>
              </a:rPr>
              <a:t>), y en el que se produce una serie de cambios dirigidos al establecimiento de un posible  </a:t>
            </a:r>
            <a:r>
              <a:rPr lang="es-ES" b="1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embarazo</a:t>
            </a:r>
            <a:r>
              <a:rPr lang="es-ES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3" name="2 Rectángulo"/>
          <p:cNvSpPr/>
          <p:nvPr/>
        </p:nvSpPr>
        <p:spPr>
          <a:xfrm>
            <a:off x="236171" y="730331"/>
            <a:ext cx="4122026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Ciclo sexual femenino</a:t>
            </a:r>
            <a:r>
              <a:rPr lang="es-ES" dirty="0">
                <a:solidFill>
                  <a:schemeClr val="bg1"/>
                </a:solidFill>
              </a:rPr>
              <a:t> (o </a:t>
            </a:r>
            <a:r>
              <a:rPr lang="es-ES" b="1" dirty="0">
                <a:solidFill>
                  <a:schemeClr val="bg1"/>
                </a:solidFill>
              </a:rPr>
              <a:t>ciclo menstrual</a:t>
            </a:r>
            <a:r>
              <a:rPr lang="es-ES" dirty="0">
                <a:solidFill>
                  <a:schemeClr val="bg1"/>
                </a:solidFill>
              </a:rPr>
              <a:t>) </a:t>
            </a:r>
            <a:endParaRPr lang="es-ES" dirty="0"/>
          </a:p>
        </p:txBody>
      </p:sp>
      <p:grpSp>
        <p:nvGrpSpPr>
          <p:cNvPr id="11" name="10 Grupo"/>
          <p:cNvGrpSpPr/>
          <p:nvPr/>
        </p:nvGrpSpPr>
        <p:grpSpPr>
          <a:xfrm>
            <a:off x="1086301" y="2856718"/>
            <a:ext cx="6971399" cy="1868425"/>
            <a:chOff x="1669560" y="144009"/>
            <a:chExt cx="6971399" cy="1144562"/>
          </a:xfrm>
        </p:grpSpPr>
        <p:sp>
          <p:nvSpPr>
            <p:cNvPr id="12" name="11 Rectángulo"/>
            <p:cNvSpPr/>
            <p:nvPr/>
          </p:nvSpPr>
          <p:spPr>
            <a:xfrm>
              <a:off x="1669560" y="144009"/>
              <a:ext cx="6971399" cy="1144562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3" name="12 Rectángulo"/>
            <p:cNvSpPr/>
            <p:nvPr/>
          </p:nvSpPr>
          <p:spPr>
            <a:xfrm>
              <a:off x="1669560" y="144009"/>
              <a:ext cx="6971399" cy="11445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just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000" kern="1200" dirty="0">
                  <a:solidFill>
                    <a:schemeClr val="bg1"/>
                  </a:solidFill>
                </a:rPr>
                <a:t>El inicio del ciclo se define como:</a:t>
              </a:r>
            </a:p>
            <a:p>
              <a:pPr marL="342900" lvl="0" indent="-342900" algn="just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anose="05000000000000000000" pitchFamily="2" charset="2"/>
                <a:buChar char="v"/>
              </a:pPr>
              <a:r>
                <a:rPr lang="es-ES" sz="2000" kern="1200" dirty="0">
                  <a:solidFill>
                    <a:schemeClr val="bg1"/>
                  </a:solidFill>
                </a:rPr>
                <a:t> el 1er día de la </a:t>
              </a:r>
              <a:r>
                <a:rPr lang="es-ES" sz="2000" b="1" kern="1200" dirty="0">
                  <a:solidFill>
                    <a:schemeClr val="bg1"/>
                  </a:solidFill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menstruación</a:t>
              </a:r>
              <a:r>
                <a:rPr lang="es-ES" sz="2000" kern="1200" dirty="0">
                  <a:solidFill>
                    <a:schemeClr val="bg1"/>
                  </a:solidFill>
                </a:rPr>
                <a:t> </a:t>
              </a:r>
            </a:p>
            <a:p>
              <a:pPr marL="342900" lvl="0" indent="-342900" algn="just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anose="05000000000000000000" pitchFamily="2" charset="2"/>
                <a:buChar char="v"/>
              </a:pPr>
              <a:r>
                <a:rPr lang="es-ES" sz="2000" kern="1200" dirty="0">
                  <a:solidFill>
                    <a:schemeClr val="bg1"/>
                  </a:solidFill>
                </a:rPr>
                <a:t>y el fin del ciclo es el día anterior al inicio de la </a:t>
              </a:r>
              <a:r>
                <a:rPr lang="es-ES" sz="2000" kern="1200" dirty="0">
                  <a:solidFill>
                    <a:srgbClr val="460A3B"/>
                  </a:solidFill>
                </a:rPr>
                <a:t>siguiente</a:t>
              </a:r>
              <a:r>
                <a:rPr lang="es-ES" sz="2000" kern="1200" dirty="0">
                  <a:solidFill>
                    <a:schemeClr val="bg1"/>
                  </a:solidFill>
                </a:rPr>
                <a:t> menstruación. </a:t>
              </a:r>
            </a:p>
            <a:p>
              <a:pPr lvl="0" algn="just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000" dirty="0">
                  <a:solidFill>
                    <a:schemeClr val="bg1"/>
                  </a:solidFill>
                </a:rPr>
                <a:t>                   </a:t>
              </a:r>
              <a:r>
                <a:rPr lang="es-ES" sz="2000" kern="1200" dirty="0">
                  <a:solidFill>
                    <a:schemeClr val="bg1"/>
                  </a:solidFill>
                </a:rPr>
                <a:t>La duración media del ciclo es de 28 días.</a:t>
              </a:r>
              <a:endParaRPr lang="es-ES" sz="2000" kern="1200" dirty="0"/>
            </a:p>
          </p:txBody>
        </p:sp>
      </p:grpSp>
      <p:sp>
        <p:nvSpPr>
          <p:cNvPr id="4" name="3 Rectángulo"/>
          <p:cNvSpPr/>
          <p:nvPr/>
        </p:nvSpPr>
        <p:spPr>
          <a:xfrm>
            <a:off x="539553" y="5189450"/>
            <a:ext cx="2736304" cy="923330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lvl="0" algn="just"/>
            <a:r>
              <a:rPr lang="es-ES" dirty="0">
                <a:solidFill>
                  <a:schemeClr val="bg1"/>
                </a:solidFill>
              </a:rPr>
              <a:t>A la 1ra menstruación se le denomina </a:t>
            </a:r>
            <a:r>
              <a:rPr lang="es-ES" b="1" dirty="0">
                <a:solidFill>
                  <a:schemeClr val="bg1"/>
                </a:solidFill>
              </a:rPr>
              <a:t>menarquia</a:t>
            </a:r>
            <a:r>
              <a:rPr lang="es-ES" dirty="0">
                <a:solidFill>
                  <a:schemeClr val="bg1"/>
                </a:solidFill>
              </a:rPr>
              <a:t> </a:t>
            </a:r>
            <a:r>
              <a:rPr lang="es-ES" b="1" dirty="0">
                <a:solidFill>
                  <a:schemeClr val="bg1"/>
                </a:solidFill>
              </a:rPr>
              <a:t>o menarca. </a:t>
            </a:r>
          </a:p>
        </p:txBody>
      </p:sp>
      <p:sp>
        <p:nvSpPr>
          <p:cNvPr id="14" name="13 Rectángulo"/>
          <p:cNvSpPr/>
          <p:nvPr/>
        </p:nvSpPr>
        <p:spPr>
          <a:xfrm>
            <a:off x="3923928" y="5189217"/>
            <a:ext cx="4572000" cy="1323439"/>
          </a:xfrm>
          <a:prstGeom prst="rect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txBody>
          <a:bodyPr>
            <a:spAutoFit/>
          </a:bodyPr>
          <a:lstStyle/>
          <a:p>
            <a:pPr lvl="0" algn="just"/>
            <a:r>
              <a:rPr lang="es-ES" sz="2000" dirty="0">
                <a:solidFill>
                  <a:schemeClr val="bg1"/>
                </a:solidFill>
              </a:rPr>
              <a:t>Esto indica el comienzo de la capacidad reproductiva. La menarquia es el principal marcador psicológico de la transición de la infancia a la edad adulta.</a:t>
            </a:r>
          </a:p>
        </p:txBody>
      </p:sp>
    </p:spTree>
    <p:extLst>
      <p:ext uri="{BB962C8B-B14F-4D97-AF65-F5344CB8AC3E}">
        <p14:creationId xmlns:p14="http://schemas.microsoft.com/office/powerpoint/2010/main" val="25079231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539552" y="836712"/>
            <a:ext cx="7632849" cy="1192363"/>
            <a:chOff x="-1119196" y="1769029"/>
            <a:chExt cx="4503147" cy="2359651"/>
          </a:xfrm>
        </p:grpSpPr>
        <p:sp>
          <p:nvSpPr>
            <p:cNvPr id="3" name="2 Rectángulo"/>
            <p:cNvSpPr/>
            <p:nvPr/>
          </p:nvSpPr>
          <p:spPr>
            <a:xfrm>
              <a:off x="-1119196" y="1769029"/>
              <a:ext cx="4503147" cy="2334575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" name="3 Rectángulo"/>
            <p:cNvSpPr/>
            <p:nvPr/>
          </p:nvSpPr>
          <p:spPr>
            <a:xfrm>
              <a:off x="-1099643" y="1794105"/>
              <a:ext cx="4356146" cy="233457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just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000" kern="1200" dirty="0">
                  <a:solidFill>
                    <a:schemeClr val="bg1"/>
                  </a:solidFill>
                </a:rPr>
                <a:t>Llamada también </a:t>
              </a:r>
              <a:r>
                <a:rPr lang="es-ES" sz="2000" b="1" kern="1200" dirty="0">
                  <a:solidFill>
                    <a:schemeClr val="bg1"/>
                  </a:solidFill>
                </a:rPr>
                <a:t>regla</a:t>
              </a:r>
              <a:r>
                <a:rPr lang="es-ES" sz="2000" kern="1200" dirty="0">
                  <a:solidFill>
                    <a:schemeClr val="bg1"/>
                  </a:solidFill>
                </a:rPr>
                <a:t>, </a:t>
              </a:r>
              <a:r>
                <a:rPr lang="es-ES" sz="2000" b="1" kern="1200" dirty="0">
                  <a:solidFill>
                    <a:schemeClr val="bg1"/>
                  </a:solidFill>
                </a:rPr>
                <a:t>periodo</a:t>
              </a:r>
              <a:r>
                <a:rPr lang="es-ES" sz="2000" kern="1200" dirty="0">
                  <a:solidFill>
                    <a:schemeClr val="bg1"/>
                  </a:solidFill>
                </a:rPr>
                <a:t> o </a:t>
              </a:r>
              <a:r>
                <a:rPr lang="es-ES" sz="2000" b="1" kern="1200" dirty="0">
                  <a:solidFill>
                    <a:schemeClr val="bg1"/>
                  </a:solidFill>
                </a:rPr>
                <a:t>sangrado menstrual</a:t>
              </a:r>
              <a:r>
                <a:rPr lang="es-ES" sz="2000" kern="1200" dirty="0">
                  <a:solidFill>
                    <a:schemeClr val="bg1"/>
                  </a:solidFill>
                </a:rPr>
                <a:t>. Comienza el 1</a:t>
              </a:r>
              <a:r>
                <a:rPr lang="es-ES" sz="2400" kern="1200" dirty="0">
                  <a:solidFill>
                    <a:schemeClr val="bg1"/>
                  </a:solidFill>
                </a:rPr>
                <a:t>er</a:t>
              </a:r>
              <a:r>
                <a:rPr lang="es-ES" sz="2000" kern="1200" dirty="0">
                  <a:solidFill>
                    <a:schemeClr val="bg1"/>
                  </a:solidFill>
                </a:rPr>
                <a:t> día del ciclo menstrual. </a:t>
              </a:r>
              <a:endParaRPr lang="es-ES" sz="1400" kern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8" name="7 Rectángulo"/>
          <p:cNvSpPr/>
          <p:nvPr/>
        </p:nvSpPr>
        <p:spPr>
          <a:xfrm>
            <a:off x="1331640" y="2492896"/>
            <a:ext cx="5760640" cy="1891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800100">
              <a:lnSpc>
                <a:spcPct val="150000"/>
              </a:lnSpc>
              <a:spcBef>
                <a:spcPct val="0"/>
              </a:spcBef>
            </a:pPr>
            <a:r>
              <a:rPr lang="es-ES" sz="2000" dirty="0">
                <a:solidFill>
                  <a:schemeClr val="bg1"/>
                </a:solidFill>
              </a:rPr>
              <a:t>Durante esta fase se desprende el </a:t>
            </a:r>
            <a:r>
              <a:rPr lang="es-ES" sz="2000" b="1" dirty="0">
                <a:solidFill>
                  <a:schemeClr val="bg1"/>
                </a:solidFill>
                <a:hlinkClick r:id="rId2" tooltip="Endometrio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endometrio</a:t>
            </a:r>
            <a:r>
              <a:rPr lang="es-ES" sz="2000" b="1" dirty="0">
                <a:solidFill>
                  <a:srgbClr val="460A3B"/>
                </a:solidFill>
              </a:rPr>
              <a:t> </a:t>
            </a:r>
            <a:r>
              <a:rPr lang="es-ES" sz="2000" dirty="0">
                <a:solidFill>
                  <a:schemeClr val="bg1"/>
                </a:solidFill>
              </a:rPr>
              <a:t>junto a una pequeña cantidad de sangre. Este sangrado suele tomarse como señal de que una mujer no está embarazada </a:t>
            </a:r>
            <a:endParaRPr lang="es-ES" sz="1400" dirty="0">
              <a:solidFill>
                <a:schemeClr val="bg1"/>
              </a:solidFill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42EB823E-F385-42B4-ACD4-4D280899F27F}"/>
              </a:ext>
            </a:extLst>
          </p:cNvPr>
          <p:cNvSpPr txBox="1"/>
          <p:nvPr/>
        </p:nvSpPr>
        <p:spPr>
          <a:xfrm>
            <a:off x="2051720" y="4581128"/>
            <a:ext cx="4572000" cy="13080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2000" kern="1200" dirty="0">
                <a:solidFill>
                  <a:schemeClr val="bg1"/>
                </a:solidFill>
              </a:rPr>
              <a:t>La menstruación media suele durar, normalmente entre  3 – 5 días.</a:t>
            </a:r>
          </a:p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2000" kern="1200" dirty="0">
                <a:solidFill>
                  <a:schemeClr val="bg1"/>
                </a:solidFill>
              </a:rPr>
              <a:t>Aunque se considera normal las que estén entre  2  y  7 días. </a:t>
            </a:r>
            <a:endParaRPr lang="es-ES" kern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9612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2316528877"/>
              </p:ext>
            </p:extLst>
          </p:nvPr>
        </p:nvGraphicFramePr>
        <p:xfrm>
          <a:off x="0" y="0"/>
          <a:ext cx="8964488" cy="702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Flecha derecha"/>
          <p:cNvSpPr/>
          <p:nvPr/>
        </p:nvSpPr>
        <p:spPr>
          <a:xfrm>
            <a:off x="2786652" y="10785"/>
            <a:ext cx="978408" cy="4846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Flecha abajo"/>
          <p:cNvSpPr/>
          <p:nvPr/>
        </p:nvSpPr>
        <p:spPr>
          <a:xfrm>
            <a:off x="8543373" y="3808074"/>
            <a:ext cx="421115" cy="720080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Flecha izquierda"/>
          <p:cNvSpPr/>
          <p:nvPr/>
        </p:nvSpPr>
        <p:spPr>
          <a:xfrm>
            <a:off x="4427984" y="5102377"/>
            <a:ext cx="906400" cy="342847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D6797E2B-B1C7-4314-ECB3-B33F1A54F939}"/>
              </a:ext>
            </a:extLst>
          </p:cNvPr>
          <p:cNvSpPr/>
          <p:nvPr/>
        </p:nvSpPr>
        <p:spPr>
          <a:xfrm>
            <a:off x="-41506" y="4506888"/>
            <a:ext cx="4613505" cy="2351111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000" b="1" dirty="0">
              <a:solidFill>
                <a:schemeClr val="bg1"/>
              </a:solidFill>
            </a:endParaRPr>
          </a:p>
          <a:p>
            <a:pPr algn="ctr"/>
            <a:r>
              <a:rPr lang="es-ES" sz="2000" b="1" dirty="0">
                <a:solidFill>
                  <a:schemeClr val="bg1"/>
                </a:solidFill>
              </a:rPr>
              <a:t>El estrógeno también estimula las criptas del </a:t>
            </a:r>
            <a:r>
              <a:rPr lang="es-ES" sz="2000" b="1" dirty="0">
                <a:solidFill>
                  <a:schemeClr val="bg1"/>
                </a:solidFill>
                <a:hlinkClick r:id="rId7" tooltip="Cuello uterino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cuello uterino</a:t>
            </a:r>
            <a:r>
              <a:rPr lang="es-ES" sz="1800" dirty="0">
                <a:solidFill>
                  <a:schemeClr val="bg1"/>
                </a:solidFill>
              </a:rPr>
              <a:t> </a:t>
            </a:r>
            <a:r>
              <a:rPr lang="es-ES" sz="1800" b="1" dirty="0">
                <a:solidFill>
                  <a:schemeClr val="bg1"/>
                </a:solidFill>
              </a:rPr>
              <a:t>para que produzca moco cervical fértil</a:t>
            </a:r>
            <a:r>
              <a:rPr lang="es-ES" sz="1800" dirty="0">
                <a:solidFill>
                  <a:schemeClr val="bg1"/>
                </a:solidFill>
              </a:rPr>
              <a:t>, el cual será identificado por las mujeres que comprueben sus días más fértiles.</a:t>
            </a:r>
          </a:p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31810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29258" y="147404"/>
            <a:ext cx="882047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E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E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E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BIBLIOGRAFÍA:</a:t>
            </a:r>
          </a:p>
          <a:p>
            <a:pPr algn="ctr"/>
            <a:endParaRPr lang="es-E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br>
              <a:rPr lang="es-E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BÁSICA</a:t>
            </a:r>
          </a:p>
          <a:p>
            <a:pPr algn="ctr"/>
            <a:endParaRPr lang="es-E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s-EC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GANONG “Fisiología Medica”  23ed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EC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GUYTUN Y HALL “Tratado de Fisiología Médica”, decimosegunda edición.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EC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TORTORA – DERRICKSON “Principios de anatomía y fisiología”. 11ª Edición.</a:t>
            </a:r>
          </a:p>
          <a:p>
            <a:pPr algn="ctr"/>
            <a:br>
              <a:rPr lang="es-EC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COMPLEMENTARIA:</a:t>
            </a:r>
          </a:p>
          <a:p>
            <a:pPr algn="ctr"/>
            <a:endParaRPr lang="es-E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s-EC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Stuart Ira Fox. Fisiología Humana. 12 Ed. Mac Graw Hill. 2011.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EC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Bases de datos, </a:t>
            </a:r>
            <a:r>
              <a:rPr lang="es-EC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PubMed</a:t>
            </a:r>
            <a:r>
              <a:rPr lang="es-EC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C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Elsevier</a:t>
            </a:r>
            <a:r>
              <a:rPr lang="es-EC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C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Hinari</a:t>
            </a:r>
            <a:r>
              <a:rPr lang="es-EC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EBSCO, Cielo, </a:t>
            </a:r>
            <a:r>
              <a:rPr lang="es-EC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Science</a:t>
            </a:r>
            <a:r>
              <a:rPr lang="es-EC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C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</a:t>
            </a:r>
            <a:r>
              <a:rPr lang="es-EC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E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5657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800708"/>
            <a:ext cx="5184576" cy="26642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s-ES" sz="2800" b="1" dirty="0">
                <a:solidFill>
                  <a:srgbClr val="000000"/>
                </a:solidFill>
                <a:latin typeface="Arial" charset="0"/>
                <a:cs typeface="Arial" charset="0"/>
              </a:rPr>
              <a:t>Ovulación</a:t>
            </a:r>
            <a:endParaRPr lang="es-ES" sz="21000" b="1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050" dirty="0">
                <a:solidFill>
                  <a:srgbClr val="0B0080"/>
                </a:solidFill>
                <a:latin typeface="Arial" charset="0"/>
                <a:cs typeface="Arial" charset="0"/>
                <a:hlinkClick r:id="rId2"/>
              </a:rPr>
              <a:t> </a:t>
            </a:r>
            <a:endParaRPr lang="es-ES" sz="25100" dirty="0">
              <a:solidFill>
                <a:srgbClr val="252525"/>
              </a:solidFill>
              <a:latin typeface="Arial" charset="0"/>
              <a:cs typeface="Arial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dirty="0">
                <a:solidFill>
                  <a:srgbClr val="252525"/>
                </a:solidFill>
                <a:latin typeface="Arial" charset="0"/>
                <a:cs typeface="Arial" charset="0"/>
              </a:rPr>
              <a:t>Un ovario a punto de liberar un óvulo.</a:t>
            </a:r>
            <a:endParaRPr lang="es-ES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dirty="0">
                <a:solidFill>
                  <a:schemeClr val="bg1"/>
                </a:solidFill>
                <a:latin typeface="Arial" charset="0"/>
                <a:cs typeface="Arial" charset="0"/>
              </a:rPr>
              <a:t>C</a:t>
            </a:r>
            <a:r>
              <a:rPr lang="es-ES" dirty="0">
                <a:solidFill>
                  <a:srgbClr val="252525"/>
                </a:solidFill>
                <a:latin typeface="Arial" charset="0"/>
                <a:cs typeface="Arial" charset="0"/>
              </a:rPr>
              <a:t>iclo de 28 d se presenta / el 14 y el 15 día del ciclo. El</a:t>
            </a:r>
            <a:r>
              <a:rPr lang="es-ES" dirty="0">
                <a:solidFill>
                  <a:schemeClr val="bg1"/>
                </a:solidFill>
                <a:latin typeface="Arial" charset="0"/>
                <a:cs typeface="Arial" charset="0"/>
              </a:rPr>
              <a:t> </a:t>
            </a:r>
            <a:r>
              <a:rPr lang="es-ES" b="1" dirty="0">
                <a:solidFill>
                  <a:schemeClr val="bg1"/>
                </a:solidFill>
                <a:latin typeface="Arial" charset="0"/>
                <a:cs typeface="Arial" charset="0"/>
                <a:hlinkClick r:id="rId3" tooltip="Óvulo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óvulo</a:t>
            </a:r>
            <a:r>
              <a:rPr lang="es-ES" dirty="0">
                <a:solidFill>
                  <a:schemeClr val="bg1"/>
                </a:solidFill>
                <a:latin typeface="Arial" charset="0"/>
                <a:cs typeface="Arial" charset="0"/>
              </a:rPr>
              <a:t> finaliza su maduración y es conducido desde el ovario hasta el </a:t>
            </a:r>
            <a:r>
              <a:rPr lang="es-ES" sz="2000" b="1" dirty="0">
                <a:solidFill>
                  <a:schemeClr val="bg1"/>
                </a:solidFill>
                <a:latin typeface="Arial" charset="0"/>
                <a:cs typeface="Arial" charset="0"/>
                <a:hlinkClick r:id="rId4" tooltip="Útero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útero</a:t>
            </a:r>
            <a:r>
              <a:rPr lang="es-ES" sz="2000" b="1" dirty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s-ES" dirty="0">
                <a:solidFill>
                  <a:schemeClr val="bg1"/>
                </a:solidFill>
                <a:latin typeface="Arial" charset="0"/>
                <a:cs typeface="Arial" charset="0"/>
              </a:rPr>
              <a:t>a través de la </a:t>
            </a:r>
            <a:r>
              <a:rPr lang="es-ES" sz="2000" b="1" dirty="0">
                <a:solidFill>
                  <a:schemeClr val="bg1"/>
                </a:solidFill>
                <a:latin typeface="Arial" charset="0"/>
                <a:cs typeface="Arial" charset="0"/>
                <a:hlinkClick r:id="rId5" tooltip="Trompa uterin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trompa de Falopio</a:t>
            </a:r>
            <a:r>
              <a:rPr lang="es-ES" sz="2000" b="1" dirty="0">
                <a:solidFill>
                  <a:schemeClr val="bg1"/>
                </a:solidFill>
                <a:latin typeface="Arial" charset="0"/>
                <a:cs typeface="Arial" charset="0"/>
              </a:rPr>
              <a:t> </a:t>
            </a:r>
            <a:r>
              <a:rPr lang="es-ES" dirty="0">
                <a:solidFill>
                  <a:schemeClr val="bg1"/>
                </a:solidFill>
                <a:latin typeface="Arial" charset="0"/>
                <a:cs typeface="Arial" charset="0"/>
              </a:rPr>
              <a:t>(Tuba Uterina).</a:t>
            </a:r>
          </a:p>
        </p:txBody>
      </p:sp>
      <p:sp>
        <p:nvSpPr>
          <p:cNvPr id="6" name="5 Pentágono regular"/>
          <p:cNvSpPr/>
          <p:nvPr/>
        </p:nvSpPr>
        <p:spPr>
          <a:xfrm>
            <a:off x="5579604" y="4769768"/>
            <a:ext cx="3564396" cy="2088232"/>
          </a:xfrm>
          <a:prstGeom prst="pentag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rgbClr val="252525"/>
                </a:solidFill>
                <a:latin typeface="Arial" charset="0"/>
                <a:cs typeface="Arial" charset="0"/>
              </a:rPr>
              <a:t>comienza alrededor del día 12 de un ciclo medio y puede durar 48 horas.</a:t>
            </a:r>
            <a:endParaRPr lang="es-ES" dirty="0"/>
          </a:p>
        </p:txBody>
      </p:sp>
      <p:sp>
        <p:nvSpPr>
          <p:cNvPr id="7" name="6 Redondear rectángulo de esquina sencilla"/>
          <p:cNvSpPr/>
          <p:nvPr/>
        </p:nvSpPr>
        <p:spPr>
          <a:xfrm>
            <a:off x="5418511" y="2415208"/>
            <a:ext cx="3672408" cy="2354560"/>
          </a:xfrm>
          <a:prstGeom prst="round1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rgbClr val="252525"/>
                </a:solidFill>
                <a:latin typeface="Arial" charset="0"/>
                <a:cs typeface="Arial" charset="0"/>
              </a:rPr>
              <a:t>Cuando el óvulo está a punto de llegar a la madurez, los niveles de estradiol llegan a un umbral sobre el que este efecto se revierte y el </a:t>
            </a:r>
            <a:r>
              <a:rPr lang="es-ES" b="1" dirty="0">
                <a:solidFill>
                  <a:srgbClr val="252525"/>
                </a:solidFill>
                <a:latin typeface="Arial" charset="0"/>
                <a:cs typeface="Arial" charset="0"/>
              </a:rPr>
              <a:t>estrógeno </a:t>
            </a:r>
            <a:r>
              <a:rPr lang="es-ES" dirty="0">
                <a:solidFill>
                  <a:srgbClr val="252525"/>
                </a:solidFill>
                <a:latin typeface="Arial" charset="0"/>
                <a:cs typeface="Arial" charset="0"/>
              </a:rPr>
              <a:t>estimula la producción de </a:t>
            </a:r>
            <a:r>
              <a:rPr lang="es-ES" b="1" dirty="0">
                <a:solidFill>
                  <a:srgbClr val="252525"/>
                </a:solidFill>
                <a:latin typeface="Arial" charset="0"/>
                <a:cs typeface="Arial" charset="0"/>
              </a:rPr>
              <a:t>una gran cantidad de LH</a:t>
            </a:r>
            <a:endParaRPr lang="es-ES" b="1" dirty="0"/>
          </a:p>
        </p:txBody>
      </p:sp>
      <p:sp>
        <p:nvSpPr>
          <p:cNvPr id="8" name="7 Rectángulo"/>
          <p:cNvSpPr/>
          <p:nvPr/>
        </p:nvSpPr>
        <p:spPr>
          <a:xfrm>
            <a:off x="266372" y="4004735"/>
            <a:ext cx="4752528" cy="273630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S" sz="2000" dirty="0">
                <a:solidFill>
                  <a:schemeClr val="bg1"/>
                </a:solidFill>
              </a:rPr>
              <a:t>La emisión de LH hace que el óvulo madure y debilita la pared folicular del ovario, causando que el folículo totalmente desarrollado libere su </a:t>
            </a:r>
            <a:r>
              <a:rPr lang="es-ES" sz="2000" dirty="0" err="1">
                <a:solidFill>
                  <a:schemeClr val="bg1"/>
                </a:solidFill>
              </a:rPr>
              <a:t>ovocito</a:t>
            </a:r>
            <a:r>
              <a:rPr lang="es-ES" sz="2000" dirty="0">
                <a:solidFill>
                  <a:schemeClr val="bg1"/>
                </a:solidFill>
              </a:rPr>
              <a:t> 2rio. El ovocito 2rio madura inmediatamente hacia un </a:t>
            </a:r>
            <a:r>
              <a:rPr lang="es-ES" sz="2000" dirty="0" err="1">
                <a:solidFill>
                  <a:schemeClr val="bg1"/>
                </a:solidFill>
              </a:rPr>
              <a:t>ootido</a:t>
            </a:r>
            <a:r>
              <a:rPr lang="es-ES" sz="2000" dirty="0">
                <a:solidFill>
                  <a:schemeClr val="bg1"/>
                </a:solidFill>
              </a:rPr>
              <a:t>, u óvulo inmaduro, y más tarde hacia un </a:t>
            </a:r>
            <a:r>
              <a:rPr lang="es-ES" sz="2400" b="1" dirty="0">
                <a:solidFill>
                  <a:schemeClr val="bg1"/>
                </a:solidFill>
              </a:rPr>
              <a:t>óvulo</a:t>
            </a:r>
            <a:r>
              <a:rPr lang="es-ES" sz="2400" dirty="0">
                <a:solidFill>
                  <a:schemeClr val="bg1"/>
                </a:solidFill>
              </a:rPr>
              <a:t> </a:t>
            </a:r>
            <a:r>
              <a:rPr lang="es-ES" sz="2400" b="1" dirty="0">
                <a:solidFill>
                  <a:schemeClr val="bg1"/>
                </a:solidFill>
              </a:rPr>
              <a:t>maduro</a:t>
            </a:r>
            <a:r>
              <a:rPr lang="es-ES" sz="2000" dirty="0">
                <a:solidFill>
                  <a:schemeClr val="bg1"/>
                </a:solidFill>
              </a:rPr>
              <a:t>, con un diámetro de 0,2 </a:t>
            </a:r>
            <a:r>
              <a:rPr lang="es-ES" sz="2000" dirty="0" err="1">
                <a:solidFill>
                  <a:schemeClr val="bg1"/>
                </a:solidFill>
              </a:rPr>
              <a:t>mm.</a:t>
            </a:r>
            <a:endParaRPr lang="es-ES" sz="2000" dirty="0">
              <a:solidFill>
                <a:schemeClr val="bg1"/>
              </a:solidFill>
            </a:endParaRPr>
          </a:p>
        </p:txBody>
      </p:sp>
      <p:sp>
        <p:nvSpPr>
          <p:cNvPr id="9" name="8 Flecha derecha"/>
          <p:cNvSpPr/>
          <p:nvPr/>
        </p:nvSpPr>
        <p:spPr>
          <a:xfrm>
            <a:off x="4695372" y="800708"/>
            <a:ext cx="978408" cy="484632"/>
          </a:xfrm>
          <a:prstGeom prst="rightArrow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Flecha abajo"/>
          <p:cNvSpPr/>
          <p:nvPr/>
        </p:nvSpPr>
        <p:spPr>
          <a:xfrm>
            <a:off x="8596737" y="1590496"/>
            <a:ext cx="484632" cy="978408"/>
          </a:xfrm>
          <a:prstGeom prst="downArrow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Flecha izquierda"/>
          <p:cNvSpPr/>
          <p:nvPr/>
        </p:nvSpPr>
        <p:spPr>
          <a:xfrm>
            <a:off x="5025527" y="4313985"/>
            <a:ext cx="978408" cy="484632"/>
          </a:xfrm>
          <a:prstGeom prst="leftArrow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Flecha derecha"/>
          <p:cNvSpPr/>
          <p:nvPr/>
        </p:nvSpPr>
        <p:spPr>
          <a:xfrm>
            <a:off x="4874884" y="6259688"/>
            <a:ext cx="978408" cy="484632"/>
          </a:xfrm>
          <a:prstGeom prst="rightArrow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Elipse"/>
          <p:cNvSpPr/>
          <p:nvPr/>
        </p:nvSpPr>
        <p:spPr>
          <a:xfrm>
            <a:off x="5294252" y="718400"/>
            <a:ext cx="3635896" cy="1850504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rgbClr val="252525"/>
                </a:solidFill>
                <a:latin typeface="Arial" charset="0"/>
                <a:cs typeface="Arial" charset="0"/>
              </a:rPr>
              <a:t>Durante la fase folicular, el</a:t>
            </a:r>
            <a:r>
              <a:rPr lang="es-ES" dirty="0">
                <a:solidFill>
                  <a:schemeClr val="bg1"/>
                </a:solidFill>
                <a:latin typeface="Arial" charset="0"/>
                <a:cs typeface="Arial" charset="0"/>
              </a:rPr>
              <a:t> </a:t>
            </a:r>
            <a:r>
              <a:rPr lang="es-ES" sz="2000" b="1" dirty="0">
                <a:solidFill>
                  <a:schemeClr val="bg1"/>
                </a:solidFill>
                <a:latin typeface="Arial" charset="0"/>
                <a:cs typeface="Arial" charset="0"/>
                <a:hlinkClick r:id="rId6" tooltip="Estradio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estradiol</a:t>
            </a:r>
            <a:r>
              <a:rPr lang="es-ES" sz="2000" b="1" dirty="0">
                <a:solidFill>
                  <a:schemeClr val="bg1"/>
                </a:solidFill>
                <a:latin typeface="Arial" charset="0"/>
                <a:cs typeface="Arial" charset="0"/>
              </a:rPr>
              <a:t> </a:t>
            </a:r>
            <a:r>
              <a:rPr lang="es-ES" dirty="0">
                <a:solidFill>
                  <a:schemeClr val="bg1"/>
                </a:solidFill>
                <a:latin typeface="Arial" charset="0"/>
                <a:cs typeface="Arial" charset="0"/>
              </a:rPr>
              <a:t>suprime </a:t>
            </a:r>
            <a:r>
              <a:rPr lang="es-ES" dirty="0">
                <a:solidFill>
                  <a:srgbClr val="252525"/>
                </a:solidFill>
                <a:latin typeface="Arial" charset="0"/>
                <a:cs typeface="Arial" charset="0"/>
              </a:rPr>
              <a:t>la producción de </a:t>
            </a:r>
            <a:r>
              <a:rPr lang="es-ES" dirty="0">
                <a:solidFill>
                  <a:srgbClr val="0B0080"/>
                </a:solidFill>
                <a:latin typeface="Arial" charset="0"/>
                <a:cs typeface="Arial" charset="0"/>
              </a:rPr>
              <a:t> </a:t>
            </a:r>
            <a:r>
              <a:rPr lang="es-ES" dirty="0">
                <a:solidFill>
                  <a:srgbClr val="252525"/>
                </a:solidFill>
                <a:latin typeface="Arial" charset="0"/>
                <a:cs typeface="Arial" charset="0"/>
              </a:rPr>
              <a:t>(LH) desde la </a:t>
            </a:r>
            <a:r>
              <a:rPr lang="es-ES" b="1" dirty="0">
                <a:solidFill>
                  <a:srgbClr val="0B0080"/>
                </a:solidFill>
                <a:latin typeface="Arial" charset="0"/>
                <a:cs typeface="Arial" charset="0"/>
              </a:rPr>
              <a:t>adenohipófisis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42457160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ortar rectángulo de esquina sencilla"/>
          <p:cNvSpPr/>
          <p:nvPr/>
        </p:nvSpPr>
        <p:spPr>
          <a:xfrm>
            <a:off x="0" y="836712"/>
            <a:ext cx="5004048" cy="2705273"/>
          </a:xfrm>
          <a:prstGeom prst="snip1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S" sz="2000" dirty="0">
                <a:solidFill>
                  <a:schemeClr val="bg1"/>
                </a:solidFill>
              </a:rPr>
              <a:t>Tras ser liberado del ovario al espacio peritoneal, el óvulo es deslizado hacia las </a:t>
            </a:r>
            <a:r>
              <a:rPr lang="es-ES" sz="2400" b="1" dirty="0">
                <a:solidFill>
                  <a:schemeClr val="bg1"/>
                </a:solidFill>
                <a:hlinkClick r:id="rId2" tooltip="Trompa uterin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trompas de </a:t>
            </a:r>
            <a:r>
              <a:rPr lang="es-ES" sz="2400" b="1" dirty="0" err="1">
                <a:solidFill>
                  <a:schemeClr val="bg1"/>
                </a:solidFill>
                <a:hlinkClick r:id="rId2" tooltip="Trompa uterin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falopio</a:t>
            </a:r>
            <a:r>
              <a:rPr lang="es-ES" sz="2000" dirty="0">
                <a:solidFill>
                  <a:schemeClr val="bg1"/>
                </a:solidFill>
              </a:rPr>
              <a:t> por la fimbria de cada trompa de </a:t>
            </a:r>
            <a:r>
              <a:rPr lang="es-ES" sz="2000" dirty="0" err="1">
                <a:solidFill>
                  <a:schemeClr val="bg1"/>
                </a:solidFill>
              </a:rPr>
              <a:t>falopio</a:t>
            </a:r>
            <a:r>
              <a:rPr lang="es-ES" sz="2000" dirty="0">
                <a:solidFill>
                  <a:schemeClr val="bg1"/>
                </a:solidFill>
              </a:rPr>
              <a:t>. Al cabo de +/- un día, 1 óvulo sin fecundar se desintegrará o se disolverá en las trompas de </a:t>
            </a:r>
            <a:r>
              <a:rPr lang="es-ES" sz="2000" dirty="0" err="1">
                <a:solidFill>
                  <a:schemeClr val="bg1"/>
                </a:solidFill>
              </a:rPr>
              <a:t>falopio</a:t>
            </a:r>
            <a:r>
              <a:rPr lang="es-ES" sz="20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7" name="6 Rectángulo"/>
          <p:cNvSpPr/>
          <p:nvPr/>
        </p:nvSpPr>
        <p:spPr>
          <a:xfrm>
            <a:off x="323528" y="3717032"/>
            <a:ext cx="8303804" cy="2614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2000" dirty="0">
                <a:solidFill>
                  <a:schemeClr val="bg1"/>
                </a:solidFill>
              </a:rPr>
              <a:t>La fecundación por un </a:t>
            </a:r>
            <a:r>
              <a:rPr lang="es-ES" sz="2400" b="1" dirty="0">
                <a:solidFill>
                  <a:schemeClr val="bg1"/>
                </a:solidFill>
                <a:hlinkClick r:id="rId3" tooltip="Espermatozoid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espermatozoide</a:t>
            </a:r>
            <a:r>
              <a:rPr lang="es-ES" sz="2400" b="1" dirty="0">
                <a:solidFill>
                  <a:schemeClr val="bg1"/>
                </a:solidFill>
              </a:rPr>
              <a:t>, </a:t>
            </a:r>
            <a:r>
              <a:rPr lang="es-ES" sz="2000" dirty="0">
                <a:solidFill>
                  <a:schemeClr val="bg1"/>
                </a:solidFill>
              </a:rPr>
              <a:t>cuando se da, suele ocurrir en la ampolla de la trompa, la sección </a:t>
            </a:r>
            <a:r>
              <a:rPr lang="es-ES" sz="2400" dirty="0">
                <a:solidFill>
                  <a:schemeClr val="bg1"/>
                </a:solidFill>
              </a:rPr>
              <a:t>+</a:t>
            </a:r>
            <a:r>
              <a:rPr lang="es-ES" sz="2000" dirty="0">
                <a:solidFill>
                  <a:schemeClr val="bg1"/>
                </a:solidFill>
              </a:rPr>
              <a:t> ancha de las trompas de </a:t>
            </a:r>
            <a:r>
              <a:rPr lang="es-ES" sz="2000" dirty="0" err="1">
                <a:solidFill>
                  <a:schemeClr val="bg1"/>
                </a:solidFill>
              </a:rPr>
              <a:t>falopio</a:t>
            </a:r>
            <a:r>
              <a:rPr lang="es-ES" sz="2000" dirty="0">
                <a:solidFill>
                  <a:schemeClr val="bg1"/>
                </a:solidFill>
              </a:rPr>
              <a:t>. Un óvulo fecundado comienza inmediatamente el proceso de </a:t>
            </a:r>
            <a:r>
              <a:rPr lang="es-ES" sz="2000" b="1" dirty="0">
                <a:solidFill>
                  <a:schemeClr val="bg1"/>
                </a:solidFill>
                <a:hlinkClick r:id="rId4" tooltip="Embriogénesis human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embriogénesis</a:t>
            </a:r>
            <a:r>
              <a:rPr lang="es-ES" sz="2000" dirty="0">
                <a:solidFill>
                  <a:schemeClr val="bg1"/>
                </a:solidFill>
              </a:rPr>
              <a:t> o desarrollo. </a:t>
            </a:r>
          </a:p>
          <a:p>
            <a:pPr algn="just"/>
            <a:r>
              <a:rPr lang="es-ES" sz="2000" dirty="0">
                <a:solidFill>
                  <a:schemeClr val="bg1"/>
                </a:solidFill>
              </a:rPr>
              <a:t>Este embrión en desarrollo tarda unos 3 días en llegar al útero y otros 3 para arraigar en el endometrio. Para entonces suele haber llegado al estadio de </a:t>
            </a:r>
            <a:r>
              <a:rPr lang="es-ES" sz="2400" b="1" dirty="0" err="1">
                <a:solidFill>
                  <a:schemeClr val="bg1"/>
                </a:solidFill>
                <a:hlinkClick r:id="rId5" tooltip="Blástul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blastocisto</a:t>
            </a:r>
            <a:r>
              <a:rPr lang="es-ES" sz="2400" b="1" dirty="0">
                <a:solidFill>
                  <a:schemeClr val="bg1"/>
                </a:solidFill>
              </a:rPr>
              <a:t>.</a:t>
            </a:r>
            <a:endParaRPr lang="es-ES" sz="20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sistema reproductor femenino: Desarrollo de la celda. Ovulación de mostrar sistema reproductivo femenino, fertilización, celular más desarrollo y finalmente la implantación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32656"/>
            <a:ext cx="3456384" cy="285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68687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istema reproductor femenino: Desarrollo de la celda. Ovulación de mostrar sistema reproductivo femenino, fertilización, celular más desarrollo y finalmente la implantación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32626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Proceso alternativo"/>
          <p:cNvSpPr/>
          <p:nvPr/>
        </p:nvSpPr>
        <p:spPr>
          <a:xfrm>
            <a:off x="25200" y="2878854"/>
            <a:ext cx="5904656" cy="3960440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" dirty="0">
                <a:solidFill>
                  <a:schemeClr val="bg1"/>
                </a:solidFill>
              </a:rPr>
              <a:t>Tras la ovulación, las </a:t>
            </a:r>
            <a:r>
              <a:rPr lang="es-ES" sz="2400" b="1" dirty="0">
                <a:solidFill>
                  <a:schemeClr val="bg1"/>
                </a:solidFill>
              </a:rPr>
              <a:t> FHS y la LH </a:t>
            </a:r>
            <a:r>
              <a:rPr lang="es-ES" dirty="0">
                <a:solidFill>
                  <a:schemeClr val="bg1"/>
                </a:solidFill>
              </a:rPr>
              <a:t>hacen q lo q queda del folículo dominante se transforme en el </a:t>
            </a:r>
            <a:r>
              <a:rPr lang="es-ES" sz="2000" b="1" dirty="0">
                <a:solidFill>
                  <a:schemeClr val="bg1"/>
                </a:solidFill>
              </a:rPr>
              <a:t>cuerpo lúteo</a:t>
            </a:r>
            <a:r>
              <a:rPr lang="es-ES" dirty="0">
                <a:solidFill>
                  <a:schemeClr val="bg1"/>
                </a:solidFill>
              </a:rPr>
              <a:t>, que </a:t>
            </a:r>
            <a:r>
              <a:rPr lang="es-ES" sz="2400" b="1" dirty="0">
                <a:solidFill>
                  <a:schemeClr val="bg1"/>
                </a:solidFill>
              </a:rPr>
              <a:t>produce progesterona</a:t>
            </a:r>
            <a:r>
              <a:rPr lang="es-ES" dirty="0">
                <a:solidFill>
                  <a:schemeClr val="bg1"/>
                </a:solidFill>
              </a:rPr>
              <a:t>,  ésta induce   a  las suprarrenales  la producción de </a:t>
            </a:r>
            <a:r>
              <a:rPr lang="es-ES" sz="2000" b="1" dirty="0">
                <a:solidFill>
                  <a:schemeClr val="bg1"/>
                </a:solidFill>
              </a:rPr>
              <a:t>estrógeno</a:t>
            </a:r>
            <a:r>
              <a:rPr lang="es-ES" dirty="0">
                <a:solidFill>
                  <a:schemeClr val="bg1"/>
                </a:solidFill>
              </a:rPr>
              <a:t>. </a:t>
            </a:r>
          </a:p>
          <a:p>
            <a:r>
              <a:rPr lang="es-ES" dirty="0">
                <a:solidFill>
                  <a:schemeClr val="bg1"/>
                </a:solidFill>
              </a:rPr>
              <a:t>Las hormonas producidas por el cuerpo lúteo también hacen que se detenga la producción de FHS y LH que necesita para mantenerse, por lo que los niveles de estas hormonas decrece y el cuerpo lúteo se atrofia.</a:t>
            </a:r>
            <a:endParaRPr lang="es-ES" baseline="30000" dirty="0">
              <a:solidFill>
                <a:schemeClr val="bg1"/>
              </a:solidFill>
            </a:endParaRPr>
          </a:p>
          <a:p>
            <a:r>
              <a:rPr lang="es-ES" dirty="0">
                <a:solidFill>
                  <a:schemeClr val="bg1"/>
                </a:solidFill>
              </a:rPr>
              <a:t> Los niveles en caída de progesterona desencadenan la menstruación y el inicio del siguiente ciclo. </a:t>
            </a:r>
          </a:p>
        </p:txBody>
      </p:sp>
      <p:sp>
        <p:nvSpPr>
          <p:cNvPr id="5" name="4 Cinta perforada"/>
          <p:cNvSpPr/>
          <p:nvPr/>
        </p:nvSpPr>
        <p:spPr>
          <a:xfrm>
            <a:off x="395536" y="0"/>
            <a:ext cx="4968552" cy="3024336"/>
          </a:xfrm>
          <a:prstGeom prst="flowChartPunchedTap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" sz="2800" b="1" dirty="0" err="1">
                <a:solidFill>
                  <a:schemeClr val="bg1"/>
                </a:solidFill>
              </a:rPr>
              <a:t>Postovulación</a:t>
            </a:r>
            <a:endParaRPr lang="es-ES" sz="2800" b="1" dirty="0">
              <a:solidFill>
                <a:schemeClr val="bg1"/>
              </a:solidFill>
            </a:endParaRPr>
          </a:p>
          <a:p>
            <a:r>
              <a:rPr lang="es-ES" dirty="0">
                <a:solidFill>
                  <a:schemeClr val="bg1"/>
                </a:solidFill>
              </a:rPr>
              <a:t>Conocida como </a:t>
            </a:r>
            <a:r>
              <a:rPr lang="es-ES" sz="2000" b="1" dirty="0">
                <a:solidFill>
                  <a:schemeClr val="bg1"/>
                </a:solidFill>
              </a:rPr>
              <a:t>fase lútea o fase secretora</a:t>
            </a:r>
            <a:r>
              <a:rPr lang="es-ES" dirty="0">
                <a:solidFill>
                  <a:schemeClr val="bg1"/>
                </a:solidFill>
              </a:rPr>
              <a:t>. Suele durar del 16.º hasta el 28.º día del ciclo. Si no se ha producido fecundación del óvulo, este se desintegra y se expulsa por el sangrado vaginal de la siguiente menstruación, comenzando así un nuevo ciclo.</a:t>
            </a:r>
          </a:p>
        </p:txBody>
      </p:sp>
      <p:sp>
        <p:nvSpPr>
          <p:cNvPr id="2" name="1 Rectángulo"/>
          <p:cNvSpPr/>
          <p:nvPr/>
        </p:nvSpPr>
        <p:spPr>
          <a:xfrm>
            <a:off x="6084168" y="1772816"/>
            <a:ext cx="2843808" cy="489364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sz="2000" dirty="0">
                <a:solidFill>
                  <a:schemeClr val="bg1"/>
                </a:solidFill>
              </a:rPr>
              <a:t>Al fecundar un óvulo, no se pierde el cuerpo lúteo. El </a:t>
            </a:r>
            <a:r>
              <a:rPr lang="es-ES" sz="2000" b="1" dirty="0">
                <a:solidFill>
                  <a:schemeClr val="bg1"/>
                </a:solidFill>
                <a:hlinkClick r:id="rId2" tooltip="Embrió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embrión</a:t>
            </a:r>
            <a:r>
              <a:rPr lang="es-ES" sz="2000" dirty="0">
                <a:solidFill>
                  <a:schemeClr val="bg1"/>
                </a:solidFill>
              </a:rPr>
              <a:t> resultante, produce </a:t>
            </a:r>
            <a:r>
              <a:rPr lang="es-ES" sz="2400" dirty="0">
                <a:solidFill>
                  <a:schemeClr val="bg1"/>
                </a:solidFill>
                <a:hlinkClick r:id="rId3" tooltip="Gonadotropina coriónica human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gonadotropina coriónica humana</a:t>
            </a:r>
            <a:r>
              <a:rPr lang="es-ES" sz="2400" dirty="0">
                <a:solidFill>
                  <a:schemeClr val="bg1"/>
                </a:solidFill>
              </a:rPr>
              <a:t> (</a:t>
            </a:r>
            <a:r>
              <a:rPr lang="es-ES" sz="2400" dirty="0" err="1">
                <a:solidFill>
                  <a:schemeClr val="bg1"/>
                </a:solidFill>
              </a:rPr>
              <a:t>hC</a:t>
            </a:r>
            <a:r>
              <a:rPr lang="es-ES" sz="2000" dirty="0" err="1">
                <a:solidFill>
                  <a:schemeClr val="bg1"/>
                </a:solidFill>
              </a:rPr>
              <a:t>G</a:t>
            </a:r>
            <a:r>
              <a:rPr lang="es-ES" sz="2000" dirty="0">
                <a:solidFill>
                  <a:schemeClr val="bg1"/>
                </a:solidFill>
              </a:rPr>
              <a:t>), muy similar a la LH y a través de la cual se conserva el cuerpo lúteo. Ya que esta hormona solo se produce por el embrión, la mayoría de </a:t>
            </a:r>
            <a:r>
              <a:rPr lang="es-ES" sz="2000" b="1" dirty="0">
                <a:solidFill>
                  <a:schemeClr val="bg1"/>
                </a:solidFill>
                <a:hlinkClick r:id="rId4" tooltip="Prueba de embarazo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pruebas de embarazo</a:t>
            </a:r>
            <a:r>
              <a:rPr lang="es-ES" sz="2000" dirty="0">
                <a:solidFill>
                  <a:schemeClr val="bg1"/>
                </a:solidFill>
              </a:rPr>
              <a:t> buscan la presencia de esta hormona.</a:t>
            </a:r>
          </a:p>
        </p:txBody>
      </p:sp>
    </p:spTree>
    <p:extLst>
      <p:ext uri="{BB962C8B-B14F-4D97-AF65-F5344CB8AC3E}">
        <p14:creationId xmlns:p14="http://schemas.microsoft.com/office/powerpoint/2010/main" val="28091723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ultidocumento"/>
          <p:cNvSpPr/>
          <p:nvPr/>
        </p:nvSpPr>
        <p:spPr>
          <a:xfrm flipH="1">
            <a:off x="7226" y="0"/>
            <a:ext cx="9129547" cy="6992812"/>
          </a:xfrm>
          <a:prstGeom prst="flowChartMultidocumen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" sz="2000" dirty="0">
                <a:solidFill>
                  <a:schemeClr val="bg1"/>
                </a:solidFill>
              </a:rPr>
              <a:t>Última menstruación</a:t>
            </a:r>
          </a:p>
          <a:p>
            <a:r>
              <a:rPr lang="es-ES" sz="2000" i="1" dirty="0">
                <a:solidFill>
                  <a:schemeClr val="bg1"/>
                </a:solidFill>
              </a:rPr>
              <a:t> </a:t>
            </a:r>
            <a:r>
              <a:rPr lang="es-ES" sz="2000" b="1" dirty="0">
                <a:solidFill>
                  <a:schemeClr val="bg1"/>
                </a:solidFill>
                <a:hlinkClick r:id="rId2" tooltip="Menopausi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Menopausia</a:t>
            </a:r>
            <a:endParaRPr lang="es-ES" sz="2000" b="1" i="1" dirty="0">
              <a:solidFill>
                <a:schemeClr val="bg1"/>
              </a:solidFill>
            </a:endParaRPr>
          </a:p>
          <a:p>
            <a:r>
              <a:rPr lang="es-ES" sz="2000" dirty="0">
                <a:solidFill>
                  <a:schemeClr val="bg1"/>
                </a:solidFill>
              </a:rPr>
              <a:t>La última menstruación se conoce como </a:t>
            </a:r>
            <a:r>
              <a:rPr lang="es-ES" sz="2000" b="1" dirty="0">
                <a:solidFill>
                  <a:schemeClr val="bg1"/>
                </a:solidFill>
              </a:rPr>
              <a:t>menopausia</a:t>
            </a:r>
            <a:r>
              <a:rPr lang="es-ES" sz="2000" dirty="0">
                <a:solidFill>
                  <a:schemeClr val="bg1"/>
                </a:solidFill>
              </a:rPr>
              <a:t>, etapa en que la mujer deja de menstruar. </a:t>
            </a:r>
          </a:p>
          <a:p>
            <a:r>
              <a:rPr lang="es-ES" sz="2000" dirty="0">
                <a:solidFill>
                  <a:schemeClr val="bg1"/>
                </a:solidFill>
              </a:rPr>
              <a:t>La edad promedio en la que ocurre la menopausia es 51.4 años.</a:t>
            </a:r>
            <a:r>
              <a:rPr lang="es-ES" sz="2000" baseline="30000" dirty="0">
                <a:solidFill>
                  <a:schemeClr val="bg1"/>
                </a:solidFill>
              </a:rPr>
              <a:t> </a:t>
            </a:r>
            <a:r>
              <a:rPr lang="es-ES" sz="2000" dirty="0">
                <a:solidFill>
                  <a:schemeClr val="bg1"/>
                </a:solidFill>
              </a:rPr>
              <a:t>Sin embargo, la edad de la menopausia varía de mujer a mujer, es, en general, entre 45 a 55. </a:t>
            </a:r>
          </a:p>
          <a:p>
            <a:r>
              <a:rPr lang="es-ES" sz="2000" dirty="0">
                <a:solidFill>
                  <a:schemeClr val="bg1"/>
                </a:solidFill>
              </a:rPr>
              <a:t>Este último sangrado es precedido por el </a:t>
            </a:r>
            <a:r>
              <a:rPr lang="es-ES" sz="2000" b="1" dirty="0">
                <a:solidFill>
                  <a:schemeClr val="bg1"/>
                </a:solidFill>
                <a:hlinkClick r:id="rId3" tooltip="Climaterio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climaterio</a:t>
            </a:r>
            <a:r>
              <a:rPr lang="es-ES" sz="2000" b="1" dirty="0">
                <a:solidFill>
                  <a:schemeClr val="bg1"/>
                </a:solidFill>
              </a:rPr>
              <a:t>,</a:t>
            </a:r>
            <a:r>
              <a:rPr lang="es-ES" sz="2000" dirty="0">
                <a:solidFill>
                  <a:schemeClr val="bg1"/>
                </a:solidFill>
              </a:rPr>
              <a:t> que es la fase de transición entre la etapa reproductiva y no reproductiva de la mujer. </a:t>
            </a:r>
          </a:p>
          <a:p>
            <a:endParaRPr lang="es-ES" sz="2000" dirty="0">
              <a:solidFill>
                <a:schemeClr val="bg1"/>
              </a:solidFill>
            </a:endParaRPr>
          </a:p>
          <a:p>
            <a:r>
              <a:rPr lang="es-ES" sz="2000" dirty="0">
                <a:solidFill>
                  <a:schemeClr val="bg1"/>
                </a:solidFill>
              </a:rPr>
              <a:t>OMS recomienda abandonar el término climaterio para evitar confusiones y se sustituye por el término </a:t>
            </a:r>
            <a:r>
              <a:rPr lang="es-ES" sz="2000" b="1" dirty="0">
                <a:solidFill>
                  <a:schemeClr val="bg1"/>
                </a:solidFill>
                <a:hlinkClick r:id="rId4" tooltip="Perimenopausia (aún no redactado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perimenopausia</a:t>
            </a:r>
            <a:r>
              <a:rPr lang="es-ES" sz="2000" b="1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4" name="Picture 2" descr="sistema reproductor femenino: Desarrollo de la celda. Ovulación de mostrar sistema reproductivo femenino, fertilización, celular más desarrollo y finalmente la implantación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793" y="-12227"/>
            <a:ext cx="5976664" cy="2217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07167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La cópula&lt;br /&g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66" y="188640"/>
            <a:ext cx="9144000" cy="609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81082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AMBIOS FISIOLÓGICOS DURANTE LA PUBERTAD&lt;br /&g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0992"/>
            <a:ext cx="9144000" cy="6322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6246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Adolescencia&lt;br /&gt;Es el periodo comprendido entre la niñez y la juventud&lt;br /&gt;Es el principio de un gran cambio en el que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4704"/>
            <a:ext cx="9144000" cy="612383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28488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ambios en la adolescencia&lt;br /&gt;La adolescencia es la época en la que ocurren un mayor&lt;br /&gt; número de cambios y lo hacen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36712"/>
            <a:ext cx="8712968" cy="6032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02984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ambios Psicológicos&lt;br /&g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70"/>
            <a:ext cx="9144000" cy="7015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07121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51520" y="188640"/>
            <a:ext cx="84969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s-EC" sz="2400" b="1" dirty="0">
                <a:solidFill>
                  <a:schemeClr val="bg1"/>
                </a:solidFill>
              </a:rPr>
              <a:t>El sistema genital femenino</a:t>
            </a:r>
            <a:r>
              <a:rPr lang="es-EC" sz="2400" dirty="0">
                <a:solidFill>
                  <a:schemeClr val="bg1"/>
                </a:solidFill>
              </a:rPr>
              <a:t>, al igual que el masculino, se divide en 2 partes según la posición que ocupan los órganos que lo componen, y </a:t>
            </a:r>
            <a:r>
              <a:rPr lang="es-EC" sz="2400" b="1" dirty="0">
                <a:solidFill>
                  <a:schemeClr val="bg1"/>
                </a:solidFill>
              </a:rPr>
              <a:t>constituyen los órganos genitales femeninos, internos y externos.</a:t>
            </a:r>
            <a:endParaRPr lang="es-ES" sz="2400" b="1" dirty="0">
              <a:solidFill>
                <a:schemeClr val="bg1"/>
              </a:solidFill>
            </a:endParaRPr>
          </a:p>
        </p:txBody>
      </p:sp>
      <p:pic>
        <p:nvPicPr>
          <p:cNvPr id="3" name="2 Imagen"/>
          <p:cNvPicPr/>
          <p:nvPr/>
        </p:nvPicPr>
        <p:blipFill rotWithShape="1">
          <a:blip r:embed="rId2"/>
          <a:srcRect l="32797" t="40432" r="28333" b="21296"/>
          <a:stretch/>
        </p:blipFill>
        <p:spPr bwMode="auto">
          <a:xfrm>
            <a:off x="276672" y="1844824"/>
            <a:ext cx="8687816" cy="5013176"/>
          </a:xfrm>
          <a:prstGeom prst="rect">
            <a:avLst/>
          </a:prstGeom>
          <a:ln w="76200"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848579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ambios Sociales&lt;br /&g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689"/>
            <a:ext cx="8964488" cy="623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48263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ambios Físicos en el Hombre&lt;br /&gt;&lt;ul&gt;&lt;li&gt;Aumento de estatu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4705"/>
            <a:ext cx="8964488" cy="609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15013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 Disminuye la grasa del cuerpo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4705"/>
            <a:ext cx="9144000" cy="6099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32314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3204" y="1196752"/>
            <a:ext cx="8229600" cy="1143000"/>
          </a:xfrm>
        </p:spPr>
        <p:txBody>
          <a:bodyPr>
            <a:normAutofit/>
          </a:bodyPr>
          <a:lstStyle/>
          <a:p>
            <a:r>
              <a:rPr lang="es-ES" sz="4800" b="1" dirty="0">
                <a:solidFill>
                  <a:srgbClr val="002060"/>
                </a:solidFill>
                <a:latin typeface="Monotype Corsiva" pitchFamily="66" charset="0"/>
              </a:rPr>
              <a:t>MUCHAS GRACIAS</a:t>
            </a:r>
          </a:p>
        </p:txBody>
      </p:sp>
    </p:spTree>
    <p:extLst>
      <p:ext uri="{BB962C8B-B14F-4D97-AF65-F5344CB8AC3E}">
        <p14:creationId xmlns:p14="http://schemas.microsoft.com/office/powerpoint/2010/main" val="13586499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parato reproductor femenino:Genitales internos&lt;br /&g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39" t="32007" r="14826"/>
          <a:stretch/>
        </p:blipFill>
        <p:spPr bwMode="auto">
          <a:xfrm>
            <a:off x="0" y="88890"/>
            <a:ext cx="6372200" cy="3844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Genitales externos femeninos&lt;br /&gt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36" t="23413" r="16115" b="8088"/>
          <a:stretch/>
        </p:blipFill>
        <p:spPr bwMode="auto">
          <a:xfrm>
            <a:off x="3707904" y="2585545"/>
            <a:ext cx="5767168" cy="4272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68391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El aparato reproductor femenino:Los ovarios&lt;br /&gt;Producen células reproductoras femeninas llamadas óvulos.&lt;br /&gt;También se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60" t="27845" b="40998"/>
          <a:stretch/>
        </p:blipFill>
        <p:spPr bwMode="auto">
          <a:xfrm>
            <a:off x="5509790" y="88845"/>
            <a:ext cx="3634210" cy="341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218015" y="3721908"/>
            <a:ext cx="8784976" cy="230832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ES" sz="2400" dirty="0">
                <a:solidFill>
                  <a:sysClr val="windowText" lastClr="000000"/>
                </a:solidFill>
              </a:rPr>
              <a:t>son los órganos principales del sistema genital femenino, clasificados como glándulas mixtas que tienen doble función: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s-ES" sz="2400" dirty="0">
                <a:solidFill>
                  <a:sysClr val="windowText" lastClr="000000"/>
                </a:solidFill>
              </a:rPr>
              <a:t> la parte exocrina produce los gametos femeninos u ovocitos secundarios que se excretan por los conductos genitales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s-ES" sz="2400" dirty="0">
                <a:solidFill>
                  <a:sysClr val="windowText" lastClr="000000"/>
                </a:solidFill>
              </a:rPr>
              <a:t>la parte endocrina elabora las hormonas sexuales femeninas (estrógenos y progesterona), que se vierten en la sangre. </a:t>
            </a:r>
          </a:p>
        </p:txBody>
      </p:sp>
      <p:sp>
        <p:nvSpPr>
          <p:cNvPr id="3" name="2 Rectángulo"/>
          <p:cNvSpPr/>
          <p:nvPr/>
        </p:nvSpPr>
        <p:spPr>
          <a:xfrm>
            <a:off x="267887" y="1412776"/>
            <a:ext cx="5241903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sz="2400" b="1" dirty="0">
                <a:solidFill>
                  <a:sysClr val="windowText" lastClr="000000"/>
                </a:solidFill>
              </a:rPr>
              <a:t>Características de los órganos genitales femeninos </a:t>
            </a:r>
            <a:endParaRPr lang="es-ES" sz="2400" b="1" dirty="0"/>
          </a:p>
        </p:txBody>
      </p:sp>
      <p:sp>
        <p:nvSpPr>
          <p:cNvPr id="5" name="4 Rectángulo"/>
          <p:cNvSpPr/>
          <p:nvPr/>
        </p:nvSpPr>
        <p:spPr>
          <a:xfrm>
            <a:off x="2620926" y="2420888"/>
            <a:ext cx="1920847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S" sz="2800" b="1" dirty="0">
                <a:solidFill>
                  <a:sysClr val="windowText" lastClr="000000"/>
                </a:solidFill>
              </a:rPr>
              <a:t>Los ovarios </a:t>
            </a:r>
            <a:endParaRPr lang="es-ES" sz="2800" b="1" dirty="0"/>
          </a:p>
        </p:txBody>
      </p:sp>
    </p:spTree>
    <p:extLst>
      <p:ext uri="{BB962C8B-B14F-4D97-AF65-F5344CB8AC3E}">
        <p14:creationId xmlns:p14="http://schemas.microsoft.com/office/powerpoint/2010/main" val="23322180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95536" y="1628800"/>
            <a:ext cx="8347337" cy="452431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s-ES" sz="2400" dirty="0">
                <a:solidFill>
                  <a:sysClr val="windowText" lastClr="000000"/>
                </a:solidFill>
              </a:rPr>
              <a:t>Los ovarios son órganos pares, derecho e izquierdo, situados en la cavidad pelviana a ambos lados del útero, por debajo de las tubas uterinas y detrás de los ligamentos anchos del útero.</a:t>
            </a:r>
          </a:p>
          <a:p>
            <a:pPr algn="just">
              <a:lnSpc>
                <a:spcPct val="150000"/>
              </a:lnSpc>
            </a:pPr>
            <a:endParaRPr lang="es-ES" sz="2400" dirty="0">
              <a:solidFill>
                <a:sysClr val="windowText" lastClr="000000"/>
              </a:solidFill>
            </a:endParaRPr>
          </a:p>
          <a:p>
            <a:pPr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s-ES" sz="2400" dirty="0">
                <a:solidFill>
                  <a:sysClr val="windowText" lastClr="000000"/>
                </a:solidFill>
              </a:rPr>
              <a:t>Tienen una forma ovalada y presentan las porciones siguientes:                              </a:t>
            </a:r>
            <a:r>
              <a:rPr lang="es-ES" sz="2400" dirty="0">
                <a:solidFill>
                  <a:sysClr val="windowText" lastClr="000000"/>
                </a:solidFill>
                <a:latin typeface="Century Gothic"/>
              </a:rPr>
              <a:t>►</a:t>
            </a:r>
            <a:r>
              <a:rPr lang="es-ES" sz="2400" dirty="0">
                <a:solidFill>
                  <a:sysClr val="windowText" lastClr="000000"/>
                </a:solidFill>
              </a:rPr>
              <a:t>2 caras (lateral y medial)</a:t>
            </a:r>
          </a:p>
          <a:p>
            <a:pPr algn="just">
              <a:lnSpc>
                <a:spcPct val="150000"/>
              </a:lnSpc>
            </a:pPr>
            <a:r>
              <a:rPr lang="es-ES" sz="2400" dirty="0">
                <a:solidFill>
                  <a:sysClr val="windowText" lastClr="000000"/>
                </a:solidFill>
                <a:latin typeface="Century Gothic"/>
              </a:rPr>
              <a:t>►</a:t>
            </a:r>
            <a:r>
              <a:rPr lang="es-ES" sz="2400" dirty="0">
                <a:solidFill>
                  <a:sysClr val="windowText" lastClr="000000"/>
                </a:solidFill>
              </a:rPr>
              <a:t> 2 extremidades (superior o </a:t>
            </a:r>
            <a:r>
              <a:rPr lang="es-ES" sz="2400" dirty="0" err="1">
                <a:solidFill>
                  <a:sysClr val="windowText" lastClr="000000"/>
                </a:solidFill>
              </a:rPr>
              <a:t>tubaria</a:t>
            </a:r>
            <a:r>
              <a:rPr lang="es-ES" sz="2400" dirty="0">
                <a:solidFill>
                  <a:sysClr val="windowText" lastClr="000000"/>
                </a:solidFill>
              </a:rPr>
              <a:t> e inferior o uterina)</a:t>
            </a:r>
          </a:p>
          <a:p>
            <a:pPr algn="just">
              <a:lnSpc>
                <a:spcPct val="150000"/>
              </a:lnSpc>
            </a:pPr>
            <a:r>
              <a:rPr lang="es-ES" sz="2400" dirty="0">
                <a:solidFill>
                  <a:sysClr val="windowText" lastClr="000000"/>
                </a:solidFill>
                <a:latin typeface="Century Gothic"/>
              </a:rPr>
              <a:t>►</a:t>
            </a:r>
            <a:r>
              <a:rPr lang="es-ES" sz="2400" dirty="0">
                <a:solidFill>
                  <a:sysClr val="windowText" lastClr="000000"/>
                </a:solidFill>
              </a:rPr>
              <a:t> 2 bordes (anterior o </a:t>
            </a:r>
            <a:r>
              <a:rPr lang="es-ES" sz="2400" dirty="0" err="1">
                <a:solidFill>
                  <a:sysClr val="windowText" lastClr="000000"/>
                </a:solidFill>
              </a:rPr>
              <a:t>mesováricos</a:t>
            </a:r>
            <a:r>
              <a:rPr lang="es-ES" sz="2400" dirty="0">
                <a:solidFill>
                  <a:sysClr val="windowText" lastClr="000000"/>
                </a:solidFill>
              </a:rPr>
              <a:t> y posterior o libre).</a:t>
            </a:r>
          </a:p>
        </p:txBody>
      </p:sp>
    </p:spTree>
    <p:extLst>
      <p:ext uri="{BB962C8B-B14F-4D97-AF65-F5344CB8AC3E}">
        <p14:creationId xmlns:p14="http://schemas.microsoft.com/office/powerpoint/2010/main" val="17358372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1583963" y="1340768"/>
            <a:ext cx="6132513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S" sz="2800" b="1" dirty="0">
                <a:solidFill>
                  <a:schemeClr val="bg1"/>
                </a:solidFill>
              </a:rPr>
              <a:t>Las tubas uterinas (trompas de Falopio) </a:t>
            </a:r>
            <a:endParaRPr lang="es-ES" sz="2800" b="1" dirty="0"/>
          </a:p>
        </p:txBody>
      </p:sp>
      <p:sp>
        <p:nvSpPr>
          <p:cNvPr id="4" name="3 Elipse"/>
          <p:cNvSpPr/>
          <p:nvPr/>
        </p:nvSpPr>
        <p:spPr>
          <a:xfrm>
            <a:off x="539552" y="2132856"/>
            <a:ext cx="4464496" cy="2520280"/>
          </a:xfrm>
          <a:prstGeom prst="ellipse">
            <a:avLst/>
          </a:prstGeom>
          <a:ln w="57150"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es-ES" dirty="0">
                <a:solidFill>
                  <a:schemeClr val="bg1"/>
                </a:solidFill>
              </a:rPr>
              <a:t>son 2 conductos:  </a:t>
            </a:r>
            <a:r>
              <a:rPr lang="es-ES" dirty="0" err="1">
                <a:solidFill>
                  <a:schemeClr val="bg1"/>
                </a:solidFill>
              </a:rPr>
              <a:t>DeI</a:t>
            </a:r>
            <a:endParaRPr lang="es-ES" dirty="0">
              <a:solidFill>
                <a:schemeClr val="bg1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es-ES" dirty="0">
                <a:solidFill>
                  <a:schemeClr val="bg1"/>
                </a:solidFill>
              </a:rPr>
              <a:t>función de captar los ovocitos secundarios liberados del ovario durante la ovulación, y conducirlos hacia la cavidad uterina. </a:t>
            </a:r>
            <a:endParaRPr lang="es-ES" dirty="0"/>
          </a:p>
        </p:txBody>
      </p:sp>
      <p:sp>
        <p:nvSpPr>
          <p:cNvPr id="7" name="6 Elipse"/>
          <p:cNvSpPr/>
          <p:nvPr/>
        </p:nvSpPr>
        <p:spPr>
          <a:xfrm>
            <a:off x="4694432" y="4149080"/>
            <a:ext cx="3528392" cy="252028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" dirty="0">
                <a:solidFill>
                  <a:schemeClr val="bg1"/>
                </a:solidFill>
              </a:rPr>
              <a:t>conducen los espermatozoides en dirección opuesta y es el lugar donde habitualmente se realiza la fecundación.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201077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La cópula&lt;br /&g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3" t="17538" r="17854" b="50000"/>
          <a:stretch/>
        </p:blipFill>
        <p:spPr bwMode="auto">
          <a:xfrm>
            <a:off x="792528" y="764704"/>
            <a:ext cx="7451880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Elipse"/>
          <p:cNvSpPr/>
          <p:nvPr/>
        </p:nvSpPr>
        <p:spPr>
          <a:xfrm>
            <a:off x="1115616" y="3284984"/>
            <a:ext cx="6912768" cy="3114638"/>
          </a:xfrm>
          <a:prstGeom prst="ellipse">
            <a:avLst/>
          </a:prstGeom>
          <a:ln w="57150"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ctr">
              <a:buFont typeface="Wingdings" panose="05000000000000000000" pitchFamily="2" charset="2"/>
              <a:buChar char="q"/>
            </a:pPr>
            <a:r>
              <a:rPr lang="es-ES" sz="2000" dirty="0">
                <a:solidFill>
                  <a:schemeClr val="bg1"/>
                </a:solidFill>
              </a:rPr>
              <a:t>están situadas en la cavidad pelviana a ambos lados del útero</a:t>
            </a:r>
          </a:p>
          <a:p>
            <a:pPr marL="342900" indent="-342900" algn="ctr">
              <a:buFont typeface="Wingdings" panose="05000000000000000000" pitchFamily="2" charset="2"/>
              <a:buChar char="q"/>
            </a:pPr>
            <a:r>
              <a:rPr lang="es-ES" sz="2000" dirty="0">
                <a:solidFill>
                  <a:schemeClr val="bg1"/>
                </a:solidFill>
              </a:rPr>
              <a:t>se extienden lateralmente por dentro del borde superior del ligamento ancho del útero </a:t>
            </a:r>
          </a:p>
          <a:p>
            <a:pPr marL="342900" indent="-342900" algn="ctr">
              <a:buFont typeface="Wingdings" panose="05000000000000000000" pitchFamily="2" charset="2"/>
              <a:buChar char="q"/>
            </a:pPr>
            <a:r>
              <a:rPr lang="es-ES" sz="2000" dirty="0">
                <a:solidFill>
                  <a:schemeClr val="bg1"/>
                </a:solidFill>
              </a:rPr>
              <a:t>en su trayecto se describen 4 porciones, llamadas infundíbulo, ampolla, istmo y uterina</a:t>
            </a:r>
          </a:p>
        </p:txBody>
      </p:sp>
    </p:spTree>
    <p:extLst>
      <p:ext uri="{BB962C8B-B14F-4D97-AF65-F5344CB8AC3E}">
        <p14:creationId xmlns:p14="http://schemas.microsoft.com/office/powerpoint/2010/main" val="13781590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395536" y="1220352"/>
            <a:ext cx="2678105" cy="52322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S" sz="2800" b="1" dirty="0">
                <a:solidFill>
                  <a:schemeClr val="bg1"/>
                </a:solidFill>
              </a:rPr>
              <a:t>El útero (matriz) </a:t>
            </a:r>
            <a:endParaRPr lang="es-ES" sz="2800" b="1" dirty="0"/>
          </a:p>
        </p:txBody>
      </p:sp>
      <p:sp>
        <p:nvSpPr>
          <p:cNvPr id="4" name="3 Rectángulo"/>
          <p:cNvSpPr/>
          <p:nvPr/>
        </p:nvSpPr>
        <p:spPr>
          <a:xfrm>
            <a:off x="539552" y="2204864"/>
            <a:ext cx="7344816" cy="19389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sz="2000" dirty="0">
                <a:solidFill>
                  <a:schemeClr val="bg1"/>
                </a:solidFill>
              </a:rPr>
              <a:t>Órgano impar que tiene la función de anidar el óvulo fecundado, es decir, que el </a:t>
            </a:r>
            <a:r>
              <a:rPr lang="es-ES" sz="2000" dirty="0" err="1">
                <a:solidFill>
                  <a:schemeClr val="bg1"/>
                </a:solidFill>
              </a:rPr>
              <a:t>blastocisto</a:t>
            </a:r>
            <a:r>
              <a:rPr lang="es-ES" sz="2000" dirty="0">
                <a:solidFill>
                  <a:schemeClr val="bg1"/>
                </a:solidFill>
              </a:rPr>
              <a:t> se implanta en su túnica mucosa o endometrio donde se desarrolla el nuevo ser, durante las etapas embrionaria y fetal, hasta el momento del nacimiento</a:t>
            </a:r>
            <a:endParaRPr lang="es-ES" sz="2000" dirty="0"/>
          </a:p>
        </p:txBody>
      </p:sp>
      <p:pic>
        <p:nvPicPr>
          <p:cNvPr id="5" name="Picture 2" descr="La cópula&lt;br /&g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3" t="17538" r="17854" b="50000"/>
          <a:stretch/>
        </p:blipFill>
        <p:spPr bwMode="auto">
          <a:xfrm>
            <a:off x="2660273" y="4012324"/>
            <a:ext cx="5673864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933656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Adyacencia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456</TotalTime>
  <Words>1939</Words>
  <Application>Microsoft Office PowerPoint</Application>
  <PresentationFormat>Presentación en pantalla (4:3)</PresentationFormat>
  <Paragraphs>122</Paragraphs>
  <Slides>33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33</vt:i4>
      </vt:variant>
    </vt:vector>
  </HeadingPairs>
  <TitlesOfParts>
    <vt:vector size="39" baseType="lpstr">
      <vt:lpstr>Arial</vt:lpstr>
      <vt:lpstr>Calibri</vt:lpstr>
      <vt:lpstr>Century Gothic</vt:lpstr>
      <vt:lpstr>Monotype Corsiva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MUCHAS GRACIAS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User</dc:creator>
  <cp:lastModifiedBy>Maria Cordovez</cp:lastModifiedBy>
  <cp:revision>58</cp:revision>
  <dcterms:created xsi:type="dcterms:W3CDTF">2016-06-21T06:12:57Z</dcterms:created>
  <dcterms:modified xsi:type="dcterms:W3CDTF">2024-06-07T01:06:34Z</dcterms:modified>
</cp:coreProperties>
</file>