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9" r:id="rId2"/>
    <p:sldId id="348" r:id="rId3"/>
    <p:sldId id="359" r:id="rId4"/>
    <p:sldId id="365" r:id="rId5"/>
    <p:sldId id="362" r:id="rId6"/>
    <p:sldId id="364" r:id="rId7"/>
    <p:sldId id="343" r:id="rId8"/>
    <p:sldId id="357" r:id="rId9"/>
    <p:sldId id="351" r:id="rId10"/>
    <p:sldId id="344" r:id="rId11"/>
    <p:sldId id="328" r:id="rId12"/>
    <p:sldId id="331" r:id="rId13"/>
    <p:sldId id="336" r:id="rId14"/>
    <p:sldId id="342" r:id="rId15"/>
    <p:sldId id="360" r:id="rId16"/>
    <p:sldId id="337" r:id="rId17"/>
    <p:sldId id="338" r:id="rId18"/>
    <p:sldId id="333" r:id="rId19"/>
    <p:sldId id="334" r:id="rId20"/>
    <p:sldId id="366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4617-E37E-4B99-9049-E80BAF3EF028}" type="datetimeFigureOut">
              <a:rPr lang="es-ES" smtClean="0"/>
              <a:t>07/05/2025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9BB1-BABB-4C51-A430-0AF79DC56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417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4617-E37E-4B99-9049-E80BAF3EF028}" type="datetimeFigureOut">
              <a:rPr lang="es-ES" smtClean="0"/>
              <a:t>07/05/2025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9BB1-BABB-4C51-A430-0AF79DC56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6015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4617-E37E-4B99-9049-E80BAF3EF028}" type="datetimeFigureOut">
              <a:rPr lang="es-ES" smtClean="0"/>
              <a:t>07/05/2025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9BB1-BABB-4C51-A430-0AF79DC56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2634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0AE46-9266-46EE-A962-E3DD5BCA632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8191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CD002-DCA0-4738-A0BC-42A8E8D8F3E2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962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4617-E37E-4B99-9049-E80BAF3EF028}" type="datetimeFigureOut">
              <a:rPr lang="es-ES" smtClean="0"/>
              <a:t>07/05/2025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9BB1-BABB-4C51-A430-0AF79DC56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45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4617-E37E-4B99-9049-E80BAF3EF028}" type="datetimeFigureOut">
              <a:rPr lang="es-ES" smtClean="0"/>
              <a:t>07/05/2025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9BB1-BABB-4C51-A430-0AF79DC56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09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4617-E37E-4B99-9049-E80BAF3EF028}" type="datetimeFigureOut">
              <a:rPr lang="es-ES" smtClean="0"/>
              <a:t>07/05/2025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9BB1-BABB-4C51-A430-0AF79DC56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2214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4617-E37E-4B99-9049-E80BAF3EF028}" type="datetimeFigureOut">
              <a:rPr lang="es-ES" smtClean="0"/>
              <a:t>07/05/2025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9BB1-BABB-4C51-A430-0AF79DC56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670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4617-E37E-4B99-9049-E80BAF3EF028}" type="datetimeFigureOut">
              <a:rPr lang="es-ES" smtClean="0"/>
              <a:t>07/05/2025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9BB1-BABB-4C51-A430-0AF79DC56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8993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4617-E37E-4B99-9049-E80BAF3EF028}" type="datetimeFigureOut">
              <a:rPr lang="es-ES" smtClean="0"/>
              <a:t>07/05/2025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9BB1-BABB-4C51-A430-0AF79DC56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148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4617-E37E-4B99-9049-E80BAF3EF028}" type="datetimeFigureOut">
              <a:rPr lang="es-ES" smtClean="0"/>
              <a:t>07/05/2025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9BB1-BABB-4C51-A430-0AF79DC56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0477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4617-E37E-4B99-9049-E80BAF3EF028}" type="datetimeFigureOut">
              <a:rPr lang="es-ES" smtClean="0"/>
              <a:t>07/05/2025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9BB1-BABB-4C51-A430-0AF79DC56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239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E4617-E37E-4B99-9049-E80BAF3EF028}" type="datetimeFigureOut">
              <a:rPr lang="es-ES" smtClean="0"/>
              <a:t>07/05/2025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D9BB1-BABB-4C51-A430-0AF79DC564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68129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5543176" y="14941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00893" y="518744"/>
            <a:ext cx="794221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</a:rPr>
              <a:t>ANATOMÍA Y FISIOLOGÍA II</a:t>
            </a:r>
            <a:br>
              <a:rPr lang="es-ES" sz="2800" b="1" dirty="0">
                <a:solidFill>
                  <a:schemeClr val="bg1"/>
                </a:solidFill>
              </a:rPr>
            </a:br>
            <a:br>
              <a:rPr lang="es-ES" sz="2800" b="1" dirty="0">
                <a:solidFill>
                  <a:schemeClr val="bg1"/>
                </a:solidFill>
              </a:rPr>
            </a:br>
            <a:r>
              <a:rPr lang="es-ES" sz="2800" b="1" dirty="0">
                <a:solidFill>
                  <a:schemeClr val="bg1"/>
                </a:solidFill>
              </a:rPr>
              <a:t>UNIDAD 2: ANATOMÍA Y FISIOLOGÍA DEL SISTEMA ENDOCRINO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79511" y="2334880"/>
            <a:ext cx="836359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 </a:t>
            </a:r>
            <a:r>
              <a:rPr lang="es-ES" sz="2800" b="1" dirty="0">
                <a:solidFill>
                  <a:schemeClr val="bg1"/>
                </a:solidFill>
              </a:rPr>
              <a:t>Tema: </a:t>
            </a:r>
            <a:r>
              <a:rPr lang="es-ES" sz="2800" b="1" dirty="0" err="1">
                <a:solidFill>
                  <a:schemeClr val="bg1"/>
                </a:solidFill>
              </a:rPr>
              <a:t>Antomía</a:t>
            </a:r>
            <a:r>
              <a:rPr lang="es-ES" sz="2800" b="1" dirty="0">
                <a:solidFill>
                  <a:schemeClr val="bg1"/>
                </a:solidFill>
              </a:rPr>
              <a:t> y funciones endocrinas del Páncreas</a:t>
            </a:r>
            <a:endParaRPr lang="es-ES" sz="2800" dirty="0"/>
          </a:p>
          <a:p>
            <a:endParaRPr lang="es-ES" sz="2800" b="1" dirty="0">
              <a:solidFill>
                <a:schemeClr val="bg1"/>
              </a:solidFill>
            </a:endParaRPr>
          </a:p>
          <a:p>
            <a:endParaRPr lang="es-ES" sz="2800" b="1" dirty="0">
              <a:solidFill>
                <a:schemeClr val="bg1"/>
              </a:solidFill>
            </a:endParaRPr>
          </a:p>
          <a:p>
            <a:endParaRPr lang="es-ES" sz="2800" b="1" dirty="0">
              <a:solidFill>
                <a:schemeClr val="bg1"/>
              </a:solidFill>
            </a:endParaRPr>
          </a:p>
          <a:p>
            <a:r>
              <a:rPr lang="es-ES" sz="2800" b="1" dirty="0">
                <a:solidFill>
                  <a:schemeClr val="bg1"/>
                </a:solidFill>
              </a:rPr>
              <a:t>                                                  </a:t>
            </a:r>
            <a:r>
              <a:rPr lang="es-ES" b="1" dirty="0">
                <a:solidFill>
                  <a:schemeClr val="bg1"/>
                </a:solidFill>
              </a:rPr>
              <a:t>Dra. </a:t>
            </a:r>
            <a:r>
              <a:rPr lang="es-ES" b="1" dirty="0" err="1">
                <a:solidFill>
                  <a:schemeClr val="bg1"/>
                </a:solidFill>
              </a:rPr>
              <a:t>Maria</a:t>
            </a:r>
            <a:r>
              <a:rPr lang="es-ES" b="1" dirty="0">
                <a:solidFill>
                  <a:schemeClr val="bg1"/>
                </a:solidFill>
              </a:rPr>
              <a:t> del Carmen </a:t>
            </a:r>
            <a:r>
              <a:rPr lang="es-ES" b="1" dirty="0" err="1">
                <a:solidFill>
                  <a:schemeClr val="bg1"/>
                </a:solidFill>
              </a:rPr>
              <a:t>Cordovéz</a:t>
            </a:r>
            <a:r>
              <a:rPr lang="es-ES" b="1" dirty="0">
                <a:solidFill>
                  <a:schemeClr val="bg1"/>
                </a:solidFill>
              </a:rPr>
              <a:t> Martínez</a:t>
            </a:r>
          </a:p>
        </p:txBody>
      </p:sp>
      <p:pic>
        <p:nvPicPr>
          <p:cNvPr id="5" name="4 Imagen" descr="http://1.bp.blogspot.com/_4dRZmCkDiks/TTD4kMFGxvI/AAAAAAAAAbk/YMYrJewmw8Y/s1600/Diapositiva1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406889"/>
            <a:ext cx="4759854" cy="1788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7118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ancre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196752"/>
            <a:ext cx="3598495" cy="566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b="1" dirty="0">
                <a:solidFill>
                  <a:schemeClr val="bg1"/>
                </a:solidFill>
                <a:latin typeface="Century Gothic" pitchFamily="34" charset="0"/>
              </a:rPr>
              <a:t>HISTOLOGIA</a:t>
            </a:r>
            <a:endParaRPr lang="es-ES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8306" y="1196752"/>
            <a:ext cx="5904656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s-ES_tradnl" b="1" dirty="0">
                <a:solidFill>
                  <a:schemeClr val="bg1"/>
                </a:solidFill>
                <a:latin typeface="Century Gothic" pitchFamily="34" charset="0"/>
              </a:rPr>
              <a:t>Parte exocrina </a:t>
            </a:r>
            <a:r>
              <a:rPr lang="es-ES_tradnl" dirty="0">
                <a:solidFill>
                  <a:schemeClr val="bg1"/>
                </a:solidFill>
                <a:latin typeface="Century Gothic" pitchFamily="34" charset="0"/>
                <a:sym typeface="Wingdings" pitchFamily="2" charset="2"/>
              </a:rPr>
              <a:t> células </a:t>
            </a:r>
            <a:r>
              <a:rPr lang="es-ES_tradnl" dirty="0" err="1">
                <a:solidFill>
                  <a:schemeClr val="bg1"/>
                </a:solidFill>
                <a:latin typeface="Century Gothic" pitchFamily="34" charset="0"/>
                <a:sym typeface="Wingdings" pitchFamily="2" charset="2"/>
              </a:rPr>
              <a:t>acinares</a:t>
            </a:r>
            <a:r>
              <a:rPr lang="es-ES_tradnl" dirty="0">
                <a:solidFill>
                  <a:schemeClr val="bg1"/>
                </a:solidFill>
                <a:latin typeface="Century Gothic" pitchFamily="34" charset="0"/>
                <a:sym typeface="Wingdings" pitchFamily="2" charset="2"/>
              </a:rPr>
              <a:t> con funciones digestivas</a:t>
            </a:r>
          </a:p>
          <a:p>
            <a:pPr eaLnBrk="1" hangingPunct="1"/>
            <a:r>
              <a:rPr lang="es-ES_tradnl" b="1" dirty="0">
                <a:solidFill>
                  <a:schemeClr val="bg1"/>
                </a:solidFill>
                <a:latin typeface="Century Gothic" pitchFamily="34" charset="0"/>
                <a:sym typeface="Wingdings" pitchFamily="2" charset="2"/>
              </a:rPr>
              <a:t>Parte endocrina </a:t>
            </a:r>
            <a:r>
              <a:rPr lang="es-ES_tradnl" dirty="0">
                <a:solidFill>
                  <a:schemeClr val="bg1"/>
                </a:solidFill>
                <a:latin typeface="Century Gothic" pitchFamily="34" charset="0"/>
                <a:sym typeface="Wingdings" pitchFamily="2" charset="2"/>
              </a:rPr>
              <a:t> islotes de Langerhans:</a:t>
            </a:r>
          </a:p>
          <a:p>
            <a:pPr lvl="1" eaLnBrk="1" hangingPunct="1"/>
            <a:r>
              <a:rPr lang="es-ES_tradnl" sz="3200" dirty="0">
                <a:solidFill>
                  <a:schemeClr val="bg1"/>
                </a:solidFill>
                <a:latin typeface="Century Gothic" pitchFamily="34" charset="0"/>
              </a:rPr>
              <a:t>Células alfa </a:t>
            </a:r>
            <a:r>
              <a:rPr lang="es-ES_tradnl" sz="3200" dirty="0">
                <a:solidFill>
                  <a:schemeClr val="bg1"/>
                </a:solidFill>
                <a:latin typeface="Century Gothic" pitchFamily="34" charset="0"/>
                <a:sym typeface="Wingdings" pitchFamily="2" charset="2"/>
              </a:rPr>
              <a:t></a:t>
            </a:r>
            <a:r>
              <a:rPr lang="es-ES_tradnl" sz="3000" dirty="0" err="1">
                <a:solidFill>
                  <a:schemeClr val="bg1"/>
                </a:solidFill>
                <a:latin typeface="Century Gothic" pitchFamily="34" charset="0"/>
                <a:sym typeface="Wingdings" pitchFamily="2" charset="2"/>
              </a:rPr>
              <a:t>Glucagon</a:t>
            </a:r>
            <a:endParaRPr lang="es-ES_tradnl" sz="3000" dirty="0">
              <a:solidFill>
                <a:schemeClr val="bg1"/>
              </a:solidFill>
              <a:latin typeface="Century Gothic" pitchFamily="34" charset="0"/>
              <a:sym typeface="Wingdings" pitchFamily="2" charset="2"/>
            </a:endParaRPr>
          </a:p>
          <a:p>
            <a:pPr lvl="1" eaLnBrk="1" hangingPunct="1"/>
            <a:r>
              <a:rPr lang="es-ES_tradnl" sz="3200" dirty="0">
                <a:solidFill>
                  <a:schemeClr val="bg1"/>
                </a:solidFill>
                <a:latin typeface="Century Gothic" pitchFamily="34" charset="0"/>
                <a:sym typeface="Wingdings" pitchFamily="2" charset="2"/>
              </a:rPr>
              <a:t>Células beta </a:t>
            </a:r>
            <a:r>
              <a:rPr lang="es-ES_tradnl" sz="3000" dirty="0">
                <a:solidFill>
                  <a:schemeClr val="bg1"/>
                </a:solidFill>
                <a:latin typeface="Century Gothic" pitchFamily="34" charset="0"/>
                <a:sym typeface="Wingdings" pitchFamily="2" charset="2"/>
              </a:rPr>
              <a:t>Insulina</a:t>
            </a:r>
          </a:p>
          <a:p>
            <a:pPr lvl="1" eaLnBrk="1" hangingPunct="1"/>
            <a:r>
              <a:rPr lang="es-ES_tradnl" sz="3200" dirty="0">
                <a:solidFill>
                  <a:schemeClr val="bg1"/>
                </a:solidFill>
                <a:latin typeface="Century Gothic" pitchFamily="34" charset="0"/>
                <a:sym typeface="Wingdings" pitchFamily="2" charset="2"/>
              </a:rPr>
              <a:t>Células </a:t>
            </a:r>
            <a:r>
              <a:rPr lang="es-ES_tradnl" sz="3200" dirty="0" err="1">
                <a:solidFill>
                  <a:schemeClr val="bg1"/>
                </a:solidFill>
                <a:latin typeface="Century Gothic" pitchFamily="34" charset="0"/>
                <a:sym typeface="Wingdings" pitchFamily="2" charset="2"/>
              </a:rPr>
              <a:t>DS</a:t>
            </a:r>
            <a:r>
              <a:rPr lang="es-ES_tradnl" sz="3000" dirty="0" err="1">
                <a:solidFill>
                  <a:schemeClr val="bg1"/>
                </a:solidFill>
                <a:latin typeface="Century Gothic" pitchFamily="34" charset="0"/>
                <a:sym typeface="Wingdings" pitchFamily="2" charset="2"/>
              </a:rPr>
              <a:t>omatostatina</a:t>
            </a:r>
            <a:endParaRPr lang="es-ES" sz="30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76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6480720" cy="1143000"/>
          </a:xfrm>
          <a:solidFill>
            <a:srgbClr val="F2CCAC"/>
          </a:solidFill>
          <a:ln>
            <a:solidFill>
              <a:schemeClr val="bg2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l" eaLnBrk="1" hangingPunct="1"/>
            <a:r>
              <a:rPr lang="es-ES" sz="3600" b="1" dirty="0">
                <a:solidFill>
                  <a:schemeClr val="bg1"/>
                </a:solidFill>
              </a:rPr>
              <a:t>     Funciones del páncreas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s-ES" sz="2800" dirty="0">
                <a:solidFill>
                  <a:schemeClr val="bg1"/>
                </a:solidFill>
              </a:rPr>
              <a:t>Endocrina</a:t>
            </a:r>
          </a:p>
          <a:p>
            <a:pPr eaLnBrk="1" hangingPunct="1"/>
            <a:endParaRPr lang="es-ES" sz="2800" dirty="0"/>
          </a:p>
          <a:p>
            <a:pPr eaLnBrk="1" hangingPunct="1"/>
            <a:endParaRPr lang="es-ES" sz="2800" dirty="0"/>
          </a:p>
          <a:p>
            <a:pPr eaLnBrk="1" hangingPunct="1"/>
            <a:endParaRPr lang="es-ES" sz="2800" dirty="0"/>
          </a:p>
          <a:p>
            <a:pPr eaLnBrk="1" hangingPunct="1"/>
            <a:endParaRPr lang="es-ES" sz="2800" dirty="0"/>
          </a:p>
          <a:p>
            <a:pPr eaLnBrk="1" hangingPunct="1"/>
            <a:r>
              <a:rPr lang="es-ES" sz="2800" dirty="0">
                <a:solidFill>
                  <a:schemeClr val="bg1"/>
                </a:solidFill>
              </a:rPr>
              <a:t>Exocrina</a:t>
            </a:r>
          </a:p>
        </p:txBody>
      </p:sp>
      <p:pic>
        <p:nvPicPr>
          <p:cNvPr id="4100" name="Picture 8" descr="diabetes-pancreas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19475" y="1557338"/>
            <a:ext cx="3455988" cy="25352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1" name="Picture 10" descr="acinar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4149725"/>
            <a:ext cx="2736850" cy="1979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2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4097338"/>
            <a:ext cx="3511550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88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Funciones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del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Páncreas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: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exocrinas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y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endocrinas</a:t>
            </a:r>
            <a:endParaRPr lang="en-US" sz="2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67544" y="1124744"/>
            <a:ext cx="148470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chemeClr val="tx2">
                    <a:lumMod val="10000"/>
                    <a:lumOff val="90000"/>
                  </a:schemeClr>
                </a:solidFill>
                <a:latin typeface="Arial" charset="0"/>
              </a:rPr>
              <a:t>Exocrina</a:t>
            </a:r>
            <a:endParaRPr lang="en-US" sz="2400" b="1" dirty="0">
              <a:solidFill>
                <a:schemeClr val="tx2">
                  <a:lumMod val="10000"/>
                  <a:lumOff val="90000"/>
                </a:schemeClr>
              </a:solidFill>
              <a:latin typeface="Arial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771800" y="1141061"/>
            <a:ext cx="5328592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err="1">
                <a:solidFill>
                  <a:schemeClr val="bg1"/>
                </a:solidFill>
              </a:rPr>
              <a:t>Secreta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iones</a:t>
            </a:r>
            <a:r>
              <a:rPr lang="en-US" sz="2000" dirty="0">
                <a:solidFill>
                  <a:schemeClr val="bg1"/>
                </a:solidFill>
              </a:rPr>
              <a:t> de </a:t>
            </a:r>
            <a:r>
              <a:rPr lang="en-US" sz="2000" dirty="0" err="1">
                <a:solidFill>
                  <a:schemeClr val="bg1"/>
                </a:solidFill>
              </a:rPr>
              <a:t>bicarbonato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agua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sodio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potasio</a:t>
            </a:r>
            <a:r>
              <a:rPr lang="en-US" sz="2000" dirty="0">
                <a:solidFill>
                  <a:schemeClr val="bg1"/>
                </a:solidFill>
              </a:rPr>
              <a:t> y </a:t>
            </a:r>
            <a:r>
              <a:rPr lang="en-US" sz="2000" dirty="0" err="1">
                <a:solidFill>
                  <a:schemeClr val="bg1"/>
                </a:solidFill>
              </a:rPr>
              <a:t>enzimas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digestivas</a:t>
            </a:r>
            <a:r>
              <a:rPr lang="en-US" sz="2000" dirty="0">
                <a:solidFill>
                  <a:schemeClr val="bg1"/>
                </a:solidFill>
              </a:rPr>
              <a:t>  (</a:t>
            </a:r>
            <a:r>
              <a:rPr lang="en-US" sz="2000" dirty="0" err="1">
                <a:solidFill>
                  <a:schemeClr val="bg1"/>
                </a:solidFill>
              </a:rPr>
              <a:t>tripsina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amilasa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lipasa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ribonucleasa</a:t>
            </a:r>
            <a:r>
              <a:rPr lang="en-US" sz="2000" dirty="0">
                <a:solidFill>
                  <a:schemeClr val="bg1"/>
                </a:solidFill>
              </a:rPr>
              <a:t> y </a:t>
            </a:r>
            <a:r>
              <a:rPr lang="en-US" sz="2000" dirty="0" err="1">
                <a:solidFill>
                  <a:schemeClr val="bg1"/>
                </a:solidFill>
              </a:rPr>
              <a:t>desoxirribonucleasa</a:t>
            </a:r>
            <a:r>
              <a:rPr lang="en-US" sz="20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813364" y="2492896"/>
            <a:ext cx="55030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n-US" sz="2000" dirty="0" err="1">
                <a:solidFill>
                  <a:schemeClr val="bg1"/>
                </a:solidFill>
              </a:rPr>
              <a:t>Tripsina</a:t>
            </a:r>
            <a:r>
              <a:rPr lang="en-US" sz="2000" dirty="0">
                <a:solidFill>
                  <a:schemeClr val="bg1"/>
                </a:solidFill>
              </a:rPr>
              <a:t>: </a:t>
            </a:r>
            <a:r>
              <a:rPr lang="en-US" sz="2000" dirty="0" err="1">
                <a:solidFill>
                  <a:schemeClr val="bg1"/>
                </a:solidFill>
              </a:rPr>
              <a:t>descompone</a:t>
            </a:r>
            <a:r>
              <a:rPr lang="en-US" sz="2000" dirty="0">
                <a:solidFill>
                  <a:schemeClr val="bg1"/>
                </a:solidFill>
              </a:rPr>
              <a:t> aa, </a:t>
            </a:r>
            <a:r>
              <a:rPr lang="en-US" sz="2000" dirty="0" err="1">
                <a:solidFill>
                  <a:schemeClr val="bg1"/>
                </a:solidFill>
              </a:rPr>
              <a:t>páncreas</a:t>
            </a:r>
            <a:r>
              <a:rPr lang="en-US" sz="2000" dirty="0">
                <a:solidFill>
                  <a:schemeClr val="bg1"/>
                </a:solidFill>
              </a:rPr>
              <a:t> produce </a:t>
            </a:r>
            <a:r>
              <a:rPr lang="en-US" sz="2000" dirty="0" err="1">
                <a:solidFill>
                  <a:schemeClr val="bg1"/>
                </a:solidFill>
              </a:rPr>
              <a:t>inhibidores</a:t>
            </a:r>
            <a:r>
              <a:rPr lang="en-US" sz="2000" dirty="0">
                <a:solidFill>
                  <a:schemeClr val="bg1"/>
                </a:solidFill>
              </a:rPr>
              <a:t> de </a:t>
            </a:r>
            <a:r>
              <a:rPr lang="en-US" sz="2000" dirty="0" err="1">
                <a:solidFill>
                  <a:schemeClr val="bg1"/>
                </a:solidFill>
              </a:rPr>
              <a:t>tripsina</a:t>
            </a:r>
            <a:r>
              <a:rPr lang="en-US" sz="2000" dirty="0">
                <a:solidFill>
                  <a:schemeClr val="bg1"/>
                </a:solidFill>
              </a:rPr>
              <a:t> que </a:t>
            </a:r>
            <a:r>
              <a:rPr lang="en-US" sz="2000" dirty="0" err="1">
                <a:solidFill>
                  <a:schemeClr val="bg1"/>
                </a:solidFill>
              </a:rPr>
              <a:t>previenen</a:t>
            </a:r>
            <a:r>
              <a:rPr lang="en-US" sz="2000" dirty="0">
                <a:solidFill>
                  <a:schemeClr val="bg1"/>
                </a:solidFill>
              </a:rPr>
              <a:t> la </a:t>
            </a:r>
            <a:r>
              <a:rPr lang="en-US" sz="2000" dirty="0" err="1">
                <a:solidFill>
                  <a:schemeClr val="bg1"/>
                </a:solidFill>
              </a:rPr>
              <a:t>activación</a:t>
            </a:r>
            <a:r>
              <a:rPr lang="en-US" sz="2000" dirty="0">
                <a:solidFill>
                  <a:schemeClr val="bg1"/>
                </a:solidFill>
              </a:rPr>
              <a:t> de </a:t>
            </a:r>
            <a:r>
              <a:rPr lang="en-US" sz="2000" dirty="0" err="1">
                <a:solidFill>
                  <a:schemeClr val="bg1"/>
                </a:solidFill>
              </a:rPr>
              <a:t>trypsinógeno</a:t>
            </a:r>
            <a:r>
              <a:rPr lang="en-US" sz="2000" dirty="0">
                <a:solidFill>
                  <a:schemeClr val="bg1"/>
                </a:solidFill>
              </a:rPr>
              <a:t>, el </a:t>
            </a:r>
            <a:r>
              <a:rPr lang="en-US" sz="2000" dirty="0" err="1">
                <a:solidFill>
                  <a:schemeClr val="bg1"/>
                </a:solidFill>
              </a:rPr>
              <a:t>cual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inhibe</a:t>
            </a:r>
            <a:r>
              <a:rPr lang="en-US" sz="2000" dirty="0">
                <a:solidFill>
                  <a:schemeClr val="bg1"/>
                </a:solidFill>
              </a:rPr>
              <a:t> la </a:t>
            </a:r>
            <a:r>
              <a:rPr lang="en-US" sz="2000" dirty="0" err="1">
                <a:solidFill>
                  <a:schemeClr val="bg1"/>
                </a:solidFill>
              </a:rPr>
              <a:t>autodigestión</a:t>
            </a:r>
            <a:endParaRPr lang="en-US" sz="2000" dirty="0">
              <a:solidFill>
                <a:schemeClr val="bg1"/>
              </a:solidFill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n-US" sz="2000" dirty="0" err="1">
                <a:solidFill>
                  <a:schemeClr val="bg1"/>
                </a:solidFill>
              </a:rPr>
              <a:t>Amilasa</a:t>
            </a:r>
            <a:r>
              <a:rPr lang="en-US" sz="2000" dirty="0">
                <a:solidFill>
                  <a:schemeClr val="bg1"/>
                </a:solidFill>
              </a:rPr>
              <a:t>: </a:t>
            </a:r>
            <a:r>
              <a:rPr lang="en-US" sz="2000" dirty="0" err="1">
                <a:solidFill>
                  <a:schemeClr val="bg1"/>
                </a:solidFill>
              </a:rPr>
              <a:t>descompone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carbohidratos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complejos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azúcares</a:t>
            </a:r>
            <a:r>
              <a:rPr lang="en-US" sz="2000" dirty="0">
                <a:solidFill>
                  <a:schemeClr val="bg1"/>
                </a:solidFill>
              </a:rPr>
              <a:t> simples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</a:rPr>
              <a:t>La </a:t>
            </a:r>
            <a:r>
              <a:rPr lang="en-US" sz="2000" dirty="0" err="1">
                <a:solidFill>
                  <a:schemeClr val="bg1"/>
                </a:solidFill>
              </a:rPr>
              <a:t>cantidad</a:t>
            </a:r>
            <a:r>
              <a:rPr lang="en-US" sz="2000" dirty="0">
                <a:solidFill>
                  <a:schemeClr val="bg1"/>
                </a:solidFill>
              </a:rPr>
              <a:t> de </a:t>
            </a:r>
            <a:r>
              <a:rPr lang="en-US" sz="2000" dirty="0" err="1">
                <a:solidFill>
                  <a:schemeClr val="bg1"/>
                </a:solidFill>
              </a:rPr>
              <a:t>iones</a:t>
            </a:r>
            <a:r>
              <a:rPr lang="en-US" sz="2000" dirty="0">
                <a:solidFill>
                  <a:schemeClr val="bg1"/>
                </a:solidFill>
              </a:rPr>
              <a:t> de </a:t>
            </a:r>
            <a:r>
              <a:rPr lang="en-US" sz="2000" dirty="0" err="1">
                <a:solidFill>
                  <a:schemeClr val="bg1"/>
                </a:solidFill>
              </a:rPr>
              <a:t>bicarbonato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secretados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por</a:t>
            </a:r>
            <a:r>
              <a:rPr lang="en-US" sz="2000" dirty="0">
                <a:solidFill>
                  <a:schemeClr val="bg1"/>
                </a:solidFill>
              </a:rPr>
              <a:t> el </a:t>
            </a:r>
            <a:r>
              <a:rPr lang="en-US" sz="2000" dirty="0" err="1">
                <a:solidFill>
                  <a:schemeClr val="bg1"/>
                </a:solidFill>
              </a:rPr>
              <a:t>páncreas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casi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igual</a:t>
            </a:r>
            <a:r>
              <a:rPr lang="en-US" sz="2000" dirty="0">
                <a:solidFill>
                  <a:schemeClr val="bg1"/>
                </a:solidFill>
              </a:rPr>
              <a:t> a la de </a:t>
            </a:r>
            <a:r>
              <a:rPr lang="en-US" sz="2000" dirty="0" err="1">
                <a:solidFill>
                  <a:schemeClr val="bg1"/>
                </a:solidFill>
              </a:rPr>
              <a:t>ácidos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producidos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por</a:t>
            </a:r>
            <a:r>
              <a:rPr lang="en-US" sz="2000" dirty="0">
                <a:solidFill>
                  <a:schemeClr val="bg1"/>
                </a:solidFill>
              </a:rPr>
              <a:t> el </a:t>
            </a:r>
            <a:r>
              <a:rPr lang="en-US" sz="2000" dirty="0" err="1">
                <a:solidFill>
                  <a:schemeClr val="bg1"/>
                </a:solidFill>
              </a:rPr>
              <a:t>estómago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54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6718" y="1700808"/>
            <a:ext cx="6447730" cy="2016224"/>
          </a:xfrm>
        </p:spPr>
        <p:txBody>
          <a:bodyPr>
            <a:normAutofit fontScale="70000" lnSpcReduction="20000"/>
          </a:bodyPr>
          <a:lstStyle/>
          <a:p>
            <a:pPr marL="0" indent="0" eaLnBrk="1" hangingPunct="1">
              <a:buNone/>
            </a:pPr>
            <a:r>
              <a:rPr lang="en-US" sz="2900" dirty="0" err="1">
                <a:solidFill>
                  <a:schemeClr val="bg1"/>
                </a:solidFill>
              </a:rPr>
              <a:t>Productos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endocrinos</a:t>
            </a:r>
            <a:endParaRPr lang="en-US" sz="2900" dirty="0">
              <a:solidFill>
                <a:schemeClr val="bg1"/>
              </a:solidFill>
            </a:endParaRPr>
          </a:p>
          <a:p>
            <a:pPr marL="0" lvl="2" eaLnBrk="1" hangingPunct="1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900" dirty="0" err="1">
                <a:solidFill>
                  <a:schemeClr val="bg1"/>
                </a:solidFill>
              </a:rPr>
              <a:t>Insulina</a:t>
            </a:r>
            <a:r>
              <a:rPr lang="en-US" sz="2900" dirty="0">
                <a:solidFill>
                  <a:schemeClr val="bg1"/>
                </a:solidFill>
              </a:rPr>
              <a:t>: </a:t>
            </a:r>
            <a:r>
              <a:rPr lang="en-US" sz="2900" dirty="0" err="1">
                <a:solidFill>
                  <a:schemeClr val="bg1"/>
                </a:solidFill>
              </a:rPr>
              <a:t>producida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por</a:t>
            </a:r>
            <a:r>
              <a:rPr lang="en-US" sz="2900" dirty="0">
                <a:solidFill>
                  <a:schemeClr val="bg1"/>
                </a:solidFill>
              </a:rPr>
              <a:t> las </a:t>
            </a:r>
            <a:r>
              <a:rPr lang="en-US" sz="2900" dirty="0" err="1">
                <a:solidFill>
                  <a:schemeClr val="bg1"/>
                </a:solidFill>
              </a:rPr>
              <a:t>células</a:t>
            </a:r>
            <a:r>
              <a:rPr lang="en-US" sz="2900" dirty="0">
                <a:solidFill>
                  <a:schemeClr val="bg1"/>
                </a:solidFill>
              </a:rPr>
              <a:t> betas</a:t>
            </a:r>
          </a:p>
          <a:p>
            <a:pPr marL="0" lvl="2" eaLnBrk="1" hangingPunct="1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900" dirty="0" err="1">
                <a:solidFill>
                  <a:schemeClr val="bg1"/>
                </a:solidFill>
              </a:rPr>
              <a:t>Glucagón</a:t>
            </a:r>
            <a:r>
              <a:rPr lang="en-US" sz="2900" dirty="0">
                <a:solidFill>
                  <a:schemeClr val="bg1"/>
                </a:solidFill>
              </a:rPr>
              <a:t>: </a:t>
            </a:r>
            <a:r>
              <a:rPr lang="en-US" sz="2900" dirty="0" err="1">
                <a:solidFill>
                  <a:schemeClr val="bg1"/>
                </a:solidFill>
              </a:rPr>
              <a:t>producido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por</a:t>
            </a:r>
            <a:r>
              <a:rPr lang="en-US" sz="2900" dirty="0">
                <a:solidFill>
                  <a:schemeClr val="bg1"/>
                </a:solidFill>
              </a:rPr>
              <a:t> las </a:t>
            </a:r>
            <a:r>
              <a:rPr lang="en-US" sz="2900" dirty="0" err="1">
                <a:solidFill>
                  <a:schemeClr val="bg1"/>
                </a:solidFill>
              </a:rPr>
              <a:t>células</a:t>
            </a:r>
            <a:r>
              <a:rPr lang="en-US" sz="2900" dirty="0">
                <a:solidFill>
                  <a:schemeClr val="bg1"/>
                </a:solidFill>
              </a:rPr>
              <a:t> alfa</a:t>
            </a:r>
          </a:p>
          <a:p>
            <a:pPr marL="0" lvl="2" eaLnBrk="1" hangingPunct="1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Somatostatina</a:t>
            </a:r>
            <a:endParaRPr lang="en-US" sz="2900" dirty="0">
              <a:solidFill>
                <a:schemeClr val="bg1"/>
              </a:solidFill>
            </a:endParaRPr>
          </a:p>
          <a:p>
            <a:pPr marL="0" lvl="2" indent="0" eaLnBrk="1" hangingPunct="1"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chemeClr val="bg1"/>
                </a:solidFill>
                <a:latin typeface="Arial" charset="0"/>
              </a:rPr>
              <a:t> </a:t>
            </a:r>
            <a:endParaRPr lang="en-US" sz="3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66265" y="836712"/>
            <a:ext cx="8147248" cy="56207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Funciones del Páncreas: exocrinas y endocrinas</a:t>
            </a:r>
            <a:endParaRPr lang="en-US" sz="2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51520" y="1988840"/>
            <a:ext cx="1688283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chemeClr val="tx2">
                    <a:lumMod val="10000"/>
                    <a:lumOff val="90000"/>
                  </a:schemeClr>
                </a:solidFill>
                <a:latin typeface="Arial" charset="0"/>
              </a:rPr>
              <a:t>Endocrina</a:t>
            </a:r>
            <a:endParaRPr lang="en-US" sz="2400" b="1" dirty="0">
              <a:solidFill>
                <a:schemeClr val="tx2">
                  <a:lumMod val="10000"/>
                  <a:lumOff val="90000"/>
                </a:schemeClr>
              </a:solidFill>
              <a:latin typeface="Arial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-396552" y="4797150"/>
            <a:ext cx="89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/>
            <a:r>
              <a:rPr lang="en-US" sz="2400" dirty="0" err="1">
                <a:solidFill>
                  <a:schemeClr val="bg1"/>
                </a:solidFill>
              </a:rPr>
              <a:t>Todas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estas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hormonas</a:t>
            </a:r>
            <a:r>
              <a:rPr lang="en-US" sz="2400" dirty="0">
                <a:solidFill>
                  <a:schemeClr val="bg1"/>
                </a:solidFill>
              </a:rPr>
              <a:t> son </a:t>
            </a:r>
            <a:r>
              <a:rPr lang="en-US" sz="2400" dirty="0" err="1">
                <a:solidFill>
                  <a:schemeClr val="bg1"/>
                </a:solidFill>
              </a:rPr>
              <a:t>secretadas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en</a:t>
            </a:r>
            <a:r>
              <a:rPr lang="en-US" sz="2400" dirty="0">
                <a:solidFill>
                  <a:schemeClr val="bg1"/>
                </a:solidFill>
              </a:rPr>
              <a:t> el </a:t>
            </a:r>
            <a:r>
              <a:rPr lang="en-US" sz="2400" dirty="0" err="1">
                <a:solidFill>
                  <a:schemeClr val="bg1"/>
                </a:solidFill>
              </a:rPr>
              <a:t>torrente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sanguíneo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26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67" name="Group 31"/>
          <p:cNvGrpSpPr>
            <a:grpSpLocks/>
          </p:cNvGrpSpPr>
          <p:nvPr/>
        </p:nvGrpSpPr>
        <p:grpSpPr bwMode="auto">
          <a:xfrm>
            <a:off x="3124200" y="2286000"/>
            <a:ext cx="2743200" cy="1676400"/>
            <a:chOff x="1968" y="1344"/>
            <a:chExt cx="1728" cy="1056"/>
          </a:xfrm>
        </p:grpSpPr>
        <p:sp>
          <p:nvSpPr>
            <p:cNvPr id="16399" name="Freeform 29"/>
            <p:cNvSpPr>
              <a:spLocks/>
            </p:cNvSpPr>
            <p:nvPr/>
          </p:nvSpPr>
          <p:spPr bwMode="auto">
            <a:xfrm>
              <a:off x="1968" y="1344"/>
              <a:ext cx="864" cy="1056"/>
            </a:xfrm>
            <a:custGeom>
              <a:avLst/>
              <a:gdLst>
                <a:gd name="T0" fmla="*/ 0 w 864"/>
                <a:gd name="T1" fmla="*/ 0 h 1056"/>
                <a:gd name="T2" fmla="*/ 624 w 864"/>
                <a:gd name="T3" fmla="*/ 240 h 1056"/>
                <a:gd name="T4" fmla="*/ 864 w 864"/>
                <a:gd name="T5" fmla="*/ 1056 h 10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64" h="1056">
                  <a:moveTo>
                    <a:pt x="0" y="0"/>
                  </a:moveTo>
                  <a:cubicBezTo>
                    <a:pt x="240" y="32"/>
                    <a:pt x="480" y="64"/>
                    <a:pt x="624" y="240"/>
                  </a:cubicBezTo>
                  <a:cubicBezTo>
                    <a:pt x="768" y="416"/>
                    <a:pt x="816" y="736"/>
                    <a:pt x="864" y="1056"/>
                  </a:cubicBez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16400" name="Freeform 30"/>
            <p:cNvSpPr>
              <a:spLocks/>
            </p:cNvSpPr>
            <p:nvPr/>
          </p:nvSpPr>
          <p:spPr bwMode="auto">
            <a:xfrm flipH="1">
              <a:off x="2832" y="1344"/>
              <a:ext cx="864" cy="1056"/>
            </a:xfrm>
            <a:custGeom>
              <a:avLst/>
              <a:gdLst>
                <a:gd name="T0" fmla="*/ 0 w 864"/>
                <a:gd name="T1" fmla="*/ 0 h 1056"/>
                <a:gd name="T2" fmla="*/ 624 w 864"/>
                <a:gd name="T3" fmla="*/ 240 h 1056"/>
                <a:gd name="T4" fmla="*/ 864 w 864"/>
                <a:gd name="T5" fmla="*/ 1056 h 10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64" h="1056">
                  <a:moveTo>
                    <a:pt x="0" y="0"/>
                  </a:moveTo>
                  <a:cubicBezTo>
                    <a:pt x="240" y="32"/>
                    <a:pt x="480" y="64"/>
                    <a:pt x="624" y="240"/>
                  </a:cubicBezTo>
                  <a:cubicBezTo>
                    <a:pt x="768" y="416"/>
                    <a:pt x="816" y="736"/>
                    <a:pt x="864" y="1056"/>
                  </a:cubicBez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s-ES"/>
            </a:p>
          </p:txBody>
        </p:sp>
      </p:grpSp>
      <p:grpSp>
        <p:nvGrpSpPr>
          <p:cNvPr id="14370" name="Group 34"/>
          <p:cNvGrpSpPr>
            <a:grpSpLocks/>
          </p:cNvGrpSpPr>
          <p:nvPr/>
        </p:nvGrpSpPr>
        <p:grpSpPr bwMode="auto">
          <a:xfrm>
            <a:off x="228600" y="930275"/>
            <a:ext cx="3810000" cy="1524000"/>
            <a:chOff x="144" y="586"/>
            <a:chExt cx="2400" cy="960"/>
          </a:xfrm>
        </p:grpSpPr>
        <p:sp>
          <p:nvSpPr>
            <p:cNvPr id="16397" name="Oval 2"/>
            <p:cNvSpPr>
              <a:spLocks noChangeArrowheads="1"/>
            </p:cNvSpPr>
            <p:nvPr/>
          </p:nvSpPr>
          <p:spPr bwMode="auto">
            <a:xfrm>
              <a:off x="144" y="586"/>
              <a:ext cx="2400" cy="960"/>
            </a:xfrm>
            <a:prstGeom prst="ellipse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6398" name="Text Box 3"/>
            <p:cNvSpPr txBox="1">
              <a:spLocks noChangeArrowheads="1"/>
            </p:cNvSpPr>
            <p:nvPr/>
          </p:nvSpPr>
          <p:spPr bwMode="auto">
            <a:xfrm>
              <a:off x="240" y="912"/>
              <a:ext cx="2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r>
                <a:rPr lang="es-ES" sz="2400" dirty="0">
                  <a:solidFill>
                    <a:schemeClr val="bg1"/>
                  </a:solidFill>
                </a:rPr>
                <a:t>SISTEMA ENDOCRINO</a:t>
              </a:r>
            </a:p>
          </p:txBody>
        </p:sp>
      </p:grpSp>
      <p:grpSp>
        <p:nvGrpSpPr>
          <p:cNvPr id="14371" name="Group 35"/>
          <p:cNvGrpSpPr>
            <a:grpSpLocks/>
          </p:cNvGrpSpPr>
          <p:nvPr/>
        </p:nvGrpSpPr>
        <p:grpSpPr bwMode="auto">
          <a:xfrm>
            <a:off x="5105400" y="930275"/>
            <a:ext cx="3810000" cy="1524000"/>
            <a:chOff x="3216" y="586"/>
            <a:chExt cx="2400" cy="960"/>
          </a:xfrm>
        </p:grpSpPr>
        <p:sp>
          <p:nvSpPr>
            <p:cNvPr id="16395" name="Oval 4"/>
            <p:cNvSpPr>
              <a:spLocks noChangeArrowheads="1"/>
            </p:cNvSpPr>
            <p:nvPr/>
          </p:nvSpPr>
          <p:spPr bwMode="auto">
            <a:xfrm>
              <a:off x="3216" y="586"/>
              <a:ext cx="2400" cy="960"/>
            </a:xfrm>
            <a:prstGeom prst="ellipse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6396" name="Text Box 5"/>
            <p:cNvSpPr txBox="1">
              <a:spLocks noChangeArrowheads="1"/>
            </p:cNvSpPr>
            <p:nvPr/>
          </p:nvSpPr>
          <p:spPr bwMode="auto">
            <a:xfrm>
              <a:off x="3456" y="912"/>
              <a:ext cx="210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r>
                <a:rPr lang="es-ES" sz="2400" dirty="0">
                  <a:solidFill>
                    <a:schemeClr val="bg1"/>
                  </a:solidFill>
                </a:rPr>
                <a:t>SISTEMA NERVIOSO</a:t>
              </a:r>
            </a:p>
          </p:txBody>
        </p:sp>
      </p:grpSp>
      <p:grpSp>
        <p:nvGrpSpPr>
          <p:cNvPr id="14373" name="Group 37"/>
          <p:cNvGrpSpPr>
            <a:grpSpLocks/>
          </p:cNvGrpSpPr>
          <p:nvPr/>
        </p:nvGrpSpPr>
        <p:grpSpPr bwMode="auto">
          <a:xfrm>
            <a:off x="3886200" y="701675"/>
            <a:ext cx="1219200" cy="974725"/>
            <a:chOff x="2448" y="442"/>
            <a:chExt cx="768" cy="614"/>
          </a:xfrm>
        </p:grpSpPr>
        <p:cxnSp>
          <p:nvCxnSpPr>
            <p:cNvPr id="16391" name="AutoShape 6"/>
            <p:cNvCxnSpPr>
              <a:cxnSpLocks noChangeShapeType="1"/>
            </p:cNvCxnSpPr>
            <p:nvPr/>
          </p:nvCxnSpPr>
          <p:spPr bwMode="auto">
            <a:xfrm>
              <a:off x="2592" y="1056"/>
              <a:ext cx="480" cy="0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6392" name="Group 36"/>
            <p:cNvGrpSpPr>
              <a:grpSpLocks/>
            </p:cNvGrpSpPr>
            <p:nvPr/>
          </p:nvGrpSpPr>
          <p:grpSpPr bwMode="auto">
            <a:xfrm>
              <a:off x="2448" y="442"/>
              <a:ext cx="768" cy="480"/>
              <a:chOff x="2448" y="442"/>
              <a:chExt cx="768" cy="480"/>
            </a:xfrm>
          </p:grpSpPr>
          <p:sp>
            <p:nvSpPr>
              <p:cNvPr id="16393" name="Oval 7"/>
              <p:cNvSpPr>
                <a:spLocks noChangeArrowheads="1"/>
              </p:cNvSpPr>
              <p:nvPr/>
            </p:nvSpPr>
            <p:spPr bwMode="auto">
              <a:xfrm>
                <a:off x="2448" y="442"/>
                <a:ext cx="768" cy="480"/>
              </a:xfrm>
              <a:prstGeom prst="ellipse">
                <a:avLst/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6394" name="Text Box 8"/>
              <p:cNvSpPr txBox="1">
                <a:spLocks noChangeArrowheads="1"/>
              </p:cNvSpPr>
              <p:nvPr/>
            </p:nvSpPr>
            <p:spPr bwMode="auto">
              <a:xfrm>
                <a:off x="2606" y="509"/>
                <a:ext cx="466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/>
                <a:r>
                  <a:rPr lang="es-ES" sz="3200" dirty="0"/>
                  <a:t>HT</a:t>
                </a:r>
              </a:p>
            </p:txBody>
          </p:sp>
        </p:grpSp>
      </p:grp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524000" y="4216400"/>
            <a:ext cx="6096000" cy="1071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es-ES" sz="2800" b="1" dirty="0">
                <a:solidFill>
                  <a:schemeClr val="bg1"/>
                </a:solidFill>
              </a:rPr>
              <a:t>Coordinación y regulación de las funciones del organismo</a:t>
            </a:r>
          </a:p>
        </p:txBody>
      </p:sp>
    </p:spTree>
    <p:extLst>
      <p:ext uri="{BB962C8B-B14F-4D97-AF65-F5344CB8AC3E}">
        <p14:creationId xmlns:p14="http://schemas.microsoft.com/office/powerpoint/2010/main" val="8324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4437112"/>
            <a:ext cx="8229600" cy="1944216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que a su vez,  determina la captación rápida, el almacenamiento y el uso casi por todos los tejidos del organismo, </a:t>
            </a:r>
            <a:br>
              <a:rPr lang="es-ES" sz="3200" dirty="0">
                <a:solidFill>
                  <a:schemeClr val="bg1"/>
                </a:solidFill>
              </a:rPr>
            </a:br>
            <a:r>
              <a:rPr lang="es-ES" sz="3200" dirty="0">
                <a:solidFill>
                  <a:schemeClr val="bg1"/>
                </a:solidFill>
              </a:rPr>
              <a:t>en especial el </a:t>
            </a:r>
            <a:r>
              <a:rPr lang="es-ES" sz="3600" b="1" dirty="0">
                <a:solidFill>
                  <a:schemeClr val="bg1"/>
                </a:solidFill>
              </a:rPr>
              <a:t>hígado, los mm y el tejido graso</a:t>
            </a:r>
            <a:r>
              <a:rPr lang="es-ES" sz="3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67544" y="260648"/>
            <a:ext cx="35015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chemeClr val="bg1"/>
                </a:solidFill>
              </a:rPr>
              <a:t>Inmediatamente después </a:t>
            </a:r>
            <a:endParaRPr lang="es-ES" sz="2400" b="1" dirty="0"/>
          </a:p>
        </p:txBody>
      </p:sp>
      <p:sp>
        <p:nvSpPr>
          <p:cNvPr id="4" name="3 Rectángulo"/>
          <p:cNvSpPr/>
          <p:nvPr/>
        </p:nvSpPr>
        <p:spPr>
          <a:xfrm>
            <a:off x="467544" y="980728"/>
            <a:ext cx="3802003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comida rica en carbohidratos</a:t>
            </a:r>
            <a:endParaRPr lang="es-ES" sz="2400" dirty="0"/>
          </a:p>
        </p:txBody>
      </p:sp>
      <p:sp>
        <p:nvSpPr>
          <p:cNvPr id="5" name="4 Rectángulo"/>
          <p:cNvSpPr/>
          <p:nvPr/>
        </p:nvSpPr>
        <p:spPr>
          <a:xfrm>
            <a:off x="3563888" y="2028263"/>
            <a:ext cx="4843442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la glucosa que pasa a la sangre causa </a:t>
            </a:r>
            <a:endParaRPr lang="es-ES" sz="2400" dirty="0"/>
          </a:p>
        </p:txBody>
      </p:sp>
      <p:sp>
        <p:nvSpPr>
          <p:cNvPr id="6" name="5 Rectángulo"/>
          <p:cNvSpPr/>
          <p:nvPr/>
        </p:nvSpPr>
        <p:spPr>
          <a:xfrm>
            <a:off x="2699792" y="3140968"/>
            <a:ext cx="4306692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secreción rápida de insulina </a:t>
            </a:r>
            <a:endParaRPr lang="es-ES" sz="2800" dirty="0"/>
          </a:p>
        </p:txBody>
      </p:sp>
      <p:cxnSp>
        <p:nvCxnSpPr>
          <p:cNvPr id="8" name="7 Conector angular"/>
          <p:cNvCxnSpPr>
            <a:stCxn id="4" idx="2"/>
          </p:cNvCxnSpPr>
          <p:nvPr/>
        </p:nvCxnSpPr>
        <p:spPr>
          <a:xfrm rot="16200000" flipH="1">
            <a:off x="2485858" y="1325081"/>
            <a:ext cx="816702" cy="1051326"/>
          </a:xfrm>
          <a:prstGeom prst="bentConnector2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angular"/>
          <p:cNvCxnSpPr>
            <a:endCxn id="6" idx="3"/>
          </p:cNvCxnSpPr>
          <p:nvPr/>
        </p:nvCxnSpPr>
        <p:spPr>
          <a:xfrm rot="10800000" flipV="1">
            <a:off x="7006484" y="2585876"/>
            <a:ext cx="1093908" cy="816702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angular"/>
          <p:cNvCxnSpPr/>
          <p:nvPr/>
        </p:nvCxnSpPr>
        <p:spPr>
          <a:xfrm rot="5400000">
            <a:off x="3676454" y="4081252"/>
            <a:ext cx="834129" cy="12700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62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latin typeface="Arial" charset="0"/>
              </a:rPr>
              <a:t>Pancreatitis </a:t>
            </a:r>
            <a:r>
              <a:rPr lang="en-US" b="1" dirty="0" err="1">
                <a:solidFill>
                  <a:schemeClr val="bg1"/>
                </a:solidFill>
                <a:latin typeface="Arial" charset="0"/>
              </a:rPr>
              <a:t>Aguda</a:t>
            </a:r>
            <a:endParaRPr lang="en-US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Es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una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respuesta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inflamatoria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aguda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o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crónica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del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tejido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pancreático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secundaria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a la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activación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prematura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de la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enzimas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pancreáticas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digestivas</a:t>
            </a:r>
            <a:endParaRPr lang="en-US" sz="2800" dirty="0">
              <a:solidFill>
                <a:schemeClr val="bg1"/>
              </a:solidFill>
              <a:latin typeface="Arial" charset="0"/>
            </a:endParaRPr>
          </a:p>
          <a:p>
            <a:pPr marL="0" indent="0" algn="just">
              <a:buNone/>
            </a:pPr>
            <a:endParaRPr lang="en-US" sz="2800" dirty="0">
              <a:solidFill>
                <a:schemeClr val="bg1"/>
              </a:solidFill>
              <a:latin typeface="Arial" charset="0"/>
            </a:endParaRPr>
          </a:p>
          <a:p>
            <a:pPr algn="just" eaLnBrk="1" hangingPunct="1"/>
            <a:r>
              <a:rPr lang="en-US" sz="2800" dirty="0">
                <a:solidFill>
                  <a:schemeClr val="bg1"/>
                </a:solidFill>
                <a:latin typeface="Arial" charset="0"/>
              </a:rPr>
              <a:t> Se describe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como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el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comienzo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de dolor abdominal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moderado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a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severo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acompañado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de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enzimas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pancreáticas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elevadas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indicando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inflamación</a:t>
            </a:r>
            <a:endParaRPr lang="en-US" sz="280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89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latin typeface="Arial" charset="0"/>
              </a:rPr>
              <a:t>Pancreatitis </a:t>
            </a:r>
            <a:r>
              <a:rPr lang="en-US" b="1" dirty="0" err="1">
                <a:solidFill>
                  <a:schemeClr val="bg1"/>
                </a:solidFill>
                <a:latin typeface="Arial" charset="0"/>
              </a:rPr>
              <a:t>Crónica</a:t>
            </a:r>
            <a:endParaRPr lang="en-US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Resulta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en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destrucción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progresiva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de las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células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del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páncreas</a:t>
            </a:r>
            <a:endParaRPr lang="en-US" sz="2800" dirty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Caraterizada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por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dolor abdominal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recurrente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o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persistente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y se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evidencia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por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insuficiencia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charset="0"/>
              </a:rPr>
              <a:t>funcional</a:t>
            </a:r>
            <a:endParaRPr lang="en-US" sz="280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15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2CCAC"/>
          </a:solidFill>
        </p:spPr>
        <p:txBody>
          <a:bodyPr>
            <a:noAutofit/>
          </a:bodyPr>
          <a:lstStyle/>
          <a:p>
            <a:pPr eaLnBrk="1" hangingPunct="1"/>
            <a:r>
              <a:rPr lang="es-ES_tradnl" sz="3600" b="1" dirty="0">
                <a:solidFill>
                  <a:schemeClr val="bg1"/>
                </a:solidFill>
              </a:rPr>
              <a:t>Enzimas pancreáticas con utilidad diagnóstica</a:t>
            </a:r>
            <a:endParaRPr lang="es-ES_tradnl" sz="3600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48025" y="1600200"/>
            <a:ext cx="3260725" cy="443230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53882" dir="135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800" b="1" dirty="0"/>
              <a:t>Amilasa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_tradnl" sz="28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800" b="1" dirty="0"/>
              <a:t>Lipasa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_tradnl" sz="28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800" b="1" dirty="0"/>
              <a:t>Tripsina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_tradnl" sz="28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800" b="1" dirty="0" err="1"/>
              <a:t>Quimotripsina</a:t>
            </a:r>
            <a:endParaRPr lang="es-ES_tradnl" sz="28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_tradnl" sz="28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800" b="1" dirty="0" err="1"/>
              <a:t>Elastasa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164215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1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82637"/>
          </a:xfrm>
          <a:solidFill>
            <a:srgbClr val="F2CCAC"/>
          </a:solidFill>
        </p:spPr>
        <p:txBody>
          <a:bodyPr/>
          <a:lstStyle/>
          <a:p>
            <a:pPr algn="l" eaLnBrk="1" hangingPunct="1"/>
            <a:r>
              <a:rPr lang="es-ES_tradnl" sz="3600" b="1" dirty="0">
                <a:solidFill>
                  <a:schemeClr val="bg1"/>
                </a:solidFill>
              </a:rPr>
              <a:t>Amilasas - utilidad clínica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" y="1160463"/>
            <a:ext cx="8308975" cy="55038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s-ES_tradnl" b="1" dirty="0">
                <a:solidFill>
                  <a:schemeClr val="bg1"/>
                </a:solidFill>
              </a:rPr>
              <a:t> </a:t>
            </a:r>
            <a:r>
              <a:rPr lang="es-ES_tradnl" b="1" u="sng" dirty="0">
                <a:solidFill>
                  <a:schemeClr val="bg1"/>
                </a:solidFill>
              </a:rPr>
              <a:t>Pancreatitis aguda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sz="2800" b="1" dirty="0">
                <a:solidFill>
                  <a:schemeClr val="bg1"/>
                </a:solidFill>
              </a:rPr>
              <a:t>			- amilasa en orina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sz="2800" b="1" dirty="0">
                <a:solidFill>
                  <a:schemeClr val="bg1"/>
                </a:solidFill>
              </a:rPr>
              <a:t>			- Aclaramiento amilasa</a:t>
            </a:r>
            <a:endParaRPr lang="es-ES_tradnl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b="1" dirty="0">
                <a:solidFill>
                  <a:schemeClr val="bg1"/>
                </a:solidFill>
              </a:rPr>
              <a:t>				</a:t>
            </a:r>
            <a:r>
              <a:rPr lang="es-ES_tradnl" sz="2400" b="1" dirty="0">
                <a:solidFill>
                  <a:schemeClr val="bg1"/>
                </a:solidFill>
              </a:rPr>
              <a:t>2-5% valores normales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sz="2400" b="1" dirty="0">
                <a:solidFill>
                  <a:schemeClr val="bg1"/>
                </a:solidFill>
              </a:rPr>
              <a:t>				&gt;8% pancreatitis aguda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sz="2400" b="1" dirty="0">
                <a:solidFill>
                  <a:schemeClr val="bg1"/>
                </a:solidFill>
              </a:rPr>
              <a:t>				&lt;2% </a:t>
            </a:r>
            <a:r>
              <a:rPr lang="es-ES_tradnl" sz="2400" b="1" dirty="0" err="1">
                <a:solidFill>
                  <a:schemeClr val="bg1"/>
                </a:solidFill>
              </a:rPr>
              <a:t>macroamilasemia</a:t>
            </a:r>
            <a:endParaRPr lang="es-ES_tradnl" sz="24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s-ES_tradnl" sz="2400" b="1" u="sng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s-ES_tradnl" sz="24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s-ES_tradnl" b="1" dirty="0">
                <a:solidFill>
                  <a:schemeClr val="bg1"/>
                </a:solidFill>
              </a:rPr>
              <a:t> Pancreatitis crónica, abscesos pancreáticos, </a:t>
            </a:r>
            <a:r>
              <a:rPr lang="es-ES_tradnl" b="1" dirty="0" err="1">
                <a:solidFill>
                  <a:schemeClr val="bg1"/>
                </a:solidFill>
              </a:rPr>
              <a:t>pseudoquiste</a:t>
            </a:r>
            <a:r>
              <a:rPr lang="es-ES_tradnl" b="1" dirty="0">
                <a:solidFill>
                  <a:schemeClr val="bg1"/>
                </a:solidFill>
              </a:rPr>
              <a:t>, traumatismo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s-ES_tradnl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s-ES_tradnl" b="1" dirty="0">
                <a:solidFill>
                  <a:schemeClr val="bg1"/>
                </a:solidFill>
              </a:rPr>
              <a:t> Cáncer de páncreas	</a:t>
            </a:r>
            <a:r>
              <a:rPr lang="es-ES_tradnl" dirty="0">
                <a:solidFill>
                  <a:schemeClr val="bg1"/>
                </a:solidFill>
              </a:rPr>
              <a:t>	</a:t>
            </a:r>
            <a:r>
              <a:rPr lang="es-ES_tradnl" b="1" dirty="0">
                <a:solidFill>
                  <a:schemeClr val="bg1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_tradnl" sz="2800" b="1" dirty="0">
                <a:solidFill>
                  <a:schemeClr val="bg1"/>
                </a:solidFill>
              </a:rPr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_tradn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298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88640"/>
            <a:ext cx="889248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BIBLIOGRAFÍA:</a:t>
            </a:r>
          </a:p>
          <a:p>
            <a:pPr algn="ctr"/>
            <a:br>
              <a:rPr lang="es-E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BÁSICA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C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GANONG “Fisiología Medica”  23ed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C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GUYTUN Y HALL “Tratado de Fisiología Médica”, decimosegunda edición.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C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TORTORA – DERRICKSON “Principios de anatomía y fisiología”. 11ª Edición.</a:t>
            </a:r>
          </a:p>
          <a:p>
            <a:pPr algn="ctr"/>
            <a:br>
              <a:rPr lang="es-EC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COMPLEMENTARIA: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C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Stuart Ira Fox. Fisiología Humana. 12 Ed. Mac Graw Hill. 2011.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C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Bases de datos, </a:t>
            </a:r>
            <a:r>
              <a:rPr lang="es-EC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PubMed</a:t>
            </a:r>
            <a:r>
              <a:rPr lang="es-EC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C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Elsevier</a:t>
            </a:r>
            <a:r>
              <a:rPr lang="es-EC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C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Hinari</a:t>
            </a:r>
            <a:r>
              <a:rPr lang="es-EC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EBSCO, Cielo, </a:t>
            </a:r>
            <a:r>
              <a:rPr lang="es-EC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lang="es-EC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</a:t>
            </a:r>
            <a:r>
              <a:rPr lang="es-EC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s-EC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6733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802E93-828D-4C20-5E8B-FA864DA8B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1143000"/>
          </a:xfrm>
        </p:spPr>
        <p:txBody>
          <a:bodyPr/>
          <a:lstStyle/>
          <a:p>
            <a:r>
              <a:rPr lang="es-EC" dirty="0">
                <a:solidFill>
                  <a:schemeClr val="bg1"/>
                </a:solidFill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2248282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09600" y="152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ES" sz="2800" b="1" dirty="0">
                <a:solidFill>
                  <a:schemeClr val="bg1"/>
                </a:solidFill>
              </a:rPr>
              <a:t>DEFINICIONES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86828" y="1104900"/>
            <a:ext cx="8305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</a:pPr>
            <a:r>
              <a:rPr lang="es-ES" sz="2400" b="1" dirty="0">
                <a:solidFill>
                  <a:schemeClr val="bg1"/>
                </a:solidFill>
                <a:latin typeface="Times New Roman" pitchFamily="18" charset="0"/>
              </a:rPr>
              <a:t>Glándula Exocrina:</a:t>
            </a:r>
            <a:r>
              <a:rPr lang="es-ES" sz="2400" b="1" dirty="0">
                <a:latin typeface="Times New Roman" pitchFamily="18" charset="0"/>
              </a:rPr>
              <a:t>	</a:t>
            </a:r>
            <a:r>
              <a:rPr lang="es-ES" sz="2400" dirty="0">
                <a:solidFill>
                  <a:schemeClr val="bg1"/>
                </a:solidFill>
                <a:latin typeface="Times New Roman" pitchFamily="18" charset="0"/>
              </a:rPr>
              <a:t>Aquella cuyos productos son liberados a cavidades o superficies corporales (ej. Salivales y porción exocrina de páncreas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</a:pPr>
            <a:endParaRPr lang="es-ES" sz="24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</a:pPr>
            <a:r>
              <a:rPr lang="es-E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Glándulas Endocrina:</a:t>
            </a:r>
            <a:r>
              <a:rPr lang="es-E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vierten sus productos al líquido tisular y a la sangre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s-ES" sz="2400" b="1" dirty="0">
              <a:solidFill>
                <a:schemeClr val="bg1"/>
              </a:solidFill>
              <a:latin typeface="Times New Roman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</a:pPr>
            <a:r>
              <a:rPr lang="es-ES" sz="2800" b="1" dirty="0">
                <a:solidFill>
                  <a:schemeClr val="bg1"/>
                </a:solidFill>
                <a:latin typeface="Times New Roman" pitchFamily="18" charset="0"/>
              </a:rPr>
              <a:t>Hormona: 	</a:t>
            </a:r>
            <a:r>
              <a:rPr lang="es-ES" sz="2800" dirty="0">
                <a:solidFill>
                  <a:schemeClr val="bg1"/>
                </a:solidFill>
                <a:latin typeface="Times New Roman" pitchFamily="18" charset="0"/>
              </a:rPr>
              <a:t>Sustancia producida por una glándula endocrina que viaja en la circulación y ejerce un efecto a distancia en un órgano blanco.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s-ES" sz="24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33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332656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chemeClr val="bg1"/>
                </a:solidFill>
              </a:rPr>
              <a:t>El páncreas es una glándula mixta:</a:t>
            </a:r>
          </a:p>
          <a:p>
            <a:pPr algn="just">
              <a:lnSpc>
                <a:spcPct val="150000"/>
              </a:lnSpc>
            </a:pPr>
            <a:endParaRPr lang="es-ES" sz="2400" dirty="0">
              <a:solidFill>
                <a:schemeClr val="bg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schemeClr val="bg1"/>
                </a:solidFill>
              </a:rPr>
              <a:t>La parte exocrina elabora el jugo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chemeClr val="bg1"/>
                </a:solidFill>
              </a:rPr>
              <a:t> pancreático que contiene enzimas y 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chemeClr val="bg1"/>
                </a:solidFill>
              </a:rPr>
              <a:t>se excreta hacia el duodeno donde actúa en los procesos químicos de la digestión de las proteínas, lípidos y glúcidos</a:t>
            </a:r>
          </a:p>
          <a:p>
            <a:pPr algn="just">
              <a:lnSpc>
                <a:spcPct val="150000"/>
              </a:lnSpc>
            </a:pPr>
            <a:endParaRPr lang="es-ES" sz="2400" dirty="0">
              <a:solidFill>
                <a:schemeClr val="bg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schemeClr val="bg1"/>
                </a:solidFill>
              </a:rPr>
              <a:t>la parte endocrina produce hormonas importantes (insulina y glucagón) que intervienen en la regulación metabólica de los glúcidos. </a:t>
            </a:r>
          </a:p>
        </p:txBody>
      </p:sp>
      <p:pic>
        <p:nvPicPr>
          <p:cNvPr id="3" name="2 Imagen" descr="http://1.bp.blogspot.com/_4dRZmCkDiks/TTD4kMFGxvI/AAAAAAAAAbk/YMYrJewmw8Y/s1600/Diapositiva1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3" y="116632"/>
            <a:ext cx="3668007" cy="22921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728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roquis_p_ncre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6" y="2924944"/>
            <a:ext cx="7848872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23528" y="332656"/>
            <a:ext cx="8064896" cy="234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E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PÁNCREAS</a:t>
            </a:r>
          </a:p>
          <a:p>
            <a:pPr algn="ctr">
              <a:lnSpc>
                <a:spcPct val="80000"/>
              </a:lnSpc>
            </a:pPr>
            <a:endParaRPr lang="es-E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Órgano de forma cónica,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unos 25 cm de longitud 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5cm de grosor.</a:t>
            </a:r>
          </a:p>
        </p:txBody>
      </p:sp>
    </p:spTree>
    <p:extLst>
      <p:ext uri="{BB962C8B-B14F-4D97-AF65-F5344CB8AC3E}">
        <p14:creationId xmlns:p14="http://schemas.microsoft.com/office/powerpoint/2010/main" val="1470496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07504" y="188640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 3 porciones</a:t>
            </a:r>
          </a:p>
          <a:p>
            <a:pPr algn="just">
              <a:lnSpc>
                <a:spcPct val="150000"/>
              </a:lnSpc>
            </a:pPr>
            <a:r>
              <a:rPr lang="es-EC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cabeza, cuerpo y cola; </a:t>
            </a:r>
          </a:p>
          <a:p>
            <a:pPr algn="just">
              <a:lnSpc>
                <a:spcPct val="150000"/>
              </a:lnSpc>
            </a:pPr>
            <a:r>
              <a:rPr lang="es-EC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cabeza está enmarcada</a:t>
            </a:r>
          </a:p>
          <a:p>
            <a:pPr algn="just">
              <a:lnSpc>
                <a:spcPct val="150000"/>
              </a:lnSpc>
            </a:pPr>
            <a:r>
              <a:rPr lang="es-EC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el duodeno, donde </a:t>
            </a:r>
          </a:p>
          <a:p>
            <a:pPr algn="just">
              <a:lnSpc>
                <a:spcPct val="150000"/>
              </a:lnSpc>
            </a:pPr>
            <a:r>
              <a:rPr lang="es-EC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drenan los conducto</a:t>
            </a:r>
          </a:p>
          <a:p>
            <a:pPr algn="just">
              <a:lnSpc>
                <a:spcPct val="150000"/>
              </a:lnSpc>
            </a:pPr>
            <a:r>
              <a:rPr lang="es-EC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principal y accesorio del</a:t>
            </a:r>
          </a:p>
          <a:p>
            <a:pPr algn="just"/>
            <a:r>
              <a:rPr lang="es-EC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páncreas.</a:t>
            </a:r>
          </a:p>
        </p:txBody>
      </p:sp>
      <p:pic>
        <p:nvPicPr>
          <p:cNvPr id="4" name="Picture 2" descr="Resultado de imagen para imagenes de las partes del higado human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84"/>
          <a:stretch/>
        </p:blipFill>
        <p:spPr bwMode="auto">
          <a:xfrm>
            <a:off x="3437834" y="2418211"/>
            <a:ext cx="5508104" cy="4503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ector recto 9"/>
          <p:cNvCxnSpPr/>
          <p:nvPr/>
        </p:nvCxnSpPr>
        <p:spPr>
          <a:xfrm>
            <a:off x="6444208" y="3573016"/>
            <a:ext cx="1430872" cy="264259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e 8"/>
          <p:cNvSpPr/>
          <p:nvPr/>
        </p:nvSpPr>
        <p:spPr>
          <a:xfrm>
            <a:off x="8051817" y="3326220"/>
            <a:ext cx="914400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" name="Elipse 6"/>
          <p:cNvSpPr/>
          <p:nvPr/>
        </p:nvSpPr>
        <p:spPr>
          <a:xfrm>
            <a:off x="7628892" y="5999810"/>
            <a:ext cx="1263588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200" b="1" dirty="0">
                <a:solidFill>
                  <a:schemeClr val="bg1"/>
                </a:solidFill>
              </a:rPr>
              <a:t>Cuerpo del páncreas</a:t>
            </a:r>
          </a:p>
        </p:txBody>
      </p:sp>
      <p:sp>
        <p:nvSpPr>
          <p:cNvPr id="8" name="Elipse 7"/>
          <p:cNvSpPr/>
          <p:nvPr/>
        </p:nvSpPr>
        <p:spPr>
          <a:xfrm>
            <a:off x="3641304" y="4335224"/>
            <a:ext cx="1008112" cy="8219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bg1"/>
              </a:solidFill>
            </a:endParaRPr>
          </a:p>
        </p:txBody>
      </p:sp>
      <p:sp>
        <p:nvSpPr>
          <p:cNvPr id="9" name="Elipse 4"/>
          <p:cNvSpPr/>
          <p:nvPr/>
        </p:nvSpPr>
        <p:spPr>
          <a:xfrm>
            <a:off x="3779912" y="5891572"/>
            <a:ext cx="1158247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40671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-21077"/>
            <a:ext cx="7543800" cy="1295400"/>
          </a:xfrm>
        </p:spPr>
        <p:txBody>
          <a:bodyPr/>
          <a:lstStyle/>
          <a:p>
            <a:pPr eaLnBrk="1" hangingPunct="1"/>
            <a:r>
              <a:rPr lang="es-ES_tradnl" b="1" dirty="0">
                <a:solidFill>
                  <a:schemeClr val="bg1"/>
                </a:solidFill>
                <a:latin typeface="Century Gothic" pitchFamily="34" charset="0"/>
              </a:rPr>
              <a:t>PÁNCREAS</a:t>
            </a:r>
            <a:endParaRPr lang="es-ES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642" y="980728"/>
            <a:ext cx="8820472" cy="5184576"/>
          </a:xfrm>
        </p:spPr>
        <p:txBody>
          <a:bodyPr>
            <a:noAutofit/>
          </a:bodyPr>
          <a:lstStyle/>
          <a:p>
            <a:pPr eaLnBrk="1" hangingPunct="1">
              <a:buSzPct val="115000"/>
              <a:buFontTx/>
              <a:buChar char="•"/>
            </a:pPr>
            <a:r>
              <a:rPr lang="es-ES_tradnl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s-E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ituado</a:t>
            </a:r>
            <a:r>
              <a:rPr lang="es-E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detrás del estómago, por delante de las primeras vértebras lumbares. </a:t>
            </a:r>
            <a:endParaRPr lang="es-ES_tradnl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SzPct val="115000"/>
              <a:buFontTx/>
              <a:buChar char="•"/>
            </a:pPr>
            <a:r>
              <a:rPr lang="es-E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 secreción interna se realiza gracias a la acción de los </a:t>
            </a:r>
            <a:r>
              <a:rPr lang="es-ES_tradnl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s-E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slotes</a:t>
            </a:r>
            <a:r>
              <a:rPr lang="es-E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Langerhans</a:t>
            </a:r>
          </a:p>
          <a:p>
            <a:pPr eaLnBrk="1" hangingPunct="1">
              <a:buSzPct val="115000"/>
              <a:buFontTx/>
              <a:buChar char="•"/>
            </a:pPr>
            <a:r>
              <a:rPr lang="es-E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 diferencian en 3 </a:t>
            </a:r>
            <a:r>
              <a:rPr lang="es-ES_tradnl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células</a:t>
            </a:r>
            <a:r>
              <a:rPr lang="es-E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eaLnBrk="1" hangingPunct="1">
              <a:buSzPct val="115000"/>
              <a:buNone/>
            </a:pPr>
            <a:r>
              <a:rPr lang="es-E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1. </a:t>
            </a:r>
            <a:r>
              <a:rPr lang="es-ES_tradnl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Células Alfa</a:t>
            </a:r>
          </a:p>
          <a:p>
            <a:pPr lvl="2" indent="114300" eaLnBrk="1" hangingPunct="1"/>
            <a:r>
              <a:rPr lang="es-ES_tradnl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Glucagón </a:t>
            </a:r>
            <a:endParaRPr lang="es-E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 eaLnBrk="1" hangingPunct="1">
              <a:buNone/>
            </a:pPr>
            <a:r>
              <a:rPr lang="es-ES_tradnl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2. Células Beta</a:t>
            </a:r>
          </a:p>
          <a:p>
            <a:pPr lvl="2" indent="19050" eaLnBrk="1" hangingPunct="1"/>
            <a:r>
              <a:rPr lang="es-ES_tradnl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Insulina</a:t>
            </a:r>
            <a:endParaRPr lang="es-E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14400" lvl="2" indent="0" eaLnBrk="1" hangingPunct="1">
              <a:buNone/>
            </a:pPr>
            <a:r>
              <a:rPr lang="es-E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s-ES_tradnl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Células Delta</a:t>
            </a:r>
          </a:p>
          <a:p>
            <a:pPr lvl="2" indent="19050"/>
            <a:r>
              <a:rPr lang="es-ES_tradnl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Somatostatina</a:t>
            </a:r>
          </a:p>
          <a:p>
            <a:pPr marL="914400" lvl="2" indent="0" eaLnBrk="1" hangingPunct="1">
              <a:buNone/>
            </a:pPr>
            <a:endParaRPr lang="es-ES_tradnl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76" name="Picture 4" descr="pancreas.jpg (37952 bytes)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49"/>
          <a:stretch>
            <a:fillRect/>
          </a:stretch>
        </p:blipFill>
        <p:spPr>
          <a:xfrm>
            <a:off x="4648200" y="2924944"/>
            <a:ext cx="4495800" cy="364889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302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504" y="332656"/>
            <a:ext cx="88561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Páncreas. </a:t>
            </a:r>
          </a:p>
          <a:p>
            <a:endParaRPr lang="es-ES" sz="3200" dirty="0">
              <a:solidFill>
                <a:schemeClr val="bg1"/>
              </a:solidFill>
            </a:endParaRPr>
          </a:p>
          <a:p>
            <a:r>
              <a:rPr lang="es-ES" sz="3200" dirty="0">
                <a:solidFill>
                  <a:schemeClr val="bg1"/>
                </a:solidFill>
              </a:rPr>
              <a:t>La mayor parte del páncreas está formado por tejido exocrino que libera enzimas en el duodeno.</a:t>
            </a:r>
          </a:p>
          <a:p>
            <a:endParaRPr lang="es-ES" sz="3200" dirty="0">
              <a:solidFill>
                <a:schemeClr val="bg1"/>
              </a:solidFill>
            </a:endParaRPr>
          </a:p>
          <a:p>
            <a:r>
              <a:rPr lang="es-ES" sz="3200" dirty="0">
                <a:solidFill>
                  <a:schemeClr val="bg1"/>
                </a:solidFill>
              </a:rPr>
              <a:t> Hay grupos de células endocrinas, denominados islotes de Langerhans, distribuidos por todo el tejido que secretan </a:t>
            </a:r>
            <a:r>
              <a:rPr lang="es-ES" sz="3600" b="1" dirty="0">
                <a:solidFill>
                  <a:schemeClr val="bg1"/>
                </a:solidFill>
              </a:rPr>
              <a:t>insulina y glucagón</a:t>
            </a:r>
            <a:r>
              <a:rPr lang="es-ES" sz="3200" b="1" dirty="0">
                <a:solidFill>
                  <a:schemeClr val="bg1"/>
                </a:solidFill>
              </a:rPr>
              <a:t>.</a:t>
            </a:r>
            <a:r>
              <a:rPr lang="es-ES" sz="2800" b="1" dirty="0">
                <a:solidFill>
                  <a:schemeClr val="bg1"/>
                </a:solidFill>
              </a:rPr>
              <a:t> </a:t>
            </a:r>
          </a:p>
          <a:p>
            <a:endParaRPr lang="es-ES" sz="2800" dirty="0"/>
          </a:p>
        </p:txBody>
      </p:sp>
      <p:pic>
        <p:nvPicPr>
          <p:cNvPr id="3" name="2 Imagen" descr="http://1.bp.blogspot.com/_4dRZmCkDiks/TTD4kMFGxvI/AAAAAAAAAbk/YMYrJewmw8Y/s1600/Diapositiva1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348" y="4293096"/>
            <a:ext cx="4759854" cy="22921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2074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http://1.bp.blogspot.com/_4dRZmCkDiks/TTD4kMFGxvI/AAAAAAAAAbk/YMYrJewmw8Y/s1600/Diapositiva1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8466"/>
            <a:ext cx="7704856" cy="258049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3 Rectángulo"/>
          <p:cNvSpPr/>
          <p:nvPr/>
        </p:nvSpPr>
        <p:spPr>
          <a:xfrm>
            <a:off x="1835696" y="3233580"/>
            <a:ext cx="6408712" cy="1631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2000" dirty="0">
                <a:solidFill>
                  <a:schemeClr val="bg1"/>
                </a:solidFill>
              </a:rPr>
              <a:t>actúa sobre el metabolismo de los hidratos de carbono, proteínas y grasas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2000" dirty="0">
                <a:solidFill>
                  <a:schemeClr val="bg1"/>
                </a:solidFill>
              </a:rPr>
              <a:t>aumenta la tasa de utilización de la glucosa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2000" dirty="0">
                <a:solidFill>
                  <a:schemeClr val="bg1"/>
                </a:solidFill>
              </a:rPr>
              <a:t>favorece la formación de proteínas y el almacenamiento de grasas.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46647" y="3211697"/>
            <a:ext cx="1245854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La insulina 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63415" y="5165229"/>
            <a:ext cx="1309589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El glucagón 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836586" y="5165229"/>
            <a:ext cx="6335813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2000" dirty="0">
                <a:solidFill>
                  <a:schemeClr val="bg1"/>
                </a:solidFill>
              </a:rPr>
              <a:t>aumenta de forma transitoria los niveles de azúcar en la sangre mediante la liberación de glucosa procedente del hígado</a:t>
            </a:r>
          </a:p>
        </p:txBody>
      </p:sp>
    </p:spTree>
    <p:extLst>
      <p:ext uri="{BB962C8B-B14F-4D97-AF65-F5344CB8AC3E}">
        <p14:creationId xmlns:p14="http://schemas.microsoft.com/office/powerpoint/2010/main" val="127755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790</Words>
  <Application>Microsoft Office PowerPoint</Application>
  <PresentationFormat>Presentación en pantalla (4:3)</PresentationFormat>
  <Paragraphs>128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Arial</vt:lpstr>
      <vt:lpstr>Calibri</vt:lpstr>
      <vt:lpstr>Century Gothic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PÁNCREAS</vt:lpstr>
      <vt:lpstr>Presentación de PowerPoint</vt:lpstr>
      <vt:lpstr>Presentación de PowerPoint</vt:lpstr>
      <vt:lpstr>HISTOLOGIA</vt:lpstr>
      <vt:lpstr>     Funciones del páncreas</vt:lpstr>
      <vt:lpstr>Funciones del Páncreas: exocrinas y endocrinas</vt:lpstr>
      <vt:lpstr>Presentación de PowerPoint</vt:lpstr>
      <vt:lpstr>Presentación de PowerPoint</vt:lpstr>
      <vt:lpstr>que a su vez,  determina la captación rápida, el almacenamiento y el uso casi por todos los tejidos del organismo,  en especial el hígado, los mm y el tejido graso.</vt:lpstr>
      <vt:lpstr>Pancreatitis Aguda</vt:lpstr>
      <vt:lpstr>Pancreatitis Crónica</vt:lpstr>
      <vt:lpstr>Enzimas pancreáticas con utilidad diagnóstica</vt:lpstr>
      <vt:lpstr>Amilasas - utilidad clínica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Cordovez Martínez María del Carmen</cp:lastModifiedBy>
  <cp:revision>98</cp:revision>
  <dcterms:created xsi:type="dcterms:W3CDTF">2016-05-12T14:06:13Z</dcterms:created>
  <dcterms:modified xsi:type="dcterms:W3CDTF">2025-05-07T14:43:29Z</dcterms:modified>
</cp:coreProperties>
</file>