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5">
  <p:sldMasterIdLst>
    <p:sldMasterId id="2147483696" r:id="rId1"/>
  </p:sldMasterIdLst>
  <p:sldIdLst>
    <p:sldId id="317" r:id="rId2"/>
    <p:sldId id="318" r:id="rId3"/>
    <p:sldId id="311" r:id="rId4"/>
    <p:sldId id="292" r:id="rId5"/>
    <p:sldId id="312" r:id="rId6"/>
    <p:sldId id="294" r:id="rId7"/>
    <p:sldId id="313" r:id="rId8"/>
    <p:sldId id="315" r:id="rId9"/>
    <p:sldId id="293" r:id="rId10"/>
    <p:sldId id="289" r:id="rId11"/>
    <p:sldId id="299" r:id="rId12"/>
    <p:sldId id="309" r:id="rId13"/>
    <p:sldId id="300" r:id="rId14"/>
    <p:sldId id="261" r:id="rId15"/>
    <p:sldId id="301" r:id="rId16"/>
    <p:sldId id="302" r:id="rId17"/>
    <p:sldId id="303" r:id="rId18"/>
    <p:sldId id="304" r:id="rId19"/>
    <p:sldId id="305" r:id="rId20"/>
    <p:sldId id="267" r:id="rId21"/>
    <p:sldId id="269" r:id="rId22"/>
    <p:sldId id="306" r:id="rId23"/>
    <p:sldId id="273" r:id="rId24"/>
    <p:sldId id="262" r:id="rId25"/>
    <p:sldId id="324" r:id="rId26"/>
    <p:sldId id="320" r:id="rId27"/>
    <p:sldId id="325" r:id="rId28"/>
    <p:sldId id="321" r:id="rId29"/>
    <p:sldId id="328" r:id="rId30"/>
    <p:sldId id="322" r:id="rId31"/>
    <p:sldId id="327" r:id="rId32"/>
    <p:sldId id="323" r:id="rId33"/>
    <p:sldId id="316" r:id="rId34"/>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180" y="5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a:t>Haga clic para modificar el estilo de título del patrón</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a:t>Haga clic para modificar el estilo de subtítulo del patrón</a:t>
            </a:r>
            <a:endParaRPr kumimoji="0" lang="en-US"/>
          </a:p>
        </p:txBody>
      </p:sp>
      <p:sp>
        <p:nvSpPr>
          <p:cNvPr id="30" name="Date Placeholder 29"/>
          <p:cNvSpPr>
            <a:spLocks noGrp="1"/>
          </p:cNvSpPr>
          <p:nvPr>
            <p:ph type="dt" sz="half" idx="10"/>
          </p:nvPr>
        </p:nvSpPr>
        <p:spPr/>
        <p:txBody>
          <a:bodyPr/>
          <a:lstStyle/>
          <a:p>
            <a:fld id="{72A829D5-D468-4253-B2BD-FF333E766475}" type="datetimeFigureOut">
              <a:rPr lang="es-ES" smtClean="0"/>
              <a:t>16/05/2024</a:t>
            </a:fld>
            <a:endParaRPr lang="es-ES"/>
          </a:p>
        </p:txBody>
      </p:sp>
      <p:sp>
        <p:nvSpPr>
          <p:cNvPr id="19" name="Footer Placeholder 18"/>
          <p:cNvSpPr>
            <a:spLocks noGrp="1"/>
          </p:cNvSpPr>
          <p:nvPr>
            <p:ph type="ftr" sz="quarter" idx="11"/>
          </p:nvPr>
        </p:nvSpPr>
        <p:spPr/>
        <p:txBody>
          <a:bodyPr/>
          <a:lstStyle/>
          <a:p>
            <a:endParaRPr lang="es-ES"/>
          </a:p>
        </p:txBody>
      </p:sp>
      <p:sp>
        <p:nvSpPr>
          <p:cNvPr id="27" name="Slide Number Placeholder 26"/>
          <p:cNvSpPr>
            <a:spLocks noGrp="1"/>
          </p:cNvSpPr>
          <p:nvPr>
            <p:ph type="sldNum" sz="quarter" idx="12"/>
          </p:nvPr>
        </p:nvSpPr>
        <p:spPr/>
        <p:txBody>
          <a:bodyPr/>
          <a:lstStyle/>
          <a:p>
            <a:fld id="{EA30F76D-2DAE-4E5A-A16C-6FB14128232D}" type="slidenum">
              <a:rPr lang="es-ES" smtClean="0"/>
              <a:t>‹Nº›</a:t>
            </a:fld>
            <a:endParaRPr lang="es-E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s-ES"/>
              <a:t>Haga clic para modificar el estilo de título del patrón</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Date Placeholder 3"/>
          <p:cNvSpPr>
            <a:spLocks noGrp="1"/>
          </p:cNvSpPr>
          <p:nvPr>
            <p:ph type="dt" sz="half" idx="10"/>
          </p:nvPr>
        </p:nvSpPr>
        <p:spPr/>
        <p:txBody>
          <a:bodyPr/>
          <a:lstStyle/>
          <a:p>
            <a:fld id="{72A829D5-D468-4253-B2BD-FF333E766475}" type="datetimeFigureOut">
              <a:rPr lang="es-ES" smtClean="0"/>
              <a:t>16/05/2024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EA30F76D-2DAE-4E5A-A16C-6FB14128232D}" type="slidenum">
              <a:rPr lang="es-ES" smtClean="0"/>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s-ES"/>
              <a:t>Haga clic para modificar el estilo de título del patrón</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Date Placeholder 3"/>
          <p:cNvSpPr>
            <a:spLocks noGrp="1"/>
          </p:cNvSpPr>
          <p:nvPr>
            <p:ph type="dt" sz="half" idx="10"/>
          </p:nvPr>
        </p:nvSpPr>
        <p:spPr/>
        <p:txBody>
          <a:bodyPr/>
          <a:lstStyle/>
          <a:p>
            <a:fld id="{72A829D5-D468-4253-B2BD-FF333E766475}" type="datetimeFigureOut">
              <a:rPr lang="es-ES" smtClean="0"/>
              <a:t>16/05/2024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EA30F76D-2DAE-4E5A-A16C-6FB14128232D}" type="slidenum">
              <a:rPr lang="es-ES" smtClean="0"/>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s-ES"/>
              <a:t>Haga clic para modificar el estilo de título del patrón</a:t>
            </a:r>
            <a:endParaRPr kumimoji="0" lang="en-US"/>
          </a:p>
        </p:txBody>
      </p:sp>
      <p:sp>
        <p:nvSpPr>
          <p:cNvPr id="3" name="Content Placeholder 2"/>
          <p:cNvSpPr>
            <a:spLocks noGrp="1"/>
          </p:cNvSpPr>
          <p:nvPr>
            <p:ph idx="1"/>
          </p:nvPr>
        </p:nvSpPr>
        <p:spPr/>
        <p:txBody>
          <a:body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Date Placeholder 3"/>
          <p:cNvSpPr>
            <a:spLocks noGrp="1"/>
          </p:cNvSpPr>
          <p:nvPr>
            <p:ph type="dt" sz="half" idx="10"/>
          </p:nvPr>
        </p:nvSpPr>
        <p:spPr/>
        <p:txBody>
          <a:bodyPr/>
          <a:lstStyle/>
          <a:p>
            <a:fld id="{72A829D5-D468-4253-B2BD-FF333E766475}" type="datetimeFigureOut">
              <a:rPr lang="es-ES" smtClean="0"/>
              <a:t>16/05/2024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EA30F76D-2DAE-4E5A-A16C-6FB14128232D}" type="slidenum">
              <a:rPr lang="es-ES" smtClean="0"/>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a:t>Haga clic para modificar el estilo de título del patrón</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a:t>Haga clic para modificar el estilo de texto del patrón</a:t>
            </a:r>
          </a:p>
        </p:txBody>
      </p:sp>
      <p:sp>
        <p:nvSpPr>
          <p:cNvPr id="4" name="Date Placeholder 3"/>
          <p:cNvSpPr>
            <a:spLocks noGrp="1"/>
          </p:cNvSpPr>
          <p:nvPr>
            <p:ph type="dt" sz="half" idx="10"/>
          </p:nvPr>
        </p:nvSpPr>
        <p:spPr/>
        <p:txBody>
          <a:bodyPr/>
          <a:lstStyle/>
          <a:p>
            <a:fld id="{72A829D5-D468-4253-B2BD-FF333E766475}" type="datetimeFigureOut">
              <a:rPr lang="es-ES" smtClean="0"/>
              <a:t>16/05/2024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EA30F76D-2DAE-4E5A-A16C-6FB14128232D}" type="slidenum">
              <a:rPr lang="es-ES" smtClean="0"/>
              <a:t>‹Nº›</a:t>
            </a:fld>
            <a:endParaRPr lang="es-E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s-ES"/>
              <a:t>Haga clic para modificar el estilo de título del patrón</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5" name="Date Placeholder 4"/>
          <p:cNvSpPr>
            <a:spLocks noGrp="1"/>
          </p:cNvSpPr>
          <p:nvPr>
            <p:ph type="dt" sz="half" idx="10"/>
          </p:nvPr>
        </p:nvSpPr>
        <p:spPr/>
        <p:txBody>
          <a:bodyPr/>
          <a:lstStyle/>
          <a:p>
            <a:fld id="{72A829D5-D468-4253-B2BD-FF333E766475}" type="datetimeFigureOut">
              <a:rPr lang="es-ES" smtClean="0"/>
              <a:t>16/05/2024</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EA30F76D-2DAE-4E5A-A16C-6FB14128232D}" type="slidenum">
              <a:rPr lang="es-ES" smtClean="0"/>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s-ES"/>
              <a:t>Haga clic para modificar el estilo de título del patrón</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a:t>Haga clic para modificar el estilo de texto del patrón</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a:t>Haga clic para modificar el estilo de texto del patrón</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7" name="Date Placeholder 6"/>
          <p:cNvSpPr>
            <a:spLocks noGrp="1"/>
          </p:cNvSpPr>
          <p:nvPr>
            <p:ph type="dt" sz="half" idx="10"/>
          </p:nvPr>
        </p:nvSpPr>
        <p:spPr/>
        <p:txBody>
          <a:bodyPr/>
          <a:lstStyle/>
          <a:p>
            <a:fld id="{72A829D5-D468-4253-B2BD-FF333E766475}" type="datetimeFigureOut">
              <a:rPr lang="es-ES" smtClean="0"/>
              <a:t>16/05/2024</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EA30F76D-2DAE-4E5A-A16C-6FB14128232D}" type="slidenum">
              <a:rPr lang="es-ES" smtClean="0"/>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s-ES"/>
              <a:t>Haga clic para modificar el estilo de título del patrón</a:t>
            </a:r>
            <a:endParaRPr kumimoji="0" lang="en-US"/>
          </a:p>
        </p:txBody>
      </p:sp>
      <p:sp>
        <p:nvSpPr>
          <p:cNvPr id="3" name="Date Placeholder 2"/>
          <p:cNvSpPr>
            <a:spLocks noGrp="1"/>
          </p:cNvSpPr>
          <p:nvPr>
            <p:ph type="dt" sz="half" idx="10"/>
          </p:nvPr>
        </p:nvSpPr>
        <p:spPr/>
        <p:txBody>
          <a:bodyPr/>
          <a:lstStyle/>
          <a:p>
            <a:fld id="{72A829D5-D468-4253-B2BD-FF333E766475}" type="datetimeFigureOut">
              <a:rPr lang="es-ES" smtClean="0"/>
              <a:t>16/05/2024</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EA30F76D-2DAE-4E5A-A16C-6FB14128232D}" type="slidenum">
              <a:rPr lang="es-ES" smtClean="0"/>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A829D5-D468-4253-B2BD-FF333E766475}" type="datetimeFigureOut">
              <a:rPr lang="es-ES" smtClean="0"/>
              <a:t>16/05/2024</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EA30F76D-2DAE-4E5A-A16C-6FB14128232D}" type="slidenum">
              <a:rPr lang="es-ES" smtClean="0"/>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s-ES"/>
              <a:t>Haga clic para modificar el estilo de título del patrón</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s-ES"/>
              <a:t>Haga clic para modificar el estilo de texto del patrón</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5" name="Date Placeholder 4"/>
          <p:cNvSpPr>
            <a:spLocks noGrp="1"/>
          </p:cNvSpPr>
          <p:nvPr>
            <p:ph type="dt" sz="half" idx="10"/>
          </p:nvPr>
        </p:nvSpPr>
        <p:spPr/>
        <p:txBody>
          <a:bodyPr/>
          <a:lstStyle/>
          <a:p>
            <a:fld id="{72A829D5-D468-4253-B2BD-FF333E766475}" type="datetimeFigureOut">
              <a:rPr lang="es-ES" smtClean="0"/>
              <a:t>16/05/2024</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EA30F76D-2DAE-4E5A-A16C-6FB14128232D}" type="slidenum">
              <a:rPr lang="es-ES" smtClean="0"/>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s-ES"/>
              <a:t>Haga clic para modificar el estilo de título del patrón</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s-ES"/>
              <a:t>Haga clic para modificar el estilo de texto del patrón</a:t>
            </a:r>
          </a:p>
        </p:txBody>
      </p:sp>
      <p:sp>
        <p:nvSpPr>
          <p:cNvPr id="5" name="Date Placeholder 4"/>
          <p:cNvSpPr>
            <a:spLocks noGrp="1"/>
          </p:cNvSpPr>
          <p:nvPr>
            <p:ph type="dt" sz="half" idx="10"/>
          </p:nvPr>
        </p:nvSpPr>
        <p:spPr/>
        <p:txBody>
          <a:bodyPr/>
          <a:lstStyle/>
          <a:p>
            <a:fld id="{72A829D5-D468-4253-B2BD-FF333E766475}" type="datetimeFigureOut">
              <a:rPr lang="es-ES" smtClean="0"/>
              <a:t>16/05/2024</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a:xfrm>
            <a:off x="8077200" y="6356350"/>
            <a:ext cx="609600" cy="365125"/>
          </a:xfrm>
        </p:spPr>
        <p:txBody>
          <a:bodyPr/>
          <a:lstStyle/>
          <a:p>
            <a:fld id="{EA30F76D-2DAE-4E5A-A16C-6FB14128232D}" type="slidenum">
              <a:rPr lang="es-ES" smtClean="0"/>
              <a:t>‹Nº›</a:t>
            </a:fld>
            <a:endParaRPr lang="es-E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s-ES"/>
              <a:t>Haga clic en el icono para agregar una imagen</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s-ES"/>
              <a:t>Haga clic para modificar el estilo de título del patrón</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s-ES"/>
              <a:t>Haga clic para modificar el estilo de texto del patrón</a:t>
            </a:r>
          </a:p>
          <a:p>
            <a:pPr lvl="1" eaLnBrk="1" latinLnBrk="0" hangingPunct="1"/>
            <a:r>
              <a:rPr kumimoji="0" lang="es-ES"/>
              <a:t>Segundo nivel</a:t>
            </a:r>
          </a:p>
          <a:p>
            <a:pPr lvl="2" eaLnBrk="1" latinLnBrk="0" hangingPunct="1"/>
            <a:r>
              <a:rPr kumimoji="0" lang="es-ES"/>
              <a:t>Tercer nivel</a:t>
            </a:r>
          </a:p>
          <a:p>
            <a:pPr lvl="3" eaLnBrk="1" latinLnBrk="0" hangingPunct="1"/>
            <a:r>
              <a:rPr kumimoji="0" lang="es-ES"/>
              <a:t>Cuarto nivel</a:t>
            </a:r>
          </a:p>
          <a:p>
            <a:pPr lvl="4" eaLnBrk="1" latinLnBrk="0" hangingPunct="1"/>
            <a:r>
              <a:rPr kumimoji="0" lang="es-ES"/>
              <a:t>Quinto nivel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72A829D5-D468-4253-B2BD-FF333E766475}" type="datetimeFigureOut">
              <a:rPr lang="es-ES" smtClean="0"/>
              <a:t>16/05/2024</a:t>
            </a:fld>
            <a:endParaRPr lang="es-E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s-E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EA30F76D-2DAE-4E5A-A16C-6FB14128232D}" type="slidenum">
              <a:rPr lang="es-ES" smtClean="0"/>
              <a:t>‹Nº›</a:t>
            </a:fld>
            <a:endParaRPr lang="es-E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monografias.com/trabajos7/mafu/mafu.shtml"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www.monografias.com/trabajos65/hipofisis-pituitaria/hipofisis-pituitaria.shtml#ixzz4ANeLRyJv"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monografias.com/trabajos11/lamujer/lamujer.shtml" TargetMode="External"/><Relationship Id="rId2" Type="http://schemas.openxmlformats.org/officeDocument/2006/relationships/hyperlink" Target="http://www.monografias.com/trabajos7/mafu/mafu.shtml" TargetMode="External"/><Relationship Id="rId1" Type="http://schemas.openxmlformats.org/officeDocument/2006/relationships/slideLayout" Target="../slideLayouts/slideLayout2.xml"/><Relationship Id="rId6" Type="http://schemas.openxmlformats.org/officeDocument/2006/relationships/hyperlink" Target="http://www.monografias.com/trabajos54/produccion-sistema-economico/produccion-sistema-economico.shtml" TargetMode="External"/><Relationship Id="rId5" Type="http://schemas.openxmlformats.org/officeDocument/2006/relationships/hyperlink" Target="http://www.monografias.com/trabajos7/humus/humus.shtml" TargetMode="External"/><Relationship Id="rId4" Type="http://schemas.openxmlformats.org/officeDocument/2006/relationships/hyperlink" Target="http://www.monografias.com/trabajos5/lacel/lacel.shtml"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www.monografias.com/trabajos14/neuronas/neuronas.shtml#SISTYHORM" TargetMode="External"/><Relationship Id="rId2" Type="http://schemas.openxmlformats.org/officeDocument/2006/relationships/hyperlink" Target="http://www.monografias.com/trabajos16/comportamiento-humano/comportamiento-humano.shtml#infanc" TargetMode="External"/><Relationship Id="rId1" Type="http://schemas.openxmlformats.org/officeDocument/2006/relationships/slideLayout" Target="../slideLayouts/slideLayout2.xml"/><Relationship Id="rId6" Type="http://schemas.openxmlformats.org/officeDocument/2006/relationships/hyperlink" Target="http://www.monografias.com/trabajos16/espacio-tiempo/espacio-tiempo.shtml" TargetMode="External"/><Relationship Id="rId5" Type="http://schemas.openxmlformats.org/officeDocument/2006/relationships/hyperlink" Target="http://www.monografias.com/trabajos/sangre/sangre.shtml" TargetMode="External"/><Relationship Id="rId4" Type="http://schemas.openxmlformats.org/officeDocument/2006/relationships/hyperlink" Target="http://www.monografias.com/trabajos14/problemadelagua/problemadelagua.shtml"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www.monografias.com/trabajos13/elembaraz/elembaraz.shtml" TargetMode="External"/><Relationship Id="rId2" Type="http://schemas.openxmlformats.org/officeDocument/2006/relationships/hyperlink" Target="http://www.monografias.com/trabajos11/lamujer/lamujer.shtml" TargetMode="External"/><Relationship Id="rId1" Type="http://schemas.openxmlformats.org/officeDocument/2006/relationships/slideLayout" Target="../slideLayouts/slideLayout2.xml"/><Relationship Id="rId4" Type="http://schemas.openxmlformats.org/officeDocument/2006/relationships/hyperlink" Target="http://www.monografias.com/trabajos15/tanatologia/tanatologia.shtml"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www.monografias.com/trabajos16/sexo-sensualidad/sexo-sensualidad.shtml" TargetMode="External"/><Relationship Id="rId2" Type="http://schemas.openxmlformats.org/officeDocument/2006/relationships/hyperlink" Target="http://www.monografias.com/trabajos7/mafu/mafu.shtml"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monografias.com/trabajos6/lacte/lacte.shtml#compo" TargetMode="External"/><Relationship Id="rId2" Type="http://schemas.openxmlformats.org/officeDocument/2006/relationships/hyperlink" Target="http://www.monografias.com/trabajos4/proyinf/proyinf.shtml" TargetMode="External"/><Relationship Id="rId1" Type="http://schemas.openxmlformats.org/officeDocument/2006/relationships/slideLayout" Target="../slideLayouts/slideLayout2.xml"/><Relationship Id="rId4" Type="http://schemas.openxmlformats.org/officeDocument/2006/relationships/hyperlink" Target="http://www.monografias.com/trabajos57/sistema-muscular/sistema-muscular.shtml"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monografias.com/trabajos14/neuronas/neuronas.shtml#SISTYHORM" TargetMode="External"/><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323528" y="980728"/>
            <a:ext cx="8496944" cy="1569660"/>
          </a:xfrm>
          <a:prstGeom prst="rect">
            <a:avLst/>
          </a:prstGeom>
        </p:spPr>
        <p:txBody>
          <a:bodyPr wrap="square">
            <a:spAutoFit/>
          </a:bodyPr>
          <a:lstStyle/>
          <a:p>
            <a:r>
              <a:rPr lang="es-ES" sz="2400" b="1" dirty="0"/>
              <a:t>ANATOMÍA Y FISIOLOGÍA II</a:t>
            </a:r>
            <a:br>
              <a:rPr lang="es-ES" sz="2400" b="1" dirty="0"/>
            </a:br>
            <a:br>
              <a:rPr lang="es-ES" sz="2400" b="1" dirty="0"/>
            </a:br>
            <a:r>
              <a:rPr lang="es-ES" sz="2400" b="1" dirty="0"/>
              <a:t>UNIDAD II</a:t>
            </a:r>
            <a:r>
              <a:rPr lang="es-ES" sz="2400" b="1"/>
              <a:t>: ANATOMÍA Y FISIOLOGÍA </a:t>
            </a:r>
            <a:r>
              <a:rPr lang="es-ES" sz="2400" b="1" dirty="0"/>
              <a:t>DEL SISTEMA ENDOCRINO</a:t>
            </a:r>
          </a:p>
        </p:txBody>
      </p:sp>
      <p:sp>
        <p:nvSpPr>
          <p:cNvPr id="4" name="3 Rectángulo"/>
          <p:cNvSpPr/>
          <p:nvPr/>
        </p:nvSpPr>
        <p:spPr>
          <a:xfrm>
            <a:off x="-7185" y="2780928"/>
            <a:ext cx="9144000" cy="1815882"/>
          </a:xfrm>
          <a:prstGeom prst="rect">
            <a:avLst/>
          </a:prstGeom>
        </p:spPr>
        <p:txBody>
          <a:bodyPr wrap="square">
            <a:spAutoFit/>
          </a:bodyPr>
          <a:lstStyle/>
          <a:p>
            <a:r>
              <a:rPr lang="es-ES" sz="3200" dirty="0">
                <a:latin typeface="Arial" pitchFamily="34" charset="0"/>
                <a:cs typeface="Arial" pitchFamily="34" charset="0"/>
              </a:rPr>
              <a:t>Tema</a:t>
            </a:r>
            <a:r>
              <a:rPr lang="es-ES" sz="2800" dirty="0">
                <a:latin typeface="Arial" pitchFamily="34" charset="0"/>
                <a:cs typeface="Arial" pitchFamily="34" charset="0"/>
              </a:rPr>
              <a:t>: L</a:t>
            </a:r>
            <a:r>
              <a:rPr lang="es-ES" sz="2400" dirty="0">
                <a:latin typeface="Arial" pitchFamily="34" charset="0"/>
                <a:cs typeface="Arial" pitchFamily="34" charset="0"/>
              </a:rPr>
              <a:t>a Hipófisis</a:t>
            </a:r>
          </a:p>
          <a:p>
            <a:r>
              <a:rPr lang="es-ES" sz="3200" dirty="0">
                <a:latin typeface="Arial" pitchFamily="34" charset="0"/>
                <a:cs typeface="Arial" pitchFamily="34" charset="0"/>
              </a:rPr>
              <a:t>Objetivos: </a:t>
            </a:r>
            <a:r>
              <a:rPr lang="es-ES" sz="2400" dirty="0">
                <a:latin typeface="Arial" pitchFamily="34" charset="0"/>
                <a:cs typeface="Arial" pitchFamily="34" charset="0"/>
              </a:rPr>
              <a:t>conocer  la </a:t>
            </a:r>
          </a:p>
          <a:p>
            <a:r>
              <a:rPr lang="es-ES" sz="2400" dirty="0">
                <a:latin typeface="Arial" pitchFamily="34" charset="0"/>
                <a:cs typeface="Arial" pitchFamily="34" charset="0"/>
              </a:rPr>
              <a:t>anatomía y fisiología de la </a:t>
            </a:r>
          </a:p>
          <a:p>
            <a:r>
              <a:rPr lang="es-ES" sz="2400" dirty="0">
                <a:latin typeface="Arial" pitchFamily="34" charset="0"/>
                <a:cs typeface="Arial" pitchFamily="34" charset="0"/>
              </a:rPr>
              <a:t>Hipófisis y otras glándulas</a:t>
            </a:r>
          </a:p>
        </p:txBody>
      </p:sp>
      <p:pic>
        <p:nvPicPr>
          <p:cNvPr id="5" name="Picture 4" descr="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7882" y="2348880"/>
            <a:ext cx="4464496" cy="45132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98949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346193"/>
            <a:ext cx="5940152" cy="8617744"/>
          </a:xfrm>
          <a:prstGeom prst="rect">
            <a:avLst/>
          </a:prstGeom>
          <a:solidFill>
            <a:schemeClr val="bg1"/>
          </a:solidFill>
          <a:ln>
            <a:noFill/>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2400" b="1" i="1" u="none" strike="noStrike" cap="none" normalizeH="0" baseline="0" dirty="0">
                <a:ln>
                  <a:noFill/>
                </a:ln>
                <a:solidFill>
                  <a:srgbClr val="000000"/>
                </a:solidFill>
                <a:effectLst/>
                <a:latin typeface="Arial" pitchFamily="34" charset="0"/>
                <a:ea typeface="Times New Roman" pitchFamily="18" charset="0"/>
                <a:cs typeface="Arial" pitchFamily="34" charset="0"/>
              </a:rPr>
              <a:t>P</a:t>
            </a:r>
            <a:r>
              <a:rPr kumimoji="0" lang="es-ES" sz="2400" b="1" i="1" u="none" strike="noStrike" cap="none" normalizeH="0" baseline="0" dirty="0" bmk="">
                <a:ln>
                  <a:noFill/>
                </a:ln>
                <a:solidFill>
                  <a:srgbClr val="000000"/>
                </a:solidFill>
                <a:effectLst/>
                <a:latin typeface="Arial" pitchFamily="34" charset="0"/>
                <a:ea typeface="Times New Roman" pitchFamily="18" charset="0"/>
                <a:cs typeface="Arial" pitchFamily="34" charset="0"/>
              </a:rPr>
              <a:t>artes:</a:t>
            </a:r>
          </a:p>
          <a:p>
            <a:pPr marL="0" marR="0" lvl="0" indent="0" algn="l" defTabSz="914400" rtl="0" eaLnBrk="0" fontAlgn="base" latinLnBrk="0" hangingPunct="0">
              <a:lnSpc>
                <a:spcPct val="100000"/>
              </a:lnSpc>
              <a:spcBef>
                <a:spcPct val="0"/>
              </a:spcBef>
              <a:spcAft>
                <a:spcPct val="0"/>
              </a:spcAft>
              <a:buClrTx/>
              <a:buSzTx/>
              <a:buFontTx/>
              <a:buNone/>
              <a:tabLst/>
            </a:pPr>
            <a:r>
              <a:rPr kumimoji="0" lang="es-ES" sz="2400" b="1" i="0" u="none" strike="noStrike" cap="none" normalizeH="0" baseline="0" dirty="0">
                <a:ln>
                  <a:noFill/>
                </a:ln>
                <a:solidFill>
                  <a:srgbClr val="000000"/>
                </a:solidFill>
                <a:effectLst/>
                <a:latin typeface="Arial" pitchFamily="34" charset="0"/>
                <a:ea typeface="Times New Roman" pitchFamily="18" charset="0"/>
                <a:cs typeface="Arial" pitchFamily="34" charset="0"/>
              </a:rPr>
              <a:t>Posee </a:t>
            </a:r>
            <a:r>
              <a:rPr lang="es-ES" sz="2400" b="1" dirty="0">
                <a:latin typeface="Arial" pitchFamily="34" charset="0"/>
                <a:ea typeface="Times New Roman" pitchFamily="18" charset="0"/>
                <a:cs typeface="Arial" pitchFamily="34" charset="0"/>
              </a:rPr>
              <a:t>dos </a:t>
            </a:r>
            <a:r>
              <a:rPr kumimoji="0" lang="es-ES" sz="2400" b="1" i="0" u="none" strike="noStrike" cap="none" normalizeH="0" baseline="0" dirty="0">
                <a:ln>
                  <a:noFill/>
                </a:ln>
                <a:effectLst/>
                <a:latin typeface="Arial" pitchFamily="34" charset="0"/>
                <a:ea typeface="Times New Roman" pitchFamily="18" charset="0"/>
                <a:cs typeface="Arial" pitchFamily="34" charset="0"/>
              </a:rPr>
              <a:t>lóbulos</a:t>
            </a:r>
            <a:r>
              <a:rPr kumimoji="0" lang="es-ES" sz="2400" b="0" i="0" u="none" strike="noStrike" cap="none" normalizeH="0" baseline="0" dirty="0">
                <a:ln>
                  <a:noFill/>
                </a:ln>
                <a:solidFill>
                  <a:srgbClr val="000000"/>
                </a:solidFill>
                <a:effectLst/>
                <a:latin typeface="Arial" pitchFamily="34" charset="0"/>
                <a:ea typeface="Times New Roman" pitchFamily="18" charset="0"/>
                <a:cs typeface="Arial" pitchFamily="34" charset="0"/>
              </a:rPr>
              <a:t>:</a:t>
            </a:r>
            <a:endParaRPr kumimoji="0" lang="es-ES" sz="24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2400" b="0" i="0" u="none" strike="noStrike" cap="none" normalizeH="0" baseline="0" dirty="0">
                <a:ln>
                  <a:noFill/>
                </a:ln>
                <a:solidFill>
                  <a:srgbClr val="000000"/>
                </a:solidFill>
                <a:effectLst/>
                <a:latin typeface="Arial" pitchFamily="34" charset="0"/>
                <a:ea typeface="Times New Roman" pitchFamily="18" charset="0"/>
                <a:cs typeface="Arial" pitchFamily="34" charset="0"/>
              </a:rPr>
              <a:t>-</a:t>
            </a:r>
            <a:r>
              <a:rPr kumimoji="0" lang="es-ES" sz="2400" b="1" i="0" u="none" strike="noStrike" cap="none" normalizeH="0" baseline="0" dirty="0">
                <a:ln>
                  <a:noFill/>
                </a:ln>
                <a:solidFill>
                  <a:srgbClr val="000000"/>
                </a:solidFill>
                <a:effectLst/>
                <a:latin typeface="Arial" pitchFamily="34" charset="0"/>
                <a:ea typeface="Times New Roman" pitchFamily="18" charset="0"/>
                <a:cs typeface="Arial" pitchFamily="34" charset="0"/>
              </a:rPr>
              <a:t>Lóbulo Posterior o </a:t>
            </a:r>
            <a:r>
              <a:rPr kumimoji="0" lang="es-ES" sz="2400" b="1" i="0" u="none" strike="noStrike" cap="none" normalizeH="0" baseline="0" dirty="0" err="1">
                <a:ln>
                  <a:noFill/>
                </a:ln>
                <a:solidFill>
                  <a:srgbClr val="000000"/>
                </a:solidFill>
                <a:effectLst/>
                <a:latin typeface="Arial" pitchFamily="34" charset="0"/>
                <a:ea typeface="Times New Roman" pitchFamily="18" charset="0"/>
                <a:cs typeface="Arial" pitchFamily="34" charset="0"/>
              </a:rPr>
              <a:t>Neurohipófisis</a:t>
            </a:r>
            <a:r>
              <a:rPr kumimoji="0" lang="es-ES" sz="2400" b="1" i="0" u="none" strike="noStrike" cap="none" normalizeH="0" baseline="0" dirty="0">
                <a:ln>
                  <a:noFill/>
                </a:ln>
                <a:solidFill>
                  <a:srgbClr val="000000"/>
                </a:solidFill>
                <a:effectLst/>
                <a:latin typeface="Arial" pitchFamily="34" charset="0"/>
                <a:ea typeface="Times New Roman" pitchFamily="18" charset="0"/>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s-ES" sz="2400" i="0" u="none" strike="noStrike" cap="none" normalizeH="0" baseline="0" dirty="0">
                <a:ln>
                  <a:noFill/>
                </a:ln>
                <a:solidFill>
                  <a:srgbClr val="000000"/>
                </a:solidFill>
                <a:effectLst/>
                <a:latin typeface="Arial" pitchFamily="34" charset="0"/>
                <a:ea typeface="Times New Roman" pitchFamily="18" charset="0"/>
                <a:cs typeface="Arial" pitchFamily="34" charset="0"/>
              </a:rPr>
              <a:t>Almacena las hormonas ADH </a:t>
            </a:r>
          </a:p>
          <a:p>
            <a:pPr marL="0" marR="0" lvl="0" indent="0" algn="l" defTabSz="914400" rtl="0" eaLnBrk="0" fontAlgn="base" latinLnBrk="0" hangingPunct="0">
              <a:lnSpc>
                <a:spcPct val="100000"/>
              </a:lnSpc>
              <a:spcBef>
                <a:spcPct val="0"/>
              </a:spcBef>
              <a:spcAft>
                <a:spcPct val="0"/>
              </a:spcAft>
              <a:buClrTx/>
              <a:buSzTx/>
              <a:buFontTx/>
              <a:buNone/>
              <a:tabLst/>
            </a:pPr>
            <a:r>
              <a:rPr kumimoji="0" lang="es-ES" sz="2400" i="0" u="none" strike="noStrike" cap="none" normalizeH="0" baseline="0" dirty="0">
                <a:ln>
                  <a:noFill/>
                </a:ln>
                <a:solidFill>
                  <a:srgbClr val="000000"/>
                </a:solidFill>
                <a:effectLst/>
                <a:latin typeface="Arial" pitchFamily="34" charset="0"/>
                <a:ea typeface="Times New Roman" pitchFamily="18" charset="0"/>
                <a:cs typeface="Arial" pitchFamily="34" charset="0"/>
              </a:rPr>
              <a:t>(Hormona antidiurética) y </a:t>
            </a:r>
            <a:r>
              <a:rPr kumimoji="0" lang="es-ES" sz="2400" i="0" u="none" strike="noStrike" cap="none" normalizeH="0" baseline="0" dirty="0" err="1">
                <a:ln>
                  <a:noFill/>
                </a:ln>
                <a:solidFill>
                  <a:srgbClr val="000000"/>
                </a:solidFill>
                <a:effectLst/>
                <a:latin typeface="Arial" pitchFamily="34" charset="0"/>
                <a:ea typeface="Times New Roman" pitchFamily="18" charset="0"/>
                <a:cs typeface="Arial" pitchFamily="34" charset="0"/>
              </a:rPr>
              <a:t>oxitocina</a:t>
            </a:r>
            <a:r>
              <a:rPr kumimoji="0" lang="es-ES" sz="2400" i="0" u="none" strike="noStrike" cap="none" normalizeH="0" baseline="0" dirty="0">
                <a:ln>
                  <a:noFill/>
                </a:ln>
                <a:solidFill>
                  <a:srgbClr val="000000"/>
                </a:solidFill>
                <a:effectLst/>
                <a:latin typeface="Arial" pitchFamily="34" charset="0"/>
                <a:ea typeface="Times New Roman" pitchFamily="18" charset="0"/>
                <a:cs typeface="Arial"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s-ES" sz="2400" i="0" u="none" strike="noStrike" cap="none" normalizeH="0" baseline="0" dirty="0">
                <a:ln>
                  <a:noFill/>
                </a:ln>
                <a:solidFill>
                  <a:srgbClr val="000000"/>
                </a:solidFill>
                <a:effectLst/>
                <a:latin typeface="Arial" pitchFamily="34" charset="0"/>
                <a:ea typeface="Times New Roman" pitchFamily="18" charset="0"/>
                <a:cs typeface="Arial" pitchFamily="34" charset="0"/>
              </a:rPr>
              <a:t>Segregadas por las fibras </a:t>
            </a:r>
            <a:r>
              <a:rPr kumimoji="0" lang="es-ES" sz="2400" i="0" u="none" strike="noStrike" cap="none" normalizeH="0" baseline="0" dirty="0" err="1">
                <a:ln>
                  <a:noFill/>
                </a:ln>
                <a:solidFill>
                  <a:srgbClr val="000000"/>
                </a:solidFill>
                <a:effectLst/>
                <a:latin typeface="Arial" pitchFamily="34" charset="0"/>
                <a:ea typeface="Times New Roman" pitchFamily="18" charset="0"/>
                <a:cs typeface="Arial" pitchFamily="34" charset="0"/>
              </a:rPr>
              <a:t>amielínicas</a:t>
            </a:r>
            <a:endParaRPr kumimoji="0" lang="es-ES" sz="2400" i="0" u="none" strike="noStrike" cap="none" normalizeH="0" baseline="0" dirty="0">
              <a:ln>
                <a:noFill/>
              </a:ln>
              <a:solidFill>
                <a:srgbClr val="000000"/>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2400" i="0" u="none" strike="noStrike" cap="none" normalizeH="0" baseline="0" dirty="0">
                <a:ln>
                  <a:noFill/>
                </a:ln>
                <a:solidFill>
                  <a:srgbClr val="000000"/>
                </a:solidFill>
                <a:effectLst/>
                <a:latin typeface="Arial" pitchFamily="34" charset="0"/>
                <a:ea typeface="Times New Roman" pitchFamily="18" charset="0"/>
                <a:cs typeface="Arial" pitchFamily="34" charset="0"/>
              </a:rPr>
              <a:t>de los núcleos </a:t>
            </a:r>
            <a:r>
              <a:rPr kumimoji="0" lang="es-ES" sz="2400" i="0" u="none" strike="noStrike" cap="none" normalizeH="0" baseline="0" dirty="0" err="1">
                <a:ln>
                  <a:noFill/>
                </a:ln>
                <a:solidFill>
                  <a:srgbClr val="000000"/>
                </a:solidFill>
                <a:effectLst/>
                <a:latin typeface="Arial" pitchFamily="34" charset="0"/>
                <a:ea typeface="Times New Roman" pitchFamily="18" charset="0"/>
                <a:cs typeface="Arial" pitchFamily="34" charset="0"/>
              </a:rPr>
              <a:t>supraópticos</a:t>
            </a:r>
            <a:r>
              <a:rPr kumimoji="0" lang="es-ES" sz="2400" i="0" u="none" strike="noStrike" cap="none" normalizeH="0" baseline="0" dirty="0">
                <a:ln>
                  <a:noFill/>
                </a:ln>
                <a:solidFill>
                  <a:srgbClr val="000000"/>
                </a:solidFill>
                <a:effectLst/>
                <a:latin typeface="Arial" pitchFamily="34" charset="0"/>
                <a:ea typeface="Times New Roman" pitchFamily="18" charset="0"/>
                <a:cs typeface="Arial" pitchFamily="34" charset="0"/>
              </a:rPr>
              <a:t> y</a:t>
            </a:r>
          </a:p>
          <a:p>
            <a:pPr marL="0" marR="0" lvl="0" indent="0" algn="l" defTabSz="914400" rtl="0" eaLnBrk="0" fontAlgn="base" latinLnBrk="0" hangingPunct="0">
              <a:lnSpc>
                <a:spcPct val="100000"/>
              </a:lnSpc>
              <a:spcBef>
                <a:spcPct val="0"/>
              </a:spcBef>
              <a:spcAft>
                <a:spcPct val="0"/>
              </a:spcAft>
              <a:buClrTx/>
              <a:buSzTx/>
              <a:buFontTx/>
              <a:buNone/>
              <a:tabLst/>
            </a:pPr>
            <a:r>
              <a:rPr kumimoji="0" lang="es-ES" sz="2400" i="0" u="none" strike="noStrike" cap="none" normalizeH="0" baseline="0" dirty="0" err="1">
                <a:ln>
                  <a:noFill/>
                </a:ln>
                <a:solidFill>
                  <a:srgbClr val="000000"/>
                </a:solidFill>
                <a:effectLst/>
                <a:latin typeface="Arial" pitchFamily="34" charset="0"/>
                <a:ea typeface="Times New Roman" pitchFamily="18" charset="0"/>
                <a:cs typeface="Arial" pitchFamily="34" charset="0"/>
              </a:rPr>
              <a:t>paraventriculares</a:t>
            </a:r>
            <a:r>
              <a:rPr kumimoji="0" lang="es-ES" sz="2400" i="0" u="none" strike="noStrike" cap="none" normalizeH="0" baseline="0" dirty="0">
                <a:ln>
                  <a:noFill/>
                </a:ln>
                <a:solidFill>
                  <a:srgbClr val="000000"/>
                </a:solidFill>
                <a:effectLst/>
                <a:latin typeface="Arial" pitchFamily="34" charset="0"/>
                <a:ea typeface="Times New Roman" pitchFamily="18" charset="0"/>
                <a:cs typeface="Arial" pitchFamily="34" charset="0"/>
              </a:rPr>
              <a:t> de las</a:t>
            </a:r>
          </a:p>
          <a:p>
            <a:pPr marL="0" marR="0" lvl="0" indent="0" algn="l" defTabSz="914400" rtl="0" eaLnBrk="0" fontAlgn="base" latinLnBrk="0" hangingPunct="0">
              <a:lnSpc>
                <a:spcPct val="100000"/>
              </a:lnSpc>
              <a:spcBef>
                <a:spcPct val="0"/>
              </a:spcBef>
              <a:spcAft>
                <a:spcPct val="0"/>
              </a:spcAft>
              <a:buClrTx/>
              <a:buSzTx/>
              <a:buFontTx/>
              <a:buNone/>
              <a:tabLst/>
            </a:pPr>
            <a:r>
              <a:rPr kumimoji="0" lang="es-ES" sz="2400" i="0" u="none" strike="noStrike" cap="none" normalizeH="0" baseline="0" dirty="0">
                <a:ln>
                  <a:noFill/>
                </a:ln>
                <a:solidFill>
                  <a:srgbClr val="000000"/>
                </a:solidFill>
                <a:effectLst/>
                <a:latin typeface="Arial" pitchFamily="34" charset="0"/>
                <a:ea typeface="Times New Roman" pitchFamily="18" charset="0"/>
                <a:cs typeface="Arial" pitchFamily="34" charset="0"/>
              </a:rPr>
              <a:t>neuronas del hipotálamo.</a:t>
            </a:r>
          </a:p>
          <a:p>
            <a:pPr lvl="0" eaLnBrk="0" fontAlgn="base" hangingPunct="0">
              <a:spcBef>
                <a:spcPct val="0"/>
              </a:spcBef>
              <a:spcAft>
                <a:spcPct val="0"/>
              </a:spcAft>
            </a:pPr>
            <a:r>
              <a:rPr lang="es-ES" sz="2400" dirty="0">
                <a:solidFill>
                  <a:srgbClr val="000000"/>
                </a:solidFill>
                <a:latin typeface="Arial" pitchFamily="34" charset="0"/>
                <a:ea typeface="Times New Roman" pitchFamily="18" charset="0"/>
                <a:cs typeface="Arial" pitchFamily="34" charset="0"/>
              </a:rPr>
              <a:t> </a:t>
            </a:r>
            <a:endParaRPr lang="es-ES" sz="2400" dirty="0">
              <a:latin typeface="Arial" pitchFamily="34" charset="0"/>
              <a:cs typeface="Arial" pitchFamily="34" charset="0"/>
            </a:endParaRPr>
          </a:p>
          <a:p>
            <a:pPr lvl="0" eaLnBrk="0" fontAlgn="base" hangingPunct="0">
              <a:spcBef>
                <a:spcPct val="0"/>
              </a:spcBef>
              <a:spcAft>
                <a:spcPct val="0"/>
              </a:spcAft>
            </a:pPr>
            <a:r>
              <a:rPr lang="es-ES" sz="2400" dirty="0">
                <a:solidFill>
                  <a:srgbClr val="000000"/>
                </a:solidFill>
                <a:latin typeface="Arial" pitchFamily="34" charset="0"/>
                <a:ea typeface="Times New Roman" pitchFamily="18" charset="0"/>
                <a:cs typeface="Arial" pitchFamily="34" charset="0"/>
              </a:rPr>
              <a:t>-</a:t>
            </a:r>
            <a:r>
              <a:rPr lang="es-ES" sz="2800" b="1" dirty="0">
                <a:solidFill>
                  <a:srgbClr val="000000"/>
                </a:solidFill>
                <a:latin typeface="Arial" pitchFamily="34" charset="0"/>
                <a:ea typeface="Times New Roman" pitchFamily="18" charset="0"/>
                <a:cs typeface="Arial" pitchFamily="34" charset="0"/>
              </a:rPr>
              <a:t>Lóbulo Anterior o </a:t>
            </a:r>
            <a:r>
              <a:rPr lang="es-ES" sz="2800" b="1" dirty="0" err="1">
                <a:solidFill>
                  <a:srgbClr val="000000"/>
                </a:solidFill>
                <a:latin typeface="Arial" pitchFamily="34" charset="0"/>
                <a:ea typeface="Times New Roman" pitchFamily="18" charset="0"/>
                <a:cs typeface="Arial" pitchFamily="34" charset="0"/>
              </a:rPr>
              <a:t>Adenohipófisi</a:t>
            </a:r>
            <a:r>
              <a:rPr lang="es-ES" sz="2400" b="1" dirty="0" err="1">
                <a:solidFill>
                  <a:srgbClr val="000000"/>
                </a:solidFill>
                <a:latin typeface="Arial" pitchFamily="34" charset="0"/>
                <a:ea typeface="Times New Roman" pitchFamily="18" charset="0"/>
                <a:cs typeface="Arial" pitchFamily="34" charset="0"/>
              </a:rPr>
              <a:t>s</a:t>
            </a:r>
            <a:r>
              <a:rPr lang="es-ES" sz="2400" b="1" dirty="0">
                <a:solidFill>
                  <a:srgbClr val="000000"/>
                </a:solidFill>
                <a:latin typeface="Arial" pitchFamily="34" charset="0"/>
                <a:ea typeface="Times New Roman" pitchFamily="18" charset="0"/>
                <a:cs typeface="Arial" pitchFamily="34" charset="0"/>
              </a:rPr>
              <a:t>:</a:t>
            </a:r>
          </a:p>
          <a:p>
            <a:pPr lvl="0" eaLnBrk="0" fontAlgn="base" hangingPunct="0">
              <a:spcBef>
                <a:spcPct val="0"/>
              </a:spcBef>
              <a:spcAft>
                <a:spcPct val="0"/>
              </a:spcAft>
            </a:pPr>
            <a:r>
              <a:rPr lang="es-ES" sz="2400" dirty="0">
                <a:solidFill>
                  <a:srgbClr val="000000"/>
                </a:solidFill>
                <a:latin typeface="Arial" pitchFamily="34" charset="0"/>
                <a:ea typeface="Times New Roman" pitchFamily="18" charset="0"/>
                <a:cs typeface="Arial" pitchFamily="34" charset="0"/>
              </a:rPr>
              <a:t>Es la porción de mayor tamaño de la</a:t>
            </a:r>
          </a:p>
          <a:p>
            <a:pPr lvl="0" eaLnBrk="0" fontAlgn="base" hangingPunct="0">
              <a:spcBef>
                <a:spcPct val="0"/>
              </a:spcBef>
              <a:spcAft>
                <a:spcPct val="0"/>
              </a:spcAft>
            </a:pPr>
            <a:r>
              <a:rPr lang="es-ES" sz="2400" dirty="0">
                <a:solidFill>
                  <a:srgbClr val="000000"/>
                </a:solidFill>
                <a:latin typeface="Arial" pitchFamily="34" charset="0"/>
                <a:ea typeface="Times New Roman" pitchFamily="18" charset="0"/>
                <a:cs typeface="Arial" pitchFamily="34" charset="0"/>
              </a:rPr>
              <a:t>hipófisis, contiene grandes cantidades </a:t>
            </a:r>
          </a:p>
          <a:p>
            <a:pPr lvl="0" eaLnBrk="0" fontAlgn="base" hangingPunct="0">
              <a:spcBef>
                <a:spcPct val="0"/>
              </a:spcBef>
              <a:spcAft>
                <a:spcPct val="0"/>
              </a:spcAft>
            </a:pPr>
            <a:r>
              <a:rPr lang="es-ES" sz="2400" dirty="0">
                <a:solidFill>
                  <a:srgbClr val="000000"/>
                </a:solidFill>
                <a:latin typeface="Arial" pitchFamily="34" charset="0"/>
                <a:ea typeface="Times New Roman" pitchFamily="18" charset="0"/>
                <a:cs typeface="Arial" pitchFamily="34" charset="0"/>
              </a:rPr>
              <a:t>de sustancias químicas u hormonas</a:t>
            </a:r>
          </a:p>
          <a:p>
            <a:pPr lvl="0" eaLnBrk="0" fontAlgn="base" hangingPunct="0">
              <a:spcBef>
                <a:spcPct val="0"/>
              </a:spcBef>
              <a:spcAft>
                <a:spcPct val="0"/>
              </a:spcAft>
            </a:pPr>
            <a:r>
              <a:rPr lang="es-ES" sz="2400" dirty="0">
                <a:solidFill>
                  <a:srgbClr val="000000"/>
                </a:solidFill>
                <a:latin typeface="Arial" pitchFamily="34" charset="0"/>
                <a:ea typeface="Times New Roman" pitchFamily="18" charset="0"/>
                <a:cs typeface="Arial" pitchFamily="34" charset="0"/>
              </a:rPr>
              <a:t>que controlan de diez a doce</a:t>
            </a:r>
          </a:p>
          <a:p>
            <a:pPr lvl="0" eaLnBrk="0" fontAlgn="base" hangingPunct="0">
              <a:spcBef>
                <a:spcPct val="0"/>
              </a:spcBef>
              <a:spcAft>
                <a:spcPct val="0"/>
              </a:spcAft>
            </a:pPr>
            <a:r>
              <a:rPr lang="es-ES" sz="2400" dirty="0">
                <a:solidFill>
                  <a:srgbClr val="000000"/>
                </a:solidFill>
                <a:latin typeface="Arial" pitchFamily="34" charset="0"/>
                <a:ea typeface="Times New Roman" pitchFamily="18" charset="0"/>
                <a:cs typeface="Arial" pitchFamily="34" charset="0"/>
              </a:rPr>
              <a:t> </a:t>
            </a:r>
            <a:r>
              <a:rPr lang="es-ES" sz="2400" b="1" dirty="0">
                <a:latin typeface="Arial" pitchFamily="34" charset="0"/>
                <a:ea typeface="Times New Roman" pitchFamily="18" charset="0"/>
                <a:cs typeface="Arial" pitchFamily="34" charset="0"/>
                <a:hlinkClick r:id="rId2"/>
              </a:rPr>
              <a:t>funciones</a:t>
            </a:r>
            <a:r>
              <a:rPr lang="es-ES" sz="2400" dirty="0">
                <a:solidFill>
                  <a:srgbClr val="000000"/>
                </a:solidFill>
                <a:latin typeface="Arial" pitchFamily="34" charset="0"/>
                <a:ea typeface="Times New Roman" pitchFamily="18" charset="0"/>
                <a:cs typeface="Arial" pitchFamily="34" charset="0"/>
              </a:rPr>
              <a:t> del cuerpo. </a:t>
            </a:r>
            <a:endParaRPr lang="es-ES" sz="2400" dirty="0">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sz="2400" b="1"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S" sz="2400" b="1" dirty="0">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sz="2400" b="1"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S" sz="2400" b="1" dirty="0">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sz="2400" b="1"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dirty="0">
              <a:ln>
                <a:noFill/>
              </a:ln>
              <a:solidFill>
                <a:schemeClr val="tx1"/>
              </a:solidFill>
              <a:effectLst/>
              <a:latin typeface="Arial" pitchFamily="34" charset="0"/>
              <a:cs typeface="Arial" pitchFamily="34" charset="0"/>
            </a:endParaRPr>
          </a:p>
        </p:txBody>
      </p:sp>
      <p:pic>
        <p:nvPicPr>
          <p:cNvPr id="29697" name="Imagen 2" descr="Descripción: http://www.monografias.com/trabajos65/hipofisis-pituitaria/hipofisis-pituitaria_image00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31938" y="-134724"/>
            <a:ext cx="3638655" cy="68040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44187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Elipse"/>
          <p:cNvSpPr/>
          <p:nvPr/>
        </p:nvSpPr>
        <p:spPr>
          <a:xfrm rot="10800000" flipV="1">
            <a:off x="2561658" y="1047910"/>
            <a:ext cx="2592288" cy="884293"/>
          </a:xfrm>
          <a:prstGeom prst="ellips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t>HIPÓFISIS</a:t>
            </a:r>
          </a:p>
        </p:txBody>
      </p:sp>
      <p:sp>
        <p:nvSpPr>
          <p:cNvPr id="5" name="4 Elipse"/>
          <p:cNvSpPr/>
          <p:nvPr/>
        </p:nvSpPr>
        <p:spPr>
          <a:xfrm>
            <a:off x="353846" y="3281230"/>
            <a:ext cx="2532506" cy="91440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chemeClr val="tx1"/>
                </a:solidFill>
              </a:rPr>
              <a:t>Anterior</a:t>
            </a:r>
          </a:p>
          <a:p>
            <a:pPr algn="ctr"/>
            <a:r>
              <a:rPr lang="es-ES" dirty="0">
                <a:solidFill>
                  <a:schemeClr val="tx1"/>
                </a:solidFill>
              </a:rPr>
              <a:t>Adenohipófisis</a:t>
            </a:r>
          </a:p>
        </p:txBody>
      </p:sp>
      <p:sp>
        <p:nvSpPr>
          <p:cNvPr id="7" name="6 Elipse"/>
          <p:cNvSpPr/>
          <p:nvPr/>
        </p:nvSpPr>
        <p:spPr>
          <a:xfrm>
            <a:off x="6156176" y="3227291"/>
            <a:ext cx="2412926" cy="91440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chemeClr val="tx1"/>
                </a:solidFill>
              </a:rPr>
              <a:t>Posterior Neurohipófisis</a:t>
            </a:r>
          </a:p>
        </p:txBody>
      </p:sp>
      <p:cxnSp>
        <p:nvCxnSpPr>
          <p:cNvPr id="9" name="8 Conector recto de flecha"/>
          <p:cNvCxnSpPr>
            <a:stCxn id="2" idx="6"/>
          </p:cNvCxnSpPr>
          <p:nvPr/>
        </p:nvCxnSpPr>
        <p:spPr>
          <a:xfrm flipH="1">
            <a:off x="1464824" y="1490057"/>
            <a:ext cx="1096834" cy="164608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9 Conector recto de flecha"/>
          <p:cNvCxnSpPr>
            <a:cxnSpLocks/>
            <a:stCxn id="2" idx="2"/>
            <a:endCxn id="7" idx="2"/>
          </p:cNvCxnSpPr>
          <p:nvPr/>
        </p:nvCxnSpPr>
        <p:spPr>
          <a:xfrm>
            <a:off x="5153946" y="1490057"/>
            <a:ext cx="1002230" cy="219443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13 Rectángulo"/>
          <p:cNvSpPr/>
          <p:nvPr/>
        </p:nvSpPr>
        <p:spPr>
          <a:xfrm>
            <a:off x="4211960" y="4653136"/>
            <a:ext cx="3024336" cy="180020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eaLnBrk="0" fontAlgn="base" hangingPunct="0">
              <a:spcBef>
                <a:spcPct val="0"/>
              </a:spcBef>
              <a:spcAft>
                <a:spcPct val="0"/>
              </a:spcAft>
            </a:pPr>
            <a:r>
              <a:rPr lang="es-ES" sz="2000" dirty="0">
                <a:solidFill>
                  <a:schemeClr val="tx1"/>
                </a:solidFill>
                <a:latin typeface="Arial" pitchFamily="34" charset="0"/>
                <a:ea typeface="Times New Roman" pitchFamily="18" charset="0"/>
                <a:cs typeface="Arial" pitchFamily="34" charset="0"/>
              </a:rPr>
              <a:t>Almacena las hormonas ADH (Hormona</a:t>
            </a:r>
          </a:p>
          <a:p>
            <a:pPr lvl="0" eaLnBrk="0" fontAlgn="base" hangingPunct="0">
              <a:spcBef>
                <a:spcPct val="0"/>
              </a:spcBef>
              <a:spcAft>
                <a:spcPct val="0"/>
              </a:spcAft>
            </a:pPr>
            <a:r>
              <a:rPr lang="es-ES" sz="2000" dirty="0">
                <a:solidFill>
                  <a:schemeClr val="tx1"/>
                </a:solidFill>
                <a:latin typeface="Arial" pitchFamily="34" charset="0"/>
                <a:ea typeface="Times New Roman" pitchFamily="18" charset="0"/>
                <a:cs typeface="Arial" pitchFamily="34" charset="0"/>
              </a:rPr>
              <a:t>antidiurética) y </a:t>
            </a:r>
            <a:r>
              <a:rPr lang="es-ES" sz="2000" dirty="0" err="1">
                <a:solidFill>
                  <a:schemeClr val="tx1"/>
                </a:solidFill>
                <a:latin typeface="Arial" pitchFamily="34" charset="0"/>
                <a:ea typeface="Times New Roman" pitchFamily="18" charset="0"/>
                <a:cs typeface="Arial" pitchFamily="34" charset="0"/>
              </a:rPr>
              <a:t>oxitocina</a:t>
            </a:r>
            <a:endParaRPr lang="es-ES" sz="2000" dirty="0">
              <a:solidFill>
                <a:schemeClr val="tx1"/>
              </a:solidFill>
              <a:latin typeface="Arial" pitchFamily="34" charset="0"/>
              <a:ea typeface="Times New Roman" pitchFamily="18" charset="0"/>
              <a:cs typeface="Arial" pitchFamily="34" charset="0"/>
            </a:endParaRPr>
          </a:p>
          <a:p>
            <a:pPr lvl="0" eaLnBrk="0" fontAlgn="base" hangingPunct="0">
              <a:spcBef>
                <a:spcPct val="0"/>
              </a:spcBef>
              <a:spcAft>
                <a:spcPct val="0"/>
              </a:spcAft>
            </a:pPr>
            <a:r>
              <a:rPr lang="es-ES" sz="2000" dirty="0">
                <a:solidFill>
                  <a:schemeClr val="tx1"/>
                </a:solidFill>
                <a:latin typeface="Arial" pitchFamily="34" charset="0"/>
                <a:ea typeface="Times New Roman" pitchFamily="18" charset="0"/>
                <a:cs typeface="Arial" pitchFamily="34" charset="0"/>
              </a:rPr>
              <a:t>segregadas</a:t>
            </a:r>
          </a:p>
          <a:p>
            <a:pPr lvl="0" eaLnBrk="0" fontAlgn="base" hangingPunct="0">
              <a:spcBef>
                <a:spcPct val="0"/>
              </a:spcBef>
              <a:spcAft>
                <a:spcPct val="0"/>
              </a:spcAft>
            </a:pPr>
            <a:r>
              <a:rPr lang="es-ES" sz="2000" dirty="0">
                <a:solidFill>
                  <a:schemeClr val="tx1"/>
                </a:solidFill>
                <a:latin typeface="Arial" pitchFamily="34" charset="0"/>
                <a:ea typeface="Times New Roman" pitchFamily="18" charset="0"/>
                <a:cs typeface="Arial" pitchFamily="34" charset="0"/>
              </a:rPr>
              <a:t>Por el hipotálamo.</a:t>
            </a:r>
          </a:p>
          <a:p>
            <a:pPr lvl="0" eaLnBrk="0" fontAlgn="base" hangingPunct="0">
              <a:spcBef>
                <a:spcPct val="0"/>
              </a:spcBef>
              <a:spcAft>
                <a:spcPct val="0"/>
              </a:spcAft>
            </a:pPr>
            <a:endParaRPr lang="es-ES" dirty="0"/>
          </a:p>
        </p:txBody>
      </p:sp>
      <p:cxnSp>
        <p:nvCxnSpPr>
          <p:cNvPr id="17" name="16 Conector recto de flecha"/>
          <p:cNvCxnSpPr>
            <a:cxnSpLocks/>
          </p:cNvCxnSpPr>
          <p:nvPr/>
        </p:nvCxnSpPr>
        <p:spPr>
          <a:xfrm flipH="1">
            <a:off x="6012160" y="4005064"/>
            <a:ext cx="720080" cy="64807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 name="13 Rectángulo">
            <a:extLst>
              <a:ext uri="{FF2B5EF4-FFF2-40B4-BE49-F238E27FC236}">
                <a16:creationId xmlns:a16="http://schemas.microsoft.com/office/drawing/2014/main" id="{602A55F2-29AF-35FE-0836-78AD852FE055}"/>
              </a:ext>
            </a:extLst>
          </p:cNvPr>
          <p:cNvSpPr/>
          <p:nvPr/>
        </p:nvSpPr>
        <p:spPr>
          <a:xfrm>
            <a:off x="5796136" y="147809"/>
            <a:ext cx="3024336" cy="180020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fontAlgn="base" hangingPunct="0">
              <a:spcBef>
                <a:spcPct val="0"/>
              </a:spcBef>
              <a:spcAft>
                <a:spcPct val="0"/>
              </a:spcAft>
            </a:pPr>
            <a:endParaRPr lang="es-ES" sz="2000" dirty="0">
              <a:solidFill>
                <a:schemeClr val="tx1"/>
              </a:solidFill>
              <a:latin typeface="Arial" pitchFamily="34" charset="0"/>
              <a:ea typeface="Times New Roman" pitchFamily="18" charset="0"/>
              <a:cs typeface="Arial" pitchFamily="34" charset="0"/>
            </a:endParaRPr>
          </a:p>
          <a:p>
            <a:pPr eaLnBrk="0" fontAlgn="base" hangingPunct="0">
              <a:spcBef>
                <a:spcPct val="0"/>
              </a:spcBef>
              <a:spcAft>
                <a:spcPct val="0"/>
              </a:spcAft>
            </a:pPr>
            <a:r>
              <a:rPr lang="es-ES" sz="2000" b="1" dirty="0">
                <a:solidFill>
                  <a:schemeClr val="tx1"/>
                </a:solidFill>
                <a:latin typeface="Arial" pitchFamily="34" charset="0"/>
                <a:ea typeface="Times New Roman" pitchFamily="18" charset="0"/>
                <a:cs typeface="Arial" pitchFamily="34" charset="0"/>
              </a:rPr>
              <a:t>Hipotálamo segrega</a:t>
            </a:r>
          </a:p>
          <a:p>
            <a:pPr eaLnBrk="0" fontAlgn="base" hangingPunct="0">
              <a:spcBef>
                <a:spcPct val="0"/>
              </a:spcBef>
              <a:spcAft>
                <a:spcPct val="0"/>
              </a:spcAft>
            </a:pPr>
            <a:r>
              <a:rPr lang="es-ES" sz="2000" b="1" dirty="0">
                <a:solidFill>
                  <a:schemeClr val="tx1"/>
                </a:solidFill>
                <a:latin typeface="Arial" pitchFamily="34" charset="0"/>
                <a:ea typeface="Times New Roman" pitchFamily="18" charset="0"/>
                <a:cs typeface="Arial" pitchFamily="34" charset="0"/>
              </a:rPr>
              <a:t>Hormonas:</a:t>
            </a:r>
          </a:p>
          <a:p>
            <a:pPr marL="342900" indent="-342900" eaLnBrk="0" fontAlgn="base" hangingPunct="0">
              <a:spcBef>
                <a:spcPct val="0"/>
              </a:spcBef>
              <a:spcAft>
                <a:spcPct val="0"/>
              </a:spcAft>
              <a:buFont typeface="Arial" panose="020B0604020202020204" pitchFamily="34" charset="0"/>
              <a:buChar char="•"/>
            </a:pPr>
            <a:r>
              <a:rPr lang="es-ES" sz="2000" dirty="0">
                <a:solidFill>
                  <a:schemeClr val="tx1"/>
                </a:solidFill>
                <a:latin typeface="Arial" pitchFamily="34" charset="0"/>
                <a:ea typeface="Times New Roman" pitchFamily="18" charset="0"/>
                <a:cs typeface="Arial" pitchFamily="34" charset="0"/>
              </a:rPr>
              <a:t> ADH (Hormona</a:t>
            </a:r>
          </a:p>
          <a:p>
            <a:pPr lvl="0" eaLnBrk="0" fontAlgn="base" hangingPunct="0">
              <a:spcBef>
                <a:spcPct val="0"/>
              </a:spcBef>
              <a:spcAft>
                <a:spcPct val="0"/>
              </a:spcAft>
            </a:pPr>
            <a:r>
              <a:rPr lang="es-ES" sz="2000" dirty="0">
                <a:solidFill>
                  <a:schemeClr val="tx1"/>
                </a:solidFill>
                <a:latin typeface="Arial" pitchFamily="34" charset="0"/>
                <a:ea typeface="Times New Roman" pitchFamily="18" charset="0"/>
                <a:cs typeface="Arial" pitchFamily="34" charset="0"/>
              </a:rPr>
              <a:t>antidiurética) </a:t>
            </a:r>
          </a:p>
          <a:p>
            <a:pPr marL="342900" lvl="0" indent="-342900" eaLnBrk="0" fontAlgn="base" hangingPunct="0">
              <a:spcBef>
                <a:spcPct val="0"/>
              </a:spcBef>
              <a:spcAft>
                <a:spcPct val="0"/>
              </a:spcAft>
              <a:buFont typeface="Arial" panose="020B0604020202020204" pitchFamily="34" charset="0"/>
              <a:buChar char="•"/>
            </a:pPr>
            <a:r>
              <a:rPr lang="es-ES" sz="2000" dirty="0">
                <a:solidFill>
                  <a:schemeClr val="tx1"/>
                </a:solidFill>
                <a:latin typeface="Arial" pitchFamily="34" charset="0"/>
                <a:ea typeface="Times New Roman" pitchFamily="18" charset="0"/>
                <a:cs typeface="Arial" pitchFamily="34" charset="0"/>
              </a:rPr>
              <a:t>oxitocina</a:t>
            </a:r>
          </a:p>
          <a:p>
            <a:pPr lvl="0" eaLnBrk="0" fontAlgn="base" hangingPunct="0">
              <a:spcBef>
                <a:spcPct val="0"/>
              </a:spcBef>
              <a:spcAft>
                <a:spcPct val="0"/>
              </a:spcAft>
            </a:pPr>
            <a:endParaRPr lang="es-ES" sz="2000" dirty="0">
              <a:solidFill>
                <a:schemeClr val="tx1"/>
              </a:solidFill>
              <a:latin typeface="Arial" pitchFamily="34" charset="0"/>
              <a:ea typeface="Times New Roman" pitchFamily="18" charset="0"/>
              <a:cs typeface="Arial" pitchFamily="34" charset="0"/>
            </a:endParaRPr>
          </a:p>
          <a:p>
            <a:pPr lvl="0" eaLnBrk="0" fontAlgn="base" hangingPunct="0">
              <a:spcBef>
                <a:spcPct val="0"/>
              </a:spcBef>
              <a:spcAft>
                <a:spcPct val="0"/>
              </a:spcAft>
            </a:pPr>
            <a:endParaRPr lang="es-ES" dirty="0"/>
          </a:p>
        </p:txBody>
      </p:sp>
      <p:cxnSp>
        <p:nvCxnSpPr>
          <p:cNvPr id="8" name="16 Conector recto de flecha">
            <a:extLst>
              <a:ext uri="{FF2B5EF4-FFF2-40B4-BE49-F238E27FC236}">
                <a16:creationId xmlns:a16="http://schemas.microsoft.com/office/drawing/2014/main" id="{8AEF60DB-2591-F3B9-A5EC-C1397E1EC046}"/>
              </a:ext>
            </a:extLst>
          </p:cNvPr>
          <p:cNvCxnSpPr>
            <a:cxnSpLocks/>
          </p:cNvCxnSpPr>
          <p:nvPr/>
        </p:nvCxnSpPr>
        <p:spPr>
          <a:xfrm flipH="1">
            <a:off x="4536654" y="404664"/>
            <a:ext cx="1316758" cy="64324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4255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anim calcmode="lin" valueType="num">
                                      <p:cBhvr>
                                        <p:cTn id="24" dur="1000" fill="hold"/>
                                        <p:tgtEl>
                                          <p:spTgt spid="3"/>
                                        </p:tgtEl>
                                        <p:attrNameLst>
                                          <p:attrName>ppt_x</p:attrName>
                                        </p:attrNameLst>
                                      </p:cBhvr>
                                      <p:tavLst>
                                        <p:tav tm="0">
                                          <p:val>
                                            <p:strVal val="#ppt_x"/>
                                          </p:val>
                                        </p:tav>
                                        <p:tav tm="100000">
                                          <p:val>
                                            <p:strVal val="#ppt_x"/>
                                          </p:val>
                                        </p:tav>
                                      </p:tavLst>
                                    </p:anim>
                                    <p:anim calcmode="lin" valueType="num">
                                      <p:cBhvr>
                                        <p:cTn id="25" dur="1000" fill="hold"/>
                                        <p:tgtEl>
                                          <p:spTgt spid="3"/>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par>
                          <p:cTn id="31" fill="hold">
                            <p:stCondLst>
                              <p:cond delay="1000"/>
                            </p:stCondLst>
                            <p:childTnLst>
                              <p:par>
                                <p:cTn id="32" presetID="42" presetClass="entr" presetSubtype="0" fill="hold"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1000"/>
                                        <p:tgtEl>
                                          <p:spTgt spid="17"/>
                                        </p:tgtEl>
                                      </p:cBhvr>
                                    </p:animEffect>
                                    <p:anim calcmode="lin" valueType="num">
                                      <p:cBhvr>
                                        <p:cTn id="35" dur="1000" fill="hold"/>
                                        <p:tgtEl>
                                          <p:spTgt spid="17"/>
                                        </p:tgtEl>
                                        <p:attrNameLst>
                                          <p:attrName>ppt_x</p:attrName>
                                        </p:attrNameLst>
                                      </p:cBhvr>
                                      <p:tavLst>
                                        <p:tav tm="0">
                                          <p:val>
                                            <p:strVal val="#ppt_x"/>
                                          </p:val>
                                        </p:tav>
                                        <p:tav tm="100000">
                                          <p:val>
                                            <p:strVal val="#ppt_x"/>
                                          </p:val>
                                        </p:tav>
                                      </p:tavLst>
                                    </p:anim>
                                    <p:anim calcmode="lin" valueType="num">
                                      <p:cBhvr>
                                        <p:cTn id="36" dur="1000" fill="hold"/>
                                        <p:tgtEl>
                                          <p:spTgt spid="17"/>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1000"/>
                                        <p:tgtEl>
                                          <p:spTgt spid="14"/>
                                        </p:tgtEl>
                                      </p:cBhvr>
                                    </p:animEffect>
                                    <p:anim calcmode="lin" valueType="num">
                                      <p:cBhvr>
                                        <p:cTn id="40" dur="1000" fill="hold"/>
                                        <p:tgtEl>
                                          <p:spTgt spid="14"/>
                                        </p:tgtEl>
                                        <p:attrNameLst>
                                          <p:attrName>ppt_x</p:attrName>
                                        </p:attrNameLst>
                                      </p:cBhvr>
                                      <p:tavLst>
                                        <p:tav tm="0">
                                          <p:val>
                                            <p:strVal val="#ppt_x"/>
                                          </p:val>
                                        </p:tav>
                                        <p:tav tm="100000">
                                          <p:val>
                                            <p:strVal val="#ppt_x"/>
                                          </p:val>
                                        </p:tav>
                                      </p:tavLst>
                                    </p:anim>
                                    <p:anim calcmode="lin" valueType="num">
                                      <p:cBhvr>
                                        <p:cTn id="4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7" grpId="0" animBg="1"/>
      <p:bldP spid="14" grpId="0" animBg="1"/>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Elipse"/>
          <p:cNvSpPr/>
          <p:nvPr/>
        </p:nvSpPr>
        <p:spPr>
          <a:xfrm rot="10800000" flipV="1">
            <a:off x="2771800" y="188640"/>
            <a:ext cx="2592288" cy="88429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t>HIPÓFISIS</a:t>
            </a:r>
          </a:p>
        </p:txBody>
      </p:sp>
      <p:sp>
        <p:nvSpPr>
          <p:cNvPr id="5" name="4 Elipse"/>
          <p:cNvSpPr/>
          <p:nvPr/>
        </p:nvSpPr>
        <p:spPr>
          <a:xfrm>
            <a:off x="116556" y="555717"/>
            <a:ext cx="155342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Anterior</a:t>
            </a:r>
          </a:p>
        </p:txBody>
      </p:sp>
      <p:sp>
        <p:nvSpPr>
          <p:cNvPr id="7" name="6 Elipse"/>
          <p:cNvSpPr/>
          <p:nvPr/>
        </p:nvSpPr>
        <p:spPr>
          <a:xfrm>
            <a:off x="7105972" y="105545"/>
            <a:ext cx="1728192"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Posterior</a:t>
            </a:r>
          </a:p>
        </p:txBody>
      </p:sp>
      <p:cxnSp>
        <p:nvCxnSpPr>
          <p:cNvPr id="9" name="8 Conector recto de flecha"/>
          <p:cNvCxnSpPr>
            <a:stCxn id="2" idx="6"/>
          </p:cNvCxnSpPr>
          <p:nvPr/>
        </p:nvCxnSpPr>
        <p:spPr>
          <a:xfrm flipH="1">
            <a:off x="1669976" y="630787"/>
            <a:ext cx="1101824" cy="49395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9 Conector recto de flecha"/>
          <p:cNvCxnSpPr>
            <a:stCxn id="2" idx="2"/>
            <a:endCxn id="7" idx="2"/>
          </p:cNvCxnSpPr>
          <p:nvPr/>
        </p:nvCxnSpPr>
        <p:spPr>
          <a:xfrm flipV="1">
            <a:off x="5364088" y="562745"/>
            <a:ext cx="1741884" cy="6804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20 Conector recto de flecha"/>
          <p:cNvCxnSpPr/>
          <p:nvPr/>
        </p:nvCxnSpPr>
        <p:spPr>
          <a:xfrm>
            <a:off x="434988" y="1487365"/>
            <a:ext cx="0" cy="100553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21 Conector recto de flecha"/>
          <p:cNvCxnSpPr/>
          <p:nvPr/>
        </p:nvCxnSpPr>
        <p:spPr>
          <a:xfrm>
            <a:off x="434988" y="3407296"/>
            <a:ext cx="0" cy="493957"/>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3" name="22 Conector recto de flecha"/>
          <p:cNvCxnSpPr>
            <a:endCxn id="33" idx="1"/>
          </p:cNvCxnSpPr>
          <p:nvPr/>
        </p:nvCxnSpPr>
        <p:spPr>
          <a:xfrm>
            <a:off x="1403648" y="1487365"/>
            <a:ext cx="824068" cy="146273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23 Conector recto de flecha"/>
          <p:cNvCxnSpPr/>
          <p:nvPr/>
        </p:nvCxnSpPr>
        <p:spPr>
          <a:xfrm>
            <a:off x="2592353" y="3407296"/>
            <a:ext cx="0" cy="49395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5" name="24 Conector recto de flecha"/>
          <p:cNvCxnSpPr/>
          <p:nvPr/>
        </p:nvCxnSpPr>
        <p:spPr>
          <a:xfrm>
            <a:off x="1662673" y="1376043"/>
            <a:ext cx="1948071" cy="123279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6" name="25 Rectángulo"/>
          <p:cNvSpPr/>
          <p:nvPr/>
        </p:nvSpPr>
        <p:spPr>
          <a:xfrm>
            <a:off x="64197" y="2492896"/>
            <a:ext cx="1598476"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err="1"/>
              <a:t>adrenocorticotropina</a:t>
            </a:r>
            <a:r>
              <a:rPr lang="es-ES" dirty="0"/>
              <a:t>,(ACTH)</a:t>
            </a:r>
          </a:p>
        </p:txBody>
      </p:sp>
      <p:sp>
        <p:nvSpPr>
          <p:cNvPr id="29" name="28 Rectángulo"/>
          <p:cNvSpPr/>
          <p:nvPr/>
        </p:nvSpPr>
        <p:spPr>
          <a:xfrm>
            <a:off x="53040" y="3951318"/>
            <a:ext cx="1782656"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estimula la corteza suprarrenal</a:t>
            </a:r>
          </a:p>
        </p:txBody>
      </p:sp>
      <p:sp>
        <p:nvSpPr>
          <p:cNvPr id="33" name="32 Rectángulo"/>
          <p:cNvSpPr/>
          <p:nvPr/>
        </p:nvSpPr>
        <p:spPr>
          <a:xfrm>
            <a:off x="2227716" y="2492896"/>
            <a:ext cx="1001284"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err="1"/>
              <a:t>tirotropina</a:t>
            </a:r>
            <a:r>
              <a:rPr lang="es-ES" dirty="0"/>
              <a:t> (TSH) </a:t>
            </a:r>
          </a:p>
        </p:txBody>
      </p:sp>
      <p:sp>
        <p:nvSpPr>
          <p:cNvPr id="38" name="37 Rectángulo"/>
          <p:cNvSpPr/>
          <p:nvPr/>
        </p:nvSpPr>
        <p:spPr>
          <a:xfrm>
            <a:off x="2228864" y="3978093"/>
            <a:ext cx="1000135"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tiroides</a:t>
            </a:r>
          </a:p>
        </p:txBody>
      </p:sp>
      <p:sp>
        <p:nvSpPr>
          <p:cNvPr id="40" name="39 Rectángulo"/>
          <p:cNvSpPr/>
          <p:nvPr/>
        </p:nvSpPr>
        <p:spPr>
          <a:xfrm>
            <a:off x="3610744" y="2608840"/>
            <a:ext cx="1501316"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err="1"/>
              <a:t>foliculoestimulante</a:t>
            </a:r>
            <a:r>
              <a:rPr lang="es-ES" dirty="0"/>
              <a:t> (FSH) </a:t>
            </a:r>
          </a:p>
        </p:txBody>
      </p:sp>
      <p:sp>
        <p:nvSpPr>
          <p:cNvPr id="43" name="42 Rectángulo"/>
          <p:cNvSpPr/>
          <p:nvPr/>
        </p:nvSpPr>
        <p:spPr>
          <a:xfrm>
            <a:off x="3653542" y="3996188"/>
            <a:ext cx="1458517"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estimulante de los folículos </a:t>
            </a:r>
          </a:p>
        </p:txBody>
      </p:sp>
      <p:cxnSp>
        <p:nvCxnSpPr>
          <p:cNvPr id="45" name="44 Conector recto de flecha"/>
          <p:cNvCxnSpPr/>
          <p:nvPr/>
        </p:nvCxnSpPr>
        <p:spPr>
          <a:xfrm>
            <a:off x="1767364" y="1160381"/>
            <a:ext cx="5756964" cy="14848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6" name="45 Conector recto de flecha"/>
          <p:cNvCxnSpPr>
            <a:cxnSpLocks/>
          </p:cNvCxnSpPr>
          <p:nvPr/>
        </p:nvCxnSpPr>
        <p:spPr>
          <a:xfrm>
            <a:off x="8108741" y="3539953"/>
            <a:ext cx="161865" cy="43814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7" name="46 Conector recto de flecha"/>
          <p:cNvCxnSpPr>
            <a:endCxn id="53" idx="1"/>
          </p:cNvCxnSpPr>
          <p:nvPr/>
        </p:nvCxnSpPr>
        <p:spPr>
          <a:xfrm>
            <a:off x="1669976" y="1240387"/>
            <a:ext cx="3922985" cy="182565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8" name="47 Conector recto de flecha"/>
          <p:cNvCxnSpPr>
            <a:stCxn id="53" idx="2"/>
            <a:endCxn id="54" idx="0"/>
          </p:cNvCxnSpPr>
          <p:nvPr/>
        </p:nvCxnSpPr>
        <p:spPr>
          <a:xfrm>
            <a:off x="6322938" y="3523240"/>
            <a:ext cx="37963" cy="47294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9" name="48 Conector recto de flecha"/>
          <p:cNvCxnSpPr>
            <a:cxnSpLocks/>
          </p:cNvCxnSpPr>
          <p:nvPr/>
        </p:nvCxnSpPr>
        <p:spPr>
          <a:xfrm flipH="1">
            <a:off x="4399139" y="3523240"/>
            <a:ext cx="111098" cy="442147"/>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3" name="52 Rectángulo"/>
          <p:cNvSpPr/>
          <p:nvPr/>
        </p:nvSpPr>
        <p:spPr>
          <a:xfrm>
            <a:off x="5592961" y="2608840"/>
            <a:ext cx="1459954"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err="1"/>
              <a:t>luteinizante</a:t>
            </a:r>
            <a:r>
              <a:rPr lang="es-ES" dirty="0"/>
              <a:t> (LH), </a:t>
            </a:r>
          </a:p>
        </p:txBody>
      </p:sp>
      <p:sp>
        <p:nvSpPr>
          <p:cNvPr id="54" name="53 Rectángulo"/>
          <p:cNvSpPr/>
          <p:nvPr/>
        </p:nvSpPr>
        <p:spPr>
          <a:xfrm>
            <a:off x="5668887" y="3996188"/>
            <a:ext cx="1384027"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glándulas sexuales</a:t>
            </a:r>
          </a:p>
        </p:txBody>
      </p:sp>
      <p:sp>
        <p:nvSpPr>
          <p:cNvPr id="60" name="59 Rectángulo"/>
          <p:cNvSpPr/>
          <p:nvPr/>
        </p:nvSpPr>
        <p:spPr>
          <a:xfrm>
            <a:off x="7524328" y="2645271"/>
            <a:ext cx="1224136"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prolactina</a:t>
            </a:r>
          </a:p>
        </p:txBody>
      </p:sp>
      <p:sp>
        <p:nvSpPr>
          <p:cNvPr id="61" name="60 Rectángulo"/>
          <p:cNvSpPr/>
          <p:nvPr/>
        </p:nvSpPr>
        <p:spPr>
          <a:xfrm>
            <a:off x="7452522" y="3997811"/>
            <a:ext cx="1691477"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producción de leche </a:t>
            </a:r>
          </a:p>
        </p:txBody>
      </p:sp>
      <p:sp>
        <p:nvSpPr>
          <p:cNvPr id="73" name="72 Rectángulo"/>
          <p:cNvSpPr/>
          <p:nvPr/>
        </p:nvSpPr>
        <p:spPr>
          <a:xfrm>
            <a:off x="116556" y="5445224"/>
            <a:ext cx="1650808"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err="1"/>
              <a:t>somatotropina</a:t>
            </a:r>
            <a:endParaRPr lang="es-ES" dirty="0"/>
          </a:p>
        </p:txBody>
      </p:sp>
      <p:sp>
        <p:nvSpPr>
          <p:cNvPr id="74" name="73 Rectángulo"/>
          <p:cNvSpPr/>
          <p:nvPr/>
        </p:nvSpPr>
        <p:spPr>
          <a:xfrm>
            <a:off x="2654488" y="5563074"/>
            <a:ext cx="18002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matriz ósea  y el músculo</a:t>
            </a:r>
          </a:p>
        </p:txBody>
      </p:sp>
      <p:cxnSp>
        <p:nvCxnSpPr>
          <p:cNvPr id="76" name="75 Conector recto de flecha"/>
          <p:cNvCxnSpPr>
            <a:endCxn id="93" idx="1"/>
          </p:cNvCxnSpPr>
          <p:nvPr/>
        </p:nvCxnSpPr>
        <p:spPr>
          <a:xfrm>
            <a:off x="6950436" y="1820140"/>
            <a:ext cx="692907"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8" name="77 Conector recto de flecha"/>
          <p:cNvCxnSpPr>
            <a:endCxn id="74" idx="1"/>
          </p:cNvCxnSpPr>
          <p:nvPr/>
        </p:nvCxnSpPr>
        <p:spPr>
          <a:xfrm>
            <a:off x="1835696" y="6020274"/>
            <a:ext cx="818792"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5" name="84 Conector angular"/>
          <p:cNvCxnSpPr>
            <a:endCxn id="73" idx="3"/>
          </p:cNvCxnSpPr>
          <p:nvPr/>
        </p:nvCxnSpPr>
        <p:spPr>
          <a:xfrm rot="16200000" flipH="1">
            <a:off x="-664928" y="3470131"/>
            <a:ext cx="4284843" cy="579741"/>
          </a:xfrm>
          <a:prstGeom prst="bentConnector4">
            <a:avLst>
              <a:gd name="adj1" fmla="val 44665"/>
              <a:gd name="adj2" fmla="val 13943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2" name="91 Rectángulo"/>
          <p:cNvSpPr/>
          <p:nvPr/>
        </p:nvSpPr>
        <p:spPr>
          <a:xfrm>
            <a:off x="5526043" y="1304330"/>
            <a:ext cx="1513804"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estimuladora de los </a:t>
            </a:r>
            <a:r>
              <a:rPr lang="es-ES" dirty="0" err="1"/>
              <a:t>melanocitos</a:t>
            </a:r>
            <a:endParaRPr lang="es-ES" dirty="0"/>
          </a:p>
        </p:txBody>
      </p:sp>
      <p:sp>
        <p:nvSpPr>
          <p:cNvPr id="93" name="92 Rectángulo"/>
          <p:cNvSpPr/>
          <p:nvPr/>
        </p:nvSpPr>
        <p:spPr>
          <a:xfrm>
            <a:off x="7643343" y="1509755"/>
            <a:ext cx="1309836" cy="6207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síntesis de melanina </a:t>
            </a:r>
          </a:p>
        </p:txBody>
      </p:sp>
      <p:cxnSp>
        <p:nvCxnSpPr>
          <p:cNvPr id="4" name="3 Conector recto de flecha"/>
          <p:cNvCxnSpPr/>
          <p:nvPr/>
        </p:nvCxnSpPr>
        <p:spPr>
          <a:xfrm>
            <a:off x="1662673" y="1240387"/>
            <a:ext cx="3930288" cy="37719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1097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500"/>
                                        <p:tgtEl>
                                          <p:spTgt spid="26"/>
                                        </p:tgtEl>
                                      </p:cBhvr>
                                    </p:animEffect>
                                    <p:anim calcmode="lin" valueType="num">
                                      <p:cBhvr>
                                        <p:cTn id="23" dur="500" fill="hold"/>
                                        <p:tgtEl>
                                          <p:spTgt spid="26"/>
                                        </p:tgtEl>
                                        <p:attrNameLst>
                                          <p:attrName>ppt_x</p:attrName>
                                        </p:attrNameLst>
                                      </p:cBhvr>
                                      <p:tavLst>
                                        <p:tav tm="0">
                                          <p:val>
                                            <p:strVal val="#ppt_x"/>
                                          </p:val>
                                        </p:tav>
                                        <p:tav tm="100000">
                                          <p:val>
                                            <p:strVal val="#ppt_x"/>
                                          </p:val>
                                        </p:tav>
                                      </p:tavLst>
                                    </p:anim>
                                    <p:anim calcmode="lin" valueType="num">
                                      <p:cBhvr>
                                        <p:cTn id="24" dur="500" fill="hold"/>
                                        <p:tgtEl>
                                          <p:spTgt spid="26"/>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500"/>
                                        <p:tgtEl>
                                          <p:spTgt spid="33"/>
                                        </p:tgtEl>
                                      </p:cBhvr>
                                    </p:animEffect>
                                    <p:anim calcmode="lin" valueType="num">
                                      <p:cBhvr>
                                        <p:cTn id="29" dur="500" fill="hold"/>
                                        <p:tgtEl>
                                          <p:spTgt spid="33"/>
                                        </p:tgtEl>
                                        <p:attrNameLst>
                                          <p:attrName>ppt_x</p:attrName>
                                        </p:attrNameLst>
                                      </p:cBhvr>
                                      <p:tavLst>
                                        <p:tav tm="0">
                                          <p:val>
                                            <p:strVal val="#ppt_x"/>
                                          </p:val>
                                        </p:tav>
                                        <p:tav tm="100000">
                                          <p:val>
                                            <p:strVal val="#ppt_x"/>
                                          </p:val>
                                        </p:tav>
                                      </p:tavLst>
                                    </p:anim>
                                    <p:anim calcmode="lin" valueType="num">
                                      <p:cBhvr>
                                        <p:cTn id="30" dur="5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40"/>
                                        </p:tgtEl>
                                        <p:attrNameLst>
                                          <p:attrName>style.visibility</p:attrName>
                                        </p:attrNameLst>
                                      </p:cBhvr>
                                      <p:to>
                                        <p:strVal val="visible"/>
                                      </p:to>
                                    </p:set>
                                    <p:animEffect transition="in" filter="fade">
                                      <p:cBhvr>
                                        <p:cTn id="34" dur="500"/>
                                        <p:tgtEl>
                                          <p:spTgt spid="40"/>
                                        </p:tgtEl>
                                      </p:cBhvr>
                                    </p:animEffect>
                                    <p:anim calcmode="lin" valueType="num">
                                      <p:cBhvr>
                                        <p:cTn id="35" dur="500" fill="hold"/>
                                        <p:tgtEl>
                                          <p:spTgt spid="40"/>
                                        </p:tgtEl>
                                        <p:attrNameLst>
                                          <p:attrName>ppt_x</p:attrName>
                                        </p:attrNameLst>
                                      </p:cBhvr>
                                      <p:tavLst>
                                        <p:tav tm="0">
                                          <p:val>
                                            <p:strVal val="#ppt_x"/>
                                          </p:val>
                                        </p:tav>
                                        <p:tav tm="100000">
                                          <p:val>
                                            <p:strVal val="#ppt_x"/>
                                          </p:val>
                                        </p:tav>
                                      </p:tavLst>
                                    </p:anim>
                                    <p:anim calcmode="lin" valueType="num">
                                      <p:cBhvr>
                                        <p:cTn id="36" dur="500" fill="hold"/>
                                        <p:tgtEl>
                                          <p:spTgt spid="40"/>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Effect transition="in" filter="fade">
                                      <p:cBhvr>
                                        <p:cTn id="40" dur="500"/>
                                        <p:tgtEl>
                                          <p:spTgt spid="53"/>
                                        </p:tgtEl>
                                      </p:cBhvr>
                                    </p:animEffect>
                                    <p:anim calcmode="lin" valueType="num">
                                      <p:cBhvr>
                                        <p:cTn id="41" dur="500" fill="hold"/>
                                        <p:tgtEl>
                                          <p:spTgt spid="53"/>
                                        </p:tgtEl>
                                        <p:attrNameLst>
                                          <p:attrName>ppt_x</p:attrName>
                                        </p:attrNameLst>
                                      </p:cBhvr>
                                      <p:tavLst>
                                        <p:tav tm="0">
                                          <p:val>
                                            <p:strVal val="#ppt_x"/>
                                          </p:val>
                                        </p:tav>
                                        <p:tav tm="100000">
                                          <p:val>
                                            <p:strVal val="#ppt_x"/>
                                          </p:val>
                                        </p:tav>
                                      </p:tavLst>
                                    </p:anim>
                                    <p:anim calcmode="lin" valueType="num">
                                      <p:cBhvr>
                                        <p:cTn id="42" dur="500" fill="hold"/>
                                        <p:tgtEl>
                                          <p:spTgt spid="53"/>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42"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500"/>
                                        <p:tgtEl>
                                          <p:spTgt spid="60"/>
                                        </p:tgtEl>
                                      </p:cBhvr>
                                    </p:animEffect>
                                    <p:anim calcmode="lin" valueType="num">
                                      <p:cBhvr>
                                        <p:cTn id="47" dur="500" fill="hold"/>
                                        <p:tgtEl>
                                          <p:spTgt spid="60"/>
                                        </p:tgtEl>
                                        <p:attrNameLst>
                                          <p:attrName>ppt_x</p:attrName>
                                        </p:attrNameLst>
                                      </p:cBhvr>
                                      <p:tavLst>
                                        <p:tav tm="0">
                                          <p:val>
                                            <p:strVal val="#ppt_x"/>
                                          </p:val>
                                        </p:tav>
                                        <p:tav tm="100000">
                                          <p:val>
                                            <p:strVal val="#ppt_x"/>
                                          </p:val>
                                        </p:tav>
                                      </p:tavLst>
                                    </p:anim>
                                    <p:anim calcmode="lin" valueType="num">
                                      <p:cBhvr>
                                        <p:cTn id="48" dur="500" fill="hold"/>
                                        <p:tgtEl>
                                          <p:spTgt spid="60"/>
                                        </p:tgtEl>
                                        <p:attrNameLst>
                                          <p:attrName>ppt_y</p:attrName>
                                        </p:attrNameLst>
                                      </p:cBhvr>
                                      <p:tavLst>
                                        <p:tav tm="0">
                                          <p:val>
                                            <p:strVal val="#ppt_y+.1"/>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additive="base">
                                        <p:cTn id="52" dur="500" fill="hold"/>
                                        <p:tgtEl>
                                          <p:spTgt spid="29"/>
                                        </p:tgtEl>
                                        <p:attrNameLst>
                                          <p:attrName>ppt_x</p:attrName>
                                        </p:attrNameLst>
                                      </p:cBhvr>
                                      <p:tavLst>
                                        <p:tav tm="0">
                                          <p:val>
                                            <p:strVal val="#ppt_x"/>
                                          </p:val>
                                        </p:tav>
                                        <p:tav tm="100000">
                                          <p:val>
                                            <p:strVal val="#ppt_x"/>
                                          </p:val>
                                        </p:tav>
                                      </p:tavLst>
                                    </p:anim>
                                    <p:anim calcmode="lin" valueType="num">
                                      <p:cBhvr additive="base">
                                        <p:cTn id="53" dur="500" fill="hold"/>
                                        <p:tgtEl>
                                          <p:spTgt spid="29"/>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 calcmode="lin" valueType="num">
                                      <p:cBhvr additive="base">
                                        <p:cTn id="57" dur="500" fill="hold"/>
                                        <p:tgtEl>
                                          <p:spTgt spid="38"/>
                                        </p:tgtEl>
                                        <p:attrNameLst>
                                          <p:attrName>ppt_x</p:attrName>
                                        </p:attrNameLst>
                                      </p:cBhvr>
                                      <p:tavLst>
                                        <p:tav tm="0">
                                          <p:val>
                                            <p:strVal val="#ppt_x"/>
                                          </p:val>
                                        </p:tav>
                                        <p:tav tm="100000">
                                          <p:val>
                                            <p:strVal val="#ppt_x"/>
                                          </p:val>
                                        </p:tav>
                                      </p:tavLst>
                                    </p:anim>
                                    <p:anim calcmode="lin" valueType="num">
                                      <p:cBhvr additive="base">
                                        <p:cTn id="58" dur="500" fill="hold"/>
                                        <p:tgtEl>
                                          <p:spTgt spid="38"/>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43"/>
                                        </p:tgtEl>
                                        <p:attrNameLst>
                                          <p:attrName>style.visibility</p:attrName>
                                        </p:attrNameLst>
                                      </p:cBhvr>
                                      <p:to>
                                        <p:strVal val="visible"/>
                                      </p:to>
                                    </p:set>
                                    <p:anim calcmode="lin" valueType="num">
                                      <p:cBhvr additive="base">
                                        <p:cTn id="62" dur="500" fill="hold"/>
                                        <p:tgtEl>
                                          <p:spTgt spid="43"/>
                                        </p:tgtEl>
                                        <p:attrNameLst>
                                          <p:attrName>ppt_x</p:attrName>
                                        </p:attrNameLst>
                                      </p:cBhvr>
                                      <p:tavLst>
                                        <p:tav tm="0">
                                          <p:val>
                                            <p:strVal val="#ppt_x"/>
                                          </p:val>
                                        </p:tav>
                                        <p:tav tm="100000">
                                          <p:val>
                                            <p:strVal val="#ppt_x"/>
                                          </p:val>
                                        </p:tav>
                                      </p:tavLst>
                                    </p:anim>
                                    <p:anim calcmode="lin" valueType="num">
                                      <p:cBhvr additive="base">
                                        <p:cTn id="63" dur="500" fill="hold"/>
                                        <p:tgtEl>
                                          <p:spTgt spid="43"/>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54"/>
                                        </p:tgtEl>
                                        <p:attrNameLst>
                                          <p:attrName>style.visibility</p:attrName>
                                        </p:attrNameLst>
                                      </p:cBhvr>
                                      <p:to>
                                        <p:strVal val="visible"/>
                                      </p:to>
                                    </p:set>
                                    <p:anim calcmode="lin" valueType="num">
                                      <p:cBhvr additive="base">
                                        <p:cTn id="67" dur="500" fill="hold"/>
                                        <p:tgtEl>
                                          <p:spTgt spid="54"/>
                                        </p:tgtEl>
                                        <p:attrNameLst>
                                          <p:attrName>ppt_x</p:attrName>
                                        </p:attrNameLst>
                                      </p:cBhvr>
                                      <p:tavLst>
                                        <p:tav tm="0">
                                          <p:val>
                                            <p:strVal val="#ppt_x"/>
                                          </p:val>
                                        </p:tav>
                                        <p:tav tm="100000">
                                          <p:val>
                                            <p:strVal val="#ppt_x"/>
                                          </p:val>
                                        </p:tav>
                                      </p:tavLst>
                                    </p:anim>
                                    <p:anim calcmode="lin" valueType="num">
                                      <p:cBhvr additive="base">
                                        <p:cTn id="68" dur="500" fill="hold"/>
                                        <p:tgtEl>
                                          <p:spTgt spid="54"/>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61"/>
                                        </p:tgtEl>
                                        <p:attrNameLst>
                                          <p:attrName>style.visibility</p:attrName>
                                        </p:attrNameLst>
                                      </p:cBhvr>
                                      <p:to>
                                        <p:strVal val="visible"/>
                                      </p:to>
                                    </p:set>
                                    <p:anim calcmode="lin" valueType="num">
                                      <p:cBhvr additive="base">
                                        <p:cTn id="72" dur="500" fill="hold"/>
                                        <p:tgtEl>
                                          <p:spTgt spid="61"/>
                                        </p:tgtEl>
                                        <p:attrNameLst>
                                          <p:attrName>ppt_x</p:attrName>
                                        </p:attrNameLst>
                                      </p:cBhvr>
                                      <p:tavLst>
                                        <p:tav tm="0">
                                          <p:val>
                                            <p:strVal val="#ppt_x"/>
                                          </p:val>
                                        </p:tav>
                                        <p:tav tm="100000">
                                          <p:val>
                                            <p:strVal val="#ppt_x"/>
                                          </p:val>
                                        </p:tav>
                                      </p:tavLst>
                                    </p:anim>
                                    <p:anim calcmode="lin" valueType="num">
                                      <p:cBhvr additive="base">
                                        <p:cTn id="73" dur="500" fill="hold"/>
                                        <p:tgtEl>
                                          <p:spTgt spid="61"/>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additive="base">
                                        <p:cTn id="77" dur="500" fill="hold"/>
                                        <p:tgtEl>
                                          <p:spTgt spid="73"/>
                                        </p:tgtEl>
                                        <p:attrNameLst>
                                          <p:attrName>ppt_x</p:attrName>
                                        </p:attrNameLst>
                                      </p:cBhvr>
                                      <p:tavLst>
                                        <p:tav tm="0">
                                          <p:val>
                                            <p:strVal val="#ppt_x"/>
                                          </p:val>
                                        </p:tav>
                                        <p:tav tm="100000">
                                          <p:val>
                                            <p:strVal val="#ppt_x"/>
                                          </p:val>
                                        </p:tav>
                                      </p:tavLst>
                                    </p:anim>
                                    <p:anim calcmode="lin" valueType="num">
                                      <p:cBhvr additive="base">
                                        <p:cTn id="78" dur="500" fill="hold"/>
                                        <p:tgtEl>
                                          <p:spTgt spid="73"/>
                                        </p:tgtEl>
                                        <p:attrNameLst>
                                          <p:attrName>ppt_y</p:attrName>
                                        </p:attrNameLst>
                                      </p:cBhvr>
                                      <p:tavLst>
                                        <p:tav tm="0">
                                          <p:val>
                                            <p:strVal val="1+#ppt_h/2"/>
                                          </p:val>
                                        </p:tav>
                                        <p:tav tm="100000">
                                          <p:val>
                                            <p:strVal val="#ppt_y"/>
                                          </p:val>
                                        </p:tav>
                                      </p:tavLst>
                                    </p:anim>
                                  </p:childTnLst>
                                </p:cTn>
                              </p:par>
                            </p:childTnLst>
                          </p:cTn>
                        </p:par>
                        <p:par>
                          <p:cTn id="79" fill="hold">
                            <p:stCondLst>
                              <p:cond delay="7000"/>
                            </p:stCondLst>
                            <p:childTnLst>
                              <p:par>
                                <p:cTn id="80" presetID="2" presetClass="entr" presetSubtype="4" fill="hold" grpId="0" nodeType="afterEffect">
                                  <p:stCondLst>
                                    <p:cond delay="0"/>
                                  </p:stCondLst>
                                  <p:childTnLst>
                                    <p:set>
                                      <p:cBhvr>
                                        <p:cTn id="81" dur="1" fill="hold">
                                          <p:stCondLst>
                                            <p:cond delay="0"/>
                                          </p:stCondLst>
                                        </p:cTn>
                                        <p:tgtEl>
                                          <p:spTgt spid="74"/>
                                        </p:tgtEl>
                                        <p:attrNameLst>
                                          <p:attrName>style.visibility</p:attrName>
                                        </p:attrNameLst>
                                      </p:cBhvr>
                                      <p:to>
                                        <p:strVal val="visible"/>
                                      </p:to>
                                    </p:set>
                                    <p:anim calcmode="lin" valueType="num">
                                      <p:cBhvr additive="base">
                                        <p:cTn id="82" dur="500" fill="hold"/>
                                        <p:tgtEl>
                                          <p:spTgt spid="74"/>
                                        </p:tgtEl>
                                        <p:attrNameLst>
                                          <p:attrName>ppt_x</p:attrName>
                                        </p:attrNameLst>
                                      </p:cBhvr>
                                      <p:tavLst>
                                        <p:tav tm="0">
                                          <p:val>
                                            <p:strVal val="#ppt_x"/>
                                          </p:val>
                                        </p:tav>
                                        <p:tav tm="100000">
                                          <p:val>
                                            <p:strVal val="#ppt_x"/>
                                          </p:val>
                                        </p:tav>
                                      </p:tavLst>
                                    </p:anim>
                                    <p:anim calcmode="lin" valueType="num">
                                      <p:cBhvr additive="base">
                                        <p:cTn id="83" dur="500" fill="hold"/>
                                        <p:tgtEl>
                                          <p:spTgt spid="74"/>
                                        </p:tgtEl>
                                        <p:attrNameLst>
                                          <p:attrName>ppt_y</p:attrName>
                                        </p:attrNameLst>
                                      </p:cBhvr>
                                      <p:tavLst>
                                        <p:tav tm="0">
                                          <p:val>
                                            <p:strVal val="1+#ppt_h/2"/>
                                          </p:val>
                                        </p:tav>
                                        <p:tav tm="100000">
                                          <p:val>
                                            <p:strVal val="#ppt_y"/>
                                          </p:val>
                                        </p:tav>
                                      </p:tavLst>
                                    </p:anim>
                                  </p:childTnLst>
                                </p:cTn>
                              </p:par>
                            </p:childTnLst>
                          </p:cTn>
                        </p:par>
                        <p:par>
                          <p:cTn id="84" fill="hold">
                            <p:stCondLst>
                              <p:cond delay="7500"/>
                            </p:stCondLst>
                            <p:childTnLst>
                              <p:par>
                                <p:cTn id="85" presetID="2" presetClass="entr" presetSubtype="4" fill="hold" grpId="0"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additive="base">
                                        <p:cTn id="87" dur="500" fill="hold"/>
                                        <p:tgtEl>
                                          <p:spTgt spid="92"/>
                                        </p:tgtEl>
                                        <p:attrNameLst>
                                          <p:attrName>ppt_x</p:attrName>
                                        </p:attrNameLst>
                                      </p:cBhvr>
                                      <p:tavLst>
                                        <p:tav tm="0">
                                          <p:val>
                                            <p:strVal val="#ppt_x"/>
                                          </p:val>
                                        </p:tav>
                                        <p:tav tm="100000">
                                          <p:val>
                                            <p:strVal val="#ppt_x"/>
                                          </p:val>
                                        </p:tav>
                                      </p:tavLst>
                                    </p:anim>
                                    <p:anim calcmode="lin" valueType="num">
                                      <p:cBhvr additive="base">
                                        <p:cTn id="88" dur="500" fill="hold"/>
                                        <p:tgtEl>
                                          <p:spTgt spid="92"/>
                                        </p:tgtEl>
                                        <p:attrNameLst>
                                          <p:attrName>ppt_y</p:attrName>
                                        </p:attrNameLst>
                                      </p:cBhvr>
                                      <p:tavLst>
                                        <p:tav tm="0">
                                          <p:val>
                                            <p:strVal val="1+#ppt_h/2"/>
                                          </p:val>
                                        </p:tav>
                                        <p:tav tm="100000">
                                          <p:val>
                                            <p:strVal val="#ppt_y"/>
                                          </p:val>
                                        </p:tav>
                                      </p:tavLst>
                                    </p:anim>
                                  </p:childTnLst>
                                </p:cTn>
                              </p:par>
                            </p:childTnLst>
                          </p:cTn>
                        </p:par>
                        <p:par>
                          <p:cTn id="89" fill="hold">
                            <p:stCondLst>
                              <p:cond delay="8000"/>
                            </p:stCondLst>
                            <p:childTnLst>
                              <p:par>
                                <p:cTn id="90" presetID="2" presetClass="entr" presetSubtype="4" fill="hold" grpId="0" nodeType="afterEffect">
                                  <p:stCondLst>
                                    <p:cond delay="0"/>
                                  </p:stCondLst>
                                  <p:childTnLst>
                                    <p:set>
                                      <p:cBhvr>
                                        <p:cTn id="91" dur="1" fill="hold">
                                          <p:stCondLst>
                                            <p:cond delay="0"/>
                                          </p:stCondLst>
                                        </p:cTn>
                                        <p:tgtEl>
                                          <p:spTgt spid="93"/>
                                        </p:tgtEl>
                                        <p:attrNameLst>
                                          <p:attrName>style.visibility</p:attrName>
                                        </p:attrNameLst>
                                      </p:cBhvr>
                                      <p:to>
                                        <p:strVal val="visible"/>
                                      </p:to>
                                    </p:set>
                                    <p:anim calcmode="lin" valueType="num">
                                      <p:cBhvr additive="base">
                                        <p:cTn id="92" dur="500" fill="hold"/>
                                        <p:tgtEl>
                                          <p:spTgt spid="93"/>
                                        </p:tgtEl>
                                        <p:attrNameLst>
                                          <p:attrName>ppt_x</p:attrName>
                                        </p:attrNameLst>
                                      </p:cBhvr>
                                      <p:tavLst>
                                        <p:tav tm="0">
                                          <p:val>
                                            <p:strVal val="#ppt_x"/>
                                          </p:val>
                                        </p:tav>
                                        <p:tav tm="100000">
                                          <p:val>
                                            <p:strVal val="#ppt_x"/>
                                          </p:val>
                                        </p:tav>
                                      </p:tavLst>
                                    </p:anim>
                                    <p:anim calcmode="lin" valueType="num">
                                      <p:cBhvr additive="base">
                                        <p:cTn id="93" dur="500" fill="hold"/>
                                        <p:tgtEl>
                                          <p:spTgt spid="9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7" grpId="0" animBg="1"/>
      <p:bldP spid="26" grpId="0" animBg="1"/>
      <p:bldP spid="29" grpId="0" animBg="1"/>
      <p:bldP spid="33" grpId="0" animBg="1"/>
      <p:bldP spid="38" grpId="0" animBg="1"/>
      <p:bldP spid="40" grpId="0" animBg="1"/>
      <p:bldP spid="43" grpId="0" animBg="1"/>
      <p:bldP spid="53" grpId="0" animBg="1"/>
      <p:bldP spid="54" grpId="0" animBg="1"/>
      <p:bldP spid="60" grpId="0" animBg="1"/>
      <p:bldP spid="61" grpId="0" animBg="1"/>
      <p:bldP spid="73" grpId="0" animBg="1"/>
      <p:bldP spid="74" grpId="0" animBg="1"/>
      <p:bldP spid="92" grpId="0" animBg="1"/>
      <p:bldP spid="9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monografias.com/trabajos65/hipofisis-pituitaria/hipofisis-pituitaria_image0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58" y="620687"/>
            <a:ext cx="8945129" cy="62373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81165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620688"/>
            <a:ext cx="6934200" cy="5200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6705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1573665695"/>
              </p:ext>
            </p:extLst>
          </p:nvPr>
        </p:nvGraphicFramePr>
        <p:xfrm>
          <a:off x="251520" y="1772816"/>
          <a:ext cx="8229600" cy="2385060"/>
        </p:xfrm>
        <a:graphic>
          <a:graphicData uri="http://schemas.openxmlformats.org/drawingml/2006/table">
            <a:tbl>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0">
                <a:tc>
                  <a:txBody>
                    <a:bodyPr/>
                    <a:lstStyle/>
                    <a:p>
                      <a:pPr algn="ctr"/>
                      <a:r>
                        <a:rPr lang="es-ES" b="1" dirty="0">
                          <a:solidFill>
                            <a:srgbClr val="445555"/>
                          </a:solidFill>
                          <a:effectLst/>
                        </a:rPr>
                        <a:t>Condición</a:t>
                      </a:r>
                      <a:endParaRPr lang="es-ES" dirty="0">
                        <a:solidFill>
                          <a:srgbClr val="445555"/>
                        </a:solidFill>
                        <a:effectLst/>
                      </a:endParaRPr>
                    </a:p>
                  </a:txBody>
                  <a:tcPr marL="19050" marR="19050" marT="19050" marB="19050" anchor="ctr">
                    <a:lnL>
                      <a:noFill/>
                    </a:lnL>
                    <a:lnR>
                      <a:noFill/>
                    </a:lnR>
                    <a:lnT>
                      <a:noFill/>
                    </a:lnT>
                    <a:lnB>
                      <a:noFill/>
                    </a:lnB>
                  </a:tcPr>
                </a:tc>
                <a:tc>
                  <a:txBody>
                    <a:bodyPr/>
                    <a:lstStyle/>
                    <a:p>
                      <a:pPr algn="ctr"/>
                      <a:r>
                        <a:rPr lang="es-ES" b="1">
                          <a:solidFill>
                            <a:srgbClr val="445555"/>
                          </a:solidFill>
                          <a:effectLst/>
                        </a:rPr>
                        <a:t>Etiología</a:t>
                      </a:r>
                      <a:endParaRPr lang="es-ES">
                        <a:solidFill>
                          <a:srgbClr val="445555"/>
                        </a:solidFill>
                        <a:effectLst/>
                      </a:endParaRPr>
                    </a:p>
                  </a:txBody>
                  <a:tcPr marL="19050" marR="19050" marT="19050" marB="19050" anchor="ctr">
                    <a:lnL>
                      <a:noFill/>
                    </a:lnL>
                    <a:lnR>
                      <a:noFill/>
                    </a:lnR>
                    <a:lnT>
                      <a:noFill/>
                    </a:lnT>
                    <a:lnB>
                      <a:noFill/>
                    </a:lnB>
                  </a:tcPr>
                </a:tc>
                <a:tc>
                  <a:txBody>
                    <a:bodyPr/>
                    <a:lstStyle/>
                    <a:p>
                      <a:pPr algn="ctr"/>
                      <a:r>
                        <a:rPr lang="es-ES" b="1">
                          <a:solidFill>
                            <a:srgbClr val="445555"/>
                          </a:solidFill>
                          <a:effectLst/>
                        </a:rPr>
                        <a:t>Hormona</a:t>
                      </a:r>
                      <a:endParaRPr lang="es-ES">
                        <a:solidFill>
                          <a:srgbClr val="445555"/>
                        </a:solidFill>
                        <a:effectLst/>
                      </a:endParaRPr>
                    </a:p>
                  </a:txBody>
                  <a:tcPr marL="19050" marR="19050" marT="19050" marB="19050" anchor="ctr">
                    <a:lnL>
                      <a:noFill/>
                    </a:lnL>
                    <a:lnR>
                      <a:noFill/>
                    </a:lnR>
                    <a:lnT>
                      <a:noFill/>
                    </a:lnT>
                    <a:lnB>
                      <a:noFill/>
                    </a:lnB>
                  </a:tcPr>
                </a:tc>
                <a:extLst>
                  <a:ext uri="{0D108BD9-81ED-4DB2-BD59-A6C34878D82A}">
                    <a16:rowId xmlns:a16="http://schemas.microsoft.com/office/drawing/2014/main" val="10000"/>
                  </a:ext>
                </a:extLst>
              </a:tr>
              <a:tr h="0">
                <a:tc>
                  <a:txBody>
                    <a:bodyPr/>
                    <a:lstStyle/>
                    <a:p>
                      <a:pPr algn="ctr"/>
                      <a:r>
                        <a:rPr lang="es-ES">
                          <a:solidFill>
                            <a:srgbClr val="445555"/>
                          </a:solidFill>
                          <a:effectLst/>
                        </a:rPr>
                        <a:t>Acromegalia</a:t>
                      </a:r>
                    </a:p>
                  </a:txBody>
                  <a:tcPr marL="19050" marR="19050" marT="19050" marB="19050" anchor="ctr">
                    <a:lnL>
                      <a:noFill/>
                    </a:lnL>
                    <a:lnR>
                      <a:noFill/>
                    </a:lnR>
                    <a:lnT>
                      <a:noFill/>
                    </a:lnT>
                    <a:lnB>
                      <a:noFill/>
                    </a:lnB>
                  </a:tcPr>
                </a:tc>
                <a:tc>
                  <a:txBody>
                    <a:bodyPr/>
                    <a:lstStyle/>
                    <a:p>
                      <a:pPr algn="ctr"/>
                      <a:r>
                        <a:rPr lang="es-ES">
                          <a:solidFill>
                            <a:srgbClr val="445555"/>
                          </a:solidFill>
                          <a:effectLst/>
                        </a:rPr>
                        <a:t>sobreproducción</a:t>
                      </a:r>
                    </a:p>
                  </a:txBody>
                  <a:tcPr marL="19050" marR="19050" marT="19050" marB="19050" anchor="ctr">
                    <a:lnL>
                      <a:noFill/>
                    </a:lnL>
                    <a:lnR>
                      <a:noFill/>
                    </a:lnR>
                    <a:lnT>
                      <a:noFill/>
                    </a:lnT>
                    <a:lnB>
                      <a:noFill/>
                    </a:lnB>
                  </a:tcPr>
                </a:tc>
                <a:tc>
                  <a:txBody>
                    <a:bodyPr/>
                    <a:lstStyle/>
                    <a:p>
                      <a:pPr algn="ctr"/>
                      <a:r>
                        <a:rPr lang="es-ES">
                          <a:solidFill>
                            <a:srgbClr val="445555"/>
                          </a:solidFill>
                          <a:effectLst/>
                        </a:rPr>
                        <a:t>hormona de crecimiento</a:t>
                      </a:r>
                    </a:p>
                  </a:txBody>
                  <a:tcPr marL="19050" marR="19050" marT="19050" marB="19050" anchor="ctr">
                    <a:lnL>
                      <a:noFill/>
                    </a:lnL>
                    <a:lnR>
                      <a:noFill/>
                    </a:lnR>
                    <a:lnT>
                      <a:noFill/>
                    </a:lnT>
                    <a:lnB>
                      <a:noFill/>
                    </a:lnB>
                  </a:tcPr>
                </a:tc>
                <a:extLst>
                  <a:ext uri="{0D108BD9-81ED-4DB2-BD59-A6C34878D82A}">
                    <a16:rowId xmlns:a16="http://schemas.microsoft.com/office/drawing/2014/main" val="10001"/>
                  </a:ext>
                </a:extLst>
              </a:tr>
              <a:tr h="0">
                <a:tc>
                  <a:txBody>
                    <a:bodyPr/>
                    <a:lstStyle/>
                    <a:p>
                      <a:pPr algn="ctr"/>
                      <a:r>
                        <a:rPr lang="es-ES">
                          <a:solidFill>
                            <a:srgbClr val="445555"/>
                          </a:solidFill>
                          <a:effectLst/>
                        </a:rPr>
                        <a:t>Gigantismo</a:t>
                      </a:r>
                    </a:p>
                  </a:txBody>
                  <a:tcPr marL="19050" marR="19050" marT="19050" marB="19050" anchor="ctr">
                    <a:lnL>
                      <a:noFill/>
                    </a:lnL>
                    <a:lnR>
                      <a:noFill/>
                    </a:lnR>
                    <a:lnT>
                      <a:noFill/>
                    </a:lnT>
                    <a:lnB>
                      <a:noFill/>
                    </a:lnB>
                  </a:tcPr>
                </a:tc>
                <a:tc>
                  <a:txBody>
                    <a:bodyPr/>
                    <a:lstStyle/>
                    <a:p>
                      <a:pPr algn="ctr"/>
                      <a:r>
                        <a:rPr lang="es-ES">
                          <a:solidFill>
                            <a:srgbClr val="445555"/>
                          </a:solidFill>
                          <a:effectLst/>
                        </a:rPr>
                        <a:t>sobreproducción</a:t>
                      </a:r>
                    </a:p>
                  </a:txBody>
                  <a:tcPr marL="19050" marR="19050" marT="19050" marB="19050" anchor="ctr">
                    <a:lnL>
                      <a:noFill/>
                    </a:lnL>
                    <a:lnR>
                      <a:noFill/>
                    </a:lnR>
                    <a:lnT>
                      <a:noFill/>
                    </a:lnT>
                    <a:lnB>
                      <a:noFill/>
                    </a:lnB>
                  </a:tcPr>
                </a:tc>
                <a:tc>
                  <a:txBody>
                    <a:bodyPr/>
                    <a:lstStyle/>
                    <a:p>
                      <a:pPr algn="ctr"/>
                      <a:r>
                        <a:rPr lang="es-ES">
                          <a:solidFill>
                            <a:srgbClr val="445555"/>
                          </a:solidFill>
                          <a:effectLst/>
                        </a:rPr>
                        <a:t>hormona de crecimiento</a:t>
                      </a:r>
                    </a:p>
                  </a:txBody>
                  <a:tcPr marL="19050" marR="19050" marT="19050" marB="19050" anchor="ctr">
                    <a:lnL>
                      <a:noFill/>
                    </a:lnL>
                    <a:lnR>
                      <a:noFill/>
                    </a:lnR>
                    <a:lnT>
                      <a:noFill/>
                    </a:lnT>
                    <a:lnB>
                      <a:noFill/>
                    </a:lnB>
                  </a:tcPr>
                </a:tc>
                <a:extLst>
                  <a:ext uri="{0D108BD9-81ED-4DB2-BD59-A6C34878D82A}">
                    <a16:rowId xmlns:a16="http://schemas.microsoft.com/office/drawing/2014/main" val="10002"/>
                  </a:ext>
                </a:extLst>
              </a:tr>
              <a:tr h="0">
                <a:tc>
                  <a:txBody>
                    <a:bodyPr/>
                    <a:lstStyle/>
                    <a:p>
                      <a:pPr algn="ctr"/>
                      <a:r>
                        <a:rPr lang="es-ES">
                          <a:solidFill>
                            <a:srgbClr val="445555"/>
                          </a:solidFill>
                          <a:effectLst/>
                        </a:rPr>
                        <a:t>Deficiencia de la hormona de crecimiento</a:t>
                      </a:r>
                    </a:p>
                  </a:txBody>
                  <a:tcPr marL="19050" marR="19050" marT="19050" marB="19050" anchor="ctr">
                    <a:lnL>
                      <a:noFill/>
                    </a:lnL>
                    <a:lnR>
                      <a:noFill/>
                    </a:lnR>
                    <a:lnT>
                      <a:noFill/>
                    </a:lnT>
                    <a:lnB>
                      <a:noFill/>
                    </a:lnB>
                  </a:tcPr>
                </a:tc>
                <a:tc>
                  <a:txBody>
                    <a:bodyPr/>
                    <a:lstStyle/>
                    <a:p>
                      <a:pPr algn="ctr"/>
                      <a:r>
                        <a:rPr lang="es-ES" dirty="0">
                          <a:solidFill>
                            <a:srgbClr val="445555"/>
                          </a:solidFill>
                          <a:effectLst/>
                        </a:rPr>
                        <a:t>baja producción</a:t>
                      </a:r>
                    </a:p>
                  </a:txBody>
                  <a:tcPr marL="19050" marR="19050" marT="19050" marB="19050" anchor="ctr">
                    <a:lnL>
                      <a:noFill/>
                    </a:lnL>
                    <a:lnR>
                      <a:noFill/>
                    </a:lnR>
                    <a:lnT>
                      <a:noFill/>
                    </a:lnT>
                    <a:lnB>
                      <a:noFill/>
                    </a:lnB>
                  </a:tcPr>
                </a:tc>
                <a:tc>
                  <a:txBody>
                    <a:bodyPr/>
                    <a:lstStyle/>
                    <a:p>
                      <a:pPr algn="ctr"/>
                      <a:r>
                        <a:rPr lang="es-ES" dirty="0">
                          <a:solidFill>
                            <a:srgbClr val="445555"/>
                          </a:solidFill>
                          <a:effectLst/>
                        </a:rPr>
                        <a:t>hormona de crecimiento</a:t>
                      </a:r>
                    </a:p>
                  </a:txBody>
                  <a:tcPr marL="19050" marR="19050" marT="19050" marB="19050" anchor="ctr">
                    <a:lnL>
                      <a:noFill/>
                    </a:lnL>
                    <a:lnR>
                      <a:noFill/>
                    </a:lnR>
                    <a:lnT>
                      <a:noFill/>
                    </a:lnT>
                    <a:lnB>
                      <a:noFill/>
                    </a:lnB>
                  </a:tcPr>
                </a:tc>
                <a:extLst>
                  <a:ext uri="{0D108BD9-81ED-4DB2-BD59-A6C34878D82A}">
                    <a16:rowId xmlns:a16="http://schemas.microsoft.com/office/drawing/2014/main" val="10003"/>
                  </a:ext>
                </a:extLst>
              </a:tr>
              <a:tr h="0">
                <a:tc>
                  <a:txBody>
                    <a:bodyPr/>
                    <a:lstStyle/>
                    <a:p>
                      <a:pPr algn="ctr"/>
                      <a:r>
                        <a:rPr lang="es-ES">
                          <a:solidFill>
                            <a:srgbClr val="445555"/>
                          </a:solidFill>
                          <a:effectLst/>
                        </a:rPr>
                        <a:t>Síndrome de secreción inadecuada de la hormona antidiurética</a:t>
                      </a:r>
                    </a:p>
                  </a:txBody>
                  <a:tcPr marL="19050" marR="19050" marT="19050" marB="19050" anchor="ctr">
                    <a:lnL>
                      <a:noFill/>
                    </a:lnL>
                    <a:lnR>
                      <a:noFill/>
                    </a:lnR>
                    <a:lnT>
                      <a:noFill/>
                    </a:lnT>
                    <a:lnB>
                      <a:noFill/>
                    </a:lnB>
                  </a:tcPr>
                </a:tc>
                <a:tc>
                  <a:txBody>
                    <a:bodyPr/>
                    <a:lstStyle/>
                    <a:p>
                      <a:pPr algn="ctr"/>
                      <a:r>
                        <a:rPr lang="es-ES">
                          <a:solidFill>
                            <a:srgbClr val="445555"/>
                          </a:solidFill>
                          <a:effectLst/>
                        </a:rPr>
                        <a:t>sobreproducción</a:t>
                      </a:r>
                    </a:p>
                  </a:txBody>
                  <a:tcPr marL="19050" marR="19050" marT="19050" marB="19050" anchor="ctr">
                    <a:lnL>
                      <a:noFill/>
                    </a:lnL>
                    <a:lnR>
                      <a:noFill/>
                    </a:lnR>
                    <a:lnT>
                      <a:noFill/>
                    </a:lnT>
                    <a:lnB>
                      <a:noFill/>
                    </a:lnB>
                  </a:tcPr>
                </a:tc>
                <a:tc>
                  <a:txBody>
                    <a:bodyPr/>
                    <a:lstStyle/>
                    <a:p>
                      <a:pPr algn="ctr"/>
                      <a:r>
                        <a:rPr lang="es-ES" dirty="0">
                          <a:solidFill>
                            <a:srgbClr val="445555"/>
                          </a:solidFill>
                          <a:effectLst/>
                        </a:rPr>
                        <a:t>vasopresina</a:t>
                      </a:r>
                    </a:p>
                  </a:txBody>
                  <a:tcPr marL="19050" marR="19050" marT="19050" marB="19050" anchor="ctr">
                    <a:lnL>
                      <a:noFill/>
                    </a:lnL>
                    <a:lnR>
                      <a:noFill/>
                    </a:lnR>
                    <a:lnT>
                      <a:noFill/>
                    </a:lnT>
                    <a:lnB>
                      <a:noFill/>
                    </a:lnB>
                  </a:tcPr>
                </a:tc>
                <a:extLst>
                  <a:ext uri="{0D108BD9-81ED-4DB2-BD59-A6C34878D82A}">
                    <a16:rowId xmlns:a16="http://schemas.microsoft.com/office/drawing/2014/main" val="10004"/>
                  </a:ext>
                </a:extLst>
              </a:tr>
            </a:tbl>
          </a:graphicData>
        </a:graphic>
      </p:graphicFrame>
      <p:sp>
        <p:nvSpPr>
          <p:cNvPr id="5" name="Rectangle 1"/>
          <p:cNvSpPr>
            <a:spLocks noChangeArrowheads="1"/>
          </p:cNvSpPr>
          <p:nvPr/>
        </p:nvSpPr>
        <p:spPr bwMode="auto">
          <a:xfrm>
            <a:off x="251520" y="692304"/>
            <a:ext cx="8424936" cy="746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68241"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2400" b="1" i="1" u="none" strike="noStrike" cap="none" normalizeH="0" baseline="0" dirty="0">
                <a:ln>
                  <a:noFill/>
                </a:ln>
                <a:solidFill>
                  <a:srgbClr val="000000"/>
                </a:solidFill>
                <a:effectLst/>
                <a:latin typeface="Arial" pitchFamily="34" charset="0"/>
                <a:cs typeface="Arial" pitchFamily="34" charset="0"/>
              </a:rPr>
              <a:t>P</a:t>
            </a:r>
            <a:r>
              <a:rPr kumimoji="0" lang="es-ES" sz="2400" b="1" i="1" u="none" strike="noStrike" cap="none" normalizeH="0" baseline="0" dirty="0" bmk="">
                <a:ln>
                  <a:noFill/>
                </a:ln>
                <a:solidFill>
                  <a:srgbClr val="000000"/>
                </a:solidFill>
                <a:effectLst/>
                <a:latin typeface="Arial" pitchFamily="34" charset="0"/>
                <a:cs typeface="Arial" pitchFamily="34" charset="0"/>
              </a:rPr>
              <a:t>atologías:</a:t>
            </a:r>
            <a:endParaRPr kumimoji="0" lang="es-ES" sz="2400" b="0" i="0" u="none" strike="noStrike" cap="none" normalizeH="0" baseline="0" dirty="0">
              <a:ln>
                <a:noFill/>
              </a:ln>
              <a:solidFill>
                <a:srgbClr val="00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s-ES" sz="900" b="0" i="0" u="none" strike="noStrike" cap="none" normalizeH="0" baseline="0" dirty="0">
                <a:ln>
                  <a:noFill/>
                </a:ln>
                <a:solidFill>
                  <a:srgbClr val="000000"/>
                </a:solidFill>
                <a:effectLst/>
                <a:latin typeface="Arial" pitchFamily="34" charset="0"/>
                <a:cs typeface="Arial" pitchFamily="34" charset="0"/>
              </a:rPr>
            </a:br>
            <a:r>
              <a:rPr kumimoji="0" lang="es-ES" sz="900" b="0" i="0" u="none" strike="noStrike" cap="none" normalizeH="0" baseline="0" dirty="0">
                <a:ln>
                  <a:noFill/>
                </a:ln>
                <a:solidFill>
                  <a:srgbClr val="003399"/>
                </a:solidFill>
                <a:effectLst/>
                <a:latin typeface="Arial" pitchFamily="34" charset="0"/>
                <a:cs typeface="Arial" pitchFamily="34" charset="0"/>
                <a:hlinkClick r:id="rId2"/>
              </a:rPr>
              <a:t>v</a:t>
            </a:r>
            <a:r>
              <a:rPr kumimoji="0" lang="es-ES" sz="1100" b="0" i="0" u="none" strike="noStrike" cap="none" normalizeH="0" baseline="0" dirty="0">
                <a:ln>
                  <a:noFill/>
                </a:ln>
                <a:solidFill>
                  <a:schemeClr val="tx1"/>
                </a:solidFill>
                <a:effectLst/>
                <a:latin typeface="Arial" pitchFamily="34" charset="0"/>
                <a:cs typeface="Arial" pitchFamily="34" charset="0"/>
              </a:rPr>
              <a:t> </a:t>
            </a:r>
            <a:endParaRPr kumimoji="0" lang="es-ES" sz="1800" b="0" i="0" u="none" strike="noStrike" cap="none" normalizeH="0" baseline="0" dirty="0">
              <a:ln>
                <a:noFill/>
              </a:ln>
              <a:solidFill>
                <a:schemeClr val="tx1"/>
              </a:solidFill>
              <a:effectLst/>
              <a:latin typeface="Arial" pitchFamily="34" charset="0"/>
              <a:cs typeface="Arial" pitchFamily="34" charset="0"/>
            </a:endParaRPr>
          </a:p>
        </p:txBody>
      </p:sp>
      <p:graphicFrame>
        <p:nvGraphicFramePr>
          <p:cNvPr id="6" name="5 Tabla"/>
          <p:cNvGraphicFramePr>
            <a:graphicFrameLocks noGrp="1"/>
          </p:cNvGraphicFramePr>
          <p:nvPr>
            <p:extLst>
              <p:ext uri="{D42A27DB-BD31-4B8C-83A1-F6EECF244321}">
                <p14:modId xmlns:p14="http://schemas.microsoft.com/office/powerpoint/2010/main" val="3997794126"/>
              </p:ext>
            </p:extLst>
          </p:nvPr>
        </p:nvGraphicFramePr>
        <p:xfrm>
          <a:off x="349188" y="4221088"/>
          <a:ext cx="8229600" cy="2072640"/>
        </p:xfrm>
        <a:graphic>
          <a:graphicData uri="http://schemas.openxmlformats.org/drawingml/2006/table">
            <a:tbl>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0">
                <a:tc>
                  <a:txBody>
                    <a:bodyPr/>
                    <a:lstStyle/>
                    <a:p>
                      <a:pPr algn="ctr"/>
                      <a:r>
                        <a:rPr lang="es-ES" dirty="0">
                          <a:solidFill>
                            <a:srgbClr val="445555"/>
                          </a:solidFill>
                          <a:effectLst/>
                        </a:rPr>
                        <a:t>Diabetes insípida</a:t>
                      </a:r>
                    </a:p>
                  </a:txBody>
                  <a:tcPr marL="19050" marR="19050" marT="19050" marB="19050" anchor="ctr">
                    <a:lnL>
                      <a:noFill/>
                    </a:lnL>
                    <a:lnR>
                      <a:noFill/>
                    </a:lnR>
                    <a:lnT>
                      <a:noFill/>
                    </a:lnT>
                    <a:lnB>
                      <a:noFill/>
                    </a:lnB>
                  </a:tcPr>
                </a:tc>
                <a:tc>
                  <a:txBody>
                    <a:bodyPr/>
                    <a:lstStyle/>
                    <a:p>
                      <a:pPr algn="ctr"/>
                      <a:r>
                        <a:rPr lang="es-ES">
                          <a:solidFill>
                            <a:srgbClr val="445555"/>
                          </a:solidFill>
                          <a:effectLst/>
                        </a:rPr>
                        <a:t>baja producción</a:t>
                      </a:r>
                    </a:p>
                  </a:txBody>
                  <a:tcPr marL="19050" marR="19050" marT="19050" marB="19050" anchor="ctr">
                    <a:lnL>
                      <a:noFill/>
                    </a:lnL>
                    <a:lnR>
                      <a:noFill/>
                    </a:lnR>
                    <a:lnT>
                      <a:noFill/>
                    </a:lnT>
                    <a:lnB>
                      <a:noFill/>
                    </a:lnB>
                  </a:tcPr>
                </a:tc>
                <a:tc>
                  <a:txBody>
                    <a:bodyPr/>
                    <a:lstStyle/>
                    <a:p>
                      <a:pPr algn="ctr"/>
                      <a:r>
                        <a:rPr lang="es-ES">
                          <a:solidFill>
                            <a:srgbClr val="445555"/>
                          </a:solidFill>
                          <a:effectLst/>
                        </a:rPr>
                        <a:t>vasopresina</a:t>
                      </a:r>
                    </a:p>
                  </a:txBody>
                  <a:tcPr marL="19050" marR="19050" marT="19050" marB="19050" anchor="ctr">
                    <a:lnL>
                      <a:noFill/>
                    </a:lnL>
                    <a:lnR>
                      <a:noFill/>
                    </a:lnR>
                    <a:lnT>
                      <a:noFill/>
                    </a:lnT>
                    <a:lnB>
                      <a:noFill/>
                    </a:lnB>
                  </a:tcPr>
                </a:tc>
                <a:extLst>
                  <a:ext uri="{0D108BD9-81ED-4DB2-BD59-A6C34878D82A}">
                    <a16:rowId xmlns:a16="http://schemas.microsoft.com/office/drawing/2014/main" val="10000"/>
                  </a:ext>
                </a:extLst>
              </a:tr>
              <a:tr h="0">
                <a:tc>
                  <a:txBody>
                    <a:bodyPr/>
                    <a:lstStyle/>
                    <a:p>
                      <a:pPr algn="ctr"/>
                      <a:r>
                        <a:rPr lang="es-ES">
                          <a:solidFill>
                            <a:srgbClr val="445555"/>
                          </a:solidFill>
                          <a:effectLst/>
                        </a:rPr>
                        <a:t>Síndrome de Sheehan</a:t>
                      </a:r>
                    </a:p>
                  </a:txBody>
                  <a:tcPr marL="19050" marR="19050" marT="19050" marB="19050" anchor="ctr">
                    <a:lnL>
                      <a:noFill/>
                    </a:lnL>
                    <a:lnR>
                      <a:noFill/>
                    </a:lnR>
                    <a:lnT>
                      <a:noFill/>
                    </a:lnT>
                    <a:lnB>
                      <a:noFill/>
                    </a:lnB>
                  </a:tcPr>
                </a:tc>
                <a:tc>
                  <a:txBody>
                    <a:bodyPr/>
                    <a:lstStyle/>
                    <a:p>
                      <a:pPr algn="ctr"/>
                      <a:r>
                        <a:rPr lang="es-ES">
                          <a:solidFill>
                            <a:srgbClr val="445555"/>
                          </a:solidFill>
                          <a:effectLst/>
                        </a:rPr>
                        <a:t>baja producción</a:t>
                      </a:r>
                    </a:p>
                  </a:txBody>
                  <a:tcPr marL="19050" marR="19050" marT="19050" marB="19050" anchor="ctr">
                    <a:lnL>
                      <a:noFill/>
                    </a:lnL>
                    <a:lnR>
                      <a:noFill/>
                    </a:lnR>
                    <a:lnT>
                      <a:noFill/>
                    </a:lnT>
                    <a:lnB>
                      <a:noFill/>
                    </a:lnB>
                  </a:tcPr>
                </a:tc>
                <a:tc>
                  <a:txBody>
                    <a:bodyPr/>
                    <a:lstStyle/>
                    <a:p>
                      <a:pPr algn="ctr"/>
                      <a:r>
                        <a:rPr lang="es-ES" dirty="0">
                          <a:solidFill>
                            <a:srgbClr val="445555"/>
                          </a:solidFill>
                          <a:effectLst/>
                        </a:rPr>
                        <a:t>cualquier hormona hipofisaria</a:t>
                      </a:r>
                    </a:p>
                  </a:txBody>
                  <a:tcPr marL="19050" marR="19050" marT="19050" marB="19050" anchor="ctr">
                    <a:lnL>
                      <a:noFill/>
                    </a:lnL>
                    <a:lnR>
                      <a:noFill/>
                    </a:lnR>
                    <a:lnT>
                      <a:noFill/>
                    </a:lnT>
                    <a:lnB>
                      <a:noFill/>
                    </a:lnB>
                  </a:tcPr>
                </a:tc>
                <a:extLst>
                  <a:ext uri="{0D108BD9-81ED-4DB2-BD59-A6C34878D82A}">
                    <a16:rowId xmlns:a16="http://schemas.microsoft.com/office/drawing/2014/main" val="10001"/>
                  </a:ext>
                </a:extLst>
              </a:tr>
              <a:tr h="0">
                <a:tc>
                  <a:txBody>
                    <a:bodyPr/>
                    <a:lstStyle/>
                    <a:p>
                      <a:pPr algn="ctr"/>
                      <a:r>
                        <a:rPr lang="es-ES">
                          <a:solidFill>
                            <a:srgbClr val="445555"/>
                          </a:solidFill>
                          <a:effectLst/>
                        </a:rPr>
                        <a:t>Adenoma hipofisario</a:t>
                      </a:r>
                    </a:p>
                  </a:txBody>
                  <a:tcPr marL="19050" marR="19050" marT="19050" marB="19050" anchor="ctr">
                    <a:lnL>
                      <a:noFill/>
                    </a:lnL>
                    <a:lnR>
                      <a:noFill/>
                    </a:lnR>
                    <a:lnT>
                      <a:noFill/>
                    </a:lnT>
                    <a:lnB>
                      <a:noFill/>
                    </a:lnB>
                  </a:tcPr>
                </a:tc>
                <a:tc>
                  <a:txBody>
                    <a:bodyPr/>
                    <a:lstStyle/>
                    <a:p>
                      <a:pPr algn="ctr"/>
                      <a:r>
                        <a:rPr lang="es-ES">
                          <a:solidFill>
                            <a:srgbClr val="445555"/>
                          </a:solidFill>
                          <a:effectLst/>
                        </a:rPr>
                        <a:t>sobreproducción</a:t>
                      </a:r>
                    </a:p>
                  </a:txBody>
                  <a:tcPr marL="19050" marR="19050" marT="19050" marB="19050" anchor="ctr">
                    <a:lnL>
                      <a:noFill/>
                    </a:lnL>
                    <a:lnR>
                      <a:noFill/>
                    </a:lnR>
                    <a:lnT>
                      <a:noFill/>
                    </a:lnT>
                    <a:lnB>
                      <a:noFill/>
                    </a:lnB>
                  </a:tcPr>
                </a:tc>
                <a:tc>
                  <a:txBody>
                    <a:bodyPr/>
                    <a:lstStyle/>
                    <a:p>
                      <a:pPr algn="ctr"/>
                      <a:r>
                        <a:rPr lang="es-ES">
                          <a:solidFill>
                            <a:srgbClr val="445555"/>
                          </a:solidFill>
                          <a:effectLst/>
                        </a:rPr>
                        <a:t>cualquier hormona hipofisaria</a:t>
                      </a:r>
                    </a:p>
                  </a:txBody>
                  <a:tcPr marL="19050" marR="19050" marT="19050" marB="19050" anchor="ctr">
                    <a:lnL>
                      <a:noFill/>
                    </a:lnL>
                    <a:lnR>
                      <a:noFill/>
                    </a:lnR>
                    <a:lnT>
                      <a:noFill/>
                    </a:lnT>
                    <a:lnB>
                      <a:noFill/>
                    </a:lnB>
                  </a:tcPr>
                </a:tc>
                <a:extLst>
                  <a:ext uri="{0D108BD9-81ED-4DB2-BD59-A6C34878D82A}">
                    <a16:rowId xmlns:a16="http://schemas.microsoft.com/office/drawing/2014/main" val="10002"/>
                  </a:ext>
                </a:extLst>
              </a:tr>
              <a:tr h="0">
                <a:tc>
                  <a:txBody>
                    <a:bodyPr/>
                    <a:lstStyle/>
                    <a:p>
                      <a:pPr algn="ctr"/>
                      <a:r>
                        <a:rPr lang="es-ES">
                          <a:solidFill>
                            <a:srgbClr val="445555"/>
                          </a:solidFill>
                          <a:effectLst/>
                        </a:rPr>
                        <a:t>Hipopituitarismo</a:t>
                      </a:r>
                    </a:p>
                  </a:txBody>
                  <a:tcPr marL="19050" marR="19050" marT="19050" marB="19050" anchor="ctr">
                    <a:lnL>
                      <a:noFill/>
                    </a:lnL>
                    <a:lnR>
                      <a:noFill/>
                    </a:lnR>
                    <a:lnT>
                      <a:noFill/>
                    </a:lnT>
                    <a:lnB>
                      <a:noFill/>
                    </a:lnB>
                  </a:tcPr>
                </a:tc>
                <a:tc>
                  <a:txBody>
                    <a:bodyPr/>
                    <a:lstStyle/>
                    <a:p>
                      <a:pPr algn="ctr"/>
                      <a:r>
                        <a:rPr lang="es-ES">
                          <a:solidFill>
                            <a:srgbClr val="445555"/>
                          </a:solidFill>
                          <a:effectLst/>
                        </a:rPr>
                        <a:t>baja producción</a:t>
                      </a:r>
                    </a:p>
                  </a:txBody>
                  <a:tcPr marL="19050" marR="19050" marT="19050" marB="19050" anchor="ctr">
                    <a:lnL>
                      <a:noFill/>
                    </a:lnL>
                    <a:lnR>
                      <a:noFill/>
                    </a:lnR>
                    <a:lnT>
                      <a:noFill/>
                    </a:lnT>
                    <a:lnB>
                      <a:noFill/>
                    </a:lnB>
                  </a:tcPr>
                </a:tc>
                <a:tc>
                  <a:txBody>
                    <a:bodyPr/>
                    <a:lstStyle/>
                    <a:p>
                      <a:pPr algn="ctr"/>
                      <a:r>
                        <a:rPr lang="es-ES" dirty="0">
                          <a:solidFill>
                            <a:srgbClr val="445555"/>
                          </a:solidFill>
                          <a:effectLst/>
                        </a:rPr>
                        <a:t>cualquier hormona hipofisaria</a:t>
                      </a:r>
                    </a:p>
                  </a:txBody>
                  <a:tcPr marL="19050" marR="19050" marT="19050" marB="19050" anchor="ctr">
                    <a:lnL>
                      <a:noFill/>
                    </a:lnL>
                    <a:lnR>
                      <a:noFill/>
                    </a:lnR>
                    <a:lnT>
                      <a:noFill/>
                    </a:lnT>
                    <a:lnB>
                      <a:noFill/>
                    </a:lnB>
                  </a:tcPr>
                </a:tc>
                <a:extLst>
                  <a:ext uri="{0D108BD9-81ED-4DB2-BD59-A6C34878D82A}">
                    <a16:rowId xmlns:a16="http://schemas.microsoft.com/office/drawing/2014/main" val="10003"/>
                  </a:ext>
                </a:extLst>
              </a:tr>
            </a:tbl>
          </a:graphicData>
        </a:graphic>
      </p:graphicFrame>
      <p:cxnSp>
        <p:nvCxnSpPr>
          <p:cNvPr id="11" name="10 Conector recto"/>
          <p:cNvCxnSpPr/>
          <p:nvPr/>
        </p:nvCxnSpPr>
        <p:spPr>
          <a:xfrm>
            <a:off x="2339752" y="1988840"/>
            <a:ext cx="136815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12 Conector recto"/>
          <p:cNvCxnSpPr/>
          <p:nvPr/>
        </p:nvCxnSpPr>
        <p:spPr>
          <a:xfrm>
            <a:off x="5004048" y="1988840"/>
            <a:ext cx="144016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14 Conector recto de flecha"/>
          <p:cNvCxnSpPr/>
          <p:nvPr/>
        </p:nvCxnSpPr>
        <p:spPr>
          <a:xfrm>
            <a:off x="2339752" y="2276872"/>
            <a:ext cx="115212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16 Conector recto de flecha"/>
          <p:cNvCxnSpPr/>
          <p:nvPr/>
        </p:nvCxnSpPr>
        <p:spPr>
          <a:xfrm>
            <a:off x="5364088" y="2276872"/>
            <a:ext cx="36004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18 Conector recto de flecha"/>
          <p:cNvCxnSpPr/>
          <p:nvPr/>
        </p:nvCxnSpPr>
        <p:spPr>
          <a:xfrm>
            <a:off x="2915816" y="3068960"/>
            <a:ext cx="57606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21 Conector recto de flecha"/>
          <p:cNvCxnSpPr/>
          <p:nvPr/>
        </p:nvCxnSpPr>
        <p:spPr>
          <a:xfrm>
            <a:off x="5364088" y="3068960"/>
            <a:ext cx="4572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24 Conector recto de flecha"/>
          <p:cNvCxnSpPr/>
          <p:nvPr/>
        </p:nvCxnSpPr>
        <p:spPr>
          <a:xfrm>
            <a:off x="3023828" y="3789040"/>
            <a:ext cx="46805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26 Conector recto de flecha"/>
          <p:cNvCxnSpPr/>
          <p:nvPr/>
        </p:nvCxnSpPr>
        <p:spPr>
          <a:xfrm>
            <a:off x="5544108" y="3789040"/>
            <a:ext cx="9001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28 Conector recto de flecha"/>
          <p:cNvCxnSpPr/>
          <p:nvPr/>
        </p:nvCxnSpPr>
        <p:spPr>
          <a:xfrm>
            <a:off x="2699792" y="4437112"/>
            <a:ext cx="79208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30 Conector recto de flecha"/>
          <p:cNvCxnSpPr/>
          <p:nvPr/>
        </p:nvCxnSpPr>
        <p:spPr>
          <a:xfrm>
            <a:off x="5544108" y="4437112"/>
            <a:ext cx="9001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 name="32 Conector recto de flecha"/>
          <p:cNvCxnSpPr/>
          <p:nvPr/>
        </p:nvCxnSpPr>
        <p:spPr>
          <a:xfrm>
            <a:off x="2915816" y="4869160"/>
            <a:ext cx="57606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5" name="34 Conector recto de flecha"/>
          <p:cNvCxnSpPr/>
          <p:nvPr/>
        </p:nvCxnSpPr>
        <p:spPr>
          <a:xfrm>
            <a:off x="5544108" y="4869160"/>
            <a:ext cx="9001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7" name="36 Conector recto de flecha"/>
          <p:cNvCxnSpPr/>
          <p:nvPr/>
        </p:nvCxnSpPr>
        <p:spPr>
          <a:xfrm>
            <a:off x="2915816" y="5445224"/>
            <a:ext cx="79208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9" name="38 Conector recto de flecha"/>
          <p:cNvCxnSpPr/>
          <p:nvPr/>
        </p:nvCxnSpPr>
        <p:spPr>
          <a:xfrm>
            <a:off x="5364088" y="5445224"/>
            <a:ext cx="79208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 name="40 Conector recto de flecha"/>
          <p:cNvCxnSpPr/>
          <p:nvPr/>
        </p:nvCxnSpPr>
        <p:spPr>
          <a:xfrm>
            <a:off x="2699792" y="6021288"/>
            <a:ext cx="79208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3" name="42 Conector recto de flecha"/>
          <p:cNvCxnSpPr/>
          <p:nvPr/>
        </p:nvCxnSpPr>
        <p:spPr>
          <a:xfrm>
            <a:off x="5364088" y="6021288"/>
            <a:ext cx="79208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53634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3321" y="548680"/>
            <a:ext cx="9144000" cy="6186309"/>
          </a:xfrm>
          <a:prstGeom prst="rect">
            <a:avLst/>
          </a:prstGeom>
        </p:spPr>
        <p:txBody>
          <a:bodyPr wrap="square">
            <a:spAutoFit/>
          </a:bodyPr>
          <a:lstStyle/>
          <a:p>
            <a:endParaRPr lang="es-ES" sz="2400" b="1" dirty="0">
              <a:latin typeface="Arial" pitchFamily="34" charset="0"/>
              <a:cs typeface="Arial" pitchFamily="34" charset="0"/>
            </a:endParaRPr>
          </a:p>
          <a:p>
            <a:r>
              <a:rPr lang="es-ES" sz="2400" b="1" dirty="0">
                <a:latin typeface="Arial" pitchFamily="34" charset="0"/>
                <a:cs typeface="Arial" pitchFamily="34" charset="0"/>
              </a:rPr>
              <a:t>Gigantismo:</a:t>
            </a:r>
            <a:r>
              <a:rPr lang="es-ES" sz="2400" dirty="0">
                <a:latin typeface="Arial" pitchFamily="34" charset="0"/>
                <a:cs typeface="Arial" pitchFamily="34" charset="0"/>
              </a:rPr>
              <a:t> Es un crecimiento anormalmente grande debido a un exceso de la hormona del crecimiento durante la niñez, antes de que las placas de crecimiento óseo se hayan cerrado. La causa más común de la secreción excesiva de la hormona del crecimiento es un tumor no canceroso (benigno) de la hipófisis. La STH regula la </a:t>
            </a:r>
            <a:r>
              <a:rPr lang="es-ES" sz="2400" dirty="0">
                <a:latin typeface="Arial" pitchFamily="34" charset="0"/>
                <a:cs typeface="Arial" pitchFamily="34" charset="0"/>
                <a:hlinkClick r:id="rId2"/>
              </a:rPr>
              <a:t>función</a:t>
            </a:r>
            <a:r>
              <a:rPr lang="es-ES" sz="2400" dirty="0">
                <a:latin typeface="Arial" pitchFamily="34" charset="0"/>
                <a:cs typeface="Arial" pitchFamily="34" charset="0"/>
              </a:rPr>
              <a:t> de los cartílagos de crecimiento. Se da cuando en los hombres sobrepasa el 1.95 m y en </a:t>
            </a:r>
            <a:r>
              <a:rPr lang="es-ES" sz="2400" dirty="0">
                <a:latin typeface="Arial" pitchFamily="34" charset="0"/>
                <a:cs typeface="Arial" pitchFamily="34" charset="0"/>
                <a:hlinkClick r:id="rId3"/>
              </a:rPr>
              <a:t>la mujer</a:t>
            </a:r>
            <a:r>
              <a:rPr lang="es-ES" sz="2400" dirty="0">
                <a:latin typeface="Arial" pitchFamily="34" charset="0"/>
                <a:cs typeface="Arial" pitchFamily="34" charset="0"/>
              </a:rPr>
              <a:t> 1.85 m.</a:t>
            </a:r>
          </a:p>
          <a:p>
            <a:endParaRPr lang="es-ES" sz="2400" dirty="0">
              <a:latin typeface="Arial" pitchFamily="34" charset="0"/>
              <a:cs typeface="Arial" pitchFamily="34" charset="0"/>
            </a:endParaRPr>
          </a:p>
          <a:p>
            <a:r>
              <a:rPr lang="es-ES" sz="2400" b="1" dirty="0">
                <a:latin typeface="Arial" pitchFamily="34" charset="0"/>
                <a:cs typeface="Arial" pitchFamily="34" charset="0"/>
              </a:rPr>
              <a:t>Acromegalia:</a:t>
            </a:r>
            <a:r>
              <a:rPr lang="es-ES" sz="2400" dirty="0">
                <a:latin typeface="Arial" pitchFamily="34" charset="0"/>
                <a:cs typeface="Arial" pitchFamily="34" charset="0"/>
              </a:rPr>
              <a:t> Es un trastorno metabólico crónico en el cual hay demasiada hormona del crecimiento y los </a:t>
            </a:r>
            <a:r>
              <a:rPr lang="es-ES" sz="2400" dirty="0">
                <a:latin typeface="Arial" pitchFamily="34" charset="0"/>
                <a:cs typeface="Arial" pitchFamily="34" charset="0"/>
                <a:hlinkClick r:id="rId4"/>
              </a:rPr>
              <a:t>tejidos</a:t>
            </a:r>
            <a:r>
              <a:rPr lang="es-ES" sz="2400" dirty="0">
                <a:latin typeface="Arial" pitchFamily="34" charset="0"/>
                <a:cs typeface="Arial" pitchFamily="34" charset="0"/>
              </a:rPr>
              <a:t> corporales gradualmente se agrandan. Cuando los cartílagos de crecimiento desaparecen, los </a:t>
            </a:r>
            <a:r>
              <a:rPr lang="es-ES" sz="2400" dirty="0">
                <a:latin typeface="Arial" pitchFamily="34" charset="0"/>
                <a:cs typeface="Arial" pitchFamily="34" charset="0"/>
                <a:hlinkClick r:id="rId5"/>
              </a:rPr>
              <a:t>huesos</a:t>
            </a:r>
            <a:r>
              <a:rPr lang="es-ES" sz="2400" dirty="0">
                <a:latin typeface="Arial" pitchFamily="34" charset="0"/>
                <a:cs typeface="Arial" pitchFamily="34" charset="0"/>
              </a:rPr>
              <a:t> largos no pueden seguir creciendo en longitud. Cuando es excesiva la </a:t>
            </a:r>
            <a:r>
              <a:rPr lang="es-ES" sz="2400" dirty="0">
                <a:latin typeface="Arial" pitchFamily="34" charset="0"/>
                <a:cs typeface="Arial" pitchFamily="34" charset="0"/>
                <a:hlinkClick r:id="rId6"/>
              </a:rPr>
              <a:t>producción</a:t>
            </a:r>
            <a:r>
              <a:rPr lang="es-ES" sz="2400" dirty="0">
                <a:latin typeface="Arial" pitchFamily="34" charset="0"/>
                <a:cs typeface="Arial" pitchFamily="34" charset="0"/>
              </a:rPr>
              <a:t> de STH, los huesos largos solo crecen en anchura.</a:t>
            </a:r>
          </a:p>
          <a:p>
            <a:br>
              <a:rPr lang="es-ES" dirty="0"/>
            </a:br>
            <a:endParaRPr lang="es-ES" dirty="0"/>
          </a:p>
        </p:txBody>
      </p:sp>
    </p:spTree>
    <p:extLst>
      <p:ext uri="{BB962C8B-B14F-4D97-AF65-F5344CB8AC3E}">
        <p14:creationId xmlns:p14="http://schemas.microsoft.com/office/powerpoint/2010/main" val="28029869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7133" y="620688"/>
            <a:ext cx="9144000" cy="6186309"/>
          </a:xfrm>
          <a:prstGeom prst="rect">
            <a:avLst/>
          </a:prstGeom>
        </p:spPr>
        <p:txBody>
          <a:bodyPr wrap="square">
            <a:spAutoFit/>
          </a:bodyPr>
          <a:lstStyle/>
          <a:p>
            <a:pPr algn="just"/>
            <a:r>
              <a:rPr lang="es-ES" sz="2400" b="1" dirty="0">
                <a:latin typeface="Arial" pitchFamily="34" charset="0"/>
                <a:cs typeface="Arial" pitchFamily="34" charset="0"/>
              </a:rPr>
              <a:t>Deficiencia de la hormona de crecimiento:</a:t>
            </a:r>
            <a:r>
              <a:rPr lang="es-ES" sz="2400" dirty="0">
                <a:latin typeface="Arial" pitchFamily="34" charset="0"/>
                <a:cs typeface="Arial" pitchFamily="34" charset="0"/>
              </a:rPr>
              <a:t> Implica estatura baja anormal con proporciones corporales normales. Esta afección se puede catalogar como congénita o adquirida. La estatura anormalmente baja en la </a:t>
            </a:r>
            <a:r>
              <a:rPr lang="es-ES" sz="2400" dirty="0">
                <a:latin typeface="Arial" pitchFamily="34" charset="0"/>
                <a:cs typeface="Arial" pitchFamily="34" charset="0"/>
                <a:hlinkClick r:id="rId2"/>
              </a:rPr>
              <a:t>infancia</a:t>
            </a:r>
            <a:r>
              <a:rPr lang="es-ES" sz="2400" dirty="0">
                <a:latin typeface="Arial" pitchFamily="34" charset="0"/>
                <a:cs typeface="Arial" pitchFamily="34" charset="0"/>
              </a:rPr>
              <a:t> se puede presentar cuando la hipófisis no produce suficiente hormona del crecimiento (</a:t>
            </a:r>
            <a:r>
              <a:rPr lang="es-ES" sz="2400" dirty="0" err="1">
                <a:latin typeface="Arial" pitchFamily="34" charset="0"/>
                <a:cs typeface="Arial" pitchFamily="34" charset="0"/>
              </a:rPr>
              <a:t>somatotropina</a:t>
            </a:r>
            <a:r>
              <a:rPr lang="es-ES" sz="2400" dirty="0">
                <a:latin typeface="Arial" pitchFamily="34" charset="0"/>
                <a:cs typeface="Arial" pitchFamily="34" charset="0"/>
              </a:rPr>
              <a:t>).</a:t>
            </a:r>
          </a:p>
          <a:p>
            <a:pPr algn="just"/>
            <a:r>
              <a:rPr lang="es-ES" sz="2400" dirty="0">
                <a:latin typeface="Arial" pitchFamily="34" charset="0"/>
                <a:cs typeface="Arial" pitchFamily="34" charset="0"/>
              </a:rPr>
              <a:t> </a:t>
            </a:r>
          </a:p>
          <a:p>
            <a:pPr algn="just"/>
            <a:r>
              <a:rPr lang="es-ES" sz="2400" b="1" dirty="0">
                <a:latin typeface="Arial" pitchFamily="34" charset="0"/>
                <a:cs typeface="Arial" pitchFamily="34" charset="0"/>
              </a:rPr>
              <a:t>Síndrome de secreción inadecuada de la hormona antidiurética (SIADH):</a:t>
            </a:r>
            <a:r>
              <a:rPr lang="es-ES" sz="2400" dirty="0">
                <a:latin typeface="Arial" pitchFamily="34" charset="0"/>
                <a:cs typeface="Arial" pitchFamily="34" charset="0"/>
              </a:rPr>
              <a:t> Ocurre cuando se producen niveles excesivos de </a:t>
            </a:r>
            <a:r>
              <a:rPr lang="es-ES" sz="2400" dirty="0">
                <a:latin typeface="Arial" pitchFamily="34" charset="0"/>
                <a:cs typeface="Arial" pitchFamily="34" charset="0"/>
                <a:hlinkClick r:id="rId3"/>
              </a:rPr>
              <a:t>hormonas</a:t>
            </a:r>
            <a:r>
              <a:rPr lang="es-ES" sz="2400" dirty="0">
                <a:latin typeface="Arial" pitchFamily="34" charset="0"/>
                <a:cs typeface="Arial" pitchFamily="34" charset="0"/>
              </a:rPr>
              <a:t> antidiuréticas (ADH), hormonas que ayudan que los riñones, y el cuerpo, conserven la cantidad correcta de </a:t>
            </a:r>
            <a:r>
              <a:rPr lang="es-ES" sz="2400" dirty="0">
                <a:latin typeface="Arial" pitchFamily="34" charset="0"/>
                <a:cs typeface="Arial" pitchFamily="34" charset="0"/>
                <a:hlinkClick r:id="rId4"/>
              </a:rPr>
              <a:t>agua</a:t>
            </a:r>
            <a:r>
              <a:rPr lang="es-ES" sz="2400" dirty="0">
                <a:latin typeface="Arial" pitchFamily="34" charset="0"/>
                <a:cs typeface="Arial" pitchFamily="34" charset="0"/>
              </a:rPr>
              <a:t>. El síndrome provoca que el cuerpo retenga agua y que disminuyan ciertos niveles de electrolitos en la </a:t>
            </a:r>
            <a:r>
              <a:rPr lang="es-ES" sz="2400" dirty="0">
                <a:latin typeface="Arial" pitchFamily="34" charset="0"/>
                <a:cs typeface="Arial" pitchFamily="34" charset="0"/>
                <a:hlinkClick r:id="rId5"/>
              </a:rPr>
              <a:t>sangre</a:t>
            </a:r>
            <a:r>
              <a:rPr lang="es-ES" sz="2400" dirty="0">
                <a:latin typeface="Arial" pitchFamily="34" charset="0"/>
                <a:cs typeface="Arial" pitchFamily="34" charset="0"/>
              </a:rPr>
              <a:t> (como el sodio). El SIADH es poco frecuente en los </a:t>
            </a:r>
            <a:r>
              <a:rPr lang="es-ES" sz="2400" dirty="0">
                <a:latin typeface="Arial" pitchFamily="34" charset="0"/>
                <a:cs typeface="Arial" pitchFamily="34" charset="0"/>
                <a:hlinkClick r:id="rId6"/>
              </a:rPr>
              <a:t>niños</a:t>
            </a:r>
            <a:r>
              <a:rPr lang="es-ES" sz="2400" dirty="0">
                <a:latin typeface="Arial" pitchFamily="34" charset="0"/>
                <a:cs typeface="Arial" pitchFamily="34" charset="0"/>
              </a:rPr>
              <a:t>.</a:t>
            </a:r>
          </a:p>
          <a:p>
            <a:br>
              <a:rPr lang="es-ES" dirty="0"/>
            </a:br>
            <a:endParaRPr lang="es-ES" dirty="0"/>
          </a:p>
        </p:txBody>
      </p:sp>
    </p:spTree>
    <p:extLst>
      <p:ext uri="{BB962C8B-B14F-4D97-AF65-F5344CB8AC3E}">
        <p14:creationId xmlns:p14="http://schemas.microsoft.com/office/powerpoint/2010/main" val="22618797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908720"/>
            <a:ext cx="9144000" cy="5447645"/>
          </a:xfrm>
          <a:prstGeom prst="rect">
            <a:avLst/>
          </a:prstGeom>
        </p:spPr>
        <p:txBody>
          <a:bodyPr wrap="square">
            <a:spAutoFit/>
          </a:bodyPr>
          <a:lstStyle/>
          <a:p>
            <a:r>
              <a:rPr lang="es-ES" sz="2400" b="1" dirty="0">
                <a:latin typeface="Arial" pitchFamily="34" charset="0"/>
                <a:cs typeface="Arial" pitchFamily="34" charset="0"/>
              </a:rPr>
              <a:t>Diabetes insípida (DI):</a:t>
            </a:r>
            <a:r>
              <a:rPr lang="es-ES" sz="2400" dirty="0">
                <a:latin typeface="Arial" pitchFamily="34" charset="0"/>
                <a:cs typeface="Arial" pitchFamily="34" charset="0"/>
              </a:rPr>
              <a:t> Causa deseos de orinar frecuentemente. Los pacientes sienten mucha sed, por lo que ingieren abundantes líquidos. Luego orinan. El ciclo puede impedirle dormir o inclusive hasta orinarse en la cama. El cuerpo produce grandes volúmenes de orina que son casi pura agua. Por lo general, es causada por un problema con la glándula pituitaria o los riñones.</a:t>
            </a:r>
          </a:p>
          <a:p>
            <a:endParaRPr lang="es-ES" sz="2400" dirty="0">
              <a:latin typeface="Arial" pitchFamily="34" charset="0"/>
              <a:cs typeface="Arial" pitchFamily="34" charset="0"/>
            </a:endParaRPr>
          </a:p>
          <a:p>
            <a:r>
              <a:rPr lang="es-ES" sz="2400" dirty="0">
                <a:latin typeface="Arial" pitchFamily="34" charset="0"/>
                <a:cs typeface="Arial" pitchFamily="34" charset="0"/>
              </a:rPr>
              <a:t> </a:t>
            </a:r>
          </a:p>
          <a:p>
            <a:r>
              <a:rPr lang="es-ES" sz="2400" b="1" dirty="0">
                <a:latin typeface="Arial" pitchFamily="34" charset="0"/>
                <a:cs typeface="Arial" pitchFamily="34" charset="0"/>
              </a:rPr>
              <a:t>Síndrome de </a:t>
            </a:r>
            <a:r>
              <a:rPr lang="es-ES" sz="2400" b="1" dirty="0" err="1">
                <a:latin typeface="Arial" pitchFamily="34" charset="0"/>
                <a:cs typeface="Arial" pitchFamily="34" charset="0"/>
              </a:rPr>
              <a:t>Sheehan</a:t>
            </a:r>
            <a:r>
              <a:rPr lang="es-ES" sz="2400" b="1" dirty="0">
                <a:latin typeface="Arial" pitchFamily="34" charset="0"/>
                <a:cs typeface="Arial" pitchFamily="34" charset="0"/>
              </a:rPr>
              <a:t>:</a:t>
            </a:r>
            <a:r>
              <a:rPr lang="es-ES" sz="2400" dirty="0">
                <a:latin typeface="Arial" pitchFamily="34" charset="0"/>
                <a:cs typeface="Arial" pitchFamily="34" charset="0"/>
              </a:rPr>
              <a:t> Es una condición que puede presentarse en una </a:t>
            </a:r>
            <a:r>
              <a:rPr lang="es-ES" sz="2400" dirty="0">
                <a:latin typeface="Arial" pitchFamily="34" charset="0"/>
                <a:cs typeface="Arial" pitchFamily="34" charset="0"/>
                <a:hlinkClick r:id="rId2"/>
              </a:rPr>
              <a:t>mujer</a:t>
            </a:r>
            <a:r>
              <a:rPr lang="es-ES" sz="2400" dirty="0">
                <a:latin typeface="Arial" pitchFamily="34" charset="0"/>
                <a:cs typeface="Arial" pitchFamily="34" charset="0"/>
              </a:rPr>
              <a:t> con una hemorragia uterina grave durante el </a:t>
            </a:r>
            <a:r>
              <a:rPr lang="es-ES" sz="2400" dirty="0">
                <a:latin typeface="Arial" pitchFamily="34" charset="0"/>
                <a:cs typeface="Arial" pitchFamily="34" charset="0"/>
                <a:hlinkClick r:id="rId3"/>
              </a:rPr>
              <a:t>parto</a:t>
            </a:r>
            <a:r>
              <a:rPr lang="es-ES" sz="2400" dirty="0">
                <a:latin typeface="Arial" pitchFamily="34" charset="0"/>
                <a:cs typeface="Arial" pitchFamily="34" charset="0"/>
              </a:rPr>
              <a:t>. La pérdida de sangre severa resultante ocasiona </a:t>
            </a:r>
            <a:r>
              <a:rPr lang="es-ES" sz="2400" dirty="0">
                <a:latin typeface="Arial" pitchFamily="34" charset="0"/>
                <a:cs typeface="Arial" pitchFamily="34" charset="0"/>
                <a:hlinkClick r:id="rId4"/>
              </a:rPr>
              <a:t>la muerte</a:t>
            </a:r>
            <a:r>
              <a:rPr lang="es-ES" sz="2400" dirty="0">
                <a:latin typeface="Arial" pitchFamily="34" charset="0"/>
                <a:cs typeface="Arial" pitchFamily="34" charset="0"/>
              </a:rPr>
              <a:t> tisular en la glándula pituitaria y conduce a hipopituitarismo en el período del posparto.</a:t>
            </a:r>
          </a:p>
          <a:p>
            <a:br>
              <a:rPr lang="es-ES" dirty="0"/>
            </a:br>
            <a:endParaRPr lang="es-ES" dirty="0"/>
          </a:p>
        </p:txBody>
      </p:sp>
    </p:spTree>
    <p:extLst>
      <p:ext uri="{BB962C8B-B14F-4D97-AF65-F5344CB8AC3E}">
        <p14:creationId xmlns:p14="http://schemas.microsoft.com/office/powerpoint/2010/main" val="13832768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1052736"/>
            <a:ext cx="8604448" cy="4708981"/>
          </a:xfrm>
          <a:prstGeom prst="rect">
            <a:avLst/>
          </a:prstGeom>
        </p:spPr>
        <p:txBody>
          <a:bodyPr wrap="square">
            <a:spAutoFit/>
          </a:bodyPr>
          <a:lstStyle/>
          <a:p>
            <a:pPr algn="just"/>
            <a:r>
              <a:rPr lang="es-ES" sz="2400" b="1" dirty="0">
                <a:latin typeface="Arial" pitchFamily="34" charset="0"/>
                <a:cs typeface="Arial" pitchFamily="34" charset="0"/>
              </a:rPr>
              <a:t>Adenoma hipofisario o Tumores de la hipófisis</a:t>
            </a:r>
            <a:r>
              <a:rPr lang="es-ES" sz="2400" dirty="0">
                <a:latin typeface="Arial" pitchFamily="34" charset="0"/>
                <a:cs typeface="Arial" pitchFamily="34" charset="0"/>
              </a:rPr>
              <a:t>: Pueden obedecer a una disminución de la función de la glándula, al aumento de sus </a:t>
            </a:r>
            <a:r>
              <a:rPr lang="es-ES" sz="2400" dirty="0">
                <a:latin typeface="Arial" pitchFamily="34" charset="0"/>
                <a:cs typeface="Arial" pitchFamily="34" charset="0"/>
                <a:hlinkClick r:id="rId2"/>
              </a:rPr>
              <a:t>funciones</a:t>
            </a:r>
            <a:r>
              <a:rPr lang="es-ES" sz="2400" dirty="0">
                <a:latin typeface="Arial" pitchFamily="34" charset="0"/>
                <a:cs typeface="Arial" pitchFamily="34" charset="0"/>
              </a:rPr>
              <a:t> o alteración de su tamaño por la aparición de un tumor. Son exclusivamente benignos. Es más frecuente en el </a:t>
            </a:r>
            <a:r>
              <a:rPr lang="es-ES" sz="2400" dirty="0">
                <a:latin typeface="Arial" pitchFamily="34" charset="0"/>
                <a:cs typeface="Arial" pitchFamily="34" charset="0"/>
                <a:hlinkClick r:id="rId3"/>
              </a:rPr>
              <a:t>sexo</a:t>
            </a:r>
            <a:r>
              <a:rPr lang="es-ES" sz="2400" dirty="0">
                <a:latin typeface="Arial" pitchFamily="34" charset="0"/>
                <a:cs typeface="Arial" pitchFamily="34" charset="0"/>
              </a:rPr>
              <a:t> femenino. </a:t>
            </a:r>
          </a:p>
          <a:p>
            <a:pPr algn="just"/>
            <a:endParaRPr lang="es-ES" sz="2400" b="1" dirty="0">
              <a:latin typeface="Arial" pitchFamily="34" charset="0"/>
              <a:cs typeface="Arial" pitchFamily="34" charset="0"/>
            </a:endParaRPr>
          </a:p>
          <a:p>
            <a:pPr algn="just"/>
            <a:r>
              <a:rPr lang="es-ES" sz="2400" b="1" dirty="0">
                <a:latin typeface="Arial" pitchFamily="34" charset="0"/>
                <a:cs typeface="Arial" pitchFamily="34" charset="0"/>
              </a:rPr>
              <a:t>Hipopituitarismo:</a:t>
            </a:r>
            <a:r>
              <a:rPr lang="es-ES" sz="2400" dirty="0">
                <a:latin typeface="Arial" pitchFamily="34" charset="0"/>
                <a:cs typeface="Arial" pitchFamily="34" charset="0"/>
              </a:rPr>
              <a:t> Hay una falta de una o más hormonas hipofisarias. La falta de la hormona lleva a una pérdida de la función en la glándula u órgano que controla (por ejemplo: la pérdida de la hormona estimulante de la tiroides ocasiona una pérdida de la función de la glándula tiroides).</a:t>
            </a:r>
          </a:p>
          <a:p>
            <a:br>
              <a:rPr lang="es-ES" dirty="0"/>
            </a:br>
            <a:endParaRPr lang="es-ES" dirty="0"/>
          </a:p>
        </p:txBody>
      </p:sp>
    </p:spTree>
    <p:extLst>
      <p:ext uri="{BB962C8B-B14F-4D97-AF65-F5344CB8AC3E}">
        <p14:creationId xmlns:p14="http://schemas.microsoft.com/office/powerpoint/2010/main" val="26848638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997565"/>
            <a:ext cx="8964488" cy="5632311"/>
          </a:xfrm>
          <a:prstGeom prst="rect">
            <a:avLst/>
          </a:prstGeom>
        </p:spPr>
        <p:txBody>
          <a:bodyPr wrap="square">
            <a:spAutoFit/>
          </a:bodyPr>
          <a:lstStyle/>
          <a:p>
            <a:pPr algn="ctr"/>
            <a:r>
              <a:rPr lang="es-ES" sz="2400" b="1" dirty="0">
                <a:latin typeface="Arial" panose="020B0604020202020204" pitchFamily="34" charset="0"/>
                <a:cs typeface="Arial" panose="020B0604020202020204" pitchFamily="34" charset="0"/>
              </a:rPr>
              <a:t>BIBLIOGRAFÍA:</a:t>
            </a:r>
          </a:p>
          <a:p>
            <a:pPr algn="ctr"/>
            <a:br>
              <a:rPr lang="es-ES" sz="2400" b="1" dirty="0">
                <a:latin typeface="Arial" panose="020B0604020202020204" pitchFamily="34" charset="0"/>
                <a:cs typeface="Arial" panose="020B0604020202020204" pitchFamily="34" charset="0"/>
              </a:rPr>
            </a:br>
            <a:r>
              <a:rPr lang="es-ES" sz="2400" b="1" dirty="0">
                <a:latin typeface="Arial" panose="020B0604020202020204" pitchFamily="34" charset="0"/>
                <a:cs typeface="Arial" panose="020B0604020202020204" pitchFamily="34" charset="0"/>
              </a:rPr>
              <a:t>BÁSICA</a:t>
            </a:r>
            <a:endParaRPr lang="es-ES" sz="2400" dirty="0">
              <a:latin typeface="Arial" panose="020B0604020202020204" pitchFamily="34" charset="0"/>
              <a:cs typeface="Arial" panose="020B0604020202020204" pitchFamily="34" charset="0"/>
            </a:endParaRPr>
          </a:p>
          <a:p>
            <a:pPr marL="342900" indent="-342900">
              <a:buFont typeface="Arial" pitchFamily="34" charset="0"/>
              <a:buChar char="•"/>
            </a:pPr>
            <a:r>
              <a:rPr lang="es-EC" sz="2400" dirty="0">
                <a:latin typeface="Arial" panose="020B0604020202020204" pitchFamily="34" charset="0"/>
                <a:cs typeface="Arial" panose="020B0604020202020204" pitchFamily="34" charset="0"/>
              </a:rPr>
              <a:t>GANONG “Fisiología Medica”  23ed </a:t>
            </a:r>
          </a:p>
          <a:p>
            <a:pPr marL="342900" indent="-342900">
              <a:buFont typeface="Arial" pitchFamily="34" charset="0"/>
              <a:buChar char="•"/>
            </a:pPr>
            <a:r>
              <a:rPr lang="es-EC" sz="2400" dirty="0">
                <a:latin typeface="Arial" panose="020B0604020202020204" pitchFamily="34" charset="0"/>
                <a:cs typeface="Arial" panose="020B0604020202020204" pitchFamily="34" charset="0"/>
              </a:rPr>
              <a:t>GUYTUN Y HALL “Tratado de Fisiología Médica”, decimosegunda edición.</a:t>
            </a:r>
          </a:p>
          <a:p>
            <a:pPr marL="342900" indent="-342900">
              <a:buFont typeface="Arial" pitchFamily="34" charset="0"/>
              <a:buChar char="•"/>
            </a:pPr>
            <a:r>
              <a:rPr lang="es-EC" sz="2400" dirty="0">
                <a:latin typeface="Arial" panose="020B0604020202020204" pitchFamily="34" charset="0"/>
                <a:cs typeface="Arial" panose="020B0604020202020204" pitchFamily="34" charset="0"/>
              </a:rPr>
              <a:t>TORTORA – DERRICKSON “Principios de anatomía y fisiología”. 11ª Edición.</a:t>
            </a:r>
          </a:p>
          <a:p>
            <a:pPr algn="ctr"/>
            <a:br>
              <a:rPr lang="es-EC" sz="2400" dirty="0">
                <a:latin typeface="Arial" panose="020B0604020202020204" pitchFamily="34" charset="0"/>
                <a:cs typeface="Arial" panose="020B0604020202020204" pitchFamily="34" charset="0"/>
              </a:rPr>
            </a:br>
            <a:r>
              <a:rPr lang="es-ES" sz="2400" b="1" dirty="0">
                <a:latin typeface="Arial" panose="020B0604020202020204" pitchFamily="34" charset="0"/>
                <a:cs typeface="Arial" panose="020B0604020202020204" pitchFamily="34" charset="0"/>
              </a:rPr>
              <a:t>COMPLEMENTARIA:</a:t>
            </a:r>
          </a:p>
          <a:p>
            <a:pPr marL="342900" indent="-342900">
              <a:buFont typeface="Arial" pitchFamily="34" charset="0"/>
              <a:buChar char="•"/>
            </a:pPr>
            <a:r>
              <a:rPr lang="es-EC" sz="2400" dirty="0">
                <a:latin typeface="Arial" panose="020B0604020202020204" pitchFamily="34" charset="0"/>
                <a:cs typeface="Arial" panose="020B0604020202020204" pitchFamily="34" charset="0"/>
              </a:rPr>
              <a:t>Stuart Ira Fox. Fisiología Humana. 12 Ed. Mac Graw Hill. 2011.</a:t>
            </a:r>
          </a:p>
          <a:p>
            <a:pPr marL="342900" indent="-342900">
              <a:buFont typeface="Arial" pitchFamily="34" charset="0"/>
              <a:buChar char="•"/>
            </a:pPr>
            <a:r>
              <a:rPr lang="es-EC" sz="2400" dirty="0">
                <a:latin typeface="Arial" panose="020B0604020202020204" pitchFamily="34" charset="0"/>
                <a:cs typeface="Arial" panose="020B0604020202020204" pitchFamily="34" charset="0"/>
              </a:rPr>
              <a:t>Bases de datos, </a:t>
            </a:r>
            <a:r>
              <a:rPr lang="es-EC" sz="2400" dirty="0" err="1">
                <a:latin typeface="Arial" panose="020B0604020202020204" pitchFamily="34" charset="0"/>
                <a:cs typeface="Arial" panose="020B0604020202020204" pitchFamily="34" charset="0"/>
              </a:rPr>
              <a:t>PubMed</a:t>
            </a:r>
            <a:r>
              <a:rPr lang="es-EC" sz="2400" dirty="0">
                <a:latin typeface="Arial" panose="020B0604020202020204" pitchFamily="34" charset="0"/>
                <a:cs typeface="Arial" panose="020B0604020202020204" pitchFamily="34" charset="0"/>
              </a:rPr>
              <a:t>, </a:t>
            </a:r>
            <a:r>
              <a:rPr lang="es-EC" sz="2400" dirty="0" err="1">
                <a:latin typeface="Arial" panose="020B0604020202020204" pitchFamily="34" charset="0"/>
                <a:cs typeface="Arial" panose="020B0604020202020204" pitchFamily="34" charset="0"/>
              </a:rPr>
              <a:t>Elsevier</a:t>
            </a:r>
            <a:r>
              <a:rPr lang="es-EC" sz="2400" dirty="0">
                <a:latin typeface="Arial" panose="020B0604020202020204" pitchFamily="34" charset="0"/>
                <a:cs typeface="Arial" panose="020B0604020202020204" pitchFamily="34" charset="0"/>
              </a:rPr>
              <a:t>, </a:t>
            </a:r>
            <a:r>
              <a:rPr lang="es-EC" sz="2400" dirty="0" err="1">
                <a:latin typeface="Arial" panose="020B0604020202020204" pitchFamily="34" charset="0"/>
                <a:cs typeface="Arial" panose="020B0604020202020204" pitchFamily="34" charset="0"/>
              </a:rPr>
              <a:t>Hinari</a:t>
            </a:r>
            <a:r>
              <a:rPr lang="es-EC" sz="2400" dirty="0">
                <a:latin typeface="Arial" panose="020B0604020202020204" pitchFamily="34" charset="0"/>
                <a:cs typeface="Arial" panose="020B0604020202020204" pitchFamily="34" charset="0"/>
              </a:rPr>
              <a:t>, EBSCO, Cielo, </a:t>
            </a:r>
            <a:r>
              <a:rPr lang="es-EC" sz="2400" dirty="0" err="1">
                <a:latin typeface="Arial" panose="020B0604020202020204" pitchFamily="34" charset="0"/>
                <a:cs typeface="Arial" panose="020B0604020202020204" pitchFamily="34" charset="0"/>
              </a:rPr>
              <a:t>Science</a:t>
            </a:r>
            <a:r>
              <a:rPr lang="es-EC" sz="2400" dirty="0">
                <a:latin typeface="Arial" panose="020B0604020202020204" pitchFamily="34" charset="0"/>
                <a:cs typeface="Arial" panose="020B0604020202020204" pitchFamily="34" charset="0"/>
              </a:rPr>
              <a:t> </a:t>
            </a:r>
            <a:r>
              <a:rPr lang="es-EC" sz="2400" dirty="0" err="1">
                <a:latin typeface="Arial" panose="020B0604020202020204" pitchFamily="34" charset="0"/>
                <a:cs typeface="Arial" panose="020B0604020202020204" pitchFamily="34" charset="0"/>
              </a:rPr>
              <a:t>Direct</a:t>
            </a:r>
            <a:r>
              <a:rPr lang="es-EC" sz="2400" dirty="0">
                <a:latin typeface="Arial" panose="020B0604020202020204" pitchFamily="34" charset="0"/>
                <a:cs typeface="Arial" panose="020B0604020202020204" pitchFamily="34" charset="0"/>
              </a:rPr>
              <a:t>.</a:t>
            </a:r>
            <a:br>
              <a:rPr lang="es-EC" sz="2400" dirty="0">
                <a:latin typeface="Arial" panose="020B0604020202020204" pitchFamily="34" charset="0"/>
                <a:cs typeface="Arial" panose="020B0604020202020204" pitchFamily="34" charset="0"/>
              </a:rPr>
            </a:br>
            <a:endParaRPr lang="es-ES" sz="2400" dirty="0"/>
          </a:p>
        </p:txBody>
      </p:sp>
    </p:spTree>
    <p:extLst>
      <p:ext uri="{BB962C8B-B14F-4D97-AF65-F5344CB8AC3E}">
        <p14:creationId xmlns:p14="http://schemas.microsoft.com/office/powerpoint/2010/main" val="30033596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descr="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908720"/>
            <a:ext cx="8784976" cy="5760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08821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052736"/>
            <a:ext cx="6934200" cy="5200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50015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3881886352"/>
              </p:ext>
            </p:extLst>
          </p:nvPr>
        </p:nvGraphicFramePr>
        <p:xfrm>
          <a:off x="0" y="0"/>
          <a:ext cx="9144001" cy="6857999"/>
        </p:xfrm>
        <a:graphic>
          <a:graphicData uri="http://schemas.openxmlformats.org/drawingml/2006/table">
            <a:tbl>
              <a:tblPr/>
              <a:tblGrid>
                <a:gridCol w="3950749">
                  <a:extLst>
                    <a:ext uri="{9D8B030D-6E8A-4147-A177-3AD203B41FA5}">
                      <a16:colId xmlns:a16="http://schemas.microsoft.com/office/drawing/2014/main" val="20000"/>
                    </a:ext>
                  </a:extLst>
                </a:gridCol>
                <a:gridCol w="1817638">
                  <a:extLst>
                    <a:ext uri="{9D8B030D-6E8A-4147-A177-3AD203B41FA5}">
                      <a16:colId xmlns:a16="http://schemas.microsoft.com/office/drawing/2014/main" val="20001"/>
                    </a:ext>
                  </a:extLst>
                </a:gridCol>
                <a:gridCol w="3375614">
                  <a:extLst>
                    <a:ext uri="{9D8B030D-6E8A-4147-A177-3AD203B41FA5}">
                      <a16:colId xmlns:a16="http://schemas.microsoft.com/office/drawing/2014/main" val="20002"/>
                    </a:ext>
                  </a:extLst>
                </a:gridCol>
              </a:tblGrid>
              <a:tr h="292758">
                <a:tc>
                  <a:txBody>
                    <a:bodyPr/>
                    <a:lstStyle/>
                    <a:p>
                      <a:pPr algn="ctr"/>
                      <a:r>
                        <a:rPr lang="es-ES" sz="1400" b="1" dirty="0">
                          <a:solidFill>
                            <a:srgbClr val="445555"/>
                          </a:solidFill>
                          <a:effectLst/>
                        </a:rPr>
                        <a:t>Glándula</a:t>
                      </a:r>
                      <a:endParaRPr lang="es-ES" sz="1400" dirty="0">
                        <a:solidFill>
                          <a:srgbClr val="445555"/>
                        </a:solidFill>
                        <a:effectLst/>
                      </a:endParaRPr>
                    </a:p>
                  </a:txBody>
                  <a:tcPr marL="11129" marR="11129" marT="11129" marB="11129" anchor="ctr">
                    <a:lnL>
                      <a:noFill/>
                    </a:lnL>
                    <a:lnR>
                      <a:noFill/>
                    </a:lnR>
                    <a:lnT>
                      <a:noFill/>
                    </a:lnT>
                    <a:lnB>
                      <a:noFill/>
                    </a:lnB>
                  </a:tcPr>
                </a:tc>
                <a:tc>
                  <a:txBody>
                    <a:bodyPr/>
                    <a:lstStyle/>
                    <a:p>
                      <a:pPr algn="ctr"/>
                      <a:r>
                        <a:rPr lang="es-ES" sz="1400" b="1">
                          <a:solidFill>
                            <a:srgbClr val="445555"/>
                          </a:solidFill>
                          <a:effectLst/>
                        </a:rPr>
                        <a:t>Hormona</a:t>
                      </a:r>
                      <a:endParaRPr lang="es-ES" sz="1400">
                        <a:solidFill>
                          <a:srgbClr val="445555"/>
                        </a:solidFill>
                        <a:effectLst/>
                      </a:endParaRPr>
                    </a:p>
                  </a:txBody>
                  <a:tcPr marL="11129" marR="11129" marT="11129" marB="11129" anchor="ctr">
                    <a:lnL>
                      <a:noFill/>
                    </a:lnL>
                    <a:lnR>
                      <a:noFill/>
                    </a:lnR>
                    <a:lnT>
                      <a:noFill/>
                    </a:lnT>
                    <a:lnB>
                      <a:noFill/>
                    </a:lnB>
                  </a:tcPr>
                </a:tc>
                <a:tc>
                  <a:txBody>
                    <a:bodyPr/>
                    <a:lstStyle/>
                    <a:p>
                      <a:pPr algn="ctr"/>
                      <a:r>
                        <a:rPr lang="es-ES" sz="1400" b="1">
                          <a:solidFill>
                            <a:srgbClr val="445555"/>
                          </a:solidFill>
                          <a:effectLst/>
                        </a:rPr>
                        <a:t>Efectos principales</a:t>
                      </a:r>
                      <a:endParaRPr lang="es-ES" sz="1400">
                        <a:solidFill>
                          <a:srgbClr val="445555"/>
                        </a:solidFill>
                        <a:effectLst/>
                      </a:endParaRPr>
                    </a:p>
                  </a:txBody>
                  <a:tcPr marL="11129" marR="11129" marT="11129" marB="11129" anchor="ctr">
                    <a:lnL>
                      <a:noFill/>
                    </a:lnL>
                    <a:lnR>
                      <a:noFill/>
                    </a:lnR>
                    <a:lnT>
                      <a:noFill/>
                    </a:lnT>
                    <a:lnB>
                      <a:noFill/>
                    </a:lnB>
                  </a:tcPr>
                </a:tc>
                <a:extLst>
                  <a:ext uri="{0D108BD9-81ED-4DB2-BD59-A6C34878D82A}">
                    <a16:rowId xmlns:a16="http://schemas.microsoft.com/office/drawing/2014/main" val="10000"/>
                  </a:ext>
                </a:extLst>
              </a:tr>
              <a:tr h="528460">
                <a:tc>
                  <a:txBody>
                    <a:bodyPr/>
                    <a:lstStyle/>
                    <a:p>
                      <a:pPr algn="ctr"/>
                      <a:r>
                        <a:rPr lang="es-ES" sz="1400" b="1">
                          <a:solidFill>
                            <a:srgbClr val="445555"/>
                          </a:solidFill>
                          <a:effectLst/>
                        </a:rPr>
                        <a:t>Hipófisis anterior</a:t>
                      </a:r>
                      <a:endParaRPr lang="es-ES" sz="1400">
                        <a:solidFill>
                          <a:srgbClr val="445555"/>
                        </a:solidFill>
                        <a:effectLst/>
                      </a:endParaRPr>
                    </a:p>
                  </a:txBody>
                  <a:tcPr marL="11129" marR="11129" marT="11129" marB="11129" anchor="ctr">
                    <a:lnL>
                      <a:noFill/>
                    </a:lnL>
                    <a:lnR>
                      <a:noFill/>
                    </a:lnR>
                    <a:lnT>
                      <a:noFill/>
                    </a:lnT>
                    <a:lnB>
                      <a:noFill/>
                    </a:lnB>
                  </a:tcPr>
                </a:tc>
                <a:tc>
                  <a:txBody>
                    <a:bodyPr/>
                    <a:lstStyle/>
                    <a:p>
                      <a:pPr algn="ctr"/>
                      <a:r>
                        <a:rPr lang="es-ES" sz="1400" dirty="0">
                          <a:solidFill>
                            <a:srgbClr val="445555"/>
                          </a:solidFill>
                          <a:effectLst/>
                        </a:rPr>
                        <a:t>Hormona del crecimiento</a:t>
                      </a:r>
                    </a:p>
                  </a:txBody>
                  <a:tcPr marL="11129" marR="11129" marT="11129" marB="11129" anchor="ctr">
                    <a:lnL>
                      <a:noFill/>
                    </a:lnL>
                    <a:lnR>
                      <a:noFill/>
                    </a:lnR>
                    <a:lnT>
                      <a:noFill/>
                    </a:lnT>
                    <a:lnB>
                      <a:noFill/>
                    </a:lnB>
                  </a:tcPr>
                </a:tc>
                <a:tc>
                  <a:txBody>
                    <a:bodyPr/>
                    <a:lstStyle/>
                    <a:p>
                      <a:pPr algn="ctr"/>
                      <a:r>
                        <a:rPr lang="es-ES" sz="1400">
                          <a:solidFill>
                            <a:srgbClr val="445555"/>
                          </a:solidFill>
                          <a:effectLst/>
                        </a:rPr>
                        <a:t>Estimula el crecimiento</a:t>
                      </a:r>
                    </a:p>
                  </a:txBody>
                  <a:tcPr marL="11129" marR="11129" marT="11129" marB="11129" anchor="ctr">
                    <a:lnL>
                      <a:noFill/>
                    </a:lnL>
                    <a:lnR>
                      <a:noFill/>
                    </a:lnR>
                    <a:lnT>
                      <a:noFill/>
                    </a:lnT>
                    <a:lnB>
                      <a:noFill/>
                    </a:lnB>
                  </a:tcPr>
                </a:tc>
                <a:extLst>
                  <a:ext uri="{0D108BD9-81ED-4DB2-BD59-A6C34878D82A}">
                    <a16:rowId xmlns:a16="http://schemas.microsoft.com/office/drawing/2014/main" val="10001"/>
                  </a:ext>
                </a:extLst>
              </a:tr>
              <a:tr h="292758">
                <a:tc>
                  <a:txBody>
                    <a:bodyPr/>
                    <a:lstStyle/>
                    <a:p>
                      <a:pPr algn="ctr"/>
                      <a:r>
                        <a:rPr lang="es-ES" sz="1400" dirty="0">
                          <a:solidFill>
                            <a:srgbClr val="445555"/>
                          </a:solidFill>
                          <a:effectLst/>
                        </a:rPr>
                        <a:t> </a:t>
                      </a:r>
                    </a:p>
                  </a:txBody>
                  <a:tcPr marL="11129" marR="11129" marT="11129" marB="11129" anchor="ctr">
                    <a:lnL>
                      <a:noFill/>
                    </a:lnL>
                    <a:lnR>
                      <a:noFill/>
                    </a:lnR>
                    <a:lnT>
                      <a:noFill/>
                    </a:lnT>
                    <a:lnB>
                      <a:noFill/>
                    </a:lnB>
                  </a:tcPr>
                </a:tc>
                <a:tc>
                  <a:txBody>
                    <a:bodyPr/>
                    <a:lstStyle/>
                    <a:p>
                      <a:pPr algn="ctr"/>
                      <a:r>
                        <a:rPr lang="es-ES" sz="1400">
                          <a:solidFill>
                            <a:srgbClr val="445555"/>
                          </a:solidFill>
                          <a:effectLst/>
                        </a:rPr>
                        <a:t>Hormona tirotrópica</a:t>
                      </a:r>
                    </a:p>
                  </a:txBody>
                  <a:tcPr marL="11129" marR="11129" marT="11129" marB="11129" anchor="ctr">
                    <a:lnL>
                      <a:noFill/>
                    </a:lnL>
                    <a:lnR>
                      <a:noFill/>
                    </a:lnR>
                    <a:lnT>
                      <a:noFill/>
                    </a:lnT>
                    <a:lnB>
                      <a:noFill/>
                    </a:lnB>
                  </a:tcPr>
                </a:tc>
                <a:tc>
                  <a:txBody>
                    <a:bodyPr/>
                    <a:lstStyle/>
                    <a:p>
                      <a:pPr algn="ctr"/>
                      <a:r>
                        <a:rPr lang="es-ES" sz="1400" dirty="0">
                          <a:solidFill>
                            <a:srgbClr val="445555"/>
                          </a:solidFill>
                          <a:effectLst/>
                        </a:rPr>
                        <a:t>Estimula la tiroides</a:t>
                      </a:r>
                    </a:p>
                  </a:txBody>
                  <a:tcPr marL="11129" marR="11129" marT="11129" marB="11129" anchor="ctr">
                    <a:lnL>
                      <a:noFill/>
                    </a:lnL>
                    <a:lnR>
                      <a:noFill/>
                    </a:lnR>
                    <a:lnT>
                      <a:noFill/>
                    </a:lnT>
                    <a:lnB>
                      <a:noFill/>
                    </a:lnB>
                  </a:tcPr>
                </a:tc>
                <a:extLst>
                  <a:ext uri="{0D108BD9-81ED-4DB2-BD59-A6C34878D82A}">
                    <a16:rowId xmlns:a16="http://schemas.microsoft.com/office/drawing/2014/main" val="10002"/>
                  </a:ext>
                </a:extLst>
              </a:tr>
              <a:tr h="551203">
                <a:tc>
                  <a:txBody>
                    <a:bodyPr/>
                    <a:lstStyle/>
                    <a:p>
                      <a:pPr algn="ctr"/>
                      <a:r>
                        <a:rPr lang="es-ES" sz="1400">
                          <a:solidFill>
                            <a:srgbClr val="445555"/>
                          </a:solidFill>
                          <a:effectLst/>
                        </a:rPr>
                        <a:t> </a:t>
                      </a:r>
                    </a:p>
                  </a:txBody>
                  <a:tcPr marL="11129" marR="11129" marT="11129" marB="11129" anchor="ctr">
                    <a:lnL>
                      <a:noFill/>
                    </a:lnL>
                    <a:lnR>
                      <a:noFill/>
                    </a:lnR>
                    <a:lnT>
                      <a:noFill/>
                    </a:lnT>
                    <a:lnB>
                      <a:noFill/>
                    </a:lnB>
                  </a:tcPr>
                </a:tc>
                <a:tc>
                  <a:txBody>
                    <a:bodyPr/>
                    <a:lstStyle/>
                    <a:p>
                      <a:pPr algn="ctr"/>
                      <a:r>
                        <a:rPr lang="es-ES" sz="1400">
                          <a:solidFill>
                            <a:srgbClr val="445555"/>
                          </a:solidFill>
                          <a:effectLst/>
                        </a:rPr>
                        <a:t>Hormona adrenocorticotrópica</a:t>
                      </a:r>
                    </a:p>
                  </a:txBody>
                  <a:tcPr marL="11129" marR="11129" marT="11129" marB="11129" anchor="ctr">
                    <a:lnL>
                      <a:noFill/>
                    </a:lnL>
                    <a:lnR>
                      <a:noFill/>
                    </a:lnR>
                    <a:lnT>
                      <a:noFill/>
                    </a:lnT>
                    <a:lnB>
                      <a:noFill/>
                    </a:lnB>
                  </a:tcPr>
                </a:tc>
                <a:tc>
                  <a:txBody>
                    <a:bodyPr/>
                    <a:lstStyle/>
                    <a:p>
                      <a:pPr algn="ctr"/>
                      <a:r>
                        <a:rPr lang="es-ES" sz="1400">
                          <a:solidFill>
                            <a:srgbClr val="445555"/>
                          </a:solidFill>
                          <a:effectLst/>
                        </a:rPr>
                        <a:t>Estimula la corteza adrenal</a:t>
                      </a:r>
                    </a:p>
                  </a:txBody>
                  <a:tcPr marL="11129" marR="11129" marT="11129" marB="11129" anchor="ctr">
                    <a:lnL>
                      <a:noFill/>
                    </a:lnL>
                    <a:lnR>
                      <a:noFill/>
                    </a:lnR>
                    <a:lnT>
                      <a:noFill/>
                    </a:lnT>
                    <a:lnB>
                      <a:noFill/>
                    </a:lnB>
                  </a:tcPr>
                </a:tc>
                <a:extLst>
                  <a:ext uri="{0D108BD9-81ED-4DB2-BD59-A6C34878D82A}">
                    <a16:rowId xmlns:a16="http://schemas.microsoft.com/office/drawing/2014/main" val="10003"/>
                  </a:ext>
                </a:extLst>
              </a:tr>
              <a:tr h="775532">
                <a:tc>
                  <a:txBody>
                    <a:bodyPr/>
                    <a:lstStyle/>
                    <a:p>
                      <a:pPr algn="l"/>
                      <a:r>
                        <a:rPr kumimoji="0" lang="es-ES" sz="2000" b="1" i="1" u="none" strike="noStrike" cap="none" normalizeH="0" baseline="0" dirty="0">
                          <a:ln>
                            <a:noFill/>
                          </a:ln>
                          <a:solidFill>
                            <a:srgbClr val="000000"/>
                          </a:solidFill>
                          <a:effectLst/>
                          <a:latin typeface="Arial" pitchFamily="34" charset="0"/>
                          <a:cs typeface="Arial" pitchFamily="34" charset="0"/>
                        </a:rPr>
                        <a:t>A</a:t>
                      </a:r>
                      <a:r>
                        <a:rPr kumimoji="0" lang="es-ES" sz="2000" b="1" i="1" u="none" strike="noStrike" cap="none" normalizeH="0" baseline="0" dirty="0" bmk="">
                          <a:ln>
                            <a:noFill/>
                          </a:ln>
                          <a:solidFill>
                            <a:srgbClr val="000000"/>
                          </a:solidFill>
                          <a:effectLst/>
                          <a:latin typeface="Arial" pitchFamily="34" charset="0"/>
                          <a:cs typeface="Arial" pitchFamily="34" charset="0"/>
                        </a:rPr>
                        <a:t> modo de resumen</a:t>
                      </a:r>
                      <a:r>
                        <a:rPr lang="es-ES" sz="2000" dirty="0">
                          <a:solidFill>
                            <a:srgbClr val="445555"/>
                          </a:solidFill>
                          <a:effectLst/>
                        </a:rPr>
                        <a:t> </a:t>
                      </a:r>
                    </a:p>
                  </a:txBody>
                  <a:tcPr marL="11129" marR="11129" marT="11129" marB="11129" anchor="ctr">
                    <a:lnL>
                      <a:noFill/>
                    </a:lnL>
                    <a:lnR>
                      <a:noFill/>
                    </a:lnR>
                    <a:lnT>
                      <a:noFill/>
                    </a:lnT>
                    <a:lnB>
                      <a:noFill/>
                    </a:lnB>
                  </a:tcPr>
                </a:tc>
                <a:tc>
                  <a:txBody>
                    <a:bodyPr/>
                    <a:lstStyle/>
                    <a:p>
                      <a:pPr algn="ctr"/>
                      <a:r>
                        <a:rPr lang="es-ES" sz="1400">
                          <a:solidFill>
                            <a:srgbClr val="445555"/>
                          </a:solidFill>
                          <a:effectLst/>
                        </a:rPr>
                        <a:t>Hormona folículo-estimulante</a:t>
                      </a:r>
                    </a:p>
                  </a:txBody>
                  <a:tcPr marL="11129" marR="11129" marT="11129" marB="11129" anchor="ctr">
                    <a:lnL>
                      <a:noFill/>
                    </a:lnL>
                    <a:lnR>
                      <a:noFill/>
                    </a:lnR>
                    <a:lnT>
                      <a:noFill/>
                    </a:lnT>
                    <a:lnB>
                      <a:noFill/>
                    </a:lnB>
                  </a:tcPr>
                </a:tc>
                <a:tc>
                  <a:txBody>
                    <a:bodyPr/>
                    <a:lstStyle/>
                    <a:p>
                      <a:pPr algn="ctr"/>
                      <a:r>
                        <a:rPr lang="es-ES" sz="1400" dirty="0">
                          <a:solidFill>
                            <a:srgbClr val="445555"/>
                          </a:solidFill>
                          <a:effectLst/>
                        </a:rPr>
                        <a:t>Estimula el crecimiento de los folículos ováricos y de los tubos seminíferos de los </a:t>
                      </a:r>
                      <a:r>
                        <a:rPr lang="es-ES" sz="1400" u="none" strike="noStrike" dirty="0">
                          <a:solidFill>
                            <a:schemeClr val="tx1"/>
                          </a:solidFill>
                          <a:effectLst/>
                          <a:hlinkClick r:id="rId2"/>
                        </a:rPr>
                        <a:t>test</a:t>
                      </a:r>
                      <a:r>
                        <a:rPr lang="es-ES" sz="1400" dirty="0">
                          <a:solidFill>
                            <a:schemeClr val="tx1"/>
                          </a:solidFill>
                          <a:effectLst/>
                        </a:rPr>
                        <a:t>íc</a:t>
                      </a:r>
                      <a:r>
                        <a:rPr lang="es-ES" sz="1400" dirty="0">
                          <a:solidFill>
                            <a:srgbClr val="445555"/>
                          </a:solidFill>
                          <a:effectLst/>
                        </a:rPr>
                        <a:t>ulos</a:t>
                      </a:r>
                    </a:p>
                  </a:txBody>
                  <a:tcPr marL="11129" marR="11129" marT="11129" marB="11129" anchor="ctr">
                    <a:lnL>
                      <a:noFill/>
                    </a:lnL>
                    <a:lnR>
                      <a:noFill/>
                    </a:lnR>
                    <a:lnT>
                      <a:noFill/>
                    </a:lnT>
                    <a:lnB>
                      <a:noFill/>
                    </a:lnB>
                  </a:tcPr>
                </a:tc>
                <a:extLst>
                  <a:ext uri="{0D108BD9-81ED-4DB2-BD59-A6C34878D82A}">
                    <a16:rowId xmlns:a16="http://schemas.microsoft.com/office/drawing/2014/main" val="10004"/>
                  </a:ext>
                </a:extLst>
              </a:tr>
              <a:tr h="1022603">
                <a:tc>
                  <a:txBody>
                    <a:bodyPr/>
                    <a:lstStyle/>
                    <a:p>
                      <a:pPr algn="ctr"/>
                      <a:r>
                        <a:rPr lang="es-ES" sz="1400">
                          <a:solidFill>
                            <a:srgbClr val="445555"/>
                          </a:solidFill>
                          <a:effectLst/>
                        </a:rPr>
                        <a:t> </a:t>
                      </a:r>
                    </a:p>
                  </a:txBody>
                  <a:tcPr marL="11129" marR="11129" marT="11129" marB="11129" anchor="ctr">
                    <a:lnL>
                      <a:noFill/>
                    </a:lnL>
                    <a:lnR>
                      <a:noFill/>
                    </a:lnR>
                    <a:lnT>
                      <a:noFill/>
                    </a:lnT>
                    <a:lnB>
                      <a:noFill/>
                    </a:lnB>
                  </a:tcPr>
                </a:tc>
                <a:tc>
                  <a:txBody>
                    <a:bodyPr/>
                    <a:lstStyle/>
                    <a:p>
                      <a:pPr algn="ctr"/>
                      <a:r>
                        <a:rPr lang="es-ES" sz="1400">
                          <a:solidFill>
                            <a:srgbClr val="445555"/>
                          </a:solidFill>
                          <a:effectLst/>
                        </a:rPr>
                        <a:t>Hormona luteinizante</a:t>
                      </a:r>
                    </a:p>
                  </a:txBody>
                  <a:tcPr marL="11129" marR="11129" marT="11129" marB="11129" anchor="ctr">
                    <a:lnL>
                      <a:noFill/>
                    </a:lnL>
                    <a:lnR>
                      <a:noFill/>
                    </a:lnR>
                    <a:lnT>
                      <a:noFill/>
                    </a:lnT>
                    <a:lnB>
                      <a:noFill/>
                    </a:lnB>
                  </a:tcPr>
                </a:tc>
                <a:tc>
                  <a:txBody>
                    <a:bodyPr/>
                    <a:lstStyle/>
                    <a:p>
                      <a:pPr algn="ctr"/>
                      <a:r>
                        <a:rPr lang="es-ES" sz="1400" dirty="0">
                          <a:solidFill>
                            <a:srgbClr val="445555"/>
                          </a:solidFill>
                          <a:effectLst/>
                        </a:rPr>
                        <a:t>Estimula la conversión de los folículos en el cuerpo lúteo; estimula la secreción de hormonas sexuales por los ovarios y los testículos</a:t>
                      </a:r>
                    </a:p>
                  </a:txBody>
                  <a:tcPr marL="11129" marR="11129" marT="11129" marB="11129" anchor="ctr">
                    <a:lnL>
                      <a:noFill/>
                    </a:lnL>
                    <a:lnR>
                      <a:noFill/>
                    </a:lnR>
                    <a:lnT>
                      <a:noFill/>
                    </a:lnT>
                    <a:lnB>
                      <a:noFill/>
                    </a:lnB>
                  </a:tcPr>
                </a:tc>
                <a:extLst>
                  <a:ext uri="{0D108BD9-81ED-4DB2-BD59-A6C34878D82A}">
                    <a16:rowId xmlns:a16="http://schemas.microsoft.com/office/drawing/2014/main" val="10005"/>
                  </a:ext>
                </a:extLst>
              </a:tr>
              <a:tr h="551203">
                <a:tc>
                  <a:txBody>
                    <a:bodyPr/>
                    <a:lstStyle/>
                    <a:p>
                      <a:pPr algn="ctr"/>
                      <a:r>
                        <a:rPr lang="es-ES" sz="1400">
                          <a:solidFill>
                            <a:srgbClr val="445555"/>
                          </a:solidFill>
                          <a:effectLst/>
                        </a:rPr>
                        <a:t> </a:t>
                      </a:r>
                    </a:p>
                  </a:txBody>
                  <a:tcPr marL="11129" marR="11129" marT="11129" marB="11129" anchor="ctr">
                    <a:lnL>
                      <a:noFill/>
                    </a:lnL>
                    <a:lnR>
                      <a:noFill/>
                    </a:lnR>
                    <a:lnT>
                      <a:noFill/>
                    </a:lnT>
                    <a:lnB>
                      <a:noFill/>
                    </a:lnB>
                  </a:tcPr>
                </a:tc>
                <a:tc>
                  <a:txBody>
                    <a:bodyPr/>
                    <a:lstStyle/>
                    <a:p>
                      <a:pPr algn="ctr"/>
                      <a:r>
                        <a:rPr lang="es-ES" sz="1400">
                          <a:solidFill>
                            <a:srgbClr val="445555"/>
                          </a:solidFill>
                          <a:effectLst/>
                        </a:rPr>
                        <a:t>Prolactina</a:t>
                      </a:r>
                    </a:p>
                  </a:txBody>
                  <a:tcPr marL="11129" marR="11129" marT="11129" marB="11129" anchor="ctr">
                    <a:lnL>
                      <a:noFill/>
                    </a:lnL>
                    <a:lnR>
                      <a:noFill/>
                    </a:lnR>
                    <a:lnT>
                      <a:noFill/>
                    </a:lnT>
                    <a:lnB>
                      <a:noFill/>
                    </a:lnB>
                  </a:tcPr>
                </a:tc>
                <a:tc>
                  <a:txBody>
                    <a:bodyPr/>
                    <a:lstStyle/>
                    <a:p>
                      <a:pPr algn="ctr"/>
                      <a:r>
                        <a:rPr lang="es-ES" sz="1400">
                          <a:solidFill>
                            <a:srgbClr val="445555"/>
                          </a:solidFill>
                          <a:effectLst/>
                        </a:rPr>
                        <a:t>Estimula la secreción de </a:t>
                      </a:r>
                      <a:r>
                        <a:rPr lang="es-ES" sz="1400" u="none" strike="noStrike">
                          <a:solidFill>
                            <a:srgbClr val="008040"/>
                          </a:solidFill>
                          <a:effectLst/>
                          <a:hlinkClick r:id="rId3"/>
                        </a:rPr>
                        <a:t>leche</a:t>
                      </a:r>
                      <a:r>
                        <a:rPr lang="es-ES" sz="1400">
                          <a:solidFill>
                            <a:srgbClr val="445555"/>
                          </a:solidFill>
                          <a:effectLst/>
                        </a:rPr>
                        <a:t> por las glándulas mamarias</a:t>
                      </a:r>
                    </a:p>
                  </a:txBody>
                  <a:tcPr marL="11129" marR="11129" marT="11129" marB="11129" anchor="ctr">
                    <a:lnL>
                      <a:noFill/>
                    </a:lnL>
                    <a:lnR>
                      <a:noFill/>
                    </a:lnR>
                    <a:lnT>
                      <a:noFill/>
                    </a:lnT>
                    <a:lnB>
                      <a:noFill/>
                    </a:lnB>
                  </a:tcPr>
                </a:tc>
                <a:extLst>
                  <a:ext uri="{0D108BD9-81ED-4DB2-BD59-A6C34878D82A}">
                    <a16:rowId xmlns:a16="http://schemas.microsoft.com/office/drawing/2014/main" val="10006"/>
                  </a:ext>
                </a:extLst>
              </a:tr>
              <a:tr h="551203">
                <a:tc>
                  <a:txBody>
                    <a:bodyPr/>
                    <a:lstStyle/>
                    <a:p>
                      <a:pPr algn="ctr"/>
                      <a:r>
                        <a:rPr lang="es-ES" sz="1400">
                          <a:solidFill>
                            <a:srgbClr val="445555"/>
                          </a:solidFill>
                          <a:effectLst/>
                        </a:rPr>
                        <a:t> </a:t>
                      </a:r>
                    </a:p>
                  </a:txBody>
                  <a:tcPr marL="11129" marR="11129" marT="11129" marB="11129" anchor="ctr">
                    <a:lnL>
                      <a:noFill/>
                    </a:lnL>
                    <a:lnR>
                      <a:noFill/>
                    </a:lnR>
                    <a:lnT>
                      <a:noFill/>
                    </a:lnT>
                    <a:lnB>
                      <a:noFill/>
                    </a:lnB>
                  </a:tcPr>
                </a:tc>
                <a:tc>
                  <a:txBody>
                    <a:bodyPr/>
                    <a:lstStyle/>
                    <a:p>
                      <a:pPr algn="ctr"/>
                      <a:r>
                        <a:rPr lang="es-ES" sz="1400">
                          <a:solidFill>
                            <a:srgbClr val="445555"/>
                          </a:solidFill>
                          <a:effectLst/>
                        </a:rPr>
                        <a:t>Hormona melanocito-estimulante</a:t>
                      </a:r>
                    </a:p>
                  </a:txBody>
                  <a:tcPr marL="11129" marR="11129" marT="11129" marB="11129" anchor="ctr">
                    <a:lnL>
                      <a:noFill/>
                    </a:lnL>
                    <a:lnR>
                      <a:noFill/>
                    </a:lnR>
                    <a:lnT>
                      <a:noFill/>
                    </a:lnT>
                    <a:lnB>
                      <a:noFill/>
                    </a:lnB>
                  </a:tcPr>
                </a:tc>
                <a:tc>
                  <a:txBody>
                    <a:bodyPr/>
                    <a:lstStyle/>
                    <a:p>
                      <a:pPr algn="ctr"/>
                      <a:r>
                        <a:rPr lang="es-ES" sz="1400" dirty="0">
                          <a:solidFill>
                            <a:srgbClr val="445555"/>
                          </a:solidFill>
                          <a:effectLst/>
                        </a:rPr>
                        <a:t>En los vertebrados inferiores controla la pigmentación cutánea</a:t>
                      </a:r>
                    </a:p>
                  </a:txBody>
                  <a:tcPr marL="11129" marR="11129" marT="11129" marB="11129" anchor="ctr">
                    <a:lnL>
                      <a:noFill/>
                    </a:lnL>
                    <a:lnR>
                      <a:noFill/>
                    </a:lnR>
                    <a:lnT>
                      <a:noFill/>
                    </a:lnT>
                    <a:lnB>
                      <a:noFill/>
                    </a:lnB>
                  </a:tcPr>
                </a:tc>
                <a:extLst>
                  <a:ext uri="{0D108BD9-81ED-4DB2-BD59-A6C34878D82A}">
                    <a16:rowId xmlns:a16="http://schemas.microsoft.com/office/drawing/2014/main" val="10007"/>
                  </a:ext>
                </a:extLst>
              </a:tr>
              <a:tr h="1022603">
                <a:tc>
                  <a:txBody>
                    <a:bodyPr/>
                    <a:lstStyle/>
                    <a:p>
                      <a:pPr algn="ctr"/>
                      <a:r>
                        <a:rPr lang="es-ES" sz="1400" b="1">
                          <a:solidFill>
                            <a:srgbClr val="445555"/>
                          </a:solidFill>
                          <a:effectLst/>
                        </a:rPr>
                        <a:t>Hipófisis posterior</a:t>
                      </a:r>
                      <a:endParaRPr lang="es-ES" sz="1400">
                        <a:solidFill>
                          <a:srgbClr val="445555"/>
                        </a:solidFill>
                        <a:effectLst/>
                      </a:endParaRPr>
                    </a:p>
                    <a:p>
                      <a:pPr algn="ctr"/>
                      <a:r>
                        <a:rPr lang="es-ES" sz="1400">
                          <a:solidFill>
                            <a:srgbClr val="445555"/>
                          </a:solidFill>
                          <a:effectLst/>
                        </a:rPr>
                        <a:t>(órgano de</a:t>
                      </a:r>
                    </a:p>
                  </a:txBody>
                  <a:tcPr marL="11129" marR="11129" marT="11129" marB="11129" anchor="ctr">
                    <a:lnL>
                      <a:noFill/>
                    </a:lnL>
                    <a:lnR>
                      <a:noFill/>
                    </a:lnR>
                    <a:lnT>
                      <a:noFill/>
                    </a:lnT>
                    <a:lnB>
                      <a:noFill/>
                    </a:lnB>
                  </a:tcPr>
                </a:tc>
                <a:tc>
                  <a:txBody>
                    <a:bodyPr/>
                    <a:lstStyle/>
                    <a:p>
                      <a:pPr algn="ctr"/>
                      <a:r>
                        <a:rPr lang="es-ES" sz="1400">
                          <a:solidFill>
                            <a:srgbClr val="445555"/>
                          </a:solidFill>
                          <a:effectLst/>
                        </a:rPr>
                        <a:t>Oxitocina</a:t>
                      </a:r>
                    </a:p>
                  </a:txBody>
                  <a:tcPr marL="11129" marR="11129" marT="11129" marB="11129" anchor="ctr">
                    <a:lnL>
                      <a:noFill/>
                    </a:lnL>
                    <a:lnR>
                      <a:noFill/>
                    </a:lnR>
                    <a:lnT>
                      <a:noFill/>
                    </a:lnT>
                    <a:lnB>
                      <a:noFill/>
                    </a:lnB>
                  </a:tcPr>
                </a:tc>
                <a:tc>
                  <a:txBody>
                    <a:bodyPr/>
                    <a:lstStyle/>
                    <a:p>
                      <a:pPr algn="ctr"/>
                      <a:r>
                        <a:rPr lang="es-ES" sz="1400" dirty="0">
                          <a:solidFill>
                            <a:srgbClr val="445555"/>
                          </a:solidFill>
                          <a:effectLst/>
                        </a:rPr>
                        <a:t>Estimula la contracción de los </a:t>
                      </a:r>
                      <a:r>
                        <a:rPr lang="es-ES" sz="1400" u="none" strike="noStrike" dirty="0">
                          <a:solidFill>
                            <a:srgbClr val="008040"/>
                          </a:solidFill>
                          <a:effectLst/>
                          <a:hlinkClick r:id="rId4"/>
                        </a:rPr>
                        <a:t>músculos</a:t>
                      </a:r>
                      <a:r>
                        <a:rPr lang="es-ES" sz="1400" dirty="0">
                          <a:solidFill>
                            <a:srgbClr val="445555"/>
                          </a:solidFill>
                          <a:effectLst/>
                        </a:rPr>
                        <a:t> uterinos; estimula la secreción de leche por las glándulas mamarias</a:t>
                      </a:r>
                    </a:p>
                  </a:txBody>
                  <a:tcPr marL="11129" marR="11129" marT="11129" marB="11129" anchor="ctr">
                    <a:lnL>
                      <a:noFill/>
                    </a:lnL>
                    <a:lnR>
                      <a:noFill/>
                    </a:lnR>
                    <a:lnT>
                      <a:noFill/>
                    </a:lnT>
                    <a:lnB>
                      <a:noFill/>
                    </a:lnB>
                  </a:tcPr>
                </a:tc>
                <a:extLst>
                  <a:ext uri="{0D108BD9-81ED-4DB2-BD59-A6C34878D82A}">
                    <a16:rowId xmlns:a16="http://schemas.microsoft.com/office/drawing/2014/main" val="10008"/>
                  </a:ext>
                </a:extLst>
              </a:tr>
              <a:tr h="1269676">
                <a:tc>
                  <a:txBody>
                    <a:bodyPr/>
                    <a:lstStyle/>
                    <a:p>
                      <a:pPr algn="ctr"/>
                      <a:r>
                        <a:rPr lang="es-ES" sz="1400">
                          <a:solidFill>
                            <a:srgbClr val="445555"/>
                          </a:solidFill>
                          <a:effectLst/>
                        </a:rPr>
                        <a:t>almacenamiento de ciertas hormonas producidas por el hipotálamo)</a:t>
                      </a:r>
                    </a:p>
                  </a:txBody>
                  <a:tcPr marL="11129" marR="11129" marT="11129" marB="11129" anchor="ctr">
                    <a:lnL>
                      <a:noFill/>
                    </a:lnL>
                    <a:lnR>
                      <a:noFill/>
                    </a:lnR>
                    <a:lnT>
                      <a:noFill/>
                    </a:lnT>
                    <a:lnB>
                      <a:noFill/>
                    </a:lnB>
                  </a:tcPr>
                </a:tc>
                <a:tc>
                  <a:txBody>
                    <a:bodyPr/>
                    <a:lstStyle/>
                    <a:p>
                      <a:pPr algn="ctr"/>
                      <a:r>
                        <a:rPr lang="es-ES" sz="1400" dirty="0">
                          <a:solidFill>
                            <a:srgbClr val="445555"/>
                          </a:solidFill>
                          <a:effectLst/>
                        </a:rPr>
                        <a:t>Vasopresina (hormona antidiurética)</a:t>
                      </a:r>
                    </a:p>
                  </a:txBody>
                  <a:tcPr marL="11129" marR="11129" marT="11129" marB="11129" anchor="ctr">
                    <a:lnL>
                      <a:noFill/>
                    </a:lnL>
                    <a:lnR>
                      <a:noFill/>
                    </a:lnR>
                    <a:lnT>
                      <a:noFill/>
                    </a:lnT>
                    <a:lnB>
                      <a:noFill/>
                    </a:lnB>
                  </a:tcPr>
                </a:tc>
                <a:tc>
                  <a:txBody>
                    <a:bodyPr/>
                    <a:lstStyle/>
                    <a:p>
                      <a:pPr algn="ctr"/>
                      <a:r>
                        <a:rPr lang="es-ES" sz="1400" dirty="0">
                          <a:solidFill>
                            <a:srgbClr val="445555"/>
                          </a:solidFill>
                          <a:effectLst/>
                        </a:rPr>
                        <a:t>Estimula el incremento de la reabsorción de agua por los riñones; estimula la constricción de los vasos sanguíneos (y otros órganos lisos)</a:t>
                      </a:r>
                    </a:p>
                  </a:txBody>
                  <a:tcPr marL="11129" marR="11129" marT="11129" marB="11129" anchor="ctr">
                    <a:lnL>
                      <a:noFill/>
                    </a:lnL>
                    <a:lnR>
                      <a:noFill/>
                    </a:lnR>
                    <a:lnT>
                      <a:noFill/>
                    </a:lnT>
                    <a:lnB>
                      <a:noFill/>
                    </a:lnB>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7199154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A: Preoperatorio B:Postoperatorio (A) Paciente con macro adenoma hipofisiario intrasupraselar. Puede verse el quiasma ópt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36712"/>
            <a:ext cx="8892480" cy="56326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68185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404664"/>
            <a:ext cx="8712968" cy="6453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27412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835696" y="449110"/>
            <a:ext cx="3667992" cy="523220"/>
          </a:xfrm>
          <a:prstGeom prst="rect">
            <a:avLst/>
          </a:prstGeom>
        </p:spPr>
        <p:txBody>
          <a:bodyPr wrap="none">
            <a:spAutoFit/>
          </a:bodyPr>
          <a:lstStyle/>
          <a:p>
            <a:pPr algn="ctr"/>
            <a:r>
              <a:rPr lang="es-ES" sz="2800" b="1" dirty="0">
                <a:effectLst>
                  <a:outerShdw blurRad="38100" dist="38100" dir="2700000" algn="tl">
                    <a:srgbClr val="000000">
                      <a:alpha val="43137"/>
                    </a:srgbClr>
                  </a:outerShdw>
                </a:effectLst>
              </a:rPr>
              <a:t>OTRAS GLÁNDULAS</a:t>
            </a:r>
            <a:endParaRPr lang="es-ES" sz="2800" dirty="0">
              <a:effectLst>
                <a:outerShdw blurRad="38100" dist="38100" dir="2700000" algn="tl">
                  <a:srgbClr val="000000">
                    <a:alpha val="43137"/>
                  </a:srgbClr>
                </a:outerShdw>
              </a:effectLst>
            </a:endParaRPr>
          </a:p>
        </p:txBody>
      </p:sp>
      <p:pic>
        <p:nvPicPr>
          <p:cNvPr id="1026" name="Picture 2" descr="Resultado de imagen para IMAGEN DE OVARIOS"/>
          <p:cNvPicPr>
            <a:picLocks noChangeAspect="1" noChangeArrowheads="1"/>
          </p:cNvPicPr>
          <p:nvPr/>
        </p:nvPicPr>
        <p:blipFill rotWithShape="1">
          <a:blip r:embed="rId2">
            <a:extLst>
              <a:ext uri="{28A0092B-C50C-407E-A947-70E740481C1C}">
                <a14:useLocalDpi xmlns:a14="http://schemas.microsoft.com/office/drawing/2010/main" val="0"/>
              </a:ext>
            </a:extLst>
          </a:blip>
          <a:srcRect l="38992"/>
          <a:stretch/>
        </p:blipFill>
        <p:spPr bwMode="auto">
          <a:xfrm>
            <a:off x="112199" y="3571874"/>
            <a:ext cx="4067719" cy="328612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sultado de imagen para IMAGEN DE PLACENT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3968" y="927884"/>
            <a:ext cx="4457700" cy="576023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esultado de imagen para IMAGEN DE TESTICULO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624" y="1020364"/>
            <a:ext cx="3905250" cy="25843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20802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83568" y="21138"/>
            <a:ext cx="7920880" cy="1877437"/>
          </a:xfrm>
          <a:prstGeom prst="rect">
            <a:avLst/>
          </a:prstGeom>
        </p:spPr>
        <p:txBody>
          <a:bodyPr wrap="square">
            <a:spAutoFit/>
          </a:bodyPr>
          <a:lstStyle/>
          <a:p>
            <a:endParaRPr lang="es-ES" sz="2800" b="1" dirty="0"/>
          </a:p>
          <a:p>
            <a:pPr algn="ctr"/>
            <a:r>
              <a:rPr lang="es-ES" sz="3200" b="1" dirty="0"/>
              <a:t>Ovarios.</a:t>
            </a:r>
            <a:endParaRPr lang="es-ES" sz="3200" dirty="0"/>
          </a:p>
          <a:p>
            <a:pPr algn="just"/>
            <a:endParaRPr lang="es-ES" sz="2800" dirty="0"/>
          </a:p>
          <a:p>
            <a:pPr algn="just"/>
            <a:endParaRPr lang="es-ES" sz="2800" dirty="0"/>
          </a:p>
        </p:txBody>
      </p:sp>
      <p:pic>
        <p:nvPicPr>
          <p:cNvPr id="3" name="Picture 2" descr="Resultado de imagen para IMAGEN DE OVARIOS"/>
          <p:cNvPicPr>
            <a:picLocks noChangeAspect="1" noChangeArrowheads="1"/>
          </p:cNvPicPr>
          <p:nvPr/>
        </p:nvPicPr>
        <p:blipFill rotWithShape="1">
          <a:blip r:embed="rId2">
            <a:extLst>
              <a:ext uri="{28A0092B-C50C-407E-A947-70E740481C1C}">
                <a14:useLocalDpi xmlns:a14="http://schemas.microsoft.com/office/drawing/2010/main" val="0"/>
              </a:ext>
            </a:extLst>
          </a:blip>
          <a:srcRect l="38992"/>
          <a:stretch/>
        </p:blipFill>
        <p:spPr bwMode="auto">
          <a:xfrm>
            <a:off x="112199" y="3571874"/>
            <a:ext cx="4067719" cy="3286126"/>
          </a:xfrm>
          <a:prstGeom prst="rect">
            <a:avLst/>
          </a:prstGeom>
          <a:noFill/>
          <a:extLst>
            <a:ext uri="{909E8E84-426E-40DD-AFC4-6F175D3DCCD1}">
              <a14:hiddenFill xmlns:a14="http://schemas.microsoft.com/office/drawing/2010/main">
                <a:solidFill>
                  <a:srgbClr val="FFFFFF"/>
                </a:solidFill>
              </a14:hiddenFill>
            </a:ext>
          </a:extLst>
        </p:spPr>
      </p:pic>
      <p:sp>
        <p:nvSpPr>
          <p:cNvPr id="4" name="3 Rectángulo"/>
          <p:cNvSpPr/>
          <p:nvPr/>
        </p:nvSpPr>
        <p:spPr>
          <a:xfrm>
            <a:off x="323528" y="1196752"/>
            <a:ext cx="4572000" cy="1200329"/>
          </a:xfrm>
          <a:prstGeom prst="rect">
            <a:avLst/>
          </a:prstGeom>
          <a:solidFill>
            <a:srgbClr val="FFC000"/>
          </a:solidFill>
        </p:spPr>
        <p:txBody>
          <a:bodyPr>
            <a:spAutoFit/>
          </a:bodyPr>
          <a:lstStyle/>
          <a:p>
            <a:pPr algn="ctr"/>
            <a:r>
              <a:rPr lang="es-ES" sz="2400" dirty="0"/>
              <a:t>Los ovarios son los órganos femeninos de la reproducción o gónadas femeninas. </a:t>
            </a:r>
          </a:p>
        </p:txBody>
      </p:sp>
      <p:sp>
        <p:nvSpPr>
          <p:cNvPr id="5" name="4 Rectángulo"/>
          <p:cNvSpPr/>
          <p:nvPr/>
        </p:nvSpPr>
        <p:spPr>
          <a:xfrm>
            <a:off x="4681417" y="3122106"/>
            <a:ext cx="3923031" cy="1697068"/>
          </a:xfrm>
          <a:prstGeom prst="rect">
            <a:avLst/>
          </a:prstGeom>
          <a:solidFill>
            <a:srgbClr val="FF66CC"/>
          </a:solidFill>
        </p:spPr>
        <p:txBody>
          <a:bodyPr wrap="square">
            <a:spAutoFit/>
          </a:bodyPr>
          <a:lstStyle/>
          <a:p>
            <a:pPr algn="just">
              <a:lnSpc>
                <a:spcPct val="150000"/>
              </a:lnSpc>
            </a:pPr>
            <a:r>
              <a:rPr lang="es-ES" sz="2400" dirty="0"/>
              <a:t>Son estructuras pares con forma de almendra situadas a ambos lados del útero. </a:t>
            </a:r>
          </a:p>
        </p:txBody>
      </p:sp>
    </p:spTree>
    <p:extLst>
      <p:ext uri="{BB962C8B-B14F-4D97-AF65-F5344CB8AC3E}">
        <p14:creationId xmlns:p14="http://schemas.microsoft.com/office/powerpoint/2010/main" val="2593080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Resultado de imagen para IMAGEN DE OVARIOS"/>
          <p:cNvPicPr>
            <a:picLocks noChangeAspect="1" noChangeArrowheads="1"/>
          </p:cNvPicPr>
          <p:nvPr/>
        </p:nvPicPr>
        <p:blipFill rotWithShape="1">
          <a:blip r:embed="rId2">
            <a:extLst>
              <a:ext uri="{28A0092B-C50C-407E-A947-70E740481C1C}">
                <a14:useLocalDpi xmlns:a14="http://schemas.microsoft.com/office/drawing/2010/main" val="0"/>
              </a:ext>
            </a:extLst>
          </a:blip>
          <a:srcRect l="38992"/>
          <a:stretch/>
        </p:blipFill>
        <p:spPr bwMode="auto">
          <a:xfrm>
            <a:off x="5076281" y="3571874"/>
            <a:ext cx="4067719" cy="3286126"/>
          </a:xfrm>
          <a:prstGeom prst="rect">
            <a:avLst/>
          </a:prstGeom>
          <a:noFill/>
          <a:extLst>
            <a:ext uri="{909E8E84-426E-40DD-AFC4-6F175D3DCCD1}">
              <a14:hiddenFill xmlns:a14="http://schemas.microsoft.com/office/drawing/2010/main">
                <a:solidFill>
                  <a:srgbClr val="FFFFFF"/>
                </a:solidFill>
              </a14:hiddenFill>
            </a:ext>
          </a:extLst>
        </p:spPr>
      </p:pic>
      <p:sp>
        <p:nvSpPr>
          <p:cNvPr id="3" name="2 Rectángulo"/>
          <p:cNvSpPr/>
          <p:nvPr/>
        </p:nvSpPr>
        <p:spPr>
          <a:xfrm>
            <a:off x="647564" y="476672"/>
            <a:ext cx="7848872" cy="5170646"/>
          </a:xfrm>
          <a:prstGeom prst="rect">
            <a:avLst/>
          </a:prstGeom>
        </p:spPr>
        <p:txBody>
          <a:bodyPr wrap="square">
            <a:spAutoFit/>
          </a:bodyPr>
          <a:lstStyle/>
          <a:p>
            <a:pPr algn="just">
              <a:lnSpc>
                <a:spcPct val="150000"/>
              </a:lnSpc>
            </a:pPr>
            <a:r>
              <a:rPr lang="es-ES" sz="2400" dirty="0"/>
              <a:t>Los folículos ováricos producen </a:t>
            </a:r>
            <a:r>
              <a:rPr lang="es-ES" sz="2800" b="1" dirty="0"/>
              <a:t>óvulos</a:t>
            </a:r>
            <a:r>
              <a:rPr lang="es-ES" sz="2400" dirty="0"/>
              <a:t> o huevos, y </a:t>
            </a:r>
            <a:r>
              <a:rPr lang="es-ES" sz="2400" u="sng" dirty="0"/>
              <a:t>también segregan un grupo de </a:t>
            </a:r>
            <a:r>
              <a:rPr lang="es-ES" sz="2400" b="1" u="sng" dirty="0"/>
              <a:t>hormonas </a:t>
            </a:r>
            <a:r>
              <a:rPr lang="es-ES" sz="2400" dirty="0"/>
              <a:t>denominadas </a:t>
            </a:r>
            <a:r>
              <a:rPr lang="es-ES" sz="2400" b="1" u="sng" dirty="0"/>
              <a:t>estrógenos</a:t>
            </a:r>
            <a:r>
              <a:rPr lang="es-ES" sz="2400" b="1" dirty="0"/>
              <a:t>,</a:t>
            </a:r>
            <a:r>
              <a:rPr lang="es-ES" sz="2400" dirty="0"/>
              <a:t> </a:t>
            </a:r>
            <a:r>
              <a:rPr lang="es-ES" sz="2400" b="1" dirty="0"/>
              <a:t>necesarias para:</a:t>
            </a:r>
          </a:p>
          <a:p>
            <a:pPr indent="-342900" algn="just">
              <a:lnSpc>
                <a:spcPct val="150000"/>
              </a:lnSpc>
              <a:buFont typeface="Arial" panose="020B0604020202020204" pitchFamily="34" charset="0"/>
              <a:buChar char="•"/>
            </a:pPr>
            <a:r>
              <a:rPr lang="es-ES" sz="2400" b="1" dirty="0"/>
              <a:t> el desarrollo de los órganos reproductores </a:t>
            </a:r>
          </a:p>
          <a:p>
            <a:pPr indent="-342900" algn="just">
              <a:lnSpc>
                <a:spcPct val="150000"/>
              </a:lnSpc>
              <a:buFont typeface="Arial" panose="020B0604020202020204" pitchFamily="34" charset="0"/>
              <a:buChar char="•"/>
            </a:pPr>
            <a:r>
              <a:rPr lang="es-ES" sz="2400" b="1" dirty="0"/>
              <a:t>las características sexuales secundarias</a:t>
            </a:r>
            <a:r>
              <a:rPr lang="es-ES" sz="2400" dirty="0"/>
              <a:t> como: distribución de la grasa,</a:t>
            </a:r>
          </a:p>
          <a:p>
            <a:pPr algn="just">
              <a:lnSpc>
                <a:spcPct val="150000"/>
              </a:lnSpc>
            </a:pPr>
            <a:r>
              <a:rPr lang="es-ES" sz="2400" dirty="0"/>
              <a:t> amplitud de la pelvis, </a:t>
            </a:r>
          </a:p>
          <a:p>
            <a:pPr algn="just">
              <a:lnSpc>
                <a:spcPct val="150000"/>
              </a:lnSpc>
            </a:pPr>
            <a:r>
              <a:rPr lang="es-ES" sz="2400" dirty="0"/>
              <a:t>crecimiento de las mamas </a:t>
            </a:r>
          </a:p>
          <a:p>
            <a:pPr algn="just">
              <a:lnSpc>
                <a:spcPct val="150000"/>
              </a:lnSpc>
            </a:pPr>
            <a:r>
              <a:rPr lang="es-ES" sz="2400" dirty="0"/>
              <a:t>y vello púbico y axilar.</a:t>
            </a:r>
          </a:p>
        </p:txBody>
      </p:sp>
    </p:spTree>
    <p:extLst>
      <p:ext uri="{BB962C8B-B14F-4D97-AF65-F5344CB8AC3E}">
        <p14:creationId xmlns:p14="http://schemas.microsoft.com/office/powerpoint/2010/main" val="41500299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Resultado de imagen para IMAGEN DE PLACENT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0513" y="1556792"/>
            <a:ext cx="3600400" cy="5301208"/>
          </a:xfrm>
          <a:prstGeom prst="rect">
            <a:avLst/>
          </a:prstGeom>
          <a:noFill/>
          <a:extLst>
            <a:ext uri="{909E8E84-426E-40DD-AFC4-6F175D3DCCD1}">
              <a14:hiddenFill xmlns:a14="http://schemas.microsoft.com/office/drawing/2010/main">
                <a:solidFill>
                  <a:srgbClr val="FFFFFF"/>
                </a:solidFill>
              </a14:hiddenFill>
            </a:ext>
          </a:extLst>
        </p:spPr>
      </p:pic>
      <p:sp>
        <p:nvSpPr>
          <p:cNvPr id="3" name="2 Rectángulo"/>
          <p:cNvSpPr/>
          <p:nvPr/>
        </p:nvSpPr>
        <p:spPr>
          <a:xfrm>
            <a:off x="107504" y="332654"/>
            <a:ext cx="8712968" cy="5693866"/>
          </a:xfrm>
          <a:prstGeom prst="rect">
            <a:avLst/>
          </a:prstGeom>
        </p:spPr>
        <p:txBody>
          <a:bodyPr wrap="square">
            <a:spAutoFit/>
          </a:bodyPr>
          <a:lstStyle/>
          <a:p>
            <a:pPr marL="457200" indent="-457200" algn="just">
              <a:buFont typeface="Arial" pitchFamily="34" charset="0"/>
              <a:buChar char="•"/>
            </a:pPr>
            <a:r>
              <a:rPr lang="es-ES" sz="2800" dirty="0"/>
              <a:t>La </a:t>
            </a:r>
            <a:r>
              <a:rPr lang="es-ES" sz="2800" b="1" u="sng" dirty="0"/>
              <a:t>progesterona</a:t>
            </a:r>
            <a:r>
              <a:rPr lang="es-ES" sz="2800" dirty="0"/>
              <a:t> ejerce su acción principal sobre la mucosa uterina en el mantenimiento </a:t>
            </a:r>
            <a:r>
              <a:rPr lang="es-ES" sz="2800" b="1" dirty="0"/>
              <a:t>del embarazo.</a:t>
            </a:r>
          </a:p>
          <a:p>
            <a:pPr algn="just"/>
            <a:r>
              <a:rPr lang="es-ES" sz="2800" b="1" dirty="0"/>
              <a:t> </a:t>
            </a:r>
          </a:p>
          <a:p>
            <a:pPr marL="457200" indent="-457200" algn="just">
              <a:buFont typeface="Arial" pitchFamily="34" charset="0"/>
              <a:buChar char="•"/>
            </a:pPr>
            <a:r>
              <a:rPr lang="es-ES" sz="2800" dirty="0"/>
              <a:t>Actúa junto a los estrógenos favoreciendo el crecimiento y la elasticidad de la vagina.</a:t>
            </a:r>
          </a:p>
          <a:p>
            <a:pPr algn="just"/>
            <a:endParaRPr lang="es-ES" sz="2800" dirty="0"/>
          </a:p>
          <a:p>
            <a:pPr marL="457200" indent="-457200" algn="just">
              <a:buFont typeface="Arial" pitchFamily="34" charset="0"/>
              <a:buChar char="•"/>
            </a:pPr>
            <a:r>
              <a:rPr lang="es-ES" sz="2800" dirty="0"/>
              <a:t>Los </a:t>
            </a:r>
            <a:r>
              <a:rPr lang="es-ES" sz="2800" b="1" dirty="0"/>
              <a:t>ovarios</a:t>
            </a:r>
            <a:r>
              <a:rPr lang="es-ES" sz="2800" dirty="0"/>
              <a:t> también elaboran una</a:t>
            </a:r>
          </a:p>
          <a:p>
            <a:pPr algn="just"/>
            <a:r>
              <a:rPr lang="es-ES" sz="2800" dirty="0"/>
              <a:t>hormona llamada </a:t>
            </a:r>
            <a:r>
              <a:rPr lang="es-ES" sz="2800" b="1" u="sng" dirty="0" err="1"/>
              <a:t>relaxina</a:t>
            </a:r>
            <a:r>
              <a:rPr lang="es-ES" sz="2800" b="1" u="sng" dirty="0"/>
              <a:t>,</a:t>
            </a:r>
            <a:r>
              <a:rPr lang="es-ES" sz="2800" dirty="0"/>
              <a:t> que </a:t>
            </a:r>
          </a:p>
          <a:p>
            <a:pPr algn="just"/>
            <a:r>
              <a:rPr lang="es-ES" sz="2800" dirty="0"/>
              <a:t>actúa sobre los ligamentos de la </a:t>
            </a:r>
          </a:p>
          <a:p>
            <a:pPr algn="just"/>
            <a:r>
              <a:rPr lang="es-ES" sz="2800" dirty="0"/>
              <a:t>pelvis y el cuello del útero y</a:t>
            </a:r>
          </a:p>
          <a:p>
            <a:pPr algn="just"/>
            <a:r>
              <a:rPr lang="es-ES" sz="2800" dirty="0"/>
              <a:t>provoca su relajación durante </a:t>
            </a:r>
          </a:p>
          <a:p>
            <a:pPr algn="just"/>
            <a:r>
              <a:rPr lang="es-ES" sz="2800" dirty="0"/>
              <a:t>el parto, facilitando de esta </a:t>
            </a:r>
          </a:p>
          <a:p>
            <a:pPr algn="just"/>
            <a:r>
              <a:rPr lang="es-ES" sz="2800" dirty="0"/>
              <a:t>forma el alumbramiento</a:t>
            </a:r>
            <a:r>
              <a:rPr lang="es-ES" dirty="0"/>
              <a:t>.</a:t>
            </a:r>
          </a:p>
        </p:txBody>
      </p:sp>
    </p:spTree>
    <p:extLst>
      <p:ext uri="{BB962C8B-B14F-4D97-AF65-F5344CB8AC3E}">
        <p14:creationId xmlns:p14="http://schemas.microsoft.com/office/powerpoint/2010/main" val="841786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 calcmode="lin" valueType="num">
                                      <p:cBhvr additive="base">
                                        <p:cTn id="2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nodeType="after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 calcmode="lin" valueType="num">
                                      <p:cBhvr additive="base">
                                        <p:cTn id="32"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nodeType="after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nodeType="after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 calcmode="lin" valueType="num">
                                      <p:cBhvr additive="base">
                                        <p:cTn id="42"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 presetClass="entr" presetSubtype="4" fill="hold" nodeType="after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 calcmode="lin" valueType="num">
                                      <p:cBhvr additive="base">
                                        <p:cTn id="4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par>
                          <p:cTn id="49" fill="hold">
                            <p:stCondLst>
                              <p:cond delay="4500"/>
                            </p:stCondLst>
                            <p:childTnLst>
                              <p:par>
                                <p:cTn id="50" presetID="2" presetClass="entr" presetSubtype="4" fill="hold" nodeType="afterEffect">
                                  <p:stCondLst>
                                    <p:cond delay="0"/>
                                  </p:stCondLst>
                                  <p:childTnLst>
                                    <p:set>
                                      <p:cBhvr>
                                        <p:cTn id="51" dur="1" fill="hold">
                                          <p:stCondLst>
                                            <p:cond delay="0"/>
                                          </p:stCondLst>
                                        </p:cTn>
                                        <p:tgtEl>
                                          <p:spTgt spid="3">
                                            <p:txEl>
                                              <p:pRg st="10" end="10"/>
                                            </p:txEl>
                                          </p:spTgt>
                                        </p:tgtEl>
                                        <p:attrNameLst>
                                          <p:attrName>style.visibility</p:attrName>
                                        </p:attrNameLst>
                                      </p:cBhvr>
                                      <p:to>
                                        <p:strVal val="visible"/>
                                      </p:to>
                                    </p:set>
                                    <p:anim calcmode="lin" valueType="num">
                                      <p:cBhvr additive="base">
                                        <p:cTn id="52"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aniobra de Kristeller: Todo lo que debes saber | Natalben">
            <a:extLst>
              <a:ext uri="{FF2B5EF4-FFF2-40B4-BE49-F238E27FC236}">
                <a16:creationId xmlns:a16="http://schemas.microsoft.com/office/drawing/2014/main" id="{96522A6D-0956-F9AA-DF2B-7A033F9CF4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847725"/>
            <a:ext cx="6840760" cy="56776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58917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Anatomía y Fisiología de Hipófisis                    CONCEPTOLa Hipófisis tal vez sea la glándula endocrina más importa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908720"/>
            <a:ext cx="8640960" cy="5688632"/>
          </a:xfrm>
          <a:prstGeom prst="rect">
            <a:avLst/>
          </a:prstGeom>
          <a:noFill/>
          <a:extLst>
            <a:ext uri="{909E8E84-426E-40DD-AFC4-6F175D3DCCD1}">
              <a14:hiddenFill xmlns:a14="http://schemas.microsoft.com/office/drawing/2010/main">
                <a:solidFill>
                  <a:srgbClr val="FFFFFF"/>
                </a:solidFill>
              </a14:hiddenFill>
            </a:ext>
          </a:extLst>
        </p:spPr>
      </p:pic>
      <p:sp>
        <p:nvSpPr>
          <p:cNvPr id="3" name="2 Rectángulo"/>
          <p:cNvSpPr/>
          <p:nvPr/>
        </p:nvSpPr>
        <p:spPr>
          <a:xfrm>
            <a:off x="1403648" y="1268760"/>
            <a:ext cx="6192688" cy="461665"/>
          </a:xfrm>
          <a:prstGeom prst="rect">
            <a:avLst/>
          </a:prstGeom>
          <a:solidFill>
            <a:schemeClr val="bg1"/>
          </a:solidFill>
        </p:spPr>
        <p:txBody>
          <a:bodyPr wrap="square">
            <a:spAutoFit/>
          </a:bodyPr>
          <a:lstStyle/>
          <a:p>
            <a:pPr algn="ctr"/>
            <a:r>
              <a:rPr lang="es-ES" sz="2400" b="1" dirty="0">
                <a:latin typeface="Arial" pitchFamily="34" charset="0"/>
                <a:cs typeface="Arial" pitchFamily="34" charset="0"/>
              </a:rPr>
              <a:t>HIPÓFISIS</a:t>
            </a:r>
            <a:endParaRPr lang="es-ES" sz="2400" dirty="0">
              <a:latin typeface="Arial" pitchFamily="34" charset="0"/>
              <a:cs typeface="Arial" pitchFamily="34" charset="0"/>
            </a:endParaRPr>
          </a:p>
        </p:txBody>
      </p:sp>
    </p:spTree>
    <p:extLst>
      <p:ext uri="{BB962C8B-B14F-4D97-AF65-F5344CB8AC3E}">
        <p14:creationId xmlns:p14="http://schemas.microsoft.com/office/powerpoint/2010/main" val="1414968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48680" y="266076"/>
            <a:ext cx="4158208" cy="6555641"/>
          </a:xfrm>
          <a:prstGeom prst="rect">
            <a:avLst/>
          </a:prstGeom>
        </p:spPr>
        <p:txBody>
          <a:bodyPr wrap="square">
            <a:spAutoFit/>
          </a:bodyPr>
          <a:lstStyle/>
          <a:p>
            <a:pPr algn="ctr"/>
            <a:r>
              <a:rPr lang="es-ES" sz="2800" b="1" dirty="0"/>
              <a:t>Testículos.</a:t>
            </a:r>
            <a:endParaRPr lang="es-ES" sz="2800" dirty="0"/>
          </a:p>
          <a:p>
            <a:pPr marL="457200" indent="-457200" algn="just">
              <a:buFont typeface="Arial" pitchFamily="34" charset="0"/>
              <a:buChar char="•"/>
            </a:pPr>
            <a:r>
              <a:rPr lang="es-ES" sz="2800" dirty="0"/>
              <a:t>Las gónadas masculinas o testículos son cuerpos ovoideos pares que se encuentran suspendidos en el escroto. </a:t>
            </a:r>
          </a:p>
          <a:p>
            <a:pPr marL="457200" indent="-457200" algn="just">
              <a:buFont typeface="Arial" pitchFamily="34" charset="0"/>
              <a:buChar char="•"/>
            </a:pPr>
            <a:r>
              <a:rPr lang="es-ES" sz="2800" dirty="0"/>
              <a:t>Las células de Leydig de los testículos producen una o más hormonas masculinas, denominadas </a:t>
            </a:r>
            <a:r>
              <a:rPr lang="es-ES" sz="2800" b="1" dirty="0"/>
              <a:t>andrógenos. </a:t>
            </a:r>
          </a:p>
          <a:p>
            <a:pPr algn="just"/>
            <a:r>
              <a:rPr lang="es-ES" sz="2800" dirty="0"/>
              <a:t> </a:t>
            </a:r>
          </a:p>
        </p:txBody>
      </p:sp>
      <p:pic>
        <p:nvPicPr>
          <p:cNvPr id="3" name="Picture 6" descr="Resultado de imagen para IMAGEN DE TESTICUL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8750" y="266076"/>
            <a:ext cx="3905250" cy="62592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3731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 calcmode="lin" valueType="num">
                                      <p:cBhvr additive="base">
                                        <p:cTn id="12"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 calcmode="lin" valueType="num">
                                      <p:cBhvr additive="base">
                                        <p:cTn id="1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Resultado de imagen para IMAGEN DE TESTICUL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056" y="566304"/>
            <a:ext cx="3905250" cy="2584302"/>
          </a:xfrm>
          <a:prstGeom prst="rect">
            <a:avLst/>
          </a:prstGeom>
          <a:noFill/>
          <a:extLst>
            <a:ext uri="{909E8E84-426E-40DD-AFC4-6F175D3DCCD1}">
              <a14:hiddenFill xmlns:a14="http://schemas.microsoft.com/office/drawing/2010/main">
                <a:solidFill>
                  <a:srgbClr val="FFFFFF"/>
                </a:solidFill>
              </a14:hiddenFill>
            </a:ext>
          </a:extLst>
        </p:spPr>
      </p:pic>
      <p:sp>
        <p:nvSpPr>
          <p:cNvPr id="3" name="2 Rectángulo"/>
          <p:cNvSpPr/>
          <p:nvPr/>
        </p:nvSpPr>
        <p:spPr>
          <a:xfrm>
            <a:off x="-34232" y="519116"/>
            <a:ext cx="4572000" cy="5262979"/>
          </a:xfrm>
          <a:prstGeom prst="rect">
            <a:avLst/>
          </a:prstGeom>
        </p:spPr>
        <p:txBody>
          <a:bodyPr>
            <a:spAutoFit/>
          </a:bodyPr>
          <a:lstStyle/>
          <a:p>
            <a:pPr marL="457200" indent="-457200" algn="just">
              <a:buFont typeface="Arial" pitchFamily="34" charset="0"/>
              <a:buChar char="•"/>
            </a:pPr>
            <a:r>
              <a:rPr lang="es-ES" sz="2400" dirty="0"/>
              <a:t>La más importante es la </a:t>
            </a:r>
            <a:r>
              <a:rPr lang="es-ES" sz="2400" b="1" dirty="0"/>
              <a:t>testosterona</a:t>
            </a:r>
            <a:r>
              <a:rPr lang="es-ES" sz="2400" dirty="0"/>
              <a:t>, que estimula el </a:t>
            </a:r>
            <a:r>
              <a:rPr lang="es-ES" sz="2400" b="1" dirty="0"/>
              <a:t>desarrollo de los caracteres sexuales secundarios</a:t>
            </a:r>
            <a:r>
              <a:rPr lang="es-ES" sz="2400" dirty="0"/>
              <a:t>, influye sobre </a:t>
            </a:r>
            <a:r>
              <a:rPr lang="es-ES" sz="2400" b="1" dirty="0"/>
              <a:t>el crecimiento de la próstata y vesículas seminales, y estimula la actividad secretora de estas estructuras. </a:t>
            </a:r>
          </a:p>
          <a:p>
            <a:pPr marL="457200" indent="-457200" algn="just">
              <a:buFont typeface="Arial" pitchFamily="34" charset="0"/>
              <a:buChar char="•"/>
            </a:pPr>
            <a:r>
              <a:rPr lang="es-ES" sz="2400" dirty="0"/>
              <a:t>Los testículos también contienen células que  producen </a:t>
            </a:r>
            <a:r>
              <a:rPr lang="es-ES" sz="2400" b="1" dirty="0"/>
              <a:t>gametos masculinos o espermatozoides.</a:t>
            </a:r>
          </a:p>
        </p:txBody>
      </p:sp>
      <p:pic>
        <p:nvPicPr>
          <p:cNvPr id="3074" name="Picture 2" descr="Resultado de imagen para IMAGEN DE ESPERMATOZOID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74547" y="4005064"/>
            <a:ext cx="3806759" cy="26314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74479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Resultado de imagen para IMAGEN DE PLACENT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6300" y="35705"/>
            <a:ext cx="4457700" cy="5760230"/>
          </a:xfrm>
          <a:prstGeom prst="rect">
            <a:avLst/>
          </a:prstGeom>
          <a:noFill/>
          <a:extLst>
            <a:ext uri="{909E8E84-426E-40DD-AFC4-6F175D3DCCD1}">
              <a14:hiddenFill xmlns:a14="http://schemas.microsoft.com/office/drawing/2010/main">
                <a:solidFill>
                  <a:srgbClr val="FFFFFF"/>
                </a:solidFill>
              </a14:hiddenFill>
            </a:ext>
          </a:extLst>
        </p:spPr>
      </p:pic>
      <p:sp>
        <p:nvSpPr>
          <p:cNvPr id="2" name="1 Rectángulo"/>
          <p:cNvSpPr/>
          <p:nvPr/>
        </p:nvSpPr>
        <p:spPr>
          <a:xfrm>
            <a:off x="395536" y="548680"/>
            <a:ext cx="8280920" cy="6309420"/>
          </a:xfrm>
          <a:prstGeom prst="rect">
            <a:avLst/>
          </a:prstGeom>
        </p:spPr>
        <p:txBody>
          <a:bodyPr wrap="square">
            <a:spAutoFit/>
          </a:bodyPr>
          <a:lstStyle/>
          <a:p>
            <a:r>
              <a:rPr lang="es-ES" sz="3200" b="1" dirty="0"/>
              <a:t>Placenta. </a:t>
            </a:r>
          </a:p>
          <a:p>
            <a:r>
              <a:rPr lang="es-ES" sz="2800" dirty="0"/>
              <a:t>Órgano formado durante</a:t>
            </a:r>
          </a:p>
          <a:p>
            <a:r>
              <a:rPr lang="es-ES" sz="2800" dirty="0"/>
              <a:t>el embarazo a partir de la</a:t>
            </a:r>
          </a:p>
          <a:p>
            <a:r>
              <a:rPr lang="es-ES" sz="2800" dirty="0"/>
              <a:t>membrana que rodea al </a:t>
            </a:r>
          </a:p>
          <a:p>
            <a:r>
              <a:rPr lang="es-ES" sz="2800" dirty="0"/>
              <a:t>feto, asume diversas </a:t>
            </a:r>
          </a:p>
          <a:p>
            <a:r>
              <a:rPr lang="es-ES" sz="2800" dirty="0"/>
              <a:t>funciones endocrinas de </a:t>
            </a:r>
          </a:p>
          <a:p>
            <a:r>
              <a:rPr lang="es-ES" sz="2800" dirty="0"/>
              <a:t>la hipófisis y de los ovarios</a:t>
            </a:r>
          </a:p>
          <a:p>
            <a:r>
              <a:rPr lang="es-ES" sz="2800" dirty="0"/>
              <a:t>que son importantes en el</a:t>
            </a:r>
          </a:p>
          <a:p>
            <a:r>
              <a:rPr lang="es-ES" sz="2800" dirty="0"/>
              <a:t>mantenimiento del embarazo. </a:t>
            </a:r>
          </a:p>
          <a:p>
            <a:endParaRPr lang="es-ES" sz="2800" dirty="0"/>
          </a:p>
          <a:p>
            <a:r>
              <a:rPr lang="es-ES" sz="2800" dirty="0"/>
              <a:t>Secreta la hormona denominada </a:t>
            </a:r>
          </a:p>
          <a:p>
            <a:r>
              <a:rPr lang="es-ES" sz="3200" b="1" dirty="0"/>
              <a:t>gonadotropina coriónica</a:t>
            </a:r>
            <a:r>
              <a:rPr lang="es-ES" sz="2800" dirty="0"/>
              <a:t>, sustancia presente en la orina durante la gestación y que constituye la base de las pruebas de embarazo. </a:t>
            </a:r>
          </a:p>
        </p:txBody>
      </p:sp>
    </p:spTree>
    <p:extLst>
      <p:ext uri="{BB962C8B-B14F-4D97-AF65-F5344CB8AC3E}">
        <p14:creationId xmlns:p14="http://schemas.microsoft.com/office/powerpoint/2010/main" val="505194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 calcmode="lin" valueType="num">
                                      <p:cBhvr additive="base">
                                        <p:cTn id="12"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 calcmode="lin" valueType="num">
                                      <p:cBhvr additive="base">
                                        <p:cTn id="1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 calcmode="lin" valueType="num">
                                      <p:cBhvr additive="base">
                                        <p:cTn id="22"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nodeType="after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 calcmode="lin" valueType="num">
                                      <p:cBhvr additive="base">
                                        <p:cTn id="27"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nodeType="after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 calcmode="lin" valueType="num">
                                      <p:cBhvr additive="base">
                                        <p:cTn id="32"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nodeType="after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 calcmode="lin" valueType="num">
                                      <p:cBhvr additive="base">
                                        <p:cTn id="37"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nodeType="after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 calcmode="lin" valueType="num">
                                      <p:cBhvr additive="base">
                                        <p:cTn id="42"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 presetClass="entr" presetSubtype="4" fill="hold" nodeType="afterEffect">
                                  <p:stCondLst>
                                    <p:cond delay="0"/>
                                  </p:stCondLst>
                                  <p:childTnLst>
                                    <p:set>
                                      <p:cBhvr>
                                        <p:cTn id="46" dur="1" fill="hold">
                                          <p:stCondLst>
                                            <p:cond delay="0"/>
                                          </p:stCondLst>
                                        </p:cTn>
                                        <p:tgtEl>
                                          <p:spTgt spid="2">
                                            <p:txEl>
                                              <p:pRg st="8" end="8"/>
                                            </p:txEl>
                                          </p:spTgt>
                                        </p:tgtEl>
                                        <p:attrNameLst>
                                          <p:attrName>style.visibility</p:attrName>
                                        </p:attrNameLst>
                                      </p:cBhvr>
                                      <p:to>
                                        <p:strVal val="visible"/>
                                      </p:to>
                                    </p:set>
                                    <p:anim calcmode="lin" valueType="num">
                                      <p:cBhvr additive="base">
                                        <p:cTn id="47"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par>
                          <p:cTn id="49" fill="hold">
                            <p:stCondLst>
                              <p:cond delay="4500"/>
                            </p:stCondLst>
                            <p:childTnLst>
                              <p:par>
                                <p:cTn id="50" presetID="42" presetClass="entr" presetSubtype="0" fill="hold" nodeType="afterEffect">
                                  <p:stCondLst>
                                    <p:cond delay="0"/>
                                  </p:stCondLst>
                                  <p:childTnLst>
                                    <p:set>
                                      <p:cBhvr>
                                        <p:cTn id="51" dur="1" fill="hold">
                                          <p:stCondLst>
                                            <p:cond delay="0"/>
                                          </p:stCondLst>
                                        </p:cTn>
                                        <p:tgtEl>
                                          <p:spTgt spid="2">
                                            <p:txEl>
                                              <p:pRg st="10" end="10"/>
                                            </p:txEl>
                                          </p:spTgt>
                                        </p:tgtEl>
                                        <p:attrNameLst>
                                          <p:attrName>style.visibility</p:attrName>
                                        </p:attrNameLst>
                                      </p:cBhvr>
                                      <p:to>
                                        <p:strVal val="visible"/>
                                      </p:to>
                                    </p:set>
                                    <p:animEffect transition="in" filter="fade">
                                      <p:cBhvr>
                                        <p:cTn id="52" dur="500"/>
                                        <p:tgtEl>
                                          <p:spTgt spid="2">
                                            <p:txEl>
                                              <p:pRg st="10" end="10"/>
                                            </p:txEl>
                                          </p:spTgt>
                                        </p:tgtEl>
                                      </p:cBhvr>
                                    </p:animEffect>
                                    <p:anim calcmode="lin" valueType="num">
                                      <p:cBhvr>
                                        <p:cTn id="53" dur="500" fill="hold"/>
                                        <p:tgtEl>
                                          <p:spTgt spid="2">
                                            <p:txEl>
                                              <p:pRg st="10" end="10"/>
                                            </p:txEl>
                                          </p:spTgt>
                                        </p:tgtEl>
                                        <p:attrNameLst>
                                          <p:attrName>ppt_x</p:attrName>
                                        </p:attrNameLst>
                                      </p:cBhvr>
                                      <p:tavLst>
                                        <p:tav tm="0">
                                          <p:val>
                                            <p:strVal val="#ppt_x"/>
                                          </p:val>
                                        </p:tav>
                                        <p:tav tm="100000">
                                          <p:val>
                                            <p:strVal val="#ppt_x"/>
                                          </p:val>
                                        </p:tav>
                                      </p:tavLst>
                                    </p:anim>
                                    <p:anim calcmode="lin" valueType="num">
                                      <p:cBhvr>
                                        <p:cTn id="54" dur="500" fill="hold"/>
                                        <p:tgtEl>
                                          <p:spTgt spid="2">
                                            <p:txEl>
                                              <p:pRg st="10" end="10"/>
                                            </p:txEl>
                                          </p:spTgt>
                                        </p:tgtEl>
                                        <p:attrNameLst>
                                          <p:attrName>ppt_y</p:attrName>
                                        </p:attrNameLst>
                                      </p:cBhvr>
                                      <p:tavLst>
                                        <p:tav tm="0">
                                          <p:val>
                                            <p:strVal val="#ppt_y+.1"/>
                                          </p:val>
                                        </p:tav>
                                        <p:tav tm="100000">
                                          <p:val>
                                            <p:strVal val="#ppt_y"/>
                                          </p:val>
                                        </p:tav>
                                      </p:tavLst>
                                    </p:anim>
                                  </p:childTnLst>
                                </p:cTn>
                              </p:par>
                            </p:childTnLst>
                          </p:cTn>
                        </p:par>
                        <p:par>
                          <p:cTn id="55" fill="hold">
                            <p:stCondLst>
                              <p:cond delay="5000"/>
                            </p:stCondLst>
                            <p:childTnLst>
                              <p:par>
                                <p:cTn id="56" presetID="42" presetClass="entr" presetSubtype="0" fill="hold" nodeType="afterEffect">
                                  <p:stCondLst>
                                    <p:cond delay="0"/>
                                  </p:stCondLst>
                                  <p:childTnLst>
                                    <p:set>
                                      <p:cBhvr>
                                        <p:cTn id="57" dur="1" fill="hold">
                                          <p:stCondLst>
                                            <p:cond delay="0"/>
                                          </p:stCondLst>
                                        </p:cTn>
                                        <p:tgtEl>
                                          <p:spTgt spid="2">
                                            <p:txEl>
                                              <p:pRg st="11" end="11"/>
                                            </p:txEl>
                                          </p:spTgt>
                                        </p:tgtEl>
                                        <p:attrNameLst>
                                          <p:attrName>style.visibility</p:attrName>
                                        </p:attrNameLst>
                                      </p:cBhvr>
                                      <p:to>
                                        <p:strVal val="visible"/>
                                      </p:to>
                                    </p:set>
                                    <p:animEffect transition="in" filter="fade">
                                      <p:cBhvr>
                                        <p:cTn id="58" dur="500"/>
                                        <p:tgtEl>
                                          <p:spTgt spid="2">
                                            <p:txEl>
                                              <p:pRg st="11" end="11"/>
                                            </p:txEl>
                                          </p:spTgt>
                                        </p:tgtEl>
                                      </p:cBhvr>
                                    </p:animEffect>
                                    <p:anim calcmode="lin" valueType="num">
                                      <p:cBhvr>
                                        <p:cTn id="59" dur="500" fill="hold"/>
                                        <p:tgtEl>
                                          <p:spTgt spid="2">
                                            <p:txEl>
                                              <p:pRg st="11" end="11"/>
                                            </p:txEl>
                                          </p:spTgt>
                                        </p:tgtEl>
                                        <p:attrNameLst>
                                          <p:attrName>ppt_x</p:attrName>
                                        </p:attrNameLst>
                                      </p:cBhvr>
                                      <p:tavLst>
                                        <p:tav tm="0">
                                          <p:val>
                                            <p:strVal val="#ppt_x"/>
                                          </p:val>
                                        </p:tav>
                                        <p:tav tm="100000">
                                          <p:val>
                                            <p:strVal val="#ppt_x"/>
                                          </p:val>
                                        </p:tav>
                                      </p:tavLst>
                                    </p:anim>
                                    <p:anim calcmode="lin" valueType="num">
                                      <p:cBhvr>
                                        <p:cTn id="60" dur="500" fill="hold"/>
                                        <p:tgtEl>
                                          <p:spTgt spid="2">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1590254" y="2321004"/>
            <a:ext cx="5963492" cy="9233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EC" sz="5400" b="1" i="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onotype Corsiva" panose="03010101010201010101" pitchFamily="66" charset="0"/>
              </a:rPr>
              <a:t>MUCHAS   GRACIAS</a:t>
            </a:r>
            <a:endParaRPr lang="es-ES"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extLst>
      <p:ext uri="{BB962C8B-B14F-4D97-AF65-F5344CB8AC3E}">
        <p14:creationId xmlns:p14="http://schemas.microsoft.com/office/powerpoint/2010/main" val="3733249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2" name="Picture 4" descr="http://image.slidesharecdn.com/hipfisis-131016223143-phpapp01/95/anatoma-y-fisiologa-i-sistema-endocrino-hipfisis-3-638.jpg?cb=138205244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92696"/>
            <a:ext cx="8964488" cy="6165304"/>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title"/>
          </p:nvPr>
        </p:nvSpPr>
        <p:spPr>
          <a:solidFill>
            <a:schemeClr val="bg1"/>
          </a:solidFill>
        </p:spPr>
        <p:txBody>
          <a:bodyPr/>
          <a:lstStyle/>
          <a:p>
            <a:pPr algn="ctr"/>
            <a:r>
              <a:rPr lang="es-ES" b="1" dirty="0">
                <a:solidFill>
                  <a:schemeClr val="tx1"/>
                </a:solidFill>
              </a:rPr>
              <a:t>HIPÓFISIS</a:t>
            </a:r>
          </a:p>
        </p:txBody>
      </p:sp>
    </p:spTree>
    <p:extLst>
      <p:ext uri="{BB962C8B-B14F-4D97-AF65-F5344CB8AC3E}">
        <p14:creationId xmlns:p14="http://schemas.microsoft.com/office/powerpoint/2010/main" val="42655273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Anatomía y Fisiología de Hipófisis        ANATOMIA GENERALIDADESLa hipófisis deriva embriológicamente del ectodermoEn 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692696"/>
            <a:ext cx="8748464" cy="5472608"/>
          </a:xfrm>
          <a:prstGeom prst="rect">
            <a:avLst/>
          </a:prstGeom>
          <a:noFill/>
          <a:extLst>
            <a:ext uri="{909E8E84-426E-40DD-AFC4-6F175D3DCCD1}">
              <a14:hiddenFill xmlns:a14="http://schemas.microsoft.com/office/drawing/2010/main">
                <a:solidFill>
                  <a:srgbClr val="FFFFFF"/>
                </a:solidFill>
              </a14:hiddenFill>
            </a:ext>
          </a:extLst>
        </p:spPr>
      </p:pic>
      <p:sp>
        <p:nvSpPr>
          <p:cNvPr id="4" name="3 Rectángulo"/>
          <p:cNvSpPr/>
          <p:nvPr/>
        </p:nvSpPr>
        <p:spPr>
          <a:xfrm>
            <a:off x="1547664" y="1031581"/>
            <a:ext cx="6624736" cy="461665"/>
          </a:xfrm>
          <a:prstGeom prst="rect">
            <a:avLst/>
          </a:prstGeom>
          <a:solidFill>
            <a:schemeClr val="bg1"/>
          </a:solidFill>
        </p:spPr>
        <p:txBody>
          <a:bodyPr wrap="square">
            <a:spAutoFit/>
          </a:bodyPr>
          <a:lstStyle/>
          <a:p>
            <a:pPr algn="ctr"/>
            <a:endParaRPr lang="es-ES" sz="2400" dirty="0">
              <a:latin typeface="Arial" pitchFamily="34" charset="0"/>
              <a:cs typeface="Arial" pitchFamily="34" charset="0"/>
            </a:endParaRPr>
          </a:p>
        </p:txBody>
      </p:sp>
    </p:spTree>
    <p:extLst>
      <p:ext uri="{BB962C8B-B14F-4D97-AF65-F5344CB8AC3E}">
        <p14:creationId xmlns:p14="http://schemas.microsoft.com/office/powerpoint/2010/main" val="18166165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Anatomía y Fisiología de HipófisisEs un cuerpo ovoide, está situada en la silla turca.Esta rodeada por la fosa hipofis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476672"/>
            <a:ext cx="8964488" cy="6120680"/>
          </a:xfrm>
          <a:prstGeom prst="rect">
            <a:avLst/>
          </a:prstGeom>
          <a:noFill/>
          <a:extLst>
            <a:ext uri="{909E8E84-426E-40DD-AFC4-6F175D3DCCD1}">
              <a14:hiddenFill xmlns:a14="http://schemas.microsoft.com/office/drawing/2010/main">
                <a:solidFill>
                  <a:srgbClr val="FFFFFF"/>
                </a:solidFill>
              </a14:hiddenFill>
            </a:ext>
          </a:extLst>
        </p:spPr>
      </p:pic>
      <p:sp>
        <p:nvSpPr>
          <p:cNvPr id="5" name="4 Rectángulo"/>
          <p:cNvSpPr/>
          <p:nvPr/>
        </p:nvSpPr>
        <p:spPr>
          <a:xfrm>
            <a:off x="1452041" y="877434"/>
            <a:ext cx="6624736" cy="461665"/>
          </a:xfrm>
          <a:prstGeom prst="rect">
            <a:avLst/>
          </a:prstGeom>
          <a:solidFill>
            <a:schemeClr val="bg1"/>
          </a:solidFill>
        </p:spPr>
        <p:txBody>
          <a:bodyPr wrap="square">
            <a:spAutoFit/>
          </a:bodyPr>
          <a:lstStyle/>
          <a:p>
            <a:pPr algn="ctr"/>
            <a:endParaRPr lang="es-ES" sz="2400" dirty="0">
              <a:latin typeface="Arial" pitchFamily="34" charset="0"/>
              <a:cs typeface="Arial" pitchFamily="34" charset="0"/>
            </a:endParaRPr>
          </a:p>
        </p:txBody>
      </p:sp>
    </p:spTree>
    <p:extLst>
      <p:ext uri="{BB962C8B-B14F-4D97-AF65-F5344CB8AC3E}">
        <p14:creationId xmlns:p14="http://schemas.microsoft.com/office/powerpoint/2010/main" val="35659201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natomía y Fisiología de Hipófisis                    SILLA TURCASe considera como la cara superior del hueso esfenoid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92696"/>
            <a:ext cx="9144000" cy="5858620"/>
          </a:xfrm>
          <a:prstGeom prst="rect">
            <a:avLst/>
          </a:prstGeom>
          <a:noFill/>
          <a:extLst>
            <a:ext uri="{909E8E84-426E-40DD-AFC4-6F175D3DCCD1}">
              <a14:hiddenFill xmlns:a14="http://schemas.microsoft.com/office/drawing/2010/main">
                <a:solidFill>
                  <a:srgbClr val="FFFFFF"/>
                </a:solidFill>
              </a14:hiddenFill>
            </a:ext>
          </a:extLst>
        </p:spPr>
      </p:pic>
      <p:sp>
        <p:nvSpPr>
          <p:cNvPr id="5" name="4 Rectángulo"/>
          <p:cNvSpPr/>
          <p:nvPr/>
        </p:nvSpPr>
        <p:spPr>
          <a:xfrm>
            <a:off x="1471989" y="1065132"/>
            <a:ext cx="6624736" cy="461665"/>
          </a:xfrm>
          <a:prstGeom prst="rect">
            <a:avLst/>
          </a:prstGeom>
          <a:solidFill>
            <a:schemeClr val="bg1"/>
          </a:solidFill>
        </p:spPr>
        <p:txBody>
          <a:bodyPr wrap="square">
            <a:spAutoFit/>
          </a:bodyPr>
          <a:lstStyle/>
          <a:p>
            <a:pPr algn="ctr"/>
            <a:endParaRPr lang="es-ES" sz="2400" dirty="0">
              <a:latin typeface="Arial" pitchFamily="34" charset="0"/>
              <a:cs typeface="Arial" pitchFamily="34" charset="0"/>
            </a:endParaRPr>
          </a:p>
        </p:txBody>
      </p:sp>
    </p:spTree>
    <p:extLst>
      <p:ext uri="{BB962C8B-B14F-4D97-AF65-F5344CB8AC3E}">
        <p14:creationId xmlns:p14="http://schemas.microsoft.com/office/powerpoint/2010/main" val="37546023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Anatomía y Fisiología de Hipófisis      Partes de la hipofisis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892480" cy="6741368"/>
          </a:xfrm>
          <a:prstGeom prst="rect">
            <a:avLst/>
          </a:prstGeom>
          <a:noFill/>
          <a:extLst>
            <a:ext uri="{909E8E84-426E-40DD-AFC4-6F175D3DCCD1}">
              <a14:hiddenFill xmlns:a14="http://schemas.microsoft.com/office/drawing/2010/main">
                <a:solidFill>
                  <a:srgbClr val="FFFFFF"/>
                </a:solidFill>
              </a14:hiddenFill>
            </a:ext>
          </a:extLst>
        </p:spPr>
      </p:pic>
      <p:sp>
        <p:nvSpPr>
          <p:cNvPr id="5" name="4 Rectángulo"/>
          <p:cNvSpPr/>
          <p:nvPr/>
        </p:nvSpPr>
        <p:spPr>
          <a:xfrm>
            <a:off x="1012858" y="332656"/>
            <a:ext cx="6909101" cy="635676"/>
          </a:xfrm>
          <a:prstGeom prst="rect">
            <a:avLst/>
          </a:prstGeom>
          <a:solidFill>
            <a:schemeClr val="bg1"/>
          </a:solidFill>
        </p:spPr>
        <p:txBody>
          <a:bodyPr wrap="square">
            <a:spAutoFit/>
          </a:bodyPr>
          <a:lstStyle/>
          <a:p>
            <a:pPr algn="ctr"/>
            <a:endParaRPr lang="es-ES" sz="2400" dirty="0">
              <a:latin typeface="Arial" pitchFamily="34" charset="0"/>
              <a:cs typeface="Arial" pitchFamily="34" charset="0"/>
            </a:endParaRPr>
          </a:p>
        </p:txBody>
      </p:sp>
    </p:spTree>
    <p:extLst>
      <p:ext uri="{BB962C8B-B14F-4D97-AF65-F5344CB8AC3E}">
        <p14:creationId xmlns:p14="http://schemas.microsoft.com/office/powerpoint/2010/main" val="35528407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0"/>
            <a:ext cx="6804248" cy="6854226"/>
          </a:xfrm>
          <a:prstGeom prst="rect">
            <a:avLst/>
          </a:prstGeom>
          <a:noFill/>
          <a:extLst>
            <a:ext uri="{909E8E84-426E-40DD-AFC4-6F175D3DCCD1}">
              <a14:hiddenFill xmlns:a14="http://schemas.microsoft.com/office/drawing/2010/main">
                <a:solidFill>
                  <a:srgbClr val="FFFFFF"/>
                </a:solidFill>
              </a14:hiddenFill>
            </a:ext>
          </a:extLst>
        </p:spPr>
      </p:pic>
      <p:sp>
        <p:nvSpPr>
          <p:cNvPr id="6" name="5 Rectángulo"/>
          <p:cNvSpPr/>
          <p:nvPr/>
        </p:nvSpPr>
        <p:spPr>
          <a:xfrm>
            <a:off x="0" y="-2746"/>
            <a:ext cx="2915816" cy="6063198"/>
          </a:xfrm>
          <a:prstGeom prst="rect">
            <a:avLst/>
          </a:prstGeom>
        </p:spPr>
        <p:txBody>
          <a:bodyPr wrap="square">
            <a:spAutoFit/>
          </a:bodyPr>
          <a:lstStyle/>
          <a:p>
            <a:pPr algn="ctr"/>
            <a:r>
              <a:rPr lang="es-ES" sz="2800" b="1" i="1" u="sng" dirty="0">
                <a:latin typeface="Arial" pitchFamily="34" charset="0"/>
                <a:cs typeface="Arial" pitchFamily="34" charset="0"/>
              </a:rPr>
              <a:t>Función:</a:t>
            </a:r>
          </a:p>
          <a:p>
            <a:r>
              <a:rPr lang="es-ES" sz="2400" dirty="0">
                <a:latin typeface="Arial" pitchFamily="34" charset="0"/>
                <a:cs typeface="Arial" pitchFamily="34" charset="0"/>
              </a:rPr>
              <a:t>La hipófisis regula distintos procesos del organismo mediante la secreción de </a:t>
            </a:r>
            <a:r>
              <a:rPr lang="es-ES" sz="2400" dirty="0">
                <a:latin typeface="Arial" pitchFamily="34" charset="0"/>
                <a:cs typeface="Arial" pitchFamily="34" charset="0"/>
                <a:hlinkClick r:id="rId3"/>
              </a:rPr>
              <a:t>hormonas</a:t>
            </a:r>
            <a:r>
              <a:rPr lang="es-ES" sz="2400" dirty="0">
                <a:latin typeface="Arial" pitchFamily="34" charset="0"/>
                <a:cs typeface="Arial" pitchFamily="34" charset="0"/>
              </a:rPr>
              <a:t>, trabajando de forma coordinada con el hipotálamo, que a su vez segrega hormonas estimulantes o inhibidoras de las hormonas hipofisarias.</a:t>
            </a:r>
          </a:p>
        </p:txBody>
      </p:sp>
      <p:sp>
        <p:nvSpPr>
          <p:cNvPr id="4" name="2 Rectángulo"/>
          <p:cNvSpPr/>
          <p:nvPr/>
        </p:nvSpPr>
        <p:spPr>
          <a:xfrm>
            <a:off x="7437690" y="6597352"/>
            <a:ext cx="1706488" cy="169168"/>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s-ES" dirty="0"/>
              <a:t>importante</a:t>
            </a:r>
          </a:p>
        </p:txBody>
      </p:sp>
    </p:spTree>
    <p:extLst>
      <p:ext uri="{BB962C8B-B14F-4D97-AF65-F5344CB8AC3E}">
        <p14:creationId xmlns:p14="http://schemas.microsoft.com/office/powerpoint/2010/main" val="85876951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ujo">
  <a:themeElements>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uj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uj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387</TotalTime>
  <Words>1311</Words>
  <Application>Microsoft Office PowerPoint</Application>
  <PresentationFormat>Presentación en pantalla (4:3)</PresentationFormat>
  <Paragraphs>188</Paragraphs>
  <Slides>33</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33</vt:i4>
      </vt:variant>
    </vt:vector>
  </HeadingPairs>
  <TitlesOfParts>
    <vt:vector size="39" baseType="lpstr">
      <vt:lpstr>Arial</vt:lpstr>
      <vt:lpstr>Calibri</vt:lpstr>
      <vt:lpstr>Constantia</vt:lpstr>
      <vt:lpstr>Monotype Corsiva</vt:lpstr>
      <vt:lpstr>Wingdings 2</vt:lpstr>
      <vt:lpstr>Flujo</vt:lpstr>
      <vt:lpstr>Presentación de PowerPoint</vt:lpstr>
      <vt:lpstr>Presentación de PowerPoint</vt:lpstr>
      <vt:lpstr>Presentación de PowerPoint</vt:lpstr>
      <vt:lpstr>HIPÓFISIS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User</dc:creator>
  <cp:lastModifiedBy>Maria Cordovez</cp:lastModifiedBy>
  <cp:revision>49</cp:revision>
  <dcterms:created xsi:type="dcterms:W3CDTF">2016-06-01T01:44:57Z</dcterms:created>
  <dcterms:modified xsi:type="dcterms:W3CDTF">2024-05-16T15:25:31Z</dcterms:modified>
</cp:coreProperties>
</file>