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310" r:id="rId2"/>
    <p:sldId id="312" r:id="rId3"/>
    <p:sldId id="257" r:id="rId4"/>
    <p:sldId id="316" r:id="rId5"/>
    <p:sldId id="317" r:id="rId6"/>
    <p:sldId id="319" r:id="rId7"/>
    <p:sldId id="320" r:id="rId8"/>
    <p:sldId id="328" r:id="rId9"/>
    <p:sldId id="318" r:id="rId10"/>
    <p:sldId id="334" r:id="rId11"/>
    <p:sldId id="335" r:id="rId12"/>
    <p:sldId id="263" r:id="rId13"/>
    <p:sldId id="265" r:id="rId14"/>
    <p:sldId id="336" r:id="rId15"/>
    <p:sldId id="272" r:id="rId16"/>
    <p:sldId id="321" r:id="rId17"/>
    <p:sldId id="331" r:id="rId18"/>
    <p:sldId id="322" r:id="rId19"/>
    <p:sldId id="340" r:id="rId20"/>
    <p:sldId id="337" r:id="rId21"/>
    <p:sldId id="313" r:id="rId22"/>
    <p:sldId id="309" r:id="rId23"/>
    <p:sldId id="333" r:id="rId24"/>
    <p:sldId id="341" r:id="rId25"/>
    <p:sldId id="30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59CCA-EA10-48DA-89B5-18CDD23CFC48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36CEB-7E21-4B04-8107-6AF166F1B1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71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A8711F-9223-4AC9-8698-378D197728BC}" type="slidenum">
              <a:rPr lang="es-ES"/>
              <a:pPr eaLnBrk="1" hangingPunct="1"/>
              <a:t>22</a:t>
            </a:fld>
            <a:endParaRPr lang="es-E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53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10D1-F848-462B-BABE-F72BB78510B9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94AB-D6ED-41D2-9FD4-BDAB7DB25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10D1-F848-462B-BABE-F72BB78510B9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94AB-D6ED-41D2-9FD4-BDAB7DB25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10D1-F848-462B-BABE-F72BB78510B9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94AB-D6ED-41D2-9FD4-BDAB7DB25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6B26-334B-4898-8122-F63F919654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38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10D1-F848-462B-BABE-F72BB78510B9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94AB-D6ED-41D2-9FD4-BDAB7DB25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10D1-F848-462B-BABE-F72BB78510B9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94AB-D6ED-41D2-9FD4-BDAB7DB25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10D1-F848-462B-BABE-F72BB78510B9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94AB-D6ED-41D2-9FD4-BDAB7DB25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10D1-F848-462B-BABE-F72BB78510B9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94AB-D6ED-41D2-9FD4-BDAB7DB25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10D1-F848-462B-BABE-F72BB78510B9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94AB-D6ED-41D2-9FD4-BDAB7DB25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10D1-F848-462B-BABE-F72BB78510B9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94AB-D6ED-41D2-9FD4-BDAB7DB25E0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10D1-F848-462B-BABE-F72BB78510B9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94AB-D6ED-41D2-9FD4-BDAB7DB25E0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10D1-F848-462B-BABE-F72BB78510B9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DD94AB-D6ED-41D2-9FD4-BDAB7DB25E00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2DD94AB-D6ED-41D2-9FD4-BDAB7DB25E00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4A010D1-F848-462B-BABE-F72BB78510B9}" type="datetimeFigureOut">
              <a:rPr lang="es-ES" smtClean="0"/>
              <a:t>30/11/2021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204761"/>
            <a:ext cx="5868144" cy="706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7524" y="548680"/>
            <a:ext cx="6696744" cy="7578080"/>
          </a:xfrm>
        </p:spPr>
        <p:txBody>
          <a:bodyPr>
            <a:normAutofit fontScale="90000"/>
          </a:bodyPr>
          <a:lstStyle/>
          <a:p>
            <a:pPr lvl="0"/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ASIGNATURA: ANATOMÍA Y FISIOLOGÍA II</a:t>
            </a:r>
            <a:br>
              <a:rPr lang="es-EC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1: SISTEMA </a:t>
            </a:r>
            <a:r>
              <a:rPr lang="es-EC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DIGESTIVO</a:t>
            </a:r>
            <a:br>
              <a:rPr lang="es-EC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3</a:t>
            </a:r>
            <a:r>
              <a:rPr lang="es-EC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C" sz="3100" dirty="0">
                <a:solidFill>
                  <a:schemeClr val="tx1"/>
                </a:solidFill>
              </a:rPr>
              <a:t>Anatomía y fisiología del </a:t>
            </a:r>
            <a:br>
              <a:rPr lang="es-EC" sz="3100" b="1" dirty="0">
                <a:solidFill>
                  <a:schemeClr val="tx1"/>
                </a:solidFill>
              </a:rPr>
            </a:br>
            <a:r>
              <a:rPr lang="es-EC" sz="3100" b="1" dirty="0">
                <a:solidFill>
                  <a:schemeClr val="tx1"/>
                </a:solidFill>
              </a:rPr>
              <a:t>  Intestino Delgado: </a:t>
            </a:r>
            <a:r>
              <a:rPr lang="es-EC" sz="3100" dirty="0">
                <a:solidFill>
                  <a:schemeClr val="tx1"/>
                </a:solidFill>
              </a:rPr>
              <a:t>duodeno, yeyuno  e  íleon.</a:t>
            </a:r>
            <a:br>
              <a:rPr lang="es-EC" sz="3100" b="1" dirty="0">
                <a:solidFill>
                  <a:schemeClr val="tx1"/>
                </a:solidFill>
              </a:rPr>
            </a:br>
            <a:r>
              <a:rPr lang="es-EC" sz="3100" b="1" dirty="0">
                <a:solidFill>
                  <a:schemeClr val="tx1"/>
                </a:solidFill>
              </a:rPr>
              <a:t>  Intestino Grueso: </a:t>
            </a:r>
            <a:r>
              <a:rPr lang="es-EC" sz="3100" dirty="0">
                <a:solidFill>
                  <a:schemeClr val="tx1"/>
                </a:solidFill>
              </a:rPr>
              <a:t>colon ascendente, colon transverso, colon descendente, sigmoide , recto y canal anal.</a:t>
            </a:r>
            <a:br>
              <a:rPr lang="es-EC" sz="3100" b="1" dirty="0">
                <a:solidFill>
                  <a:schemeClr val="tx1"/>
                </a:solidFill>
              </a:rPr>
            </a:br>
            <a:br>
              <a:rPr lang="es-EC" sz="3100" b="1" dirty="0">
                <a:solidFill>
                  <a:schemeClr val="tx1"/>
                </a:solidFill>
              </a:rPr>
            </a:br>
            <a:r>
              <a:rPr lang="es-EC" sz="3100" b="1" dirty="0">
                <a:solidFill>
                  <a:schemeClr val="tx1"/>
                </a:solidFill>
              </a:rPr>
              <a:t>                              </a:t>
            </a:r>
            <a:br>
              <a:rPr lang="es-EC" sz="3100" b="1" dirty="0">
                <a:solidFill>
                  <a:schemeClr val="tx1"/>
                </a:solidFill>
              </a:rPr>
            </a:br>
            <a:br>
              <a:rPr lang="es-EC" sz="3100" b="1" dirty="0">
                <a:solidFill>
                  <a:schemeClr val="tx1"/>
                </a:solidFill>
              </a:rPr>
            </a:br>
            <a:br>
              <a:rPr lang="es-EC" sz="3100" b="1" dirty="0">
                <a:solidFill>
                  <a:schemeClr val="tx1"/>
                </a:solidFill>
              </a:rPr>
            </a:br>
            <a:r>
              <a:rPr lang="es-EC" sz="3100" b="1" dirty="0">
                <a:solidFill>
                  <a:schemeClr val="tx1"/>
                </a:solidFill>
              </a:rPr>
              <a:t>                    </a:t>
            </a:r>
            <a:r>
              <a:rPr lang="es-EC" sz="2200" b="1" dirty="0">
                <a:solidFill>
                  <a:schemeClr val="tx1"/>
                </a:solidFill>
              </a:rPr>
              <a:t>Dra. </a:t>
            </a:r>
            <a:r>
              <a:rPr lang="es-EC" sz="2200" b="1" dirty="0" err="1">
                <a:solidFill>
                  <a:schemeClr val="tx1"/>
                </a:solidFill>
              </a:rPr>
              <a:t>Msc</a:t>
            </a:r>
            <a:r>
              <a:rPr lang="es-EC" sz="2200" b="1" dirty="0">
                <a:solidFill>
                  <a:schemeClr val="tx1"/>
                </a:solidFill>
              </a:rPr>
              <a:t>. </a:t>
            </a:r>
            <a:r>
              <a:rPr lang="es-EC" sz="2200" b="1" dirty="0" err="1">
                <a:solidFill>
                  <a:schemeClr val="tx1"/>
                </a:solidFill>
              </a:rPr>
              <a:t>Maria</a:t>
            </a:r>
            <a:r>
              <a:rPr lang="es-EC" sz="2200" b="1" dirty="0">
                <a:solidFill>
                  <a:schemeClr val="tx1"/>
                </a:solidFill>
              </a:rPr>
              <a:t> del Carmen </a:t>
            </a:r>
            <a:r>
              <a:rPr lang="es-EC" sz="2200" b="1" dirty="0" err="1">
                <a:solidFill>
                  <a:schemeClr val="tx1"/>
                </a:solidFill>
              </a:rPr>
              <a:t>Cordovéz</a:t>
            </a:r>
            <a:r>
              <a:rPr lang="es-EC" sz="2200" b="1" dirty="0">
                <a:solidFill>
                  <a:schemeClr val="tx1"/>
                </a:solidFill>
              </a:rPr>
              <a:t> Martínez</a:t>
            </a:r>
            <a:br>
              <a:rPr lang="es-EC" sz="3100" b="1" dirty="0">
                <a:solidFill>
                  <a:schemeClr val="tx1"/>
                </a:solidFill>
              </a:rPr>
            </a:br>
            <a:br>
              <a:rPr lang="es-EC" sz="3100" b="1" dirty="0">
                <a:solidFill>
                  <a:schemeClr val="tx1"/>
                </a:solidFill>
              </a:rPr>
            </a:br>
            <a:br>
              <a:rPr lang="es-EC" sz="3100" b="1" dirty="0"/>
            </a:br>
            <a:endParaRPr lang="es-EC" sz="3100" b="1" dirty="0"/>
          </a:p>
        </p:txBody>
      </p:sp>
    </p:spTree>
    <p:extLst>
      <p:ext uri="{BB962C8B-B14F-4D97-AF65-F5344CB8AC3E}">
        <p14:creationId xmlns:p14="http://schemas.microsoft.com/office/powerpoint/2010/main" val="38602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7082813" y="1556792"/>
            <a:ext cx="548916" cy="4574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2279" y="116631"/>
            <a:ext cx="6840760" cy="453650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5513" y="4686230"/>
            <a:ext cx="80288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Porciones del canal alimentario. </a:t>
            </a:r>
          </a:p>
          <a:p>
            <a:r>
              <a:rPr lang="es-ES" b="1" dirty="0"/>
              <a:t>Intestino delgado</a:t>
            </a:r>
            <a:r>
              <a:rPr lang="es-ES" dirty="0"/>
              <a:t>, </a:t>
            </a:r>
          </a:p>
          <a:p>
            <a:r>
              <a:rPr lang="es-ES" dirty="0"/>
              <a:t>a) yeyuno,   b) íleon. </a:t>
            </a:r>
          </a:p>
          <a:p>
            <a:r>
              <a:rPr lang="es-ES" b="1" dirty="0"/>
              <a:t>Intestino grueso </a:t>
            </a:r>
          </a:p>
          <a:p>
            <a:pPr marL="342900" indent="-342900">
              <a:buAutoNum type="arabicPeriod"/>
            </a:pPr>
            <a:r>
              <a:rPr lang="es-ES" dirty="0"/>
              <a:t>ciego con su apéndice, 2. colon ascendente, 3. colon transverso, </a:t>
            </a:r>
          </a:p>
          <a:p>
            <a:r>
              <a:rPr lang="es-ES" dirty="0"/>
              <a:t>4. colon descendente,   5. colon sigmoideo, </a:t>
            </a:r>
          </a:p>
          <a:p>
            <a:r>
              <a:rPr lang="es-ES" dirty="0"/>
              <a:t>6. recto,       7. canal anal.</a:t>
            </a:r>
          </a:p>
        </p:txBody>
      </p:sp>
      <p:sp>
        <p:nvSpPr>
          <p:cNvPr id="5" name="4 Elipse"/>
          <p:cNvSpPr/>
          <p:nvPr/>
        </p:nvSpPr>
        <p:spPr>
          <a:xfrm>
            <a:off x="1005817" y="3380153"/>
            <a:ext cx="42735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6" name="5 Elipse"/>
          <p:cNvSpPr/>
          <p:nvPr/>
        </p:nvSpPr>
        <p:spPr>
          <a:xfrm>
            <a:off x="7082813" y="1497509"/>
            <a:ext cx="42735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9914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404664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Intestino delgado</a:t>
            </a:r>
            <a:r>
              <a:rPr lang="es-ES" sz="2400" dirty="0"/>
              <a:t>:</a:t>
            </a:r>
          </a:p>
          <a:p>
            <a:r>
              <a:rPr lang="es-ES" sz="2400" b="1" dirty="0"/>
              <a:t>Yeyuno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Es la segunda porción del 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Tiene vellosidades más discretas que el duodeno.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Presenta grandes paredes gruesas, numerosos repliegues y su vascularización es abundante.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Presenta nódulos linfoides ocasionales en la submucosa</a:t>
            </a:r>
          </a:p>
        </p:txBody>
      </p:sp>
      <p:pic>
        <p:nvPicPr>
          <p:cNvPr id="4" name="Picture 2" descr=" ILEON:&#10; Es la tercera porción del intestino delgado.&#10; Su longitud es de 3 metros aprox.&#10; Sus paredes son más finas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5250"/>
            <a:ext cx="5544616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1) SISTEMA NERVIOSO ENTÉRICO:&#10; El plexo de Meissner o submucoso, se encarga de&#10;regular la actividad de la mucosa, juega 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356"/>
            <a:ext cx="8820472" cy="677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2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 Funciones motoras. Peristaltismo&#10; Funciones secretoras (glandulares).&#10; Funciones digestivas: Digestión de moléculas&#10;p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2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404664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Intestino delgado</a:t>
            </a:r>
            <a:r>
              <a:rPr lang="es-ES" sz="2400" dirty="0"/>
              <a:t>:</a:t>
            </a:r>
          </a:p>
          <a:p>
            <a:r>
              <a:rPr lang="es-ES" sz="2400" b="1" dirty="0"/>
              <a:t>Íleon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Es la tercera porción del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Sus paredes son más finas y posee pocos pliegues.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Presenta una porción terminal y cercana a la válvula ileocecal con abundantes placas de </a:t>
            </a:r>
            <a:r>
              <a:rPr lang="es-ES" sz="2400" dirty="0" err="1"/>
              <a:t>Peyer</a:t>
            </a:r>
            <a:endParaRPr lang="es-ES" sz="2400" dirty="0"/>
          </a:p>
        </p:txBody>
      </p:sp>
      <p:pic>
        <p:nvPicPr>
          <p:cNvPr id="2050" name="Picture 2" descr="Resultado de imagen para imagenes de alas placas de p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20" y="260648"/>
            <a:ext cx="513747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8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Anatomía, histología y fisiología del intestino delg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" y="0"/>
            <a:ext cx="8789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362569" y="378904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121677" y="3806819"/>
            <a:ext cx="68816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finos</a:t>
            </a:r>
          </a:p>
        </p:txBody>
      </p:sp>
    </p:spTree>
    <p:extLst>
      <p:ext uri="{BB962C8B-B14F-4D97-AF65-F5344CB8AC3E}">
        <p14:creationId xmlns:p14="http://schemas.microsoft.com/office/powerpoint/2010/main" val="242783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 DUODENO:&#10; Es la sección más corta, más ancha y menos&#10;móvil del intestino delgado y es retroperitoneal.&#10; Forma una esp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399478"/>
            <a:ext cx="4187379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1520" y="117693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</a:rPr>
              <a:t>INTESTINO GRUESO:</a:t>
            </a:r>
          </a:p>
          <a:p>
            <a:pPr algn="just"/>
            <a:r>
              <a:rPr lang="es-EC" sz="2400" b="1" dirty="0">
                <a:latin typeface="Times New Roman" panose="02020603050405020304" pitchFamily="18" charset="0"/>
              </a:rPr>
              <a:t>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último segmento del canal alimentario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longitud de 1,5 m en el adulto,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cuya función fundamental </a:t>
            </a:r>
            <a:r>
              <a:rPr lang="es-EC" sz="2400" dirty="0">
                <a:latin typeface="Times New Roman" panose="02020603050405020304" pitchFamily="18" charset="0"/>
              </a:rPr>
              <a:t>es de:</a:t>
            </a: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611560" y="1502768"/>
            <a:ext cx="2088232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mecánica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755576" y="2463765"/>
            <a:ext cx="234026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absorción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283968" y="2463765"/>
            <a:ext cx="3937489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agua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iones inorgánicos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707904" y="1281096"/>
            <a:ext cx="453650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transporte de residuos alimenticios que forman las heces fecales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618545" y="3485502"/>
            <a:ext cx="2143535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síntesis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936227" y="5517232"/>
            <a:ext cx="3851796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Sintetiza vitaminas K y D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3202004" y="3030646"/>
            <a:ext cx="8535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2699792" y="189069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195736" y="4089062"/>
            <a:ext cx="0" cy="1428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84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stino Grue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225731"/>
            <a:ext cx="5698085" cy="662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7768" y="404664"/>
            <a:ext cx="3798168" cy="44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Está situado en la cavidad abdominal,</a:t>
            </a:r>
          </a:p>
          <a:p>
            <a:pPr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dispuesto como un marco que bordea</a:t>
            </a:r>
          </a:p>
          <a:p>
            <a:pPr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las asas intestinales del yeyuno-íleon</a:t>
            </a:r>
          </a:p>
          <a:p>
            <a:pPr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y termina en la región perineal.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922789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22" y="0"/>
            <a:ext cx="7925954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</a:rPr>
              <a:t> </a:t>
            </a:r>
          </a:p>
          <a:p>
            <a:endParaRPr lang="es-EC" sz="2400" b="1" dirty="0">
              <a:latin typeface="Times New Roman" panose="02020603050405020304" pitchFamily="18" charset="0"/>
            </a:endParaRPr>
          </a:p>
          <a:p>
            <a:r>
              <a:rPr lang="es-EC" sz="2400" b="1" dirty="0">
                <a:latin typeface="Times New Roman" panose="02020603050405020304" pitchFamily="18" charset="0"/>
              </a:rPr>
              <a:t>     Intestino Grueso</a:t>
            </a:r>
            <a:r>
              <a:rPr lang="es-EC" sz="2400" dirty="0">
                <a:latin typeface="Times New Roman" panose="02020603050405020304" pitchFamily="18" charset="0"/>
              </a:rPr>
              <a:t> se divide en: </a:t>
            </a:r>
          </a:p>
          <a:p>
            <a:endParaRPr lang="es-EC" sz="2400" dirty="0"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C" sz="2400" b="1" dirty="0">
                <a:latin typeface="Times New Roman" panose="02020603050405020304" pitchFamily="18" charset="0"/>
              </a:rPr>
              <a:t>  ciego</a:t>
            </a:r>
            <a:r>
              <a:rPr lang="es-EC" sz="2400" dirty="0">
                <a:latin typeface="Times New Roman" panose="02020603050405020304" pitchFamily="18" charset="0"/>
              </a:rPr>
              <a:t> con su </a:t>
            </a:r>
            <a:r>
              <a:rPr lang="it-IT" sz="2400" dirty="0">
                <a:latin typeface="Times New Roman" panose="02020603050405020304" pitchFamily="18" charset="0"/>
              </a:rPr>
              <a:t>apéndice,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b="1" dirty="0">
                <a:latin typeface="Times New Roman" panose="02020603050405020304" pitchFamily="18" charset="0"/>
              </a:rPr>
              <a:t>  colon</a:t>
            </a:r>
            <a:r>
              <a:rPr lang="it-IT" sz="2400" dirty="0">
                <a:latin typeface="Times New Roman" panose="02020603050405020304" pitchFamily="18" charset="0"/>
              </a:rPr>
              <a:t> (ascendente, transverso, descendente </a:t>
            </a:r>
            <a:r>
              <a:rPr lang="es-EC" sz="2400" dirty="0">
                <a:latin typeface="Times New Roman" panose="02020603050405020304" pitchFamily="18" charset="0"/>
              </a:rPr>
              <a:t>y sigmoideo)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C" sz="2400" b="1" dirty="0">
                <a:latin typeface="Times New Roman" panose="02020603050405020304" pitchFamily="18" charset="0"/>
              </a:rPr>
              <a:t>  recto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C" sz="2400" b="1" dirty="0">
                <a:latin typeface="Times New Roman" panose="02020603050405020304" pitchFamily="18" charset="0"/>
              </a:rPr>
              <a:t>  canal anal. </a:t>
            </a:r>
          </a:p>
          <a:p>
            <a:pPr algn="just">
              <a:lnSpc>
                <a:spcPct val="150000"/>
              </a:lnSpc>
            </a:pPr>
            <a:endParaRPr lang="es-EC" sz="2400" b="1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C" sz="2400" b="1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C" sz="2400" b="1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C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b="1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C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b="1" dirty="0">
              <a:latin typeface="Times New Roman" panose="02020603050405020304" pitchFamily="18" charset="0"/>
            </a:endParaRPr>
          </a:p>
          <a:p>
            <a:endParaRPr lang="es-EC" sz="2400" b="1" dirty="0">
              <a:latin typeface="Times New Roman" panose="02020603050405020304" pitchFamily="18" charset="0"/>
            </a:endParaRPr>
          </a:p>
          <a:p>
            <a:endParaRPr lang="es-EC" sz="2400" b="1" dirty="0">
              <a:latin typeface="Times New Roman" panose="02020603050405020304" pitchFamily="18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3090988" y="2852936"/>
            <a:ext cx="2561131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Ciego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19267" y="5013176"/>
            <a:ext cx="6948264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se extiende desde el orificio ileocecal hacia abajo en forma de un saco ciego y se localiza habitualmente en la fosa iliaca derecha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4129237" y="4149080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55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4114959" y="1597825"/>
            <a:ext cx="252028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Colon descendente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2483768" y="116632"/>
            <a:ext cx="2357806" cy="11304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Colon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2051720" y="1634749"/>
            <a:ext cx="2208714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Colon transverso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433635" y="2935638"/>
            <a:ext cx="2635607" cy="24928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se extiende hacia abajo desde la flexura cólica izquierda hasta el nivel de la cresta iliaca izquierda.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655888" y="2935638"/>
            <a:ext cx="2620977" cy="21187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se extiende transversalmente entre las flexuras cólicas, derecha e izquierda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7393" y="2924944"/>
            <a:ext cx="2476375" cy="214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se extiende hacia arriba desde el orificio ileocecal hasta la flexura cólica derecha</a:t>
            </a:r>
          </a:p>
        </p:txBody>
      </p:sp>
      <p:sp>
        <p:nvSpPr>
          <p:cNvPr id="11" name="10 Elipse"/>
          <p:cNvSpPr/>
          <p:nvPr/>
        </p:nvSpPr>
        <p:spPr>
          <a:xfrm>
            <a:off x="0" y="1556792"/>
            <a:ext cx="2357806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Colon ascendente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 rot="2793703">
            <a:off x="2023887" y="756890"/>
            <a:ext cx="484632" cy="831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3616472" y="984049"/>
            <a:ext cx="484632" cy="670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 rot="19278971">
            <a:off x="4453368" y="844263"/>
            <a:ext cx="484632" cy="1012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>
            <a:off x="107504" y="2207885"/>
            <a:ext cx="242316" cy="670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>
            <a:off x="3775359" y="2471192"/>
            <a:ext cx="242316" cy="670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abajo"/>
          <p:cNvSpPr/>
          <p:nvPr/>
        </p:nvSpPr>
        <p:spPr>
          <a:xfrm>
            <a:off x="5433635" y="2471191"/>
            <a:ext cx="242316" cy="670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6266173" y="1634749"/>
            <a:ext cx="2266267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Colon sigmoideo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347765" y="5428534"/>
            <a:ext cx="5616624" cy="14152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se extiende desde el nivel de la cresta iliaca izquierda hasta la altura de la tercera vértebra sacra y se describen 2 partes según su localización (iliaca y pelviana).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24" name="23 Flecha abajo"/>
          <p:cNvSpPr/>
          <p:nvPr/>
        </p:nvSpPr>
        <p:spPr>
          <a:xfrm>
            <a:off x="8061811" y="2327967"/>
            <a:ext cx="434609" cy="3808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abajo"/>
          <p:cNvSpPr/>
          <p:nvPr/>
        </p:nvSpPr>
        <p:spPr>
          <a:xfrm rot="5400000">
            <a:off x="7009738" y="5095716"/>
            <a:ext cx="453114" cy="2304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abajo"/>
          <p:cNvSpPr/>
          <p:nvPr/>
        </p:nvSpPr>
        <p:spPr>
          <a:xfrm rot="17686921">
            <a:off x="5697650" y="-136383"/>
            <a:ext cx="424476" cy="2478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26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18848"/>
            <a:ext cx="8964488" cy="6336406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b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BIBLIOGRAFÍA:</a:t>
            </a:r>
            <a:b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s-E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  <a:br>
              <a:rPr lang="es-E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GANONG “Fisiología Medica”  23ed </a:t>
            </a:r>
            <a:b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- GUYTUN Y HALL “Tratado de Fisiología Médica”, decimosegunda edición. </a:t>
            </a:r>
            <a:b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- TORTORA – DERRICKSON “Principios de anatomía y fisiología”. 11ª Edición.</a:t>
            </a:r>
            <a:br>
              <a:rPr lang="es-EC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s-E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COMPLEMENTARIA:</a:t>
            </a:r>
            <a:br>
              <a:rPr lang="es-E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Stuart Ira Fox. Fisiología Humana. 12 Ed. Mac Graw Hill. 2011.</a:t>
            </a:r>
            <a:b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- Bases de datos, </a:t>
            </a:r>
            <a:r>
              <a:rPr lang="es-EC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Hinari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EBSCO, Cielo, </a:t>
            </a:r>
            <a:r>
              <a:rPr lang="es-EC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EC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s-EC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imagen de intest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11204"/>
            <a:ext cx="5349915" cy="60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251520" y="1353506"/>
            <a:ext cx="4269223" cy="15841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Recto y canal anal.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37198" y="4941168"/>
            <a:ext cx="2498957" cy="7975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Cavidad pelviana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1765518" y="2832340"/>
            <a:ext cx="242316" cy="191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304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7" y="-35710"/>
            <a:ext cx="5688632" cy="663306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64088" y="332656"/>
            <a:ext cx="316835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i="1" dirty="0">
              <a:latin typeface="Times New Roman" panose="02020603050405020304" pitchFamily="18" charset="0"/>
            </a:endParaRPr>
          </a:p>
          <a:p>
            <a:pPr algn="just"/>
            <a:r>
              <a:rPr lang="es-EC" sz="2400" b="1" dirty="0">
                <a:latin typeface="Times New Roman" panose="02020603050405020304" pitchFamily="18" charset="0"/>
              </a:rPr>
              <a:t>Intestino grue</a:t>
            </a:r>
            <a:r>
              <a:rPr lang="es-EC" sz="2400" dirty="0">
                <a:latin typeface="Times New Roman" panose="02020603050405020304" pitchFamily="18" charset="0"/>
              </a:rPr>
              <a:t>so</a:t>
            </a:r>
          </a:p>
          <a:p>
            <a:pPr algn="just"/>
            <a:r>
              <a:rPr lang="es-EC" sz="2000" i="1" dirty="0">
                <a:latin typeface="Times New Roman" panose="02020603050405020304" pitchFamily="18" charset="0"/>
              </a:rPr>
              <a:t>1. ciego con su </a:t>
            </a:r>
            <a:r>
              <a:rPr lang="it-IT" sz="2000" i="1" dirty="0">
                <a:latin typeface="Times New Roman" panose="02020603050405020304" pitchFamily="18" charset="0"/>
              </a:rPr>
              <a:t>apéndice</a:t>
            </a:r>
          </a:p>
          <a:p>
            <a:pPr algn="just"/>
            <a:r>
              <a:rPr lang="es-EC" sz="2000" i="1" dirty="0">
                <a:latin typeface="Times New Roman" panose="02020603050405020304" pitchFamily="18" charset="0"/>
              </a:rPr>
              <a:t>                                                          </a:t>
            </a:r>
            <a:r>
              <a:rPr lang="it-IT" sz="2000" i="1" dirty="0">
                <a:latin typeface="Times New Roman" panose="02020603050405020304" pitchFamily="18" charset="0"/>
              </a:rPr>
              <a:t>2. colon ascendente</a:t>
            </a:r>
            <a:endParaRPr lang="es-EC" sz="2000" i="1" dirty="0">
              <a:latin typeface="Times New Roman" panose="02020603050405020304" pitchFamily="18" charset="0"/>
            </a:endParaRPr>
          </a:p>
          <a:p>
            <a:pPr algn="just"/>
            <a:r>
              <a:rPr lang="it-IT" sz="2000" i="1" dirty="0">
                <a:latin typeface="Times New Roman" panose="02020603050405020304" pitchFamily="18" charset="0"/>
              </a:rPr>
              <a:t>                                                                         3. Colon transverso</a:t>
            </a:r>
          </a:p>
          <a:p>
            <a:pPr algn="just"/>
            <a:r>
              <a:rPr lang="it-IT" sz="2000" i="1" dirty="0">
                <a:latin typeface="Times New Roman" panose="02020603050405020304" pitchFamily="18" charset="0"/>
              </a:rPr>
              <a:t>                                                                         4. colon descendente</a:t>
            </a:r>
          </a:p>
          <a:p>
            <a:pPr algn="just"/>
            <a:r>
              <a:rPr lang="it-IT" sz="2000" i="1" dirty="0">
                <a:latin typeface="Times New Roman" panose="02020603050405020304" pitchFamily="18" charset="0"/>
              </a:rPr>
              <a:t>                                                                         5. colon </a:t>
            </a:r>
            <a:r>
              <a:rPr lang="es-EC" sz="2000" i="1" dirty="0">
                <a:latin typeface="Times New Roman" panose="02020603050405020304" pitchFamily="18" charset="0"/>
              </a:rPr>
              <a:t>sigmoideo</a:t>
            </a:r>
          </a:p>
          <a:p>
            <a:pPr algn="just"/>
            <a:r>
              <a:rPr lang="es-EC" sz="2000" i="1" dirty="0">
                <a:latin typeface="Times New Roman" panose="02020603050405020304" pitchFamily="18" charset="0"/>
              </a:rPr>
              <a:t>                                                                          6. recto</a:t>
            </a:r>
          </a:p>
          <a:p>
            <a:pPr algn="just"/>
            <a:endParaRPr lang="es-EC" sz="2000" i="1" dirty="0">
              <a:latin typeface="Times New Roman" panose="02020603050405020304" pitchFamily="18" charset="0"/>
            </a:endParaRPr>
          </a:p>
          <a:p>
            <a:pPr algn="just"/>
            <a:r>
              <a:rPr lang="es-EC" sz="2000" i="1" dirty="0">
                <a:latin typeface="Times New Roman" panose="02020603050405020304" pitchFamily="18" charset="0"/>
              </a:rPr>
              <a:t>7. canal anal.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417508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808"/>
            <a:ext cx="4106863" cy="442118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es-ES" sz="2800" dirty="0"/>
          </a:p>
          <a:p>
            <a:pPr eaLnBrk="1" hangingPunct="1">
              <a:lnSpc>
                <a:spcPct val="80000"/>
              </a:lnSpc>
            </a:pPr>
            <a:endParaRPr lang="es-ES" sz="2800" dirty="0"/>
          </a:p>
          <a:p>
            <a:pPr eaLnBrk="1" hangingPunct="1">
              <a:lnSpc>
                <a:spcPct val="80000"/>
              </a:lnSpc>
            </a:pPr>
            <a:endParaRPr lang="es-ES" sz="2800" dirty="0"/>
          </a:p>
          <a:p>
            <a:pPr eaLnBrk="1" hangingPunct="1">
              <a:lnSpc>
                <a:spcPct val="80000"/>
              </a:lnSpc>
            </a:pPr>
            <a:endParaRPr lang="es-ES" sz="2800" dirty="0"/>
          </a:p>
          <a:p>
            <a:pPr eaLnBrk="1" hangingPunct="1">
              <a:lnSpc>
                <a:spcPct val="80000"/>
              </a:lnSpc>
            </a:pPr>
            <a:endParaRPr lang="es-ES" sz="2800" dirty="0"/>
          </a:p>
          <a:p>
            <a:pPr eaLnBrk="1" hangingPunct="1">
              <a:lnSpc>
                <a:spcPct val="80000"/>
              </a:lnSpc>
            </a:pPr>
            <a:endParaRPr lang="es-ES" sz="2800" dirty="0"/>
          </a:p>
        </p:txBody>
      </p:sp>
      <p:sp>
        <p:nvSpPr>
          <p:cNvPr id="2" name="Rectángulo 1"/>
          <p:cNvSpPr/>
          <p:nvPr/>
        </p:nvSpPr>
        <p:spPr>
          <a:xfrm>
            <a:off x="341899" y="548680"/>
            <a:ext cx="727905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</a:rPr>
              <a:t>La </a:t>
            </a:r>
            <a:r>
              <a:rPr lang="es-EC" sz="2800" b="1" dirty="0">
                <a:latin typeface="Times New Roman" panose="02020603050405020304" pitchFamily="18" charset="0"/>
              </a:rPr>
              <a:t>defecación</a:t>
            </a:r>
            <a:r>
              <a:rPr lang="es-EC" sz="2400" dirty="0">
                <a:latin typeface="Times New Roman" panose="02020603050405020304" pitchFamily="18" charset="0"/>
              </a:rPr>
              <a:t> es la eliminación de los productos de desecho, que son expulsados al formarse las </a:t>
            </a:r>
            <a:r>
              <a:rPr lang="es-EC" sz="2400" b="1" dirty="0">
                <a:latin typeface="Times New Roman" panose="02020603050405020304" pitchFamily="18" charset="0"/>
              </a:rPr>
              <a:t>HECES</a:t>
            </a:r>
          </a:p>
          <a:p>
            <a:r>
              <a:rPr lang="es-EC" sz="2400" b="1" dirty="0">
                <a:latin typeface="Times New Roman" panose="02020603050405020304" pitchFamily="18" charset="0"/>
              </a:rPr>
              <a:t>FECALES.</a:t>
            </a:r>
            <a:endParaRPr lang="es-EC" sz="2400" b="1" dirty="0"/>
          </a:p>
        </p:txBody>
      </p:sp>
      <p:sp>
        <p:nvSpPr>
          <p:cNvPr id="5" name="4 Elipse"/>
          <p:cNvSpPr/>
          <p:nvPr/>
        </p:nvSpPr>
        <p:spPr>
          <a:xfrm>
            <a:off x="1265281" y="1556792"/>
            <a:ext cx="5250936" cy="24957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Formadas por restos de </a:t>
            </a:r>
            <a:r>
              <a:rPr 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alimentos no absorbidos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(celulosa), </a:t>
            </a:r>
            <a:r>
              <a:rPr 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células del epitelio intestina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l, y </a:t>
            </a:r>
            <a:r>
              <a:rPr 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bacterias intestinales</a:t>
            </a:r>
          </a:p>
        </p:txBody>
      </p:sp>
      <p:sp>
        <p:nvSpPr>
          <p:cNvPr id="10" name="9 Elipse"/>
          <p:cNvSpPr/>
          <p:nvPr/>
        </p:nvSpPr>
        <p:spPr>
          <a:xfrm>
            <a:off x="5076056" y="3717032"/>
            <a:ext cx="2880322" cy="29388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Presentan </a:t>
            </a:r>
            <a:r>
              <a:rPr 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olor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característico debido a la </a:t>
            </a:r>
            <a:r>
              <a:rPr 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fermentación pútrida de las proteínas</a:t>
            </a:r>
          </a:p>
        </p:txBody>
      </p:sp>
      <p:sp>
        <p:nvSpPr>
          <p:cNvPr id="11" name="10 Elipse"/>
          <p:cNvSpPr/>
          <p:nvPr/>
        </p:nvSpPr>
        <p:spPr>
          <a:xfrm>
            <a:off x="899592" y="4400952"/>
            <a:ext cx="3081834" cy="20554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forma depende del tiempo que pasan en el colon</a:t>
            </a:r>
          </a:p>
          <a:p>
            <a:pPr algn="ctr">
              <a:lnSpc>
                <a:spcPct val="80000"/>
              </a:lnSpc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555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imagen de formas de las heces fec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82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9268" y="1700808"/>
            <a:ext cx="674104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Se define como diarrea la deposición, tres o más veces al día (o con una frecuencia mayor que la normal para la persona) de heces sueltas o líquidas</a:t>
            </a:r>
            <a:r>
              <a:rPr lang="es-ES" sz="2400" dirty="0"/>
              <a:t>. </a:t>
            </a:r>
          </a:p>
          <a:p>
            <a:pPr algn="just"/>
            <a:endParaRPr lang="es-ES" sz="2400" dirty="0"/>
          </a:p>
          <a:p>
            <a:pPr algn="just">
              <a:lnSpc>
                <a:spcPct val="150000"/>
              </a:lnSpc>
            </a:pPr>
            <a:endParaRPr lang="es-ES" sz="2400"/>
          </a:p>
          <a:p>
            <a:pPr algn="just">
              <a:lnSpc>
                <a:spcPct val="150000"/>
              </a:lnSpc>
            </a:pPr>
            <a:r>
              <a:rPr lang="es-ES" sz="2400"/>
              <a:t>La </a:t>
            </a:r>
            <a:r>
              <a:rPr lang="es-ES" sz="2400" dirty="0"/>
              <a:t>deposición frecuente de heces formes (de consistencia sólida) no es diarrea, ni tampoco la deposición de heces de consistencia suelta y “pastosa” por bebés amamantados.</a:t>
            </a:r>
          </a:p>
        </p:txBody>
      </p:sp>
      <p:pic>
        <p:nvPicPr>
          <p:cNvPr id="3" name="2 Imagen"/>
          <p:cNvPicPr/>
          <p:nvPr/>
        </p:nvPicPr>
        <p:blipFill rotWithShape="1">
          <a:blip r:embed="rId2"/>
          <a:srcRect l="1058" t="18508" r="79013" b="73336"/>
          <a:stretch/>
        </p:blipFill>
        <p:spPr bwMode="auto">
          <a:xfrm>
            <a:off x="611560" y="404664"/>
            <a:ext cx="4176464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8541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620000" cy="1143000"/>
          </a:xfrm>
        </p:spPr>
        <p:txBody>
          <a:bodyPr/>
          <a:lstStyle/>
          <a:p>
            <a:pPr algn="ctr"/>
            <a:r>
              <a:rPr lang="es-ES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42857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 Porción del tracto digestivo que se ubica&#10;entre el estómago y el ciego.&#10; Empieza en el esfínter pilórico y termina en&#10;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 DUODENO:&#10; Es la sección más corta, más ancha y menos&#10;móvil del intestino delgado y es retroperitoneal.&#10; Forma una esp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50040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211960" y="1268760"/>
            <a:ext cx="374441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536878" y="-19713"/>
            <a:ext cx="6771425" cy="25846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El intestino delgado 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es el segmento más largo del canal alimentario.</a:t>
            </a:r>
          </a:p>
          <a:p>
            <a:pPr algn="just"/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-unos 6 m en el adulto)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51520" y="2564904"/>
            <a:ext cx="4392488" cy="4293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Funciones principales: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Mecánica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(movimientos de mezcla y propulsión del contenido intestinal)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Secreción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del jugo entérico (compuesto por moco y enzimas)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Absorción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(de la mayor parte de los productos finales de la digestión). </a:t>
            </a:r>
          </a:p>
        </p:txBody>
      </p:sp>
    </p:spTree>
    <p:extLst>
      <p:ext uri="{BB962C8B-B14F-4D97-AF65-F5344CB8AC3E}">
        <p14:creationId xmlns:p14="http://schemas.microsoft.com/office/powerpoint/2010/main" val="300872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_TYKXEPKoytc/S_BTD2zi-9I/AAAAAAAADWE/6e3hvKyoEDU/s1600/di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" y="2537520"/>
            <a:ext cx="37034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1520" y="188640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400" b="1" dirty="0">
                <a:latin typeface="Times New Roman" panose="02020603050405020304" pitchFamily="18" charset="0"/>
              </a:rPr>
              <a:t>INTESTINO DELGADO</a:t>
            </a:r>
          </a:p>
          <a:p>
            <a:r>
              <a:rPr lang="es-EC" sz="2400" b="1" dirty="0">
                <a:latin typeface="Times New Roman" panose="02020603050405020304" pitchFamily="18" charset="0"/>
              </a:rPr>
              <a:t>Situado: </a:t>
            </a:r>
            <a:r>
              <a:rPr lang="es-EC" sz="2400" dirty="0">
                <a:latin typeface="Times New Roman" panose="02020603050405020304" pitchFamily="18" charset="0"/>
              </a:rPr>
              <a:t>en la parte media de la </a:t>
            </a:r>
          </a:p>
          <a:p>
            <a:r>
              <a:rPr lang="es-EC" sz="2400" dirty="0">
                <a:latin typeface="Times New Roman" panose="02020603050405020304" pitchFamily="18" charset="0"/>
              </a:rPr>
              <a:t>cavidad abdominal </a:t>
            </a:r>
          </a:p>
          <a:p>
            <a:r>
              <a:rPr lang="es-EC" sz="2400" dirty="0">
                <a:latin typeface="Times New Roman" panose="02020603050405020304" pitchFamily="18" charset="0"/>
              </a:rPr>
              <a:t>Se divide en </a:t>
            </a:r>
            <a:r>
              <a:rPr lang="es-EC" sz="2400" b="1" dirty="0">
                <a:latin typeface="Times New Roman" panose="02020603050405020304" pitchFamily="18" charset="0"/>
              </a:rPr>
              <a:t>3 porciones: </a:t>
            </a:r>
          </a:p>
          <a:p>
            <a:pPr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 El </a:t>
            </a:r>
            <a:r>
              <a:rPr lang="es-EC" sz="2400" b="1" dirty="0">
                <a:latin typeface="Times New Roman" panose="02020603050405020304" pitchFamily="18" charset="0"/>
              </a:rPr>
              <a:t>duodeno</a:t>
            </a:r>
            <a:r>
              <a:rPr lang="es-EC" sz="2400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endParaRPr lang="es-EC" sz="2400" dirty="0"/>
          </a:p>
        </p:txBody>
      </p:sp>
      <p:sp>
        <p:nvSpPr>
          <p:cNvPr id="4" name="3 Elipse"/>
          <p:cNvSpPr/>
          <p:nvPr/>
        </p:nvSpPr>
        <p:spPr>
          <a:xfrm>
            <a:off x="4430452" y="1027583"/>
            <a:ext cx="3528392" cy="10332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duodeno, yeyuno e íleon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07904" y="2060847"/>
            <a:ext cx="4608512" cy="16826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parte fija del intestino delgado, que está aplicado a la pared posterior del abdomen a la altura de las 3 primeras vértebras lumbares, tiene una forma comparada a una C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33552" y="4077072"/>
            <a:ext cx="4608512" cy="16826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se subdivide en 4 partes (superior, descendente, inferior u horizontal y ascendente)</a:t>
            </a:r>
            <a:r>
              <a:rPr lang="es-EC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3485580" y="1492738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2195736" y="2097730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09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319995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</a:rPr>
              <a:t>Porción corta y fija, en forma de </a:t>
            </a: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C. 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</a:rPr>
              <a:t>Se ubica entre el esfínter pilórico (píloro) y el yeyuno.</a:t>
            </a:r>
          </a:p>
          <a:p>
            <a:pPr algn="just"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</a:rPr>
              <a:t>En el </a:t>
            </a: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duodeno desembocan:</a:t>
            </a:r>
          </a:p>
          <a:p>
            <a:pPr algn="just"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23528" y="2482370"/>
            <a:ext cx="3096344" cy="10332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conducto pancreático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467544" y="4750321"/>
            <a:ext cx="3096344" cy="10332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conducto colédoco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79912" y="2589242"/>
            <a:ext cx="4608512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</a:rPr>
              <a:t>transporta el jugo pancreático elaborado por el páncreas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79912" y="5234339"/>
            <a:ext cx="4608512" cy="8413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</a:rPr>
              <a:t>vuelca la bilis procedente </a:t>
            </a:r>
          </a:p>
          <a:p>
            <a:r>
              <a:rPr lang="es-EC" sz="2400" dirty="0">
                <a:solidFill>
                  <a:srgbClr val="000000"/>
                </a:solidFill>
                <a:latin typeface="verdana" panose="020B0604030504040204" pitchFamily="34" charset="0"/>
              </a:rPr>
              <a:t>de la vesícula biliar</a:t>
            </a:r>
            <a:endParaRPr lang="es-EC" sz="2400" dirty="0">
              <a:latin typeface="Times New Roman" panose="02020603050405020304" pitchFamily="18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2715998" y="32733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2801504" y="54452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71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imagen de conducto coledo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75101"/>
            <a:ext cx="9937104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1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roquis_p_nc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5333"/>
            <a:ext cx="80648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61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046" y="188640"/>
            <a:ext cx="83613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El </a:t>
            </a:r>
            <a:r>
              <a:rPr lang="es-EC" sz="2400" b="1" dirty="0">
                <a:latin typeface="Times New Roman" panose="02020603050405020304" pitchFamily="18" charset="0"/>
              </a:rPr>
              <a:t>yeyuno y el íleon </a:t>
            </a:r>
            <a:r>
              <a:rPr lang="es-EC" sz="2400" dirty="0">
                <a:latin typeface="Times New Roman" panose="02020603050405020304" pitchFamily="18" charset="0"/>
              </a:rPr>
              <a:t>se estudian en conjunto como yeyuno-íleon, no existe límite preciso entre ellos y </a:t>
            </a:r>
            <a:r>
              <a:rPr lang="es-EC" sz="2400" b="1" dirty="0">
                <a:latin typeface="Times New Roman" panose="02020603050405020304" pitchFamily="18" charset="0"/>
              </a:rPr>
              <a:t>constituyen la parte móvil del  intestino delgado.</a:t>
            </a: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400" dirty="0"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2400" dirty="0">
              <a:latin typeface="Times New Roman" panose="02020603050405020304" pitchFamily="18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23528" y="1848024"/>
            <a:ext cx="1584176" cy="9361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yeyuno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1837584" y="2942450"/>
            <a:ext cx="1584176" cy="9361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íleon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203848" y="1890892"/>
            <a:ext cx="5400600" cy="820094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se localiza hacia la parte superior izquierda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463988" y="3004795"/>
            <a:ext cx="4248472" cy="569099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hacia la parte inferior derecha</a:t>
            </a:r>
          </a:p>
        </p:txBody>
      </p:sp>
      <p:sp>
        <p:nvSpPr>
          <p:cNvPr id="11" name="10 Elipse"/>
          <p:cNvSpPr/>
          <p:nvPr/>
        </p:nvSpPr>
        <p:spPr>
          <a:xfrm>
            <a:off x="1907704" y="4237852"/>
            <a:ext cx="4680520" cy="243150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Ambas porciones presentan una serie de flexuosidades llamadas </a:t>
            </a:r>
            <a:r>
              <a:rPr lang="es-EC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asas intestinales.</a:t>
            </a:r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2148852" y="2189573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>
            <a:off x="3434724" y="3168186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angular"/>
          <p:cNvCxnSpPr/>
          <p:nvPr/>
        </p:nvCxnSpPr>
        <p:spPr>
          <a:xfrm rot="16200000" flipH="1">
            <a:off x="-47111" y="3416513"/>
            <a:ext cx="2590222" cy="117916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/>
          <p:nvPr/>
        </p:nvCxnSpPr>
        <p:spPr>
          <a:xfrm rot="16200000" flipH="1">
            <a:off x="2863231" y="3836412"/>
            <a:ext cx="1032231" cy="4572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92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1036</TotalTime>
  <Words>945</Words>
  <Application>Microsoft Office PowerPoint</Application>
  <PresentationFormat>Presentación en pantalla (4:3)</PresentationFormat>
  <Paragraphs>138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Times New Roman</vt:lpstr>
      <vt:lpstr>verdana</vt:lpstr>
      <vt:lpstr>Wingdings</vt:lpstr>
      <vt:lpstr>Adyacencia</vt:lpstr>
      <vt:lpstr>                                   ASIGNATURA: ANATOMÍA Y FISIOLOGÍA II  UNIDAD 1: SISTEMA DIGESTIVO TEMA 3: Anatomía y fisiología del    Intestino Delgado: duodeno, yeyuno  e  íleon.   Intestino Grueso: colon ascendente, colon transverso, colon descendente, sigmoide , recto y canal anal.                                                       Dra. Msc. Maria del Carmen Cordovéz Martínez   </vt:lpstr>
      <vt:lpstr>                               BIBLIOGRAFÍA:                  BÁSICA    - GANONG “Fisiología Medica”  23ed      - GUYTUN Y HALL “Tratado de Fisiología Médica”, decimosegunda edición.      - TORTORA – DERRICKSON “Principios de anatomía y fisiología”. 11ª Edición.               COMPLEMENTARIA:    - Stuart Ira Fox. Fisiología Humana. 12 Ed. Mac Graw Hill. 2011.     - Bases de datos, PubMed, Elsevier, Hinari, EBSCO, Cielo, Science Direct.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Maria Del Carmen Cordovez Martinez</cp:lastModifiedBy>
  <cp:revision>60</cp:revision>
  <dcterms:created xsi:type="dcterms:W3CDTF">2016-10-16T16:37:27Z</dcterms:created>
  <dcterms:modified xsi:type="dcterms:W3CDTF">2021-11-30T22:50:57Z</dcterms:modified>
</cp:coreProperties>
</file>