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32" r:id="rId2"/>
    <p:sldId id="256" r:id="rId3"/>
    <p:sldId id="279" r:id="rId4"/>
    <p:sldId id="334" r:id="rId5"/>
    <p:sldId id="281" r:id="rId6"/>
    <p:sldId id="300" r:id="rId7"/>
    <p:sldId id="298" r:id="rId8"/>
    <p:sldId id="288" r:id="rId9"/>
    <p:sldId id="299" r:id="rId10"/>
    <p:sldId id="283" r:id="rId11"/>
    <p:sldId id="280" r:id="rId12"/>
    <p:sldId id="316" r:id="rId13"/>
    <p:sldId id="317" r:id="rId14"/>
    <p:sldId id="318" r:id="rId15"/>
    <p:sldId id="319" r:id="rId16"/>
    <p:sldId id="335" r:id="rId17"/>
    <p:sldId id="321" r:id="rId18"/>
    <p:sldId id="322" r:id="rId19"/>
    <p:sldId id="324" r:id="rId20"/>
    <p:sldId id="337" r:id="rId21"/>
    <p:sldId id="325" r:id="rId22"/>
    <p:sldId id="328" r:id="rId23"/>
    <p:sldId id="326" r:id="rId24"/>
    <p:sldId id="329" r:id="rId25"/>
    <p:sldId id="336" r:id="rId26"/>
    <p:sldId id="338" r:id="rId27"/>
    <p:sldId id="339" r:id="rId28"/>
    <p:sldId id="340" r:id="rId29"/>
    <p:sldId id="301" r:id="rId30"/>
    <p:sldId id="302" r:id="rId31"/>
    <p:sldId id="344" r:id="rId32"/>
    <p:sldId id="303" r:id="rId33"/>
    <p:sldId id="304" r:id="rId34"/>
    <p:sldId id="305" r:id="rId35"/>
    <p:sldId id="306" r:id="rId36"/>
    <p:sldId id="307" r:id="rId37"/>
    <p:sldId id="309" r:id="rId38"/>
    <p:sldId id="330" r:id="rId39"/>
    <p:sldId id="310" r:id="rId40"/>
    <p:sldId id="311" r:id="rId41"/>
    <p:sldId id="345" r:id="rId42"/>
    <p:sldId id="312" r:id="rId43"/>
    <p:sldId id="313" r:id="rId44"/>
    <p:sldId id="314" r:id="rId45"/>
    <p:sldId id="315" r:id="rId46"/>
    <p:sldId id="346" r:id="rId47"/>
    <p:sldId id="347" r:id="rId48"/>
    <p:sldId id="348" r:id="rId49"/>
    <p:sldId id="349" r:id="rId50"/>
    <p:sldId id="350" r:id="rId51"/>
    <p:sldId id="320" r:id="rId52"/>
    <p:sldId id="351" r:id="rId53"/>
    <p:sldId id="297" r:id="rId54"/>
    <p:sldId id="323" r:id="rId5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9F19E-9592-452D-82C1-4FBA36C7D54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E8548-4D6D-40F6-BC4E-D6DD1100A5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40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5CFCBA-6C93-4366-969F-8E9AB4D7F8B4}" type="slidenum">
              <a:rPr lang="es-ES"/>
              <a:pPr eaLnBrk="1" hangingPunct="1"/>
              <a:t>5</a:t>
            </a:fld>
            <a:endParaRPr lang="es-E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3F1235-B91E-4AC4-A0B8-ADBF95ED14DA}" type="slidenum">
              <a:rPr lang="es-ES"/>
              <a:pPr eaLnBrk="1" hangingPunct="1"/>
              <a:t>10</a:t>
            </a:fld>
            <a:endParaRPr lang="es-E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375337-03C6-46C7-9C74-A77A2132DFB4}" type="slidenum">
              <a:rPr lang="es-ES"/>
              <a:pPr eaLnBrk="1" hangingPunct="1"/>
              <a:t>11</a:t>
            </a:fld>
            <a:endParaRPr lang="es-E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F03A3C-0C25-4471-965E-92B18B69100E}" type="slidenum">
              <a:rPr lang="es-ES"/>
              <a:pPr eaLnBrk="1" hangingPunct="1"/>
              <a:t>17</a:t>
            </a:fld>
            <a:endParaRPr lang="es-E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F28808-1FE0-48E8-B2FD-117CCE68BCA5}" type="slidenum">
              <a:rPr lang="es-ES"/>
              <a:pPr eaLnBrk="1" hangingPunct="1"/>
              <a:t>22</a:t>
            </a:fld>
            <a:endParaRPr lang="es-E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71143C-D57A-4FF0-80FF-A1C085D7DD3B}" type="slidenum">
              <a:rPr lang="es-ES"/>
              <a:pPr eaLnBrk="1" hangingPunct="1"/>
              <a:t>24</a:t>
            </a:fld>
            <a:endParaRPr lang="es-E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21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94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490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5CAB5-F4D0-4CEF-8F57-3E37C726AB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86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9C905-3403-4326-8520-7CDA9D3490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69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7AC-8750-4FCE-8233-E3E4BD1B9C3D}" type="datetimeFigureOut">
              <a:rPr lang="es-EC" smtClean="0"/>
              <a:t>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067A-A580-43CC-9C25-D4B57374CFC0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5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2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80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97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12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86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15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66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2B1F-E29C-48C1-A417-3DC8E391F931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5C23-AFAE-4E0E-8B97-74842659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93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3.bp.blogspot.com/_TYKXEPKoytc/S_A3G0zNnrI/AAAAAAAADT8/CDA_lWb6TRg/s1600/dig12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3.bp.blogspot.com/_TYKXEPKoytc/S_A3G0zNnrI/AAAAAAAADT8/CDA_lWb6TRg/s1600/dig12.PN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3.bp.blogspot.com/_TYKXEPKoytc/S_A3G0zNnrI/AAAAAAAADT8/CDA_lWb6TRg/s1600/dig12.PN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1.bp.blogspot.com/_TYKXEPKoytc/S_A5Q2XXyVI/AAAAAAAADUM/E93SWyfjW1Q/s1600/dig13.PN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1.bp.blogspot.com/_TYKXEPKoytc/S_A6XPtCEII/AAAAAAAADU8/cQwbce_UL40/s1600/dig15.PN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4.bp.blogspot.com/_TYKXEPKoytc/S_A69RhUPQI/AAAAAAAADVE/cL538Bti0-s/s1600/dig16.PN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4.bp.blogspot.com/_TYKXEPKoytc/S_A9GeOM-gI/AAAAAAAADVU/Gi1BRUvunaQ/s1600/dig17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4.bp.blogspot.com/_TYKXEPKoytc/S_A9GeOM-gI/AAAAAAAADVU/Gi1BRUvunaQ/s1600/dig17.PNG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giwC_HIYKw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67744" y="1844824"/>
            <a:ext cx="334675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800" b="1" dirty="0"/>
              <a:t>Encuadre Pedagógico</a:t>
            </a:r>
            <a:endParaRPr lang="es-ES" sz="2800" b="1" dirty="0">
              <a:latin typeface="Times New Roman"/>
              <a:ea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7318" y="2852936"/>
            <a:ext cx="690760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2000" b="1" dirty="0"/>
              <a:t>Lineamientos del curso: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Presentación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Sílabo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Acuerdos y compromisos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Evaluación diagnóstica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2063" y="476672"/>
            <a:ext cx="7469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CARRERA DE LABORATORIO CLÍNICO</a:t>
            </a:r>
            <a:b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ASIGNATURA: ANATOMÍA Y FISIOLOGÍA II</a:t>
            </a:r>
            <a:b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627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Etapas del proceso digestivo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435280" cy="4983162"/>
          </a:xfrm>
        </p:spPr>
        <p:txBody>
          <a:bodyPr>
            <a:normAutofit fontScale="85000" lnSpcReduction="20000"/>
          </a:bodyPr>
          <a:lstStyle/>
          <a:p>
            <a:pPr marL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800080"/>
                </a:solidFill>
              </a:rPr>
              <a:t>Ingestión</a:t>
            </a:r>
            <a:r>
              <a:rPr lang="es-ES" sz="2800" dirty="0"/>
              <a:t>: Los alimentos son triturados por los dientes y mezclados con la saliva.</a:t>
            </a:r>
          </a:p>
          <a:p>
            <a:pPr marL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800080"/>
                </a:solidFill>
              </a:rPr>
              <a:t>Digestión</a:t>
            </a:r>
            <a:r>
              <a:rPr lang="es-ES" sz="2800" dirty="0"/>
              <a:t>: Las enzimas de los jugos gástricos descomponen los nutrientes en moléculas más sencillas.</a:t>
            </a:r>
          </a:p>
          <a:p>
            <a:pPr marL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800080"/>
                </a:solidFill>
              </a:rPr>
              <a:t>Absorción</a:t>
            </a:r>
            <a:r>
              <a:rPr lang="es-ES" sz="2800" dirty="0"/>
              <a:t>: Las moléculas sencillas atraviesan las paredes del tubo y son transportadas por la sangre.</a:t>
            </a:r>
          </a:p>
          <a:p>
            <a:pPr marL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800080"/>
                </a:solidFill>
              </a:rPr>
              <a:t>Asimilación</a:t>
            </a:r>
            <a:r>
              <a:rPr lang="es-ES" sz="2800" dirty="0"/>
              <a:t>: Las células utilizan los nutrientes para obtener energía o fabricar nuevas moléculas.</a:t>
            </a:r>
          </a:p>
          <a:p>
            <a:pPr marL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800080"/>
                </a:solidFill>
              </a:rPr>
              <a:t>Defecación</a:t>
            </a:r>
            <a:r>
              <a:rPr lang="es-ES" sz="2800" dirty="0"/>
              <a:t>: Las sustancias no digeridas o no absorbidas son eliminadas por el ano.</a:t>
            </a:r>
          </a:p>
        </p:txBody>
      </p:sp>
    </p:spTree>
    <p:extLst>
      <p:ext uri="{BB962C8B-B14F-4D97-AF65-F5344CB8AC3E}">
        <p14:creationId xmlns:p14="http://schemas.microsoft.com/office/powerpoint/2010/main" val="41410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El aparato digestivo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600200"/>
            <a:ext cx="4033837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000" b="1" dirty="0">
                <a:solidFill>
                  <a:srgbClr val="800080"/>
                </a:solidFill>
              </a:rPr>
              <a:t>Tubo</a:t>
            </a:r>
            <a:r>
              <a:rPr lang="es-ES" sz="2000" dirty="0"/>
              <a:t> de 11 metros de largo, desde la boca hasta el ano.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Cavidad bucal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Esófago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Estómago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Intestino delgado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Intestino Grueso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Recto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Ano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b="1" dirty="0">
                <a:solidFill>
                  <a:srgbClr val="800080"/>
                </a:solidFill>
              </a:rPr>
              <a:t>Glándulas anejas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Glándulas salivales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Hígado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Páncreas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Glándulas gástricas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/>
              <a:t>Glándulas intestinales</a:t>
            </a:r>
          </a:p>
        </p:txBody>
      </p:sp>
      <p:pic>
        <p:nvPicPr>
          <p:cNvPr id="5124" name="Picture 6" descr="tubo digestiv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12875"/>
            <a:ext cx="3203575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0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36799" y="1923509"/>
            <a:ext cx="3672408" cy="455509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Las </a:t>
            </a:r>
            <a:r>
              <a:rPr lang="es-ES" sz="2000" b="1" dirty="0"/>
              <a:t>glándulas anexas </a:t>
            </a:r>
            <a:r>
              <a:rPr lang="es-ES" dirty="0"/>
              <a:t>son: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glándulas salivales situadas en la cabeza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páncreas e hígado, que se hallan en la cavidad abdominal.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Estas glándulas poseen conductos excretores por donde se vierten sus secreciones en el canal alimentario y actúan en el proceso químico de la digestión.</a:t>
            </a:r>
          </a:p>
          <a:p>
            <a:pPr algn="just"/>
            <a:r>
              <a:rPr lang="es-ES" dirty="0"/>
              <a:t>Aunque el páncreas y el hígado también son glándulas de secreción interna, pues elaboran otras sustancias que se vierten en la circulación sanguínea.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67744" y="188640"/>
            <a:ext cx="476008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b="1" dirty="0"/>
              <a:t>Componentes del sistema digestivo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55830" y="836712"/>
            <a:ext cx="4572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dirty="0"/>
              <a:t>El sistema digestivo está compuesto por 2 partes principales, el canal alimentario y las glándulas anexas a éste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42777" y="1923509"/>
            <a:ext cx="3826106" cy="400109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</a:t>
            </a:r>
            <a:r>
              <a:rPr lang="es-ES" sz="2000" b="1" dirty="0"/>
              <a:t>canal alimentario </a:t>
            </a:r>
            <a:r>
              <a:rPr lang="es-ES" dirty="0"/>
              <a:t>es un largo tubo que se inicia en la boca, atraviesa el cuello y las cavidades del tronco (torácica, abdominal y pelviana), termina en el orificio localizado en la región perineal (ano).</a:t>
            </a:r>
          </a:p>
          <a:p>
            <a:pPr algn="just"/>
            <a:r>
              <a:rPr lang="es-ES" dirty="0"/>
              <a:t>Se divide para su estudio en 6 segmentos: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cavidad oral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faringe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esófago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estómago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intestino delgado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intestino grueso.</a:t>
            </a:r>
          </a:p>
        </p:txBody>
      </p:sp>
      <p:pic>
        <p:nvPicPr>
          <p:cNvPr id="6" name="Picture 6" descr="tubo diges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890" y="1923509"/>
            <a:ext cx="4410371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4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27557" r="28491" b="10700"/>
          <a:stretch/>
        </p:blipFill>
        <p:spPr bwMode="auto">
          <a:xfrm>
            <a:off x="3398409" y="2341417"/>
            <a:ext cx="5763491" cy="451658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016" r="28160" b="51190"/>
          <a:stretch/>
        </p:blipFill>
        <p:spPr bwMode="auto">
          <a:xfrm>
            <a:off x="323528" y="227258"/>
            <a:ext cx="6336704" cy="348977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2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91880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También actúa como: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una vía auxiliar respiratoria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como dispositivo auxiliar de la fonación..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91962" y="836418"/>
            <a:ext cx="283289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2000" b="1" dirty="0"/>
              <a:t>CAVIDAD ORAL O BOCA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1713582"/>
            <a:ext cx="85689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es el segmento inicial del canal alimentario, donde se encuentran los dientes y la lengua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22519" y="2228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Funciones principales son: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la masticación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insalivación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deglución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619672" y="501317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Además, en la lengua radica el órgano del gusto</a:t>
            </a:r>
          </a:p>
        </p:txBody>
      </p:sp>
    </p:spTree>
    <p:extLst>
      <p:ext uri="{BB962C8B-B14F-4D97-AF65-F5344CB8AC3E}">
        <p14:creationId xmlns:p14="http://schemas.microsoft.com/office/powerpoint/2010/main" val="6912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30005" y="1099220"/>
            <a:ext cx="797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cavidad oral está situada en la parte inferior y media de la cara y se divide en 2 porciones: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 el vestíbulo oral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la cavidad oral propiamente dicha. </a:t>
            </a:r>
          </a:p>
        </p:txBody>
      </p:sp>
      <p:pic>
        <p:nvPicPr>
          <p:cNvPr id="4" name="Picture 8" descr="Boca_o_cavidad_bucal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7"/>
          <a:stretch/>
        </p:blipFill>
        <p:spPr>
          <a:xfrm>
            <a:off x="4499992" y="1699384"/>
            <a:ext cx="4464496" cy="49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30005" y="3180759"/>
            <a:ext cx="338634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Estas 2 porciones están separadas por los dientes, articulados en los procesos alveolares de los maxilares y la mandíbula.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42256" y="4725144"/>
            <a:ext cx="329364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El vestíbulo oral está limitado en su parte externa por los labios orales y los carrillos</a:t>
            </a:r>
          </a:p>
        </p:txBody>
      </p:sp>
    </p:spTree>
    <p:extLst>
      <p:ext uri="{BB962C8B-B14F-4D97-AF65-F5344CB8AC3E}">
        <p14:creationId xmlns:p14="http://schemas.microsoft.com/office/powerpoint/2010/main" val="399377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ca_o_cavidad_bucal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7"/>
          <a:stretch/>
        </p:blipFill>
        <p:spPr>
          <a:xfrm>
            <a:off x="87644" y="260648"/>
            <a:ext cx="4464496" cy="49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62195" y="404664"/>
            <a:ext cx="4186269" cy="4370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 cavidad oral propiamente dicha está limitada hacia abajo por el suelo de la boca, constituido por los músculos milohioideos revestidos de mucosa y hacia arriba por el techo de la boca formado por el paladar: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anterior o paladar duro (óseo): se distingue el velo del paladar con la úvula o “campanilla y los arcos </a:t>
            </a:r>
            <a:r>
              <a:rPr lang="es-ES" sz="2000" dirty="0" err="1"/>
              <a:t>palatoglosos</a:t>
            </a:r>
            <a:r>
              <a:rPr lang="es-ES" sz="2000" dirty="0"/>
              <a:t> y </a:t>
            </a:r>
            <a:r>
              <a:rPr lang="es-ES" sz="2000" dirty="0" err="1"/>
              <a:t>palatofaríngeos</a:t>
            </a:r>
            <a:r>
              <a:rPr lang="es-ES" sz="20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posterior o paladar blando (muscular)</a:t>
            </a:r>
          </a:p>
          <a:p>
            <a:pPr algn="just"/>
            <a:r>
              <a:rPr lang="es-ES" sz="2000" dirty="0"/>
              <a:t> Ambos revestidos de mucosa.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843728" y="5661248"/>
            <a:ext cx="741682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La cavidad oral comunica hacia atrás con la faringe mediante el istmo de las fauces, que está limitado lateralmente por los arcos </a:t>
            </a:r>
            <a:r>
              <a:rPr lang="es-ES" dirty="0" err="1"/>
              <a:t>palatoglosos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56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Lengua</a:t>
            </a:r>
          </a:p>
        </p:txBody>
      </p:sp>
      <p:pic>
        <p:nvPicPr>
          <p:cNvPr id="7172" name="Picture 6" descr="leng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988" y="1700213"/>
            <a:ext cx="5180012" cy="3935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1196752"/>
            <a:ext cx="3744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/>
              <a:t>La lengua es un órgano muscular, ya que su estructura está compuesta por músculos estriados cubiertos de mucosa. </a:t>
            </a:r>
          </a:p>
          <a:p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/>
              <a:t>En esta radica el órgano del gusto (receptores gustativos) </a:t>
            </a:r>
          </a:p>
          <a:p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/>
              <a:t>Por su movilidad interviene en la mezcla de los alimentos, en la fase inicial o voluntaria de la deglución</a:t>
            </a:r>
          </a:p>
          <a:p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/>
              <a:t>Dispositivo auxiliar de la fonación (en el lenguaje hablado).</a:t>
            </a:r>
          </a:p>
        </p:txBody>
      </p:sp>
    </p:spTree>
    <p:extLst>
      <p:ext uri="{BB962C8B-B14F-4D97-AF65-F5344CB8AC3E}">
        <p14:creationId xmlns:p14="http://schemas.microsoft.com/office/powerpoint/2010/main" val="259484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en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2226348"/>
            <a:ext cx="7200800" cy="42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112218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lengua está situada en la cavidad oral apoyada sobre el suelo de la boca y presenta 3 porciones: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Ápice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cuerpo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Raíz: se inserta en el hueso hioideo y en la mandíbula.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5733256"/>
            <a:ext cx="4572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s-ES" dirty="0"/>
              <a:t>En el cuerpo se distinguen 4 partes: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2 bordes (derecho e izquierdo)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2 caras (inferior y dorsal). </a:t>
            </a:r>
          </a:p>
        </p:txBody>
      </p:sp>
    </p:spTree>
    <p:extLst>
      <p:ext uri="{BB962C8B-B14F-4D97-AF65-F5344CB8AC3E}">
        <p14:creationId xmlns:p14="http://schemas.microsoft.com/office/powerpoint/2010/main" val="252501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en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9593"/>
            <a:ext cx="601216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2996952"/>
            <a:ext cx="777686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En la cara superior y los bordes laterales de la lengua se localizan abundantes papilas gustativas y hacia su parte posterior se destaca la presencia de tejido linfoide formando las tonsilas linguales.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07704" y="4815765"/>
            <a:ext cx="457200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s-ES" dirty="0"/>
              <a:t>En la zona oral del dorso de la lengua se encuentran las papilas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linguales táctiles (filiformes)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gustativas (fungiformes, foliadas y valladas o caliciformes)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en la zona faríngea se localiza la tonsila o amígdala lingual.</a:t>
            </a:r>
          </a:p>
        </p:txBody>
      </p:sp>
    </p:spTree>
    <p:extLst>
      <p:ext uri="{BB962C8B-B14F-4D97-AF65-F5344CB8AC3E}">
        <p14:creationId xmlns:p14="http://schemas.microsoft.com/office/powerpoint/2010/main" val="69640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779912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  <a:t>UNIDAD 1: SISTEMA DIGESTIVO</a:t>
            </a: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  <a:t>TEMA 1: GENERALIDADES DEL SISTEMA DIGESTIVO</a:t>
            </a: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  <a:t>-Anatomía y Fisiología de la cavidad bucal</a:t>
            </a:r>
            <a:br>
              <a:rPr lang="es-EC" sz="2200" b="1" dirty="0"/>
            </a:br>
            <a:br>
              <a:rPr lang="es-EC" sz="2200" b="1" dirty="0"/>
            </a:br>
            <a:br>
              <a:rPr lang="es-EC" sz="2200" b="1" dirty="0"/>
            </a:br>
            <a:br>
              <a:rPr lang="es-EC" sz="2200" b="1" dirty="0"/>
            </a:br>
            <a:br>
              <a:rPr lang="es-EC" sz="2200" b="1" dirty="0"/>
            </a:br>
            <a:br>
              <a:rPr lang="es-EC" sz="2200" b="1" dirty="0"/>
            </a:br>
            <a:br>
              <a:rPr lang="es-EC" sz="2200" b="1" dirty="0"/>
            </a:br>
            <a:br>
              <a:rPr lang="es-EC" sz="2200" b="1" dirty="0"/>
            </a:br>
            <a:r>
              <a:rPr lang="es-EC" sz="2200" b="1" dirty="0" err="1"/>
              <a:t>Msc</a:t>
            </a:r>
            <a:r>
              <a:rPr lang="es-EC" sz="2200" b="1" dirty="0"/>
              <a:t>. </a:t>
            </a:r>
            <a:r>
              <a:rPr lang="es-EC" sz="2200" b="1" dirty="0" err="1"/>
              <a:t>Maria</a:t>
            </a:r>
            <a:r>
              <a:rPr lang="es-EC" sz="2200" b="1" dirty="0"/>
              <a:t> del Carmen </a:t>
            </a:r>
            <a:r>
              <a:rPr lang="es-EC" sz="2200" b="1" dirty="0" err="1"/>
              <a:t>Cordovéz</a:t>
            </a:r>
            <a:r>
              <a:rPr lang="es-EC" sz="2200" b="1" dirty="0"/>
              <a:t> Martínez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689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t="20834" r="28049" b="27462"/>
          <a:stretch/>
        </p:blipFill>
        <p:spPr bwMode="auto">
          <a:xfrm>
            <a:off x="-21276" y="0"/>
            <a:ext cx="9165275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13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24847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973405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son órganos duros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función fundamental es la masticación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situados en la cavidad oral, engarzados en los alveolos dentales de los maxilares y de la mandíbula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En cada uno se distinguen 3 porciones llamadas: </a:t>
            </a:r>
          </a:p>
          <a:p>
            <a:r>
              <a:rPr lang="es-ES" sz="2000" dirty="0"/>
              <a:t>corona, cuello y raíz.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79712" y="332656"/>
            <a:ext cx="14527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/>
              <a:t>LOS DIENTES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5589240"/>
            <a:ext cx="80648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 acuerdo con su forma y función los dientes se clasifican en incisivos, caninos, premolares y molares </a:t>
            </a:r>
          </a:p>
        </p:txBody>
      </p:sp>
    </p:spTree>
    <p:extLst>
      <p:ext uri="{BB962C8B-B14F-4D97-AF65-F5344CB8AC3E}">
        <p14:creationId xmlns:p14="http://schemas.microsoft.com/office/powerpoint/2010/main" val="2654066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Dientes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600200"/>
            <a:ext cx="2954337" cy="4419600"/>
          </a:xfrm>
        </p:spPr>
        <p:txBody>
          <a:bodyPr/>
          <a:lstStyle/>
          <a:p>
            <a:pPr eaLnBrk="1" hangingPunct="1"/>
            <a:r>
              <a:rPr lang="es-ES" sz="2800"/>
              <a:t>Estructura:</a:t>
            </a:r>
          </a:p>
          <a:p>
            <a:pPr lvl="1" eaLnBrk="1" hangingPunct="1"/>
            <a:r>
              <a:rPr lang="es-ES" sz="2600"/>
              <a:t>Corona</a:t>
            </a:r>
          </a:p>
          <a:p>
            <a:pPr lvl="1" eaLnBrk="1" hangingPunct="1"/>
            <a:r>
              <a:rPr lang="es-ES" sz="2600"/>
              <a:t>Raíz </a:t>
            </a:r>
          </a:p>
          <a:p>
            <a:pPr lvl="1" eaLnBrk="1" hangingPunct="1"/>
            <a:r>
              <a:rPr lang="es-ES" sz="2600"/>
              <a:t>Cuello</a:t>
            </a:r>
          </a:p>
          <a:p>
            <a:pPr eaLnBrk="1" hangingPunct="1"/>
            <a:r>
              <a:rPr lang="es-ES" sz="2800"/>
              <a:t>Tipos:</a:t>
            </a:r>
          </a:p>
          <a:p>
            <a:pPr lvl="1" eaLnBrk="1" hangingPunct="1"/>
            <a:r>
              <a:rPr lang="es-ES" sz="2600"/>
              <a:t>Incisivos</a:t>
            </a:r>
          </a:p>
          <a:p>
            <a:pPr lvl="1" eaLnBrk="1" hangingPunct="1"/>
            <a:r>
              <a:rPr lang="es-ES" sz="2600"/>
              <a:t>Caninos</a:t>
            </a:r>
          </a:p>
          <a:p>
            <a:pPr lvl="1" eaLnBrk="1" hangingPunct="1"/>
            <a:r>
              <a:rPr lang="es-ES" sz="2600"/>
              <a:t>Premolares</a:t>
            </a:r>
          </a:p>
          <a:p>
            <a:pPr lvl="1" eaLnBrk="1" hangingPunct="1"/>
            <a:r>
              <a:rPr lang="es-ES" sz="2600"/>
              <a:t>Molares</a:t>
            </a:r>
          </a:p>
        </p:txBody>
      </p:sp>
      <p:pic>
        <p:nvPicPr>
          <p:cNvPr id="9220" name="Picture 6" descr="FIG3-04_DIENTES Y TIP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720"/>
            <a:ext cx="5796136" cy="57606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40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1178354"/>
            <a:ext cx="820891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En el humano se desarrollan 2 tipos de denticiones, la temporal y la permanente.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2348880"/>
            <a:ext cx="4572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s-ES" sz="2000" dirty="0"/>
              <a:t>La dentición temporal aparece entre los 6 meses y 3 años</a:t>
            </a:r>
          </a:p>
          <a:p>
            <a:r>
              <a:rPr lang="es-ES" sz="2000" dirty="0"/>
              <a:t>20 piezas.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75856" y="4005064"/>
            <a:ext cx="457200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s-ES" sz="2000" dirty="0"/>
              <a:t>La dentición permanente aparece entre los 6 y 12 años,</a:t>
            </a:r>
          </a:p>
          <a:p>
            <a:r>
              <a:rPr lang="es-ES" sz="2000" dirty="0"/>
              <a:t> aunque el 3er molar brota a los 18 años aproximadamente (muela del juicio) </a:t>
            </a:r>
          </a:p>
          <a:p>
            <a:r>
              <a:rPr lang="es-ES" sz="2000" dirty="0"/>
              <a:t>32 piezas. </a:t>
            </a:r>
          </a:p>
        </p:txBody>
      </p:sp>
    </p:spTree>
    <p:extLst>
      <p:ext uri="{BB962C8B-B14F-4D97-AF65-F5344CB8AC3E}">
        <p14:creationId xmlns:p14="http://schemas.microsoft.com/office/powerpoint/2010/main" val="328329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pPr eaLnBrk="1" hangingPunct="1"/>
            <a:r>
              <a:rPr lang="es-ES" dirty="0"/>
              <a:t>Dientes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2882900" cy="4419600"/>
          </a:xfrm>
        </p:spPr>
        <p:txBody>
          <a:bodyPr/>
          <a:lstStyle/>
          <a:p>
            <a:pPr eaLnBrk="1" hangingPunct="1"/>
            <a:r>
              <a:rPr lang="es-ES" dirty="0"/>
              <a:t>1ra Dentición de leche: 20 piezas.</a:t>
            </a:r>
          </a:p>
          <a:p>
            <a:pPr eaLnBrk="1" hangingPunct="1"/>
            <a:r>
              <a:rPr lang="es-ES" dirty="0"/>
              <a:t>2daDentición adulta: 32 piezas</a:t>
            </a:r>
          </a:p>
        </p:txBody>
      </p:sp>
      <p:pic>
        <p:nvPicPr>
          <p:cNvPr id="10244" name="Picture 4" descr="FIG3-05_DENTADURA INFANTIL Y ADU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0864"/>
            <a:ext cx="4889500" cy="683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90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32656"/>
            <a:ext cx="691276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 estructura del diente se caracteriza porque está compuesta por 3 tipos de sustancias </a:t>
            </a:r>
          </a:p>
          <a:p>
            <a:pPr algn="just"/>
            <a:r>
              <a:rPr lang="es-ES" sz="2000" dirty="0"/>
              <a:t>duras, semejantes al hueso, llamadas: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000" dirty="0"/>
              <a:t>Esmalte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000" dirty="0"/>
              <a:t>Cemento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000" dirty="0"/>
              <a:t>Dentina</a:t>
            </a:r>
          </a:p>
          <a:p>
            <a:pPr algn="just"/>
            <a:r>
              <a:rPr lang="es-ES" sz="2000" dirty="0"/>
              <a:t> que rodean la cavidad dentaria; donde se encuentra la pulpa del diente, constituida por tejido conectivo laxo, abundantes vasos sanguíneos y nervios.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36" y="3394760"/>
            <a:ext cx="424847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572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alivary%20g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27" y="548680"/>
            <a:ext cx="446449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293" y="1396617"/>
            <a:ext cx="4283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/>
              <a:t>Las </a:t>
            </a:r>
            <a:r>
              <a:rPr lang="es-ES" sz="2800" b="1" dirty="0"/>
              <a:t>parótidas</a:t>
            </a:r>
            <a:r>
              <a:rPr lang="es-ES" sz="2400" b="1" dirty="0"/>
              <a:t> </a:t>
            </a:r>
            <a:r>
              <a:rPr lang="es-ES" sz="2400" dirty="0"/>
              <a:t>son las glándulas </a:t>
            </a:r>
          </a:p>
          <a:p>
            <a:pPr algn="just">
              <a:lnSpc>
                <a:spcPct val="150000"/>
              </a:lnSpc>
            </a:pPr>
            <a:r>
              <a:rPr lang="es-ES" sz="2400" dirty="0"/>
              <a:t>salivales de mayores dimensiones </a:t>
            </a:r>
            <a:r>
              <a:rPr lang="es-ES" dirty="0"/>
              <a:t> 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3892" y="3614724"/>
            <a:ext cx="4314412" cy="3000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situadas en la parte lateral de la cara,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por delante y por debajo del conducto auditivo externo,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por debajo del arco cigomático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por detrás de la rama de la mandíbula; en un espacio irregular denominado región parotídea.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10742" y="4734440"/>
            <a:ext cx="439708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/>
              <a:t>Su conducto excretor perfora el músculo buccinador de cada lado y desembocan en el vestíbulo de la cavidad oral a nivel del segundo molar superior.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9966" y="1025169"/>
            <a:ext cx="366462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/>
              <a:t> </a:t>
            </a:r>
            <a:r>
              <a:rPr lang="es-ES" b="1" dirty="0"/>
              <a:t>GLÁNDULAS SALIVALES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97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alivary%20g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85" y="188640"/>
            <a:ext cx="439248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4653136"/>
            <a:ext cx="794151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b="1" dirty="0"/>
              <a:t>Las glándulas sublinguales </a:t>
            </a:r>
            <a:r>
              <a:rPr lang="es-ES" sz="2400" dirty="0"/>
              <a:t>son las de menor tamaño </a:t>
            </a:r>
          </a:p>
          <a:p>
            <a:pPr algn="just"/>
            <a:r>
              <a:rPr lang="es-ES" sz="2400" dirty="0"/>
              <a:t>se sitúan en el piso, por debajo de la  lengua  cubiertas por la mucosa del piso  de la cavidad.</a:t>
            </a:r>
          </a:p>
          <a:p>
            <a:pPr algn="just"/>
            <a:r>
              <a:rPr lang="es-ES" sz="2400" dirty="0"/>
              <a:t>Sus conductos  excretores se abren directamente y a través del conducto excretor de las </a:t>
            </a:r>
            <a:r>
              <a:rPr lang="es-ES" sz="2400" dirty="0" err="1"/>
              <a:t>submandibulares</a:t>
            </a:r>
            <a:r>
              <a:rPr lang="es-ES" sz="2400" dirty="0"/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30885" y="749836"/>
            <a:ext cx="4572000" cy="29238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sz="2000" b="1" dirty="0"/>
              <a:t>Las </a:t>
            </a:r>
            <a:r>
              <a:rPr lang="es-ES" sz="2400" b="1" dirty="0"/>
              <a:t>glándulas </a:t>
            </a:r>
            <a:r>
              <a:rPr lang="es-ES" sz="2400" b="1" dirty="0" err="1"/>
              <a:t>submandibulares</a:t>
            </a:r>
            <a:r>
              <a:rPr lang="es-ES" sz="2400" b="1" dirty="0"/>
              <a:t> </a:t>
            </a:r>
            <a:r>
              <a:rPr lang="es-ES" sz="2000" dirty="0"/>
              <a:t>se localizan por debajo del piso de la cavidad oral, en una depresión que presenta el cuerpo mandibular.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Sus conductos excretores se proyectan hacia delante por el piso de la cavidad oral y desembocan a ambos lados del frenillo lingual.</a:t>
            </a:r>
          </a:p>
        </p:txBody>
      </p:sp>
    </p:spTree>
    <p:extLst>
      <p:ext uri="{BB962C8B-B14F-4D97-AF65-F5344CB8AC3E}">
        <p14:creationId xmlns:p14="http://schemas.microsoft.com/office/powerpoint/2010/main" val="7538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 descr="salivary%20g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rtes de la faring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973"/>
            <a:ext cx="5198708" cy="62691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79512" y="620688"/>
            <a:ext cx="4192012" cy="252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FARINGE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Órgano tubular musculoso ubicado en el cuello. </a:t>
            </a:r>
          </a:p>
          <a:p>
            <a:pPr>
              <a:spcAft>
                <a:spcPts val="0"/>
              </a:spcAft>
            </a:pPr>
            <a:endParaRPr lang="es-EC" b="1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C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cavidad nasal con la laringe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C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boca con el esófago.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5496" y="3933056"/>
            <a:ext cx="3816424" cy="25292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la faringe pasan los alimentos y el aire que va desde y hacia los pulmones, por lo que es un órgano que pertenece a los sistemas digestivo y respiratorio. </a:t>
            </a:r>
          </a:p>
        </p:txBody>
      </p:sp>
    </p:spTree>
    <p:extLst>
      <p:ext uri="{BB962C8B-B14F-4D97-AF65-F5344CB8AC3E}">
        <p14:creationId xmlns:p14="http://schemas.microsoft.com/office/powerpoint/2010/main" val="16523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br>
              <a:rPr kumimoji="0" lang="es-ES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br>
              <a:rPr lang="es-ES" sz="3100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br>
              <a:rPr lang="es-ES" sz="3100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br>
              <a:rPr lang="es-ES" sz="3100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br>
              <a:rPr lang="es-ES" sz="3100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br>
              <a:rPr lang="es-ES" sz="3100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br>
              <a:rPr lang="es-ES" sz="3100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s-ES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BIBLIOGRAFÍA:</a:t>
            </a:r>
            <a:br>
              <a:rPr kumimoji="0" lang="es-ES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s-ES" sz="3100" b="1" dirty="0">
                <a:latin typeface="Arial" pitchFamily="34" charset="0"/>
                <a:ea typeface="Calibri" pitchFamily="34" charset="0"/>
                <a:cs typeface="Arial" pitchFamily="34" charset="0"/>
              </a:rPr>
              <a:t>BÁSICA:</a:t>
            </a:r>
            <a:br>
              <a:rPr lang="es-ES" sz="3100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s-ES" sz="3100" b="1" dirty="0">
                <a:latin typeface="Arial"/>
                <a:ea typeface="Calibri" pitchFamily="34" charset="0"/>
                <a:cs typeface="Arial"/>
              </a:rPr>
              <a:t>►</a:t>
            </a:r>
            <a:r>
              <a:rPr lang="es-EC" sz="3100" dirty="0">
                <a:effectLst/>
              </a:rPr>
              <a:t>GUYTUN Y HALL “Tratado de Fisiología Médica”, decimosegunda edición. </a:t>
            </a:r>
            <a:br>
              <a:rPr lang="es-ES" sz="3100" dirty="0">
                <a:effectLst/>
              </a:rPr>
            </a:br>
            <a:r>
              <a:rPr lang="es-ES" sz="3100" b="1" dirty="0">
                <a:latin typeface="Arial"/>
                <a:ea typeface="Calibri" pitchFamily="34" charset="0"/>
                <a:cs typeface="Arial"/>
              </a:rPr>
              <a:t>►</a:t>
            </a:r>
            <a:r>
              <a:rPr lang="es-EC" sz="3100" dirty="0">
                <a:effectLst/>
              </a:rPr>
              <a:t>GANONG “Fisiología Medica”  23ed </a:t>
            </a:r>
            <a:br>
              <a:rPr lang="es-ES" sz="3100" dirty="0">
                <a:effectLst/>
              </a:rPr>
            </a:br>
            <a:r>
              <a:rPr lang="es-EC" sz="3100" dirty="0">
                <a:effectLst/>
              </a:rPr>
              <a:t>TORTORA – DERRICKSON “Principios de anatomía y fisiología”. 11ª Edición.</a:t>
            </a:r>
            <a:br>
              <a:rPr lang="es-EC" sz="3100" dirty="0">
                <a:effectLst/>
              </a:rPr>
            </a:br>
            <a:r>
              <a:rPr lang="es-ES" sz="3100" b="1" dirty="0">
                <a:effectLst/>
              </a:rPr>
              <a:t>COMPLEMENTARIA:</a:t>
            </a:r>
            <a:br>
              <a:rPr lang="es-ES" sz="3100" b="1" dirty="0">
                <a:effectLst/>
              </a:rPr>
            </a:br>
            <a:r>
              <a:rPr lang="es-ES" sz="3100" b="1" dirty="0">
                <a:latin typeface="Arial"/>
                <a:ea typeface="Calibri" pitchFamily="34" charset="0"/>
                <a:cs typeface="Arial"/>
              </a:rPr>
              <a:t>►</a:t>
            </a:r>
            <a:r>
              <a:rPr lang="es-EC" sz="3100" dirty="0">
                <a:effectLst/>
              </a:rPr>
              <a:t>Stuart Ira Fox. Fisiología Humana. 12 Ed. Mac Graw Hill. 2011.</a:t>
            </a:r>
            <a:br>
              <a:rPr lang="es-ES" sz="3100" dirty="0">
                <a:effectLst/>
              </a:rPr>
            </a:br>
            <a:r>
              <a:rPr lang="es-ES" sz="3100" b="1" dirty="0">
                <a:latin typeface="Arial"/>
                <a:ea typeface="Calibri" pitchFamily="34" charset="0"/>
                <a:cs typeface="Arial"/>
              </a:rPr>
              <a:t>►</a:t>
            </a:r>
            <a:r>
              <a:rPr lang="es-EC" sz="3100" dirty="0">
                <a:effectLst/>
              </a:rPr>
              <a:t>Bases de datos, </a:t>
            </a:r>
            <a:r>
              <a:rPr lang="es-EC" sz="3100" dirty="0" err="1">
                <a:effectLst/>
              </a:rPr>
              <a:t>PubMed</a:t>
            </a:r>
            <a:r>
              <a:rPr lang="es-EC" sz="3100" dirty="0">
                <a:effectLst/>
              </a:rPr>
              <a:t>, </a:t>
            </a:r>
            <a:r>
              <a:rPr lang="es-EC" sz="3100" dirty="0" err="1">
                <a:effectLst/>
              </a:rPr>
              <a:t>Elsevier</a:t>
            </a:r>
            <a:r>
              <a:rPr lang="es-EC" sz="3100" dirty="0">
                <a:effectLst/>
              </a:rPr>
              <a:t>, </a:t>
            </a:r>
            <a:r>
              <a:rPr lang="es-EC" sz="3100" dirty="0" err="1">
                <a:effectLst/>
              </a:rPr>
              <a:t>Hinari</a:t>
            </a:r>
            <a:r>
              <a:rPr lang="es-EC" sz="3100" dirty="0">
                <a:effectLst/>
              </a:rPr>
              <a:t>, EBSCO, Cielo, </a:t>
            </a:r>
            <a:r>
              <a:rPr lang="es-EC" sz="3100" dirty="0" err="1">
                <a:effectLst/>
              </a:rPr>
              <a:t>Science</a:t>
            </a:r>
            <a:r>
              <a:rPr lang="es-EC" sz="3100" dirty="0">
                <a:effectLst/>
              </a:rPr>
              <a:t> </a:t>
            </a:r>
            <a:r>
              <a:rPr lang="es-EC" sz="3100" dirty="0" err="1">
                <a:effectLst/>
              </a:rPr>
              <a:t>Direct</a:t>
            </a:r>
            <a:r>
              <a:rPr lang="es-EC" sz="3100" dirty="0">
                <a:effectLst/>
              </a:rPr>
              <a:t>.</a:t>
            </a:r>
            <a:br>
              <a:rPr lang="es-ES" sz="3100" dirty="0">
                <a:effectLst/>
              </a:rPr>
            </a:br>
            <a:br>
              <a:rPr lang="es-ES" sz="3100" dirty="0">
                <a:effectLst/>
              </a:rPr>
            </a:br>
            <a:br>
              <a:rPr lang="es-ES" dirty="0">
                <a:ea typeface="Times New Roman"/>
                <a:cs typeface="Times New Roman"/>
              </a:rPr>
            </a:br>
            <a:br>
              <a:rPr lang="es-ES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br>
              <a:rPr kumimoji="0" 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2531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620688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Las partes de la faringe son:</a:t>
            </a:r>
            <a:endParaRPr lang="es-EC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Nasofaringe:</a:t>
            </a:r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ubicada en la porción superior, detrás de las cavidades nasales. Se conecta con los oídos a través de las trompas de Eustaquio.</a:t>
            </a:r>
          </a:p>
          <a:p>
            <a:b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24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Bucofaringe</a:t>
            </a:r>
            <a:r>
              <a:rPr lang="es-EC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24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orofaringe</a:t>
            </a:r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s-EC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 ubica en la parte media. Se comunica con la cavidad bucal mediante el istmo de las fauces.</a:t>
            </a:r>
          </a:p>
          <a:p>
            <a:b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24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Laringofaringe</a:t>
            </a:r>
            <a:r>
              <a:rPr lang="es-EC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 la porción inferior. Rodea a la laringe hasta la entrada del esófago.</a:t>
            </a:r>
          </a:p>
          <a:p>
            <a:b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epiglotis marca el límite entre la </a:t>
            </a:r>
            <a:r>
              <a:rPr lang="es-EC" sz="24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bucofaringe</a:t>
            </a:r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s-EC" sz="24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laringofaringe</a:t>
            </a:r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endParaRPr lang="es-EC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63688" y="5545113"/>
            <a:ext cx="6552728" cy="892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Las funciones de la faringe </a:t>
            </a:r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son: </a:t>
            </a:r>
          </a:p>
          <a:p>
            <a:r>
              <a:rPr lang="es-EC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deglución, respiración, fonación y audición.</a:t>
            </a:r>
          </a:p>
        </p:txBody>
      </p:sp>
    </p:spTree>
    <p:extLst>
      <p:ext uri="{BB962C8B-B14F-4D97-AF65-F5344CB8AC3E}">
        <p14:creationId xmlns:p14="http://schemas.microsoft.com/office/powerpoint/2010/main" val="3017762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artes de la faring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8961"/>
            <a:ext cx="7848872" cy="6269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8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rtes de la faring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132856"/>
            <a:ext cx="3604561" cy="4468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07504" y="449319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dirty="0"/>
              <a:t>La </a:t>
            </a:r>
            <a:r>
              <a:rPr lang="es-ES" sz="2800" dirty="0" err="1"/>
              <a:t>orofaringe</a:t>
            </a:r>
            <a:r>
              <a:rPr lang="es-ES" sz="2800" dirty="0"/>
              <a:t> y la faringe están revestidas por epitelio escamoso estratificado, en gran parte no </a:t>
            </a:r>
            <a:r>
              <a:rPr lang="es-ES" sz="2800" dirty="0" err="1"/>
              <a:t>queratinizado</a:t>
            </a:r>
            <a:r>
              <a:rPr lang="es-ES" sz="2800" dirty="0"/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dirty="0"/>
              <a:t>La nasofaringe se halla parcialmente recubierta por un epitelio escamoso estratificado, que cambia a un epitelio </a:t>
            </a:r>
            <a:r>
              <a:rPr lang="es-ES" sz="2800" dirty="0" err="1"/>
              <a:t>columnar</a:t>
            </a:r>
            <a:r>
              <a:rPr lang="es-ES" sz="2800" dirty="0"/>
              <a:t> ciliado cerca de las cavidades nasales.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dirty="0"/>
              <a:t>La submucosa de la faringe</a:t>
            </a:r>
          </a:p>
          <a:p>
            <a:pPr algn="just"/>
            <a:r>
              <a:rPr lang="es-ES" sz="2800" dirty="0"/>
              <a:t>posee abundante tejido linfoide,</a:t>
            </a:r>
          </a:p>
          <a:p>
            <a:pPr algn="just"/>
            <a:r>
              <a:rPr lang="es-ES" sz="2800" dirty="0"/>
              <a:t>con un agregado especialmente </a:t>
            </a:r>
          </a:p>
          <a:p>
            <a:pPr algn="just"/>
            <a:r>
              <a:rPr lang="es-ES" sz="2800" dirty="0"/>
              <a:t>prominente en la nasofaringe, que</a:t>
            </a:r>
          </a:p>
          <a:p>
            <a:pPr algn="just"/>
            <a:r>
              <a:rPr lang="es-ES" sz="2800" dirty="0"/>
              <a:t>forma la </a:t>
            </a:r>
            <a:r>
              <a:rPr lang="es-ES" sz="2800" b="1" dirty="0"/>
              <a:t>amígdala faríngea </a:t>
            </a:r>
          </a:p>
          <a:p>
            <a:pPr algn="just"/>
            <a:r>
              <a:rPr lang="es-ES" sz="2800" dirty="0"/>
              <a:t>(</a:t>
            </a:r>
            <a:r>
              <a:rPr lang="es-ES" sz="2800" b="1" dirty="0"/>
              <a:t>adenoides</a:t>
            </a:r>
            <a:r>
              <a:rPr lang="es-ES" sz="2800" dirty="0"/>
              <a:t>). </a:t>
            </a:r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306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max-bo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6" t="4724" b="4724"/>
          <a:stretch>
            <a:fillRect/>
          </a:stretch>
        </p:blipFill>
        <p:spPr bwMode="auto">
          <a:xfrm>
            <a:off x="3707904" y="37036"/>
            <a:ext cx="5292080" cy="684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97768" y="548680"/>
            <a:ext cx="4086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En la unión entre la boca y la faringe, en la </a:t>
            </a:r>
            <a:r>
              <a:rPr lang="es-ES" sz="2800" dirty="0" err="1"/>
              <a:t>orofaringe</a:t>
            </a:r>
            <a:r>
              <a:rPr lang="es-ES" sz="2800" dirty="0"/>
              <a:t>, existen grandes masas amigdalinas linfoides en el hueco entre los arcos </a:t>
            </a:r>
            <a:r>
              <a:rPr lang="es-ES" sz="2800" dirty="0" err="1"/>
              <a:t>glosopalatino</a:t>
            </a:r>
            <a:r>
              <a:rPr lang="es-ES" sz="2800" dirty="0"/>
              <a:t> y </a:t>
            </a:r>
            <a:r>
              <a:rPr lang="es-ES" sz="2800" dirty="0" err="1"/>
              <a:t>faringeopalatino</a:t>
            </a:r>
            <a:r>
              <a:rPr lang="es-ES" sz="2800" dirty="0"/>
              <a:t>, a ambos lados de la línea media. </a:t>
            </a:r>
          </a:p>
          <a:p>
            <a:endParaRPr lang="es-ES" sz="2800" dirty="0"/>
          </a:p>
          <a:p>
            <a:r>
              <a:rPr lang="es-ES" sz="2800" dirty="0"/>
              <a:t>Estas masas de tejido linfoide se denominan </a:t>
            </a:r>
            <a:r>
              <a:rPr lang="es-ES" sz="2800" b="1" dirty="0"/>
              <a:t>amígdalas palatinas  </a:t>
            </a:r>
            <a:r>
              <a:rPr lang="es-ES" sz="2800" dirty="0"/>
              <a:t>(una derecha y una izquierda).</a:t>
            </a:r>
          </a:p>
        </p:txBody>
      </p:sp>
    </p:spTree>
    <p:extLst>
      <p:ext uri="{BB962C8B-B14F-4D97-AF65-F5344CB8AC3E}">
        <p14:creationId xmlns:p14="http://schemas.microsoft.com/office/powerpoint/2010/main" val="95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3746" y="548680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El tubo digesti</a:t>
            </a:r>
            <a:r>
              <a:rPr lang="es-ES" sz="2400" dirty="0"/>
              <a:t>vo está compuesto por una serie de órganos de diámetro variable, que responden al </a:t>
            </a:r>
            <a:r>
              <a:rPr lang="es-ES" sz="2400" b="1" dirty="0"/>
              <a:t>modelo estructural de órgano tubular</a:t>
            </a:r>
            <a:r>
              <a:rPr lang="es-ES" sz="2400" dirty="0"/>
              <a:t>.  Su pared está formada por cuatro capas bien definidas que desde la luz  hacia fuera son las siguientes: </a:t>
            </a:r>
          </a:p>
          <a:p>
            <a:pPr algn="just"/>
            <a:endParaRPr lang="es-ES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u="sng" dirty="0"/>
              <a:t>La mucosa</a:t>
            </a:r>
            <a:r>
              <a:rPr lang="es-ES" sz="2400" dirty="0"/>
              <a:t> que contiene el epitelio de revestimiento, la lámina propia y la muscular de la mucosa.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u="sng" dirty="0"/>
              <a:t>La submucosa</a:t>
            </a:r>
            <a:r>
              <a:rPr lang="es-ES" sz="2400" dirty="0"/>
              <a:t>: que está constituida por tejido conectivo laxo, en esta capa se localiza el plexo nervioso de </a:t>
            </a:r>
            <a:r>
              <a:rPr lang="es-ES" sz="2400" dirty="0" err="1"/>
              <a:t>Meissner</a:t>
            </a:r>
            <a:r>
              <a:rPr lang="es-ES" sz="2400" dirty="0"/>
              <a:t> a lo largo del tubo digestivo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u="sng" dirty="0"/>
              <a:t>La muscular</a:t>
            </a:r>
            <a:r>
              <a:rPr lang="es-ES" sz="2400" dirty="0"/>
              <a:t>: formada por músculo liso con una disposición característica, según el segmento del tubo digestivo. En esta capa se encuentra el plexo nervioso de </a:t>
            </a:r>
            <a:r>
              <a:rPr lang="es-ES" sz="2400" dirty="0" err="1"/>
              <a:t>Auerbach</a:t>
            </a:r>
            <a:r>
              <a:rPr lang="es-ES" sz="2400" dirty="0"/>
              <a:t> a lo largo de todo el tubo digestivo.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dirty="0"/>
              <a:t> </a:t>
            </a:r>
            <a:r>
              <a:rPr lang="es-ES" sz="2400" u="sng" dirty="0"/>
              <a:t>Adventicia o serosa</a:t>
            </a:r>
            <a:r>
              <a:rPr lang="es-ES" sz="2400" dirty="0"/>
              <a:t>: La adventicia, formada por tejido conectivo laxo y la serosa, revestida además por células </a:t>
            </a:r>
            <a:r>
              <a:rPr lang="es-ES" sz="2400" dirty="0" err="1"/>
              <a:t>mesoteliales</a:t>
            </a:r>
            <a:r>
              <a:rPr lang="es-E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34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67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fínteres del esófa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203848" cy="6480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323528" y="476672"/>
            <a:ext cx="597666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ESÓFAGO</a:t>
            </a:r>
          </a:p>
          <a:p>
            <a: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 un tubo muscular de 20 cm</a:t>
            </a:r>
            <a:r>
              <a:rPr lang="es-EC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b="1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≈</a:t>
            </a:r>
            <a: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Comunica la faringe con el estómago. </a:t>
            </a:r>
            <a:r>
              <a:rPr lang="es-ES" sz="2400" b="1" dirty="0"/>
              <a:t>Tiene 3 porciones: cervical, torácica y abdominal.</a:t>
            </a:r>
          </a:p>
          <a:p>
            <a: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Presenta 2 esfínteres.</a:t>
            </a:r>
            <a:b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s-EC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24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Esfínter esofágico superior: </a:t>
            </a:r>
            <a: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separa la faringe del esófago. Se cierra en la inspiración para evitar que el aire ingrese en el tracto digestivo.</a:t>
            </a:r>
            <a:b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24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Esfínter esofágico inferior</a:t>
            </a:r>
            <a:r>
              <a:rPr lang="es-EC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también llamado “</a:t>
            </a:r>
            <a:r>
              <a:rPr lang="es-EC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cardias”</a:t>
            </a:r>
            <a: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separa el esófago del estómago. El cardias evita el reflujo gástrico hacia el esófago.</a:t>
            </a:r>
          </a:p>
          <a:p>
            <a:b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EC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esfínter</a:t>
            </a:r>
            <a:r>
              <a:rPr lang="es-EC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es un músculo de forma circular que abre o cierra un orificio</a:t>
            </a:r>
            <a:br>
              <a:rPr lang="es-EC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s-EC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9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n 3" descr="tránsito del bolo alimenticio por el esófa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73" y="652232"/>
            <a:ext cx="2880320" cy="58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66816" y="620688"/>
            <a:ext cx="72575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el bolo alimenticio toma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contacto con las paredes del esófago, los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músculos se contraen y dilatan. </a:t>
            </a:r>
          </a:p>
          <a:p>
            <a:pPr algn="just"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proceso se denomina </a:t>
            </a:r>
            <a:r>
              <a:rPr lang="es-EC" sz="3200" b="1" i="1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peristaltismo</a:t>
            </a:r>
            <a:r>
              <a:rPr lang="es-EC" sz="2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son ondas de contracción y relajación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distribuyen por todo el esófago y</a:t>
            </a:r>
          </a:p>
          <a:p>
            <a:pPr algn="just">
              <a:lnSpc>
                <a:spcPct val="150000"/>
              </a:lnSpc>
            </a:pPr>
            <a:r>
              <a:rPr kumimoji="0" lang="es-EC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tracto digestivo. </a:t>
            </a:r>
          </a:p>
        </p:txBody>
      </p:sp>
    </p:spTree>
    <p:extLst>
      <p:ext uri="{BB962C8B-B14F-4D97-AF65-F5344CB8AC3E}">
        <p14:creationId xmlns:p14="http://schemas.microsoft.com/office/powerpoint/2010/main" val="1843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tránsito del bolo alimenticio por el esófa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51757"/>
            <a:ext cx="3563888" cy="57162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539552" y="764704"/>
            <a:ext cx="554461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esa forma avanza el bolo alimenticio hacia el cardias, que se relaja y permite el ingreso del alimento al estómago</a:t>
            </a: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iniciándose la </a:t>
            </a:r>
            <a:r>
              <a:rPr lang="es-EC" sz="28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digestión gástrica.</a:t>
            </a:r>
            <a:r>
              <a:rPr lang="es-EC" sz="2800" dirty="0">
                <a:solidFill>
                  <a:srgbClr val="FF0000"/>
                </a:solidFill>
              </a:rPr>
              <a:t> </a:t>
            </a:r>
            <a:endParaRPr lang="es-EC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/>
            <a:endParaRPr lang="es-EC" sz="4400" dirty="0">
              <a:latin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767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rtes del estóma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73836"/>
            <a:ext cx="3491879" cy="6251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211560" y="620688"/>
            <a:ext cx="5760640" cy="735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ESTÓMAGO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Órgano musculoso con forma de saco irregular. </a:t>
            </a: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comunica con el esófago a través del </a:t>
            </a: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cardias, y con el duodeno (intestino delgado)mediante el esfínter pilórico.</a:t>
            </a: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estómago puede aumentar o disminuir </a:t>
            </a:r>
            <a:r>
              <a:rPr lang="es-EC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C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tamaño de acuerdo al contenido alimenticio en su interior.</a:t>
            </a:r>
          </a:p>
          <a:p>
            <a:pPr>
              <a:lnSpc>
                <a:spcPct val="150000"/>
              </a:lnSpc>
            </a:pPr>
            <a:endParaRPr lang="es-EC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C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estómago mide cerca de 25 cm del cardias al píloro y unos 12 cm de ancho.</a:t>
            </a:r>
          </a:p>
          <a:p>
            <a:endParaRPr lang="es-EC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capacidad es de alrededor de 1,5 litros.</a:t>
            </a:r>
            <a:endParaRPr lang="es-EC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188640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>
                <a:latin typeface="Times New Roman" panose="02020603050405020304" pitchFamily="18" charset="0"/>
              </a:rPr>
              <a:t>Importancia de los alimentos</a:t>
            </a: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Alimentos </a:t>
            </a: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alimentos que se ingieren a diario en la dieta humana :</a:t>
            </a:r>
          </a:p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(500 g de sólidos y 1 500 de líquido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aproximadamente)</a:t>
            </a: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Varían en dependencia de diversos factores: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Económicos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Gustos personales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987824" y="764704"/>
            <a:ext cx="417646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sustancias que suministran al organismo los nutrientes y la energía necesarios para el mantenimiento de la vida. </a:t>
            </a:r>
          </a:p>
          <a:p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383329" y="4077072"/>
            <a:ext cx="4392488" cy="2160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necesario establecer normas dietéticas correctas, que garanticen el aporte de los componentes esenciales en cantidades suficientes para lograr un desarrollo normal del organismo y un estado de salud adecuado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errar llave"/>
          <p:cNvSpPr/>
          <p:nvPr/>
        </p:nvSpPr>
        <p:spPr>
          <a:xfrm>
            <a:off x="3203848" y="3789040"/>
            <a:ext cx="1008112" cy="194421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1691680" y="1196752"/>
            <a:ext cx="978408" cy="2423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376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20688"/>
            <a:ext cx="7992888" cy="611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afuera hacia adentro, el estómago presenta </a:t>
            </a:r>
          </a:p>
          <a:p>
            <a:pPr>
              <a:lnSpc>
                <a:spcPct val="150000"/>
              </a:lnSpc>
            </a:pPr>
            <a:r>
              <a:rPr lang="es-EC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estructuras:</a:t>
            </a:r>
            <a:endParaRPr lang="es-EC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-Una serosa que cubre  la pared</a:t>
            </a:r>
            <a:br>
              <a:rPr lang="es-EC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C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-Tres capas musculares (longitudinal, circular y oblicua)</a:t>
            </a:r>
            <a:br>
              <a:rPr lang="es-EC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C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-Una submucosa</a:t>
            </a:r>
            <a:br>
              <a:rPr lang="es-EC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C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-Una mucosa con muchos pliegues y numerosas glándulas, en estrecho contacto con el contenido alimenticio</a:t>
            </a:r>
            <a:br>
              <a:rPr lang="es-EC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EC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07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996952"/>
            <a:ext cx="7293496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sz="3100" b="1" dirty="0"/>
              <a:t>                     PARTES DEL ESTÓMAGO</a:t>
            </a:r>
            <a:br>
              <a:rPr lang="es-ES" sz="3100" b="1" dirty="0"/>
            </a:br>
            <a:br>
              <a:rPr lang="es-ES" sz="2800" b="1" dirty="0"/>
            </a:br>
            <a:r>
              <a:rPr lang="es-ES" sz="2800" b="1" dirty="0"/>
              <a:t>CUERPO GÁSTRICO</a:t>
            </a:r>
            <a:br>
              <a:rPr lang="es-ES" sz="2800" b="1" dirty="0"/>
            </a:br>
            <a:r>
              <a:rPr lang="es-ES" sz="2800" b="1" dirty="0"/>
              <a:t>FONDO GÁSTRICO</a:t>
            </a:r>
            <a:br>
              <a:rPr lang="es-ES" sz="2800" b="1" dirty="0"/>
            </a:br>
            <a:r>
              <a:rPr lang="es-ES" sz="2800" b="1" dirty="0"/>
              <a:t>CURVATURA MAYOR Y MENOR</a:t>
            </a:r>
            <a:br>
              <a:rPr lang="es-ES" sz="2800" b="1" dirty="0"/>
            </a:br>
            <a:r>
              <a:rPr lang="es-ES" sz="2800" b="1" dirty="0"/>
              <a:t>PORCIÓN PILÓRICA </a:t>
            </a:r>
            <a:br>
              <a:rPr lang="es-ES" sz="2800" b="1" dirty="0"/>
            </a:br>
            <a:br>
              <a:rPr lang="es-ES" sz="2800" b="1" dirty="0"/>
            </a:br>
            <a:br>
              <a:rPr lang="es-ES" sz="2800" b="1" dirty="0"/>
            </a:b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738867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tómago: Curvatura mayor, Curvatura menor, Cardias, Fundus gástrico, Píl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0" y="550538"/>
            <a:ext cx="8171645" cy="57310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9094" y="0"/>
            <a:ext cx="8229600" cy="1143000"/>
          </a:xfrm>
          <a:ln>
            <a:noFill/>
            <a:prstDash val="solid"/>
          </a:ln>
        </p:spPr>
        <p:txBody>
          <a:bodyPr>
            <a:normAutofit/>
          </a:bodyPr>
          <a:lstStyle/>
          <a:p>
            <a:r>
              <a:rPr lang="es-ES" sz="2400" b="1" dirty="0"/>
              <a:t>PARTES DEL ESTÓMAGO</a:t>
            </a:r>
            <a:br>
              <a:rPr lang="es-ES" sz="2400" b="1" dirty="0"/>
            </a:br>
            <a:endParaRPr lang="es-ES" sz="2400" b="1" dirty="0"/>
          </a:p>
        </p:txBody>
      </p:sp>
      <p:sp>
        <p:nvSpPr>
          <p:cNvPr id="6" name="5 Flecha abajo"/>
          <p:cNvSpPr/>
          <p:nvPr/>
        </p:nvSpPr>
        <p:spPr>
          <a:xfrm rot="1884726">
            <a:off x="7893451" y="1946501"/>
            <a:ext cx="38953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 rot="15343581">
            <a:off x="675896" y="832613"/>
            <a:ext cx="346692" cy="983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1884726">
            <a:off x="8295132" y="2754719"/>
            <a:ext cx="38953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1884726">
            <a:off x="8164162" y="457477"/>
            <a:ext cx="38953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 rot="15343581">
            <a:off x="502056" y="1944103"/>
            <a:ext cx="346692" cy="983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 rot="15343581">
            <a:off x="675896" y="5555296"/>
            <a:ext cx="346692" cy="983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 rot="15343581">
            <a:off x="890678" y="4954791"/>
            <a:ext cx="346692" cy="983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bajo"/>
          <p:cNvSpPr/>
          <p:nvPr/>
        </p:nvSpPr>
        <p:spPr>
          <a:xfrm rot="15343581">
            <a:off x="894397" y="3271340"/>
            <a:ext cx="346692" cy="983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9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68932"/>
            <a:ext cx="540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El estómago  ocupa la parte izquierda del espacio </a:t>
            </a:r>
            <a:r>
              <a:rPr lang="es-ES" sz="2400" dirty="0" err="1"/>
              <a:t>supramesocólico</a:t>
            </a:r>
            <a:r>
              <a:rPr lang="es-ES" sz="2400" dirty="0"/>
              <a:t>, por debajo de la cúpula izquierda del diafragma y está conformado por dos grandes partes: una vertical y otra horizontal. </a:t>
            </a:r>
          </a:p>
          <a:p>
            <a:r>
              <a:rPr lang="es-ES" sz="2400" dirty="0"/>
              <a:t>Su eje longitudinal está orientado oblicuamente de arriba hacia abajo, de izquierda a derecha y de atrás hacia delante, de manera que la parte inferior del órgano está más próxima a la pared anterior del abdomen y algo a la izquierda de la línea media. </a:t>
            </a:r>
          </a:p>
          <a:p>
            <a:endParaRPr lang="es-ES" sz="2400" dirty="0"/>
          </a:p>
          <a:p>
            <a:r>
              <a:rPr lang="es-ES" sz="2400" b="1" dirty="0"/>
              <a:t>Su proyección en la pared anterior del abdomen es a nivel de hipocondrio izquierdo, epigastrio y región umbilical.</a:t>
            </a:r>
          </a:p>
          <a:p>
            <a:endParaRPr lang="es-ES" sz="2400" dirty="0"/>
          </a:p>
        </p:txBody>
      </p:sp>
      <p:pic>
        <p:nvPicPr>
          <p:cNvPr id="3" name="Picture 8" descr="estÃ³mago: estómago human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537753" cy="634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83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45" y="0"/>
            <a:ext cx="6516216" cy="6858000"/>
          </a:xfrm>
          <a:prstGeom prst="rect">
            <a:avLst/>
          </a:prstGeom>
        </p:spPr>
      </p:pic>
      <p:pic>
        <p:nvPicPr>
          <p:cNvPr id="3" name="Picture 8" descr="estÃ³mago: estómago human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" y="0"/>
            <a:ext cx="39891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0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476672"/>
            <a:ext cx="80648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 </a:t>
            </a:r>
            <a:r>
              <a:rPr lang="es-ES" sz="2400" b="1" dirty="0"/>
              <a:t>Las funciones del estómago son:</a:t>
            </a:r>
          </a:p>
          <a:p>
            <a:pPr algn="just">
              <a:lnSpc>
                <a:spcPct val="150000"/>
              </a:lnSpc>
            </a:pPr>
            <a:r>
              <a:rPr lang="es-ES" sz="2400" dirty="0"/>
              <a:t> </a:t>
            </a:r>
            <a:r>
              <a:rPr lang="es-ES" sz="2400" i="1" dirty="0"/>
              <a:t>a)</a:t>
            </a:r>
            <a:r>
              <a:rPr lang="es-ES" sz="2400" dirty="0"/>
              <a:t> mantener una barrera antimicrobiana que proteja al tubo digestivo superior mediante la secreción de ácido</a:t>
            </a:r>
          </a:p>
          <a:p>
            <a:pPr algn="just">
              <a:lnSpc>
                <a:spcPct val="150000"/>
              </a:lnSpc>
            </a:pPr>
            <a:r>
              <a:rPr lang="es-ES" sz="2400" i="1" dirty="0"/>
              <a:t> b)</a:t>
            </a:r>
            <a:r>
              <a:rPr lang="es-ES" sz="2400" dirty="0"/>
              <a:t> recibir los alimentos y retenerlos el tiempo necesario para que actúen sobre ellos las secreciones gástricas, iniciando la digestión</a:t>
            </a:r>
          </a:p>
          <a:p>
            <a:pPr algn="just">
              <a:lnSpc>
                <a:spcPct val="150000"/>
              </a:lnSpc>
            </a:pPr>
            <a:r>
              <a:rPr lang="es-ES" sz="2400" i="1" dirty="0"/>
              <a:t> c)</a:t>
            </a:r>
            <a:r>
              <a:rPr lang="es-ES" sz="2400" dirty="0"/>
              <a:t> evacuar el quimo al duodeno en la proporción y el momento adecuados</a:t>
            </a:r>
          </a:p>
          <a:p>
            <a:pPr algn="just">
              <a:lnSpc>
                <a:spcPct val="150000"/>
              </a:lnSpc>
            </a:pPr>
            <a:r>
              <a:rPr lang="es-ES" sz="2400" i="1" dirty="0"/>
              <a:t> d)</a:t>
            </a:r>
            <a:r>
              <a:rPr lang="es-ES" sz="2400" dirty="0"/>
              <a:t> originar señales de hambre y saciedad</a:t>
            </a:r>
          </a:p>
          <a:p>
            <a:pPr algn="just">
              <a:lnSpc>
                <a:spcPct val="150000"/>
              </a:lnSpc>
            </a:pPr>
            <a:r>
              <a:rPr lang="es-ES" sz="2400" i="1" dirty="0"/>
              <a:t> e)</a:t>
            </a:r>
            <a:r>
              <a:rPr lang="es-ES" sz="2400" dirty="0"/>
              <a:t> producir y liberar hormonas.</a:t>
            </a:r>
          </a:p>
        </p:txBody>
      </p:sp>
    </p:spTree>
    <p:extLst>
      <p:ext uri="{BB962C8B-B14F-4D97-AF65-F5344CB8AC3E}">
        <p14:creationId xmlns:p14="http://schemas.microsoft.com/office/powerpoint/2010/main" val="2589536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stÃ³mago: 3d rindió la ilustración del estómago hombre - cá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68" y="124228"/>
            <a:ext cx="187166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7504" y="764704"/>
            <a:ext cx="8460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función del estómago es continuar con la digestión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iniciada en la cavidad bucal mediante procesos físicos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químicos.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2400" b="1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Digestión física</a:t>
            </a:r>
            <a:r>
              <a:rPr lang="es-EC" sz="24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contracciones de la musculatura del 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estómago que mezclan el bolo alimenticio con el jugo 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gástrico.</a:t>
            </a:r>
            <a:b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C" sz="24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2400" b="1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Digestión química: </a:t>
            </a:r>
            <a:r>
              <a:rPr lang="es-EC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acción de las glándulas del estómago, que segregan jugo gástrico para que actúe sobre el bolo alimenticio.</a:t>
            </a:r>
            <a:b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s-EC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476672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Tanto la digestión física como la digestión química degradan los alimentos que llegan al estómago en sustancias más pequeñas. </a:t>
            </a:r>
          </a:p>
          <a:p>
            <a:pPr algn="just">
              <a:lnSpc>
                <a:spcPct val="150000"/>
              </a:lnSpc>
            </a:pPr>
            <a:endParaRPr lang="es-EC" sz="2800" b="1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8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resultado es la formación de una masa semisólida, ácida y de color blanquecino denominada </a:t>
            </a:r>
            <a:r>
              <a:rPr lang="es-EC" sz="4000" b="1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quimo</a:t>
            </a:r>
            <a:r>
              <a:rPr lang="es-EC" sz="36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sz="32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br>
              <a:rPr lang="es-EC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079694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partes del estóma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5799"/>
            <a:ext cx="2994338" cy="68562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251520" y="764704"/>
            <a:ext cx="68300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400" b="1" u="sng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jugo gástrico está compuesto por agua, ácido clorhídrico y enzimas. </a:t>
            </a:r>
          </a:p>
          <a:p>
            <a:pPr>
              <a:lnSpc>
                <a:spcPct val="150000"/>
              </a:lnSpc>
            </a:pPr>
            <a:endParaRPr lang="es-EC" sz="2400" b="1" u="sng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Dentro de estas enzimas están: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i="1" dirty="0" err="1">
                <a:solidFill>
                  <a:srgbClr val="99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pepsinógeno</a:t>
            </a: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(inactivo): la presencia de ácido clorhídrico lo activa y lo transforma en pepsina, que empieza a degradar las proteínas.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i="1" dirty="0">
                <a:solidFill>
                  <a:srgbClr val="99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renina gástrica</a:t>
            </a: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acción sobre la caseína, que es una proteína de la leche.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i="1" dirty="0">
                <a:solidFill>
                  <a:srgbClr val="99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lipasa gástrica</a:t>
            </a: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actúa sobre algunos lípidos.</a:t>
            </a:r>
          </a:p>
        </p:txBody>
      </p:sp>
    </p:spTree>
    <p:extLst>
      <p:ext uri="{BB962C8B-B14F-4D97-AF65-F5344CB8AC3E}">
        <p14:creationId xmlns:p14="http://schemas.microsoft.com/office/powerpoint/2010/main" val="331464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318" y="479861"/>
            <a:ext cx="82809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2400" b="1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secreción de ácido clorhídrico </a:t>
            </a: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Estimulada por:</a:t>
            </a:r>
          </a:p>
          <a:p>
            <a:pPr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Además de las glándulas que segregan jugo gástrico, el estómago posee </a:t>
            </a:r>
          </a:p>
          <a:p>
            <a:pPr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numerosas glándulas mucosas </a:t>
            </a:r>
          </a:p>
          <a:p>
            <a:pPr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producen </a:t>
            </a:r>
            <a:r>
              <a:rPr lang="es-EC" sz="2400" b="1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mucina</a:t>
            </a: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estÃ³mago: estómago human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69" y="321973"/>
            <a:ext cx="2160431" cy="32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dondear rectángulo de esquina diagonal"/>
          <p:cNvSpPr/>
          <p:nvPr/>
        </p:nvSpPr>
        <p:spPr>
          <a:xfrm>
            <a:off x="2708402" y="1208071"/>
            <a:ext cx="4248472" cy="237626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Masticación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Deglución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Alimentos en el estómago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Actos reflejos (pensamiento, olfato o visión de alimentos apetitosos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5220072" y="4437112"/>
            <a:ext cx="4104456" cy="24208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Protectora de la mucosa del estómago de la acción digestiva de las enzimas y del       HCL(</a:t>
            </a:r>
            <a:r>
              <a:rPr lang="es-EC" sz="1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ácido clorhídrico</a:t>
            </a: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923928" y="5733256"/>
            <a:ext cx="144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6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s-ES"/>
            </a:br>
            <a:endParaRPr lang="es-ES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s-ES"/>
            </a:br>
            <a:endParaRPr lang="es-ES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s-ES"/>
            </a:br>
            <a:endParaRPr lang="es-ES"/>
          </a:p>
        </p:txBody>
      </p:sp>
      <p:pic>
        <p:nvPicPr>
          <p:cNvPr id="3078" name="Picture 10" descr="max-b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6" t="4724" b="4724"/>
          <a:stretch>
            <a:fillRect/>
          </a:stretch>
        </p:blipFill>
        <p:spPr bwMode="auto">
          <a:xfrm>
            <a:off x="5724128" y="3108325"/>
            <a:ext cx="302736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84063" y="307178"/>
            <a:ext cx="820436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Los </a:t>
            </a:r>
            <a:r>
              <a:rPr lang="es-ES" sz="2800" b="1" dirty="0"/>
              <a:t>Alimentos</a:t>
            </a:r>
            <a:r>
              <a:rPr lang="es-ES" sz="2800" dirty="0"/>
              <a:t> contienen nutrientes que el cuerpo humano necesita: proteínas, grasas e hidratos de carbono. </a:t>
            </a:r>
          </a:p>
          <a:p>
            <a:pPr algn="just"/>
            <a:endParaRPr lang="es-ES" sz="2800" dirty="0"/>
          </a:p>
          <a:p>
            <a:pPr algn="just"/>
            <a:endParaRPr lang="es-ES" sz="3200" b="1" dirty="0"/>
          </a:p>
          <a:p>
            <a:pPr algn="just"/>
            <a:endParaRPr lang="es-ES" sz="3200" b="1" dirty="0"/>
          </a:p>
          <a:p>
            <a:pPr algn="just"/>
            <a:endParaRPr lang="es-ES" sz="3200" b="1" dirty="0"/>
          </a:p>
          <a:p>
            <a:pPr algn="just"/>
            <a:endParaRPr lang="es-ES" sz="3200" b="1" dirty="0"/>
          </a:p>
          <a:p>
            <a:pPr algn="just"/>
            <a:endParaRPr lang="es-ES" sz="3200" b="1" dirty="0"/>
          </a:p>
          <a:p>
            <a:pPr algn="just"/>
            <a:endParaRPr lang="es-ES" sz="3200" b="1" dirty="0"/>
          </a:p>
          <a:p>
            <a:pPr algn="just"/>
            <a:endParaRPr lang="es-ES" sz="3200" b="1" dirty="0"/>
          </a:p>
          <a:p>
            <a:pPr algn="just"/>
            <a:r>
              <a:rPr lang="es-ES" sz="3200" b="1" dirty="0"/>
              <a:t>Sistema Digestivo</a:t>
            </a:r>
            <a:r>
              <a:rPr lang="es-ES" sz="3200" dirty="0"/>
              <a:t>.</a:t>
            </a:r>
          </a:p>
        </p:txBody>
      </p:sp>
      <p:sp>
        <p:nvSpPr>
          <p:cNvPr id="2" name="1 Elipse"/>
          <p:cNvSpPr/>
          <p:nvPr/>
        </p:nvSpPr>
        <p:spPr>
          <a:xfrm>
            <a:off x="899592" y="2149673"/>
            <a:ext cx="4320480" cy="25586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Sin embargo, las células del organismo no pueden utilizar estos nutrientes en la forma en que se encuentran en la naturaleza,</a:t>
            </a:r>
          </a:p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deben sufrir transformaciones al </a:t>
            </a:r>
          </a:p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interior del:</a:t>
            </a:r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2411760" y="4708326"/>
            <a:ext cx="288032" cy="8089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0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7693"/>
            <a:ext cx="8208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células de la mucosa que elaboran el </a:t>
            </a:r>
            <a:r>
              <a:rPr lang="es-EC" sz="2400" b="1" i="1" dirty="0">
                <a:solidFill>
                  <a:srgbClr val="80008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 intrínseco gástrico</a:t>
            </a: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b="1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glucoproteína</a:t>
            </a: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necesaria para que la vitamina B12 </a:t>
            </a: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(necesaria para la elaboración de los glóbulos rojos) </a:t>
            </a: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pueda absorberse en el intestino.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digestión gástrica puede llevar algunas horas.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grasas </a:t>
            </a: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pasan por el estómago prácticamente sin ser alteradas.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general, la </a:t>
            </a: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absorción</a:t>
            </a: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el estómago es prácticamente nula. Solo se absorbe agua, alcohol y algunas sales por la mucosa gástrica.</a:t>
            </a:r>
            <a:b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801168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tÃ³mago: Hombre gordo con un fuerte dolor de estómago aislado en fondo blan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8"/>
            <a:ext cx="2483768" cy="650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51720" y="342168"/>
            <a:ext cx="6624736" cy="655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VÓMITO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b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EC" sz="20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la expulsión hacia el exterior, por la cavidad bucal, del contenido gástrico o gastroduodenal previo pasaje por el esófago y la faringe.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C" sz="2000" b="1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20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El reflejo del vómito se produce por irritación mecánica de la mucosa, alimentos en mal estado o presencia de sustancias tóxicas en el tracto digestivo.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br>
              <a:rPr lang="es-EC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20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vómito (</a:t>
            </a:r>
            <a:r>
              <a:rPr lang="es-EC" sz="2000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emésis</a:t>
            </a:r>
            <a:r>
              <a:rPr lang="es-EC" sz="20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se pone en marcha por la estimulación del “centro del vómito” ubicado en la médula oblong</a:t>
            </a:r>
            <a:r>
              <a:rPr lang="es-EC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b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597456"/>
            <a:ext cx="63184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REFLEJO DEL VÓMITO</a:t>
            </a:r>
          </a:p>
          <a:p>
            <a:br>
              <a:rPr lang="es-EC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es-EC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-Se producen contracciones del píloro, que impulsan el contenido hacia el cardias, que se cierra rápidamente y luego al esófago.</a:t>
            </a:r>
          </a:p>
          <a:p>
            <a:b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-Simultáneamente aumenta la secreción salival, hay una inspiración profunda y un cierre de la epiglotis.</a:t>
            </a:r>
          </a:p>
          <a:p>
            <a:b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-Hay contracciones abdominales y del diafragma que hacen progresar el contenido del esófago hacia la faringe.</a:t>
            </a:r>
          </a:p>
          <a:p>
            <a:b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-Se eleva el paladar blando con el fin de bloquear la entrada a las cavidades nasales.</a:t>
            </a:r>
          </a:p>
          <a:p>
            <a:b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último, el contenido del vómito pasa a la cavidad bucal y luego al exterior.</a:t>
            </a:r>
          </a:p>
          <a:p>
            <a:endParaRPr lang="es-EC" b="1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b="1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stÃ³mago: Una imagen de un hombre doblado por el dolor de estómag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" y="597456"/>
            <a:ext cx="1926181" cy="60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organos del sistema diges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r="55811" b="188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3608" y="4149080"/>
            <a:ext cx="6447501" cy="1570962"/>
          </a:xfrm>
        </p:spPr>
        <p:txBody>
          <a:bodyPr>
            <a:normAutofit fontScale="92500" lnSpcReduction="20000"/>
          </a:bodyPr>
          <a:lstStyle/>
          <a:p>
            <a:endParaRPr lang="es-EC" sz="5400" b="1" i="1" dirty="0">
              <a:latin typeface="Monotype Corsiva" panose="03010101010201010101" pitchFamily="66" charset="0"/>
            </a:endParaRPr>
          </a:p>
          <a:p>
            <a:r>
              <a:rPr lang="es-EC" sz="5400" b="1" i="1" dirty="0">
                <a:latin typeface="Monotype Corsiva" panose="03010101010201010101" pitchFamily="66" charset="0"/>
              </a:rPr>
              <a:t>MUCHAS   GRACIAS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9FE88C-BA6F-77CC-DF3E-701FAA0F2829}"/>
              </a:ext>
            </a:extLst>
          </p:cNvPr>
          <p:cNvSpPr txBox="1"/>
          <p:nvPr/>
        </p:nvSpPr>
        <p:spPr>
          <a:xfrm>
            <a:off x="827584" y="620688"/>
            <a:ext cx="4631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YouTube Noto"/>
                <a:hlinkClick r:id="rId2"/>
              </a:rPr>
              <a:t>https://youtu.be/pgiwC_HIYKw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388940"/>
            <a:ext cx="84969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Por lo tanto el  </a:t>
            </a:r>
            <a:r>
              <a:rPr lang="es-ES" sz="2400" b="1" dirty="0"/>
              <a:t>SISTEMA DIGESTIVO </a:t>
            </a:r>
            <a:r>
              <a:rPr lang="es-ES" sz="2400" dirty="0"/>
              <a:t>es el conjunto de órganos que intervienen en la función de digestión.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800" b="1" dirty="0"/>
              <a:t>La digestión </a:t>
            </a:r>
            <a:r>
              <a:rPr lang="es-ES" sz="2400" dirty="0"/>
              <a:t>es la función de nutrición, que consiste en tomar del exterior los alimentos y transformarlos mediante procesos mecánicos y químicos, en sustancias asimilables por el organismo.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99791" y="3717032"/>
            <a:ext cx="6192688" cy="260071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Al proceso de transformación de los alimentos                          </a:t>
            </a:r>
          </a:p>
          <a:p>
            <a:pPr algn="just"/>
            <a:r>
              <a:rPr lang="es-ES" sz="2000" dirty="0"/>
              <a:t>   se denomina   </a:t>
            </a:r>
            <a:r>
              <a:rPr lang="es-ES" sz="2000" b="1" dirty="0"/>
              <a:t>         DIGESTIÓN</a:t>
            </a:r>
            <a:r>
              <a:rPr lang="es-ES" sz="2000" dirty="0"/>
              <a:t> </a:t>
            </a:r>
          </a:p>
          <a:p>
            <a:endParaRPr lang="es-ES" dirty="0"/>
          </a:p>
          <a:p>
            <a:pPr algn="ctr">
              <a:lnSpc>
                <a:spcPct val="150000"/>
              </a:lnSpc>
            </a:pPr>
            <a:r>
              <a:rPr lang="es-ES" dirty="0"/>
              <a:t>             Sólo a través de él, los alimentos pueden</a:t>
            </a:r>
          </a:p>
          <a:p>
            <a:pPr algn="ctr">
              <a:lnSpc>
                <a:spcPct val="150000"/>
              </a:lnSpc>
            </a:pPr>
            <a:r>
              <a:rPr lang="es-ES" dirty="0"/>
              <a:t>                          pasar a la  sangre y llegar a todas las células </a:t>
            </a:r>
          </a:p>
          <a:p>
            <a:pPr algn="ctr">
              <a:lnSpc>
                <a:spcPct val="150000"/>
              </a:lnSpc>
            </a:pPr>
            <a:r>
              <a:rPr lang="es-ES" dirty="0"/>
              <a:t>del organismo.</a:t>
            </a:r>
            <a:r>
              <a:rPr lang="es-ES" b="1" dirty="0"/>
              <a:t> </a:t>
            </a:r>
            <a:endParaRPr lang="es-ES" dirty="0"/>
          </a:p>
          <a:p>
            <a:pPr algn="ctr">
              <a:lnSpc>
                <a:spcPct val="150000"/>
              </a:lnSpc>
            </a:pPr>
            <a:r>
              <a:rPr lang="es-ES" sz="1600" dirty="0"/>
              <a:t> </a:t>
            </a:r>
          </a:p>
        </p:txBody>
      </p:sp>
      <p:cxnSp>
        <p:nvCxnSpPr>
          <p:cNvPr id="6" name="5 Conector curvado"/>
          <p:cNvCxnSpPr/>
          <p:nvPr/>
        </p:nvCxnSpPr>
        <p:spPr>
          <a:xfrm>
            <a:off x="5436098" y="4365104"/>
            <a:ext cx="1008110" cy="360040"/>
          </a:xfrm>
          <a:prstGeom prst="curvedConnector3">
            <a:avLst>
              <a:gd name="adj1" fmla="val 89855"/>
            </a:avLst>
          </a:prstGeom>
          <a:ln w="38100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53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63008" y="3212976"/>
            <a:ext cx="4576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dirty="0"/>
              <a:t>transforma los nutrientes en </a:t>
            </a:r>
            <a:r>
              <a:rPr lang="es-ES" sz="2000" b="1" dirty="0"/>
              <a:t>sustancias más simples y tan pequeñas</a:t>
            </a:r>
            <a:r>
              <a:rPr lang="es-ES" sz="2000" dirty="0"/>
              <a:t>, que sean capaces de atravesar las paredes del intestino delgado y penetrar al Sistema Circulatorio. </a:t>
            </a:r>
            <a:r>
              <a:rPr lang="es-ES" sz="2000" b="1" dirty="0"/>
              <a:t>Se produce por la acción de las glándulas del estómago, que segregan jugo gástrico para que actúe sobre el bolo alimenticio. </a:t>
            </a:r>
          </a:p>
          <a:p>
            <a:r>
              <a:rPr lang="es-ES" sz="2000" dirty="0"/>
              <a:t> </a:t>
            </a:r>
          </a:p>
        </p:txBody>
      </p:sp>
      <p:sp>
        <p:nvSpPr>
          <p:cNvPr id="2" name="1 Elipse"/>
          <p:cNvSpPr/>
          <p:nvPr/>
        </p:nvSpPr>
        <p:spPr>
          <a:xfrm>
            <a:off x="719572" y="922574"/>
            <a:ext cx="2232248" cy="14263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DIGESTIÓN MECÁNICA O FÍSICA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67944" y="6206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S" sz="2000" dirty="0"/>
              <a:t>reduce los alimentos, dejándolos en pequeños pedazos. Esta función la realizan los </a:t>
            </a:r>
            <a:r>
              <a:rPr lang="es-ES" sz="2000" b="1" dirty="0"/>
              <a:t>dientes y las paredes del estómago </a:t>
            </a:r>
            <a:r>
              <a:rPr lang="es-ES" sz="2000" dirty="0"/>
              <a:t>pero lo realiza a través de las contracciones de la musculatura del estómago que mezclan el bolo alimentario con el jugo gástrico.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86011" y="98413"/>
            <a:ext cx="216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u="sng" dirty="0"/>
              <a:t>TIPOS DE DIGESTIÓN</a:t>
            </a:r>
          </a:p>
        </p:txBody>
      </p:sp>
      <p:sp>
        <p:nvSpPr>
          <p:cNvPr id="6" name="5 Elipse"/>
          <p:cNvSpPr/>
          <p:nvPr/>
        </p:nvSpPr>
        <p:spPr>
          <a:xfrm>
            <a:off x="719572" y="3756214"/>
            <a:ext cx="2232248" cy="14263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DIGESTIÓN QUÍMICA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3019470" y="15017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2969149" y="42270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18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ganos del sistema diges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r="55811" b="18828"/>
          <a:stretch>
            <a:fillRect/>
          </a:stretch>
        </p:blipFill>
        <p:spPr bwMode="auto">
          <a:xfrm>
            <a:off x="5724128" y="1279"/>
            <a:ext cx="34288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504" y="188640"/>
            <a:ext cx="58326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La mayoría de los órganos del </a:t>
            </a:r>
            <a:r>
              <a:rPr lang="es-ES" sz="2400" b="1" dirty="0"/>
              <a:t>SISTEMA DIGESTIVO</a:t>
            </a:r>
            <a:r>
              <a:rPr lang="es-ES" sz="2400" dirty="0"/>
              <a:t> no se observan a simple vista.</a:t>
            </a:r>
          </a:p>
          <a:p>
            <a:pPr algn="just"/>
            <a:endParaRPr lang="es-ES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/>
              <a:t> </a:t>
            </a:r>
            <a:r>
              <a:rPr lang="es-ES" sz="2400" b="1" dirty="0"/>
              <a:t>La cavidad oral </a:t>
            </a:r>
            <a:r>
              <a:rPr lang="es-ES" sz="2400" dirty="0"/>
              <a:t>es visible y en ella se observan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Dientes, la lengua, mucosa de revestimiento, glándulas salivales mayores: parótida,  </a:t>
            </a:r>
            <a:r>
              <a:rPr lang="es-ES" sz="2400" dirty="0" err="1"/>
              <a:t>submandibulares</a:t>
            </a:r>
            <a:r>
              <a:rPr lang="es-ES" sz="2400" dirty="0"/>
              <a:t>,  sublingual.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b="1" dirty="0"/>
              <a:t>La faringe </a:t>
            </a:r>
            <a:r>
              <a:rPr lang="es-ES" sz="2400" dirty="0"/>
              <a:t>se encuentra por detrás de las cavidades nasales, la cavidad oral y la laringe. </a:t>
            </a:r>
          </a:p>
          <a:p>
            <a:pPr algn="just"/>
            <a:endParaRPr lang="es-ES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b="1" dirty="0"/>
              <a:t>El esófago </a:t>
            </a:r>
            <a:r>
              <a:rPr lang="es-ES" sz="2400" dirty="0"/>
              <a:t>se extiende por delante de la columna vertebral.</a:t>
            </a:r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51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ganos del sistema diges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r="55811" b="18828"/>
          <a:stretch>
            <a:fillRect/>
          </a:stretch>
        </p:blipFill>
        <p:spPr bwMode="auto">
          <a:xfrm>
            <a:off x="4355976" y="12398"/>
            <a:ext cx="54726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404664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dirty="0"/>
              <a:t>El resto de los órganos se localizan en la cavidad abdominal y según las regiones en el abdomen encontramos: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800" b="1" dirty="0"/>
              <a:t>estómag</a:t>
            </a:r>
            <a:r>
              <a:rPr lang="es-ES" sz="2800" dirty="0"/>
              <a:t>o</a:t>
            </a:r>
            <a:r>
              <a:rPr lang="es-ES" sz="2400" dirty="0"/>
              <a:t> que se corresponde con epigastrio e hipocondrio izquierdo,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800" b="1" dirty="0"/>
              <a:t>intestino delgad</a:t>
            </a:r>
            <a:r>
              <a:rPr lang="es-ES" sz="2800" dirty="0"/>
              <a:t>o </a:t>
            </a:r>
            <a:r>
              <a:rPr lang="es-ES" sz="2400" dirty="0"/>
              <a:t>con la región umbilical,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400" b="1" dirty="0"/>
              <a:t>intestino grue</a:t>
            </a:r>
            <a:r>
              <a:rPr lang="es-ES" sz="2400" dirty="0"/>
              <a:t>so alrededor de la misma,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400" b="1" dirty="0"/>
              <a:t>recto</a:t>
            </a:r>
            <a:r>
              <a:rPr lang="es-ES" sz="2400" dirty="0"/>
              <a:t> se encuentra en la cavidad pelviana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400" b="1" dirty="0"/>
              <a:t>canal anal </a:t>
            </a:r>
            <a:r>
              <a:rPr lang="es-ES" sz="2400" dirty="0"/>
              <a:t>en la región perianal.</a:t>
            </a:r>
          </a:p>
        </p:txBody>
      </p:sp>
    </p:spTree>
    <p:extLst>
      <p:ext uri="{BB962C8B-B14F-4D97-AF65-F5344CB8AC3E}">
        <p14:creationId xmlns:p14="http://schemas.microsoft.com/office/powerpoint/2010/main" val="3403730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3170</Words>
  <Application>Microsoft Office PowerPoint</Application>
  <PresentationFormat>Presentación en pantalla (4:3)</PresentationFormat>
  <Paragraphs>314</Paragraphs>
  <Slides>54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2" baseType="lpstr">
      <vt:lpstr>Arial</vt:lpstr>
      <vt:lpstr>Calibri</vt:lpstr>
      <vt:lpstr>Monotype Corsiva</vt:lpstr>
      <vt:lpstr>Times New Roman</vt:lpstr>
      <vt:lpstr>Verdana</vt:lpstr>
      <vt:lpstr>Wingdings</vt:lpstr>
      <vt:lpstr>YouTube Noto</vt:lpstr>
      <vt:lpstr>Tema de Office</vt:lpstr>
      <vt:lpstr>Presentación de PowerPoint</vt:lpstr>
      <vt:lpstr>              UNIDAD 1: SISTEMA DIGESTIVO  TEMA 1: GENERALIDADES DEL SISTEMA DIGESTIVO  -Anatomía y Fisiología de la cavidad bucal        Msc. Maria del Carmen Cordovéz Martínez</vt:lpstr>
      <vt:lpstr>       BIBLIOGRAFÍA: BÁSICA: ►GUYTUN Y HALL “Tratado de Fisiología Médica”, decimosegunda edición.  ►GANONG “Fisiología Medica”  23ed  TORTORA – DERRICKSON “Principios de anatomía y fisiología”. 11ª Edición. COMPLEMENTARIA: ►Stuart Ira Fox. Fisiología Humana. 12 Ed. Mac Graw Hill. 2011. ►Bases de datos, PubMed, Elsevier, Hinari, EBSCO, Cielo, Science Direct.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Etapas del proceso digestivo</vt:lpstr>
      <vt:lpstr>El aparato digestivo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Lengua</vt:lpstr>
      <vt:lpstr>Presentación de PowerPoint</vt:lpstr>
      <vt:lpstr>Presentación de PowerPoint</vt:lpstr>
      <vt:lpstr>Presentación de PowerPoint</vt:lpstr>
      <vt:lpstr>Presentación de PowerPoint</vt:lpstr>
      <vt:lpstr>Dientes</vt:lpstr>
      <vt:lpstr>Presentación de PowerPoint</vt:lpstr>
      <vt:lpstr>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PARTES DEL ESTÓMAGO  CUERPO GÁSTRICO FONDO GÁSTRICO CURVATURA MAYOR Y MENOR PORCIÓN PILÓRICA    </vt:lpstr>
      <vt:lpstr>PARTES DEL ESTÓMAGO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CARRERA DE LABORATORIO CLÍNICO E HISTOPATOLÓGICO ASIGNATURA: MORFOFISIOLOGÍA II  UNIDAD 1: SISTEMA DIGESTIVO  TEMA 1: GENERALIDADES DEL SISTEMA DIGESTIVO OBJETIVOS: CONOCER  ANATOMÍA Y FISIOLOGÍA DE ESTE SISTEMA.</dc:title>
  <dc:creator>User</dc:creator>
  <cp:lastModifiedBy>Cordovez Martínez María del Carmen</cp:lastModifiedBy>
  <cp:revision>74</cp:revision>
  <dcterms:created xsi:type="dcterms:W3CDTF">2016-10-03T19:43:55Z</dcterms:created>
  <dcterms:modified xsi:type="dcterms:W3CDTF">2025-04-02T22:28:51Z</dcterms:modified>
</cp:coreProperties>
</file>