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9" r:id="rId2"/>
    <p:sldId id="257" r:id="rId3"/>
    <p:sldId id="319" r:id="rId4"/>
    <p:sldId id="258" r:id="rId5"/>
    <p:sldId id="259" r:id="rId6"/>
    <p:sldId id="260" r:id="rId7"/>
    <p:sldId id="261" r:id="rId8"/>
    <p:sldId id="331" r:id="rId9"/>
    <p:sldId id="321" r:id="rId10"/>
    <p:sldId id="322" r:id="rId11"/>
    <p:sldId id="323" r:id="rId12"/>
    <p:sldId id="324" r:id="rId13"/>
    <p:sldId id="325" r:id="rId14"/>
    <p:sldId id="326" r:id="rId15"/>
    <p:sldId id="380" r:id="rId16"/>
    <p:sldId id="263" r:id="rId17"/>
    <p:sldId id="269" r:id="rId18"/>
    <p:sldId id="270" r:id="rId19"/>
    <p:sldId id="264" r:id="rId20"/>
    <p:sldId id="265" r:id="rId21"/>
    <p:sldId id="292" r:id="rId22"/>
    <p:sldId id="266" r:id="rId23"/>
    <p:sldId id="277" r:id="rId24"/>
    <p:sldId id="329" r:id="rId25"/>
    <p:sldId id="330" r:id="rId26"/>
    <p:sldId id="268" r:id="rId27"/>
    <p:sldId id="291" r:id="rId28"/>
    <p:sldId id="278" r:id="rId29"/>
    <p:sldId id="279" r:id="rId30"/>
    <p:sldId id="289" r:id="rId31"/>
    <p:sldId id="281" r:id="rId32"/>
    <p:sldId id="282" r:id="rId33"/>
    <p:sldId id="283" r:id="rId34"/>
    <p:sldId id="293" r:id="rId35"/>
    <p:sldId id="284" r:id="rId36"/>
    <p:sldId id="285" r:id="rId37"/>
    <p:sldId id="290" r:id="rId38"/>
    <p:sldId id="286" r:id="rId39"/>
    <p:sldId id="287" r:id="rId40"/>
    <p:sldId id="294" r:id="rId41"/>
    <p:sldId id="295" r:id="rId42"/>
    <p:sldId id="296" r:id="rId43"/>
    <p:sldId id="297" r:id="rId44"/>
    <p:sldId id="298" r:id="rId45"/>
    <p:sldId id="299" r:id="rId46"/>
    <p:sldId id="300" r:id="rId47"/>
    <p:sldId id="307" r:id="rId48"/>
    <p:sldId id="301" r:id="rId49"/>
    <p:sldId id="308" r:id="rId50"/>
    <p:sldId id="310" r:id="rId51"/>
    <p:sldId id="309" r:id="rId52"/>
    <p:sldId id="312" r:id="rId53"/>
    <p:sldId id="313" r:id="rId54"/>
    <p:sldId id="302" r:id="rId55"/>
    <p:sldId id="304" r:id="rId56"/>
    <p:sldId id="305" r:id="rId57"/>
    <p:sldId id="303" r:id="rId58"/>
    <p:sldId id="314" r:id="rId59"/>
    <p:sldId id="315" r:id="rId60"/>
    <p:sldId id="316" r:id="rId61"/>
    <p:sldId id="318" r:id="rId6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464"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17252CDE-CEF5-4001-BB17-4B37A88504E0}" type="datetimeFigureOut">
              <a:rPr lang="es-ES" smtClean="0"/>
              <a:t>10/04/2024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A61A69C-F730-4186-B4B6-5CF0A209465C}" type="slidenum">
              <a:rPr lang="es-ES" smtClean="0"/>
              <a:t>‹#›</a:t>
            </a:fld>
            <a:endParaRPr lang="es-ES"/>
          </a:p>
        </p:txBody>
      </p:sp>
    </p:spTree>
    <p:extLst>
      <p:ext uri="{BB962C8B-B14F-4D97-AF65-F5344CB8AC3E}">
        <p14:creationId xmlns:p14="http://schemas.microsoft.com/office/powerpoint/2010/main" val="2816305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7252CDE-CEF5-4001-BB17-4B37A88504E0}" type="datetimeFigureOut">
              <a:rPr lang="es-ES" smtClean="0"/>
              <a:t>10/04/2024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A61A69C-F730-4186-B4B6-5CF0A209465C}" type="slidenum">
              <a:rPr lang="es-ES" smtClean="0"/>
              <a:t>‹#›</a:t>
            </a:fld>
            <a:endParaRPr lang="es-ES"/>
          </a:p>
        </p:txBody>
      </p:sp>
    </p:spTree>
    <p:extLst>
      <p:ext uri="{BB962C8B-B14F-4D97-AF65-F5344CB8AC3E}">
        <p14:creationId xmlns:p14="http://schemas.microsoft.com/office/powerpoint/2010/main" val="2125750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7252CDE-CEF5-4001-BB17-4B37A88504E0}" type="datetimeFigureOut">
              <a:rPr lang="es-ES" smtClean="0"/>
              <a:t>10/04/2024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A61A69C-F730-4186-B4B6-5CF0A209465C}" type="slidenum">
              <a:rPr lang="es-ES" smtClean="0"/>
              <a:t>‹#›</a:t>
            </a:fld>
            <a:endParaRPr lang="es-ES"/>
          </a:p>
        </p:txBody>
      </p:sp>
    </p:spTree>
    <p:extLst>
      <p:ext uri="{BB962C8B-B14F-4D97-AF65-F5344CB8AC3E}">
        <p14:creationId xmlns:p14="http://schemas.microsoft.com/office/powerpoint/2010/main" val="72368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7252CDE-CEF5-4001-BB17-4B37A88504E0}" type="datetimeFigureOut">
              <a:rPr lang="es-ES" smtClean="0"/>
              <a:t>10/04/2024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A61A69C-F730-4186-B4B6-5CF0A209465C}" type="slidenum">
              <a:rPr lang="es-ES" smtClean="0"/>
              <a:t>‹#›</a:t>
            </a:fld>
            <a:endParaRPr lang="es-ES"/>
          </a:p>
        </p:txBody>
      </p:sp>
    </p:spTree>
    <p:extLst>
      <p:ext uri="{BB962C8B-B14F-4D97-AF65-F5344CB8AC3E}">
        <p14:creationId xmlns:p14="http://schemas.microsoft.com/office/powerpoint/2010/main" val="1015294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7252CDE-CEF5-4001-BB17-4B37A88504E0}" type="datetimeFigureOut">
              <a:rPr lang="es-ES" smtClean="0"/>
              <a:t>10/04/2024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A61A69C-F730-4186-B4B6-5CF0A209465C}" type="slidenum">
              <a:rPr lang="es-ES" smtClean="0"/>
              <a:t>‹#›</a:t>
            </a:fld>
            <a:endParaRPr lang="es-ES"/>
          </a:p>
        </p:txBody>
      </p:sp>
    </p:spTree>
    <p:extLst>
      <p:ext uri="{BB962C8B-B14F-4D97-AF65-F5344CB8AC3E}">
        <p14:creationId xmlns:p14="http://schemas.microsoft.com/office/powerpoint/2010/main" val="3019405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17252CDE-CEF5-4001-BB17-4B37A88504E0}" type="datetimeFigureOut">
              <a:rPr lang="es-ES" smtClean="0"/>
              <a:t>10/04/2024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A61A69C-F730-4186-B4B6-5CF0A209465C}" type="slidenum">
              <a:rPr lang="es-ES" smtClean="0"/>
              <a:t>‹#›</a:t>
            </a:fld>
            <a:endParaRPr lang="es-ES"/>
          </a:p>
        </p:txBody>
      </p:sp>
    </p:spTree>
    <p:extLst>
      <p:ext uri="{BB962C8B-B14F-4D97-AF65-F5344CB8AC3E}">
        <p14:creationId xmlns:p14="http://schemas.microsoft.com/office/powerpoint/2010/main" val="935730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17252CDE-CEF5-4001-BB17-4B37A88504E0}" type="datetimeFigureOut">
              <a:rPr lang="es-ES" smtClean="0"/>
              <a:t>10/04/2024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A61A69C-F730-4186-B4B6-5CF0A209465C}" type="slidenum">
              <a:rPr lang="es-ES" smtClean="0"/>
              <a:t>‹#›</a:t>
            </a:fld>
            <a:endParaRPr lang="es-ES"/>
          </a:p>
        </p:txBody>
      </p:sp>
    </p:spTree>
    <p:extLst>
      <p:ext uri="{BB962C8B-B14F-4D97-AF65-F5344CB8AC3E}">
        <p14:creationId xmlns:p14="http://schemas.microsoft.com/office/powerpoint/2010/main" val="886951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17252CDE-CEF5-4001-BB17-4B37A88504E0}" type="datetimeFigureOut">
              <a:rPr lang="es-ES" smtClean="0"/>
              <a:t>10/04/2024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A61A69C-F730-4186-B4B6-5CF0A209465C}" type="slidenum">
              <a:rPr lang="es-ES" smtClean="0"/>
              <a:t>‹#›</a:t>
            </a:fld>
            <a:endParaRPr lang="es-ES"/>
          </a:p>
        </p:txBody>
      </p:sp>
    </p:spTree>
    <p:extLst>
      <p:ext uri="{BB962C8B-B14F-4D97-AF65-F5344CB8AC3E}">
        <p14:creationId xmlns:p14="http://schemas.microsoft.com/office/powerpoint/2010/main" val="1122872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7252CDE-CEF5-4001-BB17-4B37A88504E0}" type="datetimeFigureOut">
              <a:rPr lang="es-ES" smtClean="0"/>
              <a:t>10/04/2024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A61A69C-F730-4186-B4B6-5CF0A209465C}" type="slidenum">
              <a:rPr lang="es-ES" smtClean="0"/>
              <a:t>‹#›</a:t>
            </a:fld>
            <a:endParaRPr lang="es-ES"/>
          </a:p>
        </p:txBody>
      </p:sp>
    </p:spTree>
    <p:extLst>
      <p:ext uri="{BB962C8B-B14F-4D97-AF65-F5344CB8AC3E}">
        <p14:creationId xmlns:p14="http://schemas.microsoft.com/office/powerpoint/2010/main" val="3201720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7252CDE-CEF5-4001-BB17-4B37A88504E0}" type="datetimeFigureOut">
              <a:rPr lang="es-ES" smtClean="0"/>
              <a:t>10/04/2024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A61A69C-F730-4186-B4B6-5CF0A209465C}" type="slidenum">
              <a:rPr lang="es-ES" smtClean="0"/>
              <a:t>‹#›</a:t>
            </a:fld>
            <a:endParaRPr lang="es-ES"/>
          </a:p>
        </p:txBody>
      </p:sp>
    </p:spTree>
    <p:extLst>
      <p:ext uri="{BB962C8B-B14F-4D97-AF65-F5344CB8AC3E}">
        <p14:creationId xmlns:p14="http://schemas.microsoft.com/office/powerpoint/2010/main" val="1512745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7252CDE-CEF5-4001-BB17-4B37A88504E0}" type="datetimeFigureOut">
              <a:rPr lang="es-ES" smtClean="0"/>
              <a:t>10/04/2024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A61A69C-F730-4186-B4B6-5CF0A209465C}" type="slidenum">
              <a:rPr lang="es-ES" smtClean="0"/>
              <a:t>‹#›</a:t>
            </a:fld>
            <a:endParaRPr lang="es-ES"/>
          </a:p>
        </p:txBody>
      </p:sp>
    </p:spTree>
    <p:extLst>
      <p:ext uri="{BB962C8B-B14F-4D97-AF65-F5344CB8AC3E}">
        <p14:creationId xmlns:p14="http://schemas.microsoft.com/office/powerpoint/2010/main" val="1826245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252CDE-CEF5-4001-BB17-4B37A88504E0}" type="datetimeFigureOut">
              <a:rPr lang="es-ES" smtClean="0"/>
              <a:t>10/04/2024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61A69C-F730-4186-B4B6-5CF0A209465C}" type="slidenum">
              <a:rPr lang="es-ES" smtClean="0"/>
              <a:t>‹#›</a:t>
            </a:fld>
            <a:endParaRPr lang="es-ES"/>
          </a:p>
        </p:txBody>
      </p:sp>
    </p:spTree>
    <p:extLst>
      <p:ext uri="{BB962C8B-B14F-4D97-AF65-F5344CB8AC3E}">
        <p14:creationId xmlns:p14="http://schemas.microsoft.com/office/powerpoint/2010/main" val="3301831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oleObject" Target="../embeddings/oleObject1.bin"/><Relationship Id="rId1" Type="http://schemas.openxmlformats.org/officeDocument/2006/relationships/slideLayout" Target="../slideLayouts/slideLayout4.xml"/><Relationship Id="rId6" Type="http://schemas.openxmlformats.org/officeDocument/2006/relationships/oleObject" Target="../embeddings/oleObject3.bin"/><Relationship Id="rId5" Type="http://schemas.openxmlformats.org/officeDocument/2006/relationships/image" Target="../media/image24.png"/><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115616" y="1052736"/>
            <a:ext cx="3346750" cy="556434"/>
          </a:xfrm>
          <a:prstGeom prst="rect">
            <a:avLst/>
          </a:prstGeom>
        </p:spPr>
        <p:txBody>
          <a:bodyPr wrap="none">
            <a:spAutoFit/>
          </a:bodyPr>
          <a:lstStyle/>
          <a:p>
            <a:pPr>
              <a:lnSpc>
                <a:spcPct val="115000"/>
              </a:lnSpc>
            </a:pPr>
            <a:r>
              <a:rPr lang="es-ES" sz="2800" b="1" dirty="0"/>
              <a:t>Encuadre Pedagógico</a:t>
            </a:r>
            <a:endParaRPr lang="es-ES" sz="2800" b="1" dirty="0">
              <a:latin typeface="Times New Roman"/>
              <a:ea typeface="Times New Roman"/>
            </a:endParaRPr>
          </a:p>
        </p:txBody>
      </p:sp>
      <p:sp>
        <p:nvSpPr>
          <p:cNvPr id="4" name="3 Rectángulo"/>
          <p:cNvSpPr/>
          <p:nvPr/>
        </p:nvSpPr>
        <p:spPr>
          <a:xfrm>
            <a:off x="487318" y="2996953"/>
            <a:ext cx="6907602" cy="1841273"/>
          </a:xfrm>
          <a:prstGeom prst="rect">
            <a:avLst/>
          </a:prstGeom>
        </p:spPr>
        <p:txBody>
          <a:bodyPr wrap="square">
            <a:spAutoFit/>
          </a:bodyPr>
          <a:lstStyle/>
          <a:p>
            <a:pPr>
              <a:lnSpc>
                <a:spcPct val="115000"/>
              </a:lnSpc>
            </a:pPr>
            <a:r>
              <a:rPr lang="es-ES" sz="2000" b="1" dirty="0"/>
              <a:t>Lineamientos del curso:</a:t>
            </a:r>
          </a:p>
          <a:p>
            <a:pPr marL="257175" indent="-257175">
              <a:lnSpc>
                <a:spcPct val="115000"/>
              </a:lnSpc>
              <a:buFont typeface="Wingdings" panose="05000000000000000000" pitchFamily="2" charset="2"/>
              <a:buChar char="Ø"/>
            </a:pPr>
            <a:r>
              <a:rPr lang="es-ES" sz="2000" dirty="0"/>
              <a:t>Presentación</a:t>
            </a:r>
          </a:p>
          <a:p>
            <a:pPr marL="257175" indent="-257175">
              <a:lnSpc>
                <a:spcPct val="115000"/>
              </a:lnSpc>
              <a:buFont typeface="Wingdings" panose="05000000000000000000" pitchFamily="2" charset="2"/>
              <a:buChar char="Ø"/>
            </a:pPr>
            <a:r>
              <a:rPr lang="es-ES" sz="2000" dirty="0"/>
              <a:t>Sílabo</a:t>
            </a:r>
          </a:p>
          <a:p>
            <a:pPr marL="257175" indent="-257175">
              <a:lnSpc>
                <a:spcPct val="115000"/>
              </a:lnSpc>
              <a:buFont typeface="Wingdings" panose="05000000000000000000" pitchFamily="2" charset="2"/>
              <a:buChar char="Ø"/>
            </a:pPr>
            <a:r>
              <a:rPr lang="es-ES" sz="2000" dirty="0"/>
              <a:t>Acuerdos y compromisos</a:t>
            </a:r>
          </a:p>
          <a:p>
            <a:pPr marL="257175" indent="-257175">
              <a:lnSpc>
                <a:spcPct val="115000"/>
              </a:lnSpc>
              <a:buFont typeface="Wingdings" panose="05000000000000000000" pitchFamily="2" charset="2"/>
              <a:buChar char="Ø"/>
            </a:pPr>
            <a:r>
              <a:rPr lang="es-ES" sz="2000" dirty="0"/>
              <a:t>Evaluación diagnóstica</a:t>
            </a:r>
          </a:p>
        </p:txBody>
      </p:sp>
    </p:spTree>
    <p:extLst>
      <p:ext uri="{BB962C8B-B14F-4D97-AF65-F5344CB8AC3E}">
        <p14:creationId xmlns:p14="http://schemas.microsoft.com/office/powerpoint/2010/main" val="1360839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5040560" cy="367240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Resultado de imagen para imagen de estreptococo agalactia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222" name="Picture 6" descr="Resultado de imagen para imagen de estreptococo agalactia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573016"/>
            <a:ext cx="4572000" cy="3284984"/>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251520" y="4305137"/>
            <a:ext cx="4382995" cy="523220"/>
          </a:xfrm>
          <a:prstGeom prst="rect">
            <a:avLst/>
          </a:prstGeom>
        </p:spPr>
        <p:txBody>
          <a:bodyPr wrap="none">
            <a:spAutoFit/>
          </a:bodyPr>
          <a:lstStyle/>
          <a:p>
            <a:r>
              <a:rPr lang="es-ES" sz="2800" b="1" i="1" dirty="0" err="1">
                <a:solidFill>
                  <a:schemeClr val="tx1"/>
                </a:solidFill>
                <a:effectLst/>
              </a:rPr>
              <a:t>Streptococcus</a:t>
            </a:r>
            <a:r>
              <a:rPr lang="es-ES" sz="2800" b="1" i="1" dirty="0">
                <a:solidFill>
                  <a:schemeClr val="tx1"/>
                </a:solidFill>
                <a:effectLst/>
              </a:rPr>
              <a:t> ß hemolíticos </a:t>
            </a:r>
            <a:endParaRPr lang="es-ES" sz="2800" b="1" i="1" dirty="0"/>
          </a:p>
        </p:txBody>
      </p:sp>
    </p:spTree>
    <p:extLst>
      <p:ext uri="{BB962C8B-B14F-4D97-AF65-F5344CB8AC3E}">
        <p14:creationId xmlns:p14="http://schemas.microsoft.com/office/powerpoint/2010/main" val="2975848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Resultado de imagen para imagen de bacitracina positi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547" y="343557"/>
            <a:ext cx="6768868" cy="5301208"/>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Resultado de imagen para imagen de bacitracina positiva"/>
          <p:cNvPicPr>
            <a:picLocks noChangeAspect="1" noChangeArrowheads="1"/>
          </p:cNvPicPr>
          <p:nvPr/>
        </p:nvPicPr>
        <p:blipFill rotWithShape="1">
          <a:blip r:embed="rId3">
            <a:extLst>
              <a:ext uri="{28A0092B-C50C-407E-A947-70E740481C1C}">
                <a14:useLocalDpi xmlns:a14="http://schemas.microsoft.com/office/drawing/2010/main" val="0"/>
              </a:ext>
            </a:extLst>
          </a:blip>
          <a:srcRect l="49682" t="28631" r="4805" b="10097"/>
          <a:stretch/>
        </p:blipFill>
        <p:spPr bwMode="auto">
          <a:xfrm>
            <a:off x="5983677" y="2492897"/>
            <a:ext cx="3160323" cy="425391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4454959" y="188640"/>
            <a:ext cx="4689041" cy="830997"/>
          </a:xfrm>
          <a:prstGeom prst="rect">
            <a:avLst/>
          </a:prstGeom>
          <a:solidFill>
            <a:schemeClr val="accent2">
              <a:lumMod val="20000"/>
              <a:lumOff val="80000"/>
            </a:schemeClr>
          </a:solidFill>
        </p:spPr>
        <p:txBody>
          <a:bodyPr wrap="none">
            <a:spAutoFit/>
          </a:bodyPr>
          <a:lstStyle/>
          <a:p>
            <a:pPr marL="285750" indent="-285750">
              <a:buFont typeface="Wingdings" panose="05000000000000000000" pitchFamily="2" charset="2"/>
              <a:buChar char="v"/>
            </a:pPr>
            <a:r>
              <a:rPr lang="es-ES" b="1" i="1" dirty="0" err="1">
                <a:solidFill>
                  <a:schemeClr val="tx1"/>
                </a:solidFill>
                <a:effectLst/>
              </a:rPr>
              <a:t>Streptococcus</a:t>
            </a:r>
            <a:r>
              <a:rPr lang="es-ES" b="1" i="1" dirty="0">
                <a:solidFill>
                  <a:schemeClr val="tx1"/>
                </a:solidFill>
                <a:effectLst/>
              </a:rPr>
              <a:t>  grupo A: </a:t>
            </a:r>
            <a:r>
              <a:rPr lang="es-ES" b="1" i="1" dirty="0" err="1">
                <a:solidFill>
                  <a:schemeClr val="tx1"/>
                </a:solidFill>
                <a:effectLst/>
              </a:rPr>
              <a:t>Bacitracina</a:t>
            </a:r>
            <a:r>
              <a:rPr lang="es-ES" b="1" i="1" dirty="0">
                <a:solidFill>
                  <a:schemeClr val="tx1"/>
                </a:solidFill>
                <a:effectLst/>
              </a:rPr>
              <a:t>   </a:t>
            </a:r>
            <a:r>
              <a:rPr lang="es-ES" sz="2400" b="1" i="1" dirty="0">
                <a:solidFill>
                  <a:schemeClr val="tx1"/>
                </a:solidFill>
                <a:effectLst/>
              </a:rPr>
              <a:t>+</a:t>
            </a:r>
            <a:endParaRPr lang="es-ES" b="1" i="1" dirty="0">
              <a:solidFill>
                <a:schemeClr val="tx1"/>
              </a:solidFill>
              <a:effectLst/>
            </a:endParaRPr>
          </a:p>
          <a:p>
            <a:pPr marL="285750" indent="-285750">
              <a:buFont typeface="Wingdings" panose="05000000000000000000" pitchFamily="2" charset="2"/>
              <a:buChar char="v"/>
            </a:pPr>
            <a:r>
              <a:rPr lang="es-ES" b="1" i="1" dirty="0" err="1">
                <a:solidFill>
                  <a:schemeClr val="tx1"/>
                </a:solidFill>
                <a:effectLst/>
              </a:rPr>
              <a:t>Streptococcus</a:t>
            </a:r>
            <a:r>
              <a:rPr lang="es-ES" b="1" i="1" dirty="0">
                <a:solidFill>
                  <a:schemeClr val="tx1"/>
                </a:solidFill>
                <a:effectLst/>
              </a:rPr>
              <a:t>  grupo  B: Prueba de CAMP </a:t>
            </a:r>
            <a:r>
              <a:rPr lang="es-ES" sz="2400" b="1" i="1" dirty="0">
                <a:solidFill>
                  <a:schemeClr val="tx1"/>
                </a:solidFill>
                <a:effectLst/>
              </a:rPr>
              <a:t>+</a:t>
            </a:r>
            <a:r>
              <a:rPr lang="es-ES" b="1" i="1" dirty="0">
                <a:solidFill>
                  <a:schemeClr val="tx1"/>
                </a:solidFill>
                <a:effectLst/>
              </a:rPr>
              <a:t> </a:t>
            </a:r>
            <a:endParaRPr lang="es-ES" b="1" i="1" dirty="0"/>
          </a:p>
        </p:txBody>
      </p:sp>
    </p:spTree>
    <p:extLst>
      <p:ext uri="{BB962C8B-B14F-4D97-AF65-F5344CB8AC3E}">
        <p14:creationId xmlns:p14="http://schemas.microsoft.com/office/powerpoint/2010/main" val="48321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esultado de imagen para imagen de neumococo en agar sang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93156"/>
            <a:ext cx="3888432" cy="31078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sultado de imagen para imagen de siembra de LCR en agar sangre con est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00" y="3476337"/>
            <a:ext cx="4140460" cy="3193023"/>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4860032" y="404664"/>
            <a:ext cx="3673121" cy="461665"/>
          </a:xfrm>
          <a:prstGeom prst="rect">
            <a:avLst/>
          </a:prstGeom>
        </p:spPr>
        <p:txBody>
          <a:bodyPr wrap="none">
            <a:spAutoFit/>
          </a:bodyPr>
          <a:lstStyle/>
          <a:p>
            <a:r>
              <a:rPr lang="es-ES" sz="2400" b="1" i="1" dirty="0" err="1">
                <a:solidFill>
                  <a:schemeClr val="tx1"/>
                </a:solidFill>
                <a:effectLst/>
              </a:rPr>
              <a:t>Streptococcus</a:t>
            </a:r>
            <a:r>
              <a:rPr lang="es-ES" sz="2400" b="1" i="1" dirty="0">
                <a:solidFill>
                  <a:schemeClr val="tx1"/>
                </a:solidFill>
                <a:effectLst/>
              </a:rPr>
              <a:t>  </a:t>
            </a:r>
            <a:r>
              <a:rPr lang="es-ES" sz="2400" b="1" i="1" dirty="0" err="1">
                <a:solidFill>
                  <a:schemeClr val="tx1"/>
                </a:solidFill>
                <a:effectLst/>
              </a:rPr>
              <a:t>pneumoniae</a:t>
            </a:r>
            <a:endParaRPr lang="es-ES" sz="2400" dirty="0"/>
          </a:p>
        </p:txBody>
      </p:sp>
      <p:pic>
        <p:nvPicPr>
          <p:cNvPr id="11268" name="Picture 4" descr="Resultado de imagen para imagen de optoquina positiva en  en agar sangre"/>
          <p:cNvPicPr>
            <a:picLocks noChangeAspect="1" noChangeArrowheads="1"/>
          </p:cNvPicPr>
          <p:nvPr/>
        </p:nvPicPr>
        <p:blipFill rotWithShape="1">
          <a:blip r:embed="rId4">
            <a:extLst>
              <a:ext uri="{28A0092B-C50C-407E-A947-70E740481C1C}">
                <a14:useLocalDpi xmlns:a14="http://schemas.microsoft.com/office/drawing/2010/main" val="0"/>
              </a:ext>
            </a:extLst>
          </a:blip>
          <a:srcRect l="4290" t="15027" r="51900" b="11534"/>
          <a:stretch/>
        </p:blipFill>
        <p:spPr bwMode="auto">
          <a:xfrm>
            <a:off x="4211960" y="1199695"/>
            <a:ext cx="4752528" cy="4677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739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Resultado de imagen para imagen de haemophil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39" y="-662661"/>
            <a:ext cx="6934200" cy="52006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4"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l="11815" t="14895" r="13060" b="6784"/>
          <a:stretch/>
        </p:blipFill>
        <p:spPr bwMode="auto">
          <a:xfrm>
            <a:off x="22239" y="4212858"/>
            <a:ext cx="5209309" cy="264514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Resultado de imagen para imagen de haemofil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188640"/>
            <a:ext cx="3048273" cy="201622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Resultado de imagen para imagen de haemofilu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8" descr="Resultado de imagen para imagen de haemofilu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10" descr="Resultado de imagen para imagen de haemofilu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12" descr="Resultado de imagen para imagen de haemofilu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14" descr="Resultado de imagen para imagen de haemofilu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16" descr="Resultado de imagen para imagen de haemofilu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9" name="AutoShape 18" descr="Resultado de imagen para imagen de haemofilus"/>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 name="AutoShape 20" descr="Resultado de imagen para imagen de haemofilus"/>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 name="AutoShape 22" descr="Resultado de imagen para imagen de haemofilus"/>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2" name="AutoShape 24" descr="Resultado de imagen para imagen de haemofilus"/>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 name="AutoShape 26" descr="Resultado de imagen para imagen de haemofilus"/>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4" name="AutoShape 28" descr="Resultado de imagen para imagen de haemofilus"/>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5" name="AutoShape 30" descr="Resultado de imagen para imagen de haemofilus"/>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6" name="AutoShape 32" descr="Resultado de imagen para imagen de haemofilus"/>
          <p:cNvSpPr>
            <a:spLocks noChangeAspect="1" noChangeArrowheads="1"/>
          </p:cNvSpPr>
          <p:nvPr/>
        </p:nvSpPr>
        <p:spPr bwMode="auto">
          <a:xfrm>
            <a:off x="21367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7" name="AutoShape 34" descr="Resultado de imagen para imagen de haemofilus"/>
          <p:cNvSpPr>
            <a:spLocks noChangeAspect="1" noChangeArrowheads="1"/>
          </p:cNvSpPr>
          <p:nvPr/>
        </p:nvSpPr>
        <p:spPr bwMode="auto">
          <a:xfrm>
            <a:off x="22891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8" name="AutoShape 36" descr="Resultado de imagen para imagen de haemofilus"/>
          <p:cNvSpPr>
            <a:spLocks noChangeAspect="1" noChangeArrowheads="1"/>
          </p:cNvSpPr>
          <p:nvPr/>
        </p:nvSpPr>
        <p:spPr bwMode="auto">
          <a:xfrm>
            <a:off x="24415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9" name="AutoShape 38" descr="Resultado de imagen para imagen de haemofilus"/>
          <p:cNvSpPr>
            <a:spLocks noChangeAspect="1" noChangeArrowheads="1"/>
          </p:cNvSpPr>
          <p:nvPr/>
        </p:nvSpPr>
        <p:spPr bwMode="auto">
          <a:xfrm>
            <a:off x="25939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920095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Resultado de imagen para imagen de haemofil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50968" y="13150080"/>
            <a:ext cx="7344816" cy="583264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Resultado de imagen para imagen de haemofilu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6" descr="Resultado de imagen para imagen de haemofilu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8" descr="Resultado de imagen para imagen de haemofilu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10" descr="Resultado de imagen para imagen de haemofilu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12" descr="Resultado de imagen para imagen de haemofilu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14" descr="Resultado de imagen para imagen de haemofilu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16" descr="Resultado de imagen para imagen de haemofilus"/>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9" name="AutoShape 18" descr="Resultado de imagen para imagen de haemofilus"/>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 name="AutoShape 20" descr="Resultado de imagen para imagen de haemofilus"/>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 name="AutoShape 22" descr="Resultado de imagen para imagen de haemofilus"/>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2" name="AutoShape 24" descr="Resultado de imagen para imagen de haemofilus"/>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 name="AutoShape 26" descr="Resultado de imagen para imagen de haemofilus"/>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4" name="AutoShape 28" descr="Resultado de imagen para imagen de haemofilus"/>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5" name="AutoShape 30" descr="Resultado de imagen para imagen de haemofilus"/>
          <p:cNvSpPr>
            <a:spLocks noChangeAspect="1" noChangeArrowheads="1"/>
          </p:cNvSpPr>
          <p:nvPr/>
        </p:nvSpPr>
        <p:spPr bwMode="auto">
          <a:xfrm>
            <a:off x="21367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6" name="AutoShape 32" descr="Resultado de imagen para imagen de haemofilus"/>
          <p:cNvSpPr>
            <a:spLocks noChangeAspect="1" noChangeArrowheads="1"/>
          </p:cNvSpPr>
          <p:nvPr/>
        </p:nvSpPr>
        <p:spPr bwMode="auto">
          <a:xfrm>
            <a:off x="22891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7" name="AutoShape 34" descr="Resultado de imagen para imagen de haemofilus"/>
          <p:cNvSpPr>
            <a:spLocks noChangeAspect="1" noChangeArrowheads="1"/>
          </p:cNvSpPr>
          <p:nvPr/>
        </p:nvSpPr>
        <p:spPr bwMode="auto">
          <a:xfrm>
            <a:off x="24415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8" name="AutoShape 36" descr="Resultado de imagen para imagen de haemofilus"/>
          <p:cNvSpPr>
            <a:spLocks noChangeAspect="1" noChangeArrowheads="1"/>
          </p:cNvSpPr>
          <p:nvPr/>
        </p:nvSpPr>
        <p:spPr bwMode="auto">
          <a:xfrm>
            <a:off x="25939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9" name="AutoShape 38" descr="Imagen relacionada"/>
          <p:cNvSpPr>
            <a:spLocks noChangeAspect="1" noChangeArrowheads="1"/>
          </p:cNvSpPr>
          <p:nvPr/>
        </p:nvSpPr>
        <p:spPr bwMode="auto">
          <a:xfrm>
            <a:off x="27463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0" name="AutoShape 40" descr="Resultado de imagen para imagen de haemofilus"/>
          <p:cNvSpPr>
            <a:spLocks noChangeAspect="1" noChangeArrowheads="1"/>
          </p:cNvSpPr>
          <p:nvPr/>
        </p:nvSpPr>
        <p:spPr bwMode="auto">
          <a:xfrm>
            <a:off x="28987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1" name="AutoShape 42" descr="Resultado de imagen para imagen de haemofilus"/>
          <p:cNvSpPr>
            <a:spLocks noChangeAspect="1" noChangeArrowheads="1"/>
          </p:cNvSpPr>
          <p:nvPr/>
        </p:nvSpPr>
        <p:spPr bwMode="auto">
          <a:xfrm>
            <a:off x="3051175" y="27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2" name="AutoShape 44" descr="Resultado de imagen para imagen de haemofilus"/>
          <p:cNvSpPr>
            <a:spLocks noChangeAspect="1" noChangeArrowheads="1"/>
          </p:cNvSpPr>
          <p:nvPr/>
        </p:nvSpPr>
        <p:spPr bwMode="auto">
          <a:xfrm>
            <a:off x="3203575" y="290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3" name="AutoShape 46" descr="Resultado de imagen para imagen de haemofilus"/>
          <p:cNvSpPr>
            <a:spLocks noChangeAspect="1" noChangeArrowheads="1"/>
          </p:cNvSpPr>
          <p:nvPr/>
        </p:nvSpPr>
        <p:spPr bwMode="auto">
          <a:xfrm>
            <a:off x="3355975" y="305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4" name="AutoShape 48" descr="Resultado de imagen para imagen de haemofilus"/>
          <p:cNvSpPr>
            <a:spLocks noChangeAspect="1" noChangeArrowheads="1"/>
          </p:cNvSpPr>
          <p:nvPr/>
        </p:nvSpPr>
        <p:spPr bwMode="auto">
          <a:xfrm>
            <a:off x="3508375" y="320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5" name="AutoShape 50" descr="Resultado de imagen para imagen de haemofilus"/>
          <p:cNvSpPr>
            <a:spLocks noChangeAspect="1" noChangeArrowheads="1"/>
          </p:cNvSpPr>
          <p:nvPr/>
        </p:nvSpPr>
        <p:spPr bwMode="auto">
          <a:xfrm>
            <a:off x="3660775" y="336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6" name="AutoShape 52" descr="Resultado de imagen para imagen de haemofilus"/>
          <p:cNvSpPr>
            <a:spLocks noChangeAspect="1" noChangeArrowheads="1"/>
          </p:cNvSpPr>
          <p:nvPr/>
        </p:nvSpPr>
        <p:spPr bwMode="auto">
          <a:xfrm>
            <a:off x="3813175" y="351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7" name="AutoShape 54" descr="Resultado de imagen para imagen de haemofilus"/>
          <p:cNvSpPr>
            <a:spLocks noChangeAspect="1" noChangeArrowheads="1"/>
          </p:cNvSpPr>
          <p:nvPr/>
        </p:nvSpPr>
        <p:spPr bwMode="auto">
          <a:xfrm>
            <a:off x="3965575" y="366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8" name="AutoShape 56" descr="Resultado de imagen para imagen de haemofilus"/>
          <p:cNvSpPr>
            <a:spLocks noChangeAspect="1" noChangeArrowheads="1"/>
          </p:cNvSpPr>
          <p:nvPr/>
        </p:nvSpPr>
        <p:spPr bwMode="auto">
          <a:xfrm>
            <a:off x="4117975" y="381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9" name="AutoShape 58" descr="Resultado de imagen para imagen de haemofilus"/>
          <p:cNvSpPr>
            <a:spLocks noChangeAspect="1" noChangeArrowheads="1"/>
          </p:cNvSpPr>
          <p:nvPr/>
        </p:nvSpPr>
        <p:spPr bwMode="auto">
          <a:xfrm>
            <a:off x="4270375" y="397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0" name="AutoShape 60" descr="Resultado de imagen para imagen de haemofilus"/>
          <p:cNvSpPr>
            <a:spLocks noChangeAspect="1" noChangeArrowheads="1"/>
          </p:cNvSpPr>
          <p:nvPr/>
        </p:nvSpPr>
        <p:spPr bwMode="auto">
          <a:xfrm>
            <a:off x="4422775" y="412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1" name="AutoShape 62" descr="Resultado de imagen para imagen de haemofilus"/>
          <p:cNvSpPr>
            <a:spLocks noChangeAspect="1" noChangeArrowheads="1"/>
          </p:cNvSpPr>
          <p:nvPr/>
        </p:nvSpPr>
        <p:spPr bwMode="auto">
          <a:xfrm>
            <a:off x="4575175" y="427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12" name="AutoShape 64" descr="Resultado de imagen para imagen de haemofilus"/>
          <p:cNvSpPr>
            <a:spLocks noChangeAspect="1" noChangeArrowheads="1"/>
          </p:cNvSpPr>
          <p:nvPr/>
        </p:nvSpPr>
        <p:spPr bwMode="auto">
          <a:xfrm>
            <a:off x="4727575" y="442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13" name="AutoShape 66" descr="Resultado de imagen para imagen de haemofilus"/>
          <p:cNvSpPr>
            <a:spLocks noChangeAspect="1" noChangeArrowheads="1"/>
          </p:cNvSpPr>
          <p:nvPr/>
        </p:nvSpPr>
        <p:spPr bwMode="auto">
          <a:xfrm>
            <a:off x="4879975" y="457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15" name="AutoShape 68" descr="Resultado de imagen para imagen de haemofilus"/>
          <p:cNvSpPr>
            <a:spLocks noChangeAspect="1" noChangeArrowheads="1"/>
          </p:cNvSpPr>
          <p:nvPr/>
        </p:nvSpPr>
        <p:spPr bwMode="auto">
          <a:xfrm>
            <a:off x="5032375" y="473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16" name="AutoShape 70" descr="Resultado de imagen para imagen de haemofilus"/>
          <p:cNvSpPr>
            <a:spLocks noChangeAspect="1" noChangeArrowheads="1"/>
          </p:cNvSpPr>
          <p:nvPr/>
        </p:nvSpPr>
        <p:spPr bwMode="auto">
          <a:xfrm>
            <a:off x="5184775" y="488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17" name="AutoShape 72" descr="Resultado de imagen para imagen de haemofilus"/>
          <p:cNvSpPr>
            <a:spLocks noChangeAspect="1" noChangeArrowheads="1"/>
          </p:cNvSpPr>
          <p:nvPr/>
        </p:nvSpPr>
        <p:spPr bwMode="auto">
          <a:xfrm>
            <a:off x="5337175" y="503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18" name="AutoShape 74" descr="Resultado de imagen para imagen de haemofilus"/>
          <p:cNvSpPr>
            <a:spLocks noChangeAspect="1" noChangeArrowheads="1"/>
          </p:cNvSpPr>
          <p:nvPr/>
        </p:nvSpPr>
        <p:spPr bwMode="auto">
          <a:xfrm>
            <a:off x="5489575" y="518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19" name="AutoShape 76" descr="Resultado de imagen para imagen de haemofilus"/>
          <p:cNvSpPr>
            <a:spLocks noChangeAspect="1" noChangeArrowheads="1"/>
          </p:cNvSpPr>
          <p:nvPr/>
        </p:nvSpPr>
        <p:spPr bwMode="auto">
          <a:xfrm>
            <a:off x="5641975" y="534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20" name="AutoShape 78" descr="Resultado de imagen para imagen de haemofilus"/>
          <p:cNvSpPr>
            <a:spLocks noChangeAspect="1" noChangeArrowheads="1"/>
          </p:cNvSpPr>
          <p:nvPr/>
        </p:nvSpPr>
        <p:spPr bwMode="auto">
          <a:xfrm>
            <a:off x="5794375" y="549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21" name="AutoShape 80" descr="Resultado de imagen para imagen de haemofilus"/>
          <p:cNvSpPr>
            <a:spLocks noChangeAspect="1" noChangeArrowheads="1"/>
          </p:cNvSpPr>
          <p:nvPr/>
        </p:nvSpPr>
        <p:spPr bwMode="auto">
          <a:xfrm>
            <a:off x="5946775" y="564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22" name="AutoShape 82" descr="Resultado de imagen para imagen de haemofilus"/>
          <p:cNvSpPr>
            <a:spLocks noChangeAspect="1" noChangeArrowheads="1"/>
          </p:cNvSpPr>
          <p:nvPr/>
        </p:nvSpPr>
        <p:spPr bwMode="auto">
          <a:xfrm>
            <a:off x="6099175" y="579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23" name="AutoShape 84" descr="Resultado de imagen para imagen de haemofilus"/>
          <p:cNvSpPr>
            <a:spLocks noChangeAspect="1" noChangeArrowheads="1"/>
          </p:cNvSpPr>
          <p:nvPr/>
        </p:nvSpPr>
        <p:spPr bwMode="auto">
          <a:xfrm>
            <a:off x="6251575" y="595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24" name="AutoShape 86" descr="Resultado de imagen para imagen de haemofilus"/>
          <p:cNvSpPr>
            <a:spLocks noChangeAspect="1" noChangeArrowheads="1"/>
          </p:cNvSpPr>
          <p:nvPr/>
        </p:nvSpPr>
        <p:spPr bwMode="auto">
          <a:xfrm>
            <a:off x="6403975" y="610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25" name="AutoShape 88" descr="Resultado de imagen para imagen de haemofilus"/>
          <p:cNvSpPr>
            <a:spLocks noChangeAspect="1" noChangeArrowheads="1"/>
          </p:cNvSpPr>
          <p:nvPr/>
        </p:nvSpPr>
        <p:spPr bwMode="auto">
          <a:xfrm>
            <a:off x="6556375" y="625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26" name="AutoShape 90" descr="Resultado de imagen para imagen de haemofilus"/>
          <p:cNvSpPr>
            <a:spLocks noChangeAspect="1" noChangeArrowheads="1"/>
          </p:cNvSpPr>
          <p:nvPr/>
        </p:nvSpPr>
        <p:spPr bwMode="auto">
          <a:xfrm>
            <a:off x="6708775" y="640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27" name="AutoShape 92" descr="Resultado de imagen para imagen de haemofilus"/>
          <p:cNvSpPr>
            <a:spLocks noChangeAspect="1" noChangeArrowheads="1"/>
          </p:cNvSpPr>
          <p:nvPr/>
        </p:nvSpPr>
        <p:spPr bwMode="auto">
          <a:xfrm>
            <a:off x="6861175" y="656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28" name="AutoShape 94" descr="Resultado de imagen para imagen de haemofilus"/>
          <p:cNvSpPr>
            <a:spLocks noChangeAspect="1" noChangeArrowheads="1"/>
          </p:cNvSpPr>
          <p:nvPr/>
        </p:nvSpPr>
        <p:spPr bwMode="auto">
          <a:xfrm>
            <a:off x="7013575" y="671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29" name="AutoShape 96" descr="Resultado de imagen para imagen de haemofilus"/>
          <p:cNvSpPr>
            <a:spLocks noChangeAspect="1" noChangeArrowheads="1"/>
          </p:cNvSpPr>
          <p:nvPr/>
        </p:nvSpPr>
        <p:spPr bwMode="auto">
          <a:xfrm>
            <a:off x="7165975" y="686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30" name="AutoShape 98" descr="Resultado de imagen para imagen de haemofilus"/>
          <p:cNvSpPr>
            <a:spLocks noChangeAspect="1" noChangeArrowheads="1"/>
          </p:cNvSpPr>
          <p:nvPr/>
        </p:nvSpPr>
        <p:spPr bwMode="auto">
          <a:xfrm>
            <a:off x="7318375" y="701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31" name="AutoShape 100" descr="Resultado de imagen para imagen de haemofilus"/>
          <p:cNvSpPr>
            <a:spLocks noChangeAspect="1" noChangeArrowheads="1"/>
          </p:cNvSpPr>
          <p:nvPr/>
        </p:nvSpPr>
        <p:spPr bwMode="auto">
          <a:xfrm>
            <a:off x="7470775" y="717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32" name="AutoShape 102" descr="Resultado de imagen para imagen de haemofilus"/>
          <p:cNvSpPr>
            <a:spLocks noChangeAspect="1" noChangeArrowheads="1"/>
          </p:cNvSpPr>
          <p:nvPr/>
        </p:nvSpPr>
        <p:spPr bwMode="auto">
          <a:xfrm>
            <a:off x="7623175" y="732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33" name="AutoShape 104" descr="Resultado de imagen para imagen de haemofilus"/>
          <p:cNvSpPr>
            <a:spLocks noChangeAspect="1" noChangeArrowheads="1"/>
          </p:cNvSpPr>
          <p:nvPr/>
        </p:nvSpPr>
        <p:spPr bwMode="auto">
          <a:xfrm>
            <a:off x="7775575" y="747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34" name="AutoShape 106" descr="Resultado de imagen para imagen de haemofilus"/>
          <p:cNvSpPr>
            <a:spLocks noChangeAspect="1" noChangeArrowheads="1"/>
          </p:cNvSpPr>
          <p:nvPr/>
        </p:nvSpPr>
        <p:spPr bwMode="auto">
          <a:xfrm>
            <a:off x="7927975" y="762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35" name="AutoShape 108" descr="Resultado de imagen para imagen de haemofilus"/>
          <p:cNvSpPr>
            <a:spLocks noChangeAspect="1" noChangeArrowheads="1"/>
          </p:cNvSpPr>
          <p:nvPr/>
        </p:nvSpPr>
        <p:spPr bwMode="auto">
          <a:xfrm>
            <a:off x="8080375" y="778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36" name="AutoShape 110" descr="Resultado de imagen para imagen de haemofilus"/>
          <p:cNvSpPr>
            <a:spLocks noChangeAspect="1" noChangeArrowheads="1"/>
          </p:cNvSpPr>
          <p:nvPr/>
        </p:nvSpPr>
        <p:spPr bwMode="auto">
          <a:xfrm>
            <a:off x="8232775" y="793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37" name="AutoShape 112" descr="Resultado de imagen para imagen de haemofilus"/>
          <p:cNvSpPr>
            <a:spLocks noChangeAspect="1" noChangeArrowheads="1"/>
          </p:cNvSpPr>
          <p:nvPr/>
        </p:nvSpPr>
        <p:spPr bwMode="auto">
          <a:xfrm>
            <a:off x="8385175" y="808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38" name="AutoShape 114" descr="Resultado de imagen para imagen de haemofilus"/>
          <p:cNvSpPr>
            <a:spLocks noChangeAspect="1" noChangeArrowheads="1"/>
          </p:cNvSpPr>
          <p:nvPr/>
        </p:nvSpPr>
        <p:spPr bwMode="auto">
          <a:xfrm>
            <a:off x="8537575" y="823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39" name="AutoShape 116" descr="Resultado de imagen para imagen de haemofilus"/>
          <p:cNvSpPr>
            <a:spLocks noChangeAspect="1" noChangeArrowheads="1"/>
          </p:cNvSpPr>
          <p:nvPr/>
        </p:nvSpPr>
        <p:spPr bwMode="auto">
          <a:xfrm>
            <a:off x="8689975" y="838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40" name="AutoShape 118" descr="Resultado de imagen para imagen de haemofilus"/>
          <p:cNvSpPr>
            <a:spLocks noChangeAspect="1" noChangeArrowheads="1"/>
          </p:cNvSpPr>
          <p:nvPr/>
        </p:nvSpPr>
        <p:spPr bwMode="auto">
          <a:xfrm>
            <a:off x="8842375" y="854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41" name="AutoShape 120" descr="Resultado de imagen para imagen de haemofilus"/>
          <p:cNvSpPr>
            <a:spLocks noChangeAspect="1" noChangeArrowheads="1"/>
          </p:cNvSpPr>
          <p:nvPr/>
        </p:nvSpPr>
        <p:spPr bwMode="auto">
          <a:xfrm>
            <a:off x="8994775" y="869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42" name="AutoShape 122" descr="Resultado de imagen para imagen de haemofilus"/>
          <p:cNvSpPr>
            <a:spLocks noChangeAspect="1" noChangeArrowheads="1"/>
          </p:cNvSpPr>
          <p:nvPr/>
        </p:nvSpPr>
        <p:spPr bwMode="auto">
          <a:xfrm>
            <a:off x="9147175" y="884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43" name="AutoShape 124" descr="Resultado de imagen para imagen de haemofilus"/>
          <p:cNvSpPr>
            <a:spLocks noChangeAspect="1" noChangeArrowheads="1"/>
          </p:cNvSpPr>
          <p:nvPr/>
        </p:nvSpPr>
        <p:spPr bwMode="auto">
          <a:xfrm>
            <a:off x="9299575" y="899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44" name="AutoShape 126" descr="Resultado de imagen para imagen de haemofilus"/>
          <p:cNvSpPr>
            <a:spLocks noChangeAspect="1" noChangeArrowheads="1"/>
          </p:cNvSpPr>
          <p:nvPr/>
        </p:nvSpPr>
        <p:spPr bwMode="auto">
          <a:xfrm>
            <a:off x="9451975" y="915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45" name="AutoShape 128" descr="Resultado de imagen para imagen de haemofilus"/>
          <p:cNvSpPr>
            <a:spLocks noChangeAspect="1" noChangeArrowheads="1"/>
          </p:cNvSpPr>
          <p:nvPr/>
        </p:nvSpPr>
        <p:spPr bwMode="auto">
          <a:xfrm>
            <a:off x="9604375" y="930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46" name="AutoShape 130" descr="Resultado de imagen para imagen de haemofilus"/>
          <p:cNvSpPr>
            <a:spLocks noChangeAspect="1" noChangeArrowheads="1"/>
          </p:cNvSpPr>
          <p:nvPr/>
        </p:nvSpPr>
        <p:spPr bwMode="auto">
          <a:xfrm>
            <a:off x="9756775" y="945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47" name="AutoShape 132" descr="Resultado de imagen para imagen de haemofilus"/>
          <p:cNvSpPr>
            <a:spLocks noChangeAspect="1" noChangeArrowheads="1"/>
          </p:cNvSpPr>
          <p:nvPr/>
        </p:nvSpPr>
        <p:spPr bwMode="auto">
          <a:xfrm>
            <a:off x="9909175" y="960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48" name="AutoShape 134" descr="Resultado de imagen para imagen de haemofilus"/>
          <p:cNvSpPr>
            <a:spLocks noChangeAspect="1" noChangeArrowheads="1"/>
          </p:cNvSpPr>
          <p:nvPr/>
        </p:nvSpPr>
        <p:spPr bwMode="auto">
          <a:xfrm>
            <a:off x="10061575" y="976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49" name="AutoShape 136" descr="Resultado de imagen para imagen de haemofilus"/>
          <p:cNvSpPr>
            <a:spLocks noChangeAspect="1" noChangeArrowheads="1"/>
          </p:cNvSpPr>
          <p:nvPr/>
        </p:nvSpPr>
        <p:spPr bwMode="auto">
          <a:xfrm>
            <a:off x="10213975" y="991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50" name="AutoShape 138" descr="Resultado de imagen para imagen de haemofilus"/>
          <p:cNvSpPr>
            <a:spLocks noChangeAspect="1" noChangeArrowheads="1"/>
          </p:cNvSpPr>
          <p:nvPr/>
        </p:nvSpPr>
        <p:spPr bwMode="auto">
          <a:xfrm>
            <a:off x="10366375" y="1006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51" name="AutoShape 140" descr="Resultado de imagen para imagen de haemofilus"/>
          <p:cNvSpPr>
            <a:spLocks noChangeAspect="1" noChangeArrowheads="1"/>
          </p:cNvSpPr>
          <p:nvPr/>
        </p:nvSpPr>
        <p:spPr bwMode="auto">
          <a:xfrm>
            <a:off x="10518775" y="1021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52" name="AutoShape 142" descr="Resultado de imagen para imagen de haemofilus"/>
          <p:cNvSpPr>
            <a:spLocks noChangeAspect="1" noChangeArrowheads="1"/>
          </p:cNvSpPr>
          <p:nvPr/>
        </p:nvSpPr>
        <p:spPr bwMode="auto">
          <a:xfrm>
            <a:off x="10671175" y="1037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53" name="AutoShape 144" descr="Resultado de imagen para imagen de haemofilus"/>
          <p:cNvSpPr>
            <a:spLocks noChangeAspect="1" noChangeArrowheads="1"/>
          </p:cNvSpPr>
          <p:nvPr/>
        </p:nvSpPr>
        <p:spPr bwMode="auto">
          <a:xfrm>
            <a:off x="10823575" y="1052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54" name="AutoShape 146" descr="Resultado de imagen para imagen de haemofilus"/>
          <p:cNvSpPr>
            <a:spLocks noChangeAspect="1" noChangeArrowheads="1"/>
          </p:cNvSpPr>
          <p:nvPr/>
        </p:nvSpPr>
        <p:spPr bwMode="auto">
          <a:xfrm>
            <a:off x="10975975" y="1067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55" name="AutoShape 148" descr="Resultado de imagen para imagen de haemofilus"/>
          <p:cNvSpPr>
            <a:spLocks noChangeAspect="1" noChangeArrowheads="1"/>
          </p:cNvSpPr>
          <p:nvPr/>
        </p:nvSpPr>
        <p:spPr bwMode="auto">
          <a:xfrm>
            <a:off x="11128375" y="1082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56" name="AutoShape 150" descr="Resultado de imagen para imagen de haemofilus"/>
          <p:cNvSpPr>
            <a:spLocks noChangeAspect="1" noChangeArrowheads="1"/>
          </p:cNvSpPr>
          <p:nvPr/>
        </p:nvSpPr>
        <p:spPr bwMode="auto">
          <a:xfrm>
            <a:off x="11280775" y="1098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57" name="AutoShape 152" descr="Resultado de imagen para imagen de haemofilus"/>
          <p:cNvSpPr>
            <a:spLocks noChangeAspect="1" noChangeArrowheads="1"/>
          </p:cNvSpPr>
          <p:nvPr/>
        </p:nvSpPr>
        <p:spPr bwMode="auto">
          <a:xfrm>
            <a:off x="11433175" y="1113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58" name="AutoShape 154" descr="Resultado de imagen para imagen de haemofilus"/>
          <p:cNvSpPr>
            <a:spLocks noChangeAspect="1" noChangeArrowheads="1"/>
          </p:cNvSpPr>
          <p:nvPr/>
        </p:nvSpPr>
        <p:spPr bwMode="auto">
          <a:xfrm>
            <a:off x="11585575" y="1128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59" name="AutoShape 156" descr="Resultado de imagen para imagen de haemofilus"/>
          <p:cNvSpPr>
            <a:spLocks noChangeAspect="1" noChangeArrowheads="1"/>
          </p:cNvSpPr>
          <p:nvPr/>
        </p:nvSpPr>
        <p:spPr bwMode="auto">
          <a:xfrm>
            <a:off x="11737975" y="1143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60" name="AutoShape 158" descr="Resultado de imagen para imagen de haemofilus"/>
          <p:cNvSpPr>
            <a:spLocks noChangeAspect="1" noChangeArrowheads="1"/>
          </p:cNvSpPr>
          <p:nvPr/>
        </p:nvSpPr>
        <p:spPr bwMode="auto">
          <a:xfrm>
            <a:off x="11890375" y="1159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61" name="AutoShape 160" descr="Resultado de imagen para imagen de haemofilus"/>
          <p:cNvSpPr>
            <a:spLocks noChangeAspect="1" noChangeArrowheads="1"/>
          </p:cNvSpPr>
          <p:nvPr/>
        </p:nvSpPr>
        <p:spPr bwMode="auto">
          <a:xfrm>
            <a:off x="12042775" y="1174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62" name="AutoShape 162" descr="Resultado de imagen para imagen de haemofilus"/>
          <p:cNvSpPr>
            <a:spLocks noChangeAspect="1" noChangeArrowheads="1"/>
          </p:cNvSpPr>
          <p:nvPr/>
        </p:nvSpPr>
        <p:spPr bwMode="auto">
          <a:xfrm>
            <a:off x="12195175" y="1189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63" name="AutoShape 164" descr="Resultado de imagen para imagen de haemofilus"/>
          <p:cNvSpPr>
            <a:spLocks noChangeAspect="1" noChangeArrowheads="1"/>
          </p:cNvSpPr>
          <p:nvPr/>
        </p:nvSpPr>
        <p:spPr bwMode="auto">
          <a:xfrm>
            <a:off x="12347575" y="1204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64" name="AutoShape 166" descr="Resultado de imagen para imagen de haemofilus"/>
          <p:cNvSpPr>
            <a:spLocks noChangeAspect="1" noChangeArrowheads="1"/>
          </p:cNvSpPr>
          <p:nvPr/>
        </p:nvSpPr>
        <p:spPr bwMode="auto">
          <a:xfrm>
            <a:off x="12499975" y="1219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65" name="AutoShape 168" descr="Resultado de imagen para imagen de haemofilus"/>
          <p:cNvSpPr>
            <a:spLocks noChangeAspect="1" noChangeArrowheads="1"/>
          </p:cNvSpPr>
          <p:nvPr/>
        </p:nvSpPr>
        <p:spPr bwMode="auto">
          <a:xfrm>
            <a:off x="12652375" y="1235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66" name="AutoShape 170" descr="Resultado de imagen para imagen de haemofilus"/>
          <p:cNvSpPr>
            <a:spLocks noChangeAspect="1" noChangeArrowheads="1"/>
          </p:cNvSpPr>
          <p:nvPr/>
        </p:nvSpPr>
        <p:spPr bwMode="auto">
          <a:xfrm>
            <a:off x="12804775" y="1250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67" name="AutoShape 172" descr="Resultado de imagen para imagen de haemofilus"/>
          <p:cNvSpPr>
            <a:spLocks noChangeAspect="1" noChangeArrowheads="1"/>
          </p:cNvSpPr>
          <p:nvPr/>
        </p:nvSpPr>
        <p:spPr bwMode="auto">
          <a:xfrm>
            <a:off x="12957175" y="1265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68" name="AutoShape 174" descr="Resultado de imagen para imagen de haemofilus"/>
          <p:cNvSpPr>
            <a:spLocks noChangeAspect="1" noChangeArrowheads="1"/>
          </p:cNvSpPr>
          <p:nvPr/>
        </p:nvSpPr>
        <p:spPr bwMode="auto">
          <a:xfrm>
            <a:off x="13109575" y="1280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69" name="AutoShape 176" descr="Resultado de imagen para imagen de haemofilus"/>
          <p:cNvSpPr>
            <a:spLocks noChangeAspect="1" noChangeArrowheads="1"/>
          </p:cNvSpPr>
          <p:nvPr/>
        </p:nvSpPr>
        <p:spPr bwMode="auto">
          <a:xfrm>
            <a:off x="13261975" y="1296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70" name="AutoShape 178" descr="Resultado de imagen para imagen de haemofilus"/>
          <p:cNvSpPr>
            <a:spLocks noChangeAspect="1" noChangeArrowheads="1"/>
          </p:cNvSpPr>
          <p:nvPr/>
        </p:nvSpPr>
        <p:spPr bwMode="auto">
          <a:xfrm>
            <a:off x="13414375" y="1311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71" name="AutoShape 180" descr="Resultado de imagen para imagen de haemofilus"/>
          <p:cNvSpPr>
            <a:spLocks noChangeAspect="1" noChangeArrowheads="1"/>
          </p:cNvSpPr>
          <p:nvPr/>
        </p:nvSpPr>
        <p:spPr bwMode="auto">
          <a:xfrm>
            <a:off x="13566775" y="1326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72" name="AutoShape 182" descr="Resultado de imagen para imagen de haemofilus"/>
          <p:cNvSpPr>
            <a:spLocks noChangeAspect="1" noChangeArrowheads="1"/>
          </p:cNvSpPr>
          <p:nvPr/>
        </p:nvSpPr>
        <p:spPr bwMode="auto">
          <a:xfrm>
            <a:off x="13719175" y="1341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73" name="AutoShape 184" descr="Resultado de imagen para imagen de haemofilus"/>
          <p:cNvSpPr>
            <a:spLocks noChangeAspect="1" noChangeArrowheads="1"/>
          </p:cNvSpPr>
          <p:nvPr/>
        </p:nvSpPr>
        <p:spPr bwMode="auto">
          <a:xfrm>
            <a:off x="13871575" y="1357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74" name="AutoShape 186" descr="Resultado de imagen para imagen de haemofilus"/>
          <p:cNvSpPr>
            <a:spLocks noChangeAspect="1" noChangeArrowheads="1"/>
          </p:cNvSpPr>
          <p:nvPr/>
        </p:nvSpPr>
        <p:spPr bwMode="auto">
          <a:xfrm>
            <a:off x="14023975" y="1372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75" name="AutoShape 188" descr="Resultado de imagen para imagen de haemofilus"/>
          <p:cNvSpPr>
            <a:spLocks noChangeAspect="1" noChangeArrowheads="1"/>
          </p:cNvSpPr>
          <p:nvPr/>
        </p:nvSpPr>
        <p:spPr bwMode="auto">
          <a:xfrm>
            <a:off x="14176375" y="1387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76" name="AutoShape 190" descr="Resultado de imagen para imagen de haemofilus"/>
          <p:cNvSpPr>
            <a:spLocks noChangeAspect="1" noChangeArrowheads="1"/>
          </p:cNvSpPr>
          <p:nvPr/>
        </p:nvSpPr>
        <p:spPr bwMode="auto">
          <a:xfrm>
            <a:off x="14328775" y="1402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77" name="AutoShape 192" descr="Resultado de imagen para imagen de haemofilus"/>
          <p:cNvSpPr>
            <a:spLocks noChangeAspect="1" noChangeArrowheads="1"/>
          </p:cNvSpPr>
          <p:nvPr/>
        </p:nvSpPr>
        <p:spPr bwMode="auto">
          <a:xfrm>
            <a:off x="14481175" y="1418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78" name="AutoShape 194" descr="Resultado de imagen para imagen de haemofilus"/>
          <p:cNvSpPr>
            <a:spLocks noChangeAspect="1" noChangeArrowheads="1"/>
          </p:cNvSpPr>
          <p:nvPr/>
        </p:nvSpPr>
        <p:spPr bwMode="auto">
          <a:xfrm>
            <a:off x="14633575" y="1433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79" name="AutoShape 196" descr="Resultado de imagen para imagen de haemofilus"/>
          <p:cNvSpPr>
            <a:spLocks noChangeAspect="1" noChangeArrowheads="1"/>
          </p:cNvSpPr>
          <p:nvPr/>
        </p:nvSpPr>
        <p:spPr bwMode="auto">
          <a:xfrm>
            <a:off x="14785975" y="1448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80" name="AutoShape 198" descr="Resultado de imagen para imagen de haemofilus"/>
          <p:cNvSpPr>
            <a:spLocks noChangeAspect="1" noChangeArrowheads="1"/>
          </p:cNvSpPr>
          <p:nvPr/>
        </p:nvSpPr>
        <p:spPr bwMode="auto">
          <a:xfrm>
            <a:off x="14938375" y="1463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81" name="AutoShape 200" descr="Resultado de imagen para imagen de haemofilus"/>
          <p:cNvSpPr>
            <a:spLocks noChangeAspect="1" noChangeArrowheads="1"/>
          </p:cNvSpPr>
          <p:nvPr/>
        </p:nvSpPr>
        <p:spPr bwMode="auto">
          <a:xfrm>
            <a:off x="15090775" y="1479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82" name="AutoShape 202" descr="Resultado de imagen para imagen de haemofilus"/>
          <p:cNvSpPr>
            <a:spLocks noChangeAspect="1" noChangeArrowheads="1"/>
          </p:cNvSpPr>
          <p:nvPr/>
        </p:nvSpPr>
        <p:spPr bwMode="auto">
          <a:xfrm>
            <a:off x="15243175" y="1494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83" name="AutoShape 204" descr="Resultado de imagen para imagen de haemofilus"/>
          <p:cNvSpPr>
            <a:spLocks noChangeAspect="1" noChangeArrowheads="1"/>
          </p:cNvSpPr>
          <p:nvPr/>
        </p:nvSpPr>
        <p:spPr bwMode="auto">
          <a:xfrm>
            <a:off x="15395575" y="1509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84" name="AutoShape 206" descr="Resultado de imagen para imagen de haemofilus"/>
          <p:cNvSpPr>
            <a:spLocks noChangeAspect="1" noChangeArrowheads="1"/>
          </p:cNvSpPr>
          <p:nvPr/>
        </p:nvSpPr>
        <p:spPr bwMode="auto">
          <a:xfrm>
            <a:off x="15547975" y="1524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85" name="AutoShape 208" descr="Resultado de imagen para imagen de haemofilus"/>
          <p:cNvSpPr>
            <a:spLocks noChangeAspect="1" noChangeArrowheads="1"/>
          </p:cNvSpPr>
          <p:nvPr/>
        </p:nvSpPr>
        <p:spPr bwMode="auto">
          <a:xfrm>
            <a:off x="15700375" y="1540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86" name="AutoShape 210" descr="Resultado de imagen para imagen de haemofilus"/>
          <p:cNvSpPr>
            <a:spLocks noChangeAspect="1" noChangeArrowheads="1"/>
          </p:cNvSpPr>
          <p:nvPr/>
        </p:nvSpPr>
        <p:spPr bwMode="auto">
          <a:xfrm>
            <a:off x="15852775" y="1555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87" name="AutoShape 212" descr="Resultado de imagen para imagen de haemofilus"/>
          <p:cNvSpPr>
            <a:spLocks noChangeAspect="1" noChangeArrowheads="1"/>
          </p:cNvSpPr>
          <p:nvPr/>
        </p:nvSpPr>
        <p:spPr bwMode="auto">
          <a:xfrm>
            <a:off x="16005175" y="1570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88" name="AutoShape 214" descr="Resultado de imagen para imagen de haemofilus"/>
          <p:cNvSpPr>
            <a:spLocks noChangeAspect="1" noChangeArrowheads="1"/>
          </p:cNvSpPr>
          <p:nvPr/>
        </p:nvSpPr>
        <p:spPr bwMode="auto">
          <a:xfrm>
            <a:off x="16157575" y="1585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89" name="AutoShape 216" descr="Resultado de imagen para imagen de haemofilus"/>
          <p:cNvSpPr>
            <a:spLocks noChangeAspect="1" noChangeArrowheads="1"/>
          </p:cNvSpPr>
          <p:nvPr/>
        </p:nvSpPr>
        <p:spPr bwMode="auto">
          <a:xfrm>
            <a:off x="16309975" y="1600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90" name="AutoShape 218" descr="Resultado de imagen para imagen de haemofilus"/>
          <p:cNvSpPr>
            <a:spLocks noChangeAspect="1" noChangeArrowheads="1"/>
          </p:cNvSpPr>
          <p:nvPr/>
        </p:nvSpPr>
        <p:spPr bwMode="auto">
          <a:xfrm>
            <a:off x="16462375" y="1616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91" name="AutoShape 220" descr="Resultado de imagen para imagen de haemofilus"/>
          <p:cNvSpPr>
            <a:spLocks noChangeAspect="1" noChangeArrowheads="1"/>
          </p:cNvSpPr>
          <p:nvPr/>
        </p:nvSpPr>
        <p:spPr bwMode="auto">
          <a:xfrm>
            <a:off x="16614775" y="1631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92" name="AutoShape 222" descr="Resultado de imagen para imagen de haemofilus"/>
          <p:cNvSpPr>
            <a:spLocks noChangeAspect="1" noChangeArrowheads="1"/>
          </p:cNvSpPr>
          <p:nvPr/>
        </p:nvSpPr>
        <p:spPr bwMode="auto">
          <a:xfrm>
            <a:off x="16767175" y="1646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93" name="AutoShape 224" descr="Resultado de imagen para imagen de haemofilus"/>
          <p:cNvSpPr>
            <a:spLocks noChangeAspect="1" noChangeArrowheads="1"/>
          </p:cNvSpPr>
          <p:nvPr/>
        </p:nvSpPr>
        <p:spPr bwMode="auto">
          <a:xfrm>
            <a:off x="16919575" y="1661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94" name="AutoShape 226" descr="Resultado de imagen para imagen de haemofilus"/>
          <p:cNvSpPr>
            <a:spLocks noChangeAspect="1" noChangeArrowheads="1"/>
          </p:cNvSpPr>
          <p:nvPr/>
        </p:nvSpPr>
        <p:spPr bwMode="auto">
          <a:xfrm>
            <a:off x="17071975" y="1677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95" name="AutoShape 228" descr="Resultado de imagen para imagen de haemofilus"/>
          <p:cNvSpPr>
            <a:spLocks noChangeAspect="1" noChangeArrowheads="1"/>
          </p:cNvSpPr>
          <p:nvPr/>
        </p:nvSpPr>
        <p:spPr bwMode="auto">
          <a:xfrm>
            <a:off x="17224375" y="1692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96" name="AutoShape 230" descr="Resultado de imagen para imagen de haemofilus"/>
          <p:cNvSpPr>
            <a:spLocks noChangeAspect="1" noChangeArrowheads="1"/>
          </p:cNvSpPr>
          <p:nvPr/>
        </p:nvSpPr>
        <p:spPr bwMode="auto">
          <a:xfrm>
            <a:off x="17376775" y="1707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97" name="AutoShape 232" descr="Resultado de imagen para imagen de haemofilus"/>
          <p:cNvSpPr>
            <a:spLocks noChangeAspect="1" noChangeArrowheads="1"/>
          </p:cNvSpPr>
          <p:nvPr/>
        </p:nvSpPr>
        <p:spPr bwMode="auto">
          <a:xfrm>
            <a:off x="17529175" y="1722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98" name="AutoShape 234" descr="Resultado de imagen para imagen de haemofilus"/>
          <p:cNvSpPr>
            <a:spLocks noChangeAspect="1" noChangeArrowheads="1"/>
          </p:cNvSpPr>
          <p:nvPr/>
        </p:nvSpPr>
        <p:spPr bwMode="auto">
          <a:xfrm>
            <a:off x="17681575" y="1738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99" name="AutoShape 236" descr="Resultado de imagen para imagen de haemofilus"/>
          <p:cNvSpPr>
            <a:spLocks noChangeAspect="1" noChangeArrowheads="1"/>
          </p:cNvSpPr>
          <p:nvPr/>
        </p:nvSpPr>
        <p:spPr bwMode="auto">
          <a:xfrm>
            <a:off x="17833975" y="1753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00" name="AutoShape 238" descr="Resultado de imagen para imagen de haemofilus"/>
          <p:cNvSpPr>
            <a:spLocks noChangeAspect="1" noChangeArrowheads="1"/>
          </p:cNvSpPr>
          <p:nvPr/>
        </p:nvSpPr>
        <p:spPr bwMode="auto">
          <a:xfrm>
            <a:off x="17986375" y="1768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01" name="AutoShape 240" descr="Resultado de imagen para imagen de haemofilus"/>
          <p:cNvSpPr>
            <a:spLocks noChangeAspect="1" noChangeArrowheads="1"/>
          </p:cNvSpPr>
          <p:nvPr/>
        </p:nvSpPr>
        <p:spPr bwMode="auto">
          <a:xfrm>
            <a:off x="18138775" y="1783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02" name="AutoShape 242" descr="Resultado de imagen para imagen de haemofilus"/>
          <p:cNvSpPr>
            <a:spLocks noChangeAspect="1" noChangeArrowheads="1"/>
          </p:cNvSpPr>
          <p:nvPr/>
        </p:nvSpPr>
        <p:spPr bwMode="auto">
          <a:xfrm>
            <a:off x="18291175" y="1799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03" name="AutoShape 244" descr="Resultado de imagen para imagen de haemofilus"/>
          <p:cNvSpPr>
            <a:spLocks noChangeAspect="1" noChangeArrowheads="1"/>
          </p:cNvSpPr>
          <p:nvPr/>
        </p:nvSpPr>
        <p:spPr bwMode="auto">
          <a:xfrm>
            <a:off x="18443575" y="1814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04" name="AutoShape 246" descr="Resultado de imagen para imagen de haemofilus"/>
          <p:cNvSpPr>
            <a:spLocks noChangeAspect="1" noChangeArrowheads="1"/>
          </p:cNvSpPr>
          <p:nvPr/>
        </p:nvSpPr>
        <p:spPr bwMode="auto">
          <a:xfrm>
            <a:off x="18595975" y="1829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05" name="AutoShape 248" descr="Resultado de imagen para imagen de haemofilus"/>
          <p:cNvSpPr>
            <a:spLocks noChangeAspect="1" noChangeArrowheads="1"/>
          </p:cNvSpPr>
          <p:nvPr/>
        </p:nvSpPr>
        <p:spPr bwMode="auto">
          <a:xfrm>
            <a:off x="18748375" y="1844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06" name="AutoShape 250" descr="Resultado de imagen para imagen de haemofilus"/>
          <p:cNvSpPr>
            <a:spLocks noChangeAspect="1" noChangeArrowheads="1"/>
          </p:cNvSpPr>
          <p:nvPr/>
        </p:nvSpPr>
        <p:spPr bwMode="auto">
          <a:xfrm>
            <a:off x="18900775" y="1860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07" name="AutoShape 252" descr="Resultado de imagen para imagen de haemofilus"/>
          <p:cNvSpPr>
            <a:spLocks noChangeAspect="1" noChangeArrowheads="1"/>
          </p:cNvSpPr>
          <p:nvPr/>
        </p:nvSpPr>
        <p:spPr bwMode="auto">
          <a:xfrm>
            <a:off x="19053175" y="1875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08" name="AutoShape 254" descr="Resultado de imagen para imagen de haemofilus"/>
          <p:cNvSpPr>
            <a:spLocks noChangeAspect="1" noChangeArrowheads="1"/>
          </p:cNvSpPr>
          <p:nvPr/>
        </p:nvSpPr>
        <p:spPr bwMode="auto">
          <a:xfrm>
            <a:off x="19205575" y="1890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09" name="AutoShape 256" descr="Resultado de imagen para imagen de haemofilus"/>
          <p:cNvSpPr>
            <a:spLocks noChangeAspect="1" noChangeArrowheads="1"/>
          </p:cNvSpPr>
          <p:nvPr/>
        </p:nvSpPr>
        <p:spPr bwMode="auto">
          <a:xfrm>
            <a:off x="19357975" y="1905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10" name="AutoShape 258" descr="Resultado de imagen para imagen de haemofilus"/>
          <p:cNvSpPr>
            <a:spLocks noChangeAspect="1" noChangeArrowheads="1"/>
          </p:cNvSpPr>
          <p:nvPr/>
        </p:nvSpPr>
        <p:spPr bwMode="auto">
          <a:xfrm>
            <a:off x="19510375" y="1921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11" name="AutoShape 260" descr="Resultado de imagen para imagen de haemofilus"/>
          <p:cNvSpPr>
            <a:spLocks noChangeAspect="1" noChangeArrowheads="1"/>
          </p:cNvSpPr>
          <p:nvPr/>
        </p:nvSpPr>
        <p:spPr bwMode="auto">
          <a:xfrm>
            <a:off x="19662775" y="1936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12" name="AutoShape 262" descr="Resultado de imagen para imagen de haemofilus"/>
          <p:cNvSpPr>
            <a:spLocks noChangeAspect="1" noChangeArrowheads="1"/>
          </p:cNvSpPr>
          <p:nvPr/>
        </p:nvSpPr>
        <p:spPr bwMode="auto">
          <a:xfrm>
            <a:off x="19815175" y="1951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13" name="AutoShape 264" descr="Resultado de imagen para imagen de haemofilus"/>
          <p:cNvSpPr>
            <a:spLocks noChangeAspect="1" noChangeArrowheads="1"/>
          </p:cNvSpPr>
          <p:nvPr/>
        </p:nvSpPr>
        <p:spPr bwMode="auto">
          <a:xfrm>
            <a:off x="19967575" y="1966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14" name="AutoShape 266" descr="Resultado de imagen para imagen de haemofilus"/>
          <p:cNvSpPr>
            <a:spLocks noChangeAspect="1" noChangeArrowheads="1"/>
          </p:cNvSpPr>
          <p:nvPr/>
        </p:nvSpPr>
        <p:spPr bwMode="auto">
          <a:xfrm>
            <a:off x="20119975" y="1981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15" name="AutoShape 268" descr="Resultado de imagen para imagen de haemofilus"/>
          <p:cNvSpPr>
            <a:spLocks noChangeAspect="1" noChangeArrowheads="1"/>
          </p:cNvSpPr>
          <p:nvPr/>
        </p:nvSpPr>
        <p:spPr bwMode="auto">
          <a:xfrm>
            <a:off x="20272375" y="1997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16" name="AutoShape 270" descr="Resultado de imagen para imagen de haemofilus"/>
          <p:cNvSpPr>
            <a:spLocks noChangeAspect="1" noChangeArrowheads="1"/>
          </p:cNvSpPr>
          <p:nvPr/>
        </p:nvSpPr>
        <p:spPr bwMode="auto">
          <a:xfrm>
            <a:off x="20424775" y="2012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17" name="AutoShape 272" descr="Resultado de imagen para imagen de haemofilus"/>
          <p:cNvSpPr>
            <a:spLocks noChangeAspect="1" noChangeArrowheads="1"/>
          </p:cNvSpPr>
          <p:nvPr/>
        </p:nvSpPr>
        <p:spPr bwMode="auto">
          <a:xfrm>
            <a:off x="20577175" y="2027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18" name="AutoShape 274" descr="Resultado de imagen para imagen de haemofilus"/>
          <p:cNvSpPr>
            <a:spLocks noChangeAspect="1" noChangeArrowheads="1"/>
          </p:cNvSpPr>
          <p:nvPr/>
        </p:nvSpPr>
        <p:spPr bwMode="auto">
          <a:xfrm>
            <a:off x="20729575" y="2042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19" name="AutoShape 276" descr="Resultado de imagen para imagen de haemofilus"/>
          <p:cNvSpPr>
            <a:spLocks noChangeAspect="1" noChangeArrowheads="1"/>
          </p:cNvSpPr>
          <p:nvPr/>
        </p:nvSpPr>
        <p:spPr bwMode="auto">
          <a:xfrm>
            <a:off x="20881975" y="2058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20" name="AutoShape 278" descr="Resultado de imagen para imagen de haemofilus"/>
          <p:cNvSpPr>
            <a:spLocks noChangeAspect="1" noChangeArrowheads="1"/>
          </p:cNvSpPr>
          <p:nvPr/>
        </p:nvSpPr>
        <p:spPr bwMode="auto">
          <a:xfrm>
            <a:off x="21034375" y="2073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21" name="AutoShape 280" descr="Resultado de imagen para imagen de haemofilus"/>
          <p:cNvSpPr>
            <a:spLocks noChangeAspect="1" noChangeArrowheads="1"/>
          </p:cNvSpPr>
          <p:nvPr/>
        </p:nvSpPr>
        <p:spPr bwMode="auto">
          <a:xfrm>
            <a:off x="21186775" y="2088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22" name="AutoShape 282" descr="Resultado de imagen para imagen de haemofilus"/>
          <p:cNvSpPr>
            <a:spLocks noChangeAspect="1" noChangeArrowheads="1"/>
          </p:cNvSpPr>
          <p:nvPr/>
        </p:nvSpPr>
        <p:spPr bwMode="auto">
          <a:xfrm>
            <a:off x="21339175" y="2103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23" name="AutoShape 284" descr="Resultado de imagen para imagen de haemofilus"/>
          <p:cNvSpPr>
            <a:spLocks noChangeAspect="1" noChangeArrowheads="1"/>
          </p:cNvSpPr>
          <p:nvPr/>
        </p:nvSpPr>
        <p:spPr bwMode="auto">
          <a:xfrm>
            <a:off x="21491575" y="2119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24" name="AutoShape 286" descr="Resultado de imagen para imagen de haemofilus"/>
          <p:cNvSpPr>
            <a:spLocks noChangeAspect="1" noChangeArrowheads="1"/>
          </p:cNvSpPr>
          <p:nvPr/>
        </p:nvSpPr>
        <p:spPr bwMode="auto">
          <a:xfrm>
            <a:off x="21643975" y="2134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25" name="AutoShape 288" descr="Resultado de imagen para imagen de haemofilus"/>
          <p:cNvSpPr>
            <a:spLocks noChangeAspect="1" noChangeArrowheads="1"/>
          </p:cNvSpPr>
          <p:nvPr/>
        </p:nvSpPr>
        <p:spPr bwMode="auto">
          <a:xfrm>
            <a:off x="21796375" y="2149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26" name="AutoShape 290" descr="Resultado de imagen para imagen de haemofilus"/>
          <p:cNvSpPr>
            <a:spLocks noChangeAspect="1" noChangeArrowheads="1"/>
          </p:cNvSpPr>
          <p:nvPr/>
        </p:nvSpPr>
        <p:spPr bwMode="auto">
          <a:xfrm>
            <a:off x="21948775" y="2164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27" name="AutoShape 292" descr="Resultado de imagen para imagen de haemofilus"/>
          <p:cNvSpPr>
            <a:spLocks noChangeAspect="1" noChangeArrowheads="1"/>
          </p:cNvSpPr>
          <p:nvPr/>
        </p:nvSpPr>
        <p:spPr bwMode="auto">
          <a:xfrm>
            <a:off x="22101175" y="2180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28" name="AutoShape 294" descr="Resultado de imagen para imagen de haemofilus"/>
          <p:cNvSpPr>
            <a:spLocks noChangeAspect="1" noChangeArrowheads="1"/>
          </p:cNvSpPr>
          <p:nvPr/>
        </p:nvSpPr>
        <p:spPr bwMode="auto">
          <a:xfrm>
            <a:off x="22253575" y="2195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29" name="AutoShape 296" descr="Resultado de imagen para imagen de haemofilus"/>
          <p:cNvSpPr>
            <a:spLocks noChangeAspect="1" noChangeArrowheads="1"/>
          </p:cNvSpPr>
          <p:nvPr/>
        </p:nvSpPr>
        <p:spPr bwMode="auto">
          <a:xfrm>
            <a:off x="22405975" y="2210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30" name="AutoShape 298" descr="Resultado de imagen para imagen de haemofilus"/>
          <p:cNvSpPr>
            <a:spLocks noChangeAspect="1" noChangeArrowheads="1"/>
          </p:cNvSpPr>
          <p:nvPr/>
        </p:nvSpPr>
        <p:spPr bwMode="auto">
          <a:xfrm>
            <a:off x="22558375" y="2225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31" name="AutoShape 300" descr="Resultado de imagen para imagen de haemofilus"/>
          <p:cNvSpPr>
            <a:spLocks noChangeAspect="1" noChangeArrowheads="1"/>
          </p:cNvSpPr>
          <p:nvPr/>
        </p:nvSpPr>
        <p:spPr bwMode="auto">
          <a:xfrm>
            <a:off x="22710775" y="2241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32" name="AutoShape 302" descr="Resultado de imagen para imagen de haemofilus"/>
          <p:cNvSpPr>
            <a:spLocks noChangeAspect="1" noChangeArrowheads="1"/>
          </p:cNvSpPr>
          <p:nvPr/>
        </p:nvSpPr>
        <p:spPr bwMode="auto">
          <a:xfrm>
            <a:off x="22863175" y="2256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33" name="AutoShape 304" descr="Resultado de imagen para imagen de haemofilus"/>
          <p:cNvSpPr>
            <a:spLocks noChangeAspect="1" noChangeArrowheads="1"/>
          </p:cNvSpPr>
          <p:nvPr/>
        </p:nvSpPr>
        <p:spPr bwMode="auto">
          <a:xfrm>
            <a:off x="23015575" y="2271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34" name="AutoShape 306" descr="Resultado de imagen para imagen de haemofilus"/>
          <p:cNvSpPr>
            <a:spLocks noChangeAspect="1" noChangeArrowheads="1"/>
          </p:cNvSpPr>
          <p:nvPr/>
        </p:nvSpPr>
        <p:spPr bwMode="auto">
          <a:xfrm>
            <a:off x="23167975" y="2286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35" name="AutoShape 308" descr="Resultado de imagen para imagen de haemofilus"/>
          <p:cNvSpPr>
            <a:spLocks noChangeAspect="1" noChangeArrowheads="1"/>
          </p:cNvSpPr>
          <p:nvPr/>
        </p:nvSpPr>
        <p:spPr bwMode="auto">
          <a:xfrm>
            <a:off x="23320375" y="2302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36" name="AutoShape 310" descr="Resultado de imagen para imagen de haemofilus"/>
          <p:cNvSpPr>
            <a:spLocks noChangeAspect="1" noChangeArrowheads="1"/>
          </p:cNvSpPr>
          <p:nvPr/>
        </p:nvSpPr>
        <p:spPr bwMode="auto">
          <a:xfrm>
            <a:off x="23472775" y="2317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37" name="AutoShape 312" descr="Resultado de imagen para imagen de haemofilus"/>
          <p:cNvSpPr>
            <a:spLocks noChangeAspect="1" noChangeArrowheads="1"/>
          </p:cNvSpPr>
          <p:nvPr/>
        </p:nvSpPr>
        <p:spPr bwMode="auto">
          <a:xfrm>
            <a:off x="23625175" y="2332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38" name="AutoShape 314" descr="Resultado de imagen para imagen de haemofilus"/>
          <p:cNvSpPr>
            <a:spLocks noChangeAspect="1" noChangeArrowheads="1"/>
          </p:cNvSpPr>
          <p:nvPr/>
        </p:nvSpPr>
        <p:spPr bwMode="auto">
          <a:xfrm>
            <a:off x="23777575" y="2347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39" name="AutoShape 316" descr="Resultado de imagen para imagen de haemofilus"/>
          <p:cNvSpPr>
            <a:spLocks noChangeAspect="1" noChangeArrowheads="1"/>
          </p:cNvSpPr>
          <p:nvPr/>
        </p:nvSpPr>
        <p:spPr bwMode="auto">
          <a:xfrm>
            <a:off x="23929975" y="2362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40" name="AutoShape 318" descr="Resultado de imagen para imagen de haemofilus"/>
          <p:cNvSpPr>
            <a:spLocks noChangeAspect="1" noChangeArrowheads="1"/>
          </p:cNvSpPr>
          <p:nvPr/>
        </p:nvSpPr>
        <p:spPr bwMode="auto">
          <a:xfrm>
            <a:off x="24082375" y="2378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41" name="AutoShape 320" descr="Resultado de imagen para imagen de haemofilus"/>
          <p:cNvSpPr>
            <a:spLocks noChangeAspect="1" noChangeArrowheads="1"/>
          </p:cNvSpPr>
          <p:nvPr/>
        </p:nvSpPr>
        <p:spPr bwMode="auto">
          <a:xfrm>
            <a:off x="24234775" y="2393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42" name="AutoShape 322" descr="Resultado de imagen para imagen de haemofilus"/>
          <p:cNvSpPr>
            <a:spLocks noChangeAspect="1" noChangeArrowheads="1"/>
          </p:cNvSpPr>
          <p:nvPr/>
        </p:nvSpPr>
        <p:spPr bwMode="auto">
          <a:xfrm>
            <a:off x="24387175" y="2408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43" name="AutoShape 324" descr="Resultado de imagen para imagen de haemofilus"/>
          <p:cNvSpPr>
            <a:spLocks noChangeAspect="1" noChangeArrowheads="1"/>
          </p:cNvSpPr>
          <p:nvPr/>
        </p:nvSpPr>
        <p:spPr bwMode="auto">
          <a:xfrm>
            <a:off x="24539575" y="2423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44" name="AutoShape 326" descr="Resultado de imagen para imagen de haemofilus"/>
          <p:cNvSpPr>
            <a:spLocks noChangeAspect="1" noChangeArrowheads="1"/>
          </p:cNvSpPr>
          <p:nvPr/>
        </p:nvSpPr>
        <p:spPr bwMode="auto">
          <a:xfrm>
            <a:off x="24691975" y="2439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45" name="AutoShape 328" descr="Resultado de imagen para imagen de haemofilus"/>
          <p:cNvSpPr>
            <a:spLocks noChangeAspect="1" noChangeArrowheads="1"/>
          </p:cNvSpPr>
          <p:nvPr/>
        </p:nvSpPr>
        <p:spPr bwMode="auto">
          <a:xfrm>
            <a:off x="24844375" y="2454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46" name="AutoShape 330" descr="Resultado de imagen para imagen de haemofilus"/>
          <p:cNvSpPr>
            <a:spLocks noChangeAspect="1" noChangeArrowheads="1"/>
          </p:cNvSpPr>
          <p:nvPr/>
        </p:nvSpPr>
        <p:spPr bwMode="auto">
          <a:xfrm>
            <a:off x="24996775" y="2469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47" name="AutoShape 332" descr="Resultado de imagen para imagen de haemofilus"/>
          <p:cNvSpPr>
            <a:spLocks noChangeAspect="1" noChangeArrowheads="1"/>
          </p:cNvSpPr>
          <p:nvPr/>
        </p:nvSpPr>
        <p:spPr bwMode="auto">
          <a:xfrm>
            <a:off x="25149175" y="2484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48" name="AutoShape 334" descr="Resultado de imagen para imagen de haemofilus"/>
          <p:cNvSpPr>
            <a:spLocks noChangeAspect="1" noChangeArrowheads="1"/>
          </p:cNvSpPr>
          <p:nvPr/>
        </p:nvSpPr>
        <p:spPr bwMode="auto">
          <a:xfrm>
            <a:off x="25301575" y="2500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49" name="AutoShape 336" descr="Resultado de imagen para imagen de haemofilus"/>
          <p:cNvSpPr>
            <a:spLocks noChangeAspect="1" noChangeArrowheads="1"/>
          </p:cNvSpPr>
          <p:nvPr/>
        </p:nvSpPr>
        <p:spPr bwMode="auto">
          <a:xfrm>
            <a:off x="25453975" y="2515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50" name="AutoShape 338" descr="Resultado de imagen para imagen de haemofilus"/>
          <p:cNvSpPr>
            <a:spLocks noChangeAspect="1" noChangeArrowheads="1"/>
          </p:cNvSpPr>
          <p:nvPr/>
        </p:nvSpPr>
        <p:spPr bwMode="auto">
          <a:xfrm>
            <a:off x="25606375" y="2530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51" name="AutoShape 340" descr="Resultado de imagen para imagen de haemofilus"/>
          <p:cNvSpPr>
            <a:spLocks noChangeAspect="1" noChangeArrowheads="1"/>
          </p:cNvSpPr>
          <p:nvPr/>
        </p:nvSpPr>
        <p:spPr bwMode="auto">
          <a:xfrm>
            <a:off x="25758775" y="2545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52" name="AutoShape 342" descr="Resultado de imagen para imagen de haemofilus"/>
          <p:cNvSpPr>
            <a:spLocks noChangeAspect="1" noChangeArrowheads="1"/>
          </p:cNvSpPr>
          <p:nvPr/>
        </p:nvSpPr>
        <p:spPr bwMode="auto">
          <a:xfrm>
            <a:off x="25911175" y="2561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53" name="AutoShape 344" descr="Resultado de imagen para imagen de haemofilus"/>
          <p:cNvSpPr>
            <a:spLocks noChangeAspect="1" noChangeArrowheads="1"/>
          </p:cNvSpPr>
          <p:nvPr/>
        </p:nvSpPr>
        <p:spPr bwMode="auto">
          <a:xfrm>
            <a:off x="26063575" y="2576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54" name="AutoShape 346" descr="Resultado de imagen para imagen de haemofilus"/>
          <p:cNvSpPr>
            <a:spLocks noChangeAspect="1" noChangeArrowheads="1"/>
          </p:cNvSpPr>
          <p:nvPr/>
        </p:nvSpPr>
        <p:spPr bwMode="auto">
          <a:xfrm>
            <a:off x="26215975" y="2591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55" name="AutoShape 348" descr="Resultado de imagen para imagen de haemofilus"/>
          <p:cNvSpPr>
            <a:spLocks noChangeAspect="1" noChangeArrowheads="1"/>
          </p:cNvSpPr>
          <p:nvPr/>
        </p:nvSpPr>
        <p:spPr bwMode="auto">
          <a:xfrm>
            <a:off x="26368375" y="2606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56" name="AutoShape 350" descr="Resultado de imagen para imagen de haemofilus"/>
          <p:cNvSpPr>
            <a:spLocks noChangeAspect="1" noChangeArrowheads="1"/>
          </p:cNvSpPr>
          <p:nvPr/>
        </p:nvSpPr>
        <p:spPr bwMode="auto">
          <a:xfrm>
            <a:off x="26520775" y="2622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57" name="AutoShape 352" descr="Resultado de imagen para imagen de haemofilus"/>
          <p:cNvSpPr>
            <a:spLocks noChangeAspect="1" noChangeArrowheads="1"/>
          </p:cNvSpPr>
          <p:nvPr/>
        </p:nvSpPr>
        <p:spPr bwMode="auto">
          <a:xfrm>
            <a:off x="26673175" y="2637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58" name="AutoShape 354" descr="Resultado de imagen para imagen de haemofilus"/>
          <p:cNvSpPr>
            <a:spLocks noChangeAspect="1" noChangeArrowheads="1"/>
          </p:cNvSpPr>
          <p:nvPr/>
        </p:nvSpPr>
        <p:spPr bwMode="auto">
          <a:xfrm>
            <a:off x="26825575" y="2652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59" name="AutoShape 356" descr="Resultado de imagen para imagen de haemofilus"/>
          <p:cNvSpPr>
            <a:spLocks noChangeAspect="1" noChangeArrowheads="1"/>
          </p:cNvSpPr>
          <p:nvPr/>
        </p:nvSpPr>
        <p:spPr bwMode="auto">
          <a:xfrm>
            <a:off x="26977975" y="2667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60" name="AutoShape 358" descr="Resultado de imagen para imagen de haemofilus"/>
          <p:cNvSpPr>
            <a:spLocks noChangeAspect="1" noChangeArrowheads="1"/>
          </p:cNvSpPr>
          <p:nvPr/>
        </p:nvSpPr>
        <p:spPr bwMode="auto">
          <a:xfrm>
            <a:off x="27130375" y="2683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61" name="AutoShape 360" descr="Resultado de imagen para imagen de haemofilus"/>
          <p:cNvSpPr>
            <a:spLocks noChangeAspect="1" noChangeArrowheads="1"/>
          </p:cNvSpPr>
          <p:nvPr/>
        </p:nvSpPr>
        <p:spPr bwMode="auto">
          <a:xfrm>
            <a:off x="27282775" y="2698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62" name="AutoShape 362" descr="Resultado de imagen para imagen de haemofilus"/>
          <p:cNvSpPr>
            <a:spLocks noChangeAspect="1" noChangeArrowheads="1"/>
          </p:cNvSpPr>
          <p:nvPr/>
        </p:nvSpPr>
        <p:spPr bwMode="auto">
          <a:xfrm>
            <a:off x="27435175" y="2713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63" name="AutoShape 364" descr="Resultado de imagen para imagen de haemofilus"/>
          <p:cNvSpPr>
            <a:spLocks noChangeAspect="1" noChangeArrowheads="1"/>
          </p:cNvSpPr>
          <p:nvPr/>
        </p:nvSpPr>
        <p:spPr bwMode="auto">
          <a:xfrm>
            <a:off x="27587575" y="2728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64" name="AutoShape 366" descr="Resultado de imagen para imagen de haemofilus"/>
          <p:cNvSpPr>
            <a:spLocks noChangeAspect="1" noChangeArrowheads="1"/>
          </p:cNvSpPr>
          <p:nvPr/>
        </p:nvSpPr>
        <p:spPr bwMode="auto">
          <a:xfrm>
            <a:off x="27739975" y="2743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65" name="AutoShape 368" descr="Resultado de imagen para imagen de haemofilus"/>
          <p:cNvSpPr>
            <a:spLocks noChangeAspect="1" noChangeArrowheads="1"/>
          </p:cNvSpPr>
          <p:nvPr/>
        </p:nvSpPr>
        <p:spPr bwMode="auto">
          <a:xfrm>
            <a:off x="27892375" y="2759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66" name="AutoShape 370" descr="Resultado de imagen para imagen de haemofilus"/>
          <p:cNvSpPr>
            <a:spLocks noChangeAspect="1" noChangeArrowheads="1"/>
          </p:cNvSpPr>
          <p:nvPr/>
        </p:nvSpPr>
        <p:spPr bwMode="auto">
          <a:xfrm>
            <a:off x="28044775" y="2774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67" name="AutoShape 372" descr="Resultado de imagen para imagen de haemofilus"/>
          <p:cNvSpPr>
            <a:spLocks noChangeAspect="1" noChangeArrowheads="1"/>
          </p:cNvSpPr>
          <p:nvPr/>
        </p:nvSpPr>
        <p:spPr bwMode="auto">
          <a:xfrm>
            <a:off x="28197175" y="2789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68" name="AutoShape 374" descr="Resultado de imagen para imagen de haemofilus"/>
          <p:cNvSpPr>
            <a:spLocks noChangeAspect="1" noChangeArrowheads="1"/>
          </p:cNvSpPr>
          <p:nvPr/>
        </p:nvSpPr>
        <p:spPr bwMode="auto">
          <a:xfrm>
            <a:off x="28349575" y="2804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69" name="AutoShape 376" descr="Resultado de imagen para imagen de haemofilus"/>
          <p:cNvSpPr>
            <a:spLocks noChangeAspect="1" noChangeArrowheads="1"/>
          </p:cNvSpPr>
          <p:nvPr/>
        </p:nvSpPr>
        <p:spPr bwMode="auto">
          <a:xfrm>
            <a:off x="28501975" y="2820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70" name="AutoShape 378" descr="Resultado de imagen para imagen de haemofilus"/>
          <p:cNvSpPr>
            <a:spLocks noChangeAspect="1" noChangeArrowheads="1"/>
          </p:cNvSpPr>
          <p:nvPr/>
        </p:nvSpPr>
        <p:spPr bwMode="auto">
          <a:xfrm>
            <a:off x="28654375" y="2835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71" name="AutoShape 380" descr="Resultado de imagen para imagen de haemofilus"/>
          <p:cNvSpPr>
            <a:spLocks noChangeAspect="1" noChangeArrowheads="1"/>
          </p:cNvSpPr>
          <p:nvPr/>
        </p:nvSpPr>
        <p:spPr bwMode="auto">
          <a:xfrm>
            <a:off x="28806775" y="2850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72" name="AutoShape 382" descr="Resultado de imagen para imagen de haemofilus"/>
          <p:cNvSpPr>
            <a:spLocks noChangeAspect="1" noChangeArrowheads="1"/>
          </p:cNvSpPr>
          <p:nvPr/>
        </p:nvSpPr>
        <p:spPr bwMode="auto">
          <a:xfrm>
            <a:off x="28959175" y="2865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73" name="AutoShape 384" descr="Resultado de imagen para imagen de haemofilus"/>
          <p:cNvSpPr>
            <a:spLocks noChangeAspect="1" noChangeArrowheads="1"/>
          </p:cNvSpPr>
          <p:nvPr/>
        </p:nvSpPr>
        <p:spPr bwMode="auto">
          <a:xfrm>
            <a:off x="29111575" y="2881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74" name="AutoShape 386" descr="Resultado de imagen para imagen de haemofilus"/>
          <p:cNvSpPr>
            <a:spLocks noChangeAspect="1" noChangeArrowheads="1"/>
          </p:cNvSpPr>
          <p:nvPr/>
        </p:nvSpPr>
        <p:spPr bwMode="auto">
          <a:xfrm>
            <a:off x="29263975" y="2896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75" name="AutoShape 388" descr="Resultado de imagen para imagen de haemofilus"/>
          <p:cNvSpPr>
            <a:spLocks noChangeAspect="1" noChangeArrowheads="1"/>
          </p:cNvSpPr>
          <p:nvPr/>
        </p:nvSpPr>
        <p:spPr bwMode="auto">
          <a:xfrm>
            <a:off x="29416375" y="2911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76" name="AutoShape 390" descr="Resultado de imagen para imagen de haemofilus"/>
          <p:cNvSpPr>
            <a:spLocks noChangeAspect="1" noChangeArrowheads="1"/>
          </p:cNvSpPr>
          <p:nvPr/>
        </p:nvSpPr>
        <p:spPr bwMode="auto">
          <a:xfrm>
            <a:off x="29568775" y="2926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77" name="AutoShape 392" descr="Resultado de imagen para imagen de haemofilus"/>
          <p:cNvSpPr>
            <a:spLocks noChangeAspect="1" noChangeArrowheads="1"/>
          </p:cNvSpPr>
          <p:nvPr/>
        </p:nvSpPr>
        <p:spPr bwMode="auto">
          <a:xfrm>
            <a:off x="29721175" y="2942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78" name="AutoShape 394" descr="Resultado de imagen para imagen de haemofilus"/>
          <p:cNvSpPr>
            <a:spLocks noChangeAspect="1" noChangeArrowheads="1"/>
          </p:cNvSpPr>
          <p:nvPr/>
        </p:nvSpPr>
        <p:spPr bwMode="auto">
          <a:xfrm>
            <a:off x="29873575" y="2957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79" name="AutoShape 396" descr="Resultado de imagen para imagen de haemofilus"/>
          <p:cNvSpPr>
            <a:spLocks noChangeAspect="1" noChangeArrowheads="1"/>
          </p:cNvSpPr>
          <p:nvPr/>
        </p:nvSpPr>
        <p:spPr bwMode="auto">
          <a:xfrm>
            <a:off x="30025975" y="2972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80" name="AutoShape 398" descr="Resultado de imagen para imagen de haemofilus"/>
          <p:cNvSpPr>
            <a:spLocks noChangeAspect="1" noChangeArrowheads="1"/>
          </p:cNvSpPr>
          <p:nvPr/>
        </p:nvSpPr>
        <p:spPr bwMode="auto">
          <a:xfrm>
            <a:off x="30178375" y="2987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81" name="AutoShape 400" descr="Resultado de imagen para imagen de haemofilus"/>
          <p:cNvSpPr>
            <a:spLocks noChangeAspect="1" noChangeArrowheads="1"/>
          </p:cNvSpPr>
          <p:nvPr/>
        </p:nvSpPr>
        <p:spPr bwMode="auto">
          <a:xfrm>
            <a:off x="30330775" y="3003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82" name="AutoShape 402" descr="Resultado de imagen para imagen de haemofilus"/>
          <p:cNvSpPr>
            <a:spLocks noChangeAspect="1" noChangeArrowheads="1"/>
          </p:cNvSpPr>
          <p:nvPr/>
        </p:nvSpPr>
        <p:spPr bwMode="auto">
          <a:xfrm>
            <a:off x="30483175" y="3018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83" name="AutoShape 404" descr="Resultado de imagen para imagen de haemofilus"/>
          <p:cNvSpPr>
            <a:spLocks noChangeAspect="1" noChangeArrowheads="1"/>
          </p:cNvSpPr>
          <p:nvPr/>
        </p:nvSpPr>
        <p:spPr bwMode="auto">
          <a:xfrm>
            <a:off x="30635575" y="3033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84" name="AutoShape 406" descr="Resultado de imagen para imagen de haemofilus"/>
          <p:cNvSpPr>
            <a:spLocks noChangeAspect="1" noChangeArrowheads="1"/>
          </p:cNvSpPr>
          <p:nvPr/>
        </p:nvSpPr>
        <p:spPr bwMode="auto">
          <a:xfrm>
            <a:off x="30787975" y="3048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85" name="AutoShape 408" descr="Resultado de imagen para imagen de haemofilus"/>
          <p:cNvSpPr>
            <a:spLocks noChangeAspect="1" noChangeArrowheads="1"/>
          </p:cNvSpPr>
          <p:nvPr/>
        </p:nvSpPr>
        <p:spPr bwMode="auto">
          <a:xfrm>
            <a:off x="30940375" y="3064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86" name="AutoShape 410" descr="Resultado de imagen para imagen de haemofilus"/>
          <p:cNvSpPr>
            <a:spLocks noChangeAspect="1" noChangeArrowheads="1"/>
          </p:cNvSpPr>
          <p:nvPr/>
        </p:nvSpPr>
        <p:spPr bwMode="auto">
          <a:xfrm>
            <a:off x="31092775" y="3079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87" name="AutoShape 412" descr="Resultado de imagen para imagen de haemofilus"/>
          <p:cNvSpPr>
            <a:spLocks noChangeAspect="1" noChangeArrowheads="1"/>
          </p:cNvSpPr>
          <p:nvPr/>
        </p:nvSpPr>
        <p:spPr bwMode="auto">
          <a:xfrm>
            <a:off x="31245175" y="3094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88" name="AutoShape 414" descr="Resultado de imagen para imagen de haemofilus"/>
          <p:cNvSpPr>
            <a:spLocks noChangeAspect="1" noChangeArrowheads="1"/>
          </p:cNvSpPr>
          <p:nvPr/>
        </p:nvSpPr>
        <p:spPr bwMode="auto">
          <a:xfrm>
            <a:off x="31397575" y="3109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89" name="AutoShape 416" descr="Resultado de imagen para imagen de haemofilus"/>
          <p:cNvSpPr>
            <a:spLocks noChangeAspect="1" noChangeArrowheads="1"/>
          </p:cNvSpPr>
          <p:nvPr/>
        </p:nvSpPr>
        <p:spPr bwMode="auto">
          <a:xfrm>
            <a:off x="31549975" y="3124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90" name="AutoShape 418" descr="Resultado de imagen para imagen de haemofilus"/>
          <p:cNvSpPr>
            <a:spLocks noChangeAspect="1" noChangeArrowheads="1"/>
          </p:cNvSpPr>
          <p:nvPr/>
        </p:nvSpPr>
        <p:spPr bwMode="auto">
          <a:xfrm>
            <a:off x="31702375" y="3140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91" name="AutoShape 420" descr="Resultado de imagen para imagen de haemofilus"/>
          <p:cNvSpPr>
            <a:spLocks noChangeAspect="1" noChangeArrowheads="1"/>
          </p:cNvSpPr>
          <p:nvPr/>
        </p:nvSpPr>
        <p:spPr bwMode="auto">
          <a:xfrm>
            <a:off x="31854775" y="3155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92" name="AutoShape 422" descr="Resultado de imagen para imagen de haemofilus"/>
          <p:cNvSpPr>
            <a:spLocks noChangeAspect="1" noChangeArrowheads="1"/>
          </p:cNvSpPr>
          <p:nvPr/>
        </p:nvSpPr>
        <p:spPr bwMode="auto">
          <a:xfrm>
            <a:off x="32007175" y="3170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93" name="AutoShape 424" descr="Resultado de imagen para imagen de haemofilus"/>
          <p:cNvSpPr>
            <a:spLocks noChangeAspect="1" noChangeArrowheads="1"/>
          </p:cNvSpPr>
          <p:nvPr/>
        </p:nvSpPr>
        <p:spPr bwMode="auto">
          <a:xfrm>
            <a:off x="32159575" y="3185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94" name="AutoShape 426" descr="Resultado de imagen para imagen de haemofilus"/>
          <p:cNvSpPr>
            <a:spLocks noChangeAspect="1" noChangeArrowheads="1"/>
          </p:cNvSpPr>
          <p:nvPr/>
        </p:nvSpPr>
        <p:spPr bwMode="auto">
          <a:xfrm>
            <a:off x="32311975" y="3201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95" name="AutoShape 428" descr="Resultado de imagen para imagen de haemofilus"/>
          <p:cNvSpPr>
            <a:spLocks noChangeAspect="1" noChangeArrowheads="1"/>
          </p:cNvSpPr>
          <p:nvPr/>
        </p:nvSpPr>
        <p:spPr bwMode="auto">
          <a:xfrm>
            <a:off x="32464375" y="3216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96" name="AutoShape 430" descr="Resultado de imagen para imagen de haemofilus"/>
          <p:cNvSpPr>
            <a:spLocks noChangeAspect="1" noChangeArrowheads="1"/>
          </p:cNvSpPr>
          <p:nvPr/>
        </p:nvSpPr>
        <p:spPr bwMode="auto">
          <a:xfrm>
            <a:off x="32616775" y="3231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97" name="AutoShape 432" descr="Resultado de imagen para imagen de haemofilus"/>
          <p:cNvSpPr>
            <a:spLocks noChangeAspect="1" noChangeArrowheads="1"/>
          </p:cNvSpPr>
          <p:nvPr/>
        </p:nvSpPr>
        <p:spPr bwMode="auto">
          <a:xfrm>
            <a:off x="32769175" y="3246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98" name="AutoShape 434" descr="Resultado de imagen para imagen de haemofilus"/>
          <p:cNvSpPr>
            <a:spLocks noChangeAspect="1" noChangeArrowheads="1"/>
          </p:cNvSpPr>
          <p:nvPr/>
        </p:nvSpPr>
        <p:spPr bwMode="auto">
          <a:xfrm>
            <a:off x="32921575" y="3262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99" name="AutoShape 436" descr="Resultado de imagen para imagen de haemofilus"/>
          <p:cNvSpPr>
            <a:spLocks noChangeAspect="1" noChangeArrowheads="1"/>
          </p:cNvSpPr>
          <p:nvPr/>
        </p:nvSpPr>
        <p:spPr bwMode="auto">
          <a:xfrm>
            <a:off x="33073975" y="3277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00" name="AutoShape 438" descr="Resultado de imagen para imagen de haemofilus"/>
          <p:cNvSpPr>
            <a:spLocks noChangeAspect="1" noChangeArrowheads="1"/>
          </p:cNvSpPr>
          <p:nvPr/>
        </p:nvSpPr>
        <p:spPr bwMode="auto">
          <a:xfrm>
            <a:off x="33226375" y="3292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01" name="AutoShape 440" descr="Resultado de imagen para imagen de haemofilus"/>
          <p:cNvSpPr>
            <a:spLocks noChangeAspect="1" noChangeArrowheads="1"/>
          </p:cNvSpPr>
          <p:nvPr/>
        </p:nvSpPr>
        <p:spPr bwMode="auto">
          <a:xfrm>
            <a:off x="33378775" y="3307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02" name="AutoShape 442" descr="Resultado de imagen para imagen de haemofilus"/>
          <p:cNvSpPr>
            <a:spLocks noChangeAspect="1" noChangeArrowheads="1"/>
          </p:cNvSpPr>
          <p:nvPr/>
        </p:nvSpPr>
        <p:spPr bwMode="auto">
          <a:xfrm>
            <a:off x="33531175" y="3323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03" name="AutoShape 444" descr="Resultado de imagen para imagen de haemofilus"/>
          <p:cNvSpPr>
            <a:spLocks noChangeAspect="1" noChangeArrowheads="1"/>
          </p:cNvSpPr>
          <p:nvPr/>
        </p:nvSpPr>
        <p:spPr bwMode="auto">
          <a:xfrm>
            <a:off x="33683575" y="3338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04" name="AutoShape 446" descr="Resultado de imagen para imagen de haemofilus"/>
          <p:cNvSpPr>
            <a:spLocks noChangeAspect="1" noChangeArrowheads="1"/>
          </p:cNvSpPr>
          <p:nvPr/>
        </p:nvSpPr>
        <p:spPr bwMode="auto">
          <a:xfrm>
            <a:off x="33835975" y="3353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05" name="AutoShape 448" descr="Resultado de imagen para imagen de haemofilus"/>
          <p:cNvSpPr>
            <a:spLocks noChangeAspect="1" noChangeArrowheads="1"/>
          </p:cNvSpPr>
          <p:nvPr/>
        </p:nvSpPr>
        <p:spPr bwMode="auto">
          <a:xfrm>
            <a:off x="33988375" y="3368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06" name="AutoShape 450" descr="Resultado de imagen para imagen de haemofilus"/>
          <p:cNvSpPr>
            <a:spLocks noChangeAspect="1" noChangeArrowheads="1"/>
          </p:cNvSpPr>
          <p:nvPr/>
        </p:nvSpPr>
        <p:spPr bwMode="auto">
          <a:xfrm>
            <a:off x="34140775" y="3384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07" name="AutoShape 452" descr="Resultado de imagen para imagen de haemofilus"/>
          <p:cNvSpPr>
            <a:spLocks noChangeAspect="1" noChangeArrowheads="1"/>
          </p:cNvSpPr>
          <p:nvPr/>
        </p:nvSpPr>
        <p:spPr bwMode="auto">
          <a:xfrm>
            <a:off x="34293175" y="3399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08" name="AutoShape 454" descr="Resultado de imagen para imagen de haemofilus"/>
          <p:cNvSpPr>
            <a:spLocks noChangeAspect="1" noChangeArrowheads="1"/>
          </p:cNvSpPr>
          <p:nvPr/>
        </p:nvSpPr>
        <p:spPr bwMode="auto">
          <a:xfrm>
            <a:off x="34445575" y="3414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09" name="AutoShape 456" descr="Resultado de imagen para imagen de haemofilus"/>
          <p:cNvSpPr>
            <a:spLocks noChangeAspect="1" noChangeArrowheads="1"/>
          </p:cNvSpPr>
          <p:nvPr/>
        </p:nvSpPr>
        <p:spPr bwMode="auto">
          <a:xfrm>
            <a:off x="34597975" y="3429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10" name="AutoShape 458" descr="Resultado de imagen para imagen de haemofilus"/>
          <p:cNvSpPr>
            <a:spLocks noChangeAspect="1" noChangeArrowheads="1"/>
          </p:cNvSpPr>
          <p:nvPr/>
        </p:nvSpPr>
        <p:spPr bwMode="auto">
          <a:xfrm>
            <a:off x="34750375" y="3445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11" name="AutoShape 460" descr="Resultado de imagen para imagen de haemofilus"/>
          <p:cNvSpPr>
            <a:spLocks noChangeAspect="1" noChangeArrowheads="1"/>
          </p:cNvSpPr>
          <p:nvPr/>
        </p:nvSpPr>
        <p:spPr bwMode="auto">
          <a:xfrm>
            <a:off x="34902775" y="3460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12" name="AutoShape 462" descr="Resultado de imagen para imagen de haemofilus"/>
          <p:cNvSpPr>
            <a:spLocks noChangeAspect="1" noChangeArrowheads="1"/>
          </p:cNvSpPr>
          <p:nvPr/>
        </p:nvSpPr>
        <p:spPr bwMode="auto">
          <a:xfrm>
            <a:off x="35055175" y="3475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13" name="AutoShape 464" descr="Resultado de imagen para imagen de haemofilus"/>
          <p:cNvSpPr>
            <a:spLocks noChangeAspect="1" noChangeArrowheads="1"/>
          </p:cNvSpPr>
          <p:nvPr/>
        </p:nvSpPr>
        <p:spPr bwMode="auto">
          <a:xfrm>
            <a:off x="35207575" y="3490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14" name="AutoShape 466" descr="Resultado de imagen para imagen de haemofilus"/>
          <p:cNvSpPr>
            <a:spLocks noChangeAspect="1" noChangeArrowheads="1"/>
          </p:cNvSpPr>
          <p:nvPr/>
        </p:nvSpPr>
        <p:spPr bwMode="auto">
          <a:xfrm>
            <a:off x="35359975" y="3505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15" name="AutoShape 468" descr="Resultado de imagen para imagen de haemofilus"/>
          <p:cNvSpPr>
            <a:spLocks noChangeAspect="1" noChangeArrowheads="1"/>
          </p:cNvSpPr>
          <p:nvPr/>
        </p:nvSpPr>
        <p:spPr bwMode="auto">
          <a:xfrm>
            <a:off x="35512375" y="3521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16" name="AutoShape 470" descr="Resultado de imagen para imagen de haemofilus"/>
          <p:cNvSpPr>
            <a:spLocks noChangeAspect="1" noChangeArrowheads="1"/>
          </p:cNvSpPr>
          <p:nvPr/>
        </p:nvSpPr>
        <p:spPr bwMode="auto">
          <a:xfrm>
            <a:off x="35664775" y="3536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17" name="AutoShape 472" descr="Resultado de imagen para imagen de haemofilus"/>
          <p:cNvSpPr>
            <a:spLocks noChangeAspect="1" noChangeArrowheads="1"/>
          </p:cNvSpPr>
          <p:nvPr/>
        </p:nvSpPr>
        <p:spPr bwMode="auto">
          <a:xfrm>
            <a:off x="35817175" y="3551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18" name="AutoShape 474" descr="Resultado de imagen para imagen de haemofilus"/>
          <p:cNvSpPr>
            <a:spLocks noChangeAspect="1" noChangeArrowheads="1"/>
          </p:cNvSpPr>
          <p:nvPr/>
        </p:nvSpPr>
        <p:spPr bwMode="auto">
          <a:xfrm>
            <a:off x="35969575" y="3566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19" name="AutoShape 476" descr="Resultado de imagen para imagen de haemofilus"/>
          <p:cNvSpPr>
            <a:spLocks noChangeAspect="1" noChangeArrowheads="1"/>
          </p:cNvSpPr>
          <p:nvPr/>
        </p:nvSpPr>
        <p:spPr bwMode="auto">
          <a:xfrm>
            <a:off x="36121975" y="3582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20" name="AutoShape 478" descr="Resultado de imagen para imagen de haemofilus"/>
          <p:cNvSpPr>
            <a:spLocks noChangeAspect="1" noChangeArrowheads="1"/>
          </p:cNvSpPr>
          <p:nvPr/>
        </p:nvSpPr>
        <p:spPr bwMode="auto">
          <a:xfrm>
            <a:off x="36274375" y="3597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21" name="AutoShape 480" descr="Resultado de imagen para imagen de haemofilus"/>
          <p:cNvSpPr>
            <a:spLocks noChangeAspect="1" noChangeArrowheads="1"/>
          </p:cNvSpPr>
          <p:nvPr/>
        </p:nvSpPr>
        <p:spPr bwMode="auto">
          <a:xfrm>
            <a:off x="36426775" y="3612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22" name="AutoShape 482" descr="Resultado de imagen para imagen de haemofilus"/>
          <p:cNvSpPr>
            <a:spLocks noChangeAspect="1" noChangeArrowheads="1"/>
          </p:cNvSpPr>
          <p:nvPr/>
        </p:nvSpPr>
        <p:spPr bwMode="auto">
          <a:xfrm>
            <a:off x="36579175" y="3627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23" name="AutoShape 484" descr="Resultado de imagen para imagen de haemofilus"/>
          <p:cNvSpPr>
            <a:spLocks noChangeAspect="1" noChangeArrowheads="1"/>
          </p:cNvSpPr>
          <p:nvPr/>
        </p:nvSpPr>
        <p:spPr bwMode="auto">
          <a:xfrm>
            <a:off x="36731575" y="3643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24" name="AutoShape 486" descr="Resultado de imagen para imagen de haemofilus"/>
          <p:cNvSpPr>
            <a:spLocks noChangeAspect="1" noChangeArrowheads="1"/>
          </p:cNvSpPr>
          <p:nvPr/>
        </p:nvSpPr>
        <p:spPr bwMode="auto">
          <a:xfrm>
            <a:off x="36883975" y="3658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25" name="AutoShape 488" descr="Resultado de imagen para imagen de haemofilus"/>
          <p:cNvSpPr>
            <a:spLocks noChangeAspect="1" noChangeArrowheads="1"/>
          </p:cNvSpPr>
          <p:nvPr/>
        </p:nvSpPr>
        <p:spPr bwMode="auto">
          <a:xfrm>
            <a:off x="37036375" y="3673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26" name="AutoShape 490" descr="Resultado de imagen para imagen de haemofilus"/>
          <p:cNvSpPr>
            <a:spLocks noChangeAspect="1" noChangeArrowheads="1"/>
          </p:cNvSpPr>
          <p:nvPr/>
        </p:nvSpPr>
        <p:spPr bwMode="auto">
          <a:xfrm>
            <a:off x="37188775" y="3688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27" name="AutoShape 492" descr="Resultado de imagen para imagen de haemofilus"/>
          <p:cNvSpPr>
            <a:spLocks noChangeAspect="1" noChangeArrowheads="1"/>
          </p:cNvSpPr>
          <p:nvPr/>
        </p:nvSpPr>
        <p:spPr bwMode="auto">
          <a:xfrm>
            <a:off x="37341175" y="3704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28" name="AutoShape 494" descr="Resultado de imagen para imagen de haemofilus"/>
          <p:cNvSpPr>
            <a:spLocks noChangeAspect="1" noChangeArrowheads="1"/>
          </p:cNvSpPr>
          <p:nvPr/>
        </p:nvSpPr>
        <p:spPr bwMode="auto">
          <a:xfrm>
            <a:off x="37493575" y="3719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29" name="AutoShape 496" descr="Resultado de imagen para imagen de haemofilus"/>
          <p:cNvSpPr>
            <a:spLocks noChangeAspect="1" noChangeArrowheads="1"/>
          </p:cNvSpPr>
          <p:nvPr/>
        </p:nvSpPr>
        <p:spPr bwMode="auto">
          <a:xfrm>
            <a:off x="37645975" y="3734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30" name="AutoShape 498" descr="Resultado de imagen para imagen de haemofilus"/>
          <p:cNvSpPr>
            <a:spLocks noChangeAspect="1" noChangeArrowheads="1"/>
          </p:cNvSpPr>
          <p:nvPr/>
        </p:nvSpPr>
        <p:spPr bwMode="auto">
          <a:xfrm>
            <a:off x="37798375" y="3749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31" name="AutoShape 500" descr="Resultado de imagen para imagen de haemofilus"/>
          <p:cNvSpPr>
            <a:spLocks noChangeAspect="1" noChangeArrowheads="1"/>
          </p:cNvSpPr>
          <p:nvPr/>
        </p:nvSpPr>
        <p:spPr bwMode="auto">
          <a:xfrm>
            <a:off x="37950775" y="3765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32" name="AutoShape 502" descr="Resultado de imagen para imagen de haemofilus"/>
          <p:cNvSpPr>
            <a:spLocks noChangeAspect="1" noChangeArrowheads="1"/>
          </p:cNvSpPr>
          <p:nvPr/>
        </p:nvSpPr>
        <p:spPr bwMode="auto">
          <a:xfrm>
            <a:off x="38103175" y="3780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33" name="AutoShape 504" descr="Resultado de imagen para imagen de haemofilus"/>
          <p:cNvSpPr>
            <a:spLocks noChangeAspect="1" noChangeArrowheads="1"/>
          </p:cNvSpPr>
          <p:nvPr/>
        </p:nvSpPr>
        <p:spPr bwMode="auto">
          <a:xfrm>
            <a:off x="38255575" y="3795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34" name="AutoShape 506" descr="Resultado de imagen para imagen de haemofilus"/>
          <p:cNvSpPr>
            <a:spLocks noChangeAspect="1" noChangeArrowheads="1"/>
          </p:cNvSpPr>
          <p:nvPr/>
        </p:nvSpPr>
        <p:spPr bwMode="auto">
          <a:xfrm>
            <a:off x="38407975" y="3810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35" name="AutoShape 508" descr="Resultado de imagen para imagen de haemofilus"/>
          <p:cNvSpPr>
            <a:spLocks noChangeAspect="1" noChangeArrowheads="1"/>
          </p:cNvSpPr>
          <p:nvPr/>
        </p:nvSpPr>
        <p:spPr bwMode="auto">
          <a:xfrm>
            <a:off x="38560375" y="382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36" name="AutoShape 510" descr="Resultado de imagen para imagen de haemofilus"/>
          <p:cNvSpPr>
            <a:spLocks noChangeAspect="1" noChangeArrowheads="1"/>
          </p:cNvSpPr>
          <p:nvPr/>
        </p:nvSpPr>
        <p:spPr bwMode="auto">
          <a:xfrm>
            <a:off x="38712775" y="384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37" name="AutoShape 512" descr="Resultado de imagen para imagen de haemofilus"/>
          <p:cNvSpPr>
            <a:spLocks noChangeAspect="1" noChangeArrowheads="1"/>
          </p:cNvSpPr>
          <p:nvPr/>
        </p:nvSpPr>
        <p:spPr bwMode="auto">
          <a:xfrm>
            <a:off x="38865175" y="385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38" name="AutoShape 514" descr="Resultado de imagen para imagen de haemofilus"/>
          <p:cNvSpPr>
            <a:spLocks noChangeAspect="1" noChangeArrowheads="1"/>
          </p:cNvSpPr>
          <p:nvPr/>
        </p:nvSpPr>
        <p:spPr bwMode="auto">
          <a:xfrm>
            <a:off x="39017575" y="387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39" name="AutoShape 516" descr="Resultado de imagen para imagen de haemofilus"/>
          <p:cNvSpPr>
            <a:spLocks noChangeAspect="1" noChangeArrowheads="1"/>
          </p:cNvSpPr>
          <p:nvPr/>
        </p:nvSpPr>
        <p:spPr bwMode="auto">
          <a:xfrm>
            <a:off x="39169975" y="388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40" name="AutoShape 518" descr="Resultado de imagen para imagen de haemofilus"/>
          <p:cNvSpPr>
            <a:spLocks noChangeAspect="1" noChangeArrowheads="1"/>
          </p:cNvSpPr>
          <p:nvPr/>
        </p:nvSpPr>
        <p:spPr bwMode="auto">
          <a:xfrm>
            <a:off x="39322375" y="390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41" name="AutoShape 520" descr="Resultado de imagen para imagen de haemofilus"/>
          <p:cNvSpPr>
            <a:spLocks noChangeAspect="1" noChangeArrowheads="1"/>
          </p:cNvSpPr>
          <p:nvPr/>
        </p:nvSpPr>
        <p:spPr bwMode="auto">
          <a:xfrm>
            <a:off x="39474775" y="391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42" name="AutoShape 522" descr="Resultado de imagen para imagen de haemofilus"/>
          <p:cNvSpPr>
            <a:spLocks noChangeAspect="1" noChangeArrowheads="1"/>
          </p:cNvSpPr>
          <p:nvPr/>
        </p:nvSpPr>
        <p:spPr bwMode="auto">
          <a:xfrm>
            <a:off x="39627175" y="393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43" name="AutoShape 524" descr="Resultado de imagen para imagen de haemofilus"/>
          <p:cNvSpPr>
            <a:spLocks noChangeAspect="1" noChangeArrowheads="1"/>
          </p:cNvSpPr>
          <p:nvPr/>
        </p:nvSpPr>
        <p:spPr bwMode="auto">
          <a:xfrm>
            <a:off x="39779575" y="394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44" name="AutoShape 526" descr="Resultado de imagen para imagen de haemofilus"/>
          <p:cNvSpPr>
            <a:spLocks noChangeAspect="1" noChangeArrowheads="1"/>
          </p:cNvSpPr>
          <p:nvPr/>
        </p:nvSpPr>
        <p:spPr bwMode="auto">
          <a:xfrm>
            <a:off x="39931975" y="396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45" name="AutoShape 528" descr="Resultado de imagen para imagen de haemofilus"/>
          <p:cNvSpPr>
            <a:spLocks noChangeAspect="1" noChangeArrowheads="1"/>
          </p:cNvSpPr>
          <p:nvPr/>
        </p:nvSpPr>
        <p:spPr bwMode="auto">
          <a:xfrm>
            <a:off x="40084375" y="397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46" name="AutoShape 530" descr="Resultado de imagen para imagen de haemofilus"/>
          <p:cNvSpPr>
            <a:spLocks noChangeAspect="1" noChangeArrowheads="1"/>
          </p:cNvSpPr>
          <p:nvPr/>
        </p:nvSpPr>
        <p:spPr bwMode="auto">
          <a:xfrm>
            <a:off x="40236775" y="399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47" name="AutoShape 532" descr="Resultado de imagen para imagen de haemofilus"/>
          <p:cNvSpPr>
            <a:spLocks noChangeAspect="1" noChangeArrowheads="1"/>
          </p:cNvSpPr>
          <p:nvPr/>
        </p:nvSpPr>
        <p:spPr bwMode="auto">
          <a:xfrm>
            <a:off x="40389175" y="400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48" name="AutoShape 534" descr="Resultado de imagen para imagen de haemofilus"/>
          <p:cNvSpPr>
            <a:spLocks noChangeAspect="1" noChangeArrowheads="1"/>
          </p:cNvSpPr>
          <p:nvPr/>
        </p:nvSpPr>
        <p:spPr bwMode="auto">
          <a:xfrm>
            <a:off x="40541575" y="402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49" name="AutoShape 536" descr="Resultado de imagen para imagen de haemofilus"/>
          <p:cNvSpPr>
            <a:spLocks noChangeAspect="1" noChangeArrowheads="1"/>
          </p:cNvSpPr>
          <p:nvPr/>
        </p:nvSpPr>
        <p:spPr bwMode="auto">
          <a:xfrm>
            <a:off x="40693975" y="403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50" name="AutoShape 538" descr="Resultado de imagen para imagen de haemofilus"/>
          <p:cNvSpPr>
            <a:spLocks noChangeAspect="1" noChangeArrowheads="1"/>
          </p:cNvSpPr>
          <p:nvPr/>
        </p:nvSpPr>
        <p:spPr bwMode="auto">
          <a:xfrm>
            <a:off x="40846375" y="405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51" name="AutoShape 540" descr="Resultado de imagen para imagen de haemofilus"/>
          <p:cNvSpPr>
            <a:spLocks noChangeAspect="1" noChangeArrowheads="1"/>
          </p:cNvSpPr>
          <p:nvPr/>
        </p:nvSpPr>
        <p:spPr bwMode="auto">
          <a:xfrm>
            <a:off x="40998775" y="406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52" name="AutoShape 542" descr="Resultado de imagen para imagen de haemofilus"/>
          <p:cNvSpPr>
            <a:spLocks noChangeAspect="1" noChangeArrowheads="1"/>
          </p:cNvSpPr>
          <p:nvPr/>
        </p:nvSpPr>
        <p:spPr bwMode="auto">
          <a:xfrm>
            <a:off x="41151175" y="408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53" name="AutoShape 544" descr="Resultado de imagen para imagen de haemofilus"/>
          <p:cNvSpPr>
            <a:spLocks noChangeAspect="1" noChangeArrowheads="1"/>
          </p:cNvSpPr>
          <p:nvPr/>
        </p:nvSpPr>
        <p:spPr bwMode="auto">
          <a:xfrm>
            <a:off x="41303575" y="4100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54" name="AutoShape 546" descr="Resultado de imagen para imagen de haemofilus"/>
          <p:cNvSpPr>
            <a:spLocks noChangeAspect="1" noChangeArrowheads="1"/>
          </p:cNvSpPr>
          <p:nvPr/>
        </p:nvSpPr>
        <p:spPr bwMode="auto">
          <a:xfrm>
            <a:off x="41455975" y="4115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55" name="AutoShape 548" descr="Resultado de imagen para imagen de haemofilus"/>
          <p:cNvSpPr>
            <a:spLocks noChangeAspect="1" noChangeArrowheads="1"/>
          </p:cNvSpPr>
          <p:nvPr/>
        </p:nvSpPr>
        <p:spPr bwMode="auto">
          <a:xfrm>
            <a:off x="41608375" y="4130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56" name="AutoShape 550" descr="Resultado de imagen para imagen de haemofilus"/>
          <p:cNvSpPr>
            <a:spLocks noChangeAspect="1" noChangeArrowheads="1"/>
          </p:cNvSpPr>
          <p:nvPr/>
        </p:nvSpPr>
        <p:spPr bwMode="auto">
          <a:xfrm>
            <a:off x="41760775" y="4146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57" name="AutoShape 552" descr="Resultado de imagen para imagen de haemofilus"/>
          <p:cNvSpPr>
            <a:spLocks noChangeAspect="1" noChangeArrowheads="1"/>
          </p:cNvSpPr>
          <p:nvPr/>
        </p:nvSpPr>
        <p:spPr bwMode="auto">
          <a:xfrm>
            <a:off x="41913175" y="4161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58" name="AutoShape 554" descr="Resultado de imagen para imagen de haemofilus"/>
          <p:cNvSpPr>
            <a:spLocks noChangeAspect="1" noChangeArrowheads="1"/>
          </p:cNvSpPr>
          <p:nvPr/>
        </p:nvSpPr>
        <p:spPr bwMode="auto">
          <a:xfrm>
            <a:off x="42065575" y="4176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59" name="AutoShape 556" descr="Resultado de imagen para imagen de haemofilus"/>
          <p:cNvSpPr>
            <a:spLocks noChangeAspect="1" noChangeArrowheads="1"/>
          </p:cNvSpPr>
          <p:nvPr/>
        </p:nvSpPr>
        <p:spPr bwMode="auto">
          <a:xfrm>
            <a:off x="42217975" y="4191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60" name="AutoShape 558" descr="Resultado de imagen para imagen de haemofilus"/>
          <p:cNvSpPr>
            <a:spLocks noChangeAspect="1" noChangeArrowheads="1"/>
          </p:cNvSpPr>
          <p:nvPr/>
        </p:nvSpPr>
        <p:spPr bwMode="auto">
          <a:xfrm>
            <a:off x="42370375" y="4207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61" name="AutoShape 560" descr="Resultado de imagen para imagen de haemofilus"/>
          <p:cNvSpPr>
            <a:spLocks noChangeAspect="1" noChangeArrowheads="1"/>
          </p:cNvSpPr>
          <p:nvPr/>
        </p:nvSpPr>
        <p:spPr bwMode="auto">
          <a:xfrm>
            <a:off x="42522775" y="4222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62" name="AutoShape 562" descr="Resultado de imagen para imagen de haemofilus"/>
          <p:cNvSpPr>
            <a:spLocks noChangeAspect="1" noChangeArrowheads="1"/>
          </p:cNvSpPr>
          <p:nvPr/>
        </p:nvSpPr>
        <p:spPr bwMode="auto">
          <a:xfrm>
            <a:off x="42675175" y="4237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63" name="AutoShape 564" descr="Resultado de imagen para imagen de haemofilus"/>
          <p:cNvSpPr>
            <a:spLocks noChangeAspect="1" noChangeArrowheads="1"/>
          </p:cNvSpPr>
          <p:nvPr/>
        </p:nvSpPr>
        <p:spPr bwMode="auto">
          <a:xfrm>
            <a:off x="42827575" y="4252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64" name="AutoShape 566" descr="Resultado de imagen para imagen de haemofilus"/>
          <p:cNvSpPr>
            <a:spLocks noChangeAspect="1" noChangeArrowheads="1"/>
          </p:cNvSpPr>
          <p:nvPr/>
        </p:nvSpPr>
        <p:spPr bwMode="auto">
          <a:xfrm>
            <a:off x="42979975" y="4267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65" name="AutoShape 568" descr="Resultado de imagen para imagen de haemofilus"/>
          <p:cNvSpPr>
            <a:spLocks noChangeAspect="1" noChangeArrowheads="1"/>
          </p:cNvSpPr>
          <p:nvPr/>
        </p:nvSpPr>
        <p:spPr bwMode="auto">
          <a:xfrm>
            <a:off x="43132375" y="4283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66" name="AutoShape 570" descr="Resultado de imagen para imagen de haemofilus"/>
          <p:cNvSpPr>
            <a:spLocks noChangeAspect="1" noChangeArrowheads="1"/>
          </p:cNvSpPr>
          <p:nvPr/>
        </p:nvSpPr>
        <p:spPr bwMode="auto">
          <a:xfrm>
            <a:off x="43284775" y="4298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67" name="AutoShape 572" descr="Resultado de imagen para imagen de haemofilus"/>
          <p:cNvSpPr>
            <a:spLocks noChangeAspect="1" noChangeArrowheads="1"/>
          </p:cNvSpPr>
          <p:nvPr/>
        </p:nvSpPr>
        <p:spPr bwMode="auto">
          <a:xfrm>
            <a:off x="43437175" y="4313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68" name="AutoShape 574" descr="Resultado de imagen para imagen de haemofilus"/>
          <p:cNvSpPr>
            <a:spLocks noChangeAspect="1" noChangeArrowheads="1"/>
          </p:cNvSpPr>
          <p:nvPr/>
        </p:nvSpPr>
        <p:spPr bwMode="auto">
          <a:xfrm>
            <a:off x="43589575" y="4328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69" name="AutoShape 576" descr="Resultado de imagen para imagen de haemofilus"/>
          <p:cNvSpPr>
            <a:spLocks noChangeAspect="1" noChangeArrowheads="1"/>
          </p:cNvSpPr>
          <p:nvPr/>
        </p:nvSpPr>
        <p:spPr bwMode="auto">
          <a:xfrm>
            <a:off x="43741975" y="4344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70" name="AutoShape 578" descr="Resultado de imagen para imagen de haemofilus"/>
          <p:cNvSpPr>
            <a:spLocks noChangeAspect="1" noChangeArrowheads="1"/>
          </p:cNvSpPr>
          <p:nvPr/>
        </p:nvSpPr>
        <p:spPr bwMode="auto">
          <a:xfrm>
            <a:off x="43894375" y="4359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71" name="AutoShape 580" descr="Resultado de imagen para imagen de haemofilus"/>
          <p:cNvSpPr>
            <a:spLocks noChangeAspect="1" noChangeArrowheads="1"/>
          </p:cNvSpPr>
          <p:nvPr/>
        </p:nvSpPr>
        <p:spPr bwMode="auto">
          <a:xfrm>
            <a:off x="44046775" y="4374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72" name="AutoShape 582" descr="Resultado de imagen para imagen de haemofilus"/>
          <p:cNvSpPr>
            <a:spLocks noChangeAspect="1" noChangeArrowheads="1"/>
          </p:cNvSpPr>
          <p:nvPr/>
        </p:nvSpPr>
        <p:spPr bwMode="auto">
          <a:xfrm>
            <a:off x="44199175" y="4389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73" name="AutoShape 584" descr="Resultado de imagen para imagen de haemofilus"/>
          <p:cNvSpPr>
            <a:spLocks noChangeAspect="1" noChangeArrowheads="1"/>
          </p:cNvSpPr>
          <p:nvPr/>
        </p:nvSpPr>
        <p:spPr bwMode="auto">
          <a:xfrm>
            <a:off x="44351575" y="4405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74" name="AutoShape 586" descr="Resultado de imagen para imagen de haemofilus"/>
          <p:cNvSpPr>
            <a:spLocks noChangeAspect="1" noChangeArrowheads="1"/>
          </p:cNvSpPr>
          <p:nvPr/>
        </p:nvSpPr>
        <p:spPr bwMode="auto">
          <a:xfrm>
            <a:off x="44503975" y="4420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75" name="AutoShape 588" descr="Resultado de imagen para imagen de haemofilus"/>
          <p:cNvSpPr>
            <a:spLocks noChangeAspect="1" noChangeArrowheads="1"/>
          </p:cNvSpPr>
          <p:nvPr/>
        </p:nvSpPr>
        <p:spPr bwMode="auto">
          <a:xfrm>
            <a:off x="44656375" y="4435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76" name="AutoShape 590" descr="Resultado de imagen para imagen de haemofilus"/>
          <p:cNvSpPr>
            <a:spLocks noChangeAspect="1" noChangeArrowheads="1"/>
          </p:cNvSpPr>
          <p:nvPr/>
        </p:nvSpPr>
        <p:spPr bwMode="auto">
          <a:xfrm>
            <a:off x="44808775" y="4450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77" name="AutoShape 592" descr="Resultado de imagen para imagen de haemofilus"/>
          <p:cNvSpPr>
            <a:spLocks noChangeAspect="1" noChangeArrowheads="1"/>
          </p:cNvSpPr>
          <p:nvPr/>
        </p:nvSpPr>
        <p:spPr bwMode="auto">
          <a:xfrm>
            <a:off x="44961175" y="4466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78" name="AutoShape 594" descr="Resultado de imagen para imagen de haemofilus"/>
          <p:cNvSpPr>
            <a:spLocks noChangeAspect="1" noChangeArrowheads="1"/>
          </p:cNvSpPr>
          <p:nvPr/>
        </p:nvSpPr>
        <p:spPr bwMode="auto">
          <a:xfrm>
            <a:off x="45113575" y="4481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79" name="AutoShape 596" descr="Resultado de imagen para imagen de haemofilus"/>
          <p:cNvSpPr>
            <a:spLocks noChangeAspect="1" noChangeArrowheads="1"/>
          </p:cNvSpPr>
          <p:nvPr/>
        </p:nvSpPr>
        <p:spPr bwMode="auto">
          <a:xfrm>
            <a:off x="45265975" y="4496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80" name="AutoShape 598" descr="Resultado de imagen para imagen de haemofilus"/>
          <p:cNvSpPr>
            <a:spLocks noChangeAspect="1" noChangeArrowheads="1"/>
          </p:cNvSpPr>
          <p:nvPr/>
        </p:nvSpPr>
        <p:spPr bwMode="auto">
          <a:xfrm>
            <a:off x="45418375" y="4511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81" name="AutoShape 600" descr="Resultado de imagen para imagen de haemofilus"/>
          <p:cNvSpPr>
            <a:spLocks noChangeAspect="1" noChangeArrowheads="1"/>
          </p:cNvSpPr>
          <p:nvPr/>
        </p:nvSpPr>
        <p:spPr bwMode="auto">
          <a:xfrm>
            <a:off x="45570775" y="4527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82" name="AutoShape 602" descr="Resultado de imagen para imagen de haemofilus"/>
          <p:cNvSpPr>
            <a:spLocks noChangeAspect="1" noChangeArrowheads="1"/>
          </p:cNvSpPr>
          <p:nvPr/>
        </p:nvSpPr>
        <p:spPr bwMode="auto">
          <a:xfrm>
            <a:off x="45723175" y="4542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83" name="AutoShape 604" descr="Resultado de imagen para imagen de haemofilus"/>
          <p:cNvSpPr>
            <a:spLocks noChangeAspect="1" noChangeArrowheads="1"/>
          </p:cNvSpPr>
          <p:nvPr/>
        </p:nvSpPr>
        <p:spPr bwMode="auto">
          <a:xfrm>
            <a:off x="45875575" y="4557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84" name="AutoShape 606" descr="Resultado de imagen para imagen de haemofilus"/>
          <p:cNvSpPr>
            <a:spLocks noChangeAspect="1" noChangeArrowheads="1"/>
          </p:cNvSpPr>
          <p:nvPr/>
        </p:nvSpPr>
        <p:spPr bwMode="auto">
          <a:xfrm>
            <a:off x="46027975" y="4572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85" name="AutoShape 608" descr="Resultado de imagen para imagen de haemofilus"/>
          <p:cNvSpPr>
            <a:spLocks noChangeAspect="1" noChangeArrowheads="1"/>
          </p:cNvSpPr>
          <p:nvPr/>
        </p:nvSpPr>
        <p:spPr bwMode="auto">
          <a:xfrm>
            <a:off x="46180375" y="4588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86" name="AutoShape 610" descr="Resultado de imagen para imagen de haemofilus"/>
          <p:cNvSpPr>
            <a:spLocks noChangeAspect="1" noChangeArrowheads="1"/>
          </p:cNvSpPr>
          <p:nvPr/>
        </p:nvSpPr>
        <p:spPr bwMode="auto">
          <a:xfrm>
            <a:off x="46332775" y="4603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87" name="AutoShape 612" descr="Resultado de imagen para imagen de haemofilus"/>
          <p:cNvSpPr>
            <a:spLocks noChangeAspect="1" noChangeArrowheads="1"/>
          </p:cNvSpPr>
          <p:nvPr/>
        </p:nvSpPr>
        <p:spPr bwMode="auto">
          <a:xfrm>
            <a:off x="46485175" y="4618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88" name="AutoShape 614" descr="Resultado de imagen para imagen de haemofilus"/>
          <p:cNvSpPr>
            <a:spLocks noChangeAspect="1" noChangeArrowheads="1"/>
          </p:cNvSpPr>
          <p:nvPr/>
        </p:nvSpPr>
        <p:spPr bwMode="auto">
          <a:xfrm>
            <a:off x="46637575" y="4633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89" name="AutoShape 616" descr="Resultado de imagen para imagen de haemofilus"/>
          <p:cNvSpPr>
            <a:spLocks noChangeAspect="1" noChangeArrowheads="1"/>
          </p:cNvSpPr>
          <p:nvPr/>
        </p:nvSpPr>
        <p:spPr bwMode="auto">
          <a:xfrm>
            <a:off x="46789975" y="4648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90" name="AutoShape 618" descr="Resultado de imagen para imagen de haemofilus"/>
          <p:cNvSpPr>
            <a:spLocks noChangeAspect="1" noChangeArrowheads="1"/>
          </p:cNvSpPr>
          <p:nvPr/>
        </p:nvSpPr>
        <p:spPr bwMode="auto">
          <a:xfrm>
            <a:off x="46942375" y="4664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91" name="AutoShape 620" descr="Resultado de imagen para imagen de haemofilus"/>
          <p:cNvSpPr>
            <a:spLocks noChangeAspect="1" noChangeArrowheads="1"/>
          </p:cNvSpPr>
          <p:nvPr/>
        </p:nvSpPr>
        <p:spPr bwMode="auto">
          <a:xfrm>
            <a:off x="47094775" y="4679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92" name="AutoShape 622" descr="Resultado de imagen para imagen de haemofilus"/>
          <p:cNvSpPr>
            <a:spLocks noChangeAspect="1" noChangeArrowheads="1"/>
          </p:cNvSpPr>
          <p:nvPr/>
        </p:nvSpPr>
        <p:spPr bwMode="auto">
          <a:xfrm>
            <a:off x="47247175" y="4694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93" name="AutoShape 624" descr="Resultado de imagen para imagen de haemofilus"/>
          <p:cNvSpPr>
            <a:spLocks noChangeAspect="1" noChangeArrowheads="1"/>
          </p:cNvSpPr>
          <p:nvPr/>
        </p:nvSpPr>
        <p:spPr bwMode="auto">
          <a:xfrm>
            <a:off x="47399575" y="4709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94" name="AutoShape 626" descr="Resultado de imagen para imagen de haemofilus"/>
          <p:cNvSpPr>
            <a:spLocks noChangeAspect="1" noChangeArrowheads="1"/>
          </p:cNvSpPr>
          <p:nvPr/>
        </p:nvSpPr>
        <p:spPr bwMode="auto">
          <a:xfrm>
            <a:off x="47551975" y="4725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95" name="AutoShape 628" descr="Resultado de imagen para imagen de haemofilus"/>
          <p:cNvSpPr>
            <a:spLocks noChangeAspect="1" noChangeArrowheads="1"/>
          </p:cNvSpPr>
          <p:nvPr/>
        </p:nvSpPr>
        <p:spPr bwMode="auto">
          <a:xfrm>
            <a:off x="47704375" y="4740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96" name="AutoShape 630" descr="Resultado de imagen para imagen de haemofilus"/>
          <p:cNvSpPr>
            <a:spLocks noChangeAspect="1" noChangeArrowheads="1"/>
          </p:cNvSpPr>
          <p:nvPr/>
        </p:nvSpPr>
        <p:spPr bwMode="auto">
          <a:xfrm>
            <a:off x="47856775" y="4755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97" name="AutoShape 632" descr="Resultado de imagen para imagen de haemofilus"/>
          <p:cNvSpPr>
            <a:spLocks noChangeAspect="1" noChangeArrowheads="1"/>
          </p:cNvSpPr>
          <p:nvPr/>
        </p:nvSpPr>
        <p:spPr bwMode="auto">
          <a:xfrm>
            <a:off x="48009175" y="4770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98" name="AutoShape 634" descr="Resultado de imagen para imagen de haemofilus"/>
          <p:cNvSpPr>
            <a:spLocks noChangeAspect="1" noChangeArrowheads="1"/>
          </p:cNvSpPr>
          <p:nvPr/>
        </p:nvSpPr>
        <p:spPr bwMode="auto">
          <a:xfrm>
            <a:off x="48161575" y="4786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99" name="AutoShape 636" descr="Resultado de imagen para imagen de haemofilus"/>
          <p:cNvSpPr>
            <a:spLocks noChangeAspect="1" noChangeArrowheads="1"/>
          </p:cNvSpPr>
          <p:nvPr/>
        </p:nvSpPr>
        <p:spPr bwMode="auto">
          <a:xfrm>
            <a:off x="48313975" y="4801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00" name="AutoShape 638" descr="Resultado de imagen para imagen de haemofilus"/>
          <p:cNvSpPr>
            <a:spLocks noChangeAspect="1" noChangeArrowheads="1"/>
          </p:cNvSpPr>
          <p:nvPr/>
        </p:nvSpPr>
        <p:spPr bwMode="auto">
          <a:xfrm>
            <a:off x="48466375" y="4816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01" name="AutoShape 640" descr="Resultado de imagen para imagen de haemofilus"/>
          <p:cNvSpPr>
            <a:spLocks noChangeAspect="1" noChangeArrowheads="1"/>
          </p:cNvSpPr>
          <p:nvPr/>
        </p:nvSpPr>
        <p:spPr bwMode="auto">
          <a:xfrm>
            <a:off x="48618775" y="4831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02" name="AutoShape 642" descr="Resultado de imagen para imagen de haemofilus"/>
          <p:cNvSpPr>
            <a:spLocks noChangeAspect="1" noChangeArrowheads="1"/>
          </p:cNvSpPr>
          <p:nvPr/>
        </p:nvSpPr>
        <p:spPr bwMode="auto">
          <a:xfrm>
            <a:off x="48771175" y="4847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03" name="AutoShape 644" descr="Resultado de imagen para imagen de haemofilus"/>
          <p:cNvSpPr>
            <a:spLocks noChangeAspect="1" noChangeArrowheads="1"/>
          </p:cNvSpPr>
          <p:nvPr/>
        </p:nvSpPr>
        <p:spPr bwMode="auto">
          <a:xfrm>
            <a:off x="48923575" y="4862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04" name="AutoShape 646" descr="Resultado de imagen para imagen de haemofilus"/>
          <p:cNvSpPr>
            <a:spLocks noChangeAspect="1" noChangeArrowheads="1"/>
          </p:cNvSpPr>
          <p:nvPr/>
        </p:nvSpPr>
        <p:spPr bwMode="auto">
          <a:xfrm>
            <a:off x="49075975" y="4877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05" name="AutoShape 648" descr="Resultado de imagen para imagen de haemofilus"/>
          <p:cNvSpPr>
            <a:spLocks noChangeAspect="1" noChangeArrowheads="1"/>
          </p:cNvSpPr>
          <p:nvPr/>
        </p:nvSpPr>
        <p:spPr bwMode="auto">
          <a:xfrm>
            <a:off x="49228375" y="4892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06" name="AutoShape 650" descr="Resultado de imagen para imagen de haemofilus"/>
          <p:cNvSpPr>
            <a:spLocks noChangeAspect="1" noChangeArrowheads="1"/>
          </p:cNvSpPr>
          <p:nvPr/>
        </p:nvSpPr>
        <p:spPr bwMode="auto">
          <a:xfrm>
            <a:off x="49380775" y="4908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07" name="AutoShape 652" descr="Resultado de imagen para imagen de haemofilus"/>
          <p:cNvSpPr>
            <a:spLocks noChangeAspect="1" noChangeArrowheads="1"/>
          </p:cNvSpPr>
          <p:nvPr/>
        </p:nvSpPr>
        <p:spPr bwMode="auto">
          <a:xfrm>
            <a:off x="49533175" y="4923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08" name="AutoShape 654" descr="Resultado de imagen para imagen de haemofilus"/>
          <p:cNvSpPr>
            <a:spLocks noChangeAspect="1" noChangeArrowheads="1"/>
          </p:cNvSpPr>
          <p:nvPr/>
        </p:nvSpPr>
        <p:spPr bwMode="auto">
          <a:xfrm>
            <a:off x="49685575" y="4938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09" name="AutoShape 656" descr="Resultado de imagen para imagen de haemofilus"/>
          <p:cNvSpPr>
            <a:spLocks noChangeAspect="1" noChangeArrowheads="1"/>
          </p:cNvSpPr>
          <p:nvPr/>
        </p:nvSpPr>
        <p:spPr bwMode="auto">
          <a:xfrm>
            <a:off x="49837975" y="4953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10" name="AutoShape 658" descr="Resultado de imagen para imagen de haemofilus"/>
          <p:cNvSpPr>
            <a:spLocks noChangeAspect="1" noChangeArrowheads="1"/>
          </p:cNvSpPr>
          <p:nvPr/>
        </p:nvSpPr>
        <p:spPr bwMode="auto">
          <a:xfrm>
            <a:off x="49990375" y="4969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11" name="AutoShape 660" descr="Resultado de imagen para imagen de haemofilus"/>
          <p:cNvSpPr>
            <a:spLocks noChangeAspect="1" noChangeArrowheads="1"/>
          </p:cNvSpPr>
          <p:nvPr/>
        </p:nvSpPr>
        <p:spPr bwMode="auto">
          <a:xfrm>
            <a:off x="50142775" y="4984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12" name="AutoShape 662" descr="Resultado de imagen para imagen de haemofilus"/>
          <p:cNvSpPr>
            <a:spLocks noChangeAspect="1" noChangeArrowheads="1"/>
          </p:cNvSpPr>
          <p:nvPr/>
        </p:nvSpPr>
        <p:spPr bwMode="auto">
          <a:xfrm>
            <a:off x="50295175" y="4999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13" name="AutoShape 664" descr="Resultado de imagen para imagen de haemofilus"/>
          <p:cNvSpPr>
            <a:spLocks noChangeAspect="1" noChangeArrowheads="1"/>
          </p:cNvSpPr>
          <p:nvPr/>
        </p:nvSpPr>
        <p:spPr bwMode="auto">
          <a:xfrm>
            <a:off x="50447575" y="5014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14" name="AutoShape 666" descr="Resultado de imagen para imagen de haemofilus"/>
          <p:cNvSpPr>
            <a:spLocks noChangeAspect="1" noChangeArrowheads="1"/>
          </p:cNvSpPr>
          <p:nvPr/>
        </p:nvSpPr>
        <p:spPr bwMode="auto">
          <a:xfrm>
            <a:off x="50599975" y="5029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15" name="AutoShape 668" descr="Resultado de imagen para imagen de haemofilus"/>
          <p:cNvSpPr>
            <a:spLocks noChangeAspect="1" noChangeArrowheads="1"/>
          </p:cNvSpPr>
          <p:nvPr/>
        </p:nvSpPr>
        <p:spPr bwMode="auto">
          <a:xfrm>
            <a:off x="50752375" y="5045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16" name="AutoShape 670" descr="Resultado de imagen para imagen de haemofilus"/>
          <p:cNvSpPr>
            <a:spLocks noChangeAspect="1" noChangeArrowheads="1"/>
          </p:cNvSpPr>
          <p:nvPr/>
        </p:nvSpPr>
        <p:spPr bwMode="auto">
          <a:xfrm>
            <a:off x="50904775" y="5060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17" name="AutoShape 672" descr="Resultado de imagen para imagen de haemofilus"/>
          <p:cNvSpPr>
            <a:spLocks noChangeAspect="1" noChangeArrowheads="1"/>
          </p:cNvSpPr>
          <p:nvPr/>
        </p:nvSpPr>
        <p:spPr bwMode="auto">
          <a:xfrm>
            <a:off x="51057175" y="5075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18" name="AutoShape 674" descr="Resultado de imagen para imagen de haemofilus"/>
          <p:cNvSpPr>
            <a:spLocks noChangeAspect="1" noChangeArrowheads="1"/>
          </p:cNvSpPr>
          <p:nvPr/>
        </p:nvSpPr>
        <p:spPr bwMode="auto">
          <a:xfrm>
            <a:off x="51209575" y="5090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19" name="AutoShape 676" descr="Resultado de imagen para imagen de haemofilus"/>
          <p:cNvSpPr>
            <a:spLocks noChangeAspect="1" noChangeArrowheads="1"/>
          </p:cNvSpPr>
          <p:nvPr/>
        </p:nvSpPr>
        <p:spPr bwMode="auto">
          <a:xfrm>
            <a:off x="51361975" y="5106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20" name="AutoShape 678" descr="Resultado de imagen para imagen de haemofilus"/>
          <p:cNvSpPr>
            <a:spLocks noChangeAspect="1" noChangeArrowheads="1"/>
          </p:cNvSpPr>
          <p:nvPr/>
        </p:nvSpPr>
        <p:spPr bwMode="auto">
          <a:xfrm>
            <a:off x="51514375" y="5121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21" name="AutoShape 680" descr="Resultado de imagen para imagen de haemofilus"/>
          <p:cNvSpPr>
            <a:spLocks noChangeAspect="1" noChangeArrowheads="1"/>
          </p:cNvSpPr>
          <p:nvPr/>
        </p:nvSpPr>
        <p:spPr bwMode="auto">
          <a:xfrm>
            <a:off x="51666775" y="5136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22" name="AutoShape 682" descr="Resultado de imagen para imagen de haemofilus"/>
          <p:cNvSpPr>
            <a:spLocks noChangeAspect="1" noChangeArrowheads="1"/>
          </p:cNvSpPr>
          <p:nvPr/>
        </p:nvSpPr>
        <p:spPr bwMode="auto">
          <a:xfrm>
            <a:off x="51819175" y="5151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23" name="AutoShape 684" descr="Resultado de imagen para imagen de haemofilus"/>
          <p:cNvSpPr>
            <a:spLocks noChangeAspect="1" noChangeArrowheads="1"/>
          </p:cNvSpPr>
          <p:nvPr/>
        </p:nvSpPr>
        <p:spPr bwMode="auto">
          <a:xfrm>
            <a:off x="51971575" y="5167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24" name="AutoShape 686" descr="Resultado de imagen para imagen de haemofilus"/>
          <p:cNvSpPr>
            <a:spLocks noChangeAspect="1" noChangeArrowheads="1"/>
          </p:cNvSpPr>
          <p:nvPr/>
        </p:nvSpPr>
        <p:spPr bwMode="auto">
          <a:xfrm>
            <a:off x="52123975" y="5182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25" name="AutoShape 688" descr="Resultado de imagen para imagen de haemofilus"/>
          <p:cNvSpPr>
            <a:spLocks noChangeAspect="1" noChangeArrowheads="1"/>
          </p:cNvSpPr>
          <p:nvPr/>
        </p:nvSpPr>
        <p:spPr bwMode="auto">
          <a:xfrm>
            <a:off x="52276375" y="5197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26" name="AutoShape 690" descr="Resultado de imagen para imagen de haemofilus"/>
          <p:cNvSpPr>
            <a:spLocks noChangeAspect="1" noChangeArrowheads="1"/>
          </p:cNvSpPr>
          <p:nvPr/>
        </p:nvSpPr>
        <p:spPr bwMode="auto">
          <a:xfrm>
            <a:off x="52428775" y="5212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27" name="AutoShape 692" descr="Resultado de imagen para imagen de haemofilus"/>
          <p:cNvSpPr>
            <a:spLocks noChangeAspect="1" noChangeArrowheads="1"/>
          </p:cNvSpPr>
          <p:nvPr/>
        </p:nvSpPr>
        <p:spPr bwMode="auto">
          <a:xfrm>
            <a:off x="52581175" y="5228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28" name="AutoShape 694" descr="Resultado de imagen para imagen de haemofilus"/>
          <p:cNvSpPr>
            <a:spLocks noChangeAspect="1" noChangeArrowheads="1"/>
          </p:cNvSpPr>
          <p:nvPr/>
        </p:nvSpPr>
        <p:spPr bwMode="auto">
          <a:xfrm>
            <a:off x="52733575" y="5243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29" name="AutoShape 696" descr="Resultado de imagen para imagen de haemofilus"/>
          <p:cNvSpPr>
            <a:spLocks noChangeAspect="1" noChangeArrowheads="1"/>
          </p:cNvSpPr>
          <p:nvPr/>
        </p:nvSpPr>
        <p:spPr bwMode="auto">
          <a:xfrm>
            <a:off x="52885975" y="5258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30" name="AutoShape 698" descr="Resultado de imagen para imagen de haemofilus"/>
          <p:cNvSpPr>
            <a:spLocks noChangeAspect="1" noChangeArrowheads="1"/>
          </p:cNvSpPr>
          <p:nvPr/>
        </p:nvSpPr>
        <p:spPr bwMode="auto">
          <a:xfrm>
            <a:off x="53038375" y="5273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31" name="AutoShape 700" descr="Resultado de imagen para imagen de haemofilus"/>
          <p:cNvSpPr>
            <a:spLocks noChangeAspect="1" noChangeArrowheads="1"/>
          </p:cNvSpPr>
          <p:nvPr/>
        </p:nvSpPr>
        <p:spPr bwMode="auto">
          <a:xfrm>
            <a:off x="53190775" y="5289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32" name="AutoShape 702" descr="Resultado de imagen para imagen de haemofilus"/>
          <p:cNvSpPr>
            <a:spLocks noChangeAspect="1" noChangeArrowheads="1"/>
          </p:cNvSpPr>
          <p:nvPr/>
        </p:nvSpPr>
        <p:spPr bwMode="auto">
          <a:xfrm>
            <a:off x="53343175" y="5304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33" name="AutoShape 704" descr="Resultado de imagen para imagen de haemofilus"/>
          <p:cNvSpPr>
            <a:spLocks noChangeAspect="1" noChangeArrowheads="1"/>
          </p:cNvSpPr>
          <p:nvPr/>
        </p:nvSpPr>
        <p:spPr bwMode="auto">
          <a:xfrm>
            <a:off x="53495575" y="5319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34" name="AutoShape 706" descr="Resultado de imagen para imagen de haemofilus"/>
          <p:cNvSpPr>
            <a:spLocks noChangeAspect="1" noChangeArrowheads="1"/>
          </p:cNvSpPr>
          <p:nvPr/>
        </p:nvSpPr>
        <p:spPr bwMode="auto">
          <a:xfrm>
            <a:off x="53647975" y="5334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35" name="AutoShape 708" descr="Resultado de imagen para imagen de haemofilus"/>
          <p:cNvSpPr>
            <a:spLocks noChangeAspect="1" noChangeArrowheads="1"/>
          </p:cNvSpPr>
          <p:nvPr/>
        </p:nvSpPr>
        <p:spPr bwMode="auto">
          <a:xfrm>
            <a:off x="53800375" y="5350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36" name="AutoShape 710" descr="Resultado de imagen para imagen de haemofilus"/>
          <p:cNvSpPr>
            <a:spLocks noChangeAspect="1" noChangeArrowheads="1"/>
          </p:cNvSpPr>
          <p:nvPr/>
        </p:nvSpPr>
        <p:spPr bwMode="auto">
          <a:xfrm>
            <a:off x="53952775" y="5365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37" name="AutoShape 712" descr="Resultado de imagen para imagen de haemofilus"/>
          <p:cNvSpPr>
            <a:spLocks noChangeAspect="1" noChangeArrowheads="1"/>
          </p:cNvSpPr>
          <p:nvPr/>
        </p:nvSpPr>
        <p:spPr bwMode="auto">
          <a:xfrm>
            <a:off x="54105175" y="5380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38" name="AutoShape 714" descr="Resultado de imagen para imagen de haemofilus"/>
          <p:cNvSpPr>
            <a:spLocks noChangeAspect="1" noChangeArrowheads="1"/>
          </p:cNvSpPr>
          <p:nvPr/>
        </p:nvSpPr>
        <p:spPr bwMode="auto">
          <a:xfrm>
            <a:off x="54257575" y="5395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39" name="AutoShape 716" descr="Resultado de imagen para imagen de haemofilus"/>
          <p:cNvSpPr>
            <a:spLocks noChangeAspect="1" noChangeArrowheads="1"/>
          </p:cNvSpPr>
          <p:nvPr/>
        </p:nvSpPr>
        <p:spPr bwMode="auto">
          <a:xfrm>
            <a:off x="54409975" y="5410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40" name="AutoShape 718" descr="Resultado de imagen para imagen de haemofilus"/>
          <p:cNvSpPr>
            <a:spLocks noChangeAspect="1" noChangeArrowheads="1"/>
          </p:cNvSpPr>
          <p:nvPr/>
        </p:nvSpPr>
        <p:spPr bwMode="auto">
          <a:xfrm>
            <a:off x="54562375" y="5426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41" name="AutoShape 720" descr="Resultado de imagen para imagen de haemofilus"/>
          <p:cNvSpPr>
            <a:spLocks noChangeAspect="1" noChangeArrowheads="1"/>
          </p:cNvSpPr>
          <p:nvPr/>
        </p:nvSpPr>
        <p:spPr bwMode="auto">
          <a:xfrm>
            <a:off x="54714775" y="5441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42" name="AutoShape 722" descr="Resultado de imagen para imagen de haemofilus"/>
          <p:cNvSpPr>
            <a:spLocks noChangeAspect="1" noChangeArrowheads="1"/>
          </p:cNvSpPr>
          <p:nvPr/>
        </p:nvSpPr>
        <p:spPr bwMode="auto">
          <a:xfrm>
            <a:off x="54867175" y="5456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43" name="AutoShape 724" descr="Resultado de imagen para imagen de haemofilus"/>
          <p:cNvSpPr>
            <a:spLocks noChangeAspect="1" noChangeArrowheads="1"/>
          </p:cNvSpPr>
          <p:nvPr/>
        </p:nvSpPr>
        <p:spPr bwMode="auto">
          <a:xfrm>
            <a:off x="55019575" y="5471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44" name="AutoShape 726" descr="Resultado de imagen para imagen de haemofilus"/>
          <p:cNvSpPr>
            <a:spLocks noChangeAspect="1" noChangeArrowheads="1"/>
          </p:cNvSpPr>
          <p:nvPr/>
        </p:nvSpPr>
        <p:spPr bwMode="auto">
          <a:xfrm>
            <a:off x="55171975" y="5487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45" name="AutoShape 728" descr="Resultado de imagen para imagen de haemofilus"/>
          <p:cNvSpPr>
            <a:spLocks noChangeAspect="1" noChangeArrowheads="1"/>
          </p:cNvSpPr>
          <p:nvPr/>
        </p:nvSpPr>
        <p:spPr bwMode="auto">
          <a:xfrm>
            <a:off x="55324375" y="5502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46" name="AutoShape 730" descr="Resultado de imagen para imagen de haemofilus"/>
          <p:cNvSpPr>
            <a:spLocks noChangeAspect="1" noChangeArrowheads="1"/>
          </p:cNvSpPr>
          <p:nvPr/>
        </p:nvSpPr>
        <p:spPr bwMode="auto">
          <a:xfrm>
            <a:off x="55476775" y="5517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47" name="AutoShape 732" descr="Resultado de imagen para imagen de haemofilus"/>
          <p:cNvSpPr>
            <a:spLocks noChangeAspect="1" noChangeArrowheads="1"/>
          </p:cNvSpPr>
          <p:nvPr/>
        </p:nvSpPr>
        <p:spPr bwMode="auto">
          <a:xfrm>
            <a:off x="55629175" y="5532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48" name="AutoShape 734" descr="Resultado de imagen para imagen de haemofilus"/>
          <p:cNvSpPr>
            <a:spLocks noChangeAspect="1" noChangeArrowheads="1"/>
          </p:cNvSpPr>
          <p:nvPr/>
        </p:nvSpPr>
        <p:spPr bwMode="auto">
          <a:xfrm>
            <a:off x="55781575" y="5548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49" name="AutoShape 736" descr="Resultado de imagen para imagen de haemofilus"/>
          <p:cNvSpPr>
            <a:spLocks noChangeAspect="1" noChangeArrowheads="1"/>
          </p:cNvSpPr>
          <p:nvPr/>
        </p:nvSpPr>
        <p:spPr bwMode="auto">
          <a:xfrm>
            <a:off x="55933975" y="5563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50" name="AutoShape 738" descr="Resultado de imagen para imagen de haemofilus"/>
          <p:cNvSpPr>
            <a:spLocks noChangeAspect="1" noChangeArrowheads="1"/>
          </p:cNvSpPr>
          <p:nvPr/>
        </p:nvSpPr>
        <p:spPr bwMode="auto">
          <a:xfrm>
            <a:off x="56086375" y="5578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51" name="AutoShape 740" descr="Resultado de imagen para imagen de haemofilus"/>
          <p:cNvSpPr>
            <a:spLocks noChangeAspect="1" noChangeArrowheads="1"/>
          </p:cNvSpPr>
          <p:nvPr/>
        </p:nvSpPr>
        <p:spPr bwMode="auto">
          <a:xfrm>
            <a:off x="56238775" y="5593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52" name="AutoShape 742" descr="Resultado de imagen para imagen de haemofilus"/>
          <p:cNvSpPr>
            <a:spLocks noChangeAspect="1" noChangeArrowheads="1"/>
          </p:cNvSpPr>
          <p:nvPr/>
        </p:nvSpPr>
        <p:spPr bwMode="auto">
          <a:xfrm>
            <a:off x="56391175" y="5609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53" name="AutoShape 744" descr="Resultado de imagen para imagen de haemofilus"/>
          <p:cNvSpPr>
            <a:spLocks noChangeAspect="1" noChangeArrowheads="1"/>
          </p:cNvSpPr>
          <p:nvPr/>
        </p:nvSpPr>
        <p:spPr bwMode="auto">
          <a:xfrm>
            <a:off x="56543575" y="5624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54" name="AutoShape 746" descr="Resultado de imagen para imagen de haemofilus"/>
          <p:cNvSpPr>
            <a:spLocks noChangeAspect="1" noChangeArrowheads="1"/>
          </p:cNvSpPr>
          <p:nvPr/>
        </p:nvSpPr>
        <p:spPr bwMode="auto">
          <a:xfrm>
            <a:off x="56695975" y="5639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55" name="AutoShape 748" descr="Resultado de imagen para imagen de haemofilus"/>
          <p:cNvSpPr>
            <a:spLocks noChangeAspect="1" noChangeArrowheads="1"/>
          </p:cNvSpPr>
          <p:nvPr/>
        </p:nvSpPr>
        <p:spPr bwMode="auto">
          <a:xfrm>
            <a:off x="56848375" y="5654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56" name="AutoShape 750" descr="Resultado de imagen para imagen de haemofilus"/>
          <p:cNvSpPr>
            <a:spLocks noChangeAspect="1" noChangeArrowheads="1"/>
          </p:cNvSpPr>
          <p:nvPr/>
        </p:nvSpPr>
        <p:spPr bwMode="auto">
          <a:xfrm>
            <a:off x="57000775" y="5670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57" name="AutoShape 752" descr="Resultado de imagen para imagen de haemofilus"/>
          <p:cNvSpPr>
            <a:spLocks noChangeAspect="1" noChangeArrowheads="1"/>
          </p:cNvSpPr>
          <p:nvPr/>
        </p:nvSpPr>
        <p:spPr bwMode="auto">
          <a:xfrm>
            <a:off x="57153175" y="5685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58" name="AutoShape 754" descr="Resultado de imagen para imagen de haemofilus"/>
          <p:cNvSpPr>
            <a:spLocks noChangeAspect="1" noChangeArrowheads="1"/>
          </p:cNvSpPr>
          <p:nvPr/>
        </p:nvSpPr>
        <p:spPr bwMode="auto">
          <a:xfrm>
            <a:off x="57305575" y="5700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59" name="AutoShape 756" descr="Resultado de imagen para imagen de haemofilus"/>
          <p:cNvSpPr>
            <a:spLocks noChangeAspect="1" noChangeArrowheads="1"/>
          </p:cNvSpPr>
          <p:nvPr/>
        </p:nvSpPr>
        <p:spPr bwMode="auto">
          <a:xfrm>
            <a:off x="57457975" y="5715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60" name="AutoShape 758" descr="Resultado de imagen para imagen de haemofilus"/>
          <p:cNvSpPr>
            <a:spLocks noChangeAspect="1" noChangeArrowheads="1"/>
          </p:cNvSpPr>
          <p:nvPr/>
        </p:nvSpPr>
        <p:spPr bwMode="auto">
          <a:xfrm>
            <a:off x="57610375" y="5731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0" name="Picture 2" descr="Resultado de imagen para imagen de haemophilus influenza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83356"/>
            <a:ext cx="8229600" cy="6530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757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D975CF-C219-8DD9-4F15-59BE5355D44A}"/>
              </a:ext>
            </a:extLst>
          </p:cNvPr>
          <p:cNvPicPr>
            <a:picLocks noChangeAspect="1"/>
          </p:cNvPicPr>
          <p:nvPr/>
        </p:nvPicPr>
        <p:blipFill rotWithShape="1">
          <a:blip r:embed="rId2"/>
          <a:srcRect l="5338" t="20443" r="2856"/>
          <a:stretch/>
        </p:blipFill>
        <p:spPr>
          <a:xfrm>
            <a:off x="827584" y="1052736"/>
            <a:ext cx="7128792" cy="4608511"/>
          </a:xfrm>
          <a:prstGeom prst="rect">
            <a:avLst/>
          </a:prstGeom>
        </p:spPr>
      </p:pic>
    </p:spTree>
    <p:extLst>
      <p:ext uri="{BB962C8B-B14F-4D97-AF65-F5344CB8AC3E}">
        <p14:creationId xmlns:p14="http://schemas.microsoft.com/office/powerpoint/2010/main" val="3096632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07631"/>
            <a:ext cx="7560840" cy="3294438"/>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2923131" y="404664"/>
            <a:ext cx="3081713" cy="369332"/>
          </a:xfrm>
          <a:prstGeom prst="rect">
            <a:avLst/>
          </a:prstGeom>
        </p:spPr>
        <p:txBody>
          <a:bodyPr wrap="square">
            <a:spAutoFit/>
          </a:bodyPr>
          <a:lstStyle/>
          <a:p>
            <a:pPr algn="just"/>
            <a:r>
              <a:rPr lang="es-ES" b="1" dirty="0">
                <a:solidFill>
                  <a:schemeClr val="bg1"/>
                </a:solidFill>
              </a:rPr>
              <a:t>ESTRÍAS POR AGOTAMIENTO</a:t>
            </a:r>
          </a:p>
        </p:txBody>
      </p:sp>
      <p:sp>
        <p:nvSpPr>
          <p:cNvPr id="4" name="3 Rectángulo"/>
          <p:cNvSpPr/>
          <p:nvPr/>
        </p:nvSpPr>
        <p:spPr>
          <a:xfrm>
            <a:off x="395537" y="3912685"/>
            <a:ext cx="4248472" cy="1477328"/>
          </a:xfrm>
          <a:prstGeom prst="rect">
            <a:avLst/>
          </a:prstGeom>
        </p:spPr>
        <p:txBody>
          <a:bodyPr wrap="square">
            <a:spAutoFit/>
          </a:bodyPr>
          <a:lstStyle/>
          <a:p>
            <a:pPr algn="just"/>
            <a:r>
              <a:rPr lang="es-ES" b="1" dirty="0"/>
              <a:t>INFORME:</a:t>
            </a:r>
          </a:p>
          <a:p>
            <a:pPr marL="285750" indent="-285750" algn="just">
              <a:buFont typeface="Arial" panose="020B0604020202020204" pitchFamily="34" charset="0"/>
              <a:buChar char="•"/>
            </a:pPr>
            <a:r>
              <a:rPr lang="es-ES" b="1" dirty="0"/>
              <a:t>Aislado </a:t>
            </a:r>
            <a:r>
              <a:rPr lang="es-ES" i="1" dirty="0"/>
              <a:t>Estreptococos β-hemolíticos </a:t>
            </a:r>
          </a:p>
          <a:p>
            <a:pPr algn="just"/>
            <a:r>
              <a:rPr lang="es-ES" i="1" dirty="0"/>
              <a:t>grupo A</a:t>
            </a:r>
          </a:p>
          <a:p>
            <a:pPr algn="just"/>
            <a:endParaRPr lang="es-ES" b="1" i="1" dirty="0"/>
          </a:p>
          <a:p>
            <a:pPr marL="285750" indent="-285750" algn="just">
              <a:buFont typeface="Arial" panose="020B0604020202020204" pitchFamily="34" charset="0"/>
              <a:buChar char="•"/>
            </a:pPr>
            <a:r>
              <a:rPr lang="es-ES" b="1" i="1" dirty="0"/>
              <a:t>Flora normal</a:t>
            </a:r>
            <a:r>
              <a:rPr lang="es-ES" b="1" dirty="0"/>
              <a:t>  </a:t>
            </a:r>
          </a:p>
        </p:txBody>
      </p:sp>
      <p:pic>
        <p:nvPicPr>
          <p:cNvPr id="5122" name="Picture 2" descr="Resultado de imagen para imagen DE ESTREPTO PYOGE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9403" y="3502068"/>
            <a:ext cx="4968552" cy="3355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055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980728"/>
            <a:ext cx="7704856" cy="3970318"/>
          </a:xfrm>
          <a:prstGeom prst="rect">
            <a:avLst/>
          </a:prstGeom>
        </p:spPr>
        <p:txBody>
          <a:bodyPr wrap="square">
            <a:spAutoFit/>
          </a:bodyPr>
          <a:lstStyle/>
          <a:p>
            <a:pPr algn="ctr">
              <a:lnSpc>
                <a:spcPct val="150000"/>
              </a:lnSpc>
            </a:pPr>
            <a:r>
              <a:rPr lang="es-ES" sz="2400" b="1" dirty="0"/>
              <a:t>ENFERMEDADES MÁS FRECUENTES DE </a:t>
            </a:r>
          </a:p>
          <a:p>
            <a:pPr algn="ctr">
              <a:lnSpc>
                <a:spcPct val="150000"/>
              </a:lnSpc>
            </a:pPr>
            <a:r>
              <a:rPr lang="es-ES" sz="2400" i="1" dirty="0"/>
              <a:t>Estreptococos β-hemolíticos grupo A</a:t>
            </a:r>
          </a:p>
          <a:p>
            <a:pPr algn="ctr">
              <a:lnSpc>
                <a:spcPct val="150000"/>
              </a:lnSpc>
            </a:pPr>
            <a:endParaRPr lang="es-ES" sz="2400" b="1" dirty="0"/>
          </a:p>
          <a:p>
            <a:pPr marL="342900" indent="-342900" algn="just">
              <a:lnSpc>
                <a:spcPct val="150000"/>
              </a:lnSpc>
              <a:buFont typeface="Arial" panose="020B0604020202020204" pitchFamily="34" charset="0"/>
              <a:buChar char="•"/>
            </a:pPr>
            <a:r>
              <a:rPr lang="es-ES" sz="2400" dirty="0"/>
              <a:t>Faringitis</a:t>
            </a:r>
          </a:p>
          <a:p>
            <a:pPr marL="342900" indent="-342900" algn="just">
              <a:lnSpc>
                <a:spcPct val="150000"/>
              </a:lnSpc>
              <a:buFont typeface="Arial" panose="020B0604020202020204" pitchFamily="34" charset="0"/>
              <a:buChar char="•"/>
            </a:pPr>
            <a:r>
              <a:rPr lang="es-ES" sz="2400" dirty="0" err="1"/>
              <a:t>Piodermitis</a:t>
            </a:r>
            <a:r>
              <a:rPr lang="es-ES" sz="2400" dirty="0"/>
              <a:t>: Erisipela, Escarlatina, Fiebre reumática, </a:t>
            </a:r>
            <a:r>
              <a:rPr lang="es-ES" sz="2400" dirty="0" err="1"/>
              <a:t>Glomerulonefritis</a:t>
            </a:r>
            <a:r>
              <a:rPr lang="es-ES" sz="2400" dirty="0"/>
              <a:t> </a:t>
            </a:r>
          </a:p>
          <a:p>
            <a:pPr marL="342900" indent="-342900" algn="just">
              <a:lnSpc>
                <a:spcPct val="150000"/>
              </a:lnSpc>
              <a:buFont typeface="Arial" panose="020B0604020202020204" pitchFamily="34" charset="0"/>
              <a:buChar char="•"/>
            </a:pPr>
            <a:r>
              <a:rPr lang="es-ES" sz="2400" dirty="0"/>
              <a:t>Sepsis y meningitis neonatal</a:t>
            </a:r>
          </a:p>
        </p:txBody>
      </p:sp>
    </p:spTree>
    <p:extLst>
      <p:ext uri="{BB962C8B-B14F-4D97-AF65-F5344CB8AC3E}">
        <p14:creationId xmlns:p14="http://schemas.microsoft.com/office/powerpoint/2010/main" val="441859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31540" y="836712"/>
            <a:ext cx="8280920" cy="5632311"/>
          </a:xfrm>
          <a:prstGeom prst="rect">
            <a:avLst/>
          </a:prstGeom>
        </p:spPr>
        <p:txBody>
          <a:bodyPr wrap="square">
            <a:spAutoFit/>
          </a:bodyPr>
          <a:lstStyle/>
          <a:p>
            <a:pPr marL="342900" indent="-342900" algn="just">
              <a:buFont typeface="Wingdings" panose="05000000000000000000" pitchFamily="2" charset="2"/>
              <a:buChar char="v"/>
            </a:pPr>
            <a:r>
              <a:rPr lang="es-ES" sz="2400" b="1" dirty="0"/>
              <a:t>Faringitis estreptocócica</a:t>
            </a:r>
            <a:r>
              <a:rPr lang="es-ES" sz="2400" dirty="0"/>
              <a:t> o </a:t>
            </a:r>
            <a:r>
              <a:rPr lang="es-ES" sz="2400" b="1" dirty="0"/>
              <a:t>amigdalitis estreptocócica</a:t>
            </a:r>
            <a:r>
              <a:rPr lang="es-ES" sz="2400" dirty="0"/>
              <a:t> es causada por una infección estreptocócica del grupo A.</a:t>
            </a:r>
          </a:p>
          <a:p>
            <a:pPr algn="just"/>
            <a:endParaRPr lang="es-ES" sz="2400" dirty="0"/>
          </a:p>
          <a:p>
            <a:pPr marL="342900" indent="-342900" algn="just">
              <a:buFont typeface="Wingdings" panose="05000000000000000000" pitchFamily="2" charset="2"/>
              <a:buChar char="v"/>
            </a:pPr>
            <a:r>
              <a:rPr lang="es-ES" sz="2400" dirty="0"/>
              <a:t>Síntomas más comunes: fiebre, dolor de garganta y ganglios linfáticos inflamados.</a:t>
            </a:r>
          </a:p>
          <a:p>
            <a:pPr algn="just"/>
            <a:endParaRPr lang="es-ES" sz="2400" dirty="0"/>
          </a:p>
          <a:p>
            <a:pPr marL="342900" indent="-342900" algn="just">
              <a:buFont typeface="Wingdings" panose="05000000000000000000" pitchFamily="2" charset="2"/>
              <a:buChar char="v"/>
            </a:pPr>
            <a:r>
              <a:rPr lang="es-ES" sz="2400" dirty="0"/>
              <a:t>​ Es la causa del 37% de los dolores de garganta en niños​ y  entre el 5% y el 15% en adultos.​</a:t>
            </a:r>
          </a:p>
          <a:p>
            <a:pPr algn="just"/>
            <a:endParaRPr lang="es-ES" sz="2400" dirty="0"/>
          </a:p>
          <a:p>
            <a:pPr marL="342900" indent="-342900" algn="just">
              <a:buFont typeface="Wingdings" panose="05000000000000000000" pitchFamily="2" charset="2"/>
              <a:buChar char="v"/>
            </a:pPr>
            <a:r>
              <a:rPr lang="es-ES" sz="2400" dirty="0"/>
              <a:t>Es una infección contagiosa que se propaga por el contacto cercano con un individuo infectado.</a:t>
            </a:r>
            <a:r>
              <a:rPr lang="es-ES" sz="2400" baseline="30000" dirty="0"/>
              <a:t> </a:t>
            </a:r>
            <a:r>
              <a:rPr lang="es-ES" sz="2400" dirty="0"/>
              <a:t>​ </a:t>
            </a:r>
          </a:p>
          <a:p>
            <a:pPr algn="just"/>
            <a:endParaRPr lang="es-ES" sz="2400" dirty="0"/>
          </a:p>
          <a:p>
            <a:pPr marL="342900" indent="-342900" algn="just">
              <a:buFont typeface="Wingdings" panose="05000000000000000000" pitchFamily="2" charset="2"/>
              <a:buChar char="v"/>
            </a:pPr>
            <a:r>
              <a:rPr lang="es-ES" sz="2400" dirty="0"/>
              <a:t>Diagnóstico definitivo se realiza con cultivo de exudado faríngeo; sin embargo, esto no es siempre necesario, ya que el tratamiento puede decidirse a partir de los síntomas. </a:t>
            </a:r>
          </a:p>
        </p:txBody>
      </p:sp>
      <p:sp>
        <p:nvSpPr>
          <p:cNvPr id="3" name="2 Rectángulo"/>
          <p:cNvSpPr/>
          <p:nvPr/>
        </p:nvSpPr>
        <p:spPr>
          <a:xfrm>
            <a:off x="3001629" y="188640"/>
            <a:ext cx="1252009" cy="464871"/>
          </a:xfrm>
          <a:prstGeom prst="rect">
            <a:avLst/>
          </a:prstGeom>
          <a:solidFill>
            <a:schemeClr val="accent3">
              <a:lumMod val="40000"/>
              <a:lumOff val="60000"/>
            </a:schemeClr>
          </a:solidFill>
        </p:spPr>
        <p:txBody>
          <a:bodyPr wrap="none">
            <a:spAutoFit/>
          </a:bodyPr>
          <a:lstStyle/>
          <a:p>
            <a:pPr>
              <a:lnSpc>
                <a:spcPct val="150000"/>
              </a:lnSpc>
            </a:pPr>
            <a:r>
              <a:rPr lang="es-ES" b="1" dirty="0"/>
              <a:t>FARINGITIS</a:t>
            </a:r>
          </a:p>
        </p:txBody>
      </p:sp>
    </p:spTree>
    <p:extLst>
      <p:ext uri="{BB962C8B-B14F-4D97-AF65-F5344CB8AC3E}">
        <p14:creationId xmlns:p14="http://schemas.microsoft.com/office/powerpoint/2010/main" val="1787353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43744" y="875938"/>
            <a:ext cx="8476728" cy="4893647"/>
          </a:xfrm>
          <a:prstGeom prst="rect">
            <a:avLst/>
          </a:prstGeom>
        </p:spPr>
        <p:txBody>
          <a:bodyPr wrap="square">
            <a:spAutoFit/>
          </a:bodyPr>
          <a:lstStyle/>
          <a:p>
            <a:pPr indent="-342900" algn="just">
              <a:buFont typeface="Arial" panose="020B0604020202020204" pitchFamily="34" charset="0"/>
              <a:buChar char="•"/>
            </a:pPr>
            <a:r>
              <a:rPr lang="es-ES" sz="2400" dirty="0"/>
              <a:t>Procedimiento médico. </a:t>
            </a:r>
          </a:p>
          <a:p>
            <a:pPr indent="-342900" algn="just">
              <a:buFont typeface="Arial" panose="020B0604020202020204" pitchFamily="34" charset="0"/>
              <a:buChar char="•"/>
            </a:pPr>
            <a:r>
              <a:rPr lang="es-ES" sz="2400" dirty="0"/>
              <a:t>Se realiza la punción-aspiración de los mismos, lo que requiere un especialista en O.R.L. </a:t>
            </a:r>
          </a:p>
          <a:p>
            <a:pPr indent="-342900" algn="just">
              <a:buFont typeface="Arial" panose="020B0604020202020204" pitchFamily="34" charset="0"/>
              <a:buChar char="•"/>
            </a:pPr>
            <a:r>
              <a:rPr lang="es-ES" sz="2400" dirty="0"/>
              <a:t>No se realiza de rutina en caso de sinusitis aguda, sino  que en general se reserva para casos de </a:t>
            </a:r>
            <a:r>
              <a:rPr lang="es-ES" sz="2400" b="1" dirty="0"/>
              <a:t>sinusitis crónica</a:t>
            </a:r>
            <a:r>
              <a:rPr lang="es-ES" sz="2400" dirty="0"/>
              <a:t>,</a:t>
            </a:r>
          </a:p>
          <a:p>
            <a:pPr indent="-342900" algn="just">
              <a:buFont typeface="Arial" panose="020B0604020202020204" pitchFamily="34" charset="0"/>
              <a:buChar char="•"/>
            </a:pPr>
            <a:r>
              <a:rPr lang="es-ES" sz="2400" dirty="0"/>
              <a:t>Para aquellos casos que no responden al tratamiento instaurado</a:t>
            </a:r>
          </a:p>
          <a:p>
            <a:pPr indent="-342900" algn="just">
              <a:buFont typeface="Arial" panose="020B0604020202020204" pitchFamily="34" charset="0"/>
              <a:buChar char="•"/>
            </a:pPr>
            <a:r>
              <a:rPr lang="es-ES" sz="2400" dirty="0"/>
              <a:t>Aquellos casos que el especialista considere necesario.</a:t>
            </a:r>
          </a:p>
          <a:p>
            <a:pPr algn="just"/>
            <a:endParaRPr lang="es-ES" sz="2400" dirty="0"/>
          </a:p>
          <a:p>
            <a:pPr marL="342900" indent="-342900" algn="just">
              <a:buFont typeface="Wingdings" panose="05000000000000000000" pitchFamily="2" charset="2"/>
              <a:buChar char="v"/>
            </a:pPr>
            <a:r>
              <a:rPr lang="es-ES" sz="2400" b="1" dirty="0"/>
              <a:t>MATERIAL NECESARIO.</a:t>
            </a:r>
            <a:endParaRPr lang="es-ES" sz="2400" dirty="0"/>
          </a:p>
          <a:p>
            <a:pPr algn="just"/>
            <a:r>
              <a:rPr lang="es-ES" sz="2400" dirty="0"/>
              <a:t>- Yodo </a:t>
            </a:r>
            <a:r>
              <a:rPr lang="es-ES" sz="2400" dirty="0" err="1"/>
              <a:t>povidona</a:t>
            </a:r>
            <a:r>
              <a:rPr lang="es-ES" sz="2400" dirty="0"/>
              <a:t> al 10%</a:t>
            </a:r>
          </a:p>
          <a:p>
            <a:pPr algn="just"/>
            <a:r>
              <a:rPr lang="es-ES" sz="2400" dirty="0"/>
              <a:t>- Recipiente estéril.</a:t>
            </a:r>
          </a:p>
          <a:p>
            <a:pPr algn="just"/>
            <a:r>
              <a:rPr lang="es-ES" sz="2400" dirty="0"/>
              <a:t>- Medio de transporte para anaerobios.</a:t>
            </a:r>
          </a:p>
          <a:p>
            <a:pPr algn="just"/>
            <a:r>
              <a:rPr lang="es-ES" sz="2400" dirty="0"/>
              <a:t>- Material quirúrgico de O.R.L.</a:t>
            </a:r>
          </a:p>
        </p:txBody>
      </p:sp>
      <p:sp>
        <p:nvSpPr>
          <p:cNvPr id="4" name="3 Rectángulo"/>
          <p:cNvSpPr/>
          <p:nvPr/>
        </p:nvSpPr>
        <p:spPr>
          <a:xfrm>
            <a:off x="611560" y="202714"/>
            <a:ext cx="7560840" cy="67322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b="1" dirty="0">
              <a:solidFill>
                <a:schemeClr val="tx1"/>
              </a:solidFill>
            </a:endParaRPr>
          </a:p>
          <a:p>
            <a:pPr algn="ctr"/>
            <a:r>
              <a:rPr lang="es-ES" sz="2400" b="1" dirty="0">
                <a:solidFill>
                  <a:schemeClr val="tx1"/>
                </a:solidFill>
              </a:rPr>
              <a:t>MUESTRAS DEL TRACTO RESPIRATORIO SUPERIOR</a:t>
            </a:r>
            <a:endParaRPr lang="es-ES" sz="2400" dirty="0">
              <a:solidFill>
                <a:schemeClr val="tx1"/>
              </a:solidFill>
            </a:endParaRPr>
          </a:p>
          <a:p>
            <a:pPr algn="ctr"/>
            <a:r>
              <a:rPr lang="es-ES" sz="2400" b="1" dirty="0">
                <a:solidFill>
                  <a:schemeClr val="tx1"/>
                </a:solidFill>
              </a:rPr>
              <a:t>SENOS PARANASALES</a:t>
            </a:r>
          </a:p>
          <a:p>
            <a:pPr algn="ctr"/>
            <a:endParaRPr lang="es-ES" sz="2400" b="1" dirty="0">
              <a:solidFill>
                <a:schemeClr val="tx1"/>
              </a:solidFill>
            </a:endParaRPr>
          </a:p>
        </p:txBody>
      </p:sp>
    </p:spTree>
    <p:extLst>
      <p:ext uri="{BB962C8B-B14F-4D97-AF65-F5344CB8AC3E}">
        <p14:creationId xmlns:p14="http://schemas.microsoft.com/office/powerpoint/2010/main" val="769055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409391"/>
            <a:ext cx="7128792" cy="3416320"/>
          </a:xfrm>
          <a:prstGeom prst="rect">
            <a:avLst/>
          </a:prstGeom>
        </p:spPr>
        <p:txBody>
          <a:bodyPr wrap="square">
            <a:spAutoFit/>
          </a:bodyPr>
          <a:lstStyle/>
          <a:p>
            <a:pPr algn="ctr"/>
            <a:r>
              <a:rPr lang="es-EC" sz="2000" b="1" dirty="0"/>
              <a:t>UNIVERSIDAD NACIONAL DE CHIMBORAZO</a:t>
            </a:r>
            <a:br>
              <a:rPr lang="es-EC" sz="2000" b="1" dirty="0"/>
            </a:br>
            <a:r>
              <a:rPr lang="es-EC" sz="2000" b="1" dirty="0"/>
              <a:t>FACULTAD DE CIENCIAS DE LA SALUD</a:t>
            </a:r>
            <a:br>
              <a:rPr lang="es-EC" sz="2000" b="1" dirty="0"/>
            </a:br>
            <a:r>
              <a:rPr lang="es-EC" sz="2000" b="1" dirty="0"/>
              <a:t>LABORATORIO CLÍNICO E HISTOPATOLÓGICO</a:t>
            </a:r>
            <a:br>
              <a:rPr lang="es-EC" sz="2000" b="1" dirty="0"/>
            </a:br>
            <a:r>
              <a:rPr lang="es-EC" sz="2000" b="1" dirty="0"/>
              <a:t>PATOLOGÍA DE LABORATORIO Y CORRELACIÓN CLÍNICA I</a:t>
            </a:r>
          </a:p>
          <a:p>
            <a:pPr algn="ctr"/>
            <a:endParaRPr lang="es-EC" sz="2000" b="1" dirty="0"/>
          </a:p>
          <a:p>
            <a:pPr algn="ctr"/>
            <a:endParaRPr lang="es-EC" sz="2000" b="1" dirty="0"/>
          </a:p>
          <a:p>
            <a:pPr algn="ctr"/>
            <a:endParaRPr lang="es-EC" b="1" dirty="0"/>
          </a:p>
          <a:p>
            <a:pPr algn="ctr"/>
            <a:endParaRPr lang="es-EC" b="1" dirty="0"/>
          </a:p>
          <a:p>
            <a:pPr algn="just"/>
            <a:r>
              <a:rPr lang="es-EC" sz="2000" b="1" dirty="0"/>
              <a:t>TEMA: Estudio microbiológico del Aparato Respiratorio. Pruebas de laboratorio y microorganismos más frecuentes. Interpretación clínica</a:t>
            </a:r>
            <a:endParaRPr lang="es-EC" sz="2000" dirty="0"/>
          </a:p>
        </p:txBody>
      </p:sp>
      <p:pic>
        <p:nvPicPr>
          <p:cNvPr id="1026" name="Picture 2" descr="Resultado de imagen para imagen aparato respirato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5" y="3641045"/>
            <a:ext cx="3757019" cy="3030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292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476672"/>
            <a:ext cx="7848872" cy="5632311"/>
          </a:xfrm>
          <a:prstGeom prst="rect">
            <a:avLst/>
          </a:prstGeom>
        </p:spPr>
        <p:txBody>
          <a:bodyPr wrap="square">
            <a:spAutoFit/>
          </a:bodyPr>
          <a:lstStyle/>
          <a:p>
            <a:pPr marL="342900" indent="-342900" algn="just">
              <a:buFont typeface="Wingdings" panose="05000000000000000000" pitchFamily="2" charset="2"/>
              <a:buChar char="v"/>
            </a:pPr>
            <a:r>
              <a:rPr lang="es-ES" sz="2400" b="1" dirty="0"/>
              <a:t>TÉCNICA.</a:t>
            </a:r>
            <a:endParaRPr lang="es-ES" sz="2400" dirty="0"/>
          </a:p>
          <a:p>
            <a:pPr algn="just"/>
            <a:r>
              <a:rPr lang="es-ES" sz="2400" dirty="0"/>
              <a:t>- Desinfectar el lugar de la punción con Yodo </a:t>
            </a:r>
            <a:r>
              <a:rPr lang="es-ES" sz="2400" dirty="0" err="1"/>
              <a:t>povidona</a:t>
            </a:r>
            <a:endParaRPr lang="es-ES" sz="2400" dirty="0"/>
          </a:p>
          <a:p>
            <a:pPr algn="just"/>
            <a:r>
              <a:rPr lang="es-ES" sz="2400" dirty="0"/>
              <a:t>- Introducir una aguja en el </a:t>
            </a:r>
            <a:r>
              <a:rPr lang="es-ES" sz="2400" dirty="0" err="1"/>
              <a:t>antrum</a:t>
            </a:r>
            <a:r>
              <a:rPr lang="es-ES" sz="2400" dirty="0"/>
              <a:t> maxilar por debajo del cornete inferior, o en el seno frontal por debajo del marco </a:t>
            </a:r>
            <a:r>
              <a:rPr lang="es-ES" sz="2400" dirty="0" err="1"/>
              <a:t>supraorbital</a:t>
            </a:r>
            <a:r>
              <a:rPr lang="es-ES" sz="2400" dirty="0"/>
              <a:t> del ojo.</a:t>
            </a:r>
          </a:p>
          <a:p>
            <a:pPr algn="just"/>
            <a:r>
              <a:rPr lang="es-ES" sz="2400" dirty="0"/>
              <a:t>- Aspirar el líquido del seno. Cuando no se obtenga líquido, instilar 1 ml de suero salino estéril y aspirarlo nuevamente.</a:t>
            </a:r>
          </a:p>
          <a:p>
            <a:pPr algn="just"/>
            <a:r>
              <a:rPr lang="es-ES" sz="2400" dirty="0"/>
              <a:t>- Inyectar la muestra en un medio de transporte para anaerobios o en su defecto tubo estéril.</a:t>
            </a:r>
          </a:p>
          <a:p>
            <a:pPr algn="just"/>
            <a:endParaRPr lang="es-ES" sz="2400" dirty="0"/>
          </a:p>
          <a:p>
            <a:pPr marL="342900" indent="-342900" algn="just">
              <a:buFont typeface="Wingdings" panose="05000000000000000000" pitchFamily="2" charset="2"/>
              <a:buChar char="v"/>
            </a:pPr>
            <a:r>
              <a:rPr lang="es-ES" sz="2400" b="1" dirty="0"/>
              <a:t>NÚMERO DE MUESTRAS Y/O VOLUMEN.</a:t>
            </a:r>
            <a:endParaRPr lang="es-ES" sz="2400" dirty="0"/>
          </a:p>
          <a:p>
            <a:pPr algn="just"/>
            <a:r>
              <a:rPr lang="es-ES" sz="2400" dirty="0"/>
              <a:t>Se intentará obtener al menos 1 ml de muestra.</a:t>
            </a:r>
          </a:p>
          <a:p>
            <a:pPr algn="just"/>
            <a:endParaRPr lang="es-ES" sz="2400" dirty="0"/>
          </a:p>
          <a:p>
            <a:pPr marL="342900" indent="-342900" algn="just">
              <a:buFont typeface="Wingdings" panose="05000000000000000000" pitchFamily="2" charset="2"/>
              <a:buChar char="v"/>
            </a:pPr>
            <a:r>
              <a:rPr lang="es-ES" sz="2400" b="1" dirty="0"/>
              <a:t>TRANPORTE Y CONSERVACIÓN.</a:t>
            </a:r>
            <a:endParaRPr lang="es-ES" sz="2400" dirty="0"/>
          </a:p>
          <a:p>
            <a:pPr algn="just"/>
            <a:r>
              <a:rPr lang="es-ES" sz="2400" dirty="0"/>
              <a:t>Envío inmediato al laboratorio (no superior a 2 horas).</a:t>
            </a:r>
          </a:p>
        </p:txBody>
      </p:sp>
    </p:spTree>
    <p:extLst>
      <p:ext uri="{BB962C8B-B14F-4D97-AF65-F5344CB8AC3E}">
        <p14:creationId xmlns:p14="http://schemas.microsoft.com/office/powerpoint/2010/main" val="769055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n para imagen toma de muestra de senos paranas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50" y="116632"/>
            <a:ext cx="9002038" cy="6480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388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373306"/>
            <a:ext cx="8640960" cy="5447645"/>
          </a:xfrm>
          <a:prstGeom prst="rect">
            <a:avLst/>
          </a:prstGeom>
        </p:spPr>
        <p:txBody>
          <a:bodyPr wrap="square">
            <a:spAutoFit/>
          </a:bodyPr>
          <a:lstStyle/>
          <a:p>
            <a:pPr algn="just">
              <a:lnSpc>
                <a:spcPct val="150000"/>
              </a:lnSpc>
            </a:pPr>
            <a:r>
              <a:rPr lang="es-ES" sz="2400" dirty="0"/>
              <a:t>Respuesta inflamatoria de la nariz y de los senos paranasales que puede deberse a una infección por agentes bacterianos, virales, hongos, un cuadro alérgico o a una combinación de estos factores. </a:t>
            </a:r>
          </a:p>
          <a:p>
            <a:pPr algn="just"/>
            <a:endParaRPr lang="es-ES" sz="2400" b="1" dirty="0"/>
          </a:p>
          <a:p>
            <a:pPr algn="just"/>
            <a:r>
              <a:rPr lang="es-ES" sz="2400" dirty="0"/>
              <a:t>Se caracteriza por: </a:t>
            </a:r>
          </a:p>
          <a:p>
            <a:pPr marL="342900" indent="-342900" algn="just">
              <a:buFont typeface="Arial" panose="020B0604020202020204" pitchFamily="34" charset="0"/>
              <a:buChar char="•"/>
            </a:pPr>
            <a:r>
              <a:rPr lang="es-ES" sz="2400" dirty="0" err="1"/>
              <a:t>Rinorrea</a:t>
            </a:r>
            <a:endParaRPr lang="es-ES" sz="2400" dirty="0"/>
          </a:p>
          <a:p>
            <a:pPr marL="342900" indent="-342900" algn="just">
              <a:buFont typeface="Arial" panose="020B0604020202020204" pitchFamily="34" charset="0"/>
              <a:buChar char="•"/>
            </a:pPr>
            <a:r>
              <a:rPr lang="es-ES" sz="2400" dirty="0"/>
              <a:t>Obstrucción nasal y dolor facial</a:t>
            </a:r>
          </a:p>
          <a:p>
            <a:pPr marL="342900" indent="-342900" algn="just">
              <a:buFont typeface="Arial" panose="020B0604020202020204" pitchFamily="34" charset="0"/>
              <a:buChar char="•"/>
            </a:pPr>
            <a:r>
              <a:rPr lang="es-ES" sz="2400" dirty="0" err="1"/>
              <a:t>Hiposmia</a:t>
            </a:r>
            <a:r>
              <a:rPr lang="es-ES" sz="2400" dirty="0"/>
              <a:t> o anosmia</a:t>
            </a:r>
          </a:p>
          <a:p>
            <a:pPr marL="342900" indent="-342900" algn="just">
              <a:buFont typeface="Arial" panose="020B0604020202020204" pitchFamily="34" charset="0"/>
              <a:buChar char="•"/>
            </a:pPr>
            <a:r>
              <a:rPr lang="es-ES" sz="2400" dirty="0"/>
              <a:t>Tos, fiebre</a:t>
            </a:r>
          </a:p>
          <a:p>
            <a:pPr marL="342900" indent="-342900" algn="just">
              <a:buFont typeface="Arial" panose="020B0604020202020204" pitchFamily="34" charset="0"/>
              <a:buChar char="•"/>
            </a:pPr>
            <a:r>
              <a:rPr lang="es-ES" sz="2400" dirty="0"/>
              <a:t>Fatiga</a:t>
            </a:r>
          </a:p>
          <a:p>
            <a:pPr marL="342900" indent="-342900" algn="just">
              <a:buFont typeface="Arial" panose="020B0604020202020204" pitchFamily="34" charset="0"/>
              <a:buChar char="•"/>
            </a:pPr>
            <a:r>
              <a:rPr lang="es-ES" sz="2400" dirty="0"/>
              <a:t>Dolor dentario</a:t>
            </a:r>
          </a:p>
          <a:p>
            <a:pPr marL="342900" indent="-342900" algn="just">
              <a:buFont typeface="Arial" panose="020B0604020202020204" pitchFamily="34" charset="0"/>
              <a:buChar char="•"/>
            </a:pPr>
            <a:r>
              <a:rPr lang="es-ES" sz="2400" dirty="0"/>
              <a:t>Halitosis </a:t>
            </a:r>
          </a:p>
          <a:p>
            <a:pPr marL="342900" indent="-342900" algn="just">
              <a:buFont typeface="Arial" panose="020B0604020202020204" pitchFamily="34" charset="0"/>
              <a:buChar char="•"/>
            </a:pPr>
            <a:r>
              <a:rPr lang="es-ES" sz="2400" dirty="0"/>
              <a:t>Malestar </a:t>
            </a:r>
            <a:r>
              <a:rPr lang="es-ES" sz="2400" dirty="0" err="1"/>
              <a:t>ótico</a:t>
            </a:r>
            <a:r>
              <a:rPr lang="es-ES" sz="2400" dirty="0"/>
              <a:t>.</a:t>
            </a:r>
          </a:p>
        </p:txBody>
      </p:sp>
      <p:sp>
        <p:nvSpPr>
          <p:cNvPr id="3" name="2 Rectángulo"/>
          <p:cNvSpPr/>
          <p:nvPr/>
        </p:nvSpPr>
        <p:spPr>
          <a:xfrm>
            <a:off x="2699792" y="188640"/>
            <a:ext cx="2733441" cy="369332"/>
          </a:xfrm>
          <a:prstGeom prst="rect">
            <a:avLst/>
          </a:prstGeom>
          <a:solidFill>
            <a:schemeClr val="accent3">
              <a:lumMod val="40000"/>
              <a:lumOff val="60000"/>
            </a:schemeClr>
          </a:solidFill>
        </p:spPr>
        <p:txBody>
          <a:bodyPr wrap="none">
            <a:spAutoFit/>
          </a:bodyPr>
          <a:lstStyle/>
          <a:p>
            <a:pPr algn="ctr"/>
            <a:r>
              <a:rPr lang="es-ES" b="1" dirty="0"/>
              <a:t>SINUSITIS (RINOSINUSITIS)</a:t>
            </a:r>
          </a:p>
        </p:txBody>
      </p:sp>
      <p:sp>
        <p:nvSpPr>
          <p:cNvPr id="4" name="3 Rectángulo"/>
          <p:cNvSpPr/>
          <p:nvPr/>
        </p:nvSpPr>
        <p:spPr>
          <a:xfrm>
            <a:off x="3995936" y="4437112"/>
            <a:ext cx="4896544" cy="1891287"/>
          </a:xfrm>
          <a:prstGeom prst="rect">
            <a:avLst/>
          </a:prstGeom>
          <a:solidFill>
            <a:schemeClr val="accent3">
              <a:lumMod val="40000"/>
              <a:lumOff val="60000"/>
            </a:schemeClr>
          </a:solidFill>
        </p:spPr>
        <p:txBody>
          <a:bodyPr wrap="square">
            <a:spAutoFit/>
          </a:bodyPr>
          <a:lstStyle/>
          <a:p>
            <a:pPr algn="just">
              <a:lnSpc>
                <a:spcPct val="150000"/>
              </a:lnSpc>
            </a:pPr>
            <a:r>
              <a:rPr lang="es-ES" sz="2000" dirty="0"/>
              <a:t>Clasificada como:</a:t>
            </a:r>
          </a:p>
          <a:p>
            <a:pPr marL="342900" indent="-342900" algn="just">
              <a:lnSpc>
                <a:spcPct val="150000"/>
              </a:lnSpc>
              <a:buFont typeface="Wingdings" panose="05000000000000000000" pitchFamily="2" charset="2"/>
              <a:buChar char="Ø"/>
            </a:pPr>
            <a:r>
              <a:rPr lang="es-ES" sz="2000" b="1" dirty="0"/>
              <a:t>aguda</a:t>
            </a:r>
            <a:r>
              <a:rPr lang="es-ES" sz="2000" dirty="0"/>
              <a:t> dura menos de 4 semanas</a:t>
            </a:r>
          </a:p>
          <a:p>
            <a:pPr marL="342900" indent="-342900" algn="just">
              <a:lnSpc>
                <a:spcPct val="150000"/>
              </a:lnSpc>
              <a:buFont typeface="Wingdings" panose="05000000000000000000" pitchFamily="2" charset="2"/>
              <a:buChar char="Ø"/>
            </a:pPr>
            <a:r>
              <a:rPr lang="es-ES" sz="2000" b="1" dirty="0"/>
              <a:t>subaguda</a:t>
            </a:r>
            <a:r>
              <a:rPr lang="es-ES" sz="2000" dirty="0"/>
              <a:t> duración es de 4-12 semanas</a:t>
            </a:r>
          </a:p>
          <a:p>
            <a:pPr marL="342900" indent="-342900" algn="just">
              <a:lnSpc>
                <a:spcPct val="150000"/>
              </a:lnSpc>
              <a:buFont typeface="Wingdings" panose="05000000000000000000" pitchFamily="2" charset="2"/>
              <a:buChar char="Ø"/>
            </a:pPr>
            <a:r>
              <a:rPr lang="es-ES" sz="2000" b="1" dirty="0"/>
              <a:t>crónica</a:t>
            </a:r>
            <a:r>
              <a:rPr lang="es-ES" sz="2000" dirty="0"/>
              <a:t> más de 12 semanas</a:t>
            </a:r>
          </a:p>
        </p:txBody>
      </p:sp>
    </p:spTree>
    <p:extLst>
      <p:ext uri="{BB962C8B-B14F-4D97-AF65-F5344CB8AC3E}">
        <p14:creationId xmlns:p14="http://schemas.microsoft.com/office/powerpoint/2010/main" val="769055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1052736"/>
            <a:ext cx="7200800" cy="4154984"/>
          </a:xfrm>
          <a:prstGeom prst="rect">
            <a:avLst/>
          </a:prstGeom>
        </p:spPr>
        <p:txBody>
          <a:bodyPr wrap="square">
            <a:spAutoFit/>
          </a:bodyPr>
          <a:lstStyle/>
          <a:p>
            <a:pPr algn="just"/>
            <a:r>
              <a:rPr lang="es-ES" sz="2400" dirty="0"/>
              <a:t>Las bacterias más comunes que causan sinusitis incluyen las siguientes:</a:t>
            </a:r>
          </a:p>
          <a:p>
            <a:pPr algn="just"/>
            <a:endParaRPr lang="es-ES" sz="2400" dirty="0"/>
          </a:p>
          <a:p>
            <a:pPr marL="342900" indent="-342900" algn="just">
              <a:buFont typeface="Arial" panose="020B0604020202020204" pitchFamily="34" charset="0"/>
              <a:buChar char="•"/>
            </a:pPr>
            <a:r>
              <a:rPr lang="es-ES" sz="2400" i="1" dirty="0" err="1"/>
              <a:t>Streptococcus</a:t>
            </a:r>
            <a:r>
              <a:rPr lang="es-ES" sz="2400" i="1" dirty="0"/>
              <a:t> </a:t>
            </a:r>
            <a:r>
              <a:rPr lang="es-ES" sz="2400" i="1" dirty="0" err="1"/>
              <a:t>pneumoniae</a:t>
            </a:r>
            <a:endParaRPr lang="es-ES" sz="2400" i="1" dirty="0"/>
          </a:p>
          <a:p>
            <a:pPr algn="just"/>
            <a:endParaRPr lang="es-ES" sz="2400" i="1" dirty="0"/>
          </a:p>
          <a:p>
            <a:pPr marL="342900" indent="-342900" algn="just">
              <a:buFont typeface="Arial" panose="020B0604020202020204" pitchFamily="34" charset="0"/>
              <a:buChar char="•"/>
            </a:pPr>
            <a:r>
              <a:rPr lang="es-ES" sz="2400" i="1" dirty="0" err="1"/>
              <a:t>Haemophilus</a:t>
            </a:r>
            <a:r>
              <a:rPr lang="es-ES" sz="2400" i="1" dirty="0"/>
              <a:t> </a:t>
            </a:r>
            <a:r>
              <a:rPr lang="es-ES" sz="2400" i="1" dirty="0" err="1"/>
              <a:t>influenzae</a:t>
            </a:r>
            <a:endParaRPr lang="es-ES" sz="2400" i="1" dirty="0"/>
          </a:p>
          <a:p>
            <a:pPr algn="just"/>
            <a:endParaRPr lang="es-ES" sz="2400" i="1" dirty="0"/>
          </a:p>
          <a:p>
            <a:pPr marL="342900" indent="-342900" algn="just">
              <a:buFont typeface="Arial" panose="020B0604020202020204" pitchFamily="34" charset="0"/>
              <a:buChar char="•"/>
            </a:pPr>
            <a:r>
              <a:rPr lang="es-ES" sz="2400" i="1" dirty="0" err="1"/>
              <a:t>Moraxella</a:t>
            </a:r>
            <a:r>
              <a:rPr lang="es-ES" sz="2400" i="1" dirty="0"/>
              <a:t> </a:t>
            </a:r>
            <a:r>
              <a:rPr lang="es-ES" sz="2400" i="1" dirty="0" err="1"/>
              <a:t>catarrhalis</a:t>
            </a:r>
            <a:endParaRPr lang="es-ES" sz="2400" i="1" dirty="0"/>
          </a:p>
          <a:p>
            <a:pPr algn="just"/>
            <a:endParaRPr lang="es-ES" sz="2400" i="1" dirty="0"/>
          </a:p>
          <a:p>
            <a:pPr marL="342900" indent="-342900" algn="just">
              <a:buFont typeface="Wingdings" panose="05000000000000000000" pitchFamily="2" charset="2"/>
              <a:buChar char="v"/>
            </a:pPr>
            <a:r>
              <a:rPr lang="es-ES" sz="2400" dirty="0"/>
              <a:t>La muestra será sembrada en </a:t>
            </a:r>
            <a:r>
              <a:rPr lang="es-ES" sz="2400" dirty="0" err="1"/>
              <a:t>tioglicolato</a:t>
            </a:r>
            <a:r>
              <a:rPr lang="es-ES" sz="2400" dirty="0"/>
              <a:t>, agar sangre y chocolate, Mc Conkey y se incuban 24 h a 37ºC</a:t>
            </a:r>
          </a:p>
        </p:txBody>
      </p:sp>
    </p:spTree>
    <p:extLst>
      <p:ext uri="{BB962C8B-B14F-4D97-AF65-F5344CB8AC3E}">
        <p14:creationId xmlns:p14="http://schemas.microsoft.com/office/powerpoint/2010/main" val="1611230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908" name="Object 4"/>
          <p:cNvGraphicFramePr>
            <a:graphicFrameLocks noGrp="1" noChangeAspect="1"/>
          </p:cNvGraphicFramePr>
          <p:nvPr>
            <p:ph sz="half" idx="1"/>
          </p:nvPr>
        </p:nvGraphicFramePr>
        <p:xfrm>
          <a:off x="4716463" y="620713"/>
          <a:ext cx="3384550" cy="4973637"/>
        </p:xfrm>
        <a:graphic>
          <a:graphicData uri="http://schemas.openxmlformats.org/presentationml/2006/ole">
            <mc:AlternateContent xmlns:mc="http://schemas.openxmlformats.org/markup-compatibility/2006">
              <mc:Choice xmlns:v="urn:schemas-microsoft-com:vml" Requires="v">
                <p:oleObj name="Imagen de mapa de bits" r:id="rId2" imgW="3161905" imgH="4238095" progId="Paint.Picture">
                  <p:embed/>
                </p:oleObj>
              </mc:Choice>
              <mc:Fallback>
                <p:oleObj name="Imagen de mapa de bits" r:id="rId2" imgW="3161905" imgH="4238095" progId="Paint.Picture">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620713"/>
                        <a:ext cx="3384550" cy="497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910" name="Object 6"/>
          <p:cNvGraphicFramePr>
            <a:graphicFrameLocks noGrp="1" noChangeAspect="1"/>
          </p:cNvGraphicFramePr>
          <p:nvPr>
            <p:ph sz="half" idx="2"/>
            <p:extLst>
              <p:ext uri="{D42A27DB-BD31-4B8C-83A1-F6EECF244321}">
                <p14:modId xmlns:p14="http://schemas.microsoft.com/office/powerpoint/2010/main" val="3888978921"/>
              </p:ext>
            </p:extLst>
          </p:nvPr>
        </p:nvGraphicFramePr>
        <p:xfrm>
          <a:off x="827088" y="620713"/>
          <a:ext cx="2735262" cy="4968875"/>
        </p:xfrm>
        <a:graphic>
          <a:graphicData uri="http://schemas.openxmlformats.org/presentationml/2006/ole">
            <mc:AlternateContent xmlns:mc="http://schemas.openxmlformats.org/markup-compatibility/2006">
              <mc:Choice xmlns:v="urn:schemas-microsoft-com:vml" Requires="v">
                <p:oleObj name="Imagen de mapa de bits" r:id="rId4" imgW="2476190" imgH="4439270" progId="Paint.Picture">
                  <p:embed/>
                </p:oleObj>
              </mc:Choice>
              <mc:Fallback>
                <p:oleObj name="Imagen de mapa de bits" r:id="rId4" imgW="2476190" imgH="443927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620713"/>
                        <a:ext cx="2735262"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913" name="Text Box 9"/>
          <p:cNvSpPr txBox="1">
            <a:spLocks noChangeArrowheads="1"/>
          </p:cNvSpPr>
          <p:nvPr/>
        </p:nvSpPr>
        <p:spPr bwMode="auto">
          <a:xfrm>
            <a:off x="755650" y="5589588"/>
            <a:ext cx="287972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s-ES" sz="1400"/>
              <a:t>Medio líquido en tubo de ensayo sin inocular (nótese la transparencia del medio)</a:t>
            </a:r>
          </a:p>
        </p:txBody>
      </p:sp>
      <p:sp>
        <p:nvSpPr>
          <p:cNvPr id="123914" name="Text Box 10"/>
          <p:cNvSpPr txBox="1">
            <a:spLocks noChangeArrowheads="1"/>
          </p:cNvSpPr>
          <p:nvPr/>
        </p:nvSpPr>
        <p:spPr bwMode="auto">
          <a:xfrm>
            <a:off x="4668838" y="5589588"/>
            <a:ext cx="3503612"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s-ES" sz="1400"/>
              <a:t>Medio líquido en tubo de ensayo con crecimiento bacteriano (nótese la turbidez del medio) </a:t>
            </a:r>
          </a:p>
        </p:txBody>
      </p:sp>
      <p:sp>
        <p:nvSpPr>
          <p:cNvPr id="123915" name="Line 11"/>
          <p:cNvSpPr>
            <a:spLocks noChangeShapeType="1"/>
          </p:cNvSpPr>
          <p:nvPr/>
        </p:nvSpPr>
        <p:spPr bwMode="auto">
          <a:xfrm>
            <a:off x="3708400" y="3213100"/>
            <a:ext cx="7191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aphicFrame>
        <p:nvGraphicFramePr>
          <p:cNvPr id="7" name="Object 6"/>
          <p:cNvGraphicFramePr>
            <a:graphicFrameLocks noChangeAspect="1"/>
          </p:cNvGraphicFramePr>
          <p:nvPr>
            <p:extLst>
              <p:ext uri="{D42A27DB-BD31-4B8C-83A1-F6EECF244321}">
                <p14:modId xmlns:p14="http://schemas.microsoft.com/office/powerpoint/2010/main" val="3782111936"/>
              </p:ext>
            </p:extLst>
          </p:nvPr>
        </p:nvGraphicFramePr>
        <p:xfrm>
          <a:off x="827881" y="620713"/>
          <a:ext cx="2735262" cy="4968875"/>
        </p:xfrm>
        <a:graphic>
          <a:graphicData uri="http://schemas.openxmlformats.org/presentationml/2006/ole">
            <mc:AlternateContent xmlns:mc="http://schemas.openxmlformats.org/markup-compatibility/2006">
              <mc:Choice xmlns:v="urn:schemas-microsoft-com:vml" Requires="v">
                <p:oleObj name="Imagen de mapa de bits" r:id="rId6" imgW="2476190" imgH="4439270" progId="Paint.Picture">
                  <p:embed/>
                </p:oleObj>
              </mc:Choice>
              <mc:Fallback>
                <p:oleObj name="Imagen de mapa de bits" r:id="rId6" imgW="2476190" imgH="443927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881" y="620713"/>
                        <a:ext cx="2735262"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05765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Resultado de imagen para TIOGLICOLATOESTREPTOCOCOSS IMAGE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052736"/>
            <a:ext cx="4608512" cy="5112568"/>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Resultado de imagen para TIOGLICOLATOESTREPTOCOCOSS IMAGE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21048"/>
            <a:ext cx="3336305" cy="345638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Resultado de imagen para TIOGLICOLATOESTREPTOCOCOSS IMAGE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8" descr="Resultado de imagen para TIOGLICOLATOESTREPTOCOCOSS IMAGE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10" descr="Resultado de imagen para TIOGLICOLATOESTREPTOCOCOSS IMAGEN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8684" name="Picture 12" descr="Resultado de imagen para TIOGLICOLATOESTREPTOCOCOSS IMAGEN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226" y="3609020"/>
            <a:ext cx="3274653" cy="3132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100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88096" y="620688"/>
            <a:ext cx="7819622" cy="5262979"/>
          </a:xfrm>
          <a:prstGeom prst="rect">
            <a:avLst/>
          </a:prstGeom>
        </p:spPr>
        <p:txBody>
          <a:bodyPr wrap="square">
            <a:spAutoFit/>
          </a:bodyPr>
          <a:lstStyle/>
          <a:p>
            <a:pPr algn="ctr"/>
            <a:endParaRPr lang="es-ES" sz="2400" dirty="0"/>
          </a:p>
          <a:p>
            <a:pPr algn="just"/>
            <a:r>
              <a:rPr lang="es-ES" sz="2400" dirty="0"/>
              <a:t>Es la muestra indicada para la investigación de rinitis purulenta o para la detección de portadores nasales de </a:t>
            </a:r>
            <a:r>
              <a:rPr lang="es-ES" sz="2400" b="1" i="1" dirty="0" err="1"/>
              <a:t>Staphylococcus</a:t>
            </a:r>
            <a:r>
              <a:rPr lang="es-ES" sz="2400" b="1" i="1" dirty="0"/>
              <a:t> </a:t>
            </a:r>
            <a:r>
              <a:rPr lang="es-ES" sz="2400" b="1" i="1" dirty="0" err="1"/>
              <a:t>aureus</a:t>
            </a:r>
            <a:r>
              <a:rPr lang="es-ES" sz="2400" b="1" i="1" dirty="0"/>
              <a:t> </a:t>
            </a:r>
            <a:r>
              <a:rPr lang="es-ES" sz="2400" dirty="0"/>
              <a:t>en el personal hospitalario.</a:t>
            </a:r>
          </a:p>
          <a:p>
            <a:pPr algn="just"/>
            <a:endParaRPr lang="es-ES" sz="2400" b="1" dirty="0"/>
          </a:p>
          <a:p>
            <a:pPr marL="342900" indent="-342900" algn="just">
              <a:buFont typeface="Wingdings" panose="05000000000000000000" pitchFamily="2" charset="2"/>
              <a:buChar char="v"/>
            </a:pPr>
            <a:r>
              <a:rPr lang="es-ES" sz="2400" b="1" dirty="0"/>
              <a:t>MATERIAL NECESARIO.</a:t>
            </a:r>
            <a:endParaRPr lang="es-ES" sz="2400" dirty="0"/>
          </a:p>
          <a:p>
            <a:pPr marL="342900" indent="-342900" algn="just">
              <a:buFontTx/>
              <a:buChar char="-"/>
            </a:pPr>
            <a:r>
              <a:rPr lang="es-ES" sz="2400" dirty="0"/>
              <a:t>Hisopo de algodón estéril.</a:t>
            </a:r>
          </a:p>
          <a:p>
            <a:pPr algn="just"/>
            <a:endParaRPr lang="es-ES" sz="2400" dirty="0"/>
          </a:p>
          <a:p>
            <a:pPr marL="342900" indent="-342900" algn="just">
              <a:buFont typeface="Wingdings" panose="05000000000000000000" pitchFamily="2" charset="2"/>
              <a:buChar char="v"/>
            </a:pPr>
            <a:r>
              <a:rPr lang="es-ES" sz="2400" b="1" dirty="0"/>
              <a:t>TÉCNICA.</a:t>
            </a:r>
            <a:endParaRPr lang="es-ES" sz="2400" dirty="0"/>
          </a:p>
          <a:p>
            <a:pPr algn="just"/>
            <a:r>
              <a:rPr lang="es-ES" sz="2400" dirty="0"/>
              <a:t>Introducir el aplicador de madera con punta de algodón, humedecida en solución salina, unos 2 cm en el vestíbulo de ambas fosas nasales y que comprenda el tabique y cara interna de las aletas nasales, girar suavemente contra la mucosa de la superficie nasal y extraer.</a:t>
            </a:r>
          </a:p>
        </p:txBody>
      </p:sp>
      <p:sp>
        <p:nvSpPr>
          <p:cNvPr id="3" name="2 Rectángulo"/>
          <p:cNvSpPr/>
          <p:nvPr/>
        </p:nvSpPr>
        <p:spPr>
          <a:xfrm>
            <a:off x="899592" y="202714"/>
            <a:ext cx="7560840" cy="67322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tx1"/>
                </a:solidFill>
              </a:rPr>
              <a:t>MUESTRAS DEL TRACTO RESPIRATORIO SUPERIOR</a:t>
            </a:r>
            <a:endParaRPr lang="es-ES" sz="2400" dirty="0">
              <a:solidFill>
                <a:schemeClr val="tx1"/>
              </a:solidFill>
            </a:endParaRPr>
          </a:p>
          <a:p>
            <a:pPr algn="ctr"/>
            <a:r>
              <a:rPr lang="es-ES" sz="2400" b="1" dirty="0">
                <a:solidFill>
                  <a:schemeClr val="tx1"/>
                </a:solidFill>
              </a:rPr>
              <a:t>EXUDADO NASAL</a:t>
            </a:r>
          </a:p>
        </p:txBody>
      </p:sp>
    </p:spTree>
    <p:extLst>
      <p:ext uri="{BB962C8B-B14F-4D97-AF65-F5344CB8AC3E}">
        <p14:creationId xmlns:p14="http://schemas.microsoft.com/office/powerpoint/2010/main" val="769055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sultado de imagen para imagen toma de muestra de exudado nas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638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692696"/>
            <a:ext cx="7704856" cy="5632311"/>
          </a:xfrm>
          <a:prstGeom prst="rect">
            <a:avLst/>
          </a:prstGeom>
        </p:spPr>
        <p:txBody>
          <a:bodyPr wrap="square">
            <a:spAutoFit/>
          </a:bodyPr>
          <a:lstStyle/>
          <a:p>
            <a:pPr marL="342900" indent="-342900" algn="just">
              <a:buFont typeface="Wingdings" panose="05000000000000000000" pitchFamily="2" charset="2"/>
              <a:buChar char="v"/>
            </a:pPr>
            <a:r>
              <a:rPr lang="es-ES" sz="2400" b="1" dirty="0"/>
              <a:t>NÚMERO DE MUESTRAS Y/O VOLUMEN.</a:t>
            </a:r>
            <a:endParaRPr lang="es-ES" sz="2400" dirty="0"/>
          </a:p>
          <a:p>
            <a:pPr algn="just"/>
            <a:r>
              <a:rPr lang="es-ES" sz="2400" dirty="0"/>
              <a:t>Basta con un hisopo.</a:t>
            </a:r>
          </a:p>
          <a:p>
            <a:pPr algn="just"/>
            <a:endParaRPr lang="es-ES" sz="2400" dirty="0"/>
          </a:p>
          <a:p>
            <a:pPr marL="342900" indent="-342900" algn="just">
              <a:buFont typeface="Wingdings" panose="05000000000000000000" pitchFamily="2" charset="2"/>
              <a:buChar char="v"/>
            </a:pPr>
            <a:r>
              <a:rPr lang="es-ES" sz="2400" b="1" dirty="0"/>
              <a:t>TRANSPORTE Y CONSERVACION.</a:t>
            </a:r>
            <a:endParaRPr lang="es-ES" sz="2400" dirty="0"/>
          </a:p>
          <a:p>
            <a:pPr algn="just"/>
            <a:r>
              <a:rPr lang="es-ES" sz="2400" dirty="0"/>
              <a:t>Envío inmediato al laboratorio (no superior a 2 horas) si no es posible, transportar en medio de Stuart.</a:t>
            </a:r>
          </a:p>
          <a:p>
            <a:pPr algn="just"/>
            <a:endParaRPr lang="es-ES" sz="2400" dirty="0"/>
          </a:p>
          <a:p>
            <a:pPr marL="342900" indent="-342900" algn="just">
              <a:buFont typeface="Wingdings" panose="05000000000000000000" pitchFamily="2" charset="2"/>
              <a:buChar char="v"/>
            </a:pPr>
            <a:r>
              <a:rPr lang="es-ES" sz="2400" b="1" dirty="0"/>
              <a:t>OBSERVACIONES.</a:t>
            </a:r>
            <a:endParaRPr lang="es-ES" sz="2400" dirty="0"/>
          </a:p>
          <a:p>
            <a:pPr algn="just"/>
            <a:r>
              <a:rPr lang="es-ES" sz="2400" i="1" dirty="0"/>
              <a:t>Se deberá consignar en el boleto de pedido si hay lesiones o costras a nivel nasal </a:t>
            </a:r>
            <a:r>
              <a:rPr lang="es-ES" sz="2400" b="1" dirty="0"/>
              <a:t>(muy importante</a:t>
            </a:r>
            <a:r>
              <a:rPr lang="es-ES" sz="2400" dirty="0"/>
              <a:t>).</a:t>
            </a:r>
          </a:p>
          <a:p>
            <a:pPr algn="just"/>
            <a:r>
              <a:rPr lang="es-ES" sz="2400" dirty="0"/>
              <a:t>Los microorganismos encontrados en fosa nasal no tienen por qué ser los mismos que se aíslan en el seno en caso de sinusitis. </a:t>
            </a:r>
          </a:p>
          <a:p>
            <a:pPr algn="just"/>
            <a:r>
              <a:rPr lang="es-ES" sz="2400" dirty="0"/>
              <a:t>Se tomarán muestras con un hisopo estéril de ambas fosas nasales y se sembrarán en agar sangre a 37ºC por 24 h.</a:t>
            </a:r>
          </a:p>
        </p:txBody>
      </p:sp>
    </p:spTree>
    <p:extLst>
      <p:ext uri="{BB962C8B-B14F-4D97-AF65-F5344CB8AC3E}">
        <p14:creationId xmlns:p14="http://schemas.microsoft.com/office/powerpoint/2010/main" val="814047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318869"/>
            <a:ext cx="7992888" cy="4893647"/>
          </a:xfrm>
          <a:prstGeom prst="rect">
            <a:avLst/>
          </a:prstGeom>
        </p:spPr>
        <p:txBody>
          <a:bodyPr wrap="square">
            <a:spAutoFit/>
          </a:bodyPr>
          <a:lstStyle/>
          <a:p>
            <a:pPr algn="ctr"/>
            <a:endParaRPr lang="es-ES" sz="2400" dirty="0"/>
          </a:p>
          <a:p>
            <a:pPr algn="just">
              <a:lnSpc>
                <a:spcPct val="150000"/>
              </a:lnSpc>
            </a:pPr>
            <a:r>
              <a:rPr lang="es-ES" sz="2400" b="1" dirty="0"/>
              <a:t>♦ CONDUCTO AUDITIVO EXTERNO</a:t>
            </a:r>
            <a:endParaRPr lang="es-ES" sz="2400" dirty="0"/>
          </a:p>
          <a:p>
            <a:pPr algn="just">
              <a:lnSpc>
                <a:spcPct val="150000"/>
              </a:lnSpc>
            </a:pPr>
            <a:r>
              <a:rPr lang="es-ES" sz="2400" dirty="0"/>
              <a:t>Solo se utiliza para conocer la etiología en caso de otitis externa. Suele tratarse de muestras de mala calidad y en ningún caso resultan representativas de los microorganismos existentes en el oído medio.</a:t>
            </a:r>
          </a:p>
          <a:p>
            <a:pPr marL="342900" indent="-342900" algn="just">
              <a:lnSpc>
                <a:spcPct val="150000"/>
              </a:lnSpc>
              <a:buFont typeface="Wingdings" panose="05000000000000000000" pitchFamily="2" charset="2"/>
              <a:buChar char="Ø"/>
            </a:pPr>
            <a:r>
              <a:rPr lang="es-ES" sz="2400" b="1" dirty="0"/>
              <a:t>MATERIAL NECESARIO.</a:t>
            </a:r>
            <a:endParaRPr lang="es-ES" sz="2400" dirty="0"/>
          </a:p>
          <a:p>
            <a:pPr algn="just">
              <a:lnSpc>
                <a:spcPct val="150000"/>
              </a:lnSpc>
            </a:pPr>
            <a:r>
              <a:rPr lang="es-ES" sz="2400" dirty="0"/>
              <a:t>- Hisopos de algodón estéril.</a:t>
            </a:r>
          </a:p>
          <a:p>
            <a:pPr algn="just">
              <a:lnSpc>
                <a:spcPct val="150000"/>
              </a:lnSpc>
            </a:pPr>
            <a:r>
              <a:rPr lang="es-ES" sz="2400" dirty="0"/>
              <a:t>- Suero fisiológico estéril</a:t>
            </a:r>
          </a:p>
        </p:txBody>
      </p:sp>
      <p:sp>
        <p:nvSpPr>
          <p:cNvPr id="3" name="2 Rectángulo"/>
          <p:cNvSpPr/>
          <p:nvPr/>
        </p:nvSpPr>
        <p:spPr>
          <a:xfrm>
            <a:off x="611560" y="149848"/>
            <a:ext cx="7848872" cy="67322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tx1"/>
                </a:solidFill>
              </a:rPr>
              <a:t>MUESTRAS DEL TRACTO RESPIRATORIO SUPERIOR</a:t>
            </a:r>
            <a:endParaRPr lang="es-ES" sz="2400" dirty="0">
              <a:solidFill>
                <a:schemeClr val="tx1"/>
              </a:solidFill>
            </a:endParaRPr>
          </a:p>
          <a:p>
            <a:pPr algn="ctr"/>
            <a:r>
              <a:rPr lang="es-ES" sz="2400" b="1" dirty="0">
                <a:solidFill>
                  <a:schemeClr val="tx1"/>
                </a:solidFill>
              </a:rPr>
              <a:t>MUESTRAS DE OÍDO</a:t>
            </a:r>
            <a:endParaRPr lang="es-ES" sz="2400" dirty="0">
              <a:solidFill>
                <a:schemeClr val="tx1"/>
              </a:solidFill>
            </a:endParaRPr>
          </a:p>
        </p:txBody>
      </p:sp>
    </p:spTree>
    <p:extLst>
      <p:ext uri="{BB962C8B-B14F-4D97-AF65-F5344CB8AC3E}">
        <p14:creationId xmlns:p14="http://schemas.microsoft.com/office/powerpoint/2010/main" val="2255994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202714"/>
            <a:ext cx="7776864" cy="67322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b="1" dirty="0">
              <a:solidFill>
                <a:schemeClr val="tx1"/>
              </a:solidFill>
            </a:endParaRPr>
          </a:p>
          <a:p>
            <a:pPr algn="ctr"/>
            <a:r>
              <a:rPr lang="es-ES" sz="2400" b="1" dirty="0">
                <a:solidFill>
                  <a:schemeClr val="tx1"/>
                </a:solidFill>
              </a:rPr>
              <a:t>MUESTRAS DEL TRACTO RESPIRATORIO SUPERIOR</a:t>
            </a:r>
            <a:endParaRPr lang="es-ES" sz="2400" dirty="0">
              <a:solidFill>
                <a:schemeClr val="tx1"/>
              </a:solidFill>
            </a:endParaRPr>
          </a:p>
          <a:p>
            <a:pPr algn="ctr"/>
            <a:endParaRPr lang="es-ES" sz="2400" b="1" dirty="0">
              <a:solidFill>
                <a:schemeClr val="tx1"/>
              </a:solidFill>
            </a:endParaRPr>
          </a:p>
        </p:txBody>
      </p:sp>
      <p:sp>
        <p:nvSpPr>
          <p:cNvPr id="3" name="2 Rectángulo"/>
          <p:cNvSpPr/>
          <p:nvPr/>
        </p:nvSpPr>
        <p:spPr>
          <a:xfrm>
            <a:off x="395536" y="875938"/>
            <a:ext cx="8209166" cy="2126864"/>
          </a:xfrm>
          <a:prstGeom prst="rect">
            <a:avLst/>
          </a:prstGeom>
        </p:spPr>
        <p:txBody>
          <a:bodyPr wrap="square">
            <a:spAutoFit/>
          </a:bodyPr>
          <a:lstStyle/>
          <a:p>
            <a:pPr indent="-285750">
              <a:lnSpc>
                <a:spcPct val="150000"/>
              </a:lnSpc>
              <a:buFont typeface="Wingdings" panose="05000000000000000000" pitchFamily="2" charset="2"/>
              <a:buChar char="Ø"/>
            </a:pPr>
            <a:r>
              <a:rPr lang="es-ES" b="1" dirty="0"/>
              <a:t>EXUDADO FARINGEO</a:t>
            </a:r>
          </a:p>
          <a:p>
            <a:pPr indent="-285750">
              <a:lnSpc>
                <a:spcPct val="150000"/>
              </a:lnSpc>
              <a:buFont typeface="Wingdings" panose="05000000000000000000" pitchFamily="2" charset="2"/>
              <a:buChar char="Ø"/>
            </a:pPr>
            <a:r>
              <a:rPr lang="es-ES" b="1" dirty="0"/>
              <a:t>SENOS PARANASALES</a:t>
            </a:r>
          </a:p>
          <a:p>
            <a:pPr indent="-285750">
              <a:lnSpc>
                <a:spcPct val="150000"/>
              </a:lnSpc>
              <a:buFont typeface="Wingdings" panose="05000000000000000000" pitchFamily="2" charset="2"/>
              <a:buChar char="Ø"/>
            </a:pPr>
            <a:r>
              <a:rPr lang="es-ES" b="1" dirty="0"/>
              <a:t>EXUDADO NASAL</a:t>
            </a:r>
          </a:p>
          <a:p>
            <a:pPr indent="-285750">
              <a:lnSpc>
                <a:spcPct val="150000"/>
              </a:lnSpc>
              <a:buFont typeface="Wingdings" panose="05000000000000000000" pitchFamily="2" charset="2"/>
              <a:buChar char="Ø"/>
            </a:pPr>
            <a:r>
              <a:rPr lang="es-ES" b="1" dirty="0"/>
              <a:t>MUESTRAS DE OÍDO</a:t>
            </a:r>
          </a:p>
          <a:p>
            <a:pPr indent="-285750">
              <a:lnSpc>
                <a:spcPct val="150000"/>
              </a:lnSpc>
              <a:buFont typeface="Wingdings" panose="05000000000000000000" pitchFamily="2" charset="2"/>
              <a:buChar char="Ø"/>
            </a:pPr>
            <a:r>
              <a:rPr lang="es-ES" b="1" dirty="0"/>
              <a:t>MUESTRAS OCULARES</a:t>
            </a:r>
          </a:p>
        </p:txBody>
      </p:sp>
      <p:sp>
        <p:nvSpPr>
          <p:cNvPr id="5" name="4 Rectángulo"/>
          <p:cNvSpPr/>
          <p:nvPr/>
        </p:nvSpPr>
        <p:spPr>
          <a:xfrm>
            <a:off x="496144" y="4228990"/>
            <a:ext cx="7920880" cy="55945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tx1"/>
                </a:solidFill>
              </a:rPr>
              <a:t>MUESTRAS DEL TRACTO RESPIRATORIO INFERIOR</a:t>
            </a:r>
            <a:endParaRPr lang="es-ES" sz="2400" dirty="0">
              <a:solidFill>
                <a:schemeClr val="tx1"/>
              </a:solidFill>
            </a:endParaRPr>
          </a:p>
        </p:txBody>
      </p:sp>
      <p:sp>
        <p:nvSpPr>
          <p:cNvPr id="6" name="5 Rectángulo"/>
          <p:cNvSpPr/>
          <p:nvPr/>
        </p:nvSpPr>
        <p:spPr>
          <a:xfrm>
            <a:off x="431730" y="4941168"/>
            <a:ext cx="8028701" cy="2126864"/>
          </a:xfrm>
          <a:prstGeom prst="rect">
            <a:avLst/>
          </a:prstGeom>
        </p:spPr>
        <p:txBody>
          <a:bodyPr wrap="square">
            <a:spAutoFit/>
          </a:bodyPr>
          <a:lstStyle/>
          <a:p>
            <a:pPr indent="-285750">
              <a:lnSpc>
                <a:spcPct val="150000"/>
              </a:lnSpc>
              <a:buFont typeface="Wingdings" panose="05000000000000000000" pitchFamily="2" charset="2"/>
              <a:buChar char="Ø"/>
            </a:pPr>
            <a:r>
              <a:rPr lang="es-ES" b="1" dirty="0"/>
              <a:t>ESPUTO BACTERIOLÓGICO</a:t>
            </a:r>
            <a:endParaRPr lang="es-ES" dirty="0"/>
          </a:p>
          <a:p>
            <a:pPr indent="-285750">
              <a:lnSpc>
                <a:spcPct val="150000"/>
              </a:lnSpc>
              <a:buFont typeface="Wingdings" panose="05000000000000000000" pitchFamily="2" charset="2"/>
              <a:buChar char="Ø"/>
            </a:pPr>
            <a:r>
              <a:rPr lang="es-ES" b="1" dirty="0"/>
              <a:t>MUESTRAS BAAR ( BAAR EXPECTORADO)</a:t>
            </a:r>
          </a:p>
          <a:p>
            <a:pPr indent="-285750">
              <a:lnSpc>
                <a:spcPct val="150000"/>
              </a:lnSpc>
              <a:buFont typeface="Wingdings" panose="05000000000000000000" pitchFamily="2" charset="2"/>
              <a:buChar char="Ø"/>
            </a:pPr>
            <a:r>
              <a:rPr lang="es-MX" b="1" dirty="0"/>
              <a:t>CONTENIDO GÁSTRICO BAAR</a:t>
            </a:r>
          </a:p>
          <a:p>
            <a:pPr indent="-285750">
              <a:lnSpc>
                <a:spcPct val="150000"/>
              </a:lnSpc>
              <a:buFont typeface="Wingdings" panose="05000000000000000000" pitchFamily="2" charset="2"/>
              <a:buChar char="Ø"/>
            </a:pPr>
            <a:r>
              <a:rPr lang="es-ES" sz="1800" b="1" dirty="0">
                <a:solidFill>
                  <a:schemeClr val="tx1"/>
                </a:solidFill>
              </a:rPr>
              <a:t>PUNCIÓN TRANSTRAQUEAL</a:t>
            </a:r>
            <a:endParaRPr lang="es-ES" sz="1800" dirty="0">
              <a:solidFill>
                <a:schemeClr val="tx1"/>
              </a:solidFill>
            </a:endParaRPr>
          </a:p>
          <a:p>
            <a:pPr>
              <a:lnSpc>
                <a:spcPct val="150000"/>
              </a:lnSpc>
            </a:pPr>
            <a:endParaRPr lang="es-ES" dirty="0"/>
          </a:p>
        </p:txBody>
      </p:sp>
    </p:spTree>
    <p:extLst>
      <p:ext uri="{BB962C8B-B14F-4D97-AF65-F5344CB8AC3E}">
        <p14:creationId xmlns:p14="http://schemas.microsoft.com/office/powerpoint/2010/main" val="2567577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16632"/>
            <a:ext cx="8280920" cy="7294305"/>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s-ES" sz="2400" b="1" dirty="0"/>
              <a:t>TÉCNICA.</a:t>
            </a:r>
            <a:endParaRPr lang="es-ES" sz="2400" dirty="0"/>
          </a:p>
          <a:p>
            <a:pPr algn="just">
              <a:lnSpc>
                <a:spcPct val="150000"/>
              </a:lnSpc>
            </a:pPr>
            <a:r>
              <a:rPr lang="es-ES" sz="2400" dirty="0"/>
              <a:t>Primero limpiar posibles restos de pus o secreciones del conducto auditivo externo con hisopo humedecido en suero fisiológico y descartar. Luego tomar muestra del oído indicado o de ambos por separado frotando con nuevo hisopo contra las paredes.</a:t>
            </a:r>
          </a:p>
          <a:p>
            <a:pPr marL="342900" indent="-342900" algn="just">
              <a:lnSpc>
                <a:spcPct val="150000"/>
              </a:lnSpc>
              <a:buFont typeface="Wingdings" panose="05000000000000000000" pitchFamily="2" charset="2"/>
              <a:buChar char="Ø"/>
            </a:pPr>
            <a:r>
              <a:rPr lang="es-ES" sz="2400" b="1" dirty="0"/>
              <a:t>NÚMERO DE MUESTRAS Y/O VOLUMEN.</a:t>
            </a:r>
            <a:endParaRPr lang="es-ES" sz="2400" dirty="0"/>
          </a:p>
          <a:p>
            <a:pPr algn="just">
              <a:lnSpc>
                <a:spcPct val="150000"/>
              </a:lnSpc>
            </a:pPr>
            <a:r>
              <a:rPr lang="es-ES" sz="2400" dirty="0"/>
              <a:t>Un hisopo para cada oído.</a:t>
            </a:r>
          </a:p>
          <a:p>
            <a:pPr marL="342900" indent="-342900" algn="just">
              <a:lnSpc>
                <a:spcPct val="150000"/>
              </a:lnSpc>
              <a:buFont typeface="Wingdings" panose="05000000000000000000" pitchFamily="2" charset="2"/>
              <a:buChar char="Ø"/>
            </a:pPr>
            <a:r>
              <a:rPr lang="es-ES" sz="2400" b="1" dirty="0"/>
              <a:t>TRANSPORTE Y CONSERVACION.</a:t>
            </a:r>
            <a:endParaRPr lang="es-ES" sz="2400" dirty="0"/>
          </a:p>
          <a:p>
            <a:pPr algn="just">
              <a:lnSpc>
                <a:spcPct val="150000"/>
              </a:lnSpc>
            </a:pPr>
            <a:r>
              <a:rPr lang="es-ES" sz="2400" dirty="0"/>
              <a:t>Envío inmediato al laboratorio (no superior a 2 horas).</a:t>
            </a:r>
          </a:p>
          <a:p>
            <a:pPr marL="342900" indent="-342900" algn="just">
              <a:lnSpc>
                <a:spcPct val="150000"/>
              </a:lnSpc>
              <a:buFont typeface="Wingdings" panose="05000000000000000000" pitchFamily="2" charset="2"/>
              <a:buChar char="v"/>
            </a:pPr>
            <a:r>
              <a:rPr lang="es-ES" sz="2400" dirty="0"/>
              <a:t>La muestra será sembrada en </a:t>
            </a:r>
            <a:r>
              <a:rPr lang="es-ES" sz="2400" dirty="0" err="1"/>
              <a:t>tioglicolato</a:t>
            </a:r>
            <a:r>
              <a:rPr lang="es-ES" sz="2400" dirty="0"/>
              <a:t>, agar sangre y Mc </a:t>
            </a:r>
            <a:r>
              <a:rPr lang="es-ES" sz="2400" dirty="0" err="1"/>
              <a:t>Conkey</a:t>
            </a:r>
            <a:r>
              <a:rPr lang="es-ES" sz="2400" dirty="0"/>
              <a:t>,  y se incuban 24 h a 37ºC</a:t>
            </a:r>
          </a:p>
          <a:p>
            <a:pPr algn="just">
              <a:lnSpc>
                <a:spcPct val="150000"/>
              </a:lnSpc>
            </a:pPr>
            <a:endParaRPr lang="es-ES" sz="2400" dirty="0"/>
          </a:p>
        </p:txBody>
      </p:sp>
    </p:spTree>
    <p:extLst>
      <p:ext uri="{BB962C8B-B14F-4D97-AF65-F5344CB8AC3E}">
        <p14:creationId xmlns:p14="http://schemas.microsoft.com/office/powerpoint/2010/main" val="811630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106721"/>
            <a:ext cx="8208912" cy="6740307"/>
          </a:xfrm>
          <a:prstGeom prst="rect">
            <a:avLst/>
          </a:prstGeom>
        </p:spPr>
        <p:txBody>
          <a:bodyPr wrap="square">
            <a:spAutoFit/>
          </a:bodyPr>
          <a:lstStyle/>
          <a:p>
            <a:pPr algn="just">
              <a:lnSpc>
                <a:spcPct val="200000"/>
              </a:lnSpc>
            </a:pPr>
            <a:r>
              <a:rPr lang="es-ES" sz="2400" b="1" dirty="0"/>
              <a:t>♦ OIDO MEDIO- TIMPANOCENTÉSIS</a:t>
            </a:r>
            <a:endParaRPr lang="es-ES" sz="2400" dirty="0"/>
          </a:p>
          <a:p>
            <a:pPr algn="just">
              <a:lnSpc>
                <a:spcPct val="200000"/>
              </a:lnSpc>
            </a:pPr>
            <a:r>
              <a:rPr lang="es-ES" sz="2400" dirty="0"/>
              <a:t>Se reserva para el diagnóstico etiológico en casos de otitis media que no ha respondido al tratamiento, que se presenta en pacientes inmunodeprimidos, en otitis crónica y en aquellos casos que el médico considere necesario.</a:t>
            </a:r>
          </a:p>
          <a:p>
            <a:pPr algn="just">
              <a:lnSpc>
                <a:spcPct val="200000"/>
              </a:lnSpc>
            </a:pPr>
            <a:r>
              <a:rPr lang="es-ES" sz="2400" dirty="0"/>
              <a:t>Las bacterias más frecuentes en este sitio son: </a:t>
            </a:r>
            <a:r>
              <a:rPr lang="es-ES" sz="2400" b="1" i="1" dirty="0" err="1"/>
              <a:t>Streptococcus</a:t>
            </a:r>
            <a:r>
              <a:rPr lang="es-ES" sz="2400" b="1" i="1" dirty="0"/>
              <a:t> </a:t>
            </a:r>
            <a:r>
              <a:rPr lang="es-ES" sz="2400" b="1" i="1" dirty="0" err="1"/>
              <a:t>pneumoniae</a:t>
            </a:r>
            <a:r>
              <a:rPr lang="es-ES" sz="2400" b="1" i="1" dirty="0"/>
              <a:t>, </a:t>
            </a:r>
            <a:r>
              <a:rPr lang="es-ES" sz="2400" b="1" i="1" dirty="0" err="1"/>
              <a:t>Haemophilus</a:t>
            </a:r>
            <a:r>
              <a:rPr lang="es-ES" sz="2400" b="1" i="1" dirty="0"/>
              <a:t> </a:t>
            </a:r>
            <a:r>
              <a:rPr lang="es-ES" sz="2400" b="1" i="1" dirty="0" err="1"/>
              <a:t>influenzae</a:t>
            </a:r>
            <a:r>
              <a:rPr lang="es-ES" sz="2400" b="1" i="1" dirty="0"/>
              <a:t>, </a:t>
            </a:r>
            <a:r>
              <a:rPr lang="es-ES" sz="2400" b="1" i="1" dirty="0" err="1"/>
              <a:t>Moraxella</a:t>
            </a:r>
            <a:r>
              <a:rPr lang="es-ES" sz="2400" b="1" i="1" dirty="0"/>
              <a:t> </a:t>
            </a:r>
            <a:r>
              <a:rPr lang="es-ES" sz="2400" b="1" i="1" dirty="0" err="1"/>
              <a:t>catharralis</a:t>
            </a:r>
            <a:r>
              <a:rPr lang="es-ES" sz="2400" b="1" i="1" dirty="0"/>
              <a:t>, </a:t>
            </a:r>
            <a:r>
              <a:rPr lang="es-ES" sz="2400" b="1" i="1" dirty="0" err="1"/>
              <a:t>Staphylococcus</a:t>
            </a:r>
            <a:r>
              <a:rPr lang="es-ES" sz="2400" b="1" i="1" dirty="0"/>
              <a:t> </a:t>
            </a:r>
            <a:r>
              <a:rPr lang="es-ES" sz="2400" b="1" i="1" dirty="0" err="1"/>
              <a:t>aureus</a:t>
            </a:r>
            <a:r>
              <a:rPr lang="es-ES" sz="2400" b="1" i="1" dirty="0"/>
              <a:t>, </a:t>
            </a:r>
            <a:r>
              <a:rPr lang="es-ES" sz="2400" b="1" i="1" dirty="0" err="1"/>
              <a:t>Streptococcus</a:t>
            </a:r>
            <a:r>
              <a:rPr lang="es-ES" sz="2400" b="1" i="1" dirty="0"/>
              <a:t> </a:t>
            </a:r>
            <a:r>
              <a:rPr lang="es-ES" sz="2400" b="1" i="1" dirty="0" err="1"/>
              <a:t>pyogenes</a:t>
            </a:r>
            <a:r>
              <a:rPr lang="es-ES" sz="2400" b="1" i="1" dirty="0"/>
              <a:t> </a:t>
            </a:r>
            <a:r>
              <a:rPr lang="es-ES" sz="2400" dirty="0"/>
              <a:t>y  </a:t>
            </a:r>
            <a:r>
              <a:rPr lang="es-ES" sz="2400" dirty="0" err="1"/>
              <a:t>enterobacterias</a:t>
            </a:r>
            <a:r>
              <a:rPr lang="es-ES" sz="2400" b="1" i="1" dirty="0"/>
              <a:t>.</a:t>
            </a:r>
            <a:endParaRPr lang="es-ES" sz="2400" dirty="0"/>
          </a:p>
        </p:txBody>
      </p:sp>
    </p:spTree>
    <p:extLst>
      <p:ext uri="{BB962C8B-B14F-4D97-AF65-F5344CB8AC3E}">
        <p14:creationId xmlns:p14="http://schemas.microsoft.com/office/powerpoint/2010/main" val="2147504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260648"/>
            <a:ext cx="7848872" cy="6740307"/>
          </a:xfrm>
          <a:prstGeom prst="rect">
            <a:avLst/>
          </a:prstGeom>
        </p:spPr>
        <p:txBody>
          <a:bodyPr wrap="square">
            <a:spAutoFit/>
          </a:bodyPr>
          <a:lstStyle/>
          <a:p>
            <a:pPr indent="-285750" algn="just">
              <a:lnSpc>
                <a:spcPct val="150000"/>
              </a:lnSpc>
              <a:buFont typeface="Wingdings" panose="05000000000000000000" pitchFamily="2" charset="2"/>
              <a:buChar char="Ø"/>
            </a:pPr>
            <a:r>
              <a:rPr lang="es-ES" sz="2400" b="1" dirty="0"/>
              <a:t>MATERIAL NECESARIO.</a:t>
            </a:r>
            <a:endParaRPr lang="es-ES" sz="2400" dirty="0"/>
          </a:p>
          <a:p>
            <a:pPr algn="just"/>
            <a:r>
              <a:rPr lang="es-ES" sz="2400" dirty="0"/>
              <a:t>- Hisopos estériles.</a:t>
            </a:r>
          </a:p>
          <a:p>
            <a:pPr algn="just"/>
            <a:r>
              <a:rPr lang="es-ES" sz="2400" dirty="0"/>
              <a:t>- Recipiente estéril.</a:t>
            </a:r>
          </a:p>
          <a:p>
            <a:pPr algn="just"/>
            <a:r>
              <a:rPr lang="es-ES" sz="2400" dirty="0"/>
              <a:t>- Yodo </a:t>
            </a:r>
            <a:r>
              <a:rPr lang="es-ES" sz="2400" dirty="0" err="1"/>
              <a:t>povidona</a:t>
            </a:r>
            <a:r>
              <a:rPr lang="es-ES" sz="2400" dirty="0"/>
              <a:t> al 10%.</a:t>
            </a:r>
          </a:p>
          <a:p>
            <a:pPr indent="-342900">
              <a:lnSpc>
                <a:spcPct val="150000"/>
              </a:lnSpc>
              <a:buFont typeface="Wingdings" panose="05000000000000000000" pitchFamily="2" charset="2"/>
              <a:buChar char="Ø"/>
            </a:pPr>
            <a:r>
              <a:rPr lang="es-ES" sz="2400" b="1" dirty="0"/>
              <a:t>TÉCNICA.</a:t>
            </a:r>
            <a:endParaRPr lang="es-ES" sz="2400" dirty="0"/>
          </a:p>
          <a:p>
            <a:pPr marL="342900" indent="-342900" algn="just">
              <a:lnSpc>
                <a:spcPct val="150000"/>
              </a:lnSpc>
              <a:buFont typeface="Wingdings" panose="05000000000000000000" pitchFamily="2" charset="2"/>
              <a:buChar char="q"/>
            </a:pPr>
            <a:r>
              <a:rPr lang="es-ES" sz="2400" b="1" dirty="0" err="1"/>
              <a:t>Timpanocentésis</a:t>
            </a:r>
            <a:r>
              <a:rPr lang="es-ES" sz="2400" b="1" dirty="0"/>
              <a:t>: </a:t>
            </a:r>
            <a:r>
              <a:rPr lang="es-ES" sz="2400" dirty="0"/>
              <a:t>Debe obtener la muestra un especialista en O.R.L. Se limpiará el canal auditivo externo con un hisopo impregnado en Yodo </a:t>
            </a:r>
            <a:r>
              <a:rPr lang="es-ES" sz="2400" dirty="0" err="1"/>
              <a:t>povidona</a:t>
            </a:r>
            <a:r>
              <a:rPr lang="es-ES" sz="2400" dirty="0"/>
              <a:t>. Se puncionará el tímpano a través de un otoscopio estéril. La muestra se enviará en un tubo estéril.</a:t>
            </a:r>
          </a:p>
          <a:p>
            <a:pPr algn="just">
              <a:lnSpc>
                <a:spcPct val="150000"/>
              </a:lnSpc>
            </a:pPr>
            <a:r>
              <a:rPr lang="es-ES" sz="2400" dirty="0"/>
              <a:t>Si se desea la investigación de anaerobios, se enviará el fluido en un medio de transporte específico.</a:t>
            </a:r>
          </a:p>
          <a:p>
            <a:pPr algn="just">
              <a:lnSpc>
                <a:spcPct val="150000"/>
              </a:lnSpc>
            </a:pPr>
            <a:r>
              <a:rPr lang="es-ES" sz="2400" b="1" i="1" dirty="0"/>
              <a:t>Las muestras en hisopo no sirven para cultivo de anaerobios.</a:t>
            </a:r>
            <a:endParaRPr lang="es-ES" sz="2400" b="1" dirty="0"/>
          </a:p>
        </p:txBody>
      </p:sp>
    </p:spTree>
    <p:extLst>
      <p:ext uri="{BB962C8B-B14F-4D97-AF65-F5344CB8AC3E}">
        <p14:creationId xmlns:p14="http://schemas.microsoft.com/office/powerpoint/2010/main" val="21475044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404664"/>
            <a:ext cx="7920880" cy="6924973"/>
          </a:xfrm>
          <a:prstGeom prst="rect">
            <a:avLst/>
          </a:prstGeom>
        </p:spPr>
        <p:txBody>
          <a:bodyPr wrap="square">
            <a:spAutoFit/>
          </a:bodyPr>
          <a:lstStyle/>
          <a:p>
            <a:pPr indent="-285750" algn="just">
              <a:lnSpc>
                <a:spcPct val="150000"/>
              </a:lnSpc>
              <a:buFont typeface="Wingdings" panose="05000000000000000000" pitchFamily="2" charset="2"/>
              <a:buChar char="q"/>
            </a:pPr>
            <a:r>
              <a:rPr lang="es-ES" sz="2400" b="1" dirty="0"/>
              <a:t>Muestras con tímpano roto: </a:t>
            </a:r>
            <a:r>
              <a:rPr lang="es-ES" sz="2400" dirty="0"/>
              <a:t>Tras la limpieza del canal externo se tomará la muestra con hisopo a través de un otoscopio estéril. Estas muestras no son válidas para anaerobios, y además el fluido suele colonizarse con flora del conducto auditivo externo, con lo que la interpretación de los resultados es siempre complicada.</a:t>
            </a:r>
          </a:p>
          <a:p>
            <a:pPr indent="-285750" algn="just">
              <a:buFont typeface="Wingdings" panose="05000000000000000000" pitchFamily="2" charset="2"/>
              <a:buChar char="Ø"/>
            </a:pPr>
            <a:r>
              <a:rPr lang="es-ES" sz="2400" b="1" dirty="0"/>
              <a:t>NÚMERO DE MUESTRAS Y/O VOLUMEN.</a:t>
            </a:r>
            <a:endParaRPr lang="es-ES" sz="2400" dirty="0"/>
          </a:p>
          <a:p>
            <a:pPr algn="just"/>
            <a:r>
              <a:rPr lang="es-ES" sz="2400" dirty="0"/>
              <a:t>Se intentará obtener la mayor cantidad de exudado posible.</a:t>
            </a:r>
          </a:p>
          <a:p>
            <a:pPr algn="just"/>
            <a:endParaRPr lang="es-ES" sz="2400" dirty="0"/>
          </a:p>
          <a:p>
            <a:pPr indent="-285750" algn="just">
              <a:buFont typeface="Wingdings" panose="05000000000000000000" pitchFamily="2" charset="2"/>
              <a:buChar char="Ø"/>
            </a:pPr>
            <a:r>
              <a:rPr lang="es-ES" sz="2400" b="1" dirty="0"/>
              <a:t>TRANSPORTE Y CONSERVACIÓN.</a:t>
            </a:r>
            <a:endParaRPr lang="es-ES" sz="2400" dirty="0"/>
          </a:p>
          <a:p>
            <a:pPr algn="just"/>
            <a:r>
              <a:rPr lang="es-ES" sz="2400" dirty="0"/>
              <a:t>Envío inmediato al laboratorio (no superior a 2 horas).</a:t>
            </a:r>
          </a:p>
          <a:p>
            <a:pPr marL="342900" indent="-342900" algn="just">
              <a:lnSpc>
                <a:spcPct val="150000"/>
              </a:lnSpc>
              <a:buFont typeface="Wingdings" panose="05000000000000000000" pitchFamily="2" charset="2"/>
              <a:buChar char="v"/>
            </a:pPr>
            <a:r>
              <a:rPr lang="es-ES" sz="2400" dirty="0"/>
              <a:t>La muestra será sembrada en </a:t>
            </a:r>
            <a:r>
              <a:rPr lang="es-ES" sz="2400" dirty="0" err="1"/>
              <a:t>tioglicolato</a:t>
            </a:r>
            <a:r>
              <a:rPr lang="es-ES" sz="2400" dirty="0"/>
              <a:t>, agar sangre y Mc </a:t>
            </a:r>
            <a:r>
              <a:rPr lang="es-ES" sz="2400" dirty="0" err="1"/>
              <a:t>Conkey</a:t>
            </a:r>
            <a:r>
              <a:rPr lang="es-ES" sz="2400" dirty="0"/>
              <a:t>,  y se incuban 24 h a 37ºC</a:t>
            </a:r>
          </a:p>
          <a:p>
            <a:pPr algn="just">
              <a:lnSpc>
                <a:spcPct val="150000"/>
              </a:lnSpc>
            </a:pPr>
            <a:endParaRPr lang="es-ES" sz="2400" dirty="0"/>
          </a:p>
        </p:txBody>
      </p:sp>
    </p:spTree>
    <p:extLst>
      <p:ext uri="{BB962C8B-B14F-4D97-AF65-F5344CB8AC3E}">
        <p14:creationId xmlns:p14="http://schemas.microsoft.com/office/powerpoint/2010/main" val="2147504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429000"/>
            <a:ext cx="7488832" cy="3048001"/>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Resultado de imagen para imagen toma de muestra de exudadao ot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0"/>
            <a:ext cx="7632848"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642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49848"/>
            <a:ext cx="7920880" cy="67322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tx1"/>
                </a:solidFill>
              </a:rPr>
              <a:t>MUESTRAS DEL TRACTO RESPIRATORIO SUPERIOR</a:t>
            </a:r>
            <a:endParaRPr lang="es-ES" sz="2400" dirty="0">
              <a:solidFill>
                <a:schemeClr val="tx1"/>
              </a:solidFill>
            </a:endParaRPr>
          </a:p>
          <a:p>
            <a:pPr algn="ctr"/>
            <a:r>
              <a:rPr lang="es-ES" sz="2400" b="1" dirty="0">
                <a:solidFill>
                  <a:schemeClr val="tx1"/>
                </a:solidFill>
              </a:rPr>
              <a:t>MUESTRAS OCULARES</a:t>
            </a:r>
            <a:endParaRPr lang="es-ES" sz="2400" dirty="0">
              <a:solidFill>
                <a:schemeClr val="tx1"/>
              </a:solidFill>
            </a:endParaRPr>
          </a:p>
        </p:txBody>
      </p:sp>
      <p:sp>
        <p:nvSpPr>
          <p:cNvPr id="3" name="2 Rectángulo"/>
          <p:cNvSpPr/>
          <p:nvPr/>
        </p:nvSpPr>
        <p:spPr>
          <a:xfrm>
            <a:off x="467544" y="1052736"/>
            <a:ext cx="8280920" cy="5539978"/>
          </a:xfrm>
          <a:prstGeom prst="rect">
            <a:avLst/>
          </a:prstGeom>
        </p:spPr>
        <p:txBody>
          <a:bodyPr wrap="square">
            <a:spAutoFit/>
          </a:bodyPr>
          <a:lstStyle/>
          <a:p>
            <a:pPr algn="just"/>
            <a:r>
              <a:rPr lang="es-ES" sz="2400" dirty="0"/>
              <a:t>Por vecindad estas muestras se estudian con las del tracto respiratorio superior.</a:t>
            </a:r>
          </a:p>
          <a:p>
            <a:pPr algn="just"/>
            <a:r>
              <a:rPr lang="es-ES" sz="2400" b="1" dirty="0"/>
              <a:t>♦ EXUDADO CONJUNTIVAL</a:t>
            </a:r>
            <a:endParaRPr lang="es-ES" sz="2400" dirty="0"/>
          </a:p>
          <a:p>
            <a:pPr algn="just">
              <a:lnSpc>
                <a:spcPct val="150000"/>
              </a:lnSpc>
            </a:pPr>
            <a:r>
              <a:rPr lang="es-ES" sz="2000" dirty="0"/>
              <a:t>Este tipo de muestras sirve para el diagnóstico de conjuntivitis de causa bacteriana. Estas son a menudo unilaterales. De todas maneras se solicita que se haga la toma de muestra de ambos sacos conjuntivales por separado, de manera de poder valorar la flora normal. Siempre que sea posible se realizará la toma de muestra en el Laboratorio de Microbiología.</a:t>
            </a:r>
          </a:p>
          <a:p>
            <a:pPr algn="just">
              <a:lnSpc>
                <a:spcPct val="150000"/>
              </a:lnSpc>
            </a:pPr>
            <a:r>
              <a:rPr lang="es-ES" sz="2400" dirty="0"/>
              <a:t>Los agentes más frecuentes son </a:t>
            </a:r>
            <a:r>
              <a:rPr lang="es-ES" sz="2400" b="1" i="1" dirty="0" err="1"/>
              <a:t>Staphylococcus</a:t>
            </a:r>
            <a:r>
              <a:rPr lang="es-ES" sz="2400" b="1" i="1" dirty="0"/>
              <a:t> </a:t>
            </a:r>
            <a:r>
              <a:rPr lang="es-ES" sz="2400" b="1" i="1" dirty="0" err="1"/>
              <a:t>aureus</a:t>
            </a:r>
            <a:r>
              <a:rPr lang="es-ES" sz="2400" b="1" dirty="0"/>
              <a:t>, </a:t>
            </a:r>
            <a:r>
              <a:rPr lang="es-ES" sz="2400" b="1" i="1" dirty="0" err="1"/>
              <a:t>Haemophilus</a:t>
            </a:r>
            <a:r>
              <a:rPr lang="es-ES" sz="2400" b="1" i="1" dirty="0"/>
              <a:t> </a:t>
            </a:r>
            <a:r>
              <a:rPr lang="es-ES" sz="2400" b="1" i="1" dirty="0" err="1"/>
              <a:t>influenzae</a:t>
            </a:r>
            <a:r>
              <a:rPr lang="es-ES" sz="2400" b="1" dirty="0"/>
              <a:t>, </a:t>
            </a:r>
            <a:r>
              <a:rPr lang="es-ES" sz="2400" b="1" i="1" dirty="0" err="1"/>
              <a:t>Streptocococcus</a:t>
            </a:r>
            <a:r>
              <a:rPr lang="es-ES" sz="2400" b="1" i="1" dirty="0"/>
              <a:t> </a:t>
            </a:r>
            <a:r>
              <a:rPr lang="es-ES" sz="2400" b="1" i="1" dirty="0" err="1"/>
              <a:t>pneumoniae</a:t>
            </a:r>
            <a:r>
              <a:rPr lang="es-ES" sz="2400" b="1" dirty="0"/>
              <a:t>, </a:t>
            </a:r>
            <a:r>
              <a:rPr lang="es-ES" sz="2400" b="1" i="1" dirty="0" err="1"/>
              <a:t>Pseudomonas</a:t>
            </a:r>
            <a:r>
              <a:rPr lang="es-ES" sz="2400" i="1" dirty="0"/>
              <a:t> </a:t>
            </a:r>
            <a:r>
              <a:rPr lang="es-ES" sz="2400" dirty="0"/>
              <a:t>y </a:t>
            </a:r>
            <a:r>
              <a:rPr lang="es-ES" sz="2400" dirty="0" err="1"/>
              <a:t>Enterobacterias</a:t>
            </a:r>
            <a:r>
              <a:rPr lang="es-ES" sz="2400" dirty="0"/>
              <a:t>. </a:t>
            </a:r>
          </a:p>
          <a:p>
            <a:pPr algn="just"/>
            <a:endParaRPr lang="es-ES" sz="2400" dirty="0"/>
          </a:p>
        </p:txBody>
      </p:sp>
    </p:spTree>
    <p:extLst>
      <p:ext uri="{BB962C8B-B14F-4D97-AF65-F5344CB8AC3E}">
        <p14:creationId xmlns:p14="http://schemas.microsoft.com/office/powerpoint/2010/main" val="21475044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77249" y="548680"/>
            <a:ext cx="7920880" cy="6046271"/>
          </a:xfrm>
          <a:prstGeom prst="rect">
            <a:avLst/>
          </a:prstGeom>
        </p:spPr>
        <p:txBody>
          <a:bodyPr wrap="square">
            <a:spAutoFit/>
          </a:bodyPr>
          <a:lstStyle/>
          <a:p>
            <a:pPr indent="-342900" algn="just">
              <a:lnSpc>
                <a:spcPct val="150000"/>
              </a:lnSpc>
              <a:buFont typeface="Wingdings" panose="05000000000000000000" pitchFamily="2" charset="2"/>
              <a:buChar char="Ø"/>
            </a:pPr>
            <a:r>
              <a:rPr lang="es-ES" sz="2000" b="1" dirty="0"/>
              <a:t>MATERIAL NECESARIO.</a:t>
            </a:r>
            <a:endParaRPr lang="es-ES" sz="2000" dirty="0"/>
          </a:p>
          <a:p>
            <a:pPr algn="just">
              <a:lnSpc>
                <a:spcPct val="150000"/>
              </a:lnSpc>
            </a:pPr>
            <a:r>
              <a:rPr lang="es-ES" sz="2000" dirty="0"/>
              <a:t>- Hisopos estériles.</a:t>
            </a:r>
          </a:p>
          <a:p>
            <a:pPr algn="just">
              <a:lnSpc>
                <a:spcPct val="150000"/>
              </a:lnSpc>
            </a:pPr>
            <a:r>
              <a:rPr lang="es-ES" sz="2000" dirty="0"/>
              <a:t>- Suero fisiológico estéril. </a:t>
            </a:r>
          </a:p>
          <a:p>
            <a:pPr indent="-342900" algn="just">
              <a:lnSpc>
                <a:spcPct val="150000"/>
              </a:lnSpc>
              <a:buFont typeface="Wingdings" panose="05000000000000000000" pitchFamily="2" charset="2"/>
              <a:buChar char="Ø"/>
            </a:pPr>
            <a:r>
              <a:rPr lang="es-ES" sz="2000" b="1" dirty="0"/>
              <a:t>TÉCNICA.</a:t>
            </a:r>
            <a:endParaRPr lang="es-ES" sz="2000" dirty="0"/>
          </a:p>
          <a:p>
            <a:pPr>
              <a:lnSpc>
                <a:spcPct val="150000"/>
              </a:lnSpc>
            </a:pPr>
            <a:r>
              <a:rPr lang="es-ES" sz="2000" dirty="0"/>
              <a:t>- Debe obtenerse la muestra antes de la instilación de los analgésicos locales, colirios o antibióticos.</a:t>
            </a:r>
          </a:p>
          <a:p>
            <a:pPr>
              <a:lnSpc>
                <a:spcPct val="150000"/>
              </a:lnSpc>
            </a:pPr>
            <a:r>
              <a:rPr lang="es-ES" sz="2000" dirty="0"/>
              <a:t>- Lavar el ojo la noche anterior de la toma de muestra con agua hervida y tapar con apósito estéril hasta su retiro por el personal que va a tomar la muestra.</a:t>
            </a:r>
          </a:p>
          <a:p>
            <a:pPr>
              <a:lnSpc>
                <a:spcPct val="150000"/>
              </a:lnSpc>
            </a:pPr>
            <a:r>
              <a:rPr lang="es-ES" sz="2000" dirty="0"/>
              <a:t>- Con un aplicador de madera mojado en suero fisiológico, frotar sobre el fondo de saco inferior en el ángulo interno del ojo o del extremo interior del párpado, rotando con suavidad todo el algodón para obtener la mayor cantidad de secreción purulenta.</a:t>
            </a:r>
          </a:p>
        </p:txBody>
      </p:sp>
    </p:spTree>
    <p:extLst>
      <p:ext uri="{BB962C8B-B14F-4D97-AF65-F5344CB8AC3E}">
        <p14:creationId xmlns:p14="http://schemas.microsoft.com/office/powerpoint/2010/main" val="21475044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sultado de imagen para imagen toma de muestra de exudadao conjuntiv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073"/>
            <a:ext cx="7920880" cy="5875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2027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764704"/>
            <a:ext cx="7920880" cy="5632311"/>
          </a:xfrm>
          <a:prstGeom prst="rect">
            <a:avLst/>
          </a:prstGeom>
        </p:spPr>
        <p:txBody>
          <a:bodyPr wrap="square">
            <a:spAutoFit/>
          </a:bodyPr>
          <a:lstStyle/>
          <a:p>
            <a:pPr marL="342900" indent="-342900">
              <a:buFont typeface="Wingdings" panose="05000000000000000000" pitchFamily="2" charset="2"/>
              <a:buChar char="Ø"/>
            </a:pPr>
            <a:r>
              <a:rPr lang="es-ES" sz="2400" b="1" dirty="0"/>
              <a:t>NÚMERO DE MUESTRAS Y/O VOLUMEN.</a:t>
            </a:r>
            <a:endParaRPr lang="es-ES" sz="2400" dirty="0"/>
          </a:p>
          <a:p>
            <a:r>
              <a:rPr lang="es-ES" sz="2400" dirty="0"/>
              <a:t>Deberá utilizarse un hisopo para cada ojo.</a:t>
            </a:r>
          </a:p>
          <a:p>
            <a:endParaRPr lang="es-ES" sz="2400" dirty="0"/>
          </a:p>
          <a:p>
            <a:pPr marL="342900" indent="-342900">
              <a:buFont typeface="Wingdings" panose="05000000000000000000" pitchFamily="2" charset="2"/>
              <a:buChar char="Ø"/>
            </a:pPr>
            <a:r>
              <a:rPr lang="es-ES" sz="2400" b="1" dirty="0"/>
              <a:t>TRANSPORTE Y CONSERVACIÓN.</a:t>
            </a:r>
            <a:endParaRPr lang="es-ES" sz="2400" dirty="0"/>
          </a:p>
          <a:p>
            <a:r>
              <a:rPr lang="es-ES" sz="2400" dirty="0"/>
              <a:t>El transporte deberá ser inmediato. Cuando no sea posible, se utilizarán hisopos con medio de transporte  Stuart que se mantendrán a temperatura ambiente. </a:t>
            </a:r>
          </a:p>
          <a:p>
            <a:endParaRPr lang="es-ES" sz="2400" dirty="0"/>
          </a:p>
          <a:p>
            <a:pPr marL="342900" indent="-342900">
              <a:buFont typeface="Wingdings" panose="05000000000000000000" pitchFamily="2" charset="2"/>
              <a:buChar char="Ø"/>
            </a:pPr>
            <a:r>
              <a:rPr lang="es-ES" sz="2400" b="1" dirty="0"/>
              <a:t> OBSERVACIONES.</a:t>
            </a:r>
            <a:endParaRPr lang="es-ES" sz="2400" dirty="0"/>
          </a:p>
          <a:p>
            <a:pPr algn="just">
              <a:lnSpc>
                <a:spcPct val="150000"/>
              </a:lnSpc>
            </a:pPr>
            <a:r>
              <a:rPr lang="es-ES" sz="2400" dirty="0"/>
              <a:t>Los cultivos de conjuntiva preoperatorios no son útiles. El número y tipo de microorganismos de la conjuntiva normal varía diariamente, por lo que estas muestras no son válidas, excepto en el caso de signos inflamatorios a nivel ocular.</a:t>
            </a:r>
          </a:p>
        </p:txBody>
      </p:sp>
    </p:spTree>
    <p:extLst>
      <p:ext uri="{BB962C8B-B14F-4D97-AF65-F5344CB8AC3E}">
        <p14:creationId xmlns:p14="http://schemas.microsoft.com/office/powerpoint/2010/main" val="21475044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864426"/>
            <a:ext cx="8208912" cy="6001643"/>
          </a:xfrm>
          <a:prstGeom prst="rect">
            <a:avLst/>
          </a:prstGeom>
        </p:spPr>
        <p:txBody>
          <a:bodyPr wrap="square">
            <a:spAutoFit/>
          </a:bodyPr>
          <a:lstStyle/>
          <a:p>
            <a:pPr algn="just">
              <a:lnSpc>
                <a:spcPct val="200000"/>
              </a:lnSpc>
            </a:pPr>
            <a:r>
              <a:rPr lang="es-ES" sz="2400" dirty="0"/>
              <a:t>No  es una muestra representativa de procesos infecciosos en el tracto respiratorio inferior, por su mezcla con secreciones procedentes del árbol traqueo-bronquial y de la flora normal de la faringe.</a:t>
            </a:r>
          </a:p>
          <a:p>
            <a:pPr algn="just">
              <a:lnSpc>
                <a:spcPct val="200000"/>
              </a:lnSpc>
            </a:pPr>
            <a:r>
              <a:rPr lang="es-ES" sz="2400" dirty="0"/>
              <a:t>Es un método fácil y rápido, cuya utilidad o relación entre resultado obtenido y verdadera etiología depende en gran medida de su correcta obtención, tipo de agente que se pretenda detectar y valoración adecuada del resultado. </a:t>
            </a:r>
          </a:p>
        </p:txBody>
      </p:sp>
      <p:sp>
        <p:nvSpPr>
          <p:cNvPr id="3" name="2 Rectángulo"/>
          <p:cNvSpPr/>
          <p:nvPr/>
        </p:nvSpPr>
        <p:spPr>
          <a:xfrm>
            <a:off x="467544" y="149848"/>
            <a:ext cx="7920880" cy="67322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tx1"/>
                </a:solidFill>
              </a:rPr>
              <a:t>MUESTRAS DEL TRACTO RESPIRATORIO INFERIOR</a:t>
            </a:r>
            <a:endParaRPr lang="es-ES" sz="2400" dirty="0">
              <a:solidFill>
                <a:schemeClr val="tx1"/>
              </a:solidFill>
            </a:endParaRPr>
          </a:p>
          <a:p>
            <a:pPr algn="ctr"/>
            <a:r>
              <a:rPr lang="es-ES" sz="2400" b="1" dirty="0">
                <a:solidFill>
                  <a:schemeClr val="tx1"/>
                </a:solidFill>
              </a:rPr>
              <a:t>ESPUTO BACTERIOLÓGICO  Y BAAR EXPECTORADO</a:t>
            </a:r>
            <a:endParaRPr lang="es-ES" sz="2400" dirty="0">
              <a:solidFill>
                <a:schemeClr val="tx1"/>
              </a:solidFill>
            </a:endParaRPr>
          </a:p>
        </p:txBody>
      </p:sp>
    </p:spTree>
    <p:extLst>
      <p:ext uri="{BB962C8B-B14F-4D97-AF65-F5344CB8AC3E}">
        <p14:creationId xmlns:p14="http://schemas.microsoft.com/office/powerpoint/2010/main" val="2147504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2218" y="875938"/>
            <a:ext cx="7893946" cy="6278642"/>
          </a:xfrm>
          <a:prstGeom prst="rect">
            <a:avLst/>
          </a:prstGeom>
        </p:spPr>
        <p:txBody>
          <a:bodyPr wrap="square">
            <a:spAutoFit/>
          </a:bodyPr>
          <a:lstStyle/>
          <a:p>
            <a:pPr algn="ctr"/>
            <a:r>
              <a:rPr lang="es-ES" sz="2400" dirty="0"/>
              <a:t>Está indicado en el estudio de la </a:t>
            </a:r>
            <a:r>
              <a:rPr lang="es-ES" sz="2400" dirty="0" err="1"/>
              <a:t>faringoamigdalitis</a:t>
            </a:r>
            <a:r>
              <a:rPr lang="es-ES" sz="2400" dirty="0"/>
              <a:t>, donde el principal agente causal es el </a:t>
            </a:r>
            <a:r>
              <a:rPr lang="es-ES" sz="2400" b="1" i="1" dirty="0" err="1"/>
              <a:t>Streptococcus</a:t>
            </a:r>
            <a:r>
              <a:rPr lang="es-ES" sz="2400" b="1" i="1" dirty="0"/>
              <a:t> </a:t>
            </a:r>
            <a:r>
              <a:rPr lang="es-ES" sz="2400" b="1" i="1" dirty="0" err="1"/>
              <a:t>pyogenes</a:t>
            </a:r>
            <a:r>
              <a:rPr lang="es-ES" sz="2400" b="1" i="1" dirty="0"/>
              <a:t> </a:t>
            </a:r>
            <a:r>
              <a:rPr lang="es-ES" sz="2400" dirty="0"/>
              <a:t>y</a:t>
            </a:r>
            <a:r>
              <a:rPr lang="es-ES" sz="2400" b="1" i="1" dirty="0"/>
              <a:t> </a:t>
            </a:r>
            <a:r>
              <a:rPr lang="es-ES" sz="2400" dirty="0"/>
              <a:t>otros estreptococos </a:t>
            </a:r>
            <a:r>
              <a:rPr lang="es-ES" sz="2400" dirty="0" err="1"/>
              <a:t>betahemolíticos</a:t>
            </a:r>
            <a:r>
              <a:rPr lang="es-ES" sz="2400" dirty="0"/>
              <a:t> (grupo C, G). </a:t>
            </a:r>
          </a:p>
          <a:p>
            <a:pPr algn="just"/>
            <a:r>
              <a:rPr lang="es-ES" sz="2400" dirty="0"/>
              <a:t>En ocasiones se aíslan en este sitio</a:t>
            </a:r>
          </a:p>
          <a:p>
            <a:pPr algn="just"/>
            <a:r>
              <a:rPr lang="es-ES" sz="2400" b="1" i="1" dirty="0" err="1"/>
              <a:t>Haemophilus</a:t>
            </a:r>
            <a:r>
              <a:rPr lang="es-ES" sz="2400" b="1" i="1" dirty="0"/>
              <a:t> </a:t>
            </a:r>
            <a:r>
              <a:rPr lang="es-ES" sz="2400" b="1" i="1" dirty="0" err="1"/>
              <a:t>influenzae</a:t>
            </a:r>
            <a:r>
              <a:rPr lang="es-ES" sz="2400" b="1" i="1" dirty="0"/>
              <a:t>, </a:t>
            </a:r>
          </a:p>
          <a:p>
            <a:pPr algn="just"/>
            <a:r>
              <a:rPr lang="es-ES" sz="2400" b="1" i="1" dirty="0" err="1"/>
              <a:t>Streptococcus</a:t>
            </a:r>
            <a:r>
              <a:rPr lang="es-ES" sz="2400" b="1" i="1" dirty="0"/>
              <a:t>  </a:t>
            </a:r>
            <a:r>
              <a:rPr lang="es-ES" sz="2400" b="1" i="1" dirty="0" err="1"/>
              <a:t>pneumoniae</a:t>
            </a:r>
            <a:r>
              <a:rPr lang="es-ES" sz="2400" b="1" i="1" dirty="0"/>
              <a:t>, </a:t>
            </a:r>
          </a:p>
          <a:p>
            <a:pPr algn="just"/>
            <a:r>
              <a:rPr lang="es-ES" sz="2400" b="1" i="1" dirty="0" err="1"/>
              <a:t>Pseudomonas</a:t>
            </a:r>
            <a:r>
              <a:rPr lang="es-ES" sz="2400" b="1" i="1" dirty="0"/>
              <a:t> </a:t>
            </a:r>
            <a:r>
              <a:rPr lang="es-ES" sz="2400" b="1" i="1" dirty="0" err="1"/>
              <a:t>aeruginosa</a:t>
            </a:r>
            <a:r>
              <a:rPr lang="es-ES" sz="2400" b="1" i="1" dirty="0"/>
              <a:t>, </a:t>
            </a:r>
          </a:p>
          <a:p>
            <a:pPr algn="just"/>
            <a:r>
              <a:rPr lang="es-ES" sz="2400" dirty="0" err="1"/>
              <a:t>enterobacterias</a:t>
            </a:r>
            <a:r>
              <a:rPr lang="es-ES" sz="2400" dirty="0"/>
              <a:t> y otros patógenos </a:t>
            </a:r>
          </a:p>
          <a:p>
            <a:pPr algn="just"/>
            <a:r>
              <a:rPr lang="es-ES" sz="2400" dirty="0"/>
              <a:t>y se valoran de acuerdo a su </a:t>
            </a:r>
          </a:p>
          <a:p>
            <a:pPr algn="just"/>
            <a:r>
              <a:rPr lang="es-ES" sz="2400" dirty="0"/>
              <a:t>predominio en la muestra y el</a:t>
            </a:r>
          </a:p>
          <a:p>
            <a:pPr algn="just"/>
            <a:r>
              <a:rPr lang="es-ES" sz="2400" dirty="0"/>
              <a:t>estado del paciente.</a:t>
            </a:r>
          </a:p>
          <a:p>
            <a:endParaRPr lang="es-ES" sz="2400" b="1" dirty="0"/>
          </a:p>
          <a:p>
            <a:r>
              <a:rPr lang="es-ES" sz="2400" b="1" dirty="0"/>
              <a:t>El éxito del cultivo faríngeo </a:t>
            </a:r>
          </a:p>
          <a:p>
            <a:r>
              <a:rPr lang="es-ES" sz="2400" b="1" dirty="0"/>
              <a:t>depende de una</a:t>
            </a:r>
          </a:p>
          <a:p>
            <a:r>
              <a:rPr lang="es-ES" sz="2400" b="1" dirty="0"/>
              <a:t>buena toma de muestra. </a:t>
            </a:r>
          </a:p>
          <a:p>
            <a:pPr algn="just"/>
            <a:endParaRPr lang="es-ES" sz="2400" dirty="0"/>
          </a:p>
          <a:p>
            <a:r>
              <a:rPr lang="es-ES" b="1" dirty="0"/>
              <a:t> </a:t>
            </a:r>
            <a:endParaRPr lang="es-ES" dirty="0"/>
          </a:p>
        </p:txBody>
      </p:sp>
      <p:pic>
        <p:nvPicPr>
          <p:cNvPr id="2050" name="Picture 2" descr="Resultado de imagen para imagen toma de muestra de exudADO FARING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348880"/>
            <a:ext cx="3810000" cy="4403973"/>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611560" y="202714"/>
            <a:ext cx="7776864" cy="67322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b="1" dirty="0">
              <a:solidFill>
                <a:schemeClr val="tx1"/>
              </a:solidFill>
            </a:endParaRPr>
          </a:p>
          <a:p>
            <a:pPr algn="ctr"/>
            <a:r>
              <a:rPr lang="es-ES" sz="2400" b="1" dirty="0">
                <a:solidFill>
                  <a:schemeClr val="tx1"/>
                </a:solidFill>
              </a:rPr>
              <a:t>MUESTRAS DEL TRACTO RESPIRATORIO SUPERIOR</a:t>
            </a:r>
            <a:endParaRPr lang="es-ES" sz="2400" dirty="0">
              <a:solidFill>
                <a:schemeClr val="tx1"/>
              </a:solidFill>
            </a:endParaRPr>
          </a:p>
          <a:p>
            <a:pPr algn="ctr"/>
            <a:r>
              <a:rPr lang="es-ES" sz="2400" b="1" dirty="0">
                <a:solidFill>
                  <a:schemeClr val="tx1"/>
                </a:solidFill>
              </a:rPr>
              <a:t>EXUDADO FARINGEO</a:t>
            </a:r>
            <a:endParaRPr lang="es-ES" sz="2400" dirty="0">
              <a:solidFill>
                <a:schemeClr val="tx1"/>
              </a:solidFill>
            </a:endParaRPr>
          </a:p>
          <a:p>
            <a:pPr algn="ctr"/>
            <a:endParaRPr lang="es-ES" sz="2400" b="1" dirty="0">
              <a:solidFill>
                <a:schemeClr val="tx1"/>
              </a:solidFill>
            </a:endParaRPr>
          </a:p>
        </p:txBody>
      </p:sp>
    </p:spTree>
    <p:extLst>
      <p:ext uri="{BB962C8B-B14F-4D97-AF65-F5344CB8AC3E}">
        <p14:creationId xmlns:p14="http://schemas.microsoft.com/office/powerpoint/2010/main" val="7690556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404664"/>
            <a:ext cx="8064896" cy="6001643"/>
          </a:xfrm>
          <a:prstGeom prst="rect">
            <a:avLst/>
          </a:prstGeom>
        </p:spPr>
        <p:txBody>
          <a:bodyPr wrap="square">
            <a:spAutoFit/>
          </a:bodyPr>
          <a:lstStyle/>
          <a:p>
            <a:pPr marL="285750" indent="-285750" algn="just">
              <a:lnSpc>
                <a:spcPct val="200000"/>
              </a:lnSpc>
              <a:buFont typeface="Wingdings" panose="05000000000000000000" pitchFamily="2" charset="2"/>
              <a:buChar char="Ø"/>
            </a:pPr>
            <a:r>
              <a:rPr lang="es-ES" sz="2400" b="1" dirty="0"/>
              <a:t>MATERIAL NECESARIO.</a:t>
            </a:r>
            <a:endParaRPr lang="es-ES" sz="2400" dirty="0"/>
          </a:p>
          <a:p>
            <a:pPr algn="just"/>
            <a:r>
              <a:rPr lang="es-ES" sz="2400" dirty="0"/>
              <a:t>- Frasco estéril de boca ancha y hermético.</a:t>
            </a:r>
          </a:p>
          <a:p>
            <a:pPr marL="285750" indent="-285750" algn="just">
              <a:buFontTx/>
              <a:buChar char="-"/>
            </a:pPr>
            <a:r>
              <a:rPr lang="es-ES" sz="2400" dirty="0"/>
              <a:t>Suero fisiológico estéril y nebulizador ocasionalmente.</a:t>
            </a:r>
          </a:p>
          <a:p>
            <a:pPr algn="just"/>
            <a:endParaRPr lang="es-ES" sz="2400" dirty="0"/>
          </a:p>
          <a:p>
            <a:pPr marL="285750" indent="-285750">
              <a:buFont typeface="Wingdings" panose="05000000000000000000" pitchFamily="2" charset="2"/>
              <a:buChar char="Ø"/>
            </a:pPr>
            <a:r>
              <a:rPr lang="es-ES" sz="2400" b="1" dirty="0"/>
              <a:t>TÉCNICA O METODOLOGÍA DE OBTENCIÓN DE LA MUESTRA.</a:t>
            </a:r>
            <a:endParaRPr lang="es-ES" sz="2400" dirty="0"/>
          </a:p>
          <a:p>
            <a:pPr algn="just"/>
            <a:r>
              <a:rPr lang="es-ES" sz="2400" dirty="0"/>
              <a:t>- Enjuagar la boca con agua destilada estéril o solución salina.</a:t>
            </a:r>
          </a:p>
          <a:p>
            <a:pPr algn="just"/>
            <a:r>
              <a:rPr lang="es-ES" sz="2400" dirty="0"/>
              <a:t>- Obtener el esputo tras una expectoración profunda luego de un esfuerzo de tos, preferentemente matinal.</a:t>
            </a:r>
          </a:p>
          <a:p>
            <a:pPr algn="just"/>
            <a:r>
              <a:rPr lang="es-ES" sz="2400" dirty="0"/>
              <a:t>- La muestra debe provenir del sector bajo del tracto respiratorio.</a:t>
            </a:r>
          </a:p>
          <a:p>
            <a:pPr algn="just"/>
            <a:r>
              <a:rPr lang="es-ES" sz="2400" b="1" dirty="0"/>
              <a:t>La saliva no sirve para realizar este estudio</a:t>
            </a:r>
            <a:r>
              <a:rPr lang="es-ES" sz="2400" dirty="0"/>
              <a:t>.</a:t>
            </a:r>
          </a:p>
          <a:p>
            <a:pPr algn="just"/>
            <a:r>
              <a:rPr lang="es-ES" sz="2400" dirty="0"/>
              <a:t>- De no producirse expectoración espontánea, puede inducirse el esputo con nebulizaciones de suero fisiológico estéril tibio (15 ml durante 10 minutos), siendo útil además realizar un drenaje postural o fisioterapia respiratoria.</a:t>
            </a:r>
          </a:p>
        </p:txBody>
      </p:sp>
    </p:spTree>
    <p:extLst>
      <p:ext uri="{BB962C8B-B14F-4D97-AF65-F5344CB8AC3E}">
        <p14:creationId xmlns:p14="http://schemas.microsoft.com/office/powerpoint/2010/main" val="27825035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332656"/>
            <a:ext cx="8064896" cy="4524315"/>
          </a:xfrm>
          <a:prstGeom prst="rect">
            <a:avLst/>
          </a:prstGeom>
        </p:spPr>
        <p:txBody>
          <a:bodyPr wrap="square">
            <a:spAutoFit/>
          </a:bodyPr>
          <a:lstStyle/>
          <a:p>
            <a:pPr marL="342900" indent="-342900" algn="just">
              <a:buFont typeface="Wingdings" panose="05000000000000000000" pitchFamily="2" charset="2"/>
              <a:buChar char="Ø"/>
            </a:pPr>
            <a:r>
              <a:rPr lang="es-ES" sz="2400" b="1" dirty="0"/>
              <a:t>VOLUMEN MÍNIMO.</a:t>
            </a:r>
            <a:endParaRPr lang="es-ES" sz="2000" dirty="0"/>
          </a:p>
          <a:p>
            <a:pPr algn="just"/>
            <a:r>
              <a:rPr lang="es-ES" sz="2400" dirty="0"/>
              <a:t>De 2 a 10 ml, si es posible.</a:t>
            </a:r>
          </a:p>
          <a:p>
            <a:pPr marL="342900" indent="-342900" algn="just">
              <a:buFont typeface="Wingdings" panose="05000000000000000000" pitchFamily="2" charset="2"/>
              <a:buChar char="Ø"/>
            </a:pPr>
            <a:r>
              <a:rPr lang="es-ES" sz="2400" b="1" dirty="0"/>
              <a:t>TRANSPORTE Y CONSERVACION.</a:t>
            </a:r>
            <a:endParaRPr lang="es-ES" sz="2400" dirty="0"/>
          </a:p>
          <a:p>
            <a:pPr algn="just"/>
            <a:r>
              <a:rPr lang="es-ES" sz="2400" dirty="0"/>
              <a:t>Envío inmediato al laboratorio (no superior a 2 horas).</a:t>
            </a:r>
          </a:p>
          <a:p>
            <a:pPr marL="342900" indent="-342900" algn="just">
              <a:buFont typeface="Wingdings" panose="05000000000000000000" pitchFamily="2" charset="2"/>
              <a:buChar char="Ø"/>
            </a:pPr>
            <a:r>
              <a:rPr lang="es-ES" sz="2400" b="1" dirty="0"/>
              <a:t>OBSERVACIONES.</a:t>
            </a:r>
            <a:endParaRPr lang="es-ES" sz="2400" dirty="0"/>
          </a:p>
          <a:p>
            <a:pPr algn="just"/>
            <a:r>
              <a:rPr lang="es-ES" sz="2400" dirty="0"/>
              <a:t>- Es preferible realizar la toma antes de instaurar el tratamiento antibiótico.</a:t>
            </a:r>
          </a:p>
          <a:p>
            <a:pPr algn="just"/>
            <a:r>
              <a:rPr lang="es-ES" sz="2400" dirty="0"/>
              <a:t>- No es útil para anaerobios.</a:t>
            </a:r>
          </a:p>
          <a:p>
            <a:pPr algn="just"/>
            <a:r>
              <a:rPr lang="es-ES" sz="2400" dirty="0"/>
              <a:t>- No son inoculables las secreciones de sospechosa procedencia.</a:t>
            </a:r>
          </a:p>
          <a:p>
            <a:pPr algn="just"/>
            <a:r>
              <a:rPr lang="es-ES" sz="2400" dirty="0"/>
              <a:t>- Si no se obtiene muestra representativa del tracto respiratorio inferior, es inútil insistir con esta técnica diagnóstica.</a:t>
            </a:r>
          </a:p>
        </p:txBody>
      </p:sp>
      <p:sp>
        <p:nvSpPr>
          <p:cNvPr id="3" name="2 Rectángulo"/>
          <p:cNvSpPr/>
          <p:nvPr/>
        </p:nvSpPr>
        <p:spPr>
          <a:xfrm>
            <a:off x="827584" y="5013176"/>
            <a:ext cx="7416824"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ES" sz="2400" b="1" dirty="0"/>
              <a:t>La expectoración debe rechazarse hasta obtener un esputo de calidad suficiente (más de 25 leucocitos </a:t>
            </a:r>
            <a:r>
              <a:rPr lang="es-ES" sz="2400" b="1" dirty="0" err="1"/>
              <a:t>polimorfonucleares</a:t>
            </a:r>
            <a:r>
              <a:rPr lang="es-ES" sz="2400" b="1" dirty="0"/>
              <a:t> y menos de 10 células epiteliales por campo 100x).</a:t>
            </a:r>
          </a:p>
        </p:txBody>
      </p:sp>
    </p:spTree>
    <p:extLst>
      <p:ext uri="{BB962C8B-B14F-4D97-AF65-F5344CB8AC3E}">
        <p14:creationId xmlns:p14="http://schemas.microsoft.com/office/powerpoint/2010/main" val="30730927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Resultado de imagen para imagen toma de muestra de ESPU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39" y="-269202"/>
            <a:ext cx="6076950" cy="4486276"/>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Resultado de imagen para imagen toma de muestra de ESPU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140968"/>
            <a:ext cx="4104456" cy="3602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5324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sultado de imagen para imagen toma de muestra de ESPU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8712968"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4036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290433"/>
            <a:ext cx="8280920" cy="5078313"/>
          </a:xfrm>
          <a:prstGeom prst="rect">
            <a:avLst/>
          </a:prstGeom>
        </p:spPr>
        <p:txBody>
          <a:bodyPr wrap="square">
            <a:spAutoFit/>
          </a:bodyPr>
          <a:lstStyle/>
          <a:p>
            <a:pPr algn="just">
              <a:lnSpc>
                <a:spcPct val="150000"/>
              </a:lnSpc>
            </a:pPr>
            <a:r>
              <a:rPr lang="es-ES" sz="2400" dirty="0"/>
              <a:t>Está indicado en niños pequeños o en pacientes que no pueden expectorar y se realiza mediante una aspiración gástrica tras un periodo de ayuno de unas 8 horas. </a:t>
            </a:r>
          </a:p>
          <a:p>
            <a:pPr algn="just">
              <a:lnSpc>
                <a:spcPct val="150000"/>
              </a:lnSpc>
            </a:pPr>
            <a:r>
              <a:rPr lang="es-ES" sz="2400" dirty="0"/>
              <a:t>Volumen mínimo 50 ml.</a:t>
            </a:r>
          </a:p>
          <a:p>
            <a:pPr algn="just">
              <a:lnSpc>
                <a:spcPct val="150000"/>
              </a:lnSpc>
            </a:pPr>
            <a:r>
              <a:rPr lang="es-ES" sz="2400" dirty="0"/>
              <a:t>Debe remitirse y procesarse con la mayor brevedad posible.</a:t>
            </a:r>
          </a:p>
          <a:p>
            <a:pPr algn="just">
              <a:lnSpc>
                <a:spcPct val="150000"/>
              </a:lnSpc>
            </a:pPr>
            <a:r>
              <a:rPr lang="es-MX" sz="2400" b="1" dirty="0"/>
              <a:t>Nota: Los lavados gástricos no son recomendables por ser frecuentemente negativos, estar contaminados o con </a:t>
            </a:r>
            <a:r>
              <a:rPr lang="es-MX" sz="2400" b="1" dirty="0" err="1"/>
              <a:t>micobacterias</a:t>
            </a:r>
            <a:r>
              <a:rPr lang="es-MX" sz="2400" b="1" dirty="0"/>
              <a:t> de poco interés médico, además son molestos y dolorosos para el enfermo.</a:t>
            </a:r>
            <a:endParaRPr lang="es-ES" sz="2400" b="1" dirty="0"/>
          </a:p>
        </p:txBody>
      </p:sp>
      <p:sp>
        <p:nvSpPr>
          <p:cNvPr id="3" name="2 Rectángulo"/>
          <p:cNvSpPr/>
          <p:nvPr/>
        </p:nvSpPr>
        <p:spPr>
          <a:xfrm>
            <a:off x="467544" y="149848"/>
            <a:ext cx="7920880" cy="11189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tx1"/>
                </a:solidFill>
              </a:rPr>
              <a:t>MUESTRAS DEL TRACTO RESPIRATORIO INFERIOR</a:t>
            </a:r>
            <a:endParaRPr lang="es-ES" sz="2400" dirty="0">
              <a:solidFill>
                <a:schemeClr val="tx1"/>
              </a:solidFill>
            </a:endParaRPr>
          </a:p>
          <a:p>
            <a:pPr algn="ctr"/>
            <a:r>
              <a:rPr lang="es-ES" sz="2400" b="1" dirty="0">
                <a:solidFill>
                  <a:schemeClr val="tx1"/>
                </a:solidFill>
              </a:rPr>
              <a:t>MUESTRAS BAAR</a:t>
            </a:r>
          </a:p>
          <a:p>
            <a:pPr algn="ctr"/>
            <a:r>
              <a:rPr lang="es-MX" sz="2400" b="1" dirty="0">
                <a:solidFill>
                  <a:schemeClr val="tx1"/>
                </a:solidFill>
              </a:rPr>
              <a:t>CONTENIDO GÁSTRICO BAAR</a:t>
            </a:r>
            <a:endParaRPr lang="es-ES" sz="2400" dirty="0">
              <a:solidFill>
                <a:schemeClr val="tx1"/>
              </a:solidFill>
            </a:endParaRPr>
          </a:p>
        </p:txBody>
      </p:sp>
    </p:spTree>
    <p:extLst>
      <p:ext uri="{BB962C8B-B14F-4D97-AF65-F5344CB8AC3E}">
        <p14:creationId xmlns:p14="http://schemas.microsoft.com/office/powerpoint/2010/main" val="32644036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548680"/>
            <a:ext cx="7272808" cy="3046988"/>
          </a:xfrm>
          <a:prstGeom prst="rect">
            <a:avLst/>
          </a:prstGeom>
        </p:spPr>
        <p:txBody>
          <a:bodyPr wrap="square">
            <a:spAutoFit/>
          </a:bodyPr>
          <a:lstStyle/>
          <a:p>
            <a:pPr marL="342900" indent="-342900" algn="just">
              <a:buFont typeface="Wingdings" panose="05000000000000000000" pitchFamily="2" charset="2"/>
              <a:buChar char="Ø"/>
            </a:pPr>
            <a:r>
              <a:rPr lang="es-ES" sz="2400" b="1" dirty="0"/>
              <a:t>MATERIAL NECESARIO.</a:t>
            </a:r>
            <a:endParaRPr lang="es-ES" sz="2400" dirty="0"/>
          </a:p>
          <a:p>
            <a:pPr marL="342900" indent="-342900" algn="just">
              <a:buFontTx/>
              <a:buChar char="-"/>
            </a:pPr>
            <a:r>
              <a:rPr lang="es-ES" sz="2400" dirty="0"/>
              <a:t>Frasco estéril de boca ancha y hermético.</a:t>
            </a:r>
          </a:p>
          <a:p>
            <a:pPr algn="just"/>
            <a:endParaRPr lang="es-ES" sz="2400" dirty="0"/>
          </a:p>
          <a:p>
            <a:pPr marL="342900" indent="-342900" algn="just">
              <a:buFont typeface="Wingdings" panose="05000000000000000000" pitchFamily="2" charset="2"/>
              <a:buChar char="Ø"/>
            </a:pPr>
            <a:r>
              <a:rPr lang="es-ES" sz="2400" b="1" dirty="0"/>
              <a:t>VOLUMEN MÍNIMO.</a:t>
            </a:r>
            <a:endParaRPr lang="es-ES" sz="2400" dirty="0"/>
          </a:p>
          <a:p>
            <a:pPr algn="just"/>
            <a:r>
              <a:rPr lang="es-ES" sz="2400" dirty="0"/>
              <a:t>-De 2 a 10 ml, si es posible.</a:t>
            </a:r>
          </a:p>
          <a:p>
            <a:pPr algn="just"/>
            <a:endParaRPr lang="es-ES" sz="2400" dirty="0"/>
          </a:p>
          <a:p>
            <a:pPr marL="342900" indent="-342900" algn="just">
              <a:buFont typeface="Wingdings" panose="05000000000000000000" pitchFamily="2" charset="2"/>
              <a:buChar char="Ø"/>
            </a:pPr>
            <a:r>
              <a:rPr lang="es-ES" sz="2400" b="1" dirty="0"/>
              <a:t>TRANSPORTE Y CONSERVACION.</a:t>
            </a:r>
            <a:endParaRPr lang="es-ES" sz="2400" dirty="0"/>
          </a:p>
          <a:p>
            <a:pPr algn="just"/>
            <a:r>
              <a:rPr lang="es-ES" sz="2400" dirty="0"/>
              <a:t>-Envío inmediato al laboratorio (no superior a 2 horas).</a:t>
            </a:r>
          </a:p>
        </p:txBody>
      </p:sp>
      <p:sp>
        <p:nvSpPr>
          <p:cNvPr id="3" name="AutoShape 2" descr="Resultado de imagen para imagen toma de muestra de CONTENIDO GASTRICO baa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4" descr="Resultado de imagen para imagen toma de muestra de CONTENIDO GASTRICO baa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6" descr="Resultado de imagen para imagen toma de muestra de CONTENIDO GASTRICO baa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8" descr="Resultado de imagen para imagen toma de muestra de CONTENIDO GASTRICO baa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10" descr="Resultado de imagen para imagen toma de muestra de CONTENIDO GASTRICO baa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12" descr="Resultado de imagen para imagen toma de muestra de CONTENIDO GASTRICO baar"/>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9" name="AutoShape 14" descr="Resultado de imagen para imagen toma de muestra de CONTENIDO GASTRICO baar"/>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 name="AutoShape 16" descr="Resultado de imagen para imagen toma de muestra de CONTENIDO GASTRICO baar"/>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 name="AutoShape 18" descr="Resultado de imagen para imagen toma de muestra de CONTENIDO GASTRICO baar"/>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2" name="AutoShape 20" descr="Resultado de imagen para imagen toma de muestra de CONTENIDO GASTRICO baar"/>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 name="AutoShape 22" descr="Resultado de imagen para imagen toma de muestra de CONTENIDO GASTRICO baar"/>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4" name="AutoShape 24" descr="Resultado de imagen para imagen toma de muestra de CONTENIDO GASTRICO baar"/>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5" name="AutoShape 26" descr="Resultado de imagen para imagen toma de muestra de CONTENIDO GASTRICO baar"/>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6" name="AutoShape 28" descr="Resultado de imagen para imagen toma de muestra de CONTENIDO GASTRICO baar"/>
          <p:cNvSpPr>
            <a:spLocks noChangeAspect="1" noChangeArrowheads="1"/>
          </p:cNvSpPr>
          <p:nvPr/>
        </p:nvSpPr>
        <p:spPr bwMode="auto">
          <a:xfrm>
            <a:off x="21367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7" name="AutoShape 30" descr="Resultado de imagen para imagen toma de muestra de CONTENIDO GASTRICO baar"/>
          <p:cNvSpPr>
            <a:spLocks noChangeAspect="1" noChangeArrowheads="1"/>
          </p:cNvSpPr>
          <p:nvPr/>
        </p:nvSpPr>
        <p:spPr bwMode="auto">
          <a:xfrm>
            <a:off x="22891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8" name="AutoShape 32" descr="Resultado de imagen para imagen toma de muestra de CONTENIDO GASTRICO baar"/>
          <p:cNvSpPr>
            <a:spLocks noChangeAspect="1" noChangeArrowheads="1"/>
          </p:cNvSpPr>
          <p:nvPr/>
        </p:nvSpPr>
        <p:spPr bwMode="auto">
          <a:xfrm>
            <a:off x="24415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9" name="AutoShape 34" descr="Resultado de imagen para imagen toma de muestra de CONTENIDO GASTRICO baar"/>
          <p:cNvSpPr>
            <a:spLocks noChangeAspect="1" noChangeArrowheads="1"/>
          </p:cNvSpPr>
          <p:nvPr/>
        </p:nvSpPr>
        <p:spPr bwMode="auto">
          <a:xfrm>
            <a:off x="25939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0" name="AutoShape 36" descr="Resultado de imagen para imagen toma de muestra de CONTENIDO GASTRICO baar"/>
          <p:cNvSpPr>
            <a:spLocks noChangeAspect="1" noChangeArrowheads="1"/>
          </p:cNvSpPr>
          <p:nvPr/>
        </p:nvSpPr>
        <p:spPr bwMode="auto">
          <a:xfrm>
            <a:off x="27463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1" name="AutoShape 38" descr="Resultado de imagen para imagen toma de muestra de CONTENIDO GASTRICO baar"/>
          <p:cNvSpPr>
            <a:spLocks noChangeAspect="1" noChangeArrowheads="1"/>
          </p:cNvSpPr>
          <p:nvPr/>
        </p:nvSpPr>
        <p:spPr bwMode="auto">
          <a:xfrm>
            <a:off x="28987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2" name="AutoShape 40" descr="Resultado de imagen para imagen toma de muestra de CONTENIDO GASTRICO baar"/>
          <p:cNvSpPr>
            <a:spLocks noChangeAspect="1" noChangeArrowheads="1"/>
          </p:cNvSpPr>
          <p:nvPr/>
        </p:nvSpPr>
        <p:spPr bwMode="auto">
          <a:xfrm>
            <a:off x="3051175" y="27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3" name="AutoShape 42" descr="Resultado de imagen para imagen toma de muestra de CONTENIDO GASTRICO baar"/>
          <p:cNvSpPr>
            <a:spLocks noChangeAspect="1" noChangeArrowheads="1"/>
          </p:cNvSpPr>
          <p:nvPr/>
        </p:nvSpPr>
        <p:spPr bwMode="auto">
          <a:xfrm>
            <a:off x="3203575" y="290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4" name="AutoShape 44" descr="Resultado de imagen para imagen toma de muestra de CONTENIDO GASTRICO baar"/>
          <p:cNvSpPr>
            <a:spLocks noChangeAspect="1" noChangeArrowheads="1"/>
          </p:cNvSpPr>
          <p:nvPr/>
        </p:nvSpPr>
        <p:spPr bwMode="auto">
          <a:xfrm>
            <a:off x="3355975" y="305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5" name="AutoShape 46" descr="Resultado de imagen para imagen toma de muestra de CONTENIDO GASTRICO baar"/>
          <p:cNvSpPr>
            <a:spLocks noChangeAspect="1" noChangeArrowheads="1"/>
          </p:cNvSpPr>
          <p:nvPr/>
        </p:nvSpPr>
        <p:spPr bwMode="auto">
          <a:xfrm>
            <a:off x="3508375" y="320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6" name="AutoShape 48" descr="Resultado de imagen para imagen toma de muestra de CONTENIDO GASTRICO baar"/>
          <p:cNvSpPr>
            <a:spLocks noChangeAspect="1" noChangeArrowheads="1"/>
          </p:cNvSpPr>
          <p:nvPr/>
        </p:nvSpPr>
        <p:spPr bwMode="auto">
          <a:xfrm>
            <a:off x="3660775" y="336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7" name="AutoShape 50" descr="Resultado de imagen para imagen toma de muestra de CONTENIDO GASTRICO baar"/>
          <p:cNvSpPr>
            <a:spLocks noChangeAspect="1" noChangeArrowheads="1"/>
          </p:cNvSpPr>
          <p:nvPr/>
        </p:nvSpPr>
        <p:spPr bwMode="auto">
          <a:xfrm>
            <a:off x="3813175" y="351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8" name="AutoShape 52" descr="Resultado de imagen para imagen toma de muestra de CONTENIDO GASTRICO baar"/>
          <p:cNvSpPr>
            <a:spLocks noChangeAspect="1" noChangeArrowheads="1"/>
          </p:cNvSpPr>
          <p:nvPr/>
        </p:nvSpPr>
        <p:spPr bwMode="auto">
          <a:xfrm>
            <a:off x="3965575" y="366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9" name="AutoShape 54" descr="Resultado de imagen para imagen toma de muestra de CONTENIDO GASTRICO baar"/>
          <p:cNvSpPr>
            <a:spLocks noChangeAspect="1" noChangeArrowheads="1"/>
          </p:cNvSpPr>
          <p:nvPr/>
        </p:nvSpPr>
        <p:spPr bwMode="auto">
          <a:xfrm>
            <a:off x="4117975" y="381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0" name="AutoShape 56" descr="Resultado de imagen para imagen toma de muestra de CONTENIDO GASTRICO baar"/>
          <p:cNvSpPr>
            <a:spLocks noChangeAspect="1" noChangeArrowheads="1"/>
          </p:cNvSpPr>
          <p:nvPr/>
        </p:nvSpPr>
        <p:spPr bwMode="auto">
          <a:xfrm>
            <a:off x="4270375" y="397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1" name="AutoShape 58" descr="Resultado de imagen para imagen toma de muestra de CONTENIDO GASTRICO baar"/>
          <p:cNvSpPr>
            <a:spLocks noChangeAspect="1" noChangeArrowheads="1"/>
          </p:cNvSpPr>
          <p:nvPr/>
        </p:nvSpPr>
        <p:spPr bwMode="auto">
          <a:xfrm>
            <a:off x="4422775" y="412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2" name="AutoShape 60" descr="Resultado de imagen para imagen toma de muestra de CONTENIDO GASTRICO baar"/>
          <p:cNvSpPr>
            <a:spLocks noChangeAspect="1" noChangeArrowheads="1"/>
          </p:cNvSpPr>
          <p:nvPr/>
        </p:nvSpPr>
        <p:spPr bwMode="auto">
          <a:xfrm>
            <a:off x="4575175" y="427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3" name="AutoShape 62" descr="Resultado de imagen para imagen toma de muestra de CONTENIDO GASTRICO baar"/>
          <p:cNvSpPr>
            <a:spLocks noChangeAspect="1" noChangeArrowheads="1"/>
          </p:cNvSpPr>
          <p:nvPr/>
        </p:nvSpPr>
        <p:spPr bwMode="auto">
          <a:xfrm>
            <a:off x="4727575" y="442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4" name="AutoShape 64" descr="Resultado de imagen para imagen toma de muestra de CONTENIDO GASTRICO baar"/>
          <p:cNvSpPr>
            <a:spLocks noChangeAspect="1" noChangeArrowheads="1"/>
          </p:cNvSpPr>
          <p:nvPr/>
        </p:nvSpPr>
        <p:spPr bwMode="auto">
          <a:xfrm>
            <a:off x="4879975" y="457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5" name="AutoShape 66" descr="Resultado de imagen para imagen toma de muestra de CONTENIDO GASTRICO baar"/>
          <p:cNvSpPr>
            <a:spLocks noChangeAspect="1" noChangeArrowheads="1"/>
          </p:cNvSpPr>
          <p:nvPr/>
        </p:nvSpPr>
        <p:spPr bwMode="auto">
          <a:xfrm>
            <a:off x="5032375" y="473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6" name="AutoShape 68" descr="Resultado de imagen para imagen toma de muestra de CONTENIDO GASTRICO baar"/>
          <p:cNvSpPr>
            <a:spLocks noChangeAspect="1" noChangeArrowheads="1"/>
          </p:cNvSpPr>
          <p:nvPr/>
        </p:nvSpPr>
        <p:spPr bwMode="auto">
          <a:xfrm>
            <a:off x="5184775" y="488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7" name="AutoShape 70" descr="Resultado de imagen para imagen toma de muestra de CONTENIDO GASTRICO baar"/>
          <p:cNvSpPr>
            <a:spLocks noChangeAspect="1" noChangeArrowheads="1"/>
          </p:cNvSpPr>
          <p:nvPr/>
        </p:nvSpPr>
        <p:spPr bwMode="auto">
          <a:xfrm>
            <a:off x="5337175" y="503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8" name="AutoShape 72" descr="Resultado de imagen para imagen toma de muestra de CONTENIDO GASTRICO baar"/>
          <p:cNvSpPr>
            <a:spLocks noChangeAspect="1" noChangeArrowheads="1"/>
          </p:cNvSpPr>
          <p:nvPr/>
        </p:nvSpPr>
        <p:spPr bwMode="auto">
          <a:xfrm>
            <a:off x="5489575" y="518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9" name="AutoShape 74" descr="Resultado de imagen para imagen toma de muestra de CONTENIDO GASTRICO baar"/>
          <p:cNvSpPr>
            <a:spLocks noChangeAspect="1" noChangeArrowheads="1"/>
          </p:cNvSpPr>
          <p:nvPr/>
        </p:nvSpPr>
        <p:spPr bwMode="auto">
          <a:xfrm>
            <a:off x="5641975" y="534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0" name="AutoShape 76" descr="Resultado de imagen para imagen toma de muestra de CONTENIDO GASTRICO baar"/>
          <p:cNvSpPr>
            <a:spLocks noChangeAspect="1" noChangeArrowheads="1"/>
          </p:cNvSpPr>
          <p:nvPr/>
        </p:nvSpPr>
        <p:spPr bwMode="auto">
          <a:xfrm>
            <a:off x="5794375" y="549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1" name="AutoShape 78" descr="Resultado de imagen para imagen toma de muestra de CONTENIDO GASTRICO baar"/>
          <p:cNvSpPr>
            <a:spLocks noChangeAspect="1" noChangeArrowheads="1"/>
          </p:cNvSpPr>
          <p:nvPr/>
        </p:nvSpPr>
        <p:spPr bwMode="auto">
          <a:xfrm>
            <a:off x="5946775" y="564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2" name="AutoShape 80" descr="Resultado de imagen para imagen toma de muestra de CONTENIDO GASTRICO baar"/>
          <p:cNvSpPr>
            <a:spLocks noChangeAspect="1" noChangeArrowheads="1"/>
          </p:cNvSpPr>
          <p:nvPr/>
        </p:nvSpPr>
        <p:spPr bwMode="auto">
          <a:xfrm>
            <a:off x="6099175" y="579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3" name="AutoShape 82" descr="Resultado de imagen para imagen toma de muestra de CONTENIDO GASTRICO baar"/>
          <p:cNvSpPr>
            <a:spLocks noChangeAspect="1" noChangeArrowheads="1"/>
          </p:cNvSpPr>
          <p:nvPr/>
        </p:nvSpPr>
        <p:spPr bwMode="auto">
          <a:xfrm>
            <a:off x="6251575" y="595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4" name="AutoShape 84" descr="Resultado de imagen para imagen toma de muestra de CONTENIDO GASTRICO baar"/>
          <p:cNvSpPr>
            <a:spLocks noChangeAspect="1" noChangeArrowheads="1"/>
          </p:cNvSpPr>
          <p:nvPr/>
        </p:nvSpPr>
        <p:spPr bwMode="auto">
          <a:xfrm>
            <a:off x="6403975" y="610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5" name="AutoShape 86" descr="Resultado de imagen para imagen toma de muestra de CONTENIDO GASTRICO baar"/>
          <p:cNvSpPr>
            <a:spLocks noChangeAspect="1" noChangeArrowheads="1"/>
          </p:cNvSpPr>
          <p:nvPr/>
        </p:nvSpPr>
        <p:spPr bwMode="auto">
          <a:xfrm>
            <a:off x="6556375" y="625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6" name="AutoShape 88" descr="Resultado de imagen para imagen toma de muestra de CONTENIDO GASTRICO baar"/>
          <p:cNvSpPr>
            <a:spLocks noChangeAspect="1" noChangeArrowheads="1"/>
          </p:cNvSpPr>
          <p:nvPr/>
        </p:nvSpPr>
        <p:spPr bwMode="auto">
          <a:xfrm>
            <a:off x="6708775" y="640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7" name="AutoShape 90" descr="Resultado de imagen para imagen toma de muestra de CONTENIDO GASTRICO baar"/>
          <p:cNvSpPr>
            <a:spLocks noChangeAspect="1" noChangeArrowheads="1"/>
          </p:cNvSpPr>
          <p:nvPr/>
        </p:nvSpPr>
        <p:spPr bwMode="auto">
          <a:xfrm>
            <a:off x="6861175" y="656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8" name="AutoShape 92" descr="Resultado de imagen para imagen toma de muestra de CONTENIDO GASTRICO baar"/>
          <p:cNvSpPr>
            <a:spLocks noChangeAspect="1" noChangeArrowheads="1"/>
          </p:cNvSpPr>
          <p:nvPr/>
        </p:nvSpPr>
        <p:spPr bwMode="auto">
          <a:xfrm>
            <a:off x="7013575" y="671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9" name="AutoShape 94" descr="Resultado de imagen para imagen toma de muestra de CONTENIDO GASTRICO baar"/>
          <p:cNvSpPr>
            <a:spLocks noChangeAspect="1" noChangeArrowheads="1"/>
          </p:cNvSpPr>
          <p:nvPr/>
        </p:nvSpPr>
        <p:spPr bwMode="auto">
          <a:xfrm>
            <a:off x="7165975" y="686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0" name="AutoShape 96" descr="Resultado de imagen para imagen toma de muestra de CONTENIDO GASTRICO baar"/>
          <p:cNvSpPr>
            <a:spLocks noChangeAspect="1" noChangeArrowheads="1"/>
          </p:cNvSpPr>
          <p:nvPr/>
        </p:nvSpPr>
        <p:spPr bwMode="auto">
          <a:xfrm>
            <a:off x="7318375" y="701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1" name="AutoShape 98" descr="Resultado de imagen para imagen toma de muestra de CONTENIDO GASTRICO baar"/>
          <p:cNvSpPr>
            <a:spLocks noChangeAspect="1" noChangeArrowheads="1"/>
          </p:cNvSpPr>
          <p:nvPr/>
        </p:nvSpPr>
        <p:spPr bwMode="auto">
          <a:xfrm>
            <a:off x="7470775" y="717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2" name="AutoShape 100" descr="Resultado de imagen para imagen toma de muestra de CONTENIDO GASTRICO baar"/>
          <p:cNvSpPr>
            <a:spLocks noChangeAspect="1" noChangeArrowheads="1"/>
          </p:cNvSpPr>
          <p:nvPr/>
        </p:nvSpPr>
        <p:spPr bwMode="auto">
          <a:xfrm>
            <a:off x="7623175" y="732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3" name="AutoShape 102" descr="Resultado de imagen para imagen toma de muestra de CONTENIDO GASTRICO baar"/>
          <p:cNvSpPr>
            <a:spLocks noChangeAspect="1" noChangeArrowheads="1"/>
          </p:cNvSpPr>
          <p:nvPr/>
        </p:nvSpPr>
        <p:spPr bwMode="auto">
          <a:xfrm>
            <a:off x="7775575" y="747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4" name="AutoShape 104" descr="Resultado de imagen para imagen toma de muestra de CONTENIDO GASTRICO baar"/>
          <p:cNvSpPr>
            <a:spLocks noChangeAspect="1" noChangeArrowheads="1"/>
          </p:cNvSpPr>
          <p:nvPr/>
        </p:nvSpPr>
        <p:spPr bwMode="auto">
          <a:xfrm>
            <a:off x="7927975" y="762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5" name="AutoShape 106" descr="Resultado de imagen para imagen toma de muestra de CONTENIDO GASTRICO baar"/>
          <p:cNvSpPr>
            <a:spLocks noChangeAspect="1" noChangeArrowheads="1"/>
          </p:cNvSpPr>
          <p:nvPr/>
        </p:nvSpPr>
        <p:spPr bwMode="auto">
          <a:xfrm>
            <a:off x="8080375" y="778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6" name="AutoShape 108" descr="Resultado de imagen para imagen toma de muestra de CONTENIDO GASTRICO baar"/>
          <p:cNvSpPr>
            <a:spLocks noChangeAspect="1" noChangeArrowheads="1"/>
          </p:cNvSpPr>
          <p:nvPr/>
        </p:nvSpPr>
        <p:spPr bwMode="auto">
          <a:xfrm>
            <a:off x="8232775" y="793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7" name="AutoShape 110" descr="Resultado de imagen para imagen toma de muestra de CONTENIDO GASTRICO baar"/>
          <p:cNvSpPr>
            <a:spLocks noChangeAspect="1" noChangeArrowheads="1"/>
          </p:cNvSpPr>
          <p:nvPr/>
        </p:nvSpPr>
        <p:spPr bwMode="auto">
          <a:xfrm>
            <a:off x="8385175" y="808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8" name="AutoShape 112" descr="Resultado de imagen para imagen toma de muestra de CONTENIDO GASTRICO baar"/>
          <p:cNvSpPr>
            <a:spLocks noChangeAspect="1" noChangeArrowheads="1"/>
          </p:cNvSpPr>
          <p:nvPr/>
        </p:nvSpPr>
        <p:spPr bwMode="auto">
          <a:xfrm>
            <a:off x="8537575" y="823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9" name="AutoShape 114" descr="Resultado de imagen para imagen toma de muestra de CONTENIDO GASTRICO baar"/>
          <p:cNvSpPr>
            <a:spLocks noChangeAspect="1" noChangeArrowheads="1"/>
          </p:cNvSpPr>
          <p:nvPr/>
        </p:nvSpPr>
        <p:spPr bwMode="auto">
          <a:xfrm>
            <a:off x="8689975" y="838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0" name="AutoShape 116" descr="Resultado de imagen para imagen toma de muestra de CONTENIDO GASTRICO baar"/>
          <p:cNvSpPr>
            <a:spLocks noChangeAspect="1" noChangeArrowheads="1"/>
          </p:cNvSpPr>
          <p:nvPr/>
        </p:nvSpPr>
        <p:spPr bwMode="auto">
          <a:xfrm>
            <a:off x="8842375" y="854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1" name="AutoShape 118" descr="Resultado de imagen para imagen toma de muestra de CONTENIDO GASTRICO baar"/>
          <p:cNvSpPr>
            <a:spLocks noChangeAspect="1" noChangeArrowheads="1"/>
          </p:cNvSpPr>
          <p:nvPr/>
        </p:nvSpPr>
        <p:spPr bwMode="auto">
          <a:xfrm>
            <a:off x="8994775" y="869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2" name="AutoShape 120" descr="Resultado de imagen para imagen toma de muestra de CONTENIDO GASTRICO baar"/>
          <p:cNvSpPr>
            <a:spLocks noChangeAspect="1" noChangeArrowheads="1"/>
          </p:cNvSpPr>
          <p:nvPr/>
        </p:nvSpPr>
        <p:spPr bwMode="auto">
          <a:xfrm>
            <a:off x="9147175" y="884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3" name="AutoShape 122" descr="Resultado de imagen para imagen toma de muestra de CONTENIDO GASTRICO baar"/>
          <p:cNvSpPr>
            <a:spLocks noChangeAspect="1" noChangeArrowheads="1"/>
          </p:cNvSpPr>
          <p:nvPr/>
        </p:nvSpPr>
        <p:spPr bwMode="auto">
          <a:xfrm>
            <a:off x="9299575" y="899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4" name="AutoShape 124" descr="Resultado de imagen para imagen toma de muestra de CONTENIDO GASTRICO baar"/>
          <p:cNvSpPr>
            <a:spLocks noChangeAspect="1" noChangeArrowheads="1"/>
          </p:cNvSpPr>
          <p:nvPr/>
        </p:nvSpPr>
        <p:spPr bwMode="auto">
          <a:xfrm>
            <a:off x="9451975" y="915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5" name="AutoShape 126" descr="Resultado de imagen para imagen toma de muestra de CONTENIDO GASTRICO baar"/>
          <p:cNvSpPr>
            <a:spLocks noChangeAspect="1" noChangeArrowheads="1"/>
          </p:cNvSpPr>
          <p:nvPr/>
        </p:nvSpPr>
        <p:spPr bwMode="auto">
          <a:xfrm>
            <a:off x="9604375" y="930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6" name="AutoShape 128" descr="Resultado de imagen para imagen toma de muestra de CONTENIDO GASTRICO baar"/>
          <p:cNvSpPr>
            <a:spLocks noChangeAspect="1" noChangeArrowheads="1"/>
          </p:cNvSpPr>
          <p:nvPr/>
        </p:nvSpPr>
        <p:spPr bwMode="auto">
          <a:xfrm>
            <a:off x="9756775" y="945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7" name="AutoShape 130" descr="Resultado de imagen para imagen toma de muestra de CONTENIDO GASTRICO baar"/>
          <p:cNvSpPr>
            <a:spLocks noChangeAspect="1" noChangeArrowheads="1"/>
          </p:cNvSpPr>
          <p:nvPr/>
        </p:nvSpPr>
        <p:spPr bwMode="auto">
          <a:xfrm>
            <a:off x="9909175" y="960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8" name="AutoShape 132" descr="Resultado de imagen para imagen toma de muestra de CONTENIDO GASTRICO baar"/>
          <p:cNvSpPr>
            <a:spLocks noChangeAspect="1" noChangeArrowheads="1"/>
          </p:cNvSpPr>
          <p:nvPr/>
        </p:nvSpPr>
        <p:spPr bwMode="auto">
          <a:xfrm>
            <a:off x="10061575" y="976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9" name="AutoShape 134" descr="Resultado de imagen para imagen toma de muestra de CONTENIDO GASTRICO baar"/>
          <p:cNvSpPr>
            <a:spLocks noChangeAspect="1" noChangeArrowheads="1"/>
          </p:cNvSpPr>
          <p:nvPr/>
        </p:nvSpPr>
        <p:spPr bwMode="auto">
          <a:xfrm>
            <a:off x="10213975" y="991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0" name="AutoShape 136" descr="Resultado de imagen para imagen toma de muestra de CONTENIDO GASTRICO baar"/>
          <p:cNvSpPr>
            <a:spLocks noChangeAspect="1" noChangeArrowheads="1"/>
          </p:cNvSpPr>
          <p:nvPr/>
        </p:nvSpPr>
        <p:spPr bwMode="auto">
          <a:xfrm>
            <a:off x="10366375" y="1006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1" name="AutoShape 138" descr="Resultado de imagen para imagen toma de muestra de CONTENIDO GASTRICO baar"/>
          <p:cNvSpPr>
            <a:spLocks noChangeAspect="1" noChangeArrowheads="1"/>
          </p:cNvSpPr>
          <p:nvPr/>
        </p:nvSpPr>
        <p:spPr bwMode="auto">
          <a:xfrm>
            <a:off x="10518775" y="1021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2" name="AutoShape 140" descr="Resultado de imagen para imagen toma de muestra de CONTENIDO GASTRICO baar"/>
          <p:cNvSpPr>
            <a:spLocks noChangeAspect="1" noChangeArrowheads="1"/>
          </p:cNvSpPr>
          <p:nvPr/>
        </p:nvSpPr>
        <p:spPr bwMode="auto">
          <a:xfrm>
            <a:off x="10671175" y="1037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3" name="AutoShape 142" descr="Resultado de imagen para imagen toma de muestra de CONTENIDO GASTRICO baar"/>
          <p:cNvSpPr>
            <a:spLocks noChangeAspect="1" noChangeArrowheads="1"/>
          </p:cNvSpPr>
          <p:nvPr/>
        </p:nvSpPr>
        <p:spPr bwMode="auto">
          <a:xfrm>
            <a:off x="10823575" y="1052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4" name="AutoShape 144" descr="Resultado de imagen para imagen toma de muestra de CONTENIDO GASTRICO baar"/>
          <p:cNvSpPr>
            <a:spLocks noChangeAspect="1" noChangeArrowheads="1"/>
          </p:cNvSpPr>
          <p:nvPr/>
        </p:nvSpPr>
        <p:spPr bwMode="auto">
          <a:xfrm>
            <a:off x="10975975" y="1067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5" name="AutoShape 146" descr="Resultado de imagen para imagen toma de muestra de CONTENIDO GASTRICO baar"/>
          <p:cNvSpPr>
            <a:spLocks noChangeAspect="1" noChangeArrowheads="1"/>
          </p:cNvSpPr>
          <p:nvPr/>
        </p:nvSpPr>
        <p:spPr bwMode="auto">
          <a:xfrm>
            <a:off x="11128375" y="1082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6" name="AutoShape 148" descr="Resultado de imagen para imagen toma de muestra de CONTENIDO GASTRICO baar"/>
          <p:cNvSpPr>
            <a:spLocks noChangeAspect="1" noChangeArrowheads="1"/>
          </p:cNvSpPr>
          <p:nvPr/>
        </p:nvSpPr>
        <p:spPr bwMode="auto">
          <a:xfrm>
            <a:off x="11280775" y="1098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7" name="AutoShape 150" descr="Resultado de imagen para imagen toma de muestra de CONTENIDO GASTRICO baar"/>
          <p:cNvSpPr>
            <a:spLocks noChangeAspect="1" noChangeArrowheads="1"/>
          </p:cNvSpPr>
          <p:nvPr/>
        </p:nvSpPr>
        <p:spPr bwMode="auto">
          <a:xfrm>
            <a:off x="11433175" y="1113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8" name="AutoShape 152" descr="Resultado de imagen para imagen toma de muestra de CONTENIDO GASTRICO baar"/>
          <p:cNvSpPr>
            <a:spLocks noChangeAspect="1" noChangeArrowheads="1"/>
          </p:cNvSpPr>
          <p:nvPr/>
        </p:nvSpPr>
        <p:spPr bwMode="auto">
          <a:xfrm>
            <a:off x="11585575" y="1128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9" name="AutoShape 154" descr="Resultado de imagen para imagen toma de muestra de CONTENIDO GASTRICO baar"/>
          <p:cNvSpPr>
            <a:spLocks noChangeAspect="1" noChangeArrowheads="1"/>
          </p:cNvSpPr>
          <p:nvPr/>
        </p:nvSpPr>
        <p:spPr bwMode="auto">
          <a:xfrm>
            <a:off x="11737975" y="1143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0" name="AutoShape 156" descr="Resultado de imagen para imagen toma de muestra de CONTENIDO GASTRICO baar"/>
          <p:cNvSpPr>
            <a:spLocks noChangeAspect="1" noChangeArrowheads="1"/>
          </p:cNvSpPr>
          <p:nvPr/>
        </p:nvSpPr>
        <p:spPr bwMode="auto">
          <a:xfrm>
            <a:off x="11890375" y="1159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1" name="AutoShape 158" descr="Resultado de imagen para imagen toma de muestra de CONTENIDO GASTRICO baar"/>
          <p:cNvSpPr>
            <a:spLocks noChangeAspect="1" noChangeArrowheads="1"/>
          </p:cNvSpPr>
          <p:nvPr/>
        </p:nvSpPr>
        <p:spPr bwMode="auto">
          <a:xfrm>
            <a:off x="12042775" y="1174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2" name="AutoShape 160" descr="Resultado de imagen para imagen toma de muestra de CONTENIDO GASTRICO baar"/>
          <p:cNvSpPr>
            <a:spLocks noChangeAspect="1" noChangeArrowheads="1"/>
          </p:cNvSpPr>
          <p:nvPr/>
        </p:nvSpPr>
        <p:spPr bwMode="auto">
          <a:xfrm>
            <a:off x="12195175" y="1189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3" name="AutoShape 162" descr="Resultado de imagen para imagen toma de muestra de CONTENIDO GASTRICO baar"/>
          <p:cNvSpPr>
            <a:spLocks noChangeAspect="1" noChangeArrowheads="1"/>
          </p:cNvSpPr>
          <p:nvPr/>
        </p:nvSpPr>
        <p:spPr bwMode="auto">
          <a:xfrm>
            <a:off x="12347575" y="1204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4" name="AutoShape 164" descr="Resultado de imagen para imagen toma de muestra de CONTENIDO GASTRICO baar"/>
          <p:cNvSpPr>
            <a:spLocks noChangeAspect="1" noChangeArrowheads="1"/>
          </p:cNvSpPr>
          <p:nvPr/>
        </p:nvSpPr>
        <p:spPr bwMode="auto">
          <a:xfrm>
            <a:off x="12499975" y="1219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5" name="AutoShape 166" descr="Resultado de imagen para imagen toma de muestra de CONTENIDO GASTRICO baar"/>
          <p:cNvSpPr>
            <a:spLocks noChangeAspect="1" noChangeArrowheads="1"/>
          </p:cNvSpPr>
          <p:nvPr/>
        </p:nvSpPr>
        <p:spPr bwMode="auto">
          <a:xfrm>
            <a:off x="12652375" y="1235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6" name="AutoShape 168" descr="Resultado de imagen para imagen toma de muestra de CONTENIDO GASTRICO baar"/>
          <p:cNvSpPr>
            <a:spLocks noChangeAspect="1" noChangeArrowheads="1"/>
          </p:cNvSpPr>
          <p:nvPr/>
        </p:nvSpPr>
        <p:spPr bwMode="auto">
          <a:xfrm>
            <a:off x="12804775" y="1250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7" name="AutoShape 170" descr="Resultado de imagen para imagen toma de muestra de CONTENIDO GASTRICO baar"/>
          <p:cNvSpPr>
            <a:spLocks noChangeAspect="1" noChangeArrowheads="1"/>
          </p:cNvSpPr>
          <p:nvPr/>
        </p:nvSpPr>
        <p:spPr bwMode="auto">
          <a:xfrm>
            <a:off x="12957175" y="1265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8" name="AutoShape 172" descr="Resultado de imagen para imagen toma de muestra de CONTENIDO GASTRICO baar"/>
          <p:cNvSpPr>
            <a:spLocks noChangeAspect="1" noChangeArrowheads="1"/>
          </p:cNvSpPr>
          <p:nvPr/>
        </p:nvSpPr>
        <p:spPr bwMode="auto">
          <a:xfrm>
            <a:off x="13109575" y="1280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9" name="AutoShape 174" descr="Resultado de imagen para imagen toma de muestra de CONTENIDO GASTRICO baar"/>
          <p:cNvSpPr>
            <a:spLocks noChangeAspect="1" noChangeArrowheads="1"/>
          </p:cNvSpPr>
          <p:nvPr/>
        </p:nvSpPr>
        <p:spPr bwMode="auto">
          <a:xfrm>
            <a:off x="13261975" y="1296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90" name="AutoShape 176" descr="Resultado de imagen para imagen toma de muestra de CONTENIDO GASTRICO baar"/>
          <p:cNvSpPr>
            <a:spLocks noChangeAspect="1" noChangeArrowheads="1"/>
          </p:cNvSpPr>
          <p:nvPr/>
        </p:nvSpPr>
        <p:spPr bwMode="auto">
          <a:xfrm>
            <a:off x="13414375" y="1311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91" name="AutoShape 178" descr="Resultado de imagen para imagen toma de muestra de CONTENIDO GASTRICO baar"/>
          <p:cNvSpPr>
            <a:spLocks noChangeAspect="1" noChangeArrowheads="1"/>
          </p:cNvSpPr>
          <p:nvPr/>
        </p:nvSpPr>
        <p:spPr bwMode="auto">
          <a:xfrm>
            <a:off x="13566775" y="1326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92" name="AutoShape 180" descr="Resultado de imagen para imagen toma de muestra de CONTENIDO GASTRICO baar"/>
          <p:cNvSpPr>
            <a:spLocks noChangeAspect="1" noChangeArrowheads="1"/>
          </p:cNvSpPr>
          <p:nvPr/>
        </p:nvSpPr>
        <p:spPr bwMode="auto">
          <a:xfrm>
            <a:off x="13719175" y="1341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93" name="AutoShape 182" descr="Resultado de imagen para imagen toma de muestra de CONTENIDO GASTRICO baar"/>
          <p:cNvSpPr>
            <a:spLocks noChangeAspect="1" noChangeArrowheads="1"/>
          </p:cNvSpPr>
          <p:nvPr/>
        </p:nvSpPr>
        <p:spPr bwMode="auto">
          <a:xfrm>
            <a:off x="13871575" y="1357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94" name="AutoShape 184" descr="Resultado de imagen para imagen toma de muestra de CONTENIDO GASTRICO baar"/>
          <p:cNvSpPr>
            <a:spLocks noChangeAspect="1" noChangeArrowheads="1"/>
          </p:cNvSpPr>
          <p:nvPr/>
        </p:nvSpPr>
        <p:spPr bwMode="auto">
          <a:xfrm>
            <a:off x="14023975" y="1372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95" name="AutoShape 186" descr="Resultado de imagen para imagen toma de muestra de CONTENIDO GASTRICO baar"/>
          <p:cNvSpPr>
            <a:spLocks noChangeAspect="1" noChangeArrowheads="1"/>
          </p:cNvSpPr>
          <p:nvPr/>
        </p:nvSpPr>
        <p:spPr bwMode="auto">
          <a:xfrm>
            <a:off x="14176375" y="1387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96" name="AutoShape 188" descr="Resultado de imagen para imagen toma de muestra de CONTENIDO GASTRICO baar"/>
          <p:cNvSpPr>
            <a:spLocks noChangeAspect="1" noChangeArrowheads="1"/>
          </p:cNvSpPr>
          <p:nvPr/>
        </p:nvSpPr>
        <p:spPr bwMode="auto">
          <a:xfrm>
            <a:off x="14328775" y="1402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97" name="AutoShape 190" descr="Resultado de imagen para imagen toma de muestra de CONTENIDO GASTRICO baar"/>
          <p:cNvSpPr>
            <a:spLocks noChangeAspect="1" noChangeArrowheads="1"/>
          </p:cNvSpPr>
          <p:nvPr/>
        </p:nvSpPr>
        <p:spPr bwMode="auto">
          <a:xfrm>
            <a:off x="14481175" y="1418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98" name="AutoShape 192" descr="Resultado de imagen para imagen toma de muestra de CONTENIDO GASTRICO baar"/>
          <p:cNvSpPr>
            <a:spLocks noChangeAspect="1" noChangeArrowheads="1"/>
          </p:cNvSpPr>
          <p:nvPr/>
        </p:nvSpPr>
        <p:spPr bwMode="auto">
          <a:xfrm>
            <a:off x="14633575" y="1433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99" name="AutoShape 194" descr="Resultado de imagen para imagen toma de muestra de CONTENIDO GASTRICO baar"/>
          <p:cNvSpPr>
            <a:spLocks noChangeAspect="1" noChangeArrowheads="1"/>
          </p:cNvSpPr>
          <p:nvPr/>
        </p:nvSpPr>
        <p:spPr bwMode="auto">
          <a:xfrm>
            <a:off x="14785975" y="1448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0" name="AutoShape 196" descr="Resultado de imagen para imagen toma de muestra de CONTENIDO GASTRICO baar"/>
          <p:cNvSpPr>
            <a:spLocks noChangeAspect="1" noChangeArrowheads="1"/>
          </p:cNvSpPr>
          <p:nvPr/>
        </p:nvSpPr>
        <p:spPr bwMode="auto">
          <a:xfrm>
            <a:off x="14938375" y="1463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1" name="AutoShape 198" descr="Resultado de imagen para imagen toma de muestra de CONTENIDO GASTRICO baar"/>
          <p:cNvSpPr>
            <a:spLocks noChangeAspect="1" noChangeArrowheads="1"/>
          </p:cNvSpPr>
          <p:nvPr/>
        </p:nvSpPr>
        <p:spPr bwMode="auto">
          <a:xfrm>
            <a:off x="15090775" y="1479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2" name="AutoShape 200" descr="Resultado de imagen para imagen toma de muestra de CONTENIDO GASTRICO baar"/>
          <p:cNvSpPr>
            <a:spLocks noChangeAspect="1" noChangeArrowheads="1"/>
          </p:cNvSpPr>
          <p:nvPr/>
        </p:nvSpPr>
        <p:spPr bwMode="auto">
          <a:xfrm>
            <a:off x="15243175" y="1494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3" name="AutoShape 202" descr="Resultado de imagen para imagen toma de muestra de CONTENIDO GASTRICO baar"/>
          <p:cNvSpPr>
            <a:spLocks noChangeAspect="1" noChangeArrowheads="1"/>
          </p:cNvSpPr>
          <p:nvPr/>
        </p:nvSpPr>
        <p:spPr bwMode="auto">
          <a:xfrm>
            <a:off x="15395575" y="1509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4" name="AutoShape 204" descr="Resultado de imagen para imagen toma de muestra de CONTENIDO GASTRICO baar"/>
          <p:cNvSpPr>
            <a:spLocks noChangeAspect="1" noChangeArrowheads="1"/>
          </p:cNvSpPr>
          <p:nvPr/>
        </p:nvSpPr>
        <p:spPr bwMode="auto">
          <a:xfrm>
            <a:off x="15547975" y="1524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5" name="AutoShape 206" descr="Resultado de imagen para imagen toma de muestra de CONTENIDO GASTRICO baar"/>
          <p:cNvSpPr>
            <a:spLocks noChangeAspect="1" noChangeArrowheads="1"/>
          </p:cNvSpPr>
          <p:nvPr/>
        </p:nvSpPr>
        <p:spPr bwMode="auto">
          <a:xfrm>
            <a:off x="15700375" y="1540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6" name="AutoShape 208" descr="Resultado de imagen para imagen toma de muestra de CONTENIDO GASTRICO baar"/>
          <p:cNvSpPr>
            <a:spLocks noChangeAspect="1" noChangeArrowheads="1"/>
          </p:cNvSpPr>
          <p:nvPr/>
        </p:nvSpPr>
        <p:spPr bwMode="auto">
          <a:xfrm>
            <a:off x="15852775" y="1555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7" name="AutoShape 210" descr="Resultado de imagen para imagen toma de muestra de CONTENIDO GASTRICO baar"/>
          <p:cNvSpPr>
            <a:spLocks noChangeAspect="1" noChangeArrowheads="1"/>
          </p:cNvSpPr>
          <p:nvPr/>
        </p:nvSpPr>
        <p:spPr bwMode="auto">
          <a:xfrm>
            <a:off x="16005175" y="1570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8" name="AutoShape 212" descr="Resultado de imagen para imagen toma de muestra de CONTENIDO GASTRICO baar"/>
          <p:cNvSpPr>
            <a:spLocks noChangeAspect="1" noChangeArrowheads="1"/>
          </p:cNvSpPr>
          <p:nvPr/>
        </p:nvSpPr>
        <p:spPr bwMode="auto">
          <a:xfrm>
            <a:off x="16157575" y="1585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9" name="AutoShape 214" descr="Resultado de imagen para imagen toma de muestra de CONTENIDO GASTRICO baar"/>
          <p:cNvSpPr>
            <a:spLocks noChangeAspect="1" noChangeArrowheads="1"/>
          </p:cNvSpPr>
          <p:nvPr/>
        </p:nvSpPr>
        <p:spPr bwMode="auto">
          <a:xfrm>
            <a:off x="16309975" y="1600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0" name="AutoShape 216" descr="Resultado de imagen para imagen toma de muestra de CONTENIDO GASTRICO baar"/>
          <p:cNvSpPr>
            <a:spLocks noChangeAspect="1" noChangeArrowheads="1"/>
          </p:cNvSpPr>
          <p:nvPr/>
        </p:nvSpPr>
        <p:spPr bwMode="auto">
          <a:xfrm>
            <a:off x="16462375" y="1616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1" name="AutoShape 218" descr="Resultado de imagen para imagen toma de muestra de CONTENIDO GASTRICO baar"/>
          <p:cNvSpPr>
            <a:spLocks noChangeAspect="1" noChangeArrowheads="1"/>
          </p:cNvSpPr>
          <p:nvPr/>
        </p:nvSpPr>
        <p:spPr bwMode="auto">
          <a:xfrm>
            <a:off x="16614775" y="1631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2" name="AutoShape 220" descr="Resultado de imagen para imagen toma de muestra de CONTENIDO GASTRICO baar"/>
          <p:cNvSpPr>
            <a:spLocks noChangeAspect="1" noChangeArrowheads="1"/>
          </p:cNvSpPr>
          <p:nvPr/>
        </p:nvSpPr>
        <p:spPr bwMode="auto">
          <a:xfrm>
            <a:off x="16767175" y="1646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3" name="AutoShape 222" descr="Resultado de imagen para imagen toma de muestra de CONTENIDO GASTRICO baar"/>
          <p:cNvSpPr>
            <a:spLocks noChangeAspect="1" noChangeArrowheads="1"/>
          </p:cNvSpPr>
          <p:nvPr/>
        </p:nvSpPr>
        <p:spPr bwMode="auto">
          <a:xfrm>
            <a:off x="16919575" y="1661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4" name="AutoShape 224" descr="Resultado de imagen para imagen toma de muestra de CONTENIDO GASTRICO baar"/>
          <p:cNvSpPr>
            <a:spLocks noChangeAspect="1" noChangeArrowheads="1"/>
          </p:cNvSpPr>
          <p:nvPr/>
        </p:nvSpPr>
        <p:spPr bwMode="auto">
          <a:xfrm>
            <a:off x="17071975" y="1677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5" name="AutoShape 226" descr="Resultado de imagen para imagen toma de muestra de CONTENIDO GASTRICO baar"/>
          <p:cNvSpPr>
            <a:spLocks noChangeAspect="1" noChangeArrowheads="1"/>
          </p:cNvSpPr>
          <p:nvPr/>
        </p:nvSpPr>
        <p:spPr bwMode="auto">
          <a:xfrm>
            <a:off x="17224375" y="1692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6" name="AutoShape 228" descr="Resultado de imagen para imagen toma de muestra de CONTENIDO GASTRICO baar"/>
          <p:cNvSpPr>
            <a:spLocks noChangeAspect="1" noChangeArrowheads="1"/>
          </p:cNvSpPr>
          <p:nvPr/>
        </p:nvSpPr>
        <p:spPr bwMode="auto">
          <a:xfrm>
            <a:off x="17376775" y="1707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7" name="AutoShape 230" descr="Resultado de imagen para imagen toma de muestra de CONTENIDO GASTRICO baar"/>
          <p:cNvSpPr>
            <a:spLocks noChangeAspect="1" noChangeArrowheads="1"/>
          </p:cNvSpPr>
          <p:nvPr/>
        </p:nvSpPr>
        <p:spPr bwMode="auto">
          <a:xfrm>
            <a:off x="17529175" y="1722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8" name="AutoShape 232" descr="Resultado de imagen para imagen toma de muestra de CONTENIDO GASTRICO baar"/>
          <p:cNvSpPr>
            <a:spLocks noChangeAspect="1" noChangeArrowheads="1"/>
          </p:cNvSpPr>
          <p:nvPr/>
        </p:nvSpPr>
        <p:spPr bwMode="auto">
          <a:xfrm>
            <a:off x="17681575" y="1738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9" name="AutoShape 234" descr="Resultado de imagen para imagen toma de muestra de CONTENIDO GASTRICO baar"/>
          <p:cNvSpPr>
            <a:spLocks noChangeAspect="1" noChangeArrowheads="1"/>
          </p:cNvSpPr>
          <p:nvPr/>
        </p:nvSpPr>
        <p:spPr bwMode="auto">
          <a:xfrm>
            <a:off x="17833975" y="1753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20" name="AutoShape 236" descr="Resultado de imagen para imagen toma de muestra de CONTENIDO GASTRICO baar"/>
          <p:cNvSpPr>
            <a:spLocks noChangeAspect="1" noChangeArrowheads="1"/>
          </p:cNvSpPr>
          <p:nvPr/>
        </p:nvSpPr>
        <p:spPr bwMode="auto">
          <a:xfrm>
            <a:off x="17986375" y="1768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21" name="AutoShape 238" descr="Resultado de imagen para imagen toma de muestra de CONTENIDO GASTRICO baar"/>
          <p:cNvSpPr>
            <a:spLocks noChangeAspect="1" noChangeArrowheads="1"/>
          </p:cNvSpPr>
          <p:nvPr/>
        </p:nvSpPr>
        <p:spPr bwMode="auto">
          <a:xfrm>
            <a:off x="18138775" y="1783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22" name="AutoShape 240" descr="Resultado de imagen para imagen toma de muestra de CONTENIDO GASTRICO baar"/>
          <p:cNvSpPr>
            <a:spLocks noChangeAspect="1" noChangeArrowheads="1"/>
          </p:cNvSpPr>
          <p:nvPr/>
        </p:nvSpPr>
        <p:spPr bwMode="auto">
          <a:xfrm>
            <a:off x="18291175" y="1799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23" name="AutoShape 242" descr="Resultado de imagen para imagen toma de muestra de CONTENIDO GASTRICO baar"/>
          <p:cNvSpPr>
            <a:spLocks noChangeAspect="1" noChangeArrowheads="1"/>
          </p:cNvSpPr>
          <p:nvPr/>
        </p:nvSpPr>
        <p:spPr bwMode="auto">
          <a:xfrm>
            <a:off x="18443575" y="1814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24" name="AutoShape 244" descr="Resultado de imagen para imagen toma de muestra de CONTENIDO GASTRICO baar"/>
          <p:cNvSpPr>
            <a:spLocks noChangeAspect="1" noChangeArrowheads="1"/>
          </p:cNvSpPr>
          <p:nvPr/>
        </p:nvSpPr>
        <p:spPr bwMode="auto">
          <a:xfrm>
            <a:off x="18595975" y="1829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25" name="AutoShape 246" descr="Resultado de imagen para imagen toma de muestra de CONTENIDO GASTRICO baar"/>
          <p:cNvSpPr>
            <a:spLocks noChangeAspect="1" noChangeArrowheads="1"/>
          </p:cNvSpPr>
          <p:nvPr/>
        </p:nvSpPr>
        <p:spPr bwMode="auto">
          <a:xfrm>
            <a:off x="18748375" y="1844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26" name="AutoShape 248" descr="Resultado de imagen para imagen toma de muestra de CONTENIDO GASTRICO baar"/>
          <p:cNvSpPr>
            <a:spLocks noChangeAspect="1" noChangeArrowheads="1"/>
          </p:cNvSpPr>
          <p:nvPr/>
        </p:nvSpPr>
        <p:spPr bwMode="auto">
          <a:xfrm>
            <a:off x="18900775" y="1860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27" name="AutoShape 250" descr="Resultado de imagen para imagen toma de muestra de CONTENIDO GASTRICO baar"/>
          <p:cNvSpPr>
            <a:spLocks noChangeAspect="1" noChangeArrowheads="1"/>
          </p:cNvSpPr>
          <p:nvPr/>
        </p:nvSpPr>
        <p:spPr bwMode="auto">
          <a:xfrm>
            <a:off x="19053175" y="1875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28" name="AutoShape 252" descr="Resultado de imagen para imagen toma de muestra de CONTENIDO GASTRICO baar"/>
          <p:cNvSpPr>
            <a:spLocks noChangeAspect="1" noChangeArrowheads="1"/>
          </p:cNvSpPr>
          <p:nvPr/>
        </p:nvSpPr>
        <p:spPr bwMode="auto">
          <a:xfrm>
            <a:off x="19205575" y="1890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29" name="AutoShape 254" descr="Resultado de imagen para imagen toma de muestra de CONTENIDO GASTRICO baar"/>
          <p:cNvSpPr>
            <a:spLocks noChangeAspect="1" noChangeArrowheads="1"/>
          </p:cNvSpPr>
          <p:nvPr/>
        </p:nvSpPr>
        <p:spPr bwMode="auto">
          <a:xfrm>
            <a:off x="19357975" y="1905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0" name="AutoShape 256" descr="Resultado de imagen para imagen toma de muestra de CONTENIDO GASTRICO baar"/>
          <p:cNvSpPr>
            <a:spLocks noChangeAspect="1" noChangeArrowheads="1"/>
          </p:cNvSpPr>
          <p:nvPr/>
        </p:nvSpPr>
        <p:spPr bwMode="auto">
          <a:xfrm>
            <a:off x="19510375" y="1921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1" name="AutoShape 258" descr="Resultado de imagen para imagen toma de muestra de CONTENIDO GASTRICO baar"/>
          <p:cNvSpPr>
            <a:spLocks noChangeAspect="1" noChangeArrowheads="1"/>
          </p:cNvSpPr>
          <p:nvPr/>
        </p:nvSpPr>
        <p:spPr bwMode="auto">
          <a:xfrm>
            <a:off x="19662775" y="1936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2" name="AutoShape 260" descr="Resultado de imagen para imagen toma de muestra de CONTENIDO GASTRICO baar"/>
          <p:cNvSpPr>
            <a:spLocks noChangeAspect="1" noChangeArrowheads="1"/>
          </p:cNvSpPr>
          <p:nvPr/>
        </p:nvSpPr>
        <p:spPr bwMode="auto">
          <a:xfrm>
            <a:off x="19815175" y="1951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3" name="AutoShape 262" descr="Resultado de imagen para imagen toma de muestra de CONTENIDO GASTRICO baar"/>
          <p:cNvSpPr>
            <a:spLocks noChangeAspect="1" noChangeArrowheads="1"/>
          </p:cNvSpPr>
          <p:nvPr/>
        </p:nvSpPr>
        <p:spPr bwMode="auto">
          <a:xfrm>
            <a:off x="19967575" y="1966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4" name="AutoShape 264" descr="Resultado de imagen para imagen toma de muestra de CONTENIDO GASTRICO baar"/>
          <p:cNvSpPr>
            <a:spLocks noChangeAspect="1" noChangeArrowheads="1"/>
          </p:cNvSpPr>
          <p:nvPr/>
        </p:nvSpPr>
        <p:spPr bwMode="auto">
          <a:xfrm>
            <a:off x="20119975" y="1981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5" name="AutoShape 266" descr="Resultado de imagen para imagen toma de muestra de CONTENIDO GASTRICO baar"/>
          <p:cNvSpPr>
            <a:spLocks noChangeAspect="1" noChangeArrowheads="1"/>
          </p:cNvSpPr>
          <p:nvPr/>
        </p:nvSpPr>
        <p:spPr bwMode="auto">
          <a:xfrm>
            <a:off x="20272375" y="1997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6" name="AutoShape 268" descr="Resultado de imagen para imagen toma de muestra de CONTENIDO GASTRICO baar"/>
          <p:cNvSpPr>
            <a:spLocks noChangeAspect="1" noChangeArrowheads="1"/>
          </p:cNvSpPr>
          <p:nvPr/>
        </p:nvSpPr>
        <p:spPr bwMode="auto">
          <a:xfrm>
            <a:off x="20424775" y="2012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7" name="AutoShape 270" descr="Resultado de imagen para imagen toma de muestra de CONTENIDO GASTRICO baar"/>
          <p:cNvSpPr>
            <a:spLocks noChangeAspect="1" noChangeArrowheads="1"/>
          </p:cNvSpPr>
          <p:nvPr/>
        </p:nvSpPr>
        <p:spPr bwMode="auto">
          <a:xfrm>
            <a:off x="20577175" y="2027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8" name="AutoShape 272" descr="Resultado de imagen para imagen toma de muestra de CONTENIDO GASTRICO baar"/>
          <p:cNvSpPr>
            <a:spLocks noChangeAspect="1" noChangeArrowheads="1"/>
          </p:cNvSpPr>
          <p:nvPr/>
        </p:nvSpPr>
        <p:spPr bwMode="auto">
          <a:xfrm>
            <a:off x="20729575" y="2042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9" name="AutoShape 274" descr="Resultado de imagen para imagen toma de muestra de CONTENIDO GASTRICO baar"/>
          <p:cNvSpPr>
            <a:spLocks noChangeAspect="1" noChangeArrowheads="1"/>
          </p:cNvSpPr>
          <p:nvPr/>
        </p:nvSpPr>
        <p:spPr bwMode="auto">
          <a:xfrm>
            <a:off x="20881975" y="2058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40" name="AutoShape 276" descr="Resultado de imagen para imagen toma de muestra de CONTENIDO GASTRICO baar"/>
          <p:cNvSpPr>
            <a:spLocks noChangeAspect="1" noChangeArrowheads="1"/>
          </p:cNvSpPr>
          <p:nvPr/>
        </p:nvSpPr>
        <p:spPr bwMode="auto">
          <a:xfrm>
            <a:off x="21034375" y="2073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41" name="AutoShape 278" descr="Resultado de imagen para imagen toma de muestra de CONTENIDO GASTRICO baar"/>
          <p:cNvSpPr>
            <a:spLocks noChangeAspect="1" noChangeArrowheads="1"/>
          </p:cNvSpPr>
          <p:nvPr/>
        </p:nvSpPr>
        <p:spPr bwMode="auto">
          <a:xfrm>
            <a:off x="21186775" y="2088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42" name="AutoShape 280" descr="Resultado de imagen para imagen toma de muestra de CONTENIDO GASTRICO baar"/>
          <p:cNvSpPr>
            <a:spLocks noChangeAspect="1" noChangeArrowheads="1"/>
          </p:cNvSpPr>
          <p:nvPr/>
        </p:nvSpPr>
        <p:spPr bwMode="auto">
          <a:xfrm>
            <a:off x="21339175" y="2103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43" name="AutoShape 282" descr="Resultado de imagen para imagen toma de muestra de CONTENIDO GASTRICO baar"/>
          <p:cNvSpPr>
            <a:spLocks noChangeAspect="1" noChangeArrowheads="1"/>
          </p:cNvSpPr>
          <p:nvPr/>
        </p:nvSpPr>
        <p:spPr bwMode="auto">
          <a:xfrm>
            <a:off x="21491575" y="2119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44" name="AutoShape 284" descr="Resultado de imagen para imagen toma de muestra de CONTENIDO GASTRICO baar"/>
          <p:cNvSpPr>
            <a:spLocks noChangeAspect="1" noChangeArrowheads="1"/>
          </p:cNvSpPr>
          <p:nvPr/>
        </p:nvSpPr>
        <p:spPr bwMode="auto">
          <a:xfrm>
            <a:off x="21643975" y="2134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45" name="AutoShape 286" descr="Resultado de imagen para imagen toma de muestra de CONTENIDO GASTRICO baar"/>
          <p:cNvSpPr>
            <a:spLocks noChangeAspect="1" noChangeArrowheads="1"/>
          </p:cNvSpPr>
          <p:nvPr/>
        </p:nvSpPr>
        <p:spPr bwMode="auto">
          <a:xfrm>
            <a:off x="21796375" y="2149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46" name="AutoShape 288" descr="Resultado de imagen para imagen toma de muestra de CONTENIDO GASTRICO baar"/>
          <p:cNvSpPr>
            <a:spLocks noChangeAspect="1" noChangeArrowheads="1"/>
          </p:cNvSpPr>
          <p:nvPr/>
        </p:nvSpPr>
        <p:spPr bwMode="auto">
          <a:xfrm>
            <a:off x="21948775" y="2164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47" name="AutoShape 290" descr="Resultado de imagen para imagen toma de muestra de CONTENIDO GASTRICO baar"/>
          <p:cNvSpPr>
            <a:spLocks noChangeAspect="1" noChangeArrowheads="1"/>
          </p:cNvSpPr>
          <p:nvPr/>
        </p:nvSpPr>
        <p:spPr bwMode="auto">
          <a:xfrm>
            <a:off x="22101175" y="2180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48" name="AutoShape 292" descr="Resultado de imagen para imagen toma de muestra de CONTENIDO GASTRICO baar"/>
          <p:cNvSpPr>
            <a:spLocks noChangeAspect="1" noChangeArrowheads="1"/>
          </p:cNvSpPr>
          <p:nvPr/>
        </p:nvSpPr>
        <p:spPr bwMode="auto">
          <a:xfrm>
            <a:off x="22253575" y="2195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49" name="AutoShape 294" descr="Resultado de imagen para imagen toma de muestra de CONTENIDO GASTRICO baar"/>
          <p:cNvSpPr>
            <a:spLocks noChangeAspect="1" noChangeArrowheads="1"/>
          </p:cNvSpPr>
          <p:nvPr/>
        </p:nvSpPr>
        <p:spPr bwMode="auto">
          <a:xfrm>
            <a:off x="22405975" y="2210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50" name="AutoShape 296" descr="Resultado de imagen para imagen toma de muestra de CONTENIDO GASTRICO baar"/>
          <p:cNvSpPr>
            <a:spLocks noChangeAspect="1" noChangeArrowheads="1"/>
          </p:cNvSpPr>
          <p:nvPr/>
        </p:nvSpPr>
        <p:spPr bwMode="auto">
          <a:xfrm>
            <a:off x="22558375" y="2225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51" name="AutoShape 298" descr="Resultado de imagen para imagen toma de muestra de CONTENIDO GASTRICO baar"/>
          <p:cNvSpPr>
            <a:spLocks noChangeAspect="1" noChangeArrowheads="1"/>
          </p:cNvSpPr>
          <p:nvPr/>
        </p:nvSpPr>
        <p:spPr bwMode="auto">
          <a:xfrm>
            <a:off x="22710775" y="2241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52" name="AutoShape 300" descr="Resultado de imagen para imagen toma de muestra de CONTENIDO GASTRICO baar"/>
          <p:cNvSpPr>
            <a:spLocks noChangeAspect="1" noChangeArrowheads="1"/>
          </p:cNvSpPr>
          <p:nvPr/>
        </p:nvSpPr>
        <p:spPr bwMode="auto">
          <a:xfrm>
            <a:off x="22863175" y="2256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53" name="AutoShape 302" descr="Resultado de imagen para imagen toma de muestra de CONTENIDO GASTRICO baar"/>
          <p:cNvSpPr>
            <a:spLocks noChangeAspect="1" noChangeArrowheads="1"/>
          </p:cNvSpPr>
          <p:nvPr/>
        </p:nvSpPr>
        <p:spPr bwMode="auto">
          <a:xfrm>
            <a:off x="23015575" y="2271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54" name="AutoShape 304" descr="Resultado de imagen para imagen toma de muestra de CONTENIDO GASTRICO baar"/>
          <p:cNvSpPr>
            <a:spLocks noChangeAspect="1" noChangeArrowheads="1"/>
          </p:cNvSpPr>
          <p:nvPr/>
        </p:nvSpPr>
        <p:spPr bwMode="auto">
          <a:xfrm>
            <a:off x="23167975" y="2286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55" name="AutoShape 306" descr="Resultado de imagen para imagen toma de muestra de CONTENIDO GASTRICO baar"/>
          <p:cNvSpPr>
            <a:spLocks noChangeAspect="1" noChangeArrowheads="1"/>
          </p:cNvSpPr>
          <p:nvPr/>
        </p:nvSpPr>
        <p:spPr bwMode="auto">
          <a:xfrm>
            <a:off x="23320375" y="2302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56" name="AutoShape 308" descr="Resultado de imagen para imagen toma de muestra de CONTENIDO GASTRICO baar"/>
          <p:cNvSpPr>
            <a:spLocks noChangeAspect="1" noChangeArrowheads="1"/>
          </p:cNvSpPr>
          <p:nvPr/>
        </p:nvSpPr>
        <p:spPr bwMode="auto">
          <a:xfrm>
            <a:off x="23472775" y="2317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57" name="AutoShape 310" descr="Resultado de imagen para imagen toma de muestra de CONTENIDO GASTRICO baar"/>
          <p:cNvSpPr>
            <a:spLocks noChangeAspect="1" noChangeArrowheads="1"/>
          </p:cNvSpPr>
          <p:nvPr/>
        </p:nvSpPr>
        <p:spPr bwMode="auto">
          <a:xfrm>
            <a:off x="23625175" y="2332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58" name="AutoShape 312" descr="Resultado de imagen para imagen toma de muestra de CONTENIDO GASTRICO baar"/>
          <p:cNvSpPr>
            <a:spLocks noChangeAspect="1" noChangeArrowheads="1"/>
          </p:cNvSpPr>
          <p:nvPr/>
        </p:nvSpPr>
        <p:spPr bwMode="auto">
          <a:xfrm>
            <a:off x="23777575" y="2347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59" name="AutoShape 314" descr="Resultado de imagen para imagen toma de muestra de CONTENIDO GASTRICO baar"/>
          <p:cNvSpPr>
            <a:spLocks noChangeAspect="1" noChangeArrowheads="1"/>
          </p:cNvSpPr>
          <p:nvPr/>
        </p:nvSpPr>
        <p:spPr bwMode="auto">
          <a:xfrm>
            <a:off x="23929975" y="2362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60" name="AutoShape 316" descr="Resultado de imagen para imagen toma de muestra de CONTENIDO GASTRICO baar"/>
          <p:cNvSpPr>
            <a:spLocks noChangeAspect="1" noChangeArrowheads="1"/>
          </p:cNvSpPr>
          <p:nvPr/>
        </p:nvSpPr>
        <p:spPr bwMode="auto">
          <a:xfrm>
            <a:off x="24082375" y="2378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61" name="AutoShape 318" descr="Resultado de imagen para imagen toma de muestra de CONTENIDO GASTRICO baar"/>
          <p:cNvSpPr>
            <a:spLocks noChangeAspect="1" noChangeArrowheads="1"/>
          </p:cNvSpPr>
          <p:nvPr/>
        </p:nvSpPr>
        <p:spPr bwMode="auto">
          <a:xfrm>
            <a:off x="24234775" y="2393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62" name="AutoShape 320" descr="Resultado de imagen para imagen toma de muestra de CONTENIDO GASTRICO baar"/>
          <p:cNvSpPr>
            <a:spLocks noChangeAspect="1" noChangeArrowheads="1"/>
          </p:cNvSpPr>
          <p:nvPr/>
        </p:nvSpPr>
        <p:spPr bwMode="auto">
          <a:xfrm>
            <a:off x="24387175" y="2408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63" name="AutoShape 322" descr="Resultado de imagen para imagen toma de muestra de CONTENIDO GASTRICO baar"/>
          <p:cNvSpPr>
            <a:spLocks noChangeAspect="1" noChangeArrowheads="1"/>
          </p:cNvSpPr>
          <p:nvPr/>
        </p:nvSpPr>
        <p:spPr bwMode="auto">
          <a:xfrm>
            <a:off x="24539575" y="2423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64" name="AutoShape 324" descr="Resultado de imagen para imagen toma de muestra de CONTENIDO GASTRICO baar"/>
          <p:cNvSpPr>
            <a:spLocks noChangeAspect="1" noChangeArrowheads="1"/>
          </p:cNvSpPr>
          <p:nvPr/>
        </p:nvSpPr>
        <p:spPr bwMode="auto">
          <a:xfrm>
            <a:off x="24691975" y="2439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65" name="AutoShape 326" descr="Resultado de imagen para imagen toma de muestra de CONTENIDO GASTRICO baar"/>
          <p:cNvSpPr>
            <a:spLocks noChangeAspect="1" noChangeArrowheads="1"/>
          </p:cNvSpPr>
          <p:nvPr/>
        </p:nvSpPr>
        <p:spPr bwMode="auto">
          <a:xfrm>
            <a:off x="24844375" y="2454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66" name="AutoShape 328" descr="Resultado de imagen para imagen toma de muestra de CONTENIDO GASTRICO baar"/>
          <p:cNvSpPr>
            <a:spLocks noChangeAspect="1" noChangeArrowheads="1"/>
          </p:cNvSpPr>
          <p:nvPr/>
        </p:nvSpPr>
        <p:spPr bwMode="auto">
          <a:xfrm>
            <a:off x="24996775" y="2469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67" name="AutoShape 330" descr="Resultado de imagen para imagen toma de muestra de CONTENIDO GASTRICO baar"/>
          <p:cNvSpPr>
            <a:spLocks noChangeAspect="1" noChangeArrowheads="1"/>
          </p:cNvSpPr>
          <p:nvPr/>
        </p:nvSpPr>
        <p:spPr bwMode="auto">
          <a:xfrm>
            <a:off x="25149175" y="2484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68" name="AutoShape 332" descr="Resultado de imagen para imagen toma de muestra de CONTENIDO GASTRICO baar"/>
          <p:cNvSpPr>
            <a:spLocks noChangeAspect="1" noChangeArrowheads="1"/>
          </p:cNvSpPr>
          <p:nvPr/>
        </p:nvSpPr>
        <p:spPr bwMode="auto">
          <a:xfrm>
            <a:off x="25301575" y="2500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69" name="AutoShape 334" descr="Resultado de imagen para imagen toma de muestra de CONTENIDO GASTRICO baar"/>
          <p:cNvSpPr>
            <a:spLocks noChangeAspect="1" noChangeArrowheads="1"/>
          </p:cNvSpPr>
          <p:nvPr/>
        </p:nvSpPr>
        <p:spPr bwMode="auto">
          <a:xfrm>
            <a:off x="25453975" y="2515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70" name="AutoShape 336" descr="Resultado de imagen para imagen toma de muestra de CONTENIDO GASTRICO baar"/>
          <p:cNvSpPr>
            <a:spLocks noChangeAspect="1" noChangeArrowheads="1"/>
          </p:cNvSpPr>
          <p:nvPr/>
        </p:nvSpPr>
        <p:spPr bwMode="auto">
          <a:xfrm>
            <a:off x="25606375" y="2530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71" name="AutoShape 338" descr="Resultado de imagen para imagen toma de muestra de CONTENIDO GASTRICO baar"/>
          <p:cNvSpPr>
            <a:spLocks noChangeAspect="1" noChangeArrowheads="1"/>
          </p:cNvSpPr>
          <p:nvPr/>
        </p:nvSpPr>
        <p:spPr bwMode="auto">
          <a:xfrm>
            <a:off x="25758775" y="2545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72" name="AutoShape 340" descr="Resultado de imagen para imagen toma de muestra de CONTENIDO GASTRICO baar"/>
          <p:cNvSpPr>
            <a:spLocks noChangeAspect="1" noChangeArrowheads="1"/>
          </p:cNvSpPr>
          <p:nvPr/>
        </p:nvSpPr>
        <p:spPr bwMode="auto">
          <a:xfrm>
            <a:off x="25911175" y="2561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73" name="AutoShape 342" descr="Resultado de imagen para imagen toma de muestra de CONTENIDO GASTRICO baar"/>
          <p:cNvSpPr>
            <a:spLocks noChangeAspect="1" noChangeArrowheads="1"/>
          </p:cNvSpPr>
          <p:nvPr/>
        </p:nvSpPr>
        <p:spPr bwMode="auto">
          <a:xfrm>
            <a:off x="26063575" y="2576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74" name="AutoShape 344" descr="Resultado de imagen para imagen toma de muestra de CONTENIDO GASTRICO baar"/>
          <p:cNvSpPr>
            <a:spLocks noChangeAspect="1" noChangeArrowheads="1"/>
          </p:cNvSpPr>
          <p:nvPr/>
        </p:nvSpPr>
        <p:spPr bwMode="auto">
          <a:xfrm>
            <a:off x="26215975" y="2591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75" name="AutoShape 346" descr="Resultado de imagen para imagen toma de muestra de CONTENIDO GASTRICO baar"/>
          <p:cNvSpPr>
            <a:spLocks noChangeAspect="1" noChangeArrowheads="1"/>
          </p:cNvSpPr>
          <p:nvPr/>
        </p:nvSpPr>
        <p:spPr bwMode="auto">
          <a:xfrm>
            <a:off x="26368375" y="2606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76" name="AutoShape 348" descr="Resultado de imagen para imagen toma de muestra de CONTENIDO GASTRICO baar"/>
          <p:cNvSpPr>
            <a:spLocks noChangeAspect="1" noChangeArrowheads="1"/>
          </p:cNvSpPr>
          <p:nvPr/>
        </p:nvSpPr>
        <p:spPr bwMode="auto">
          <a:xfrm>
            <a:off x="26520775" y="2622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77" name="AutoShape 350" descr="Resultado de imagen para imagen toma de muestra de CONTENIDO GASTRICO baar"/>
          <p:cNvSpPr>
            <a:spLocks noChangeAspect="1" noChangeArrowheads="1"/>
          </p:cNvSpPr>
          <p:nvPr/>
        </p:nvSpPr>
        <p:spPr bwMode="auto">
          <a:xfrm>
            <a:off x="26673175" y="2637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78" name="AutoShape 352" descr="Resultado de imagen para imagen toma de muestra de CONTENIDO GASTRICO baar"/>
          <p:cNvSpPr>
            <a:spLocks noChangeAspect="1" noChangeArrowheads="1"/>
          </p:cNvSpPr>
          <p:nvPr/>
        </p:nvSpPr>
        <p:spPr bwMode="auto">
          <a:xfrm>
            <a:off x="26825575" y="2652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79" name="AutoShape 354" descr="Resultado de imagen para imagen toma de muestra de CONTENIDO GASTRICO baar"/>
          <p:cNvSpPr>
            <a:spLocks noChangeAspect="1" noChangeArrowheads="1"/>
          </p:cNvSpPr>
          <p:nvPr/>
        </p:nvSpPr>
        <p:spPr bwMode="auto">
          <a:xfrm>
            <a:off x="26977975" y="2667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80" name="AutoShape 356" descr="Resultado de imagen para imagen toma de muestra de CONTENIDO GASTRICO baar"/>
          <p:cNvSpPr>
            <a:spLocks noChangeAspect="1" noChangeArrowheads="1"/>
          </p:cNvSpPr>
          <p:nvPr/>
        </p:nvSpPr>
        <p:spPr bwMode="auto">
          <a:xfrm>
            <a:off x="27130375" y="2683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81" name="AutoShape 358" descr="Resultado de imagen para imagen toma de muestra de CONTENIDO GASTRICO baar"/>
          <p:cNvSpPr>
            <a:spLocks noChangeAspect="1" noChangeArrowheads="1"/>
          </p:cNvSpPr>
          <p:nvPr/>
        </p:nvSpPr>
        <p:spPr bwMode="auto">
          <a:xfrm>
            <a:off x="27282775" y="2698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82" name="AutoShape 360" descr="Resultado de imagen para imagen toma de muestra de CONTENIDO GASTRICO baar"/>
          <p:cNvSpPr>
            <a:spLocks noChangeAspect="1" noChangeArrowheads="1"/>
          </p:cNvSpPr>
          <p:nvPr/>
        </p:nvSpPr>
        <p:spPr bwMode="auto">
          <a:xfrm>
            <a:off x="27435175" y="2713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83" name="AutoShape 362" descr="Resultado de imagen para imagen toma de muestra de CONTENIDO GASTRICO baar"/>
          <p:cNvSpPr>
            <a:spLocks noChangeAspect="1" noChangeArrowheads="1"/>
          </p:cNvSpPr>
          <p:nvPr/>
        </p:nvSpPr>
        <p:spPr bwMode="auto">
          <a:xfrm>
            <a:off x="27587575" y="2728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84" name="AutoShape 364" descr="Resultado de imagen para imagen toma de muestra de CONTENIDO GASTRICO baar"/>
          <p:cNvSpPr>
            <a:spLocks noChangeAspect="1" noChangeArrowheads="1"/>
          </p:cNvSpPr>
          <p:nvPr/>
        </p:nvSpPr>
        <p:spPr bwMode="auto">
          <a:xfrm>
            <a:off x="27739975" y="2743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85" name="AutoShape 366" descr="Resultado de imagen para imagen toma de muestra de CONTENIDO GASTRICO baar"/>
          <p:cNvSpPr>
            <a:spLocks noChangeAspect="1" noChangeArrowheads="1"/>
          </p:cNvSpPr>
          <p:nvPr/>
        </p:nvSpPr>
        <p:spPr bwMode="auto">
          <a:xfrm>
            <a:off x="27892375" y="2759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86" name="AutoShape 368" descr="Resultado de imagen para imagen toma de muestra de CONTENIDO GASTRICO baar"/>
          <p:cNvSpPr>
            <a:spLocks noChangeAspect="1" noChangeArrowheads="1"/>
          </p:cNvSpPr>
          <p:nvPr/>
        </p:nvSpPr>
        <p:spPr bwMode="auto">
          <a:xfrm>
            <a:off x="28044775" y="2774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87" name="AutoShape 370" descr="Resultado de imagen para imagen toma de muestra de CONTENIDO GASTRICO baar"/>
          <p:cNvSpPr>
            <a:spLocks noChangeAspect="1" noChangeArrowheads="1"/>
          </p:cNvSpPr>
          <p:nvPr/>
        </p:nvSpPr>
        <p:spPr bwMode="auto">
          <a:xfrm>
            <a:off x="28197175" y="2789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88" name="AutoShape 372" descr="Resultado de imagen para imagen toma de muestra de CONTENIDO GASTRICO baar"/>
          <p:cNvSpPr>
            <a:spLocks noChangeAspect="1" noChangeArrowheads="1"/>
          </p:cNvSpPr>
          <p:nvPr/>
        </p:nvSpPr>
        <p:spPr bwMode="auto">
          <a:xfrm>
            <a:off x="28349575" y="2804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89" name="AutoShape 374" descr="Resultado de imagen para imagen toma de muestra de CONTENIDO GASTRICO baar"/>
          <p:cNvSpPr>
            <a:spLocks noChangeAspect="1" noChangeArrowheads="1"/>
          </p:cNvSpPr>
          <p:nvPr/>
        </p:nvSpPr>
        <p:spPr bwMode="auto">
          <a:xfrm>
            <a:off x="28501975" y="2820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90" name="AutoShape 376" descr="Resultado de imagen para imagen toma de muestra de CONTENIDO GASTRICO baar"/>
          <p:cNvSpPr>
            <a:spLocks noChangeAspect="1" noChangeArrowheads="1"/>
          </p:cNvSpPr>
          <p:nvPr/>
        </p:nvSpPr>
        <p:spPr bwMode="auto">
          <a:xfrm>
            <a:off x="28654375" y="2835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91" name="AutoShape 378" descr="Resultado de imagen para imagen toma de muestra de CONTENIDO GASTRICO baar"/>
          <p:cNvSpPr>
            <a:spLocks noChangeAspect="1" noChangeArrowheads="1"/>
          </p:cNvSpPr>
          <p:nvPr/>
        </p:nvSpPr>
        <p:spPr bwMode="auto">
          <a:xfrm>
            <a:off x="28806775" y="2850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92" name="AutoShape 380" descr="Resultado de imagen para imagen toma de muestra de CONTENIDO GASTRICO baar"/>
          <p:cNvSpPr>
            <a:spLocks noChangeAspect="1" noChangeArrowheads="1"/>
          </p:cNvSpPr>
          <p:nvPr/>
        </p:nvSpPr>
        <p:spPr bwMode="auto">
          <a:xfrm>
            <a:off x="28959175" y="2865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93" name="AutoShape 382" descr="Resultado de imagen para imagen toma de muestra de CONTENIDO GASTRICO baar"/>
          <p:cNvSpPr>
            <a:spLocks noChangeAspect="1" noChangeArrowheads="1"/>
          </p:cNvSpPr>
          <p:nvPr/>
        </p:nvSpPr>
        <p:spPr bwMode="auto">
          <a:xfrm>
            <a:off x="29111575" y="2881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94" name="AutoShape 384" descr="Resultado de imagen para imagen toma de muestra de CONTENIDO GASTRICO baar"/>
          <p:cNvSpPr>
            <a:spLocks noChangeAspect="1" noChangeArrowheads="1"/>
          </p:cNvSpPr>
          <p:nvPr/>
        </p:nvSpPr>
        <p:spPr bwMode="auto">
          <a:xfrm>
            <a:off x="29263975" y="2896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95" name="AutoShape 386" descr="Resultado de imagen para imagen toma de muestra de CONTENIDO GASTRICO baar"/>
          <p:cNvSpPr>
            <a:spLocks noChangeAspect="1" noChangeArrowheads="1"/>
          </p:cNvSpPr>
          <p:nvPr/>
        </p:nvSpPr>
        <p:spPr bwMode="auto">
          <a:xfrm>
            <a:off x="29416375" y="2911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96" name="AutoShape 388" descr="Resultado de imagen para imagen toma de muestra de CONTENIDO GASTRICO baar"/>
          <p:cNvSpPr>
            <a:spLocks noChangeAspect="1" noChangeArrowheads="1"/>
          </p:cNvSpPr>
          <p:nvPr/>
        </p:nvSpPr>
        <p:spPr bwMode="auto">
          <a:xfrm>
            <a:off x="29568775" y="2926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97" name="AutoShape 390" descr="Resultado de imagen para imagen toma de muestra de CONTENIDO GASTRICO baar"/>
          <p:cNvSpPr>
            <a:spLocks noChangeAspect="1" noChangeArrowheads="1"/>
          </p:cNvSpPr>
          <p:nvPr/>
        </p:nvSpPr>
        <p:spPr bwMode="auto">
          <a:xfrm>
            <a:off x="29721175" y="2942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98" name="AutoShape 392" descr="Resultado de imagen para imagen toma de muestra de CONTENIDO GASTRICO baar"/>
          <p:cNvSpPr>
            <a:spLocks noChangeAspect="1" noChangeArrowheads="1"/>
          </p:cNvSpPr>
          <p:nvPr/>
        </p:nvSpPr>
        <p:spPr bwMode="auto">
          <a:xfrm>
            <a:off x="29873575" y="2957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99" name="AutoShape 394" descr="Resultado de imagen para imagen toma de muestra de CONTENIDO GASTRICO baar"/>
          <p:cNvSpPr>
            <a:spLocks noChangeAspect="1" noChangeArrowheads="1"/>
          </p:cNvSpPr>
          <p:nvPr/>
        </p:nvSpPr>
        <p:spPr bwMode="auto">
          <a:xfrm>
            <a:off x="30025975" y="2972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00" name="AutoShape 396" descr="Resultado de imagen para imagen toma de muestra de CONTENIDO GASTRICO baar"/>
          <p:cNvSpPr>
            <a:spLocks noChangeAspect="1" noChangeArrowheads="1"/>
          </p:cNvSpPr>
          <p:nvPr/>
        </p:nvSpPr>
        <p:spPr bwMode="auto">
          <a:xfrm>
            <a:off x="30178375" y="2987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01" name="AutoShape 398" descr="Resultado de imagen para imagen toma de muestra de CONTENIDO GASTRICO baar"/>
          <p:cNvSpPr>
            <a:spLocks noChangeAspect="1" noChangeArrowheads="1"/>
          </p:cNvSpPr>
          <p:nvPr/>
        </p:nvSpPr>
        <p:spPr bwMode="auto">
          <a:xfrm>
            <a:off x="30330775" y="3003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02" name="AutoShape 400" descr="Resultado de imagen para imagen toma de muestra de CONTENIDO GASTRICO baar"/>
          <p:cNvSpPr>
            <a:spLocks noChangeAspect="1" noChangeArrowheads="1"/>
          </p:cNvSpPr>
          <p:nvPr/>
        </p:nvSpPr>
        <p:spPr bwMode="auto">
          <a:xfrm>
            <a:off x="30483175" y="3018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03" name="AutoShape 402" descr="Resultado de imagen para imagen toma de muestra de CONTENIDO GASTRICO baar"/>
          <p:cNvSpPr>
            <a:spLocks noChangeAspect="1" noChangeArrowheads="1"/>
          </p:cNvSpPr>
          <p:nvPr/>
        </p:nvSpPr>
        <p:spPr bwMode="auto">
          <a:xfrm>
            <a:off x="30635575" y="3033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04" name="AutoShape 404" descr="Resultado de imagen para imagen toma de muestra de CONTENIDO GASTRICO baar"/>
          <p:cNvSpPr>
            <a:spLocks noChangeAspect="1" noChangeArrowheads="1"/>
          </p:cNvSpPr>
          <p:nvPr/>
        </p:nvSpPr>
        <p:spPr bwMode="auto">
          <a:xfrm>
            <a:off x="30787975" y="3048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05" name="AutoShape 406" descr="Resultado de imagen para imagen toma de muestra de CONTENIDO GASTRICO baar"/>
          <p:cNvSpPr>
            <a:spLocks noChangeAspect="1" noChangeArrowheads="1"/>
          </p:cNvSpPr>
          <p:nvPr/>
        </p:nvSpPr>
        <p:spPr bwMode="auto">
          <a:xfrm>
            <a:off x="30940375" y="3064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06" name="AutoShape 408" descr="Resultado de imagen para imagen toma de muestra de CONTENIDO GASTRICO baar"/>
          <p:cNvSpPr>
            <a:spLocks noChangeAspect="1" noChangeArrowheads="1"/>
          </p:cNvSpPr>
          <p:nvPr/>
        </p:nvSpPr>
        <p:spPr bwMode="auto">
          <a:xfrm>
            <a:off x="31092775" y="3079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07" name="AutoShape 410" descr="Resultado de imagen para imagen toma de muestra de CONTENIDO GASTRICO baar"/>
          <p:cNvSpPr>
            <a:spLocks noChangeAspect="1" noChangeArrowheads="1"/>
          </p:cNvSpPr>
          <p:nvPr/>
        </p:nvSpPr>
        <p:spPr bwMode="auto">
          <a:xfrm>
            <a:off x="31245175" y="3094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08" name="AutoShape 412" descr="Resultado de imagen para imagen toma de muestra de CONTENIDO GASTRICO baar"/>
          <p:cNvSpPr>
            <a:spLocks noChangeAspect="1" noChangeArrowheads="1"/>
          </p:cNvSpPr>
          <p:nvPr/>
        </p:nvSpPr>
        <p:spPr bwMode="auto">
          <a:xfrm>
            <a:off x="31397575" y="3109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09" name="AutoShape 414" descr="Resultado de imagen para imagen toma de muestra de CONTENIDO GASTRICO baar"/>
          <p:cNvSpPr>
            <a:spLocks noChangeAspect="1" noChangeArrowheads="1"/>
          </p:cNvSpPr>
          <p:nvPr/>
        </p:nvSpPr>
        <p:spPr bwMode="auto">
          <a:xfrm>
            <a:off x="31549975" y="3124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10" name="AutoShape 416" descr="Resultado de imagen para imagen toma de muestra de CONTENIDO GASTRICO baar"/>
          <p:cNvSpPr>
            <a:spLocks noChangeAspect="1" noChangeArrowheads="1"/>
          </p:cNvSpPr>
          <p:nvPr/>
        </p:nvSpPr>
        <p:spPr bwMode="auto">
          <a:xfrm>
            <a:off x="31702375" y="3140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11" name="AutoShape 418" descr="Resultado de imagen para imagen toma de muestra de CONTENIDO GASTRICO baar"/>
          <p:cNvSpPr>
            <a:spLocks noChangeAspect="1" noChangeArrowheads="1"/>
          </p:cNvSpPr>
          <p:nvPr/>
        </p:nvSpPr>
        <p:spPr bwMode="auto">
          <a:xfrm>
            <a:off x="31854775" y="3155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12" name="AutoShape 420" descr="Resultado de imagen para imagen toma de muestra de CONTENIDO GASTRICO baar"/>
          <p:cNvSpPr>
            <a:spLocks noChangeAspect="1" noChangeArrowheads="1"/>
          </p:cNvSpPr>
          <p:nvPr/>
        </p:nvSpPr>
        <p:spPr bwMode="auto">
          <a:xfrm>
            <a:off x="32007175" y="3170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13" name="AutoShape 422" descr="Resultado de imagen para imagen toma de muestra de CONTENIDO GASTRICO baar"/>
          <p:cNvSpPr>
            <a:spLocks noChangeAspect="1" noChangeArrowheads="1"/>
          </p:cNvSpPr>
          <p:nvPr/>
        </p:nvSpPr>
        <p:spPr bwMode="auto">
          <a:xfrm>
            <a:off x="32159575" y="3185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14" name="AutoShape 424" descr="Resultado de imagen para imagen toma de muestra de CONTENIDO GASTRICO baar"/>
          <p:cNvSpPr>
            <a:spLocks noChangeAspect="1" noChangeArrowheads="1"/>
          </p:cNvSpPr>
          <p:nvPr/>
        </p:nvSpPr>
        <p:spPr bwMode="auto">
          <a:xfrm>
            <a:off x="32311975" y="3201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15" name="AutoShape 426" descr="Resultado de imagen para imagen toma de muestra de CONTENIDO GASTRICO baar"/>
          <p:cNvSpPr>
            <a:spLocks noChangeAspect="1" noChangeArrowheads="1"/>
          </p:cNvSpPr>
          <p:nvPr/>
        </p:nvSpPr>
        <p:spPr bwMode="auto">
          <a:xfrm>
            <a:off x="32464375" y="3216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16" name="AutoShape 428" descr="Resultado de imagen para imagen toma de muestra de CONTENIDO GASTRICO baar"/>
          <p:cNvSpPr>
            <a:spLocks noChangeAspect="1" noChangeArrowheads="1"/>
          </p:cNvSpPr>
          <p:nvPr/>
        </p:nvSpPr>
        <p:spPr bwMode="auto">
          <a:xfrm>
            <a:off x="32616775" y="3231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17" name="AutoShape 430" descr="Resultado de imagen para imagen toma de muestra de CONTENIDO GASTRICO baar"/>
          <p:cNvSpPr>
            <a:spLocks noChangeAspect="1" noChangeArrowheads="1"/>
          </p:cNvSpPr>
          <p:nvPr/>
        </p:nvSpPr>
        <p:spPr bwMode="auto">
          <a:xfrm>
            <a:off x="32769175" y="3246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18" name="AutoShape 432" descr="Resultado de imagen para imagen toma de muestra de CONTENIDO GASTRICO baar"/>
          <p:cNvSpPr>
            <a:spLocks noChangeAspect="1" noChangeArrowheads="1"/>
          </p:cNvSpPr>
          <p:nvPr/>
        </p:nvSpPr>
        <p:spPr bwMode="auto">
          <a:xfrm>
            <a:off x="32921575" y="3262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19" name="AutoShape 434" descr="Resultado de imagen para imagen toma de muestra de CONTENIDO GASTRICO baar"/>
          <p:cNvSpPr>
            <a:spLocks noChangeAspect="1" noChangeArrowheads="1"/>
          </p:cNvSpPr>
          <p:nvPr/>
        </p:nvSpPr>
        <p:spPr bwMode="auto">
          <a:xfrm>
            <a:off x="33073975" y="3277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20" name="AutoShape 436" descr="Resultado de imagen para imagen toma de muestra de CONTENIDO GASTRICO baar"/>
          <p:cNvSpPr>
            <a:spLocks noChangeAspect="1" noChangeArrowheads="1"/>
          </p:cNvSpPr>
          <p:nvPr/>
        </p:nvSpPr>
        <p:spPr bwMode="auto">
          <a:xfrm>
            <a:off x="33226375" y="3292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21" name="AutoShape 438" descr="Resultado de imagen para imagen toma de muestra de CONTENIDO GASTRICO baar"/>
          <p:cNvSpPr>
            <a:spLocks noChangeAspect="1" noChangeArrowheads="1"/>
          </p:cNvSpPr>
          <p:nvPr/>
        </p:nvSpPr>
        <p:spPr bwMode="auto">
          <a:xfrm>
            <a:off x="33378775" y="3307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22" name="AutoShape 440" descr="Resultado de imagen para imagen toma de muestra de CONTENIDO GASTRICO baar"/>
          <p:cNvSpPr>
            <a:spLocks noChangeAspect="1" noChangeArrowheads="1"/>
          </p:cNvSpPr>
          <p:nvPr/>
        </p:nvSpPr>
        <p:spPr bwMode="auto">
          <a:xfrm>
            <a:off x="33531175" y="3323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23" name="AutoShape 442" descr="Resultado de imagen para imagen toma de muestra de CONTENIDO GASTRICO baar"/>
          <p:cNvSpPr>
            <a:spLocks noChangeAspect="1" noChangeArrowheads="1"/>
          </p:cNvSpPr>
          <p:nvPr/>
        </p:nvSpPr>
        <p:spPr bwMode="auto">
          <a:xfrm>
            <a:off x="33683575" y="3338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24" name="AutoShape 444" descr="Resultado de imagen para imagen toma de muestra de CONTENIDO GASTRICO baar"/>
          <p:cNvSpPr>
            <a:spLocks noChangeAspect="1" noChangeArrowheads="1"/>
          </p:cNvSpPr>
          <p:nvPr/>
        </p:nvSpPr>
        <p:spPr bwMode="auto">
          <a:xfrm>
            <a:off x="33835975" y="3353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25" name="AutoShape 446" descr="Resultado de imagen para imagen toma de muestra de CONTENIDO GASTRICO baar"/>
          <p:cNvSpPr>
            <a:spLocks noChangeAspect="1" noChangeArrowheads="1"/>
          </p:cNvSpPr>
          <p:nvPr/>
        </p:nvSpPr>
        <p:spPr bwMode="auto">
          <a:xfrm>
            <a:off x="33988375" y="3368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26" name="AutoShape 448" descr="Resultado de imagen para imagen toma de muestra de CONTENIDO GASTRICO baar"/>
          <p:cNvSpPr>
            <a:spLocks noChangeAspect="1" noChangeArrowheads="1"/>
          </p:cNvSpPr>
          <p:nvPr/>
        </p:nvSpPr>
        <p:spPr bwMode="auto">
          <a:xfrm>
            <a:off x="34140775" y="3384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27" name="AutoShape 450" descr="Resultado de imagen para imagen toma de muestra de CONTENIDO GASTRICO baar"/>
          <p:cNvSpPr>
            <a:spLocks noChangeAspect="1" noChangeArrowheads="1"/>
          </p:cNvSpPr>
          <p:nvPr/>
        </p:nvSpPr>
        <p:spPr bwMode="auto">
          <a:xfrm>
            <a:off x="34293175" y="3399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28" name="AutoShape 452" descr="Resultado de imagen para imagen toma de muestra de CONTENIDO GASTRICO baar"/>
          <p:cNvSpPr>
            <a:spLocks noChangeAspect="1" noChangeArrowheads="1"/>
          </p:cNvSpPr>
          <p:nvPr/>
        </p:nvSpPr>
        <p:spPr bwMode="auto">
          <a:xfrm>
            <a:off x="34445575" y="3414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29" name="AutoShape 454" descr="Resultado de imagen para imagen toma de muestra de CONTENIDO GASTRICO baar"/>
          <p:cNvSpPr>
            <a:spLocks noChangeAspect="1" noChangeArrowheads="1"/>
          </p:cNvSpPr>
          <p:nvPr/>
        </p:nvSpPr>
        <p:spPr bwMode="auto">
          <a:xfrm>
            <a:off x="34597975" y="3429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30" name="AutoShape 456" descr="Resultado de imagen para imagen toma de muestra de CONTENIDO GASTRICO baar"/>
          <p:cNvSpPr>
            <a:spLocks noChangeAspect="1" noChangeArrowheads="1"/>
          </p:cNvSpPr>
          <p:nvPr/>
        </p:nvSpPr>
        <p:spPr bwMode="auto">
          <a:xfrm>
            <a:off x="34750375" y="3445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31" name="AutoShape 458" descr="Resultado de imagen para imagen toma de muestra de CONTENIDO GASTRICO baar"/>
          <p:cNvSpPr>
            <a:spLocks noChangeAspect="1" noChangeArrowheads="1"/>
          </p:cNvSpPr>
          <p:nvPr/>
        </p:nvSpPr>
        <p:spPr bwMode="auto">
          <a:xfrm>
            <a:off x="34902775" y="3460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32" name="AutoShape 460" descr="Resultado de imagen para imagen toma de muestra de CONTENIDO GASTRICO baar"/>
          <p:cNvSpPr>
            <a:spLocks noChangeAspect="1" noChangeArrowheads="1"/>
          </p:cNvSpPr>
          <p:nvPr/>
        </p:nvSpPr>
        <p:spPr bwMode="auto">
          <a:xfrm>
            <a:off x="35055175" y="3475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33" name="AutoShape 462" descr="Resultado de imagen para imagen toma de muestra de CONTENIDO GASTRICO baar"/>
          <p:cNvSpPr>
            <a:spLocks noChangeAspect="1" noChangeArrowheads="1"/>
          </p:cNvSpPr>
          <p:nvPr/>
        </p:nvSpPr>
        <p:spPr bwMode="auto">
          <a:xfrm>
            <a:off x="35207575" y="3490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34" name="AutoShape 464" descr="Resultado de imagen para imagen toma de muestra de CONTENIDO GASTRICO baar"/>
          <p:cNvSpPr>
            <a:spLocks noChangeAspect="1" noChangeArrowheads="1"/>
          </p:cNvSpPr>
          <p:nvPr/>
        </p:nvSpPr>
        <p:spPr bwMode="auto">
          <a:xfrm>
            <a:off x="35359975" y="3505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35" name="AutoShape 466" descr="Resultado de imagen para imagen toma de muestra de CONTENIDO GASTRICO baar"/>
          <p:cNvSpPr>
            <a:spLocks noChangeAspect="1" noChangeArrowheads="1"/>
          </p:cNvSpPr>
          <p:nvPr/>
        </p:nvSpPr>
        <p:spPr bwMode="auto">
          <a:xfrm>
            <a:off x="35512375" y="3521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36" name="AutoShape 468" descr="Resultado de imagen para imagen toma de muestra de CONTENIDO GASTRICO baar"/>
          <p:cNvSpPr>
            <a:spLocks noChangeAspect="1" noChangeArrowheads="1"/>
          </p:cNvSpPr>
          <p:nvPr/>
        </p:nvSpPr>
        <p:spPr bwMode="auto">
          <a:xfrm>
            <a:off x="35664775" y="3536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37" name="AutoShape 470" descr="Resultado de imagen para imagen toma de muestra de CONTENIDO GASTRICO baar"/>
          <p:cNvSpPr>
            <a:spLocks noChangeAspect="1" noChangeArrowheads="1"/>
          </p:cNvSpPr>
          <p:nvPr/>
        </p:nvSpPr>
        <p:spPr bwMode="auto">
          <a:xfrm>
            <a:off x="35817175" y="3551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38" name="AutoShape 472" descr="Resultado de imagen para imagen toma de muestra de CONTENIDO GASTRICO baar"/>
          <p:cNvSpPr>
            <a:spLocks noChangeAspect="1" noChangeArrowheads="1"/>
          </p:cNvSpPr>
          <p:nvPr/>
        </p:nvSpPr>
        <p:spPr bwMode="auto">
          <a:xfrm>
            <a:off x="35969575" y="3566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39" name="AutoShape 474" descr="Resultado de imagen para imagen toma de muestra de CONTENIDO GASTRICO baar"/>
          <p:cNvSpPr>
            <a:spLocks noChangeAspect="1" noChangeArrowheads="1"/>
          </p:cNvSpPr>
          <p:nvPr/>
        </p:nvSpPr>
        <p:spPr bwMode="auto">
          <a:xfrm>
            <a:off x="36121975" y="3582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40" name="AutoShape 476" descr="Resultado de imagen para imagen toma de muestra de CONTENIDO GASTRICO baar"/>
          <p:cNvSpPr>
            <a:spLocks noChangeAspect="1" noChangeArrowheads="1"/>
          </p:cNvSpPr>
          <p:nvPr/>
        </p:nvSpPr>
        <p:spPr bwMode="auto">
          <a:xfrm>
            <a:off x="36274375" y="3597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41" name="AutoShape 478" descr="Resultado de imagen para imagen toma de muestra de CONTENIDO GASTRICO baar"/>
          <p:cNvSpPr>
            <a:spLocks noChangeAspect="1" noChangeArrowheads="1"/>
          </p:cNvSpPr>
          <p:nvPr/>
        </p:nvSpPr>
        <p:spPr bwMode="auto">
          <a:xfrm>
            <a:off x="36426775" y="3612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42" name="AutoShape 480" descr="Resultado de imagen para imagen toma de muestra de CONTENIDO GASTRICO baar"/>
          <p:cNvSpPr>
            <a:spLocks noChangeAspect="1" noChangeArrowheads="1"/>
          </p:cNvSpPr>
          <p:nvPr/>
        </p:nvSpPr>
        <p:spPr bwMode="auto">
          <a:xfrm>
            <a:off x="36579175" y="3627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43" name="AutoShape 482" descr="Resultado de imagen para imagen toma de muestra de CONTENIDO GASTRICO baar"/>
          <p:cNvSpPr>
            <a:spLocks noChangeAspect="1" noChangeArrowheads="1"/>
          </p:cNvSpPr>
          <p:nvPr/>
        </p:nvSpPr>
        <p:spPr bwMode="auto">
          <a:xfrm>
            <a:off x="36731575" y="3643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44" name="AutoShape 484" descr="Resultado de imagen para imagen toma de muestra de CONTENIDO GASTRICO baar"/>
          <p:cNvSpPr>
            <a:spLocks noChangeAspect="1" noChangeArrowheads="1"/>
          </p:cNvSpPr>
          <p:nvPr/>
        </p:nvSpPr>
        <p:spPr bwMode="auto">
          <a:xfrm>
            <a:off x="36883975" y="3658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45" name="AutoShape 486" descr="Resultado de imagen para imagen toma de muestra de CONTENIDO GASTRICO baar"/>
          <p:cNvSpPr>
            <a:spLocks noChangeAspect="1" noChangeArrowheads="1"/>
          </p:cNvSpPr>
          <p:nvPr/>
        </p:nvSpPr>
        <p:spPr bwMode="auto">
          <a:xfrm>
            <a:off x="37036375" y="3673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3814" name="Picture 50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5975" y="3595668"/>
            <a:ext cx="5486400" cy="3117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4036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49848"/>
            <a:ext cx="7920880" cy="11189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tx1"/>
                </a:solidFill>
              </a:rPr>
              <a:t>MUESTRAS DEL TRACTO RESPIRATORIO INFERIOR</a:t>
            </a:r>
            <a:endParaRPr lang="es-ES" sz="2400" dirty="0">
              <a:solidFill>
                <a:schemeClr val="tx1"/>
              </a:solidFill>
            </a:endParaRPr>
          </a:p>
          <a:p>
            <a:pPr algn="ctr"/>
            <a:r>
              <a:rPr lang="es-ES" sz="2400" b="1" dirty="0">
                <a:solidFill>
                  <a:schemeClr val="tx1"/>
                </a:solidFill>
              </a:rPr>
              <a:t>MUESTRAS BAAR</a:t>
            </a:r>
          </a:p>
          <a:p>
            <a:pPr algn="ctr"/>
            <a:r>
              <a:rPr lang="es-ES" sz="2400" b="1" dirty="0">
                <a:solidFill>
                  <a:schemeClr val="tx1"/>
                </a:solidFill>
              </a:rPr>
              <a:t>LÍQUIDO PLEURAL BAAR.</a:t>
            </a:r>
            <a:endParaRPr lang="es-ES" sz="2400" dirty="0">
              <a:solidFill>
                <a:schemeClr val="tx1"/>
              </a:solidFill>
            </a:endParaRPr>
          </a:p>
        </p:txBody>
      </p:sp>
      <p:sp>
        <p:nvSpPr>
          <p:cNvPr id="3" name="2 Rectángulo"/>
          <p:cNvSpPr/>
          <p:nvPr/>
        </p:nvSpPr>
        <p:spPr>
          <a:xfrm>
            <a:off x="323528" y="1556792"/>
            <a:ext cx="8064896" cy="5632311"/>
          </a:xfrm>
          <a:prstGeom prst="rect">
            <a:avLst/>
          </a:prstGeom>
        </p:spPr>
        <p:txBody>
          <a:bodyPr wrap="square">
            <a:spAutoFit/>
          </a:bodyPr>
          <a:lstStyle/>
          <a:p>
            <a:pPr marL="342900" indent="-342900" algn="just">
              <a:buFont typeface="Wingdings" panose="05000000000000000000" pitchFamily="2" charset="2"/>
              <a:buChar char="Ø"/>
            </a:pPr>
            <a:r>
              <a:rPr lang="es-ES" sz="2400" b="1" dirty="0"/>
              <a:t>MATERIAL NECESARIO.</a:t>
            </a:r>
            <a:endParaRPr lang="es-ES" sz="2400" dirty="0"/>
          </a:p>
          <a:p>
            <a:pPr algn="just"/>
            <a:r>
              <a:rPr lang="es-ES" sz="2400" dirty="0"/>
              <a:t>- Frasco estéril de boca ancha y hermético.</a:t>
            </a:r>
          </a:p>
          <a:p>
            <a:pPr marL="342900" indent="-342900" algn="just">
              <a:buFont typeface="Wingdings" panose="05000000000000000000" pitchFamily="2" charset="2"/>
              <a:buChar char="Ø"/>
            </a:pPr>
            <a:r>
              <a:rPr lang="es-ES" sz="2400" b="1" dirty="0"/>
              <a:t>VOLUMEN MÍNIMO.</a:t>
            </a:r>
            <a:endParaRPr lang="es-ES" sz="2400" dirty="0"/>
          </a:p>
          <a:p>
            <a:pPr algn="just"/>
            <a:r>
              <a:rPr lang="es-ES" sz="2400" dirty="0"/>
              <a:t>-De 2 a 10 ml, si es posible.</a:t>
            </a:r>
          </a:p>
          <a:p>
            <a:pPr marL="342900" indent="-342900" algn="just">
              <a:buFont typeface="Wingdings" panose="05000000000000000000" pitchFamily="2" charset="2"/>
              <a:buChar char="Ø"/>
            </a:pPr>
            <a:r>
              <a:rPr lang="es-ES" sz="2400" b="1" dirty="0"/>
              <a:t>TRANSPORTE Y CONSERVACION.</a:t>
            </a:r>
            <a:endParaRPr lang="es-ES" sz="2400" dirty="0"/>
          </a:p>
          <a:p>
            <a:pPr algn="just"/>
            <a:r>
              <a:rPr lang="es-ES" sz="2400" dirty="0"/>
              <a:t>-Envío inmediato al laboratorio (no superior a 2 horas).</a:t>
            </a:r>
          </a:p>
          <a:p>
            <a:pPr algn="just"/>
            <a:r>
              <a:rPr lang="es-ES" sz="2400" b="1" dirty="0"/>
              <a:t> </a:t>
            </a:r>
            <a:endParaRPr lang="es-ES" sz="2400" dirty="0"/>
          </a:p>
          <a:p>
            <a:pPr algn="just"/>
            <a:r>
              <a:rPr lang="es-ES" sz="2400" b="1" dirty="0"/>
              <a:t>♦ OTRAS MUESTRAS </a:t>
            </a:r>
          </a:p>
          <a:p>
            <a:pPr algn="just"/>
            <a:r>
              <a:rPr lang="es-ES" sz="2400" dirty="0"/>
              <a:t>Líquido articular y sinovial, secuestros óseos, abscesos fríos, biopsia de ganglios, lesiones cutáneas nodulares o ulceraciones. Se realizará la coloración de </a:t>
            </a:r>
            <a:r>
              <a:rPr lang="es-ES" sz="2400" dirty="0" err="1"/>
              <a:t>Ziehl-Neelsen</a:t>
            </a:r>
            <a:r>
              <a:rPr lang="es-ES" sz="2400" dirty="0"/>
              <a:t> y se informará la presencia o no de BAAR y se enviará la muestra al laboratorio de TB para el cultivo en medio de </a:t>
            </a:r>
            <a:r>
              <a:rPr lang="es-ES" sz="2400" dirty="0" err="1"/>
              <a:t>Löwenstein</a:t>
            </a:r>
            <a:r>
              <a:rPr lang="es-ES" sz="2400" dirty="0"/>
              <a:t>-Jensen.</a:t>
            </a:r>
          </a:p>
          <a:p>
            <a:pPr algn="just"/>
            <a:r>
              <a:rPr lang="es-ES" sz="2400" dirty="0"/>
              <a:t> </a:t>
            </a:r>
          </a:p>
        </p:txBody>
      </p:sp>
    </p:spTree>
    <p:extLst>
      <p:ext uri="{BB962C8B-B14F-4D97-AF65-F5344CB8AC3E}">
        <p14:creationId xmlns:p14="http://schemas.microsoft.com/office/powerpoint/2010/main" val="32644036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9218" name="Picture 2" descr="Resultado de imagen para coloracion de ziehl neels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676"/>
            <a:ext cx="9144000" cy="674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3700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404664"/>
            <a:ext cx="7848872" cy="4154984"/>
          </a:xfrm>
          <a:prstGeom prst="rect">
            <a:avLst/>
          </a:prstGeom>
        </p:spPr>
        <p:txBody>
          <a:bodyPr wrap="square">
            <a:spAutoFit/>
          </a:bodyPr>
          <a:lstStyle/>
          <a:p>
            <a:pPr algn="ctr"/>
            <a:r>
              <a:rPr lang="es-ES" sz="2400" b="1" dirty="0"/>
              <a:t>Tinción de </a:t>
            </a:r>
            <a:r>
              <a:rPr lang="es-ES" sz="2400" b="1" dirty="0" err="1"/>
              <a:t>Ziehl-Neelsen</a:t>
            </a:r>
            <a:endParaRPr lang="es-ES" sz="2400" b="1" dirty="0"/>
          </a:p>
          <a:p>
            <a:pPr algn="just"/>
            <a:r>
              <a:rPr lang="es-ES" sz="2400" dirty="0"/>
              <a:t>• Secar el esputo al aire el cual se distribuye paralelamente en lámina  portaobjeto</a:t>
            </a:r>
          </a:p>
          <a:p>
            <a:pPr algn="just"/>
            <a:r>
              <a:rPr lang="es-ES" sz="2400" dirty="0"/>
              <a:t>• Fijar al calor 3 veces.</a:t>
            </a:r>
          </a:p>
          <a:p>
            <a:pPr algn="just"/>
            <a:r>
              <a:rPr lang="es-ES" sz="2400" dirty="0"/>
              <a:t>• Agregar fuchina </a:t>
            </a:r>
            <a:r>
              <a:rPr lang="es-ES" sz="2400" dirty="0" err="1"/>
              <a:t>fenolada</a:t>
            </a:r>
            <a:r>
              <a:rPr lang="es-ES" sz="2400" dirty="0"/>
              <a:t> calentando hasta la emisión de vapores por 5 min.</a:t>
            </a:r>
          </a:p>
          <a:p>
            <a:pPr algn="just"/>
            <a:r>
              <a:rPr lang="es-ES" sz="2400" dirty="0"/>
              <a:t>• Enjuagar con agua corriente.</a:t>
            </a:r>
          </a:p>
          <a:p>
            <a:pPr algn="just"/>
            <a:r>
              <a:rPr lang="es-ES" sz="2400" dirty="0"/>
              <a:t>• Cubrir con alcohol clorhídrico 3 % por 2 min.</a:t>
            </a:r>
          </a:p>
          <a:p>
            <a:pPr algn="just"/>
            <a:r>
              <a:rPr lang="es-ES" sz="2400" dirty="0"/>
              <a:t>• Enjuagar con agua corriente.</a:t>
            </a:r>
          </a:p>
          <a:p>
            <a:pPr algn="just"/>
            <a:r>
              <a:rPr lang="es-ES" sz="2400" dirty="0"/>
              <a:t>• Cubrir con azul de metileno acuoso por 1 o 2 min.</a:t>
            </a:r>
          </a:p>
          <a:p>
            <a:pPr algn="just"/>
            <a:r>
              <a:rPr lang="es-ES" sz="2400" dirty="0"/>
              <a:t>• Enjuagar con agua corriente y secar.</a:t>
            </a:r>
          </a:p>
        </p:txBody>
      </p:sp>
    </p:spTree>
    <p:extLst>
      <p:ext uri="{BB962C8B-B14F-4D97-AF65-F5344CB8AC3E}">
        <p14:creationId xmlns:p14="http://schemas.microsoft.com/office/powerpoint/2010/main" val="32644036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6"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635" y="188641"/>
            <a:ext cx="6588731" cy="6789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165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476672"/>
            <a:ext cx="7992888" cy="5632311"/>
          </a:xfrm>
          <a:prstGeom prst="rect">
            <a:avLst/>
          </a:prstGeom>
        </p:spPr>
        <p:txBody>
          <a:bodyPr wrap="square">
            <a:spAutoFit/>
          </a:bodyPr>
          <a:lstStyle/>
          <a:p>
            <a:pPr marL="342900" indent="-342900" algn="just">
              <a:buFont typeface="Wingdings" panose="05000000000000000000" pitchFamily="2" charset="2"/>
              <a:buChar char="Ø"/>
            </a:pPr>
            <a:r>
              <a:rPr lang="es-ES" sz="2400" b="1" dirty="0"/>
              <a:t>MATERIAL NECESARIO.</a:t>
            </a:r>
            <a:endParaRPr lang="es-ES" sz="2400" dirty="0"/>
          </a:p>
          <a:p>
            <a:pPr algn="just"/>
            <a:r>
              <a:rPr lang="es-ES" sz="2400" dirty="0"/>
              <a:t>- Depresor (imprescindible)</a:t>
            </a:r>
          </a:p>
          <a:p>
            <a:pPr algn="just"/>
            <a:r>
              <a:rPr lang="es-ES" sz="2400" dirty="0"/>
              <a:t>- Hisopo de algodón </a:t>
            </a:r>
          </a:p>
          <a:p>
            <a:pPr marL="342900" indent="-342900" algn="just">
              <a:buFont typeface="Wingdings" panose="05000000000000000000" pitchFamily="2" charset="2"/>
              <a:buChar char="Ø"/>
            </a:pPr>
            <a:r>
              <a:rPr lang="es-ES" sz="2400" b="1" dirty="0"/>
              <a:t>TÉCNICA.</a:t>
            </a:r>
            <a:endParaRPr lang="es-ES" sz="2400" dirty="0"/>
          </a:p>
          <a:p>
            <a:pPr algn="just"/>
            <a:r>
              <a:rPr lang="es-ES" sz="2400" dirty="0"/>
              <a:t>Bajo visión directa, con la ayuda del depresor, se tocará con el hisopo en todas las partes con exudado, membranas o inflamación. Se deben frotar las criptas tonsilares y la faringe posterior. </a:t>
            </a:r>
            <a:r>
              <a:rPr lang="es-ES" sz="2400" b="1" dirty="0"/>
              <a:t>En lo posible no tocar la mucosa oral, lengua, úvula ni dientes.</a:t>
            </a:r>
          </a:p>
          <a:p>
            <a:pPr marL="342900" indent="-342900" algn="just">
              <a:buFont typeface="Wingdings" panose="05000000000000000000" pitchFamily="2" charset="2"/>
              <a:buChar char="Ø"/>
            </a:pPr>
            <a:r>
              <a:rPr lang="es-ES" sz="2400" b="1" dirty="0"/>
              <a:t>NÚMERO DE MUESTRAS Y/O VOLUMEN.</a:t>
            </a:r>
            <a:endParaRPr lang="es-ES" sz="2400" dirty="0"/>
          </a:p>
          <a:p>
            <a:pPr algn="just"/>
            <a:r>
              <a:rPr lang="es-ES" sz="2400" dirty="0"/>
              <a:t>Basta con un hisopo.</a:t>
            </a:r>
          </a:p>
          <a:p>
            <a:pPr marL="342900" indent="-342900" algn="just">
              <a:buFont typeface="Wingdings" panose="05000000000000000000" pitchFamily="2" charset="2"/>
              <a:buChar char="Ø"/>
            </a:pPr>
            <a:r>
              <a:rPr lang="es-ES" sz="2400" b="1" dirty="0"/>
              <a:t>TRANSPORTE Y CONSERVACION.</a:t>
            </a:r>
            <a:endParaRPr lang="es-ES" sz="2400" dirty="0"/>
          </a:p>
          <a:p>
            <a:pPr algn="just"/>
            <a:r>
              <a:rPr lang="es-ES" sz="2400" dirty="0"/>
              <a:t>No requiere medidas especiales para su transporte y conservación, de no realizar la siembra de inmediato se puede usar el medio de transporte de Stuart. </a:t>
            </a:r>
          </a:p>
        </p:txBody>
      </p:sp>
    </p:spTree>
    <p:extLst>
      <p:ext uri="{BB962C8B-B14F-4D97-AF65-F5344CB8AC3E}">
        <p14:creationId xmlns:p14="http://schemas.microsoft.com/office/powerpoint/2010/main" val="7690556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esultado de imagen para coloracion de ziel neels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139" y="28638"/>
            <a:ext cx="8529034" cy="6829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2150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456" y="85724"/>
            <a:ext cx="8586989" cy="677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6315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esultado de imagen para coloracion de ziel neels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893"/>
            <a:ext cx="6858000" cy="6871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6098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225"/>
            <a:ext cx="8352928"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0900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5576" y="332656"/>
            <a:ext cx="7560840" cy="5078313"/>
          </a:xfrm>
          <a:prstGeom prst="rect">
            <a:avLst/>
          </a:prstGeom>
        </p:spPr>
        <p:txBody>
          <a:bodyPr wrap="square">
            <a:spAutoFit/>
          </a:bodyPr>
          <a:lstStyle/>
          <a:p>
            <a:pPr algn="just">
              <a:lnSpc>
                <a:spcPct val="150000"/>
              </a:lnSpc>
            </a:pPr>
            <a:r>
              <a:rPr lang="es-ES" sz="2400" dirty="0"/>
              <a:t>En la lectura de la coloración de </a:t>
            </a:r>
            <a:r>
              <a:rPr lang="es-ES" sz="2400" dirty="0" err="1"/>
              <a:t>Ziehl-Neelsen</a:t>
            </a:r>
            <a:r>
              <a:rPr lang="es-ES" sz="2400" dirty="0"/>
              <a:t> se cuantifica el resultado. </a:t>
            </a:r>
          </a:p>
          <a:p>
            <a:pPr algn="just">
              <a:lnSpc>
                <a:spcPct val="150000"/>
              </a:lnSpc>
            </a:pPr>
            <a:r>
              <a:rPr lang="es-ES" sz="2400" dirty="0"/>
              <a:t>La lectura en 4 líneas, 2 horizontales y 2 verticales, hasta el conteo aproximado de 300 campos y se realiza la codificación según el número de bacilos observados.</a:t>
            </a:r>
          </a:p>
          <a:p>
            <a:pPr algn="just">
              <a:lnSpc>
                <a:spcPct val="150000"/>
              </a:lnSpc>
            </a:pPr>
            <a:endParaRPr lang="es-ES" sz="2400" dirty="0"/>
          </a:p>
          <a:p>
            <a:pPr algn="just">
              <a:lnSpc>
                <a:spcPct val="150000"/>
              </a:lnSpc>
            </a:pPr>
            <a:r>
              <a:rPr lang="es-ES" sz="2400" dirty="0"/>
              <a:t>Otra forma de lectura recomendada, sobre todo en países de alta incidencia de tuberculosis recomienda la observación de 100 campos y el resultado se da en cruces.</a:t>
            </a:r>
          </a:p>
        </p:txBody>
      </p:sp>
    </p:spTree>
    <p:extLst>
      <p:ext uri="{BB962C8B-B14F-4D97-AF65-F5344CB8AC3E}">
        <p14:creationId xmlns:p14="http://schemas.microsoft.com/office/powerpoint/2010/main" val="32644036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rotWithShape="1">
          <a:blip r:embed="rId2"/>
          <a:srcRect l="23933" t="10303" r="25914" b="43333"/>
          <a:stretch/>
        </p:blipFill>
        <p:spPr bwMode="auto">
          <a:xfrm>
            <a:off x="179512" y="476672"/>
            <a:ext cx="8784976" cy="63813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47656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rotWithShape="1">
          <a:blip r:embed="rId2"/>
          <a:srcRect l="29878" t="23318" r="15700" b="33301"/>
          <a:stretch/>
        </p:blipFill>
        <p:spPr bwMode="auto">
          <a:xfrm>
            <a:off x="432520" y="86096"/>
            <a:ext cx="7920880" cy="5616624"/>
          </a:xfrm>
          <a:prstGeom prst="rect">
            <a:avLst/>
          </a:prstGeom>
          <a:ln>
            <a:noFill/>
          </a:ln>
          <a:extLst>
            <a:ext uri="{53640926-AAD7-44D8-BBD7-CCE9431645EC}">
              <a14:shadowObscured xmlns:a14="http://schemas.microsoft.com/office/drawing/2010/main"/>
            </a:ext>
          </a:extLst>
        </p:spPr>
      </p:pic>
      <p:sp>
        <p:nvSpPr>
          <p:cNvPr id="3" name="2 Rectángulo"/>
          <p:cNvSpPr/>
          <p:nvPr/>
        </p:nvSpPr>
        <p:spPr>
          <a:xfrm>
            <a:off x="278276" y="5534561"/>
            <a:ext cx="8496944" cy="1015663"/>
          </a:xfrm>
          <a:prstGeom prst="rect">
            <a:avLst/>
          </a:prstGeom>
        </p:spPr>
        <p:txBody>
          <a:bodyPr wrap="square">
            <a:spAutoFit/>
          </a:bodyPr>
          <a:lstStyle/>
          <a:p>
            <a:pPr marL="285750" indent="-285750" algn="just">
              <a:buFont typeface="Wingdings" panose="05000000000000000000" pitchFamily="2" charset="2"/>
              <a:buChar char="q"/>
            </a:pPr>
            <a:r>
              <a:rPr lang="es-ES" sz="2000" b="1" dirty="0"/>
              <a:t>Todas las muestras en busca de BAAR después de realizado el examen directo serán enviadas al laboratorio de referencia para su cultivo, porque  el examen directo puede ser negativo y el cultivo positivo. </a:t>
            </a:r>
          </a:p>
        </p:txBody>
      </p:sp>
      <p:sp>
        <p:nvSpPr>
          <p:cNvPr id="4" name="3 Rectángulo"/>
          <p:cNvSpPr/>
          <p:nvPr/>
        </p:nvSpPr>
        <p:spPr>
          <a:xfrm>
            <a:off x="248901" y="908720"/>
            <a:ext cx="864096" cy="553998"/>
          </a:xfrm>
          <a:prstGeom prst="rect">
            <a:avLst/>
          </a:prstGeom>
        </p:spPr>
        <p:txBody>
          <a:bodyPr wrap="square">
            <a:spAutoFit/>
          </a:bodyPr>
          <a:lstStyle/>
          <a:p>
            <a:pPr algn="just">
              <a:lnSpc>
                <a:spcPct val="150000"/>
              </a:lnSpc>
            </a:pPr>
            <a:r>
              <a:rPr lang="es-ES" sz="2000" b="1" dirty="0"/>
              <a:t>OMS</a:t>
            </a:r>
          </a:p>
        </p:txBody>
      </p:sp>
    </p:spTree>
    <p:extLst>
      <p:ext uri="{BB962C8B-B14F-4D97-AF65-F5344CB8AC3E}">
        <p14:creationId xmlns:p14="http://schemas.microsoft.com/office/powerpoint/2010/main" val="5329280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67544" y="1412776"/>
            <a:ext cx="8280920" cy="5262979"/>
          </a:xfrm>
          <a:prstGeom prst="rect">
            <a:avLst/>
          </a:prstGeom>
        </p:spPr>
        <p:txBody>
          <a:bodyPr wrap="square">
            <a:spAutoFit/>
          </a:bodyPr>
          <a:lstStyle/>
          <a:p>
            <a:pPr marL="342900" indent="-342900" algn="just">
              <a:buFont typeface="Wingdings" panose="05000000000000000000" pitchFamily="2" charset="2"/>
              <a:buChar char="v"/>
            </a:pPr>
            <a:r>
              <a:rPr lang="es-ES" sz="2400" b="1" dirty="0"/>
              <a:t>Esta muestra se utiliza fundamentalmente para valorar la colonización del tracto respiratorio en el paciente ventilado. </a:t>
            </a:r>
          </a:p>
          <a:p>
            <a:pPr marL="342900" indent="-342900" algn="just">
              <a:buFont typeface="Wingdings" panose="05000000000000000000" pitchFamily="2" charset="2"/>
              <a:buChar char="v"/>
            </a:pPr>
            <a:endParaRPr lang="es-ES" sz="2400" b="1" dirty="0"/>
          </a:p>
          <a:p>
            <a:pPr marL="342900" indent="-342900" algn="just">
              <a:buFont typeface="Wingdings" panose="05000000000000000000" pitchFamily="2" charset="2"/>
              <a:buChar char="v"/>
            </a:pPr>
            <a:r>
              <a:rPr lang="es-ES" sz="2400" b="1" dirty="0"/>
              <a:t>Tiene valor análogo al esputo por su contaminación con la flora </a:t>
            </a:r>
            <a:r>
              <a:rPr lang="es-ES" sz="2400" b="1" dirty="0" err="1"/>
              <a:t>orofaríngea</a:t>
            </a:r>
            <a:r>
              <a:rPr lang="es-ES" sz="2400" b="1" dirty="0"/>
              <a:t>. No obstante un cultivo puro ( crecimiento en 3 o 4 cuadrantes de la placa de Petri ) se correlaciona bien con la etiología de la neumonía en el paciente ventilado.</a:t>
            </a:r>
          </a:p>
          <a:p>
            <a:pPr algn="just"/>
            <a:endParaRPr lang="es-ES" sz="2400" dirty="0"/>
          </a:p>
          <a:p>
            <a:pPr marL="342900" indent="-342900" algn="just">
              <a:buFont typeface="Wingdings" panose="05000000000000000000" pitchFamily="2" charset="2"/>
              <a:buChar char="v"/>
            </a:pPr>
            <a:r>
              <a:rPr lang="es-ES" sz="2400" dirty="0"/>
              <a:t>Esta muestra se obtiene con sonda de aspiración por personal de enfermería debidamente entrenado.</a:t>
            </a:r>
          </a:p>
          <a:p>
            <a:pPr algn="just"/>
            <a:endParaRPr lang="es-ES" sz="2400" dirty="0"/>
          </a:p>
          <a:p>
            <a:pPr marL="342900" indent="-342900" algn="just">
              <a:buFont typeface="Wingdings" panose="05000000000000000000" pitchFamily="2" charset="2"/>
              <a:buChar char="v"/>
            </a:pPr>
            <a:r>
              <a:rPr lang="es-ES" sz="2400" dirty="0"/>
              <a:t>Se enviará al laboratorio en tubo estéril. </a:t>
            </a:r>
          </a:p>
          <a:p>
            <a:pPr algn="just"/>
            <a:endParaRPr lang="es-ES" sz="2400" dirty="0"/>
          </a:p>
          <a:p>
            <a:pPr marL="342900" indent="-342900" algn="just">
              <a:buFont typeface="Wingdings" panose="05000000000000000000" pitchFamily="2" charset="2"/>
              <a:buChar char="v"/>
            </a:pPr>
            <a:r>
              <a:rPr lang="es-ES" sz="2400" dirty="0"/>
              <a:t>Tiene las mismas consideraciones que la expectoración.</a:t>
            </a:r>
          </a:p>
        </p:txBody>
      </p:sp>
      <p:sp>
        <p:nvSpPr>
          <p:cNvPr id="4" name="3 Rectángulo"/>
          <p:cNvSpPr/>
          <p:nvPr/>
        </p:nvSpPr>
        <p:spPr>
          <a:xfrm>
            <a:off x="467544" y="149848"/>
            <a:ext cx="7920880" cy="11189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tx1"/>
                </a:solidFill>
              </a:rPr>
              <a:t>MUESTRAS DEL TRACTO RESPIRATORIO INFERIOR</a:t>
            </a:r>
            <a:endParaRPr lang="es-ES" sz="2400" dirty="0">
              <a:solidFill>
                <a:schemeClr val="tx1"/>
              </a:solidFill>
            </a:endParaRPr>
          </a:p>
          <a:p>
            <a:pPr algn="ctr"/>
            <a:r>
              <a:rPr lang="es-ES" sz="2400" b="1" dirty="0">
                <a:solidFill>
                  <a:schemeClr val="tx1"/>
                </a:solidFill>
              </a:rPr>
              <a:t>ASPIRADO TRAQUEAL O SECRECIONES TRAQUEALES</a:t>
            </a:r>
            <a:endParaRPr lang="es-ES" sz="2400" dirty="0">
              <a:solidFill>
                <a:schemeClr val="tx1"/>
              </a:solidFill>
            </a:endParaRPr>
          </a:p>
        </p:txBody>
      </p:sp>
    </p:spTree>
    <p:extLst>
      <p:ext uri="{BB962C8B-B14F-4D97-AF65-F5344CB8AC3E}">
        <p14:creationId xmlns:p14="http://schemas.microsoft.com/office/powerpoint/2010/main" val="32644036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287519"/>
            <a:ext cx="7200800" cy="4062651"/>
          </a:xfrm>
          <a:prstGeom prst="rect">
            <a:avLst/>
          </a:prstGeom>
        </p:spPr>
        <p:txBody>
          <a:bodyPr wrap="square">
            <a:spAutoFit/>
          </a:bodyPr>
          <a:lstStyle/>
          <a:p>
            <a:endParaRPr lang="es-ES" dirty="0"/>
          </a:p>
          <a:p>
            <a:pPr algn="just"/>
            <a:r>
              <a:rPr lang="es-ES" sz="2400" dirty="0"/>
              <a:t>Es un procedimiento médico.</a:t>
            </a:r>
          </a:p>
          <a:p>
            <a:pPr algn="just"/>
            <a:endParaRPr lang="es-ES" sz="2400" dirty="0"/>
          </a:p>
          <a:p>
            <a:pPr marL="342900" indent="-342900" algn="just">
              <a:buFont typeface="Wingdings" panose="05000000000000000000" pitchFamily="2" charset="2"/>
              <a:buChar char="Ø"/>
            </a:pPr>
            <a:r>
              <a:rPr lang="es-ES" sz="2400" b="1" dirty="0"/>
              <a:t>MATERIAL NECESARIO.</a:t>
            </a:r>
            <a:endParaRPr lang="es-ES" sz="2400" dirty="0"/>
          </a:p>
          <a:p>
            <a:pPr algn="just"/>
            <a:r>
              <a:rPr lang="es-ES" sz="2400" dirty="0"/>
              <a:t>- Guantes, campos, gasa estériles.</a:t>
            </a:r>
          </a:p>
          <a:p>
            <a:pPr algn="just"/>
            <a:r>
              <a:rPr lang="es-ES" sz="2400" dirty="0"/>
              <a:t>- Alcohol etílico o </a:t>
            </a:r>
            <a:r>
              <a:rPr lang="es-ES" sz="2400" dirty="0" err="1"/>
              <a:t>isopropílico</a:t>
            </a:r>
            <a:r>
              <a:rPr lang="es-ES" sz="2400" dirty="0"/>
              <a:t> al 70%.</a:t>
            </a:r>
          </a:p>
          <a:p>
            <a:pPr algn="just"/>
            <a:r>
              <a:rPr lang="es-ES" sz="2400" dirty="0"/>
              <a:t>- Yodo </a:t>
            </a:r>
            <a:r>
              <a:rPr lang="es-ES" sz="2400" dirty="0" err="1"/>
              <a:t>povidona</a:t>
            </a:r>
            <a:r>
              <a:rPr lang="es-ES" sz="2400" dirty="0"/>
              <a:t> al 10%</a:t>
            </a:r>
          </a:p>
          <a:p>
            <a:pPr algn="just"/>
            <a:r>
              <a:rPr lang="es-ES" sz="2400" dirty="0"/>
              <a:t>- Suero fisiológico.</a:t>
            </a:r>
          </a:p>
          <a:p>
            <a:pPr algn="just"/>
            <a:r>
              <a:rPr lang="es-ES" sz="2400" dirty="0"/>
              <a:t>- Jeringas estériles.</a:t>
            </a:r>
          </a:p>
          <a:p>
            <a:pPr algn="just"/>
            <a:r>
              <a:rPr lang="es-ES" sz="2400" dirty="0"/>
              <a:t>- Aguja y catéter nº 14-16 (de subclavia).</a:t>
            </a:r>
          </a:p>
          <a:p>
            <a:pPr algn="just"/>
            <a:r>
              <a:rPr lang="es-ES" sz="2400" dirty="0"/>
              <a:t>- Anestésico local / lidocaína al 1-2% con adrenalina.</a:t>
            </a:r>
          </a:p>
        </p:txBody>
      </p:sp>
      <p:sp>
        <p:nvSpPr>
          <p:cNvPr id="3" name="2 Rectángulo"/>
          <p:cNvSpPr/>
          <p:nvPr/>
        </p:nvSpPr>
        <p:spPr>
          <a:xfrm>
            <a:off x="467544" y="149848"/>
            <a:ext cx="7920880" cy="11189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tx1"/>
                </a:solidFill>
              </a:rPr>
              <a:t>MUESTRAS DEL TRACTO RESPIRATORIO INFERIOR</a:t>
            </a:r>
            <a:endParaRPr lang="es-ES" sz="2400" dirty="0">
              <a:solidFill>
                <a:schemeClr val="tx1"/>
              </a:solidFill>
            </a:endParaRPr>
          </a:p>
          <a:p>
            <a:pPr algn="ctr"/>
            <a:r>
              <a:rPr lang="es-ES" sz="2400" b="1" dirty="0">
                <a:solidFill>
                  <a:schemeClr val="tx1"/>
                </a:solidFill>
              </a:rPr>
              <a:t>PUNCIÓN TRANSTRAQUEAL</a:t>
            </a:r>
            <a:endParaRPr lang="es-ES" sz="2400" dirty="0">
              <a:solidFill>
                <a:schemeClr val="tx1"/>
              </a:solidFill>
            </a:endParaRPr>
          </a:p>
        </p:txBody>
      </p:sp>
    </p:spTree>
    <p:extLst>
      <p:ext uri="{BB962C8B-B14F-4D97-AF65-F5344CB8AC3E}">
        <p14:creationId xmlns:p14="http://schemas.microsoft.com/office/powerpoint/2010/main" val="7810069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42256" y="836712"/>
            <a:ext cx="7902152" cy="4524315"/>
          </a:xfrm>
          <a:prstGeom prst="rect">
            <a:avLst/>
          </a:prstGeom>
        </p:spPr>
        <p:txBody>
          <a:bodyPr wrap="square">
            <a:spAutoFit/>
          </a:bodyPr>
          <a:lstStyle/>
          <a:p>
            <a:pPr marL="342900" indent="-342900" algn="just">
              <a:buFont typeface="Wingdings" panose="05000000000000000000" pitchFamily="2" charset="2"/>
              <a:buChar char="Ø"/>
            </a:pPr>
            <a:r>
              <a:rPr lang="es-ES" sz="2400" b="1" dirty="0"/>
              <a:t>TÉCNICA O METODOLOGÍA DE OBTENCIÓN DEL PRODUCTO.</a:t>
            </a:r>
            <a:endParaRPr lang="es-ES" sz="2400" dirty="0"/>
          </a:p>
          <a:p>
            <a:pPr algn="just"/>
            <a:r>
              <a:rPr lang="es-ES" sz="2400" dirty="0"/>
              <a:t>- Técnica a realizar por personal entrenado.</a:t>
            </a:r>
          </a:p>
          <a:p>
            <a:pPr algn="just"/>
            <a:r>
              <a:rPr lang="es-ES" sz="2400" dirty="0"/>
              <a:t>- Desinfección de la piel con Yodo </a:t>
            </a:r>
            <a:r>
              <a:rPr lang="es-ES" sz="2400" dirty="0" err="1"/>
              <a:t>povidona</a:t>
            </a:r>
            <a:r>
              <a:rPr lang="es-ES" sz="2400" dirty="0"/>
              <a:t>.</a:t>
            </a:r>
          </a:p>
          <a:p>
            <a:pPr algn="just"/>
            <a:r>
              <a:rPr lang="es-ES" sz="2400" dirty="0"/>
              <a:t>- Introducción del catéter por punción a través de la membrana </a:t>
            </a:r>
            <a:r>
              <a:rPr lang="es-ES" sz="2400" dirty="0" err="1"/>
              <a:t>cricotiroidea</a:t>
            </a:r>
            <a:r>
              <a:rPr lang="es-ES" sz="2400" dirty="0"/>
              <a:t>, inyectar suero fisiológico y aspirar.</a:t>
            </a:r>
          </a:p>
          <a:p>
            <a:pPr algn="just"/>
            <a:endParaRPr lang="es-ES" sz="2400" dirty="0"/>
          </a:p>
          <a:p>
            <a:pPr marL="342900" indent="-342900" algn="just">
              <a:buFont typeface="Wingdings" panose="05000000000000000000" pitchFamily="2" charset="2"/>
              <a:buChar char="Ø"/>
            </a:pPr>
            <a:r>
              <a:rPr lang="es-ES" sz="2400" b="1" dirty="0"/>
              <a:t>VOLUMEN DE LA MUESTRA.</a:t>
            </a:r>
            <a:endParaRPr lang="es-ES" sz="2400" dirty="0"/>
          </a:p>
          <a:p>
            <a:pPr algn="just"/>
            <a:r>
              <a:rPr lang="es-ES" sz="2400" dirty="0"/>
              <a:t>La máxima cantidad de aspirado posible.</a:t>
            </a:r>
          </a:p>
          <a:p>
            <a:pPr algn="just"/>
            <a:endParaRPr lang="es-ES" sz="2400" dirty="0"/>
          </a:p>
          <a:p>
            <a:pPr marL="342900" indent="-342900" algn="just">
              <a:buFont typeface="Wingdings" panose="05000000000000000000" pitchFamily="2" charset="2"/>
              <a:buChar char="Ø"/>
            </a:pPr>
            <a:r>
              <a:rPr lang="es-ES" sz="2400" b="1" dirty="0"/>
              <a:t>TRANSPORTE Y CONSERVACION.</a:t>
            </a:r>
            <a:endParaRPr lang="es-ES" sz="2400" dirty="0"/>
          </a:p>
          <a:p>
            <a:pPr algn="just"/>
            <a:r>
              <a:rPr lang="es-ES" sz="2400" dirty="0"/>
              <a:t>Envío inmediato al laboratorio. (No superior a 2 horas)</a:t>
            </a:r>
          </a:p>
        </p:txBody>
      </p:sp>
    </p:spTree>
    <p:extLst>
      <p:ext uri="{BB962C8B-B14F-4D97-AF65-F5344CB8AC3E}">
        <p14:creationId xmlns:p14="http://schemas.microsoft.com/office/powerpoint/2010/main" val="3764402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imagen toma de muestra de exudADO FARING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93"/>
            <a:ext cx="7884368" cy="343539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sultado de imagen para imagen DE ESTREPTO PYOGE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3284984"/>
            <a:ext cx="7668344"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0556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764704"/>
            <a:ext cx="7704856" cy="5632311"/>
          </a:xfrm>
          <a:prstGeom prst="rect">
            <a:avLst/>
          </a:prstGeom>
        </p:spPr>
        <p:txBody>
          <a:bodyPr wrap="square">
            <a:spAutoFit/>
          </a:bodyPr>
          <a:lstStyle/>
          <a:p>
            <a:pPr marL="342900" indent="-342900" algn="just">
              <a:buFont typeface="Wingdings" panose="05000000000000000000" pitchFamily="2" charset="2"/>
              <a:buChar char="Ø"/>
            </a:pPr>
            <a:r>
              <a:rPr lang="es-ES" sz="2400" b="1" dirty="0"/>
              <a:t>OBSERVACIONES.</a:t>
            </a:r>
          </a:p>
          <a:p>
            <a:pPr algn="just"/>
            <a:endParaRPr lang="es-ES" sz="2400" dirty="0"/>
          </a:p>
          <a:p>
            <a:pPr marL="342900" indent="-342900" algn="just">
              <a:buFont typeface="Wingdings" panose="05000000000000000000" pitchFamily="2" charset="2"/>
              <a:buChar char="§"/>
            </a:pPr>
            <a:r>
              <a:rPr lang="es-ES" sz="2400" dirty="0"/>
              <a:t>Útil en enfermos graves que no expectoran o lo hacen con esputos de mala calidad.</a:t>
            </a:r>
          </a:p>
          <a:p>
            <a:pPr algn="just"/>
            <a:endParaRPr lang="es-ES" sz="2400" dirty="0"/>
          </a:p>
          <a:p>
            <a:pPr marL="342900" indent="-342900" algn="just">
              <a:buFont typeface="Wingdings" panose="05000000000000000000" pitchFamily="2" charset="2"/>
              <a:buChar char="§"/>
            </a:pPr>
            <a:r>
              <a:rPr lang="es-ES" sz="2400" b="1" dirty="0"/>
              <a:t>Indicado ante neumonías que responden mal al tratamiento empírico y neumonía nosocomial.</a:t>
            </a:r>
          </a:p>
          <a:p>
            <a:pPr algn="just"/>
            <a:endParaRPr lang="es-ES" sz="2400" dirty="0"/>
          </a:p>
          <a:p>
            <a:pPr marL="342900" indent="-342900" algn="just">
              <a:buFont typeface="Wingdings" panose="05000000000000000000" pitchFamily="2" charset="2"/>
              <a:buChar char="§"/>
            </a:pPr>
            <a:r>
              <a:rPr lang="es-ES" sz="2400" dirty="0"/>
              <a:t>No aconsejable en enfermedad obstructiva crónica ni en enfermos hospitalizados durante largo tiempo ya que pueden encontrarse muy colonizados. </a:t>
            </a:r>
          </a:p>
          <a:p>
            <a:pPr algn="just"/>
            <a:endParaRPr lang="es-ES" sz="2400" dirty="0"/>
          </a:p>
          <a:p>
            <a:pPr marL="342900" indent="-342900" algn="just">
              <a:buFont typeface="Wingdings" panose="05000000000000000000" pitchFamily="2" charset="2"/>
              <a:buChar char="§"/>
            </a:pPr>
            <a:r>
              <a:rPr lang="es-ES" sz="2400" dirty="0"/>
              <a:t>Contraindicado en hipoxia severa y trastornos de coagulación. Posibles complicaciones como enfisema subcutáneo o hemoptisis.</a:t>
            </a:r>
          </a:p>
        </p:txBody>
      </p:sp>
    </p:spTree>
    <p:extLst>
      <p:ext uri="{BB962C8B-B14F-4D97-AF65-F5344CB8AC3E}">
        <p14:creationId xmlns:p14="http://schemas.microsoft.com/office/powerpoint/2010/main" val="14337242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692696"/>
            <a:ext cx="6624736" cy="1200329"/>
          </a:xfrm>
          <a:prstGeom prst="rect">
            <a:avLst/>
          </a:prstGeom>
        </p:spPr>
        <p:txBody>
          <a:bodyPr wrap="square">
            <a:spAutoFit/>
          </a:bodyPr>
          <a:lstStyle/>
          <a:p>
            <a:pPr algn="just"/>
            <a:r>
              <a:rPr lang="es-ES" sz="2400" b="1" dirty="0"/>
              <a:t>BIBLIOGRAFÍA:</a:t>
            </a:r>
          </a:p>
          <a:p>
            <a:pPr algn="just"/>
            <a:r>
              <a:rPr lang="es-ES" sz="2400" b="1" dirty="0"/>
              <a:t>Microbiología Clínica. </a:t>
            </a:r>
            <a:r>
              <a:rPr lang="es-ES" sz="2400" b="1" dirty="0" err="1"/>
              <a:t>Jawetz</a:t>
            </a:r>
            <a:r>
              <a:rPr lang="es-ES" sz="2400" b="1" dirty="0"/>
              <a:t> 25 Ed.</a:t>
            </a:r>
          </a:p>
          <a:p>
            <a:pPr algn="just"/>
            <a:r>
              <a:rPr lang="es-ES" sz="2400" b="1" dirty="0"/>
              <a:t>Diagnóstico microbiológico. </a:t>
            </a:r>
            <a:r>
              <a:rPr lang="es-ES" sz="2400" b="1" dirty="0" err="1"/>
              <a:t>Koneman</a:t>
            </a:r>
            <a:r>
              <a:rPr lang="es-ES" sz="2400" b="1" dirty="0"/>
              <a:t>. 8va Ed.</a:t>
            </a:r>
          </a:p>
        </p:txBody>
      </p:sp>
    </p:spTree>
    <p:extLst>
      <p:ext uri="{BB962C8B-B14F-4D97-AF65-F5344CB8AC3E}">
        <p14:creationId xmlns:p14="http://schemas.microsoft.com/office/powerpoint/2010/main" val="3674511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18665" y="980728"/>
            <a:ext cx="7393695" cy="5262979"/>
          </a:xfrm>
          <a:prstGeom prst="rect">
            <a:avLst/>
          </a:prstGeom>
        </p:spPr>
        <p:txBody>
          <a:bodyPr wrap="square">
            <a:spAutoFit/>
          </a:bodyPr>
          <a:lstStyle/>
          <a:p>
            <a:pPr algn="just"/>
            <a:r>
              <a:rPr lang="es-ES" sz="2400" b="1" dirty="0"/>
              <a:t>Procedimiento</a:t>
            </a:r>
          </a:p>
          <a:p>
            <a:pPr algn="just"/>
            <a:r>
              <a:rPr lang="es-ES" sz="2400" dirty="0"/>
              <a:t>La siembra se realizará en placas de agar sangre y se incubarán a 37ºC por 24 h.</a:t>
            </a:r>
          </a:p>
          <a:p>
            <a:pPr algn="just"/>
            <a:r>
              <a:rPr lang="es-ES" sz="2400" dirty="0"/>
              <a:t>Se consideran patógenos obligados: </a:t>
            </a:r>
          </a:p>
          <a:p>
            <a:pPr algn="just"/>
            <a:r>
              <a:rPr lang="es-ES" sz="2400" dirty="0"/>
              <a:t>                 • </a:t>
            </a:r>
            <a:r>
              <a:rPr lang="es-ES" sz="2400" i="1" dirty="0"/>
              <a:t>Estreptococos β-hemolíticos grupo A</a:t>
            </a:r>
          </a:p>
          <a:p>
            <a:pPr algn="just"/>
            <a:r>
              <a:rPr lang="es-ES" sz="2400" i="1" dirty="0"/>
              <a:t>                 • </a:t>
            </a:r>
            <a:r>
              <a:rPr lang="es-ES" sz="2400" i="1" dirty="0" err="1"/>
              <a:t>Corynebacterium</a:t>
            </a:r>
            <a:r>
              <a:rPr lang="es-ES" sz="2400" i="1" dirty="0"/>
              <a:t> </a:t>
            </a:r>
            <a:r>
              <a:rPr lang="es-ES" sz="2400" i="1" dirty="0" err="1"/>
              <a:t>diptheriae</a:t>
            </a:r>
            <a:endParaRPr lang="es-ES" sz="2400" i="1" dirty="0"/>
          </a:p>
          <a:p>
            <a:pPr algn="just"/>
            <a:r>
              <a:rPr lang="es-ES" sz="2400" dirty="0"/>
              <a:t>Según criterios clínicos: • </a:t>
            </a:r>
            <a:r>
              <a:rPr lang="es-ES" sz="2400" i="1" dirty="0"/>
              <a:t>Estreptococos </a:t>
            </a:r>
            <a:r>
              <a:rPr lang="es-ES" sz="2400" i="1" dirty="0" err="1"/>
              <a:t>pneumoniae</a:t>
            </a:r>
            <a:endParaRPr lang="es-ES" sz="2400" i="1" dirty="0"/>
          </a:p>
          <a:p>
            <a:pPr algn="just"/>
            <a:r>
              <a:rPr lang="es-ES" sz="2400" i="1" dirty="0"/>
              <a:t>                                            • </a:t>
            </a:r>
            <a:r>
              <a:rPr lang="es-ES" sz="2400" i="1" dirty="0" err="1"/>
              <a:t>Haemophylus</a:t>
            </a:r>
            <a:r>
              <a:rPr lang="es-ES" sz="2400" i="1" dirty="0"/>
              <a:t> </a:t>
            </a:r>
            <a:r>
              <a:rPr lang="es-ES" sz="2400" i="1" dirty="0" err="1"/>
              <a:t>influenzae</a:t>
            </a:r>
            <a:endParaRPr lang="es-ES" sz="2400" i="1" dirty="0"/>
          </a:p>
          <a:p>
            <a:pPr algn="just"/>
            <a:r>
              <a:rPr lang="es-ES" sz="2400" i="1" dirty="0"/>
              <a:t>                                            • </a:t>
            </a:r>
            <a:r>
              <a:rPr lang="es-ES" sz="2400" i="1" dirty="0" err="1"/>
              <a:t>Enterobacterias</a:t>
            </a:r>
            <a:endParaRPr lang="es-ES" sz="2400" i="1" dirty="0"/>
          </a:p>
          <a:p>
            <a:pPr algn="just"/>
            <a:r>
              <a:rPr lang="es-ES" sz="2400" i="1" dirty="0"/>
              <a:t>                                            • </a:t>
            </a:r>
            <a:r>
              <a:rPr lang="es-ES" sz="2400" i="1" dirty="0" err="1"/>
              <a:t>Pseudomonas</a:t>
            </a:r>
            <a:r>
              <a:rPr lang="es-ES" sz="2400" i="1" dirty="0"/>
              <a:t> </a:t>
            </a:r>
            <a:r>
              <a:rPr lang="es-ES" sz="2400" i="1" dirty="0" err="1"/>
              <a:t>aeruginosa</a:t>
            </a:r>
            <a:endParaRPr lang="es-ES" sz="2400" i="1" dirty="0"/>
          </a:p>
          <a:p>
            <a:pPr algn="just"/>
            <a:r>
              <a:rPr lang="es-ES" sz="2400" b="1" i="1" dirty="0"/>
              <a:t>                                            </a:t>
            </a:r>
            <a:r>
              <a:rPr lang="es-ES" sz="2400" i="1" dirty="0"/>
              <a:t>• </a:t>
            </a:r>
            <a:r>
              <a:rPr lang="es-ES" sz="2400" i="1" dirty="0" err="1"/>
              <a:t>Staphylococcus</a:t>
            </a:r>
            <a:r>
              <a:rPr lang="es-ES" sz="2400" i="1" dirty="0"/>
              <a:t> </a:t>
            </a:r>
            <a:r>
              <a:rPr lang="es-ES" sz="2400" i="1" dirty="0" err="1"/>
              <a:t>aureus</a:t>
            </a:r>
            <a:endParaRPr lang="es-ES" sz="2400" i="1" dirty="0"/>
          </a:p>
          <a:p>
            <a:pPr algn="just"/>
            <a:endParaRPr lang="es-ES" sz="2400" b="1" dirty="0"/>
          </a:p>
          <a:p>
            <a:pPr algn="just"/>
            <a:r>
              <a:rPr lang="es-ES" sz="2400" b="1" dirty="0"/>
              <a:t>En caso de crecer otro germen se informará el cultivo como flora normal</a:t>
            </a:r>
          </a:p>
        </p:txBody>
      </p:sp>
    </p:spTree>
    <p:extLst>
      <p:ext uri="{BB962C8B-B14F-4D97-AF65-F5344CB8AC3E}">
        <p14:creationId xmlns:p14="http://schemas.microsoft.com/office/powerpoint/2010/main" val="769055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7E2CB37-291C-4546-88DE-88ED93CA7C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512"/>
            <a:ext cx="6264696" cy="407707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 name="Picture 2" descr="Las mejores 7 ideas de Klebsiella pneumoniae | nombre cientifico, sintomas  de la tos, te para la tos">
            <a:extLst>
              <a:ext uri="{FF2B5EF4-FFF2-40B4-BE49-F238E27FC236}">
                <a16:creationId xmlns:a16="http://schemas.microsoft.com/office/drawing/2014/main" id="{99498365-57A1-6041-FC28-3C85C84CD6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4960" y="3573016"/>
            <a:ext cx="5760640" cy="34563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707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l="11815" t="14895" r="13060" b="6784"/>
          <a:stretch/>
        </p:blipFill>
        <p:spPr bwMode="auto">
          <a:xfrm>
            <a:off x="899592" y="836712"/>
            <a:ext cx="7416824" cy="5688632"/>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043608" y="188640"/>
            <a:ext cx="7488832" cy="646331"/>
          </a:xfrm>
          <a:prstGeom prst="rect">
            <a:avLst/>
          </a:prstGeom>
        </p:spPr>
        <p:txBody>
          <a:bodyPr wrap="square">
            <a:spAutoFit/>
          </a:bodyPr>
          <a:lstStyle/>
          <a:p>
            <a:r>
              <a:rPr lang="es-ES" dirty="0"/>
              <a:t>Agar sangre de carnero al 5% con siembra de una estría de una cepa de </a:t>
            </a:r>
            <a:r>
              <a:rPr lang="es-ES" i="1" dirty="0" err="1"/>
              <a:t>Staphylococcus</a:t>
            </a:r>
            <a:r>
              <a:rPr lang="es-ES" i="1" dirty="0"/>
              <a:t>  </a:t>
            </a:r>
            <a:r>
              <a:rPr lang="es-ES" i="1" dirty="0" err="1"/>
              <a:t>aureus</a:t>
            </a:r>
            <a:r>
              <a:rPr lang="es-ES" dirty="0"/>
              <a:t> : Crece el H. </a:t>
            </a:r>
            <a:r>
              <a:rPr lang="es-ES" dirty="0" err="1"/>
              <a:t>influenzae</a:t>
            </a:r>
            <a:r>
              <a:rPr lang="es-ES" dirty="0"/>
              <a:t> </a:t>
            </a:r>
            <a:r>
              <a:rPr lang="es-ES" b="1" dirty="0"/>
              <a:t>( </a:t>
            </a:r>
            <a:r>
              <a:rPr lang="es-ES" b="1" dirty="0" err="1"/>
              <a:t>Satelitismo</a:t>
            </a:r>
            <a:r>
              <a:rPr lang="es-ES" b="1" dirty="0"/>
              <a:t>)</a:t>
            </a:r>
          </a:p>
        </p:txBody>
      </p:sp>
    </p:spTree>
    <p:extLst>
      <p:ext uri="{BB962C8B-B14F-4D97-AF65-F5344CB8AC3E}">
        <p14:creationId xmlns:p14="http://schemas.microsoft.com/office/powerpoint/2010/main" val="416664124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689</TotalTime>
  <Words>2898</Words>
  <Application>Microsoft Office PowerPoint</Application>
  <PresentationFormat>On-screen Show (4:3)</PresentationFormat>
  <Paragraphs>329</Paragraphs>
  <Slides>61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7" baseType="lpstr">
      <vt:lpstr>Arial</vt:lpstr>
      <vt:lpstr>Calibri</vt:lpstr>
      <vt:lpstr>Times New Roman</vt:lpstr>
      <vt:lpstr>Wingdings</vt:lpstr>
      <vt:lpstr>Tema de Office</vt:lpstr>
      <vt:lpstr>Imagen de mapa de bits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dc:creator>
  <cp:lastModifiedBy>Maria Cordovez</cp:lastModifiedBy>
  <cp:revision>68</cp:revision>
  <dcterms:created xsi:type="dcterms:W3CDTF">2019-01-13T15:40:10Z</dcterms:created>
  <dcterms:modified xsi:type="dcterms:W3CDTF">2024-04-10T15:27:12Z</dcterms:modified>
</cp:coreProperties>
</file>