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4" r:id="rId2"/>
    <p:sldId id="310" r:id="rId3"/>
    <p:sldId id="311" r:id="rId4"/>
    <p:sldId id="312" r:id="rId5"/>
    <p:sldId id="313" r:id="rId6"/>
    <p:sldId id="314" r:id="rId7"/>
    <p:sldId id="316" r:id="rId8"/>
    <p:sldId id="315" r:id="rId9"/>
    <p:sldId id="317" r:id="rId10"/>
    <p:sldId id="325" r:id="rId11"/>
    <p:sldId id="320" r:id="rId12"/>
    <p:sldId id="321" r:id="rId13"/>
    <p:sldId id="322" r:id="rId14"/>
    <p:sldId id="323" r:id="rId15"/>
    <p:sldId id="318" r:id="rId16"/>
    <p:sldId id="279" r:id="rId17"/>
    <p:sldId id="278" r:id="rId18"/>
    <p:sldId id="257" r:id="rId19"/>
    <p:sldId id="266" r:id="rId20"/>
    <p:sldId id="265" r:id="rId21"/>
    <p:sldId id="259" r:id="rId22"/>
    <p:sldId id="260" r:id="rId23"/>
    <p:sldId id="282" r:id="rId24"/>
    <p:sldId id="269" r:id="rId25"/>
    <p:sldId id="281" r:id="rId26"/>
    <p:sldId id="324"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70" d="100"/>
          <a:sy n="70" d="100"/>
        </p:scale>
        <p:origin x="112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DF1CE-8FB0-443F-B3D9-5FAD431D987F}" type="datetimeFigureOut">
              <a:rPr lang="es-ES" smtClean="0"/>
              <a:t>15/10/2024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18292-A1F1-40C7-9B8F-8807736C7D0D}" type="slidenum">
              <a:rPr lang="es-ES" smtClean="0"/>
              <a:t>‹Nº›</a:t>
            </a:fld>
            <a:endParaRPr lang="es-ES"/>
          </a:p>
        </p:txBody>
      </p:sp>
    </p:spTree>
    <p:extLst>
      <p:ext uri="{BB962C8B-B14F-4D97-AF65-F5344CB8AC3E}">
        <p14:creationId xmlns:p14="http://schemas.microsoft.com/office/powerpoint/2010/main" val="110374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D18292-A1F1-40C7-9B8F-8807736C7D0D}" type="slidenum">
              <a:rPr lang="es-ES" smtClean="0"/>
              <a:t>11</a:t>
            </a:fld>
            <a:endParaRPr lang="es-ES"/>
          </a:p>
        </p:txBody>
      </p:sp>
    </p:spTree>
    <p:extLst>
      <p:ext uri="{BB962C8B-B14F-4D97-AF65-F5344CB8AC3E}">
        <p14:creationId xmlns:p14="http://schemas.microsoft.com/office/powerpoint/2010/main" val="40185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D18292-A1F1-40C7-9B8F-8807736C7D0D}" type="slidenum">
              <a:rPr lang="es-ES" smtClean="0"/>
              <a:t>12</a:t>
            </a:fld>
            <a:endParaRPr lang="es-ES"/>
          </a:p>
        </p:txBody>
      </p:sp>
    </p:spTree>
    <p:extLst>
      <p:ext uri="{BB962C8B-B14F-4D97-AF65-F5344CB8AC3E}">
        <p14:creationId xmlns:p14="http://schemas.microsoft.com/office/powerpoint/2010/main" val="256835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D18292-A1F1-40C7-9B8F-8807736C7D0D}" type="slidenum">
              <a:rPr lang="es-ES" smtClean="0"/>
              <a:t>13</a:t>
            </a:fld>
            <a:endParaRPr lang="es-ES"/>
          </a:p>
        </p:txBody>
      </p:sp>
    </p:spTree>
    <p:extLst>
      <p:ext uri="{BB962C8B-B14F-4D97-AF65-F5344CB8AC3E}">
        <p14:creationId xmlns:p14="http://schemas.microsoft.com/office/powerpoint/2010/main" val="123809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D18292-A1F1-40C7-9B8F-8807736C7D0D}" type="slidenum">
              <a:rPr lang="es-ES" smtClean="0"/>
              <a:t>14</a:t>
            </a:fld>
            <a:endParaRPr lang="es-ES"/>
          </a:p>
        </p:txBody>
      </p:sp>
    </p:spTree>
    <p:extLst>
      <p:ext uri="{BB962C8B-B14F-4D97-AF65-F5344CB8AC3E}">
        <p14:creationId xmlns:p14="http://schemas.microsoft.com/office/powerpoint/2010/main" val="76312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416231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106452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389036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257319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311127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366117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84044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319014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270018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266949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A497C2-FADF-44AC-9C5D-1CECAE074EA6}" type="datetimeFigureOut">
              <a:rPr lang="es-ES" smtClean="0"/>
              <a:t>15/10/2024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66734E3-CD24-4F47-BFCF-5D06046873B0}" type="slidenum">
              <a:rPr lang="es-ES" smtClean="0"/>
              <a:t>‹Nº›</a:t>
            </a:fld>
            <a:endParaRPr lang="es-ES"/>
          </a:p>
        </p:txBody>
      </p:sp>
    </p:spTree>
    <p:extLst>
      <p:ext uri="{BB962C8B-B14F-4D97-AF65-F5344CB8AC3E}">
        <p14:creationId xmlns:p14="http://schemas.microsoft.com/office/powerpoint/2010/main" val="222426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497C2-FADF-44AC-9C5D-1CECAE074EA6}" type="datetimeFigureOut">
              <a:rPr lang="es-ES" smtClean="0"/>
              <a:t>15/10/2024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734E3-CD24-4F47-BFCF-5D06046873B0}" type="slidenum">
              <a:rPr lang="es-ES" smtClean="0"/>
              <a:t>‹Nº›</a:t>
            </a:fld>
            <a:endParaRPr lang="es-ES"/>
          </a:p>
        </p:txBody>
      </p:sp>
    </p:spTree>
    <p:extLst>
      <p:ext uri="{BB962C8B-B14F-4D97-AF65-F5344CB8AC3E}">
        <p14:creationId xmlns:p14="http://schemas.microsoft.com/office/powerpoint/2010/main" val="156893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9391"/>
            <a:ext cx="8136904" cy="3693319"/>
          </a:xfrm>
          <a:prstGeom prst="rect">
            <a:avLst/>
          </a:prstGeom>
        </p:spPr>
        <p:txBody>
          <a:bodyPr wrap="square">
            <a:spAutoFit/>
          </a:bodyPr>
          <a:lstStyle/>
          <a:p>
            <a:pPr algn="ctr"/>
            <a:r>
              <a:rPr lang="es-EC" sz="2000" b="1" dirty="0"/>
              <a:t>UNIVERSIDAD NACIONAL DE CHIMBORAZO</a:t>
            </a:r>
            <a:br>
              <a:rPr lang="es-EC" sz="2000" b="1" dirty="0"/>
            </a:br>
            <a:r>
              <a:rPr lang="es-EC" sz="2000" b="1" dirty="0"/>
              <a:t>FACULTAD DE CIENCIAS DE LA SALUD</a:t>
            </a:r>
            <a:br>
              <a:rPr lang="es-EC" sz="2000" b="1" dirty="0"/>
            </a:br>
            <a:r>
              <a:rPr lang="es-EC" sz="2000" b="1" dirty="0"/>
              <a:t>LABORATORIO CLÍNICO E HISTOPATOLÓGICO</a:t>
            </a:r>
            <a:br>
              <a:rPr lang="es-EC" sz="2000" b="1" dirty="0"/>
            </a:br>
            <a:r>
              <a:rPr lang="es-EC" sz="2000" b="1" dirty="0"/>
              <a:t>CORRELACIÓN CLÍNICA Y VALIDACIÓN DE RESULTADOS DE LABORATORIO</a:t>
            </a:r>
          </a:p>
          <a:p>
            <a:pPr algn="ctr"/>
            <a:endParaRPr lang="es-EC" sz="2000" b="1" dirty="0"/>
          </a:p>
          <a:p>
            <a:pPr algn="ctr"/>
            <a:endParaRPr lang="es-EC" sz="2000" b="1" dirty="0"/>
          </a:p>
          <a:p>
            <a:pPr algn="ctr"/>
            <a:r>
              <a:rPr lang="es-EC" b="1" dirty="0"/>
              <a:t>UNIDAD 1: PATOLOGÍA DE LABORATORIO Y CORRELACIÓN CLÍNICA DE ESTUDIOS MICROBIOLÓGICOS</a:t>
            </a:r>
          </a:p>
          <a:p>
            <a:pPr algn="ctr"/>
            <a:endParaRPr lang="es-EC" b="1" dirty="0"/>
          </a:p>
          <a:p>
            <a:pPr algn="just"/>
            <a:r>
              <a:rPr lang="es-EC" sz="2000" b="1" dirty="0"/>
              <a:t>TEMA : Estudio microbiológico de Hemocultivo y Coprocultivo. Pruebas de laboratorio y microorganismos más frecuentes. Interpretación clínica</a:t>
            </a:r>
          </a:p>
          <a:p>
            <a:pPr algn="just"/>
            <a:r>
              <a:rPr lang="es-EC" sz="2000" b="1" dirty="0"/>
              <a:t>              </a:t>
            </a:r>
            <a:endParaRPr lang="es-EC" sz="2000" dirty="0"/>
          </a:p>
        </p:txBody>
      </p:sp>
      <p:pic>
        <p:nvPicPr>
          <p:cNvPr id="1026" name="Picture 2" descr="Resultado de imagen para imagen aparato respirato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3641045"/>
            <a:ext cx="3757019" cy="303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2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979F20-E2A7-E501-CBC2-A1739A15EA73}"/>
              </a:ext>
            </a:extLst>
          </p:cNvPr>
          <p:cNvSpPr txBox="1"/>
          <p:nvPr/>
        </p:nvSpPr>
        <p:spPr>
          <a:xfrm>
            <a:off x="827584" y="980728"/>
            <a:ext cx="7056784" cy="4199611"/>
          </a:xfrm>
          <a:prstGeom prst="rect">
            <a:avLst/>
          </a:prstGeom>
          <a:solidFill>
            <a:schemeClr val="accent3">
              <a:lumMod val="20000"/>
              <a:lumOff val="80000"/>
            </a:schemeClr>
          </a:solidFill>
        </p:spPr>
        <p:txBody>
          <a:bodyPr wrap="square">
            <a:spAutoFit/>
          </a:bodyPr>
          <a:lstStyle/>
          <a:p>
            <a:pPr algn="just"/>
            <a:r>
              <a:rPr lang="es-ES" sz="2000" b="1" dirty="0"/>
              <a:t>Microorganismos más frecuentes en hemocultivo:</a:t>
            </a:r>
          </a:p>
          <a:p>
            <a:pPr algn="just"/>
            <a:r>
              <a:rPr lang="es-ES" sz="2000" b="1" dirty="0"/>
              <a:t> </a:t>
            </a:r>
            <a:r>
              <a:rPr lang="es-ES" sz="2000" i="1" dirty="0"/>
              <a:t>Estafilococos coagulasa negativa</a:t>
            </a:r>
          </a:p>
          <a:p>
            <a:pPr algn="just"/>
            <a:r>
              <a:rPr lang="es-ES" sz="2000" i="1" dirty="0"/>
              <a:t> Enterococos</a:t>
            </a:r>
          </a:p>
          <a:p>
            <a:pPr algn="just"/>
            <a:r>
              <a:rPr lang="es-ES" sz="2000" i="1" dirty="0"/>
              <a:t> Estreptococos del grupo A y B</a:t>
            </a:r>
          </a:p>
          <a:p>
            <a:pPr algn="just"/>
            <a:r>
              <a:rPr lang="es-ES" sz="2000" i="1" dirty="0"/>
              <a:t>Estafilococos </a:t>
            </a:r>
            <a:r>
              <a:rPr lang="es-ES" sz="2000" i="1" dirty="0" err="1"/>
              <a:t>aureus</a:t>
            </a:r>
            <a:endParaRPr lang="es-ES" sz="2000" i="1" dirty="0"/>
          </a:p>
          <a:p>
            <a:pPr algn="just"/>
            <a:r>
              <a:rPr lang="es-ES" sz="2000" i="1" dirty="0"/>
              <a:t> Enterobacterias</a:t>
            </a:r>
          </a:p>
          <a:p>
            <a:pPr algn="just"/>
            <a:r>
              <a:rPr lang="es-ES" sz="2000" i="1" dirty="0"/>
              <a:t> Cándidas</a:t>
            </a:r>
          </a:p>
          <a:p>
            <a:pPr algn="just"/>
            <a:r>
              <a:rPr lang="es-ES" sz="2000" i="1" dirty="0"/>
              <a:t> Pseudomonas</a:t>
            </a:r>
          </a:p>
          <a:p>
            <a:pPr algn="just"/>
            <a:r>
              <a:rPr lang="es-ES" sz="2000" i="1" dirty="0"/>
              <a:t> </a:t>
            </a:r>
            <a:r>
              <a:rPr lang="es-ES" sz="2000" i="1" dirty="0" err="1"/>
              <a:t>Acinetobacter</a:t>
            </a:r>
            <a:endParaRPr lang="es-ES" sz="2000" i="1" dirty="0"/>
          </a:p>
          <a:p>
            <a:pPr algn="just"/>
            <a:r>
              <a:rPr lang="es-ES" sz="2000" i="1" dirty="0"/>
              <a:t> Salmonella</a:t>
            </a:r>
          </a:p>
          <a:p>
            <a:pPr algn="just"/>
            <a:r>
              <a:rPr lang="es-ES" sz="2000" i="1" dirty="0" err="1"/>
              <a:t>Neisseria</a:t>
            </a:r>
            <a:r>
              <a:rPr lang="es-ES" sz="2000" i="1" dirty="0"/>
              <a:t> </a:t>
            </a:r>
            <a:r>
              <a:rPr lang="es-ES" sz="2000" i="1" dirty="0" err="1"/>
              <a:t>menigitidis</a:t>
            </a:r>
            <a:endParaRPr lang="es-ES" sz="2000" i="1" dirty="0"/>
          </a:p>
          <a:p>
            <a:pPr algn="just"/>
            <a:r>
              <a:rPr lang="es-ES" sz="2000" i="1" dirty="0"/>
              <a:t> </a:t>
            </a:r>
            <a:r>
              <a:rPr lang="es-ES" sz="2000" i="1" dirty="0" err="1"/>
              <a:t>Haemophilus</a:t>
            </a:r>
            <a:endParaRPr lang="es-ES" sz="2000" i="1" dirty="0"/>
          </a:p>
          <a:p>
            <a:pPr algn="just">
              <a:lnSpc>
                <a:spcPct val="150000"/>
              </a:lnSpc>
            </a:pPr>
            <a:r>
              <a:rPr lang="es-ES" sz="2000" dirty="0"/>
              <a:t> </a:t>
            </a:r>
            <a:endParaRPr lang="en-US" sz="2000" dirty="0"/>
          </a:p>
        </p:txBody>
      </p:sp>
    </p:spTree>
    <p:extLst>
      <p:ext uri="{BB962C8B-B14F-4D97-AF65-F5344CB8AC3E}">
        <p14:creationId xmlns:p14="http://schemas.microsoft.com/office/powerpoint/2010/main" val="12062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4" t="21591" r="35746" b="56908"/>
          <a:stretch/>
        </p:blipFill>
        <p:spPr bwMode="auto">
          <a:xfrm>
            <a:off x="107504" y="1556792"/>
            <a:ext cx="9144000" cy="4680059"/>
          </a:xfrm>
          <a:prstGeom prst="rect">
            <a:avLst/>
          </a:prstGeom>
          <a:noFill/>
          <a:ln w="571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3" name="CuadroTexto 2">
            <a:extLst>
              <a:ext uri="{FF2B5EF4-FFF2-40B4-BE49-F238E27FC236}">
                <a16:creationId xmlns:a16="http://schemas.microsoft.com/office/drawing/2014/main" id="{B128952D-2810-4F5B-2549-E4C8F6E26973}"/>
              </a:ext>
            </a:extLst>
          </p:cNvPr>
          <p:cNvSpPr txBox="1"/>
          <p:nvPr/>
        </p:nvSpPr>
        <p:spPr>
          <a:xfrm>
            <a:off x="467544" y="621149"/>
            <a:ext cx="4658868" cy="369332"/>
          </a:xfrm>
          <a:prstGeom prst="rect">
            <a:avLst/>
          </a:prstGeom>
          <a:noFill/>
        </p:spPr>
        <p:txBody>
          <a:bodyPr wrap="square">
            <a:spAutoFit/>
          </a:bodyPr>
          <a:lstStyle/>
          <a:p>
            <a:r>
              <a:rPr lang="es-ES" b="1" dirty="0"/>
              <a:t>CÓMO SE SIEMBRA LA MUESTRA</a:t>
            </a:r>
            <a:endParaRPr lang="en-US" b="1" dirty="0"/>
          </a:p>
        </p:txBody>
      </p:sp>
    </p:spTree>
    <p:extLst>
      <p:ext uri="{BB962C8B-B14F-4D97-AF65-F5344CB8AC3E}">
        <p14:creationId xmlns:p14="http://schemas.microsoft.com/office/powerpoint/2010/main" val="2555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215" t="43092" r="38488" b="32731"/>
          <a:stretch/>
        </p:blipFill>
        <p:spPr bwMode="auto">
          <a:xfrm>
            <a:off x="251520" y="1359724"/>
            <a:ext cx="8496944" cy="5093612"/>
          </a:xfrm>
          <a:prstGeom prst="rect">
            <a:avLst/>
          </a:prstGeom>
          <a:noFill/>
          <a:ln w="571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03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4" t="66256" r="40891" b="10389"/>
          <a:stretch/>
        </p:blipFill>
        <p:spPr bwMode="auto">
          <a:xfrm>
            <a:off x="539551" y="404664"/>
            <a:ext cx="770485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64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23" t="20941" r="35379" b="9415"/>
          <a:stretch/>
        </p:blipFill>
        <p:spPr bwMode="auto">
          <a:xfrm>
            <a:off x="1259632" y="620688"/>
            <a:ext cx="6408712" cy="5760640"/>
          </a:xfrm>
          <a:prstGeom prst="rect">
            <a:avLst/>
          </a:prstGeom>
          <a:ln w="76200">
            <a:solidFill>
              <a:srgbClr val="00B05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35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988840"/>
            <a:ext cx="7992888" cy="1988365"/>
          </a:xfrm>
          <a:prstGeom prst="rect">
            <a:avLst/>
          </a:prstGeom>
        </p:spPr>
        <p:txBody>
          <a:bodyPr wrap="square">
            <a:spAutoFit/>
          </a:bodyPr>
          <a:lstStyle/>
          <a:p>
            <a:r>
              <a:rPr lang="es-ES" b="1" dirty="0"/>
              <a:t>CRITERIOS DE RECHAZO</a:t>
            </a:r>
          </a:p>
          <a:p>
            <a:pPr algn="just">
              <a:lnSpc>
                <a:spcPct val="150000"/>
              </a:lnSpc>
            </a:pPr>
            <a:r>
              <a:rPr lang="es-ES" dirty="0"/>
              <a:t> En general, no se rechazará nunca un hemocultivo dada la importancia del diagnóstico de la bacteriemia, salvo en el caso en que haya duda en cuanto a la identificación de la muestra o los frascos estén dañados y/o contaminados.</a:t>
            </a:r>
          </a:p>
          <a:p>
            <a:pPr algn="just">
              <a:lnSpc>
                <a:spcPct val="150000"/>
              </a:lnSpc>
            </a:pPr>
            <a:r>
              <a:rPr lang="es-ES"/>
              <a:t> </a:t>
            </a:r>
            <a:endParaRPr lang="es-ES" dirty="0"/>
          </a:p>
        </p:txBody>
      </p:sp>
    </p:spTree>
    <p:extLst>
      <p:ext uri="{BB962C8B-B14F-4D97-AF65-F5344CB8AC3E}">
        <p14:creationId xmlns:p14="http://schemas.microsoft.com/office/powerpoint/2010/main" val="379939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32656"/>
            <a:ext cx="8136904" cy="671851"/>
          </a:xfrm>
          <a:prstGeom prst="rect">
            <a:avLst/>
          </a:prstGeom>
        </p:spPr>
        <p:txBody>
          <a:bodyPr wrap="square">
            <a:spAutoFit/>
          </a:bodyPr>
          <a:lstStyle/>
          <a:p>
            <a:pPr>
              <a:lnSpc>
                <a:spcPct val="150000"/>
              </a:lnSpc>
            </a:pPr>
            <a:r>
              <a:rPr lang="es-ES" sz="2400" b="1" dirty="0"/>
              <a:t>Tema: </a:t>
            </a:r>
            <a:r>
              <a:rPr lang="es-ES" sz="2800" dirty="0"/>
              <a:t>Coprocultivo</a:t>
            </a:r>
            <a:endParaRPr lang="es-ES" sz="2800" b="1" dirty="0"/>
          </a:p>
        </p:txBody>
      </p:sp>
      <p:sp>
        <p:nvSpPr>
          <p:cNvPr id="3" name="AutoShape 2" descr="Resultado de imagen para IMAGENES DE EXAMENES COPROLOGI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para IMAGENES DE EXAMENES COPROLOGI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para IMAGENES DE EXAMENES COPROLOGI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para IMAGENES DE EXAMENES COPROLOGIC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Resultado de imagen para IMAGENES DE EXAMENES COPROLOGIC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2" descr="Resultado de imagen para IMAGENES DE EXAMENES COPROLOGICO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4" descr="Resultado de imagen para IMAGENES DE EXAMENES COPROLOGICO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6" descr="Resultado de imagen para IMAGENES DE EXAMENES COPROLOGICO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8" descr="Resultado de imagen para IMAGENES DE EXAMENES COPROLOGICO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20" descr="Resultado de imagen para IMAGENES DE EXAMENES COPROLOGICO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22" descr="Resultado de imagen para IMAGENES DE EXAMENES COPROLOGICOS"/>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24" descr="Resultado de imagen para IMAGENES DE EXAMENES COPROLOGICOS"/>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26" descr="Resultado de imagen para IMAGENES DE EXAMENES COPROLOGICOS"/>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54" name="Picture 30"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068960"/>
            <a:ext cx="5508104"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6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3808" y="113437"/>
            <a:ext cx="5400600" cy="2246769"/>
          </a:xfrm>
          <a:prstGeom prst="rect">
            <a:avLst/>
          </a:prstGeom>
          <a:solidFill>
            <a:schemeClr val="accent6">
              <a:lumMod val="40000"/>
              <a:lumOff val="60000"/>
            </a:schemeClr>
          </a:solidFill>
        </p:spPr>
        <p:txBody>
          <a:bodyPr wrap="square">
            <a:spAutoFit/>
          </a:bodyPr>
          <a:lstStyle/>
          <a:p>
            <a:pPr algn="just"/>
            <a:r>
              <a:rPr lang="es-ES" sz="2000" b="1" dirty="0"/>
              <a:t>Este análisis de parasitología incluye los estudios: </a:t>
            </a:r>
          </a:p>
          <a:p>
            <a:pPr marL="285750" indent="-285750" algn="just">
              <a:buFont typeface="Arial" panose="020B0604020202020204" pitchFamily="34" charset="0"/>
              <a:buChar char="•"/>
            </a:pPr>
            <a:r>
              <a:rPr lang="es-ES" sz="2000" b="1" dirty="0"/>
              <a:t>pH</a:t>
            </a:r>
          </a:p>
          <a:p>
            <a:pPr marL="285750" indent="-285750" algn="just">
              <a:buFont typeface="Arial" panose="020B0604020202020204" pitchFamily="34" charset="0"/>
              <a:buChar char="•"/>
            </a:pPr>
            <a:r>
              <a:rPr lang="es-ES" sz="2000" b="1" dirty="0"/>
              <a:t>Azúcares reductores y no reductores </a:t>
            </a:r>
          </a:p>
          <a:p>
            <a:pPr marL="285750" indent="-285750" algn="just">
              <a:buFont typeface="Arial" panose="020B0604020202020204" pitchFamily="34" charset="0"/>
              <a:buChar char="•"/>
            </a:pPr>
            <a:r>
              <a:rPr lang="es-ES" sz="2000" b="1" dirty="0"/>
              <a:t>Determinación de grasas neutras y ácidos grasos</a:t>
            </a:r>
          </a:p>
          <a:p>
            <a:pPr marL="285750" indent="-285750" algn="just">
              <a:buFont typeface="Arial" panose="020B0604020202020204" pitchFamily="34" charset="0"/>
              <a:buChar char="•"/>
            </a:pPr>
            <a:r>
              <a:rPr lang="es-ES" sz="2000" b="1" dirty="0"/>
              <a:t>Determinación de sangre oculta </a:t>
            </a:r>
          </a:p>
          <a:p>
            <a:pPr marL="285750" indent="-285750" algn="just">
              <a:buFont typeface="Arial" panose="020B0604020202020204" pitchFamily="34" charset="0"/>
              <a:buChar char="•"/>
            </a:pPr>
            <a:r>
              <a:rPr lang="es-ES" sz="2000" b="1" dirty="0"/>
              <a:t>Citología de moco fecal </a:t>
            </a:r>
          </a:p>
        </p:txBody>
      </p:sp>
      <p:sp>
        <p:nvSpPr>
          <p:cNvPr id="3" name="2 Rectángulo"/>
          <p:cNvSpPr/>
          <p:nvPr/>
        </p:nvSpPr>
        <p:spPr>
          <a:xfrm>
            <a:off x="755576" y="836712"/>
            <a:ext cx="1818639" cy="400110"/>
          </a:xfrm>
          <a:prstGeom prst="rect">
            <a:avLst/>
          </a:prstGeom>
        </p:spPr>
        <p:txBody>
          <a:bodyPr wrap="none">
            <a:spAutoFit/>
          </a:bodyPr>
          <a:lstStyle/>
          <a:p>
            <a:r>
              <a:rPr lang="es-ES" sz="2000" b="1" dirty="0"/>
              <a:t>COPROLÓGICO </a:t>
            </a:r>
          </a:p>
        </p:txBody>
      </p:sp>
      <p:sp>
        <p:nvSpPr>
          <p:cNvPr id="4" name="3 Rectángulo"/>
          <p:cNvSpPr/>
          <p:nvPr/>
        </p:nvSpPr>
        <p:spPr>
          <a:xfrm>
            <a:off x="3009432" y="2459503"/>
            <a:ext cx="5234975" cy="1200329"/>
          </a:xfrm>
          <a:prstGeom prst="rect">
            <a:avLst/>
          </a:prstGeom>
          <a:solidFill>
            <a:schemeClr val="accent2">
              <a:lumMod val="40000"/>
              <a:lumOff val="60000"/>
            </a:schemeClr>
          </a:solidFill>
        </p:spPr>
        <p:txBody>
          <a:bodyPr wrap="square">
            <a:spAutoFit/>
          </a:bodyPr>
          <a:lstStyle/>
          <a:p>
            <a:pPr algn="just"/>
            <a:r>
              <a:rPr lang="es-ES" sz="2400" dirty="0"/>
              <a:t>El estudio parasitológico de las materias fecales se utiliza para el diagnóstico de </a:t>
            </a:r>
            <a:r>
              <a:rPr lang="es-ES" sz="2400" dirty="0" err="1"/>
              <a:t>enteroparasitosis</a:t>
            </a:r>
            <a:r>
              <a:rPr lang="es-ES" sz="2400" dirty="0"/>
              <a:t>.</a:t>
            </a:r>
          </a:p>
        </p:txBody>
      </p:sp>
      <p:sp>
        <p:nvSpPr>
          <p:cNvPr id="5" name="4 Rectángulo"/>
          <p:cNvSpPr/>
          <p:nvPr/>
        </p:nvSpPr>
        <p:spPr>
          <a:xfrm>
            <a:off x="755576" y="2782669"/>
            <a:ext cx="2245295" cy="369332"/>
          </a:xfrm>
          <a:prstGeom prst="rect">
            <a:avLst/>
          </a:prstGeom>
        </p:spPr>
        <p:txBody>
          <a:bodyPr wrap="none">
            <a:spAutoFit/>
          </a:bodyPr>
          <a:lstStyle/>
          <a:p>
            <a:r>
              <a:rPr lang="es-ES" b="1" dirty="0"/>
              <a:t>COPROPARASITARIO</a:t>
            </a:r>
            <a:r>
              <a:rPr lang="es-ES" dirty="0"/>
              <a:t> </a:t>
            </a:r>
          </a:p>
        </p:txBody>
      </p:sp>
      <p:sp>
        <p:nvSpPr>
          <p:cNvPr id="6" name="5 Rectángulo"/>
          <p:cNvSpPr/>
          <p:nvPr/>
        </p:nvSpPr>
        <p:spPr>
          <a:xfrm>
            <a:off x="3009432" y="4077072"/>
            <a:ext cx="5523007" cy="2400657"/>
          </a:xfrm>
          <a:prstGeom prst="rect">
            <a:avLst/>
          </a:prstGeom>
          <a:solidFill>
            <a:schemeClr val="accent4">
              <a:lumMod val="40000"/>
              <a:lumOff val="60000"/>
            </a:schemeClr>
          </a:solidFill>
        </p:spPr>
        <p:txBody>
          <a:bodyPr wrap="square">
            <a:spAutoFit/>
          </a:bodyPr>
          <a:lstStyle/>
          <a:p>
            <a:pPr lvl="0" algn="just" fontAlgn="base">
              <a:lnSpc>
                <a:spcPct val="150000"/>
              </a:lnSpc>
              <a:spcBef>
                <a:spcPct val="0"/>
              </a:spcBef>
              <a:spcAft>
                <a:spcPct val="0"/>
              </a:spcAft>
              <a:tabLst>
                <a:tab pos="228600" algn="l"/>
              </a:tabLst>
            </a:pPr>
            <a:r>
              <a:rPr lang="es-ES" sz="2000" b="1" dirty="0"/>
              <a:t>El </a:t>
            </a:r>
            <a:r>
              <a:rPr lang="es-ES" sz="2000" b="1" i="1" dirty="0"/>
              <a:t>coprocultivo o examen </a:t>
            </a:r>
            <a:r>
              <a:rPr lang="es-ES" sz="2000" b="1" i="1" dirty="0" err="1"/>
              <a:t>coproparasitoscópico</a:t>
            </a:r>
            <a:r>
              <a:rPr lang="es-ES" sz="2000" b="1" i="1" dirty="0"/>
              <a:t> </a:t>
            </a:r>
            <a:r>
              <a:rPr lang="es-ES" sz="2000" b="1" dirty="0"/>
              <a:t>consiste en el cultivo de materia fecal. Es un método de diagnóstico microbiológico que permite identificar diferentes organismos causantes de enfermedades gastrointestinales.</a:t>
            </a:r>
          </a:p>
        </p:txBody>
      </p:sp>
      <p:sp>
        <p:nvSpPr>
          <p:cNvPr id="7" name="6 Rectángulo"/>
          <p:cNvSpPr/>
          <p:nvPr/>
        </p:nvSpPr>
        <p:spPr>
          <a:xfrm>
            <a:off x="755576" y="4263574"/>
            <a:ext cx="1682192" cy="369332"/>
          </a:xfrm>
          <a:prstGeom prst="rect">
            <a:avLst/>
          </a:prstGeom>
        </p:spPr>
        <p:txBody>
          <a:bodyPr wrap="none">
            <a:spAutoFit/>
          </a:bodyPr>
          <a:lstStyle/>
          <a:p>
            <a:pPr lvl="0" algn="ctr" eaLnBrk="0" fontAlgn="base" hangingPunct="0">
              <a:spcBef>
                <a:spcPct val="0"/>
              </a:spcBef>
              <a:spcAft>
                <a:spcPct val="0"/>
              </a:spcAft>
            </a:pPr>
            <a:r>
              <a:rPr lang="es-ES" b="1" dirty="0">
                <a:ea typeface="Calibri" pitchFamily="34" charset="0"/>
                <a:cs typeface="Arial" pitchFamily="34" charset="0"/>
              </a:rPr>
              <a:t>COPROCULTIVO</a:t>
            </a:r>
          </a:p>
        </p:txBody>
      </p:sp>
    </p:spTree>
    <p:extLst>
      <p:ext uri="{BB962C8B-B14F-4D97-AF65-F5344CB8AC3E}">
        <p14:creationId xmlns:p14="http://schemas.microsoft.com/office/powerpoint/2010/main" val="216313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323365"/>
            <a:ext cx="84477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 sz="2000" b="1" i="0" u="none" strike="noStrike" cap="none" normalizeH="0" baseline="0" dirty="0">
                <a:ln>
                  <a:noFill/>
                </a:ln>
                <a:solidFill>
                  <a:schemeClr val="tx1"/>
                </a:solidFill>
                <a:effectLst/>
                <a:ea typeface="Calibri" pitchFamily="34" charset="0"/>
                <a:cs typeface="Arial" pitchFamily="34" charset="0"/>
              </a:rPr>
              <a:t>COPROCULTIVO</a:t>
            </a:r>
          </a:p>
          <a:p>
            <a:pPr lvl="0" algn="just" fontAlgn="base">
              <a:lnSpc>
                <a:spcPct val="150000"/>
              </a:lnSpc>
              <a:spcBef>
                <a:spcPct val="0"/>
              </a:spcBef>
              <a:spcAft>
                <a:spcPct val="0"/>
              </a:spcAft>
              <a:tabLst>
                <a:tab pos="228600" algn="l"/>
              </a:tabLst>
            </a:pPr>
            <a:endParaRPr lang="es-ES" sz="2400" dirty="0"/>
          </a:p>
          <a:p>
            <a:pPr lvl="0" algn="just" fontAlgn="base">
              <a:lnSpc>
                <a:spcPct val="150000"/>
              </a:lnSpc>
              <a:spcBef>
                <a:spcPct val="0"/>
              </a:spcBef>
              <a:spcAft>
                <a:spcPct val="0"/>
              </a:spcAft>
              <a:tabLst>
                <a:tab pos="228600" algn="l"/>
              </a:tabLst>
            </a:pPr>
            <a:r>
              <a:rPr lang="es-ES" sz="2400" dirty="0"/>
              <a:t>Se realiza en muestras </a:t>
            </a:r>
            <a:r>
              <a:rPr lang="es-ES" sz="2800" b="1" dirty="0"/>
              <a:t>diarreicas.</a:t>
            </a:r>
            <a:endParaRPr lang="es-ES" sz="2400" b="1" dirty="0"/>
          </a:p>
          <a:p>
            <a:pPr lvl="0" algn="just" fontAlgn="base">
              <a:lnSpc>
                <a:spcPct val="150000"/>
              </a:lnSpc>
              <a:spcBef>
                <a:spcPct val="0"/>
              </a:spcBef>
              <a:spcAft>
                <a:spcPct val="0"/>
              </a:spcAft>
              <a:tabLst>
                <a:tab pos="228600" algn="l"/>
              </a:tabLst>
            </a:pPr>
            <a:r>
              <a:rPr lang="es-ES" sz="2400" dirty="0">
                <a:ea typeface="Calibri" pitchFamily="34" charset="0"/>
                <a:cs typeface="Arial" pitchFamily="34" charset="0"/>
              </a:rPr>
              <a:t>Existe gran número de microorganismos capaces de producir diarreas. </a:t>
            </a:r>
          </a:p>
          <a:p>
            <a:pPr lvl="0" algn="just" fontAlgn="base">
              <a:lnSpc>
                <a:spcPct val="150000"/>
              </a:lnSpc>
              <a:spcBef>
                <a:spcPct val="0"/>
              </a:spcBef>
              <a:spcAft>
                <a:spcPct val="0"/>
              </a:spcAft>
              <a:tabLst>
                <a:tab pos="228600" algn="l"/>
              </a:tabLst>
            </a:pPr>
            <a:r>
              <a:rPr lang="es-ES" sz="2400" dirty="0">
                <a:ea typeface="Calibri" pitchFamily="34" charset="0"/>
                <a:cs typeface="Arial" pitchFamily="34" charset="0"/>
              </a:rPr>
              <a:t>El examen clínico no es suficiente para definir su etiología por lo que el coprocultivo sirve de ayuda al médico en el diagnóstico y en un mejor manejo del paciente. </a:t>
            </a:r>
            <a:endParaRPr lang="es-ES" sz="2400" dirty="0"/>
          </a:p>
          <a:p>
            <a:pPr marL="0" marR="0" lvl="0" indent="0"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pic>
        <p:nvPicPr>
          <p:cNvPr id="46081" name="Imagen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044" y="5467350"/>
            <a:ext cx="24955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1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382012"/>
            <a:ext cx="7776864" cy="5632311"/>
          </a:xfrm>
          <a:prstGeom prst="rect">
            <a:avLst/>
          </a:prstGeom>
        </p:spPr>
        <p:txBody>
          <a:bodyPr wrap="square">
            <a:spAutoFit/>
          </a:bodyPr>
          <a:lstStyle/>
          <a:p>
            <a:pPr lvl="0" algn="just" fontAlgn="base">
              <a:lnSpc>
                <a:spcPct val="150000"/>
              </a:lnSpc>
              <a:spcBef>
                <a:spcPct val="0"/>
              </a:spcBef>
              <a:spcAft>
                <a:spcPct val="0"/>
              </a:spcAft>
              <a:tabLst>
                <a:tab pos="228600" algn="l"/>
              </a:tabLst>
            </a:pPr>
            <a:r>
              <a:rPr lang="es-ES" sz="2000" dirty="0">
                <a:ea typeface="Calibri" pitchFamily="34" charset="0"/>
                <a:cs typeface="Arial" pitchFamily="34" charset="0"/>
              </a:rPr>
              <a:t>Los agentes bacterianos más frecuentes a tener en cuenta son: </a:t>
            </a:r>
            <a:endParaRPr lang="es-ES" sz="2000" dirty="0">
              <a:cs typeface="Arial" pitchFamily="34" charset="0"/>
            </a:endParaRPr>
          </a:p>
          <a:p>
            <a:pPr lvl="0" algn="just" eaLnBrk="0" fontAlgn="base" hangingPunct="0">
              <a:lnSpc>
                <a:spcPct val="150000"/>
              </a:lnSpc>
              <a:spcBef>
                <a:spcPct val="0"/>
              </a:spcBef>
              <a:spcAft>
                <a:spcPct val="0"/>
              </a:spcAft>
              <a:buFontTx/>
              <a:buChar char="•"/>
              <a:tabLst>
                <a:tab pos="228600" algn="l"/>
              </a:tabLst>
            </a:pPr>
            <a:r>
              <a:rPr lang="es-ES" sz="2000" b="1" i="1" dirty="0">
                <a:ea typeface="Calibri" pitchFamily="34" charset="0"/>
                <a:cs typeface="Arial" pitchFamily="34" charset="0"/>
              </a:rPr>
              <a:t>Salmonella </a:t>
            </a:r>
            <a:endParaRPr lang="es-ES" sz="2000" dirty="0">
              <a:cs typeface="Arial" pitchFamily="34" charset="0"/>
            </a:endParaRPr>
          </a:p>
          <a:p>
            <a:pPr lvl="0" algn="just" eaLnBrk="0" fontAlgn="base" hangingPunct="0">
              <a:lnSpc>
                <a:spcPct val="150000"/>
              </a:lnSpc>
              <a:spcBef>
                <a:spcPct val="0"/>
              </a:spcBef>
              <a:spcAft>
                <a:spcPct val="0"/>
              </a:spcAft>
              <a:buFontTx/>
              <a:buChar char="•"/>
              <a:tabLst>
                <a:tab pos="228600" algn="l"/>
              </a:tabLst>
            </a:pPr>
            <a:r>
              <a:rPr lang="es-ES" sz="2000" b="1" i="1" dirty="0" err="1">
                <a:ea typeface="Calibri" pitchFamily="34" charset="0"/>
                <a:cs typeface="Arial" pitchFamily="34" charset="0"/>
              </a:rPr>
              <a:t>Shigella</a:t>
            </a:r>
            <a:endParaRPr lang="es-ES" sz="2000" dirty="0">
              <a:cs typeface="Arial" pitchFamily="34" charset="0"/>
            </a:endParaRPr>
          </a:p>
          <a:p>
            <a:pPr lvl="0" algn="just" eaLnBrk="0" fontAlgn="base" hangingPunct="0">
              <a:lnSpc>
                <a:spcPct val="150000"/>
              </a:lnSpc>
              <a:spcBef>
                <a:spcPct val="0"/>
              </a:spcBef>
              <a:spcAft>
                <a:spcPct val="0"/>
              </a:spcAft>
              <a:buFontTx/>
              <a:buChar char="•"/>
              <a:tabLst>
                <a:tab pos="228600" algn="l"/>
              </a:tabLst>
            </a:pPr>
            <a:r>
              <a:rPr lang="es-ES" sz="2000" b="1" i="1" dirty="0" err="1">
                <a:ea typeface="Calibri" pitchFamily="34" charset="0"/>
                <a:cs typeface="Arial" pitchFamily="34" charset="0"/>
              </a:rPr>
              <a:t>Aeromonas</a:t>
            </a:r>
            <a:endParaRPr lang="es-ES" sz="2000" dirty="0">
              <a:cs typeface="Arial" pitchFamily="34" charset="0"/>
            </a:endParaRPr>
          </a:p>
          <a:p>
            <a:pPr lvl="0" algn="just" eaLnBrk="0" fontAlgn="base" hangingPunct="0">
              <a:lnSpc>
                <a:spcPct val="150000"/>
              </a:lnSpc>
              <a:spcBef>
                <a:spcPct val="0"/>
              </a:spcBef>
              <a:spcAft>
                <a:spcPct val="0"/>
              </a:spcAft>
              <a:buFontTx/>
              <a:buChar char="•"/>
              <a:tabLst>
                <a:tab pos="228600" algn="l"/>
              </a:tabLst>
            </a:pPr>
            <a:r>
              <a:rPr lang="es-ES" sz="2000" b="1" i="1" dirty="0" err="1">
                <a:ea typeface="Calibri" pitchFamily="34" charset="0"/>
                <a:cs typeface="Arial" pitchFamily="34" charset="0"/>
              </a:rPr>
              <a:t>Plesiomonas</a:t>
            </a:r>
            <a:r>
              <a:rPr lang="es-ES" sz="2000" b="1" i="1" dirty="0">
                <a:ea typeface="Calibri" pitchFamily="34" charset="0"/>
                <a:cs typeface="Arial" pitchFamily="34" charset="0"/>
              </a:rPr>
              <a:t> </a:t>
            </a: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err="1">
                <a:ea typeface="Calibri" pitchFamily="34" charset="0"/>
                <a:cs typeface="Arial" pitchFamily="34" charset="0"/>
              </a:rPr>
              <a:t>Escherichia</a:t>
            </a:r>
            <a:r>
              <a:rPr lang="es-ES" sz="2000" b="1" i="1" dirty="0">
                <a:ea typeface="Calibri" pitchFamily="34" charset="0"/>
                <a:cs typeface="Arial" pitchFamily="34" charset="0"/>
              </a:rPr>
              <a:t> </a:t>
            </a:r>
            <a:r>
              <a:rPr lang="es-ES" sz="2000" b="1" i="1" dirty="0" err="1">
                <a:ea typeface="Calibri" pitchFamily="34" charset="0"/>
                <a:cs typeface="Arial" pitchFamily="34" charset="0"/>
              </a:rPr>
              <a:t>coli</a:t>
            </a:r>
            <a:r>
              <a:rPr lang="es-ES" sz="2000" b="1" i="1" dirty="0">
                <a:ea typeface="Calibri" pitchFamily="34" charset="0"/>
                <a:cs typeface="Arial" pitchFamily="34" charset="0"/>
              </a:rPr>
              <a:t> </a:t>
            </a:r>
            <a:r>
              <a:rPr lang="es-ES" sz="2000" b="1" i="1" dirty="0" err="1">
                <a:ea typeface="Calibri" pitchFamily="34" charset="0"/>
                <a:cs typeface="Arial" pitchFamily="34" charset="0"/>
              </a:rPr>
              <a:t>enteropatógenos</a:t>
            </a:r>
            <a:r>
              <a:rPr lang="es-ES" sz="2000" b="1" i="1" dirty="0">
                <a:ea typeface="Calibri" pitchFamily="34" charset="0"/>
                <a:cs typeface="Arial" pitchFamily="34" charset="0"/>
              </a:rPr>
              <a:t>  </a:t>
            </a:r>
            <a:r>
              <a:rPr lang="es-ES" sz="2000" b="1" dirty="0">
                <a:ea typeface="Calibri" pitchFamily="34" charset="0"/>
                <a:cs typeface="Arial" pitchFamily="34" charset="0"/>
              </a:rPr>
              <a:t>*</a:t>
            </a: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err="1">
                <a:ea typeface="Calibri" pitchFamily="34" charset="0"/>
                <a:cs typeface="Arial" pitchFamily="34" charset="0"/>
              </a:rPr>
              <a:t>Campylobacter</a:t>
            </a:r>
            <a:r>
              <a:rPr lang="es-ES" sz="2000" b="1" dirty="0">
                <a:ea typeface="Calibri" pitchFamily="34" charset="0"/>
                <a:cs typeface="Arial" pitchFamily="34" charset="0"/>
              </a:rPr>
              <a:t>*</a:t>
            </a: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a:ea typeface="Calibri" pitchFamily="34" charset="0"/>
                <a:cs typeface="Arial" pitchFamily="34" charset="0"/>
              </a:rPr>
              <a:t>Vibrio </a:t>
            </a:r>
            <a:r>
              <a:rPr lang="es-ES" sz="2000" b="1" i="1" dirty="0" err="1">
                <a:ea typeface="Calibri" pitchFamily="34" charset="0"/>
                <a:cs typeface="Arial" pitchFamily="34" charset="0"/>
              </a:rPr>
              <a:t>cholerae</a:t>
            </a:r>
            <a:r>
              <a:rPr lang="es-ES" sz="2000" b="1" i="1" dirty="0">
                <a:ea typeface="Calibri" pitchFamily="34" charset="0"/>
                <a:cs typeface="Arial" pitchFamily="34" charset="0"/>
              </a:rPr>
              <a:t>  *</a:t>
            </a: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err="1">
                <a:ea typeface="Calibri" pitchFamily="34" charset="0"/>
                <a:cs typeface="Arial" pitchFamily="34" charset="0"/>
              </a:rPr>
              <a:t>Yersinia</a:t>
            </a:r>
            <a:r>
              <a:rPr lang="es-ES" sz="2000" b="1" i="1" dirty="0">
                <a:ea typeface="Calibri" pitchFamily="34" charset="0"/>
                <a:cs typeface="Arial" pitchFamily="34" charset="0"/>
              </a:rPr>
              <a:t> </a:t>
            </a:r>
            <a:r>
              <a:rPr lang="es-ES" sz="2000" b="1" i="1" dirty="0" err="1">
                <a:ea typeface="Calibri" pitchFamily="34" charset="0"/>
                <a:cs typeface="Arial" pitchFamily="34" charset="0"/>
              </a:rPr>
              <a:t>enterocolítica</a:t>
            </a:r>
            <a:r>
              <a:rPr lang="es-ES" sz="2000" b="1" i="1" dirty="0">
                <a:ea typeface="Calibri" pitchFamily="34" charset="0"/>
                <a:cs typeface="Arial" pitchFamily="34" charset="0"/>
              </a:rPr>
              <a:t> *</a:t>
            </a:r>
          </a:p>
          <a:p>
            <a:pPr lvl="0" algn="ctr" eaLnBrk="0" fontAlgn="base" hangingPunct="0">
              <a:lnSpc>
                <a:spcPct val="150000"/>
              </a:lnSpc>
              <a:spcBef>
                <a:spcPct val="0"/>
              </a:spcBef>
              <a:spcAft>
                <a:spcPct val="0"/>
              </a:spcAft>
              <a:tabLst>
                <a:tab pos="228600" algn="l"/>
              </a:tabLst>
            </a:pPr>
            <a:r>
              <a:rPr lang="es-ES" sz="2000" b="1" i="1" dirty="0">
                <a:cs typeface="Arial" pitchFamily="34" charset="0"/>
              </a:rPr>
              <a:t>⃰  </a:t>
            </a:r>
            <a:r>
              <a:rPr lang="es-ES" sz="2000" b="1" dirty="0"/>
              <a:t>Solamente se investigan si se solicitan especialmente. </a:t>
            </a:r>
          </a:p>
          <a:p>
            <a:pPr algn="just" eaLnBrk="0" fontAlgn="base" hangingPunct="0">
              <a:lnSpc>
                <a:spcPct val="150000"/>
              </a:lnSpc>
              <a:spcBef>
                <a:spcPct val="0"/>
              </a:spcBef>
              <a:spcAft>
                <a:spcPct val="0"/>
              </a:spcAft>
              <a:tabLst>
                <a:tab pos="228600" algn="l"/>
              </a:tabLst>
            </a:pPr>
            <a:r>
              <a:rPr lang="es-ES" sz="2000" b="1" dirty="0"/>
              <a:t>MEDIOS DE CULTIVOS A UTILIZAR:  SS, MC , TCBS, AS y medios de </a:t>
            </a:r>
            <a:r>
              <a:rPr lang="es-ES" sz="2000" b="1" dirty="0" err="1"/>
              <a:t>enrriquecimientos</a:t>
            </a:r>
            <a:endParaRPr lang="es-ES" sz="2000" dirty="0"/>
          </a:p>
        </p:txBody>
      </p:sp>
      <p:sp>
        <p:nvSpPr>
          <p:cNvPr id="3" name="AutoShape 2" descr="Resultado de imagen para coprocul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22734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051570"/>
            <a:ext cx="8712968"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0" i="0" u="none" strike="noStrike" cap="none" normalizeH="0" baseline="0" dirty="0">
                <a:ln>
                  <a:noFill/>
                </a:ln>
                <a:solidFill>
                  <a:srgbClr val="000000"/>
                </a:solidFill>
                <a:effectLst/>
                <a:ea typeface="Calibri" pitchFamily="34" charset="0"/>
                <a:cs typeface="Times New Roman" pitchFamily="18" charset="0"/>
              </a:rPr>
              <a:t>Los hemocultivos son una herramienta diagnóstica esencial para determinar la presencia de microorganismos en sangre. </a:t>
            </a:r>
          </a:p>
          <a:p>
            <a:pPr marR="0" lvl="0" algn="just"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a:ln>
                <a:noFill/>
              </a:ln>
              <a:solidFill>
                <a:srgbClr val="000000"/>
              </a:solidFill>
              <a:effectLst/>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0" i="0" u="none" strike="noStrike" cap="none" normalizeH="0" baseline="0" dirty="0">
                <a:ln>
                  <a:noFill/>
                </a:ln>
                <a:solidFill>
                  <a:srgbClr val="000000"/>
                </a:solidFill>
                <a:effectLst/>
                <a:ea typeface="Calibri" pitchFamily="34" charset="0"/>
                <a:cs typeface="Times New Roman" pitchFamily="18" charset="0"/>
              </a:rPr>
              <a:t>La detección de la </a:t>
            </a:r>
            <a:r>
              <a:rPr kumimoji="0" lang="es-ES" altLang="es-ES" b="1" i="0" u="none" strike="noStrike" cap="none" normalizeH="0" baseline="0" dirty="0">
                <a:ln>
                  <a:noFill/>
                </a:ln>
                <a:solidFill>
                  <a:srgbClr val="000000"/>
                </a:solidFill>
                <a:effectLst/>
                <a:ea typeface="Calibri" pitchFamily="34" charset="0"/>
                <a:cs typeface="Times New Roman" pitchFamily="18" charset="0"/>
              </a:rPr>
              <a:t>bacteriemia y la fungemia </a:t>
            </a:r>
            <a:r>
              <a:rPr kumimoji="0" lang="es-ES" altLang="es-ES" b="0" i="0" u="none" strike="noStrike" cap="none" normalizeH="0" baseline="0" dirty="0">
                <a:ln>
                  <a:noFill/>
                </a:ln>
                <a:solidFill>
                  <a:srgbClr val="000000"/>
                </a:solidFill>
                <a:effectLst/>
                <a:ea typeface="Calibri" pitchFamily="34" charset="0"/>
                <a:cs typeface="Times New Roman" pitchFamily="18" charset="0"/>
              </a:rPr>
              <a:t>constituye una de las prioridades del Servicio de Microbiología Clínica, dada la importancia diagnóstica y pronóstica ya que se asocia con una elevada mortalidad que oscila entre el 20 y el 50%.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s-ES" b="0" i="0" u="none" strike="noStrike" cap="none" normalizeH="0" baseline="0" dirty="0">
              <a:ln>
                <a:noFill/>
              </a:ln>
              <a:solidFill>
                <a:srgbClr val="000000"/>
              </a:solidFill>
              <a:effectLst/>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1" i="0" u="none" strike="noStrike" cap="none" normalizeH="0" baseline="0" dirty="0">
                <a:ln>
                  <a:noFill/>
                </a:ln>
                <a:solidFill>
                  <a:srgbClr val="000000"/>
                </a:solidFill>
                <a:effectLst/>
                <a:ea typeface="Calibri" pitchFamily="34" charset="0"/>
                <a:cs typeface="Times New Roman" pitchFamily="18" charset="0"/>
              </a:rPr>
              <a:t>Se define como bacteriemia la presencia de bacterias en la sangre que se pone de manifiesto por el aislamiento de éstas en los hemocultivos.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s-ES" b="1" i="0" u="none" strike="noStrike" cap="none" normalizeH="0" baseline="0" dirty="0">
              <a:ln>
                <a:noFill/>
              </a:ln>
              <a:solidFill>
                <a:srgbClr val="000000"/>
              </a:solidFill>
              <a:effectLst/>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b="1" i="0" u="none" strike="noStrike" cap="none" normalizeH="0" baseline="0" dirty="0">
                <a:ln>
                  <a:noFill/>
                </a:ln>
                <a:solidFill>
                  <a:srgbClr val="000000"/>
                </a:solidFill>
                <a:effectLst/>
                <a:ea typeface="Calibri" pitchFamily="34" charset="0"/>
                <a:cs typeface="Times New Roman" pitchFamily="18" charset="0"/>
              </a:rPr>
              <a:t>El término </a:t>
            </a:r>
            <a:r>
              <a:rPr kumimoji="0" lang="es-ES" altLang="es-ES" b="1" i="0" u="none" strike="noStrike" cap="none" normalizeH="0" baseline="0" dirty="0" err="1">
                <a:ln>
                  <a:noFill/>
                </a:ln>
                <a:solidFill>
                  <a:srgbClr val="000000"/>
                </a:solidFill>
                <a:effectLst/>
                <a:ea typeface="Calibri" pitchFamily="34" charset="0"/>
                <a:cs typeface="Times New Roman" pitchFamily="18" charset="0"/>
              </a:rPr>
              <a:t>fungemia</a:t>
            </a:r>
            <a:r>
              <a:rPr kumimoji="0" lang="es-ES" altLang="es-ES" b="0" i="0" u="none" strike="noStrike" cap="none" normalizeH="0" baseline="0" dirty="0">
                <a:ln>
                  <a:noFill/>
                </a:ln>
                <a:solidFill>
                  <a:srgbClr val="000000"/>
                </a:solidFill>
                <a:effectLst/>
                <a:ea typeface="Calibri" pitchFamily="34" charset="0"/>
                <a:cs typeface="Times New Roman" pitchFamily="18" charset="0"/>
              </a:rPr>
              <a:t> se utiliza para designar la presencia de hongos en la sangre.</a:t>
            </a:r>
            <a:endParaRPr kumimoji="0" lang="es-ES" altLang="es-E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a:ln>
                <a:noFill/>
              </a:ln>
              <a:solidFill>
                <a:schemeClr val="tx1"/>
              </a:solidFill>
              <a:effectLst/>
              <a:latin typeface="Arial" pitchFamily="34" charset="0"/>
              <a:cs typeface="Arial" pitchFamily="34" charset="0"/>
            </a:endParaRPr>
          </a:p>
        </p:txBody>
      </p:sp>
      <p:pic>
        <p:nvPicPr>
          <p:cNvPr id="2049" name="Imagen 10" descr="Resultado de imagen para sep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4536504"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3528" y="340546"/>
            <a:ext cx="5648188" cy="400110"/>
          </a:xfrm>
          <a:prstGeom prst="rect">
            <a:avLst/>
          </a:prstGeom>
          <a:solidFill>
            <a:schemeClr val="accent6">
              <a:lumMod val="40000"/>
              <a:lumOff val="60000"/>
            </a:schemeClr>
          </a:solidFill>
        </p:spPr>
        <p:txBody>
          <a:bodyPr wrap="square">
            <a:spAutoFit/>
          </a:bodyPr>
          <a:lstStyle/>
          <a:p>
            <a:pPr lvl="0" fontAlgn="base">
              <a:spcBef>
                <a:spcPct val="0"/>
              </a:spcBef>
              <a:spcAft>
                <a:spcPct val="0"/>
              </a:spcAft>
            </a:pPr>
            <a:r>
              <a:rPr lang="es-ES" altLang="es-ES" sz="2000" b="1" dirty="0">
                <a:solidFill>
                  <a:srgbClr val="000000"/>
                </a:solidFill>
                <a:ea typeface="Calibri" pitchFamily="34" charset="0"/>
                <a:cs typeface="Times New Roman" pitchFamily="18" charset="0"/>
              </a:rPr>
              <a:t>ESTUDIO MICROBIOLÓGICO DE HEMOCULTIVOS</a:t>
            </a:r>
            <a:endParaRPr lang="es-ES" altLang="es-ES" sz="2000" dirty="0">
              <a:cs typeface="Arial" pitchFamily="34" charset="0"/>
            </a:endParaRPr>
          </a:p>
        </p:txBody>
      </p:sp>
    </p:spTree>
    <p:extLst>
      <p:ext uri="{BB962C8B-B14F-4D97-AF65-F5344CB8AC3E}">
        <p14:creationId xmlns:p14="http://schemas.microsoft.com/office/powerpoint/2010/main" val="327489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2112074"/>
            <a:ext cx="5616624" cy="2215991"/>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s-ES" b="1" dirty="0"/>
              <a:t>Los </a:t>
            </a:r>
            <a:r>
              <a:rPr lang="es-ES" sz="2000" b="1" dirty="0"/>
              <a:t>hisopos rectales </a:t>
            </a:r>
            <a:r>
              <a:rPr lang="es-ES" dirty="0"/>
              <a:t>solo se aceptarán en </a:t>
            </a:r>
            <a:r>
              <a:rPr lang="es-ES" sz="2000" b="1" dirty="0"/>
              <a:t>estudios epidemiológicos</a:t>
            </a:r>
            <a:r>
              <a:rPr lang="es-ES" b="1" dirty="0"/>
              <a:t> </a:t>
            </a:r>
            <a:r>
              <a:rPr lang="es-ES" dirty="0"/>
              <a:t>y en casos en que no se puedan obtener heces, por ejemplo, en neonatos o adultos debilitados, o internados en unidades de cuidados intensivos. </a:t>
            </a:r>
          </a:p>
        </p:txBody>
      </p:sp>
      <p:sp>
        <p:nvSpPr>
          <p:cNvPr id="3" name="2 Rectángulo"/>
          <p:cNvSpPr/>
          <p:nvPr/>
        </p:nvSpPr>
        <p:spPr>
          <a:xfrm>
            <a:off x="3359905" y="6157011"/>
            <a:ext cx="4728445" cy="506292"/>
          </a:xfrm>
          <a:prstGeom prst="rect">
            <a:avLst/>
          </a:prstGeom>
          <a:solidFill>
            <a:schemeClr val="accent4">
              <a:lumMod val="60000"/>
              <a:lumOff val="40000"/>
            </a:schemeClr>
          </a:solidFill>
        </p:spPr>
        <p:txBody>
          <a:bodyPr wrap="square">
            <a:spAutoFit/>
          </a:bodyPr>
          <a:lstStyle/>
          <a:p>
            <a:pPr algn="just">
              <a:lnSpc>
                <a:spcPct val="150000"/>
              </a:lnSpc>
            </a:pPr>
            <a:r>
              <a:rPr lang="es-ES" sz="2000" dirty="0"/>
              <a:t>No es válido para la búsqueda de antígenos</a:t>
            </a:r>
            <a:endParaRPr lang="es-ES" dirty="0"/>
          </a:p>
        </p:txBody>
      </p:sp>
      <p:sp>
        <p:nvSpPr>
          <p:cNvPr id="2" name="1 Rectángulo"/>
          <p:cNvSpPr/>
          <p:nvPr/>
        </p:nvSpPr>
        <p:spPr>
          <a:xfrm>
            <a:off x="683568" y="836712"/>
            <a:ext cx="7200800" cy="880369"/>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s-ES" dirty="0"/>
              <a:t>Para conocer la etiología en el caso de una gastroenteritis aguda se debe utilizar </a:t>
            </a:r>
            <a:r>
              <a:rPr lang="es-ES" b="1" dirty="0"/>
              <a:t>una muestra de materia fecal. </a:t>
            </a:r>
          </a:p>
        </p:txBody>
      </p:sp>
      <p:sp>
        <p:nvSpPr>
          <p:cNvPr id="4" name="3 Rectángulo"/>
          <p:cNvSpPr/>
          <p:nvPr/>
        </p:nvSpPr>
        <p:spPr>
          <a:xfrm>
            <a:off x="2011873" y="150748"/>
            <a:ext cx="4623573" cy="507831"/>
          </a:xfrm>
          <a:prstGeom prst="rect">
            <a:avLst/>
          </a:prstGeom>
          <a:solidFill>
            <a:schemeClr val="accent3">
              <a:lumMod val="40000"/>
              <a:lumOff val="60000"/>
            </a:schemeClr>
          </a:solidFill>
        </p:spPr>
        <p:txBody>
          <a:bodyPr wrap="none">
            <a:spAutoFit/>
          </a:bodyPr>
          <a:lstStyle/>
          <a:p>
            <a:pPr algn="ctr">
              <a:lnSpc>
                <a:spcPct val="150000"/>
              </a:lnSpc>
            </a:pPr>
            <a:r>
              <a:rPr lang="es-ES" b="1" dirty="0"/>
              <a:t>RECOGIDA DE MUESTRA PARA COPROCULTIVO</a:t>
            </a:r>
            <a:endParaRPr lang="es-ES" dirty="0"/>
          </a:p>
        </p:txBody>
      </p:sp>
      <p:sp>
        <p:nvSpPr>
          <p:cNvPr id="5" name="4 Rectángulo"/>
          <p:cNvSpPr/>
          <p:nvPr/>
        </p:nvSpPr>
        <p:spPr>
          <a:xfrm>
            <a:off x="3491880" y="3933056"/>
            <a:ext cx="4032448" cy="21698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 dirty="0"/>
              <a:t>Se ha demostrado eficaz en el aislamiento de </a:t>
            </a:r>
            <a:r>
              <a:rPr lang="es-ES" i="1" dirty="0" err="1"/>
              <a:t>Neisseria</a:t>
            </a:r>
            <a:r>
              <a:rPr lang="es-ES" i="1" dirty="0"/>
              <a:t> </a:t>
            </a:r>
            <a:r>
              <a:rPr lang="es-ES" i="1" dirty="0" err="1"/>
              <a:t>gonorrhoeae</a:t>
            </a:r>
            <a:r>
              <a:rPr lang="es-ES" dirty="0"/>
              <a:t>, </a:t>
            </a:r>
            <a:r>
              <a:rPr lang="es-ES" i="1" dirty="0" err="1"/>
              <a:t>Campilobacter</a:t>
            </a:r>
            <a:r>
              <a:rPr lang="es-ES" i="1" dirty="0"/>
              <a:t> </a:t>
            </a:r>
            <a:r>
              <a:rPr lang="es-ES" dirty="0" err="1"/>
              <a:t>spp</a:t>
            </a:r>
            <a:r>
              <a:rPr lang="es-ES" dirty="0"/>
              <a:t>, </a:t>
            </a:r>
            <a:r>
              <a:rPr lang="es-ES" i="1" dirty="0" err="1"/>
              <a:t>Shigella</a:t>
            </a:r>
            <a:r>
              <a:rPr lang="es-ES" i="1" dirty="0"/>
              <a:t> </a:t>
            </a:r>
            <a:r>
              <a:rPr lang="es-ES" dirty="0" err="1"/>
              <a:t>spp</a:t>
            </a:r>
            <a:r>
              <a:rPr lang="es-ES" dirty="0"/>
              <a:t>, </a:t>
            </a:r>
            <a:r>
              <a:rPr lang="es-ES" i="1" dirty="0"/>
              <a:t>C. </a:t>
            </a:r>
            <a:r>
              <a:rPr lang="es-ES" i="1" dirty="0" err="1"/>
              <a:t>difficile</a:t>
            </a:r>
            <a:r>
              <a:rPr lang="es-ES" dirty="0"/>
              <a:t>, virus del Herpes simple y en portadores anales de </a:t>
            </a:r>
            <a:r>
              <a:rPr lang="es-ES" i="1" dirty="0" err="1"/>
              <a:t>Enterococcus</a:t>
            </a:r>
            <a:r>
              <a:rPr lang="es-ES" i="1" dirty="0"/>
              <a:t> </a:t>
            </a:r>
            <a:r>
              <a:rPr lang="es-ES" i="1" dirty="0" err="1"/>
              <a:t>sp</a:t>
            </a:r>
            <a:r>
              <a:rPr lang="es-ES" dirty="0"/>
              <a:t>. </a:t>
            </a:r>
          </a:p>
        </p:txBody>
      </p:sp>
    </p:spTree>
    <p:extLst>
      <p:ext uri="{BB962C8B-B14F-4D97-AF65-F5344CB8AC3E}">
        <p14:creationId xmlns:p14="http://schemas.microsoft.com/office/powerpoint/2010/main" val="16740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280920" cy="6494085"/>
          </a:xfrm>
          <a:prstGeom prst="rect">
            <a:avLst/>
          </a:prstGeom>
        </p:spPr>
        <p:txBody>
          <a:bodyPr wrap="square">
            <a:spAutoFit/>
          </a:bodyPr>
          <a:lstStyle/>
          <a:p>
            <a:pPr algn="ctr">
              <a:lnSpc>
                <a:spcPct val="150000"/>
              </a:lnSpc>
            </a:pPr>
            <a:r>
              <a:rPr lang="es-ES" sz="2400" b="1" dirty="0"/>
              <a:t>Medios entéricos:</a:t>
            </a:r>
          </a:p>
          <a:p>
            <a:pPr marL="342900" indent="-342900" algn="just">
              <a:lnSpc>
                <a:spcPct val="150000"/>
              </a:lnSpc>
              <a:buFont typeface="Wingdings" panose="05000000000000000000" pitchFamily="2" charset="2"/>
              <a:buChar char="Ø"/>
            </a:pPr>
            <a:r>
              <a:rPr lang="es-ES" sz="2000" b="1" dirty="0"/>
              <a:t>Diferenciales</a:t>
            </a:r>
            <a:r>
              <a:rPr lang="es-ES" sz="2000" dirty="0"/>
              <a:t>: Usar uno de estos medios para diferenciar los bacilos entéricos fermentadores de la lactosa (L+) de los no fermentadores (L-), al tiempo que se inhibe el crecimiento de la flora Gram positiva aerobia.</a:t>
            </a:r>
          </a:p>
          <a:p>
            <a:pPr algn="just">
              <a:lnSpc>
                <a:spcPct val="150000"/>
              </a:lnSpc>
            </a:pPr>
            <a:r>
              <a:rPr lang="es-ES" sz="2000" dirty="0"/>
              <a:t> a) Mac </a:t>
            </a:r>
            <a:r>
              <a:rPr lang="es-ES" sz="2000" dirty="0" err="1"/>
              <a:t>Conkey</a:t>
            </a:r>
            <a:r>
              <a:rPr lang="es-ES" sz="2000" dirty="0"/>
              <a:t>. </a:t>
            </a:r>
          </a:p>
          <a:p>
            <a:pPr algn="just">
              <a:lnSpc>
                <a:spcPct val="150000"/>
              </a:lnSpc>
            </a:pPr>
            <a:r>
              <a:rPr lang="es-ES" sz="2000" dirty="0"/>
              <a:t>b) Eosina Azul de Metileno, </a:t>
            </a:r>
            <a:r>
              <a:rPr lang="es-ES" sz="2000" dirty="0" err="1"/>
              <a:t>Levine</a:t>
            </a:r>
            <a:r>
              <a:rPr lang="es-ES" sz="2000" dirty="0"/>
              <a:t>. </a:t>
            </a:r>
          </a:p>
          <a:p>
            <a:pPr algn="just">
              <a:lnSpc>
                <a:spcPct val="150000"/>
              </a:lnSpc>
            </a:pPr>
            <a:r>
              <a:rPr lang="es-ES" sz="2000" dirty="0"/>
              <a:t>c) </a:t>
            </a:r>
            <a:r>
              <a:rPr lang="es-ES" sz="2000" dirty="0" err="1"/>
              <a:t>Endo</a:t>
            </a:r>
            <a:r>
              <a:rPr lang="es-ES" sz="2000" dirty="0"/>
              <a:t>. </a:t>
            </a:r>
          </a:p>
          <a:p>
            <a:pPr marL="342900" indent="-342900" algn="just">
              <a:lnSpc>
                <a:spcPct val="150000"/>
              </a:lnSpc>
              <a:buFont typeface="Wingdings" panose="05000000000000000000" pitchFamily="2" charset="2"/>
              <a:buChar char="Ø"/>
            </a:pPr>
            <a:r>
              <a:rPr lang="es-ES" sz="2000" b="1" dirty="0"/>
              <a:t>Moderadamente selectivos: </a:t>
            </a:r>
            <a:r>
              <a:rPr lang="es-ES" sz="2000" dirty="0"/>
              <a:t>Usar al menos uno de estos medios para inhibir el crecimiento de la mayoría de las </a:t>
            </a:r>
            <a:r>
              <a:rPr lang="es-ES" sz="2000" dirty="0" err="1"/>
              <a:t>Enterobacterias</a:t>
            </a:r>
            <a:r>
              <a:rPr lang="es-ES" sz="2000" dirty="0"/>
              <a:t> mientras se permite el crecimiento de Salmonella </a:t>
            </a:r>
            <a:r>
              <a:rPr lang="es-ES" sz="2000" dirty="0" err="1"/>
              <a:t>spp</a:t>
            </a:r>
            <a:r>
              <a:rPr lang="es-ES" sz="2000" dirty="0"/>
              <a:t> y </a:t>
            </a:r>
            <a:r>
              <a:rPr lang="es-ES" sz="2000" dirty="0" err="1"/>
              <a:t>Shigella</a:t>
            </a:r>
            <a:r>
              <a:rPr lang="es-ES" sz="2000" dirty="0"/>
              <a:t> </a:t>
            </a:r>
            <a:r>
              <a:rPr lang="es-ES" sz="2000" dirty="0" err="1"/>
              <a:t>spp</a:t>
            </a:r>
            <a:r>
              <a:rPr lang="es-ES" sz="2000" dirty="0"/>
              <a:t>.</a:t>
            </a:r>
          </a:p>
          <a:p>
            <a:pPr algn="just"/>
            <a:r>
              <a:rPr lang="es-ES" sz="2000" dirty="0"/>
              <a:t> a) </a:t>
            </a:r>
            <a:r>
              <a:rPr lang="es-ES" sz="2000" dirty="0" err="1"/>
              <a:t>Hektoen</a:t>
            </a:r>
            <a:endParaRPr lang="es-ES" sz="2000" dirty="0"/>
          </a:p>
          <a:p>
            <a:pPr algn="just"/>
            <a:r>
              <a:rPr lang="es-ES" sz="2000" dirty="0"/>
              <a:t> b) XLD (Xilosa-Lisina-</a:t>
            </a:r>
            <a:r>
              <a:rPr lang="es-ES" sz="2000" dirty="0" err="1"/>
              <a:t>Desoxicolato</a:t>
            </a:r>
            <a:r>
              <a:rPr lang="es-ES" sz="2000" dirty="0"/>
              <a:t>)</a:t>
            </a:r>
          </a:p>
          <a:p>
            <a:pPr algn="just"/>
            <a:r>
              <a:rPr lang="es-ES" sz="2000" dirty="0"/>
              <a:t> c) SS</a:t>
            </a:r>
          </a:p>
          <a:p>
            <a:pPr algn="just"/>
            <a:r>
              <a:rPr lang="es-ES" sz="2000" dirty="0"/>
              <a:t> d) Medios </a:t>
            </a:r>
            <a:r>
              <a:rPr lang="es-ES" sz="2000" dirty="0" err="1"/>
              <a:t>cromogénicos</a:t>
            </a:r>
            <a:r>
              <a:rPr lang="es-ES" sz="2000" dirty="0"/>
              <a:t>.</a:t>
            </a:r>
          </a:p>
          <a:p>
            <a:pPr algn="just">
              <a:lnSpc>
                <a:spcPct val="150000"/>
              </a:lnSpc>
            </a:pPr>
            <a:r>
              <a:rPr lang="es-ES" sz="2000" dirty="0"/>
              <a:t> </a:t>
            </a:r>
          </a:p>
        </p:txBody>
      </p:sp>
    </p:spTree>
    <p:extLst>
      <p:ext uri="{BB962C8B-B14F-4D97-AF65-F5344CB8AC3E}">
        <p14:creationId xmlns:p14="http://schemas.microsoft.com/office/powerpoint/2010/main" val="192797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28179"/>
            <a:ext cx="7992888" cy="41088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s-ES" sz="2000" b="1" dirty="0"/>
              <a:t>Medio líquido: </a:t>
            </a:r>
            <a:r>
              <a:rPr lang="es-ES" sz="2000" dirty="0"/>
              <a:t>Utilizar el medio Selenito para suprimir el crecimiento de la flora normal durante las horas iniciales de incubación. Se </a:t>
            </a:r>
            <a:r>
              <a:rPr lang="es-ES" sz="2000"/>
              <a:t>resiembran</a:t>
            </a:r>
            <a:r>
              <a:rPr lang="es-ES" sz="2000" dirty="0"/>
              <a:t> en medio sólido a partir de las 6 horas. Este medio líquido es fundamental para el estudio de portadores asintomáticos. </a:t>
            </a:r>
          </a:p>
          <a:p>
            <a:pPr marL="285750" indent="-285750" algn="just">
              <a:lnSpc>
                <a:spcPct val="150000"/>
              </a:lnSpc>
              <a:buFont typeface="Wingdings" panose="05000000000000000000" pitchFamily="2" charset="2"/>
              <a:buChar char="Ø"/>
            </a:pPr>
            <a:endParaRPr lang="es-ES" sz="2000" dirty="0"/>
          </a:p>
          <a:p>
            <a:pPr algn="just">
              <a:lnSpc>
                <a:spcPct val="150000"/>
              </a:lnSpc>
            </a:pPr>
            <a:endParaRPr lang="es-ES" sz="2000" dirty="0"/>
          </a:p>
          <a:p>
            <a:pPr algn="just">
              <a:lnSpc>
                <a:spcPct val="150000"/>
              </a:lnSpc>
            </a:pPr>
            <a:endParaRPr lang="es-ES" dirty="0"/>
          </a:p>
          <a:p>
            <a:pPr algn="just">
              <a:lnSpc>
                <a:spcPct val="150000"/>
              </a:lnSpc>
            </a:pPr>
            <a:endParaRPr lang="es-ES" dirty="0"/>
          </a:p>
          <a:p>
            <a:pPr algn="just">
              <a:lnSpc>
                <a:spcPct val="150000"/>
              </a:lnSpc>
            </a:pPr>
            <a:endParaRPr lang="es-ES" dirty="0"/>
          </a:p>
        </p:txBody>
      </p:sp>
      <p:sp>
        <p:nvSpPr>
          <p:cNvPr id="3" name="2 Rectángulo"/>
          <p:cNvSpPr/>
          <p:nvPr/>
        </p:nvSpPr>
        <p:spPr>
          <a:xfrm>
            <a:off x="1403648" y="3431601"/>
            <a:ext cx="5544616" cy="1711366"/>
          </a:xfrm>
          <a:prstGeom prst="rect">
            <a:avLst/>
          </a:prstGeom>
          <a:solidFill>
            <a:schemeClr val="accent4">
              <a:lumMod val="20000"/>
              <a:lumOff val="80000"/>
            </a:schemeClr>
          </a:solidFill>
          <a:ln>
            <a:prstDash val="lgDashDotDot"/>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 b="1" dirty="0"/>
              <a:t>No trabajar heces moldeadas </a:t>
            </a:r>
            <a:r>
              <a:rPr lang="es-ES" dirty="0"/>
              <a:t>(excepto cuando se busca portador de </a:t>
            </a:r>
            <a:r>
              <a:rPr lang="es-ES" sz="1600" i="1" dirty="0"/>
              <a:t>Salmonella </a:t>
            </a:r>
            <a:r>
              <a:rPr lang="es-ES" sz="1600" i="1" dirty="0" err="1"/>
              <a:t>typhi</a:t>
            </a:r>
            <a:r>
              <a:rPr lang="es-ES" sz="1600" i="1" dirty="0"/>
              <a:t>)</a:t>
            </a:r>
          </a:p>
          <a:p>
            <a:pPr algn="ctr">
              <a:lnSpc>
                <a:spcPct val="150000"/>
              </a:lnSpc>
            </a:pPr>
            <a:r>
              <a:rPr lang="es-ES" b="1" dirty="0"/>
              <a:t>Trabajar sólo las colonias sospechosas de los gérmenes más frecuente productores de diarreas.</a:t>
            </a:r>
          </a:p>
        </p:txBody>
      </p:sp>
    </p:spTree>
    <p:extLst>
      <p:ext uri="{BB962C8B-B14F-4D97-AF65-F5344CB8AC3E}">
        <p14:creationId xmlns:p14="http://schemas.microsoft.com/office/powerpoint/2010/main" val="376657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las imágenes de origen"/>
          <p:cNvPicPr>
            <a:picLocks noChangeAspect="1" noChangeArrowheads="1"/>
          </p:cNvPicPr>
          <p:nvPr/>
        </p:nvPicPr>
        <p:blipFill rotWithShape="1">
          <a:blip r:embed="rId2">
            <a:extLst>
              <a:ext uri="{28A0092B-C50C-407E-A947-70E740481C1C}">
                <a14:useLocalDpi xmlns:a14="http://schemas.microsoft.com/office/drawing/2010/main" val="0"/>
              </a:ext>
            </a:extLst>
          </a:blip>
          <a:srcRect l="54734" t="50000" r="12916"/>
          <a:stretch/>
        </p:blipFill>
        <p:spPr bwMode="auto">
          <a:xfrm>
            <a:off x="4590078" y="130324"/>
            <a:ext cx="3370344" cy="32986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er las imágenes de origen"/>
          <p:cNvPicPr>
            <a:picLocks noChangeAspect="1" noChangeArrowheads="1"/>
          </p:cNvPicPr>
          <p:nvPr/>
        </p:nvPicPr>
        <p:blipFill rotWithShape="1">
          <a:blip r:embed="rId2">
            <a:extLst>
              <a:ext uri="{28A0092B-C50C-407E-A947-70E740481C1C}">
                <a14:useLocalDpi xmlns:a14="http://schemas.microsoft.com/office/drawing/2010/main" val="0"/>
              </a:ext>
            </a:extLst>
          </a:blip>
          <a:srcRect l="12265" t="50000" r="48698"/>
          <a:stretch/>
        </p:blipFill>
        <p:spPr bwMode="auto">
          <a:xfrm>
            <a:off x="475661" y="260648"/>
            <a:ext cx="3527616" cy="3298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er las imágenes de origen"/>
          <p:cNvPicPr>
            <a:picLocks noChangeAspect="1" noChangeArrowheads="1"/>
          </p:cNvPicPr>
          <p:nvPr/>
        </p:nvPicPr>
        <p:blipFill rotWithShape="1">
          <a:blip r:embed="rId3">
            <a:extLst>
              <a:ext uri="{28A0092B-C50C-407E-A947-70E740481C1C}">
                <a14:useLocalDpi xmlns:a14="http://schemas.microsoft.com/office/drawing/2010/main" val="0"/>
              </a:ext>
            </a:extLst>
          </a:blip>
          <a:srcRect l="60114" t="36331" r="6505" b="22002"/>
          <a:stretch/>
        </p:blipFill>
        <p:spPr bwMode="auto">
          <a:xfrm>
            <a:off x="611560" y="3684661"/>
            <a:ext cx="3255818"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111074" y="5548954"/>
            <a:ext cx="4572000" cy="1200329"/>
          </a:xfrm>
          <a:prstGeom prst="rect">
            <a:avLst/>
          </a:prstGeom>
        </p:spPr>
        <p:txBody>
          <a:bodyPr>
            <a:spAutoFit/>
          </a:bodyPr>
          <a:lstStyle/>
          <a:p>
            <a:r>
              <a:rPr lang="es-ES" dirty="0" err="1"/>
              <a:t>Shigella</a:t>
            </a:r>
            <a:r>
              <a:rPr lang="es-ES" dirty="0"/>
              <a:t> colonias son planas incoloras sin ennegrecimiento.</a:t>
            </a:r>
          </a:p>
          <a:p>
            <a:r>
              <a:rPr lang="es-ES" dirty="0"/>
              <a:t>Salmonellas sus colonias son planas incoloras con un punto negro en el centro de la misma.</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50" t="29356" r="72781" b="39299"/>
          <a:stretch/>
        </p:blipFill>
        <p:spPr bwMode="auto">
          <a:xfrm>
            <a:off x="5125804" y="3407684"/>
            <a:ext cx="2542540" cy="229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397074" y="4839329"/>
            <a:ext cx="402674" cy="369332"/>
          </a:xfrm>
          <a:prstGeom prst="rect">
            <a:avLst/>
          </a:prstGeom>
        </p:spPr>
        <p:txBody>
          <a:bodyPr wrap="none">
            <a:spAutoFit/>
          </a:bodyPr>
          <a:lstStyle/>
          <a:p>
            <a:r>
              <a:rPr lang="es-ES" b="1" dirty="0"/>
              <a:t>SS</a:t>
            </a:r>
          </a:p>
        </p:txBody>
      </p:sp>
    </p:spTree>
    <p:extLst>
      <p:ext uri="{BB962C8B-B14F-4D97-AF65-F5344CB8AC3E}">
        <p14:creationId xmlns:p14="http://schemas.microsoft.com/office/powerpoint/2010/main" val="77711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8496943" cy="7017306"/>
          </a:xfrm>
          <a:prstGeom prst="rect">
            <a:avLst/>
          </a:prstGeom>
        </p:spPr>
        <p:txBody>
          <a:bodyPr wrap="square">
            <a:spAutoFit/>
          </a:bodyPr>
          <a:lstStyle/>
          <a:p>
            <a:pPr algn="just"/>
            <a:r>
              <a:rPr lang="es-ES" sz="2400" dirty="0"/>
              <a:t>Las </a:t>
            </a:r>
            <a:r>
              <a:rPr lang="es-ES" sz="2000" b="1" dirty="0"/>
              <a:t>ENTEROBACTERIAS</a:t>
            </a:r>
            <a:r>
              <a:rPr lang="es-ES" sz="2400" dirty="0"/>
              <a:t> son bacilos gramnegativos </a:t>
            </a:r>
          </a:p>
          <a:p>
            <a:pPr algn="just"/>
            <a:r>
              <a:rPr lang="es-ES" sz="2400" b="1" dirty="0"/>
              <a:t>INFECCIONES INTESTINALES</a:t>
            </a:r>
          </a:p>
          <a:p>
            <a:pPr algn="just"/>
            <a:r>
              <a:rPr lang="es-ES" sz="2400" dirty="0"/>
              <a:t>Las infecciones intestinales están limitadas a las producidas por:</a:t>
            </a:r>
          </a:p>
          <a:p>
            <a:pPr marL="342900" indent="-342900" algn="just">
              <a:buFont typeface="Wingdings" panose="05000000000000000000" pitchFamily="2" charset="2"/>
              <a:buChar char="Ø"/>
            </a:pPr>
            <a:r>
              <a:rPr lang="es-ES" sz="2400" i="1" dirty="0"/>
              <a:t>E. </a:t>
            </a:r>
            <a:r>
              <a:rPr lang="es-ES" sz="2400" i="1" dirty="0" err="1"/>
              <a:t>coli</a:t>
            </a:r>
            <a:r>
              <a:rPr lang="es-ES" sz="2400" i="1" dirty="0"/>
              <a:t> :  E. </a:t>
            </a:r>
            <a:r>
              <a:rPr lang="es-ES" sz="2400" i="1" dirty="0" err="1"/>
              <a:t>coli</a:t>
            </a:r>
            <a:r>
              <a:rPr lang="es-ES" sz="2400" i="1" dirty="0"/>
              <a:t> </a:t>
            </a:r>
            <a:r>
              <a:rPr lang="es-ES" sz="2400" dirty="0" err="1"/>
              <a:t>enteropatógena</a:t>
            </a:r>
            <a:r>
              <a:rPr lang="es-ES" sz="2400" dirty="0"/>
              <a:t> (ECEP)</a:t>
            </a:r>
          </a:p>
          <a:p>
            <a:pPr algn="just"/>
            <a:r>
              <a:rPr lang="es-ES" sz="2400" i="1" dirty="0"/>
              <a:t>                    E. </a:t>
            </a:r>
            <a:r>
              <a:rPr lang="es-ES" sz="2400" i="1" dirty="0" err="1"/>
              <a:t>coli</a:t>
            </a:r>
            <a:r>
              <a:rPr lang="es-ES" sz="2400" i="1" dirty="0"/>
              <a:t> </a:t>
            </a:r>
            <a:r>
              <a:rPr lang="es-ES" sz="2400" dirty="0" err="1"/>
              <a:t>enterotoxigénica</a:t>
            </a:r>
            <a:r>
              <a:rPr lang="es-ES" sz="2400" dirty="0"/>
              <a:t> (ECET)</a:t>
            </a:r>
          </a:p>
          <a:p>
            <a:pPr algn="just"/>
            <a:r>
              <a:rPr lang="es-ES" sz="2400" i="1" dirty="0"/>
              <a:t>                    E. </a:t>
            </a:r>
            <a:r>
              <a:rPr lang="es-ES" sz="2400" i="1" dirty="0" err="1"/>
              <a:t>coli</a:t>
            </a:r>
            <a:r>
              <a:rPr lang="es-ES" sz="2400" i="1" dirty="0"/>
              <a:t> </a:t>
            </a:r>
            <a:r>
              <a:rPr lang="es-ES" sz="2400" dirty="0" err="1"/>
              <a:t>enteroinvasiva</a:t>
            </a:r>
            <a:r>
              <a:rPr lang="es-ES" sz="2400" dirty="0"/>
              <a:t> (ECEI)</a:t>
            </a:r>
          </a:p>
          <a:p>
            <a:pPr algn="just"/>
            <a:r>
              <a:rPr lang="es-ES" sz="2400" i="1" dirty="0"/>
              <a:t>                    E. </a:t>
            </a:r>
            <a:r>
              <a:rPr lang="es-ES" sz="2400" i="1" dirty="0" err="1"/>
              <a:t>coli</a:t>
            </a:r>
            <a:r>
              <a:rPr lang="es-ES" sz="2400" i="1" dirty="0"/>
              <a:t> </a:t>
            </a:r>
            <a:r>
              <a:rPr lang="es-ES" sz="2400" dirty="0" err="1"/>
              <a:t>enterohemorrágica</a:t>
            </a:r>
            <a:r>
              <a:rPr lang="es-ES" sz="2400" dirty="0"/>
              <a:t> (ECEH)</a:t>
            </a:r>
          </a:p>
          <a:p>
            <a:pPr algn="just"/>
            <a:r>
              <a:rPr lang="es-ES" sz="2400" i="1" dirty="0"/>
              <a:t>                    E. </a:t>
            </a:r>
            <a:r>
              <a:rPr lang="es-ES" sz="2400" i="1" dirty="0" err="1"/>
              <a:t>coli</a:t>
            </a:r>
            <a:r>
              <a:rPr lang="es-ES" sz="2400" i="1" dirty="0"/>
              <a:t> </a:t>
            </a:r>
            <a:r>
              <a:rPr lang="es-ES" sz="2400" i="1" dirty="0" err="1"/>
              <a:t>enteroagregativa</a:t>
            </a:r>
            <a:r>
              <a:rPr lang="es-ES" sz="2400" i="1" dirty="0"/>
              <a:t> </a:t>
            </a:r>
            <a:r>
              <a:rPr lang="es-ES" sz="2400" dirty="0"/>
              <a:t>(ECEA)</a:t>
            </a:r>
          </a:p>
          <a:p>
            <a:pPr algn="just"/>
            <a:r>
              <a:rPr lang="es-ES" sz="2400" i="1" dirty="0"/>
              <a:t>                    E. </a:t>
            </a:r>
            <a:r>
              <a:rPr lang="es-ES" sz="2400" i="1" dirty="0" err="1"/>
              <a:t>coli</a:t>
            </a:r>
            <a:r>
              <a:rPr lang="es-ES" sz="2400" i="1" dirty="0"/>
              <a:t> </a:t>
            </a:r>
            <a:r>
              <a:rPr lang="es-ES" sz="2400" dirty="0"/>
              <a:t>difusamente adherente (ECDA)</a:t>
            </a:r>
          </a:p>
          <a:p>
            <a:pPr marL="342900" indent="-342900" algn="just">
              <a:buFont typeface="Wingdings" panose="05000000000000000000" pitchFamily="2" charset="2"/>
              <a:buChar char="Ø"/>
            </a:pPr>
            <a:r>
              <a:rPr lang="es-ES" sz="2400" i="1" dirty="0"/>
              <a:t>Salmonella (</a:t>
            </a:r>
            <a:r>
              <a:rPr lang="es-ES" i="1" dirty="0"/>
              <a:t>Salmonella </a:t>
            </a:r>
            <a:r>
              <a:rPr lang="es-ES" i="1" dirty="0" err="1"/>
              <a:t>typhi</a:t>
            </a:r>
            <a:r>
              <a:rPr lang="es-ES" i="1" dirty="0"/>
              <a:t>)</a:t>
            </a:r>
            <a:endParaRPr lang="es-ES" sz="2400" i="1" dirty="0"/>
          </a:p>
          <a:p>
            <a:pPr marL="342900" indent="-342900" algn="just">
              <a:buFont typeface="Wingdings" panose="05000000000000000000" pitchFamily="2" charset="2"/>
              <a:buChar char="Ø"/>
            </a:pPr>
            <a:r>
              <a:rPr lang="es-ES" sz="2400" i="1" dirty="0" err="1"/>
              <a:t>Shigella</a:t>
            </a:r>
            <a:r>
              <a:rPr lang="es-ES" sz="2400" i="1" dirty="0"/>
              <a:t> </a:t>
            </a:r>
            <a:endParaRPr lang="es-ES" sz="2400" dirty="0"/>
          </a:p>
          <a:p>
            <a:pPr marL="342900" indent="-342900" algn="just">
              <a:buFont typeface="Wingdings" panose="05000000000000000000" pitchFamily="2" charset="2"/>
              <a:buChar char="Ø"/>
            </a:pPr>
            <a:r>
              <a:rPr lang="es-ES" sz="2400" i="1" dirty="0" err="1"/>
              <a:t>Yersinia</a:t>
            </a:r>
            <a:r>
              <a:rPr lang="es-ES" sz="2400" i="1" dirty="0"/>
              <a:t> </a:t>
            </a:r>
            <a:r>
              <a:rPr lang="es-ES" sz="2400" i="1" dirty="0" err="1"/>
              <a:t>enterocolitica</a:t>
            </a:r>
            <a:r>
              <a:rPr lang="es-ES" sz="2400" i="1" dirty="0"/>
              <a:t>.</a:t>
            </a:r>
          </a:p>
          <a:p>
            <a:pPr marL="342900" lvl="0" indent="-342900" algn="just">
              <a:buFont typeface="Wingdings" panose="05000000000000000000" pitchFamily="2" charset="2"/>
              <a:buChar char="Ø"/>
            </a:pPr>
            <a:r>
              <a:rPr lang="es-ES" sz="2400" i="1" dirty="0" err="1">
                <a:ea typeface="Calibri" pitchFamily="34" charset="0"/>
                <a:cs typeface="Arial" pitchFamily="34" charset="0"/>
              </a:rPr>
              <a:t>Plesiomonas</a:t>
            </a:r>
            <a:r>
              <a:rPr lang="es-ES" sz="2400" i="1" dirty="0">
                <a:ea typeface="Calibri" pitchFamily="34" charset="0"/>
                <a:cs typeface="Arial" pitchFamily="34" charset="0"/>
              </a:rPr>
              <a:t> </a:t>
            </a:r>
          </a:p>
          <a:p>
            <a:pPr algn="just"/>
            <a:r>
              <a:rPr lang="es-ES" sz="2000" dirty="0"/>
              <a:t>Otros miembros de </a:t>
            </a:r>
            <a:r>
              <a:rPr lang="es-ES" sz="2000" i="1" dirty="0" err="1"/>
              <a:t>Enterobacteriaceae</a:t>
            </a:r>
            <a:r>
              <a:rPr lang="es-ES" sz="2000" i="1" dirty="0"/>
              <a:t> </a:t>
            </a:r>
            <a:r>
              <a:rPr lang="es-ES" sz="2000" dirty="0"/>
              <a:t>como: </a:t>
            </a:r>
            <a:r>
              <a:rPr lang="es-ES" sz="2000" i="1" dirty="0" err="1"/>
              <a:t>Citrobacter</a:t>
            </a:r>
            <a:r>
              <a:rPr lang="es-ES" sz="2000" i="1" dirty="0"/>
              <a:t>, </a:t>
            </a:r>
            <a:r>
              <a:rPr lang="es-ES" sz="2000" i="1" dirty="0" err="1"/>
              <a:t>Proteus</a:t>
            </a:r>
            <a:r>
              <a:rPr lang="es-ES" sz="2000" i="1" dirty="0"/>
              <a:t>, </a:t>
            </a:r>
            <a:r>
              <a:rPr lang="es-ES" sz="2000" i="1" dirty="0" err="1"/>
              <a:t>Morganella</a:t>
            </a:r>
            <a:r>
              <a:rPr lang="es-ES" sz="2000" i="1" dirty="0"/>
              <a:t>, </a:t>
            </a:r>
            <a:r>
              <a:rPr lang="es-ES" sz="2000" i="1" dirty="0" err="1"/>
              <a:t>Enterobacter</a:t>
            </a:r>
            <a:r>
              <a:rPr lang="es-ES" sz="2000" i="1" dirty="0"/>
              <a:t>, </a:t>
            </a:r>
            <a:r>
              <a:rPr lang="es-ES" sz="2000" i="1" dirty="0" err="1"/>
              <a:t>Hafnia</a:t>
            </a:r>
            <a:r>
              <a:rPr lang="es-ES" sz="2000" i="1" dirty="0"/>
              <a:t> </a:t>
            </a:r>
            <a:r>
              <a:rPr lang="es-ES" sz="2000" dirty="0"/>
              <a:t>y </a:t>
            </a:r>
            <a:r>
              <a:rPr lang="es-ES" sz="2000" i="1" dirty="0" err="1"/>
              <a:t>Serratia</a:t>
            </a:r>
            <a:r>
              <a:rPr lang="es-ES" sz="2000" dirty="0"/>
              <a:t>, otros como </a:t>
            </a:r>
            <a:r>
              <a:rPr lang="es-ES" sz="2000" i="1" dirty="0" err="1"/>
              <a:t>Pseudomonas</a:t>
            </a:r>
            <a:r>
              <a:rPr lang="es-ES" sz="2000" i="1" dirty="0"/>
              <a:t> </a:t>
            </a:r>
            <a:r>
              <a:rPr lang="es-ES" sz="2000" i="1" dirty="0" err="1"/>
              <a:t>aeruginosa</a:t>
            </a:r>
            <a:r>
              <a:rPr lang="es-ES" sz="2000" dirty="0"/>
              <a:t>, principalmente cuando se encuentran cultivos puros en las heces fecales, han sido relacionados, en ocasiones, con la producción de diarreas. Muchas veces esta situación está relacionada con un cambio de la flora normal del intestino humano.</a:t>
            </a:r>
          </a:p>
          <a:p>
            <a:pPr algn="just"/>
            <a:endParaRPr lang="es-ES" dirty="0"/>
          </a:p>
        </p:txBody>
      </p:sp>
    </p:spTree>
    <p:extLst>
      <p:ext uri="{BB962C8B-B14F-4D97-AF65-F5344CB8AC3E}">
        <p14:creationId xmlns:p14="http://schemas.microsoft.com/office/powerpoint/2010/main" val="17968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068960"/>
            <a:ext cx="7776864" cy="2862322"/>
          </a:xfrm>
          <a:prstGeom prst="rect">
            <a:avLst/>
          </a:prstGeom>
          <a:solidFill>
            <a:schemeClr val="accent4">
              <a:lumMod val="20000"/>
              <a:lumOff val="80000"/>
            </a:schemeClr>
          </a:solidFill>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eaLnBrk="0" fontAlgn="base" hangingPunct="0">
              <a:lnSpc>
                <a:spcPct val="150000"/>
              </a:lnSpc>
              <a:spcBef>
                <a:spcPct val="0"/>
              </a:spcBef>
              <a:spcAft>
                <a:spcPct val="0"/>
              </a:spcAft>
              <a:tabLst>
                <a:tab pos="228600" algn="l"/>
              </a:tabLst>
            </a:pPr>
            <a:r>
              <a:rPr lang="es-ES" sz="2400" b="1" dirty="0">
                <a:ea typeface="Calibri" pitchFamily="34" charset="0"/>
                <a:cs typeface="Arial" pitchFamily="34" charset="0"/>
              </a:rPr>
              <a:t>Gram positivo más frecuente causante de diarrea:</a:t>
            </a: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400" i="1" dirty="0" err="1"/>
              <a:t>Staphylococcus</a:t>
            </a:r>
            <a:r>
              <a:rPr lang="es-ES" sz="2400" b="1" dirty="0"/>
              <a:t> </a:t>
            </a:r>
            <a:r>
              <a:rPr lang="es-ES" sz="2400" i="1" dirty="0">
                <a:ea typeface="Calibri" pitchFamily="34" charset="0"/>
                <a:cs typeface="Arial" pitchFamily="34" charset="0"/>
              </a:rPr>
              <a:t> </a:t>
            </a:r>
            <a:r>
              <a:rPr lang="es-ES" sz="2400" i="1" dirty="0" err="1">
                <a:ea typeface="Calibri" pitchFamily="34" charset="0"/>
                <a:cs typeface="Arial" pitchFamily="34" charset="0"/>
              </a:rPr>
              <a:t>aureus</a:t>
            </a:r>
            <a:r>
              <a:rPr lang="es-ES" sz="2400" i="1" dirty="0">
                <a:ea typeface="Calibri" pitchFamily="34" charset="0"/>
                <a:cs typeface="Arial" pitchFamily="34" charset="0"/>
              </a:rPr>
              <a:t>: </a:t>
            </a:r>
            <a:r>
              <a:rPr lang="es-ES" sz="2400" dirty="0"/>
              <a:t>La intoxicación alimentaria por estafilococos se produce por la ingestión de alimentos contaminados con toxinas producidas por ciertos tipos de estafilococos que producen </a:t>
            </a:r>
            <a:r>
              <a:rPr lang="es-ES" sz="2400" b="1" dirty="0"/>
              <a:t>diarrea</a:t>
            </a:r>
            <a:r>
              <a:rPr lang="es-ES" sz="2400" dirty="0"/>
              <a:t> y vómitos.</a:t>
            </a:r>
            <a:endParaRPr lang="es-ES" sz="2400" i="1" dirty="0">
              <a:ea typeface="Calibri" pitchFamily="34" charset="0"/>
              <a:cs typeface="Arial" pitchFamily="34" charset="0"/>
            </a:endParaRPr>
          </a:p>
        </p:txBody>
      </p:sp>
      <p:sp>
        <p:nvSpPr>
          <p:cNvPr id="3" name="AutoShape 2" descr="Resultado de imagen para coprocul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Rectángulo"/>
          <p:cNvSpPr/>
          <p:nvPr/>
        </p:nvSpPr>
        <p:spPr>
          <a:xfrm>
            <a:off x="767586" y="398536"/>
            <a:ext cx="6540718" cy="2352952"/>
          </a:xfrm>
          <a:prstGeom prst="rect">
            <a:avLst/>
          </a:prstGeom>
          <a:solidFill>
            <a:schemeClr val="accent3">
              <a:lumMod val="40000"/>
              <a:lumOff val="60000"/>
            </a:schemeClr>
          </a:solidFill>
          <a:ln w="38100"/>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lnSpc>
                <a:spcPct val="150000"/>
              </a:lnSpc>
              <a:spcBef>
                <a:spcPct val="0"/>
              </a:spcBef>
              <a:spcAft>
                <a:spcPct val="0"/>
              </a:spcAft>
              <a:tabLst>
                <a:tab pos="228600" algn="l"/>
              </a:tabLst>
            </a:pPr>
            <a:r>
              <a:rPr lang="es-ES" sz="2000" dirty="0">
                <a:ea typeface="Calibri" pitchFamily="34" charset="0"/>
                <a:cs typeface="Arial" pitchFamily="34" charset="0"/>
              </a:rPr>
              <a:t>Los agentes bacterianos </a:t>
            </a:r>
            <a:r>
              <a:rPr lang="es-ES" sz="2000" b="1" dirty="0">
                <a:ea typeface="Calibri" pitchFamily="34" charset="0"/>
                <a:cs typeface="Arial" pitchFamily="34" charset="0"/>
              </a:rPr>
              <a:t>No </a:t>
            </a:r>
            <a:r>
              <a:rPr lang="es-ES" sz="2000" b="1" dirty="0" err="1">
                <a:ea typeface="Calibri" pitchFamily="34" charset="0"/>
                <a:cs typeface="Arial" pitchFamily="34" charset="0"/>
              </a:rPr>
              <a:t>Enterobacterias</a:t>
            </a:r>
            <a:r>
              <a:rPr lang="es-ES" sz="2000" b="1" dirty="0">
                <a:ea typeface="Calibri" pitchFamily="34" charset="0"/>
                <a:cs typeface="Arial" pitchFamily="34" charset="0"/>
              </a:rPr>
              <a:t> </a:t>
            </a:r>
            <a:r>
              <a:rPr lang="es-ES" sz="2000" dirty="0">
                <a:ea typeface="Calibri" pitchFamily="34" charset="0"/>
                <a:cs typeface="Arial" pitchFamily="34" charset="0"/>
              </a:rPr>
              <a:t>más frecuentes a tener en cuenta son: </a:t>
            </a:r>
            <a:endParaRPr lang="es-ES" sz="2000" dirty="0">
              <a:cs typeface="Arial" pitchFamily="34" charset="0"/>
            </a:endParaRP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err="1">
                <a:ea typeface="Calibri" pitchFamily="34" charset="0"/>
                <a:cs typeface="Arial" pitchFamily="34" charset="0"/>
              </a:rPr>
              <a:t>Aeromonas</a:t>
            </a:r>
            <a:r>
              <a:rPr lang="es-ES" sz="2000" b="1" i="1" dirty="0">
                <a:ea typeface="Calibri" pitchFamily="34" charset="0"/>
                <a:cs typeface="Arial" pitchFamily="34" charset="0"/>
              </a:rPr>
              <a:t> (</a:t>
            </a:r>
            <a:r>
              <a:rPr lang="es-ES" sz="2000" b="1" dirty="0" err="1"/>
              <a:t>Aeromonadaceae</a:t>
            </a:r>
            <a:r>
              <a:rPr lang="es-ES" sz="2000" b="1" dirty="0"/>
              <a:t>)</a:t>
            </a:r>
            <a:endParaRPr lang="es-ES" sz="2000" dirty="0">
              <a:cs typeface="Arial" pitchFamily="34" charset="0"/>
            </a:endParaRP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err="1">
                <a:ea typeface="Calibri" pitchFamily="34" charset="0"/>
                <a:cs typeface="Arial" pitchFamily="34" charset="0"/>
              </a:rPr>
              <a:t>Campylobacter</a:t>
            </a:r>
            <a:r>
              <a:rPr lang="es-ES" sz="2000" b="1" i="1" dirty="0">
                <a:ea typeface="Calibri" pitchFamily="34" charset="0"/>
                <a:cs typeface="Arial" pitchFamily="34" charset="0"/>
              </a:rPr>
              <a:t> (</a:t>
            </a:r>
            <a:r>
              <a:rPr lang="es-ES" sz="2000" b="1" dirty="0" err="1"/>
              <a:t>Campylobacteraceae</a:t>
            </a:r>
            <a:r>
              <a:rPr lang="es-ES" sz="2000" b="1" dirty="0"/>
              <a:t>)</a:t>
            </a:r>
            <a:endParaRPr lang="es-ES" sz="2000" b="1" dirty="0">
              <a:ea typeface="Calibri" pitchFamily="34" charset="0"/>
              <a:cs typeface="Arial" pitchFamily="34" charset="0"/>
            </a:endParaRPr>
          </a:p>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sz="2000" b="1" i="1" dirty="0">
                <a:ea typeface="Calibri" pitchFamily="34" charset="0"/>
                <a:cs typeface="Arial" pitchFamily="34" charset="0"/>
              </a:rPr>
              <a:t>Vibrio </a:t>
            </a:r>
            <a:r>
              <a:rPr lang="es-ES" sz="2000" b="1" i="1" dirty="0" err="1">
                <a:ea typeface="Calibri" pitchFamily="34" charset="0"/>
                <a:cs typeface="Arial" pitchFamily="34" charset="0"/>
              </a:rPr>
              <a:t>cholerae</a:t>
            </a:r>
            <a:r>
              <a:rPr lang="es-ES" sz="2000" b="1" i="1" dirty="0">
                <a:ea typeface="Calibri" pitchFamily="34" charset="0"/>
                <a:cs typeface="Arial" pitchFamily="34" charset="0"/>
              </a:rPr>
              <a:t>  (</a:t>
            </a:r>
            <a:r>
              <a:rPr lang="es-ES" sz="2000" b="1" dirty="0" err="1"/>
              <a:t>Vibrionaceae</a:t>
            </a:r>
            <a:r>
              <a:rPr lang="es-ES" b="1" dirty="0"/>
              <a:t>)</a:t>
            </a:r>
          </a:p>
        </p:txBody>
      </p:sp>
      <p:sp>
        <p:nvSpPr>
          <p:cNvPr id="6" name="CuadroTexto 5">
            <a:extLst>
              <a:ext uri="{FF2B5EF4-FFF2-40B4-BE49-F238E27FC236}">
                <a16:creationId xmlns:a16="http://schemas.microsoft.com/office/drawing/2014/main" id="{3590E3E7-5375-193B-7F8B-07D38FEFB60F}"/>
              </a:ext>
            </a:extLst>
          </p:cNvPr>
          <p:cNvSpPr txBox="1"/>
          <p:nvPr/>
        </p:nvSpPr>
        <p:spPr>
          <a:xfrm>
            <a:off x="683568" y="6248754"/>
            <a:ext cx="2808312" cy="46487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eaLnBrk="0" fontAlgn="base" hangingPunct="0">
              <a:lnSpc>
                <a:spcPct val="150000"/>
              </a:lnSpc>
              <a:spcBef>
                <a:spcPct val="0"/>
              </a:spcBef>
              <a:spcAft>
                <a:spcPct val="0"/>
              </a:spcAft>
              <a:buFont typeface="Wingdings" panose="05000000000000000000" pitchFamily="2" charset="2"/>
              <a:buChar char="q"/>
              <a:tabLst>
                <a:tab pos="228600" algn="l"/>
              </a:tabLst>
            </a:pPr>
            <a:r>
              <a:rPr lang="es-ES" b="1" i="1" dirty="0"/>
              <a:t>Salmonella </a:t>
            </a:r>
            <a:r>
              <a:rPr lang="es-ES" b="1" i="1" dirty="0" err="1"/>
              <a:t>typhi</a:t>
            </a:r>
            <a:endParaRPr lang="es-ES" b="1" i="1" dirty="0"/>
          </a:p>
        </p:txBody>
      </p:sp>
    </p:spTree>
    <p:extLst>
      <p:ext uri="{BB962C8B-B14F-4D97-AF65-F5344CB8AC3E}">
        <p14:creationId xmlns:p14="http://schemas.microsoft.com/office/powerpoint/2010/main" val="344086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47827" y="3244334"/>
            <a:ext cx="1689886" cy="584775"/>
          </a:xfrm>
          <a:prstGeom prst="rect">
            <a:avLst/>
          </a:prstGeom>
        </p:spPr>
        <p:txBody>
          <a:bodyPr wrap="none">
            <a:spAutoFit/>
          </a:bodyPr>
          <a:lstStyle/>
          <a:p>
            <a:r>
              <a:rPr lang="es-ES" sz="3200" b="1" dirty="0"/>
              <a:t>GRACIAS</a:t>
            </a:r>
          </a:p>
        </p:txBody>
      </p:sp>
    </p:spTree>
    <p:extLst>
      <p:ext uri="{BB962C8B-B14F-4D97-AF65-F5344CB8AC3E}">
        <p14:creationId xmlns:p14="http://schemas.microsoft.com/office/powerpoint/2010/main" val="171364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131840" y="296645"/>
            <a:ext cx="5760640" cy="32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expresiones que se emplean para denominar el s</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í</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ndrome cl</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í</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nico con el que habitualmente se manifiestan las bacteriemias o las fungemias, independientemente del resultado de los hemocultivos esto son complicaciones graves de las infecciones bacterianas y f</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ú</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ngicas, respectivamente, y tienen una metodolog</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í</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 diagn</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ó</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stica similar.  </a:t>
            </a:r>
            <a:endParaRPr kumimoji="0" lang="es-ES" altLang="es-ES" sz="3200" b="0" i="0" u="none" strike="noStrike" cap="none" normalizeH="0" baseline="0" dirty="0">
              <a:ln>
                <a:noFill/>
              </a:ln>
              <a:solidFill>
                <a:schemeClr val="tx1"/>
              </a:solidFill>
              <a:effectLst/>
              <a:latin typeface="Arial" pitchFamily="34" charset="0"/>
              <a:cs typeface="Arial" pitchFamily="34" charset="0"/>
            </a:endParaRPr>
          </a:p>
        </p:txBody>
      </p:sp>
      <p:sp>
        <p:nvSpPr>
          <p:cNvPr id="3" name="Elipse 2">
            <a:extLst>
              <a:ext uri="{FF2B5EF4-FFF2-40B4-BE49-F238E27FC236}">
                <a16:creationId xmlns:a16="http://schemas.microsoft.com/office/drawing/2014/main" id="{6060989F-60BA-09FE-8EC8-762D322BB7B3}"/>
              </a:ext>
            </a:extLst>
          </p:cNvPr>
          <p:cNvSpPr/>
          <p:nvPr/>
        </p:nvSpPr>
        <p:spPr>
          <a:xfrm>
            <a:off x="-180528" y="3540059"/>
            <a:ext cx="5040560" cy="187220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ltLang="es-ES" sz="18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Ambas se producen cuando los microorganismos invaden el torrente sangu</a:t>
            </a:r>
            <a:r>
              <a:rPr kumimoji="0" lang="es-ES" altLang="es-ES" sz="1800" b="0" i="0" u="none" strike="noStrike" cap="none" normalizeH="0" baseline="0">
                <a:ln>
                  <a:noFill/>
                </a:ln>
                <a:solidFill>
                  <a:srgbClr val="000000"/>
                </a:solidFill>
                <a:effectLst/>
                <a:latin typeface="Calibri"/>
                <a:ea typeface="Calibri" pitchFamily="34" charset="0"/>
                <a:cs typeface="Times New Roman" pitchFamily="18" charset="0"/>
              </a:rPr>
              <a:t>í</a:t>
            </a:r>
            <a:r>
              <a:rPr kumimoji="0" lang="es-ES" altLang="es-ES" sz="18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neo y se multiplican a un ritmo que supera la capacidad del sistema reticuloendotelial para eliminarlos</a:t>
            </a:r>
            <a:endParaRPr lang="es-ES"/>
          </a:p>
        </p:txBody>
      </p:sp>
      <p:sp>
        <p:nvSpPr>
          <p:cNvPr id="5" name="CuadroTexto 4">
            <a:extLst>
              <a:ext uri="{FF2B5EF4-FFF2-40B4-BE49-F238E27FC236}">
                <a16:creationId xmlns:a16="http://schemas.microsoft.com/office/drawing/2014/main" id="{4E8EA3F9-8001-4540-2059-A7828B43AE71}"/>
              </a:ext>
            </a:extLst>
          </p:cNvPr>
          <p:cNvSpPr txBox="1"/>
          <p:nvPr/>
        </p:nvSpPr>
        <p:spPr>
          <a:xfrm>
            <a:off x="4932040" y="4077072"/>
            <a:ext cx="3960440" cy="2554545"/>
          </a:xfrm>
          <a:prstGeom prst="rect">
            <a:avLst/>
          </a:prstGeom>
          <a:solidFill>
            <a:schemeClr val="accent2">
              <a:lumMod val="20000"/>
              <a:lumOff val="80000"/>
            </a:schemeClr>
          </a:solidFill>
        </p:spPr>
        <p:txBody>
          <a:bodyPr wrap="square">
            <a:spAutoFit/>
          </a:bodyPr>
          <a:lstStyle/>
          <a:p>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Esta invasi</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ó</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 puede producirse desde un foco infeccioso extravascular, a trav</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é</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 de los capilares sangu</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í</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neos o de los vasos linf</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á</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ticos, o desde un foco intravascular (endocarditis, infecci</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ó</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 de cat</a:t>
            </a:r>
            <a:r>
              <a:rPr kumimoji="0" lang="es-ES" altLang="es-ES" sz="2000" b="0" i="0" u="none" strike="noStrike" cap="none" normalizeH="0" baseline="0" dirty="0">
                <a:ln>
                  <a:noFill/>
                </a:ln>
                <a:solidFill>
                  <a:srgbClr val="000000"/>
                </a:solidFill>
                <a:effectLst/>
                <a:latin typeface="Calibri"/>
                <a:ea typeface="Calibri" pitchFamily="34" charset="0"/>
                <a:cs typeface="Times New Roman" pitchFamily="18" charset="0"/>
              </a:rPr>
              <a:t>é</a:t>
            </a:r>
            <a:r>
              <a:rPr kumimoji="0" lang="es-ES" altLang="es-E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teres intravenosos o arteriales). </a:t>
            </a:r>
            <a:endParaRPr lang="es-ES" sz="2000" dirty="0"/>
          </a:p>
        </p:txBody>
      </p:sp>
      <p:sp>
        <p:nvSpPr>
          <p:cNvPr id="8" name="Flecha: a la derecha 7">
            <a:extLst>
              <a:ext uri="{FF2B5EF4-FFF2-40B4-BE49-F238E27FC236}">
                <a16:creationId xmlns:a16="http://schemas.microsoft.com/office/drawing/2014/main" id="{6B921E1B-B0A7-DAA6-B171-C2C53E42868F}"/>
              </a:ext>
            </a:extLst>
          </p:cNvPr>
          <p:cNvSpPr/>
          <p:nvPr/>
        </p:nvSpPr>
        <p:spPr>
          <a:xfrm>
            <a:off x="251520" y="854366"/>
            <a:ext cx="2736304" cy="156652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ltLang="es-ES" sz="18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Septicemia</a:t>
            </a:r>
          </a:p>
          <a:p>
            <a:pPr algn="ctr"/>
            <a:r>
              <a:rPr lang="es-ES" altLang="es-ES" b="1" dirty="0">
                <a:solidFill>
                  <a:srgbClr val="000000"/>
                </a:solidFill>
                <a:latin typeface="Times New Roman" pitchFamily="18" charset="0"/>
                <a:ea typeface="Calibri" pitchFamily="34" charset="0"/>
                <a:cs typeface="Times New Roman" pitchFamily="18" charset="0"/>
              </a:rPr>
              <a:t>y</a:t>
            </a:r>
            <a:endParaRPr kumimoji="0" lang="es-ES" altLang="es-ES" sz="18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pPr algn="ctr"/>
            <a:r>
              <a:rPr kumimoji="0" lang="es-ES" altLang="es-ES" sz="18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sepsis</a:t>
            </a:r>
            <a:endParaRPr lang="es-ES" dirty="0"/>
          </a:p>
        </p:txBody>
      </p:sp>
    </p:spTree>
    <p:extLst>
      <p:ext uri="{BB962C8B-B14F-4D97-AF65-F5344CB8AC3E}">
        <p14:creationId xmlns:p14="http://schemas.microsoft.com/office/powerpoint/2010/main" val="256295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7992888" cy="4969053"/>
          </a:xfrm>
          <a:prstGeom prst="rect">
            <a:avLst/>
          </a:prstGeom>
        </p:spPr>
        <p:txBody>
          <a:bodyPr wrap="square">
            <a:spAutoFit/>
          </a:bodyPr>
          <a:lstStyle/>
          <a:p>
            <a:r>
              <a:rPr lang="es-ES" sz="2000" b="1" dirty="0"/>
              <a:t>Obtención de la muestra </a:t>
            </a:r>
            <a:endParaRPr lang="es-ES" sz="2000" dirty="0"/>
          </a:p>
          <a:p>
            <a:pPr marL="342900" indent="-342900" algn="just">
              <a:lnSpc>
                <a:spcPct val="150000"/>
              </a:lnSpc>
              <a:buFont typeface="Wingdings" panose="05000000000000000000" pitchFamily="2" charset="2"/>
              <a:buChar char="ü"/>
            </a:pPr>
            <a:r>
              <a:rPr lang="es-ES" sz="2000" dirty="0"/>
              <a:t>La muestra de sangre para hemocultivo debe extraerse de una vena. De esta manera logran detectarse más del 95% de las bacteriemias utilizándose generalmente las del antebrazo. </a:t>
            </a:r>
          </a:p>
          <a:p>
            <a:pPr marL="342900" indent="-342900" algn="just">
              <a:lnSpc>
                <a:spcPct val="150000"/>
              </a:lnSpc>
              <a:buFont typeface="Wingdings" panose="05000000000000000000" pitchFamily="2" charset="2"/>
              <a:buChar char="ü"/>
            </a:pPr>
            <a:r>
              <a:rPr lang="es-ES" sz="2000" dirty="0"/>
              <a:t>La utilización de sangre arterial no ha demostrado ventajas sobre la venosa.</a:t>
            </a:r>
          </a:p>
          <a:p>
            <a:pPr marL="342900" indent="-342900" algn="just">
              <a:lnSpc>
                <a:spcPct val="150000"/>
              </a:lnSpc>
              <a:buFont typeface="Wingdings" panose="05000000000000000000" pitchFamily="2" charset="2"/>
              <a:buChar char="ü"/>
            </a:pPr>
            <a:r>
              <a:rPr lang="es-ES" sz="2000" dirty="0"/>
              <a:t>La extracción </a:t>
            </a:r>
            <a:r>
              <a:rPr lang="es-ES" sz="2000" b="1" dirty="0"/>
              <a:t>no debe realizarse a través de catéteres intravenosos o </a:t>
            </a:r>
            <a:r>
              <a:rPr lang="es-ES" sz="2000" b="1" dirty="0" err="1"/>
              <a:t>intaarteriales</a:t>
            </a:r>
            <a:r>
              <a:rPr lang="es-ES" sz="2000" dirty="0"/>
              <a:t>, salvo en los casos de sospecha de bacteriemia asociada a catéter . </a:t>
            </a:r>
          </a:p>
          <a:p>
            <a:pPr marL="342900" indent="-342900" algn="just">
              <a:lnSpc>
                <a:spcPct val="150000"/>
              </a:lnSpc>
              <a:buFont typeface="Wingdings" panose="05000000000000000000" pitchFamily="2" charset="2"/>
              <a:buChar char="ü"/>
            </a:pPr>
            <a:r>
              <a:rPr lang="es-ES" sz="2000" dirty="0"/>
              <a:t>Cada muestra de sangre se obtendrá de lugares de </a:t>
            </a:r>
            <a:r>
              <a:rPr lang="es-ES" sz="2000" dirty="0" err="1"/>
              <a:t>venopunción</a:t>
            </a:r>
            <a:r>
              <a:rPr lang="es-ES" sz="2000" dirty="0"/>
              <a:t> diferentes</a:t>
            </a:r>
          </a:p>
        </p:txBody>
      </p:sp>
    </p:spTree>
    <p:extLst>
      <p:ext uri="{BB962C8B-B14F-4D97-AF65-F5344CB8AC3E}">
        <p14:creationId xmlns:p14="http://schemas.microsoft.com/office/powerpoint/2010/main" val="224808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96752"/>
            <a:ext cx="8064896" cy="5493812"/>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ES" dirty="0"/>
              <a:t>El examen microbiológico de la sangre es de suma importancia  para el diagnóstico y pronóstico de pacientes con bacteriemia.</a:t>
            </a:r>
          </a:p>
          <a:p>
            <a:pPr marL="285750" indent="-285750" algn="just">
              <a:lnSpc>
                <a:spcPct val="150000"/>
              </a:lnSpc>
              <a:buFont typeface="Wingdings" panose="05000000000000000000" pitchFamily="2" charset="2"/>
              <a:buChar char="q"/>
            </a:pPr>
            <a:r>
              <a:rPr lang="es-ES" dirty="0"/>
              <a:t>El cultivo se realiza para identificar la presencia de bacterias o levaduras (</a:t>
            </a:r>
            <a:r>
              <a:rPr lang="es-ES" dirty="0" err="1"/>
              <a:t>funguemia</a:t>
            </a:r>
            <a:r>
              <a:rPr lang="es-ES" dirty="0"/>
              <a:t>) que confirmen el diagnóstico.</a:t>
            </a:r>
          </a:p>
          <a:p>
            <a:pPr marL="285750" indent="-285750" algn="just">
              <a:lnSpc>
                <a:spcPct val="150000"/>
              </a:lnSpc>
              <a:buFont typeface="Wingdings" panose="05000000000000000000" pitchFamily="2" charset="2"/>
              <a:buChar char="q"/>
            </a:pPr>
            <a:r>
              <a:rPr lang="es-ES" dirty="0"/>
              <a:t>Se indicarán antes de la administración de la terapia antimicrobiana sistémica, cuando exista sospecha clínica de sepsis, meningitis, osteomielitis, </a:t>
            </a:r>
            <a:r>
              <a:rPr lang="es-ES" dirty="0" err="1"/>
              <a:t>pielonefritis</a:t>
            </a:r>
            <a:r>
              <a:rPr lang="es-ES" dirty="0"/>
              <a:t>, infección </a:t>
            </a:r>
            <a:r>
              <a:rPr lang="es-ES" dirty="0" err="1"/>
              <a:t>intraabdominal</a:t>
            </a:r>
            <a:r>
              <a:rPr lang="es-ES" dirty="0"/>
              <a:t>, artritis, infecciones graves de la piel y tejidos blandos, neumonía, endocarditis y fiebre de origen desconocido. Los pacientes pueden presentar fiebre o hipotermia (sobre todo en neonatos o en ancianos), escalofríos, leucocitosis o </a:t>
            </a:r>
            <a:r>
              <a:rPr lang="es-ES" dirty="0" err="1"/>
              <a:t>granulocitopenia</a:t>
            </a:r>
            <a:r>
              <a:rPr lang="es-ES" dirty="0"/>
              <a:t>, fallo </a:t>
            </a:r>
            <a:r>
              <a:rPr lang="es-ES" dirty="0" err="1"/>
              <a:t>multiórgano</a:t>
            </a:r>
            <a:r>
              <a:rPr lang="es-ES" dirty="0"/>
              <a:t>, shock, y  en niños pequeños o ancianos disminución súbita de la vitalidad. </a:t>
            </a:r>
          </a:p>
          <a:p>
            <a:pPr marL="285750" indent="-285750" algn="just">
              <a:lnSpc>
                <a:spcPct val="150000"/>
              </a:lnSpc>
              <a:buFont typeface="Wingdings" panose="05000000000000000000" pitchFamily="2" charset="2"/>
              <a:buChar char="q"/>
            </a:pPr>
            <a:r>
              <a:rPr lang="es-ES" dirty="0"/>
              <a:t>Si el facultativo sospecha una Fiebre Tifoidea  u otra enfermedad debe plasmarlo en la indicación médica para que sea buscado en sus medios específicos.</a:t>
            </a:r>
          </a:p>
        </p:txBody>
      </p:sp>
      <p:sp>
        <p:nvSpPr>
          <p:cNvPr id="3" name="2 Rectángulo"/>
          <p:cNvSpPr/>
          <p:nvPr/>
        </p:nvSpPr>
        <p:spPr>
          <a:xfrm>
            <a:off x="1475656" y="332656"/>
            <a:ext cx="183037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es-ES" b="1" dirty="0"/>
              <a:t>HEMOCULTIVOS  </a:t>
            </a:r>
            <a:endParaRPr lang="es-ES" dirty="0"/>
          </a:p>
        </p:txBody>
      </p:sp>
    </p:spTree>
    <p:extLst>
      <p:ext uri="{BB962C8B-B14F-4D97-AF65-F5344CB8AC3E}">
        <p14:creationId xmlns:p14="http://schemas.microsoft.com/office/powerpoint/2010/main" val="279265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7848872" cy="6247864"/>
          </a:xfrm>
          <a:prstGeom prst="rect">
            <a:avLst/>
          </a:prstGeom>
        </p:spPr>
        <p:txBody>
          <a:bodyPr wrap="square">
            <a:spAutoFit/>
          </a:bodyPr>
          <a:lstStyle/>
          <a:p>
            <a:pPr algn="just"/>
            <a:r>
              <a:rPr lang="es-ES" sz="1600" b="1" dirty="0"/>
              <a:t>MATERIALES. </a:t>
            </a:r>
            <a:endParaRPr lang="es-ES" sz="1600" dirty="0"/>
          </a:p>
          <a:p>
            <a:pPr algn="just"/>
            <a:r>
              <a:rPr lang="es-ES" sz="1600" dirty="0"/>
              <a:t>-Ligaduras de goma. </a:t>
            </a:r>
          </a:p>
          <a:p>
            <a:pPr algn="just"/>
            <a:r>
              <a:rPr lang="es-ES" sz="1600" dirty="0"/>
              <a:t>-Jeringuillas y agujas para punción endovenosa. </a:t>
            </a:r>
          </a:p>
          <a:p>
            <a:pPr algn="just"/>
            <a:r>
              <a:rPr lang="es-ES" sz="1600" dirty="0"/>
              <a:t>-Torundas de gasa estériles. </a:t>
            </a:r>
          </a:p>
          <a:p>
            <a:pPr algn="just"/>
            <a:r>
              <a:rPr lang="es-ES" sz="1600" dirty="0"/>
              <a:t>-Guantes de goma estériles. </a:t>
            </a:r>
          </a:p>
          <a:p>
            <a:pPr algn="just"/>
            <a:r>
              <a:rPr lang="es-ES" sz="1600" dirty="0"/>
              <a:t>-Alcohol etílico al 70%. </a:t>
            </a:r>
          </a:p>
          <a:p>
            <a:pPr algn="just"/>
            <a:r>
              <a:rPr lang="es-ES" sz="1600" dirty="0"/>
              <a:t>-</a:t>
            </a:r>
            <a:r>
              <a:rPr lang="es-ES" sz="1600" dirty="0" err="1"/>
              <a:t>Yodopovidona</a:t>
            </a:r>
            <a:r>
              <a:rPr lang="es-ES" sz="1600" dirty="0"/>
              <a:t>  o solución yodada.</a:t>
            </a:r>
          </a:p>
          <a:p>
            <a:pPr algn="just"/>
            <a:endParaRPr lang="es-ES" sz="1600" b="1" dirty="0"/>
          </a:p>
          <a:p>
            <a:pPr algn="just"/>
            <a:r>
              <a:rPr lang="es-ES" sz="1600" b="1" dirty="0"/>
              <a:t>TOMA DE LA MUESTRA.</a:t>
            </a:r>
            <a:endParaRPr lang="es-ES" sz="1600" dirty="0"/>
          </a:p>
          <a:p>
            <a:pPr algn="just"/>
            <a:r>
              <a:rPr lang="es-ES" sz="1600" b="1" dirty="0"/>
              <a:t>-Retirar</a:t>
            </a:r>
            <a:r>
              <a:rPr lang="es-ES" sz="1600" dirty="0"/>
              <a:t> los protectores de papel externos de los frascos.</a:t>
            </a:r>
          </a:p>
          <a:p>
            <a:pPr algn="just"/>
            <a:r>
              <a:rPr lang="es-ES" sz="1600" b="1" dirty="0"/>
              <a:t>-Desinfectar</a:t>
            </a:r>
            <a:r>
              <a:rPr lang="es-ES" sz="1600" dirty="0"/>
              <a:t> los tapones de goma con alcohol yodado, dejándolo secar un minuto.</a:t>
            </a:r>
          </a:p>
          <a:p>
            <a:pPr algn="just"/>
            <a:r>
              <a:rPr lang="es-ES" sz="1600" b="1" dirty="0"/>
              <a:t>-Localizar </a:t>
            </a:r>
            <a:r>
              <a:rPr lang="es-ES" sz="1600" dirty="0"/>
              <a:t>por palpación la vena que se va a puncionar, se prefiere la vena del antebrazo. Debe utilizarse una vena distinta para cada extracción. </a:t>
            </a:r>
          </a:p>
          <a:p>
            <a:pPr algn="just"/>
            <a:r>
              <a:rPr lang="es-ES" sz="1600" b="1" dirty="0"/>
              <a:t>-Desinfectar</a:t>
            </a:r>
            <a:r>
              <a:rPr lang="es-ES" sz="1600" dirty="0"/>
              <a:t> con alcohol 70% la zona de la piel (alrededor de 10 cm de diámetro). Se comenzará por el centro y se irán haciendo círculos concéntricos hacia el exterior. </a:t>
            </a:r>
          </a:p>
          <a:p>
            <a:pPr algn="just"/>
            <a:r>
              <a:rPr lang="es-ES" sz="1600" b="1" dirty="0"/>
              <a:t>-Repetir</a:t>
            </a:r>
            <a:r>
              <a:rPr lang="es-ES" sz="1600" dirty="0"/>
              <a:t> el paso anterior con </a:t>
            </a:r>
            <a:r>
              <a:rPr lang="es-ES" sz="1600" dirty="0" err="1"/>
              <a:t>yodopovidona</a:t>
            </a:r>
            <a:r>
              <a:rPr lang="es-ES" sz="1600" dirty="0"/>
              <a:t> o solución yodada. Dejar  secar durante un minuto. Limpiar con alcohol 70% para evitar la irritación de la piel.</a:t>
            </a:r>
          </a:p>
          <a:p>
            <a:pPr algn="just"/>
            <a:r>
              <a:rPr lang="es-ES" sz="1600" b="1" dirty="0"/>
              <a:t>-Extraer </a:t>
            </a:r>
            <a:r>
              <a:rPr lang="es-ES" sz="1600" dirty="0"/>
              <a:t>la sangre sin tocar en ningún momento el campo desinfectado. Si fuera necesario palpar nuevamente la vena se utilizará guantes de goma estériles o se desinfectarán los dedos de la misma manera que la piel del paciente. </a:t>
            </a:r>
          </a:p>
          <a:p>
            <a:pPr algn="just"/>
            <a:r>
              <a:rPr lang="es-ES" sz="1600" b="1" dirty="0"/>
              <a:t>-Inocular</a:t>
            </a:r>
            <a:r>
              <a:rPr lang="es-ES" sz="1600" dirty="0"/>
              <a:t> la sangre en el frasco. </a:t>
            </a:r>
          </a:p>
          <a:p>
            <a:pPr algn="just"/>
            <a:r>
              <a:rPr lang="es-ES" sz="1600" b="1" dirty="0"/>
              <a:t>-Mover</a:t>
            </a:r>
            <a:r>
              <a:rPr lang="es-ES" sz="1600" dirty="0"/>
              <a:t>  varias veces el frasco para que la sangre y el medio de cultivo se mezclen. </a:t>
            </a:r>
          </a:p>
          <a:p>
            <a:pPr algn="just"/>
            <a:r>
              <a:rPr lang="es-ES" sz="1600" b="1" dirty="0"/>
              <a:t>-Rotular </a:t>
            </a:r>
            <a:r>
              <a:rPr lang="es-ES" sz="1600" dirty="0"/>
              <a:t>el frasco con el nombre del paciente, fecha, hora y cama.</a:t>
            </a:r>
          </a:p>
          <a:p>
            <a:pPr algn="just"/>
            <a:r>
              <a:rPr lang="es-ES" sz="1600" b="1" dirty="0"/>
              <a:t>-Enviar </a:t>
            </a:r>
            <a:r>
              <a:rPr lang="es-ES" sz="1600" dirty="0"/>
              <a:t>de inmediato la muestra al laboratorio. </a:t>
            </a:r>
          </a:p>
          <a:p>
            <a:pPr algn="just"/>
            <a:r>
              <a:rPr lang="es-ES" sz="1600" b="1" dirty="0"/>
              <a:t>-Incubar</a:t>
            </a:r>
            <a:r>
              <a:rPr lang="es-ES" sz="1600" dirty="0"/>
              <a:t> el frasco de 35-37 </a:t>
            </a:r>
            <a:r>
              <a:rPr lang="es-ES" sz="1600" dirty="0" err="1"/>
              <a:t>ºC</a:t>
            </a:r>
            <a:r>
              <a:rPr lang="es-ES" sz="1600" dirty="0"/>
              <a:t>, si no se envía de inmediato.</a:t>
            </a:r>
          </a:p>
        </p:txBody>
      </p:sp>
    </p:spTree>
    <p:extLst>
      <p:ext uri="{BB962C8B-B14F-4D97-AF65-F5344CB8AC3E}">
        <p14:creationId xmlns:p14="http://schemas.microsoft.com/office/powerpoint/2010/main" val="17729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8568952" cy="6463308"/>
          </a:xfrm>
          <a:prstGeom prst="rect">
            <a:avLst/>
          </a:prstGeom>
        </p:spPr>
        <p:txBody>
          <a:bodyPr wrap="square">
            <a:spAutoFit/>
          </a:bodyPr>
          <a:lstStyle/>
          <a:p>
            <a:pPr algn="just"/>
            <a:r>
              <a:rPr lang="es-ES" b="1" dirty="0"/>
              <a:t>NÚMERO Y CANTIDAD DE LA MUESTRA.</a:t>
            </a:r>
            <a:endParaRPr lang="es-ES" dirty="0"/>
          </a:p>
          <a:p>
            <a:pPr marL="285750" indent="-285750" algn="just">
              <a:buFont typeface="Wingdings" panose="05000000000000000000" pitchFamily="2" charset="2"/>
              <a:buChar char="ü"/>
            </a:pPr>
            <a:r>
              <a:rPr lang="es-ES" dirty="0"/>
              <a:t>En adultos tomar de 8 a 10 ml de sangre. En  niños de 1-5 ml. </a:t>
            </a:r>
            <a:r>
              <a:rPr lang="es-ES" b="1" dirty="0"/>
              <a:t>Mantener  una proporción de sangre 1:10 con el medio de cultivo </a:t>
            </a:r>
            <a:r>
              <a:rPr lang="es-ES" dirty="0"/>
              <a:t>(Ej. Frasco de 80 ml, introducir 8 ml de sangre). </a:t>
            </a:r>
          </a:p>
          <a:p>
            <a:pPr marL="285750" indent="-285750" algn="just">
              <a:buFont typeface="Wingdings" panose="05000000000000000000" pitchFamily="2" charset="2"/>
              <a:buChar char="ü"/>
            </a:pPr>
            <a:r>
              <a:rPr lang="es-ES" b="1" dirty="0"/>
              <a:t>En neonatos y niños pequeños en los que no se pueden obtener volúmenes grandes de sangre es suficiente una cantidad de 1 a 2 ml.</a:t>
            </a:r>
          </a:p>
          <a:p>
            <a:pPr marL="285750" indent="-285750" algn="just">
              <a:buFont typeface="Wingdings" panose="05000000000000000000" pitchFamily="2" charset="2"/>
              <a:buChar char="ü"/>
            </a:pPr>
            <a:r>
              <a:rPr lang="es-ES" dirty="0"/>
              <a:t>Se deben obtener previos al tratamiento antimicrobiano. </a:t>
            </a:r>
          </a:p>
          <a:p>
            <a:pPr marL="285750" indent="-285750" algn="just">
              <a:buFont typeface="Wingdings" panose="05000000000000000000" pitchFamily="2" charset="2"/>
              <a:buChar char="ü"/>
            </a:pPr>
            <a:r>
              <a:rPr lang="es-ES" dirty="0"/>
              <a:t>Tomar una  muestra de sangre por </a:t>
            </a:r>
            <a:r>
              <a:rPr lang="es-ES" dirty="0" err="1"/>
              <a:t>venipuntura</a:t>
            </a:r>
            <a:r>
              <a:rPr lang="es-ES" dirty="0"/>
              <a:t>. Se debe tomar una segunda muestra de otro sitio diferente, entre 5 y 60 minutos más tarde, dependiendo del proceso infeccioso. El intervalo entre las extracciones puede ser superior a una hora cuando sea posible, si hay que iniciar el tratamiento urgente, el intervalo puede acortarse de 5 a 15 minutos. </a:t>
            </a:r>
          </a:p>
          <a:p>
            <a:pPr marL="285750" indent="-285750" algn="just">
              <a:buFont typeface="Wingdings" panose="05000000000000000000" pitchFamily="2" charset="2"/>
              <a:buChar char="ü"/>
            </a:pPr>
            <a:r>
              <a:rPr lang="es-ES" dirty="0"/>
              <a:t>Si se sospecha sepsis, meningitis, osteomielitis o neumonía se recomienda obtener dos muestras de dos sitios diferentes, como el brazo izquierdo y el brazo derecho. </a:t>
            </a:r>
          </a:p>
          <a:p>
            <a:pPr marL="285750" indent="-285750" algn="just">
              <a:buFont typeface="Wingdings" panose="05000000000000000000" pitchFamily="2" charset="2"/>
              <a:buChar char="ü"/>
            </a:pPr>
            <a:r>
              <a:rPr lang="es-ES" dirty="0"/>
              <a:t>Si se sospecha fiebre tifoidea, obtener hasta cuatro muestras entre 24-36 horas. </a:t>
            </a:r>
          </a:p>
          <a:p>
            <a:pPr marL="285750" indent="-285750" algn="just">
              <a:buFont typeface="Wingdings" panose="05000000000000000000" pitchFamily="2" charset="2"/>
              <a:buChar char="ü"/>
            </a:pPr>
            <a:r>
              <a:rPr lang="es-ES" dirty="0"/>
              <a:t>En caso de endocarditis aguda obtener tres muestras de tres sitios diferentes durante las primeras 1-2 horas y comenzar la terapia antimicrobiana. En endocarditis sub-aguda obtener tres muestras dentro de las primeras 24 horas y repetir otra vez.</a:t>
            </a:r>
          </a:p>
          <a:p>
            <a:pPr algn="just"/>
            <a:endParaRPr lang="es-ES" b="1" dirty="0"/>
          </a:p>
          <a:p>
            <a:pPr algn="just"/>
            <a:r>
              <a:rPr lang="es-ES" b="1" dirty="0"/>
              <a:t>TRANSPORTE.</a:t>
            </a:r>
            <a:endParaRPr lang="es-ES" dirty="0"/>
          </a:p>
          <a:p>
            <a:pPr algn="just"/>
            <a:r>
              <a:rPr lang="es-ES" dirty="0"/>
              <a:t>-Deben enviarse de inmediato al laboratorio. Aunque se pueden mantener a 35-37ºC, hasta el envío, si no es posible, dejar a temperatura ambiente. </a:t>
            </a:r>
          </a:p>
          <a:p>
            <a:pPr algn="just"/>
            <a:r>
              <a:rPr lang="es-ES" dirty="0"/>
              <a:t>-Nunca deben refrigerarse. </a:t>
            </a:r>
          </a:p>
        </p:txBody>
      </p:sp>
    </p:spTree>
    <p:extLst>
      <p:ext uri="{BB962C8B-B14F-4D97-AF65-F5344CB8AC3E}">
        <p14:creationId xmlns:p14="http://schemas.microsoft.com/office/powerpoint/2010/main" val="245458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908720"/>
            <a:ext cx="8712968" cy="4619854"/>
          </a:xfrm>
          <a:prstGeom prst="rect">
            <a:avLst/>
          </a:prstGeom>
        </p:spPr>
        <p:txBody>
          <a:bodyPr wrap="square">
            <a:spAutoFit/>
          </a:bodyPr>
          <a:lstStyle/>
          <a:p>
            <a:pPr algn="just">
              <a:lnSpc>
                <a:spcPct val="150000"/>
              </a:lnSpc>
            </a:pPr>
            <a:r>
              <a:rPr lang="es-ES" dirty="0"/>
              <a:t>La  detección en sangre de la bacteria causante es muy importante para establecer el diagnóstico y el tratamiento.</a:t>
            </a:r>
          </a:p>
          <a:p>
            <a:pPr algn="just">
              <a:lnSpc>
                <a:spcPct val="150000"/>
              </a:lnSpc>
            </a:pPr>
            <a:r>
              <a:rPr lang="es-ES" dirty="0"/>
              <a:t>Seguir las siguientes recomendaciones: </a:t>
            </a:r>
          </a:p>
          <a:p>
            <a:pPr algn="just">
              <a:lnSpc>
                <a:spcPct val="150000"/>
              </a:lnSpc>
            </a:pPr>
            <a:r>
              <a:rPr lang="es-ES" dirty="0"/>
              <a:t>-Tomar dos muestras en las primeras 24 horas de vida del niño. </a:t>
            </a:r>
          </a:p>
          <a:p>
            <a:pPr algn="just">
              <a:lnSpc>
                <a:spcPct val="150000"/>
              </a:lnSpc>
            </a:pPr>
            <a:r>
              <a:rPr lang="es-ES" dirty="0"/>
              <a:t>-Obtenerlas antes de la utilización de antibióticos siempre que sea posible. </a:t>
            </a:r>
          </a:p>
          <a:p>
            <a:pPr algn="just">
              <a:lnSpc>
                <a:spcPct val="150000"/>
              </a:lnSpc>
            </a:pPr>
            <a:r>
              <a:rPr lang="es-ES" dirty="0"/>
              <a:t>-La cantidad de sangre a extraer debe ser </a:t>
            </a:r>
            <a:r>
              <a:rPr lang="es-ES" b="1" dirty="0"/>
              <a:t>1 - 2 ml por frasco</a:t>
            </a:r>
            <a:r>
              <a:rPr lang="es-ES" dirty="0"/>
              <a:t> y es preferible efectuar </a:t>
            </a:r>
            <a:r>
              <a:rPr lang="es-ES" b="1" dirty="0"/>
              <a:t>dos tomas</a:t>
            </a:r>
            <a:r>
              <a:rPr lang="es-ES" dirty="0"/>
              <a:t> utilizando </a:t>
            </a:r>
            <a:r>
              <a:rPr lang="es-ES" b="1" dirty="0"/>
              <a:t>dos localizaciones</a:t>
            </a:r>
            <a:r>
              <a:rPr lang="es-ES" dirty="0"/>
              <a:t> anatómicas distintas lo que hace más fácil la interpretación del hemocultivo cuando se obtiene una toma positiva con un posible contaminante. </a:t>
            </a:r>
          </a:p>
          <a:p>
            <a:pPr algn="just">
              <a:lnSpc>
                <a:spcPct val="150000"/>
              </a:lnSpc>
            </a:pPr>
            <a:r>
              <a:rPr lang="es-ES" b="1" dirty="0"/>
              <a:t>-Evitar la toma de hemocultivos a través de catéteres o de sangre de cordón umbilical. En estos sitios la contaminación es más frecuente.</a:t>
            </a:r>
          </a:p>
        </p:txBody>
      </p:sp>
      <p:sp>
        <p:nvSpPr>
          <p:cNvPr id="4" name="CuadroTexto 3">
            <a:extLst>
              <a:ext uri="{FF2B5EF4-FFF2-40B4-BE49-F238E27FC236}">
                <a16:creationId xmlns:a16="http://schemas.microsoft.com/office/drawing/2014/main" id="{D5B6C01E-A91E-1B5A-6C57-73D464B74DA8}"/>
              </a:ext>
            </a:extLst>
          </p:cNvPr>
          <p:cNvSpPr txBox="1"/>
          <p:nvPr/>
        </p:nvSpPr>
        <p:spPr>
          <a:xfrm>
            <a:off x="1043608" y="404664"/>
            <a:ext cx="583264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1800" b="1" dirty="0"/>
              <a:t>PROCEDIMIENTO DE HEMOCULTIVO EN EL RECIEN NACIDO. </a:t>
            </a:r>
            <a:endParaRPr lang="es-ES" sz="1800" dirty="0"/>
          </a:p>
        </p:txBody>
      </p:sp>
      <p:sp>
        <p:nvSpPr>
          <p:cNvPr id="6" name="CuadroTexto 5">
            <a:extLst>
              <a:ext uri="{FF2B5EF4-FFF2-40B4-BE49-F238E27FC236}">
                <a16:creationId xmlns:a16="http://schemas.microsoft.com/office/drawing/2014/main" id="{D2B6EBB9-FCF6-DD6B-A6FA-060404DA340B}"/>
              </a:ext>
            </a:extLst>
          </p:cNvPr>
          <p:cNvSpPr txBox="1"/>
          <p:nvPr/>
        </p:nvSpPr>
        <p:spPr>
          <a:xfrm>
            <a:off x="989602" y="5805264"/>
            <a:ext cx="7164796" cy="88036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lnSpc>
                <a:spcPct val="150000"/>
              </a:lnSpc>
            </a:pPr>
            <a:r>
              <a:rPr lang="es-ES" b="1" dirty="0"/>
              <a:t>Disminuir el número de hemocultivos contaminados es importante, lo cual se logra siguiendo adecuadamente los pasos antes señalados.</a:t>
            </a:r>
            <a:endParaRPr lang="es-ES" dirty="0"/>
          </a:p>
        </p:txBody>
      </p:sp>
    </p:spTree>
    <p:extLst>
      <p:ext uri="{BB962C8B-B14F-4D97-AF65-F5344CB8AC3E}">
        <p14:creationId xmlns:p14="http://schemas.microsoft.com/office/powerpoint/2010/main" val="17063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052736"/>
            <a:ext cx="8352928" cy="5493812"/>
          </a:xfrm>
          <a:prstGeom prst="rect">
            <a:avLst/>
          </a:prstGeom>
        </p:spPr>
        <p:txBody>
          <a:bodyPr wrap="square">
            <a:spAutoFit/>
          </a:bodyPr>
          <a:lstStyle/>
          <a:p>
            <a:pPr algn="just"/>
            <a:r>
              <a:rPr lang="es-ES" b="1" dirty="0"/>
              <a:t>OBSERVACIONES.</a:t>
            </a:r>
            <a:endParaRPr lang="es-ES" dirty="0"/>
          </a:p>
          <a:p>
            <a:pPr algn="just">
              <a:lnSpc>
                <a:spcPct val="150000"/>
              </a:lnSpc>
            </a:pPr>
            <a:r>
              <a:rPr lang="es-ES" dirty="0"/>
              <a:t>-Cuando no haya venas accesibles puede realizarse la extracción de sangre arterial. No son adecuadas las muestras extraídas a través de catéteres.</a:t>
            </a:r>
          </a:p>
          <a:p>
            <a:pPr algn="just">
              <a:lnSpc>
                <a:spcPct val="150000"/>
              </a:lnSpc>
            </a:pPr>
            <a:r>
              <a:rPr lang="es-ES" dirty="0"/>
              <a:t>-En caso de sospecha de determinados microorganismos (</a:t>
            </a:r>
            <a:r>
              <a:rPr lang="es-ES" i="1" dirty="0" err="1"/>
              <a:t>Brucella</a:t>
            </a:r>
            <a:r>
              <a:rPr lang="es-ES" i="1" dirty="0"/>
              <a:t> </a:t>
            </a:r>
            <a:r>
              <a:rPr lang="es-ES" dirty="0" err="1"/>
              <a:t>spp</a:t>
            </a:r>
            <a:r>
              <a:rPr lang="es-ES" dirty="0"/>
              <a:t>, </a:t>
            </a:r>
            <a:r>
              <a:rPr lang="es-ES" dirty="0" err="1"/>
              <a:t>Leptospiras</a:t>
            </a:r>
            <a:r>
              <a:rPr lang="es-ES" dirty="0"/>
              <a:t>, </a:t>
            </a:r>
            <a:r>
              <a:rPr lang="es-ES" dirty="0" err="1"/>
              <a:t>Micobacterias</a:t>
            </a:r>
            <a:r>
              <a:rPr lang="es-ES" dirty="0"/>
              <a:t>, Hongos, </a:t>
            </a:r>
            <a:r>
              <a:rPr lang="es-ES" dirty="0" err="1"/>
              <a:t>etc</a:t>
            </a:r>
            <a:r>
              <a:rPr lang="es-ES" dirty="0"/>
              <a:t>) ponerse en contacto con el Laboratorio de Microbiología.</a:t>
            </a:r>
          </a:p>
          <a:p>
            <a:pPr algn="just">
              <a:lnSpc>
                <a:spcPct val="150000"/>
              </a:lnSpc>
            </a:pPr>
            <a:r>
              <a:rPr lang="es-ES" dirty="0"/>
              <a:t>-En caso de que el paciente esté recibiendo antibióticos realizar la toma previa a la administración de la dosis de antimicrobiano.</a:t>
            </a:r>
          </a:p>
          <a:p>
            <a:pPr algn="just">
              <a:lnSpc>
                <a:spcPct val="150000"/>
              </a:lnSpc>
            </a:pPr>
            <a:r>
              <a:rPr lang="es-ES" dirty="0"/>
              <a:t>-Si se evita conversar durante la toma de la muestra no es necesario colocarse tapabocas.</a:t>
            </a:r>
          </a:p>
          <a:p>
            <a:pPr algn="just">
              <a:lnSpc>
                <a:spcPct val="150000"/>
              </a:lnSpc>
            </a:pPr>
            <a:r>
              <a:rPr lang="es-ES" dirty="0"/>
              <a:t>-En sala de inmunodeprimidos sí es aconsejable el uso de gorro y mascarillas.</a:t>
            </a:r>
          </a:p>
          <a:p>
            <a:pPr marL="285750" indent="-285750" algn="just">
              <a:lnSpc>
                <a:spcPct val="150000"/>
              </a:lnSpc>
              <a:buFontTx/>
              <a:buChar char="-"/>
            </a:pPr>
            <a:r>
              <a:rPr lang="es-ES" b="1" dirty="0"/>
              <a:t>En caso de sospecha de micosis en sangre, reflejar en indicación médica para su búsqueda.</a:t>
            </a:r>
          </a:p>
          <a:p>
            <a:pPr marL="285750" indent="-285750" algn="just">
              <a:buFontTx/>
              <a:buChar char="-"/>
            </a:pPr>
            <a:endParaRPr lang="es-ES" b="1" dirty="0"/>
          </a:p>
          <a:p>
            <a:pPr marL="285750" indent="-285750" algn="just">
              <a:buFontTx/>
              <a:buChar char="-"/>
            </a:pPr>
            <a:endParaRPr lang="es-ES" dirty="0"/>
          </a:p>
        </p:txBody>
      </p:sp>
    </p:spTree>
    <p:extLst>
      <p:ext uri="{BB962C8B-B14F-4D97-AF65-F5344CB8AC3E}">
        <p14:creationId xmlns:p14="http://schemas.microsoft.com/office/powerpoint/2010/main" val="9832569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2128</Words>
  <Application>Microsoft Office PowerPoint</Application>
  <PresentationFormat>Presentación en pantalla (4:3)</PresentationFormat>
  <Paragraphs>177</Paragraphs>
  <Slides>26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dc:creator>
  <cp:lastModifiedBy>Maria Cordovez</cp:lastModifiedBy>
  <cp:revision>58</cp:revision>
  <dcterms:created xsi:type="dcterms:W3CDTF">2019-01-29T19:11:53Z</dcterms:created>
  <dcterms:modified xsi:type="dcterms:W3CDTF">2024-10-15T14:32:18Z</dcterms:modified>
</cp:coreProperties>
</file>