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4"/>
  </p:sldMasterIdLst>
  <p:sldIdLst>
    <p:sldId id="256" r:id="rId5"/>
    <p:sldId id="257" r:id="rId6"/>
    <p:sldId id="258" r:id="rId7"/>
    <p:sldId id="259" r:id="rId8"/>
    <p:sldId id="265" r:id="rId9"/>
    <p:sldId id="260" r:id="rId10"/>
    <p:sldId id="261" r:id="rId11"/>
    <p:sldId id="266" r:id="rId12"/>
    <p:sldId id="262" r:id="rId13"/>
    <p:sldId id="263" r:id="rId14"/>
    <p:sldId id="264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xinton Gualberto Cepeda Astudillo" userId="036a51ca-9622-4a10-95c7-a6787cfcdd15" providerId="ADAL" clId="{76F74811-E87F-411F-8AC1-3BDBB61563D7}"/>
    <pc:docChg chg="modSld">
      <pc:chgData name="Lexinton Gualberto Cepeda Astudillo" userId="036a51ca-9622-4a10-95c7-a6787cfcdd15" providerId="ADAL" clId="{76F74811-E87F-411F-8AC1-3BDBB61563D7}" dt="2022-07-04T13:49:31.932" v="0"/>
      <pc:docMkLst>
        <pc:docMk/>
      </pc:docMkLst>
      <pc:sldChg chg="modSp mod">
        <pc:chgData name="Lexinton Gualberto Cepeda Astudillo" userId="036a51ca-9622-4a10-95c7-a6787cfcdd15" providerId="ADAL" clId="{76F74811-E87F-411F-8AC1-3BDBB61563D7}" dt="2022-07-04T13:49:31.932" v="0"/>
        <pc:sldMkLst>
          <pc:docMk/>
          <pc:sldMk cId="1895333286" sldId="256"/>
        </pc:sldMkLst>
      </pc:sldChg>
    </pc:docChg>
  </pc:docChgLst>
  <pc:docChgLst>
    <pc:chgData name="Lexinton Gualberto Cepeda Astudillo" userId="036a51ca-9622-4a10-95c7-a6787cfcdd15" providerId="ADAL" clId="{4CF25076-6C43-AE4C-BA74-130118C189A3}"/>
    <pc:docChg chg="undo custSel addSld delSld modSld">
      <pc:chgData name="Lexinton Gualberto Cepeda Astudillo" userId="036a51ca-9622-4a10-95c7-a6787cfcdd15" providerId="ADAL" clId="{4CF25076-6C43-AE4C-BA74-130118C189A3}" dt="2022-05-30T16:59:07.301" v="20" actId="27636"/>
      <pc:docMkLst>
        <pc:docMk/>
      </pc:docMkLst>
      <pc:sldChg chg="modSp add">
        <pc:chgData name="Lexinton Gualberto Cepeda Astudillo" userId="036a51ca-9622-4a10-95c7-a6787cfcdd15" providerId="ADAL" clId="{4CF25076-6C43-AE4C-BA74-130118C189A3}" dt="2022-05-30T16:59:07.301" v="20" actId="27636"/>
        <pc:sldMkLst>
          <pc:docMk/>
          <pc:sldMk cId="384582820" sldId="262"/>
        </pc:sldMkLst>
      </pc:sldChg>
      <pc:sldChg chg="modSp new del">
        <pc:chgData name="Lexinton Gualberto Cepeda Astudillo" userId="036a51ca-9622-4a10-95c7-a6787cfcdd15" providerId="ADAL" clId="{4CF25076-6C43-AE4C-BA74-130118C189A3}" dt="2022-05-30T16:57:03.738" v="5" actId="2696"/>
        <pc:sldMkLst>
          <pc:docMk/>
          <pc:sldMk cId="3396875466" sldId="262"/>
        </pc:sldMkLst>
      </pc:sldChg>
      <pc:sldChg chg="new del">
        <pc:chgData name="Lexinton Gualberto Cepeda Astudillo" userId="036a51ca-9622-4a10-95c7-a6787cfcdd15" providerId="ADAL" clId="{4CF25076-6C43-AE4C-BA74-130118C189A3}" dt="2022-05-30T16:57:15.625" v="7" actId="2696"/>
        <pc:sldMkLst>
          <pc:docMk/>
          <pc:sldMk cId="4139375091" sldId="263"/>
        </pc:sldMkLst>
      </pc:sldChg>
      <pc:sldChg chg="add del">
        <pc:chgData name="Lexinton Gualberto Cepeda Astudillo" userId="036a51ca-9622-4a10-95c7-a6787cfcdd15" providerId="ADAL" clId="{4CF25076-6C43-AE4C-BA74-130118C189A3}" dt="2022-05-30T16:57:15.625" v="7" actId="2696"/>
        <pc:sldMkLst>
          <pc:docMk/>
          <pc:sldMk cId="1004844710" sldId="264"/>
        </pc:sldMkLst>
      </pc:sldChg>
      <pc:sldChg chg="add del replId">
        <pc:chgData name="Lexinton Gualberto Cepeda Astudillo" userId="036a51ca-9622-4a10-95c7-a6787cfcdd15" providerId="ADAL" clId="{4CF25076-6C43-AE4C-BA74-130118C189A3}" dt="2022-05-30T16:57:15.625" v="7" actId="2696"/>
        <pc:sldMkLst>
          <pc:docMk/>
          <pc:sldMk cId="933216439" sldId="265"/>
        </pc:sldMkLst>
      </pc:sldChg>
    </pc:docChg>
  </pc:docChgLst>
  <pc:docChgLst>
    <pc:chgData name="Lexinton Gualberto Cepeda Astudillo" userId="036a51ca-9622-4a10-95c7-a6787cfcdd15" providerId="ADAL" clId="{5A53D65B-2541-4A48-A959-15843F1113D7}"/>
    <pc:docChg chg="custSel addSld modSld">
      <pc:chgData name="Lexinton Gualberto Cepeda Astudillo" userId="036a51ca-9622-4a10-95c7-a6787cfcdd15" providerId="ADAL" clId="{5A53D65B-2541-4A48-A959-15843F1113D7}" dt="2025-03-17T20:45:34.651" v="239" actId="113"/>
      <pc:docMkLst>
        <pc:docMk/>
      </pc:docMkLst>
      <pc:sldChg chg="modSp mod">
        <pc:chgData name="Lexinton Gualberto Cepeda Astudillo" userId="036a51ca-9622-4a10-95c7-a6787cfcdd15" providerId="ADAL" clId="{5A53D65B-2541-4A48-A959-15843F1113D7}" dt="2025-03-17T20:20:32.761" v="146" actId="20577"/>
        <pc:sldMkLst>
          <pc:docMk/>
          <pc:sldMk cId="1895333286" sldId="256"/>
        </pc:sldMkLst>
        <pc:spChg chg="mod">
          <ac:chgData name="Lexinton Gualberto Cepeda Astudillo" userId="036a51ca-9622-4a10-95c7-a6787cfcdd15" providerId="ADAL" clId="{5A53D65B-2541-4A48-A959-15843F1113D7}" dt="2025-03-17T20:20:32.761" v="146" actId="20577"/>
          <ac:spMkLst>
            <pc:docMk/>
            <pc:sldMk cId="1895333286" sldId="256"/>
            <ac:spMk id="3" creationId="{3F97FAB0-DB68-E752-5C28-308AB1C8BFC1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19:28.110" v="108"/>
        <pc:sldMkLst>
          <pc:docMk/>
          <pc:sldMk cId="2373513077" sldId="257"/>
        </pc:sldMkLst>
        <pc:spChg chg="mod">
          <ac:chgData name="Lexinton Gualberto Cepeda Astudillo" userId="036a51ca-9622-4a10-95c7-a6787cfcdd15" providerId="ADAL" clId="{5A53D65B-2541-4A48-A959-15843F1113D7}" dt="2025-03-17T20:19:28.110" v="108"/>
          <ac:spMkLst>
            <pc:docMk/>
            <pc:sldMk cId="2373513077" sldId="257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14.201" v="147"/>
        <pc:sldMkLst>
          <pc:docMk/>
          <pc:sldMk cId="3315957127" sldId="258"/>
        </pc:sldMkLst>
        <pc:spChg chg="mod">
          <ac:chgData name="Lexinton Gualberto Cepeda Astudillo" userId="036a51ca-9622-4a10-95c7-a6787cfcdd15" providerId="ADAL" clId="{5A53D65B-2541-4A48-A959-15843F1113D7}" dt="2025-03-17T20:21:14.201" v="147"/>
          <ac:spMkLst>
            <pc:docMk/>
            <pc:sldMk cId="3315957127" sldId="258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17.297" v="148"/>
        <pc:sldMkLst>
          <pc:docMk/>
          <pc:sldMk cId="1763812490" sldId="259"/>
        </pc:sldMkLst>
        <pc:spChg chg="mod">
          <ac:chgData name="Lexinton Gualberto Cepeda Astudillo" userId="036a51ca-9622-4a10-95c7-a6787cfcdd15" providerId="ADAL" clId="{5A53D65B-2541-4A48-A959-15843F1113D7}" dt="2025-03-17T20:21:17.297" v="148"/>
          <ac:spMkLst>
            <pc:docMk/>
            <pc:sldMk cId="1763812490" sldId="259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23.208" v="150"/>
        <pc:sldMkLst>
          <pc:docMk/>
          <pc:sldMk cId="3418160109" sldId="260"/>
        </pc:sldMkLst>
        <pc:spChg chg="mod">
          <ac:chgData name="Lexinton Gualberto Cepeda Astudillo" userId="036a51ca-9622-4a10-95c7-a6787cfcdd15" providerId="ADAL" clId="{5A53D65B-2541-4A48-A959-15843F1113D7}" dt="2025-03-17T20:21:23.208" v="150"/>
          <ac:spMkLst>
            <pc:docMk/>
            <pc:sldMk cId="3418160109" sldId="260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27.726" v="151"/>
        <pc:sldMkLst>
          <pc:docMk/>
          <pc:sldMk cId="819250053" sldId="261"/>
        </pc:sldMkLst>
        <pc:spChg chg="mod">
          <ac:chgData name="Lexinton Gualberto Cepeda Astudillo" userId="036a51ca-9622-4a10-95c7-a6787cfcdd15" providerId="ADAL" clId="{5A53D65B-2541-4A48-A959-15843F1113D7}" dt="2025-03-17T20:21:27.726" v="151"/>
          <ac:spMkLst>
            <pc:docMk/>
            <pc:sldMk cId="819250053" sldId="261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33.564" v="153"/>
        <pc:sldMkLst>
          <pc:docMk/>
          <pc:sldMk cId="384582820" sldId="262"/>
        </pc:sldMkLst>
        <pc:spChg chg="mod">
          <ac:chgData name="Lexinton Gualberto Cepeda Astudillo" userId="036a51ca-9622-4a10-95c7-a6787cfcdd15" providerId="ADAL" clId="{5A53D65B-2541-4A48-A959-15843F1113D7}" dt="2025-03-17T20:21:33.564" v="153"/>
          <ac:spMkLst>
            <pc:docMk/>
            <pc:sldMk cId="384582820" sldId="262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36.564" v="154"/>
        <pc:sldMkLst>
          <pc:docMk/>
          <pc:sldMk cId="338991000" sldId="263"/>
        </pc:sldMkLst>
        <pc:spChg chg="mod">
          <ac:chgData name="Lexinton Gualberto Cepeda Astudillo" userId="036a51ca-9622-4a10-95c7-a6787cfcdd15" providerId="ADAL" clId="{5A53D65B-2541-4A48-A959-15843F1113D7}" dt="2025-03-17T20:21:36.564" v="154"/>
          <ac:spMkLst>
            <pc:docMk/>
            <pc:sldMk cId="338991000" sldId="263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41.219" v="155"/>
        <pc:sldMkLst>
          <pc:docMk/>
          <pc:sldMk cId="692848262" sldId="264"/>
        </pc:sldMkLst>
        <pc:spChg chg="mod">
          <ac:chgData name="Lexinton Gualberto Cepeda Astudillo" userId="036a51ca-9622-4a10-95c7-a6787cfcdd15" providerId="ADAL" clId="{5A53D65B-2541-4A48-A959-15843F1113D7}" dt="2025-03-17T20:21:41.219" v="155"/>
          <ac:spMkLst>
            <pc:docMk/>
            <pc:sldMk cId="692848262" sldId="264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20.344" v="149"/>
        <pc:sldMkLst>
          <pc:docMk/>
          <pc:sldMk cId="1038536148" sldId="265"/>
        </pc:sldMkLst>
        <pc:spChg chg="mod">
          <ac:chgData name="Lexinton Gualberto Cepeda Astudillo" userId="036a51ca-9622-4a10-95c7-a6787cfcdd15" providerId="ADAL" clId="{5A53D65B-2541-4A48-A959-15843F1113D7}" dt="2025-03-17T20:21:20.344" v="149"/>
          <ac:spMkLst>
            <pc:docMk/>
            <pc:sldMk cId="1038536148" sldId="265"/>
            <ac:spMk id="2" creationId="{07ACC2D4-CEF1-5055-85A5-F8DFAAB00073}"/>
          </ac:spMkLst>
        </pc:spChg>
      </pc:sldChg>
      <pc:sldChg chg="modSp mod">
        <pc:chgData name="Lexinton Gualberto Cepeda Astudillo" userId="036a51ca-9622-4a10-95c7-a6787cfcdd15" providerId="ADAL" clId="{5A53D65B-2541-4A48-A959-15843F1113D7}" dt="2025-03-17T20:21:30.289" v="152"/>
        <pc:sldMkLst>
          <pc:docMk/>
          <pc:sldMk cId="3203672653" sldId="266"/>
        </pc:sldMkLst>
        <pc:spChg chg="mod">
          <ac:chgData name="Lexinton Gualberto Cepeda Astudillo" userId="036a51ca-9622-4a10-95c7-a6787cfcdd15" providerId="ADAL" clId="{5A53D65B-2541-4A48-A959-15843F1113D7}" dt="2025-03-17T20:21:30.289" v="152"/>
          <ac:spMkLst>
            <pc:docMk/>
            <pc:sldMk cId="3203672653" sldId="266"/>
            <ac:spMk id="2" creationId="{07ACC2D4-CEF1-5055-85A5-F8DFAAB00073}"/>
          </ac:spMkLst>
        </pc:spChg>
      </pc:sldChg>
      <pc:sldChg chg="modSp add mod">
        <pc:chgData name="Lexinton Gualberto Cepeda Astudillo" userId="036a51ca-9622-4a10-95c7-a6787cfcdd15" providerId="ADAL" clId="{5A53D65B-2541-4A48-A959-15843F1113D7}" dt="2025-03-17T20:18:30.909" v="107" actId="20577"/>
        <pc:sldMkLst>
          <pc:docMk/>
          <pc:sldMk cId="4289451517" sldId="267"/>
        </pc:sldMkLst>
        <pc:spChg chg="mod">
          <ac:chgData name="Lexinton Gualberto Cepeda Astudillo" userId="036a51ca-9622-4a10-95c7-a6787cfcdd15" providerId="ADAL" clId="{5A53D65B-2541-4A48-A959-15843F1113D7}" dt="2025-03-17T20:18:03.884" v="86" actId="1035"/>
          <ac:spMkLst>
            <pc:docMk/>
            <pc:sldMk cId="4289451517" sldId="267"/>
            <ac:spMk id="2" creationId="{FB8FC30D-B946-0EE7-0297-28EAE2A5150A}"/>
          </ac:spMkLst>
        </pc:spChg>
        <pc:spChg chg="mod">
          <ac:chgData name="Lexinton Gualberto Cepeda Astudillo" userId="036a51ca-9622-4a10-95c7-a6787cfcdd15" providerId="ADAL" clId="{5A53D65B-2541-4A48-A959-15843F1113D7}" dt="2025-03-17T20:18:30.909" v="107" actId="20577"/>
          <ac:spMkLst>
            <pc:docMk/>
            <pc:sldMk cId="4289451517" sldId="267"/>
            <ac:spMk id="3" creationId="{0681EED0-BDDE-75A4-6224-A4288443C823}"/>
          </ac:spMkLst>
        </pc:spChg>
      </pc:sldChg>
      <pc:sldChg chg="modSp add mod">
        <pc:chgData name="Lexinton Gualberto Cepeda Astudillo" userId="036a51ca-9622-4a10-95c7-a6787cfcdd15" providerId="ADAL" clId="{5A53D65B-2541-4A48-A959-15843F1113D7}" dt="2025-03-17T20:40:55.152" v="184" actId="33524"/>
        <pc:sldMkLst>
          <pc:docMk/>
          <pc:sldMk cId="758881118" sldId="268"/>
        </pc:sldMkLst>
        <pc:spChg chg="mod">
          <ac:chgData name="Lexinton Gualberto Cepeda Astudillo" userId="036a51ca-9622-4a10-95c7-a6787cfcdd15" providerId="ADAL" clId="{5A53D65B-2541-4A48-A959-15843F1113D7}" dt="2025-03-17T20:37:29.415" v="162" actId="14100"/>
          <ac:spMkLst>
            <pc:docMk/>
            <pc:sldMk cId="758881118" sldId="268"/>
            <ac:spMk id="2" creationId="{7B676A66-35C4-9236-A486-34EDBC1D6443}"/>
          </ac:spMkLst>
        </pc:spChg>
        <pc:spChg chg="mod">
          <ac:chgData name="Lexinton Gualberto Cepeda Astudillo" userId="036a51ca-9622-4a10-95c7-a6787cfcdd15" providerId="ADAL" clId="{5A53D65B-2541-4A48-A959-15843F1113D7}" dt="2025-03-17T20:40:55.152" v="184" actId="33524"/>
          <ac:spMkLst>
            <pc:docMk/>
            <pc:sldMk cId="758881118" sldId="268"/>
            <ac:spMk id="3" creationId="{E73493B6-C286-9871-A013-283505999808}"/>
          </ac:spMkLst>
        </pc:spChg>
      </pc:sldChg>
      <pc:sldChg chg="modSp add mod">
        <pc:chgData name="Lexinton Gualberto Cepeda Astudillo" userId="036a51ca-9622-4a10-95c7-a6787cfcdd15" providerId="ADAL" clId="{5A53D65B-2541-4A48-A959-15843F1113D7}" dt="2025-03-17T20:45:34.651" v="239" actId="113"/>
        <pc:sldMkLst>
          <pc:docMk/>
          <pc:sldMk cId="3917568432" sldId="269"/>
        </pc:sldMkLst>
        <pc:spChg chg="mod">
          <ac:chgData name="Lexinton Gualberto Cepeda Astudillo" userId="036a51ca-9622-4a10-95c7-a6787cfcdd15" providerId="ADAL" clId="{5A53D65B-2541-4A48-A959-15843F1113D7}" dt="2025-03-17T20:44:21.272" v="201" actId="14100"/>
          <ac:spMkLst>
            <pc:docMk/>
            <pc:sldMk cId="3917568432" sldId="269"/>
            <ac:spMk id="2" creationId="{18B48A0F-30D6-A7CC-42AC-73021D48CE15}"/>
          </ac:spMkLst>
        </pc:spChg>
        <pc:spChg chg="mod">
          <ac:chgData name="Lexinton Gualberto Cepeda Astudillo" userId="036a51ca-9622-4a10-95c7-a6787cfcdd15" providerId="ADAL" clId="{5A53D65B-2541-4A48-A959-15843F1113D7}" dt="2025-03-17T20:45:34.651" v="239" actId="113"/>
          <ac:spMkLst>
            <pc:docMk/>
            <pc:sldMk cId="3917568432" sldId="269"/>
            <ac:spMk id="3" creationId="{3207B65F-276A-0955-999F-3E71D32E71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80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75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84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66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88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80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9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9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5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0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2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8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0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9DF4C-4B7B-8CE1-802B-C54BA938F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419" dirty="0"/>
              <a:t>Didáctica de la informática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97FAB0-DB68-E752-5C28-308AB1C8BF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1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 Enseñanza y aprendizaje con Tics</a:t>
            </a:r>
          </a:p>
          <a:p>
            <a:r>
              <a:rPr lang="es-ES" sz="1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2.1. La Gamificación en el proceso de enseñanza y aprendizaje</a:t>
            </a:r>
            <a:endParaRPr lang="es-EC" sz="1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333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53491"/>
            <a:ext cx="10363826" cy="475210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 4 de 5</a:t>
            </a:r>
            <a:endParaRPr lang="es-419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Establecer  unas  normas  del  juego.  Las  reglas  sirven  para  reforzar  el objetivo  del juego, evitan que se forme un caos, delimitan comportamientos, promueven una competición limpia o facilitan ciertos acontecimientos o encrucijadas que puedan interesar. Hay  que comprobar  que estas se cumplan (Aulaplaneta, 2015).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Crear  un sistema  de recompensas  (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badges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).  La  recompensa  es parte fundamental del juego.  Sirven  para valorar  la adquisición de contenidos,  los comportamientos, la capacidad de trabajo en equipo,  la participación en el aula y los trabajos extra, entre otros aspectos (Aulaplaneta, 2015).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Establecer niveles ascendentes de dificultad. El funcionamiento de un juego se basa en el  equilibro  entre la  dificultad de un  reto y  la  satisfacción que  se obtiene  al superarlo.  Por  este  motivo,  conforme  el  alumno  avanza  y  práctica,  el  nivel  de dificultad debe aumentar para adaptarse al dominio que este ha ido adquiriendo (Aulaplaneta, 2015). De esta manera se mantendrá la tensión reto-superación, la motivación del estudiante para seguir jugando y superándose y el docente podrá conocer  su progresión (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Borás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2015).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Transformar el aprendizaje de capacidades y conocimientos. Delimitar el conocimiento  y  capacidades  que  quieres  poner  en  juego  en  el  proceso  de aprendizaje y ser capaz de transformarlas en aprendizaje en una propuesta lúdica y divertida  (Aulaplaneta, 2015).  Es importante  no  olvidar  la  diversión  al  diseñar  la actividad  de gamificación.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Proponer    una    competición   motivante.    Una    sana    competencia   es    parte indispensable   del   juego.   Esta   puede   ser   tanto   individual  como   en   grupo (Aulaplaneta, 2015).</a:t>
            </a:r>
          </a:p>
          <a:p>
            <a:pPr marL="0" indent="0" algn="just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9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53491"/>
            <a:ext cx="10363826" cy="47521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 5 de 5</a:t>
            </a:r>
            <a:endParaRPr lang="es-419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 startAt="9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Hacer  feedback.  Los  participantes  siempre  han de recibir  algún  tipo de feedback, ya sea un refuerzo positivo o bien una notificación, que les permita saber que han realizado el juego  con  éxito,  o incluso  que ha ocurrido  algo  que pueda  ser de su interés (Cortizo  et al.,2011).</a:t>
            </a:r>
          </a:p>
          <a:p>
            <a:pPr marL="342900" indent="-342900" algn="just">
              <a:buFont typeface="+mj-lt"/>
              <a:buAutoNum type="arabicPeriod" startAt="9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Utilizar las TIC  como  recurso.  Las TIC  han de ser un apoyo que ayuden al docente en su práctica, facilitando y guiando al alumno en su proceso  de enseñanza-aprendizaje, quien debe asumir el protagonismo  del mismo. La utilización de las TIC  han de convertir  la experiencia en original,  innovadora y de calidad (Sánchez y Pareja, 2015).  Sobre todo, ha de tener sentido utilizarlas, ya que no siempre son idóneas según el objetivo a conseguir.</a:t>
            </a:r>
          </a:p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Como  consejo  extra, se debe añadir  que hay que disfrutar y divertirse mientras se lleva  a cabo  la  actividad  gamificada, de  esta  forma  se  logrará  un  aprendizaje real.  Estos  dos conceptos, aprendizaje y  diversión,  van  de  la  mano,  tal y  como  explican Rodríguez y Santiago   (2015)   en   su   artículo.   Además,   exponen   que   “cuando   nos   divertimos desprendemos  un transmisor que se llama  dopamina, y sus efectos impactan  directamente en  la  motivación, ya  que  nos  permite  poner  mucha  más  atención  e interés en  lo  que estamos haciendo, y por consiguiente en aprender” (Rodríguez y Santiago,  2015:  p.18).</a:t>
            </a:r>
          </a:p>
          <a:p>
            <a:pPr marL="0" indent="0" algn="just">
              <a:buNone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Fuente: Pablo Rivera-Vargas Pedagogías emergentes en la sociedad digital. 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0" indent="0" algn="just">
              <a:buNone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848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2C64CF-60AF-6DCD-F0B3-0EEC384C7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FC30D-B946-0EE7-0297-28EAE2A51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50099"/>
            <a:ext cx="10364451" cy="1596177"/>
          </a:xfrm>
        </p:spPr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2.1.2 diferencias entre Gamificación, Juegos Serios y Aprendizaje: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81EED0-BDDE-75A4-6224-A4288443C8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10937"/>
            <a:ext cx="10363826" cy="54969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Gamificación: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Uso de mecánicas y elementos propios de los juegos (como puntos, niveles, desafíos y recompensas) en contextos no lúdicos. Su objetivo principal es motivar y comprometer a las personas, haciéndolas participar más activamente. Ejemplo: Implementar un sistema de puntos y recompensas en una plataforma educativa para incentivar a los estudiantes a completar sus tareas.</a:t>
            </a:r>
          </a:p>
          <a:p>
            <a:pPr marL="0" indent="0" algn="just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Juegos Serios: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Son juegos diseñados con un propósito principal que va más allá del simple entretenimiento, como educación, formación profesional o simulación. Integran objetivos específicos relacionados con la enseñanza o la resolución de problemas del mundo real. Ejemplo: Un simulador de vuelo para entrenar pilotos.</a:t>
            </a:r>
          </a:p>
          <a:p>
            <a:pPr marL="0" indent="0" algn="just">
              <a:buNone/>
            </a:pP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Aprendizaje: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Es un proceso más amplio que abarca la adquisición de conocimiento, habilidades, valores y actitudes. Puede incluir técnicas tradicionales, recursos tecnológicos, actividades prácticas y, en algunos casos, incluso la gamificación o juegos serios como herramientas complementarias. Ejemplo: Aprender matemáticas a través de clases, ejercicios prácticos y actividades interactivas.</a:t>
            </a:r>
          </a:p>
          <a:p>
            <a:pPr marL="0" indent="0" algn="just">
              <a:buNone/>
            </a:pPr>
            <a:r>
              <a:rPr lang="es-ES" sz="1400" u="sng" dirty="0">
                <a:latin typeface="Arial" panose="020B0604020202020204" pitchFamily="34" charset="0"/>
                <a:cs typeface="Arial" panose="020B0604020202020204" pitchFamily="34" charset="0"/>
              </a:rPr>
              <a:t>En resumen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, la gamificación utiliza elementos de juego en contextos no lúdicos para motivar, los juegos serios son experiencias de juego con objetivos específicos fuera del entretenimiento, y el aprendizaje es el proceso general de adquirir conocimiento o habilidades, donde ambos conceptos pueden integrarse como herramientas. (</a:t>
            </a:r>
            <a:r>
              <a:rPr lang="es-ES" sz="1400" dirty="0" err="1">
                <a:latin typeface="Arial" panose="020B0604020202020204" pitchFamily="34" charset="0"/>
                <a:cs typeface="Arial" panose="020B0604020202020204" pitchFamily="34" charset="0"/>
              </a:rPr>
              <a:t>Copilot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2025)</a:t>
            </a:r>
          </a:p>
        </p:txBody>
      </p:sp>
    </p:spTree>
    <p:extLst>
      <p:ext uri="{BB962C8B-B14F-4D97-AF65-F5344CB8AC3E}">
        <p14:creationId xmlns:p14="http://schemas.microsoft.com/office/powerpoint/2010/main" val="428945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17F7C-92DF-FFCE-C804-B4E88D9C8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76A66-35C4-9236-A486-34EDBC1D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57" y="50100"/>
            <a:ext cx="11244648" cy="1260838"/>
          </a:xfrm>
        </p:spPr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2.1.4. ¿Cómo se integran las TIC en la gamificación?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493B6-C286-9871-A013-2835059998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10937"/>
            <a:ext cx="10363826" cy="54969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Plataformas Digitales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: Se utilizan herramientas en línea como aplicaciones educativas, plataformas de aprendizaje virtual o sistemas de gestión de aprendizaje (LMS) que incluyen elementos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gamificados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como puntos, insignias, niveles y tablas de clasificación.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Apps y Software Específicos: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Existen aplicaciones dedicadas exclusivamente a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gamificar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procesos. Por ejemplo, ¡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Kahoot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! y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Classcraft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permiten realizar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quizzes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interactivos y juegos educativos en línea, integrando las TIC de manera sencilla.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Uso de Multimedia: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Las TIC posibilitan la creación de contenido interactivo y atractivo, como videos, animaciones, simulaciones y juegos interactivos que enriquecen la experiencia del usuario.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Inteligencia Artificial: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Algunos sistemas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gamificados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integran algoritmos de IA que adaptan los desafíos y recompensas al nivel de los usuarios, personalizando la experiencia.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Redes Sociales y Colaboración: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Las TIC permiten fomentar la interacción entre los participantes a través de foros, chats, o incluso juegos colaborativos en línea que refuercen la participación y el aprendizaje entre pares.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Realidad Aumentada y Virtual (AR/VR):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Estas tecnologías se están integrando para ofrecer experiencias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inmersivas, como visitas virtuales a museos o simulaciones de escenarios complejos en entornos controlados.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Seguimiento y Análisis de Datos: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Las TIC facilitan el monitoreo de progreso, permitiendo a los administradores y educadores analizar el desempeño de los usuarios y ajustar las actividades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según sus necesidades.</a:t>
            </a:r>
          </a:p>
          <a:p>
            <a:pPr marL="0" indent="0" algn="just">
              <a:buNone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 resumen, las TIC no solo potencian la gamificación al hacerla más accesible y escalable, sino que también la enriquecen con herramientas dinámicas e interactivas. (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Copilot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2025)</a:t>
            </a:r>
          </a:p>
        </p:txBody>
      </p:sp>
    </p:spTree>
    <p:extLst>
      <p:ext uri="{BB962C8B-B14F-4D97-AF65-F5344CB8AC3E}">
        <p14:creationId xmlns:p14="http://schemas.microsoft.com/office/powerpoint/2010/main" val="758881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F9FAE-A93C-C602-2E7E-1860C0234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48A0F-30D6-A7CC-42AC-73021D48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100"/>
            <a:ext cx="12192000" cy="777803"/>
          </a:xfrm>
        </p:spPr>
        <p:txBody>
          <a:bodyPr>
            <a:normAutofit/>
          </a:bodyPr>
          <a:lstStyle/>
          <a:p>
            <a:r>
              <a:rPr lang="es-ES" sz="32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2.1.5. Beneficios de la Gamificación en los procesos educativos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07B65F-276A-0955-999F-3E71D32E71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80738"/>
            <a:ext cx="10363826" cy="61271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Aumento de la motivación: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Los elementos como puntos, recompensas y niveles incentivan a los estudiantes a participar activamente y esforzarse más en las actividades.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Mayor compromiso: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Hace que los estudiantes se involucren emocionalmente, promoviendo una participación más activa y reduciendo el aburrimiento.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Aprendizaje personalizado: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Mediante herramientas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se puede adaptar el contenido y el nivel de dificultad a las necesidades de cada estudiante.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Fomento de la colaboración: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Muchas actividades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promueven el trabajo en equipo, ayudando a desarrollar habilidades sociales y la cooperación entre compañeros.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Retroalimentación inmediata: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Los estudiantes obtienen resultados en tiempo real, lo que les ayuda a entender sus fortalezas y áreas de mejora de manera clara y oportuna.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Reducción de la ansiedad por el fracaso: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Al presentarse los retos como parte de un "juego", los errores se perciben como una oportunidad para aprender y mejorar, en lugar de como fracasos definitivos.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Desarrollo de habilidades blandas: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Al participar en dinámicas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los estudiantes mejoran su resolución de problemas, liderazgo y manejo del tiempo.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Mejora en la retención del conocimiento: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Los conceptos aprendidos de forma interactiva y práctica tienden a ser recordados con mayor facilidad que aquellos obtenidos mediante métodos tradicionales.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Promoción del pensamiento crítico: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Las actividades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gamificadas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a menudo requieren que los estudiantes analicen situaciones, tomen decisiones y desarrollen estrategias.</a:t>
            </a:r>
          </a:p>
          <a:p>
            <a:pPr marL="0" indent="0" algn="just"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Diversión y disfrute: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Aprender se convierte en una experiencia agradable, lo que refuerza el interés de los estudiantes por explorar y adquirir nuevos conocimientos.</a:t>
            </a:r>
          </a:p>
          <a:p>
            <a:pPr marL="0" indent="0" algn="just">
              <a:buNone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La combinación de estos beneficios transforma los procesos educativos, haciéndolos más eficaces y relevantes para los estudiantes de todas las edades. (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Copilot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2025)</a:t>
            </a:r>
          </a:p>
        </p:txBody>
      </p:sp>
    </p:spTree>
    <p:extLst>
      <p:ext uri="{BB962C8B-B14F-4D97-AF65-F5344CB8AC3E}">
        <p14:creationId xmlns:p14="http://schemas.microsoft.com/office/powerpoint/2010/main" val="391756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El concepto  de gamificación, según Rodríguez y Santiago  (2015)  fue creado  en 2002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porNick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Pelling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, un programador  de juegos  de ordenador.  Aunque  Romero  y Rojas  (2013) afirman que hasta el año 2010  no se intensificó  el uso del término.</a:t>
            </a:r>
          </a:p>
          <a:p>
            <a:pPr marL="0" indent="0" algn="just">
              <a:buNone/>
            </a:pP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Zichermann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y  Cunningham  (2011)  en  su  obra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Gamification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definen  este concepto  como “un proceso relacionado con el pensamiento  del jugador y las técnicas  de juego para atraer a los usuarios y resolver problemas” (p. 11). 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Kapp (2012) en su obra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Gamification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of Learning and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Instruction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Game-based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Training and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afirma que la gamificación es “la utilización de mecanismos, la estética y el  uso  del  pensamiento,  para  atraer  a  las  personas,  incitar  a  la  acción, promover  el aprendizaje y resolver problemas”  (p. 9).</a:t>
            </a:r>
          </a:p>
        </p:txBody>
      </p:sp>
    </p:spTree>
    <p:extLst>
      <p:ext uri="{BB962C8B-B14F-4D97-AF65-F5344CB8AC3E}">
        <p14:creationId xmlns:p14="http://schemas.microsoft.com/office/powerpoint/2010/main" val="237351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Estos autores comparten la misma visión sobre gamificación, centrada en la influencia que tiene esta en la conducta psicológica y social del jugador. Defienden que los elementos presentes en los juegos generan mayor disposición y motivación e incrementan  el tiempo que el alumnado  dedica  a  estos,  pudiendo  utilizarlo  de  manera  más  productiva  para conseguir  un mayor aprendizaje.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Por otro lado, en el estudio Social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Motivations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to Use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Gamification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Gamifying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se defiende que la gamificación es una producción y creación de experiencias que  aportan  sentimientos  de  control  y  autonomía  a  las  personas,  con  la finalidad  de  influir  en  el  comportamiento  de  estas,  dejando  en  un  segundo  plano  el disfrute que puedan experimentar  durante la actividad  (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Hamari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y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Koivisto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, 2013).</a:t>
            </a:r>
          </a:p>
        </p:txBody>
      </p:sp>
    </p:spTree>
    <p:extLst>
      <p:ext uri="{BB962C8B-B14F-4D97-AF65-F5344CB8AC3E}">
        <p14:creationId xmlns:p14="http://schemas.microsoft.com/office/powerpoint/2010/main" val="331595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9635"/>
            <a:ext cx="10363826" cy="47105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Elementos clave 1 de 2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Kapp   (2012)  junto  con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Zichermann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y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Cunningham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(2011),   en  sus  respectivas  obras, describen  los elementos clave  de la gamificación:</a:t>
            </a:r>
          </a:p>
          <a:p>
            <a:pPr algn="just">
              <a:buFont typeface="+mj-lt"/>
              <a:buAutoNum type="arabicPeriod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La base del juego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 posibilidad de jugar y aprender mediante un reto que motive al alumnado, estableciendo las normas del juego.</a:t>
            </a:r>
          </a:p>
          <a:p>
            <a:pPr algn="just">
              <a:buFont typeface="+mj-lt"/>
              <a:buAutoNum type="arabicPeriod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Mecánica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existencia   de  niveles  o  insignias   como  recompensa  para  fomentar  la superación.</a:t>
            </a:r>
          </a:p>
          <a:p>
            <a:pPr algn="just">
              <a:buFont typeface="+mj-lt"/>
              <a:buAutoNum type="arabicPeriod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Estética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uso de imágenes atractivas para el jugador.</a:t>
            </a:r>
          </a:p>
          <a:p>
            <a:pPr algn="just">
              <a:buFont typeface="+mj-lt"/>
              <a:buAutoNum type="arabicPeriod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Idea del juego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 finalidad  del juego,  qué se puede conseguir  mediante  información transmitida y las habilidades que se pretenden trabajar.</a:t>
            </a:r>
          </a:p>
        </p:txBody>
      </p:sp>
    </p:spTree>
    <p:extLst>
      <p:ext uri="{BB962C8B-B14F-4D97-AF65-F5344CB8AC3E}">
        <p14:creationId xmlns:p14="http://schemas.microsoft.com/office/powerpoint/2010/main" val="176381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9635"/>
            <a:ext cx="10363826" cy="47105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Elementos clave 2 de 2</a:t>
            </a:r>
          </a:p>
          <a:p>
            <a:pPr algn="just">
              <a:buFont typeface="+mj-lt"/>
              <a:buAutoNum type="arabicPeriod" startAt="5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Conexión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juego-jugador: compromiso entre estos  dos  roles,  propiciando que  el jugador encuentre con facilidad lo que desea, para no crear frustración.</a:t>
            </a:r>
          </a:p>
          <a:p>
            <a:pPr algn="just">
              <a:buFont typeface="+mj-lt"/>
              <a:buAutoNum type="arabicPeriod" startAt="5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Jugadores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variedad  de jugadores  existentes y sus diferentes actitudes  y reacciones en relación  con el juego.</a:t>
            </a:r>
          </a:p>
          <a:p>
            <a:pPr algn="just">
              <a:buFont typeface="+mj-lt"/>
              <a:buAutoNum type="arabicPeriod" startAt="5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Motivación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predisposición de  la  persona  a  participar  en  el  juego,  creando  los desafíos justos y necesarios  para no aburrir, pero tampoco estresar.</a:t>
            </a:r>
          </a:p>
          <a:p>
            <a:pPr algn="just">
              <a:buFont typeface="+mj-lt"/>
              <a:buAutoNum type="arabicPeriod" startAt="5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Promover el aprendizaje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mediante la asignación de puntos.</a:t>
            </a:r>
          </a:p>
          <a:p>
            <a:pPr algn="just">
              <a:buFont typeface="+mj-lt"/>
              <a:buAutoNum type="arabicPeriod" startAt="5"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Resolución de problemas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 como objetivo final del juego.</a:t>
            </a:r>
          </a:p>
        </p:txBody>
      </p:sp>
    </p:spTree>
    <p:extLst>
      <p:ext uri="{BB962C8B-B14F-4D97-AF65-F5344CB8AC3E}">
        <p14:creationId xmlns:p14="http://schemas.microsoft.com/office/powerpoint/2010/main" val="103853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385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Según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Foncubierta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y  Rodríguez (2014)  los  elementos  de la  gamificación fomentan  una mayor  implicación  del  alumnado  en  las  actividades,  favoreciendo  así  sus  procesos formativos. Aseguran que la gamificación amplía los espacios de aprendizaje y también permite llevarlos  a otros entornos, creando  un mayor  aprendizaje en todos los contextos en los cuales se mueve el alumnado. A  su vez,  </a:t>
            </a:r>
            <a:r>
              <a:rPr lang="es-ES" sz="1600" dirty="0" err="1">
                <a:latin typeface="Arial" panose="020B0604020202020204" pitchFamily="34" charset="0"/>
                <a:cs typeface="Arial" panose="020B0604020202020204" pitchFamily="34" charset="0"/>
              </a:rPr>
              <a:t>Foncubierta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 y  Rodríguez (2014)  defienden  la  importancia de hacer  un  buen diseño de la actividad  gamificada, ya que es la principal acción a llevar  a cabo  y aquella que  puede  condicionar el  buen  o  mal  resultado  de  la  actividad. Por  este  motivo,  la elección de los elementos del juego debe hacerse con base a unos criterios  pedagógicos, que permitan  analizar la función  y el uso concreto  de todos los recursos  que se vayan  a crear   y/o   utilizar.  </a:t>
            </a:r>
          </a:p>
        </p:txBody>
      </p:sp>
    </p:spTree>
    <p:extLst>
      <p:ext uri="{BB962C8B-B14F-4D97-AF65-F5344CB8AC3E}">
        <p14:creationId xmlns:p14="http://schemas.microsoft.com/office/powerpoint/2010/main" val="341816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7345"/>
            <a:ext cx="10363826" cy="47382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 1 de 5</a:t>
            </a:r>
          </a:p>
          <a:p>
            <a:pPr marL="0" indent="0" algn="just">
              <a:buNone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Estos   autores   también   manifiestan   la   necesidad   de   incluir  un componente emocional en la gamificación. En este sentido, mencionan varios factores afectivos: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Dependencia  positiva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 Mediante  retos  y  desafíos  que  fomentan  la  interacción social  y permiten llevar a cabo una experiencia cooperativa, que genera más deseo por aprender.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La curiosidad y el aprendizaje experiencial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La curiosidad genera expectación e interés, y esto aumenta la atención hacia la obtención  del conocimiento.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Protección de la autoimagen y motivación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Evitando la sensación de vulnerabilidad para proteger la imagen del alumnado, fortaleciendo  su autoestima.</a:t>
            </a:r>
          </a:p>
          <a:p>
            <a:pPr marL="0" indent="0" algn="just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5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7345"/>
            <a:ext cx="10363826" cy="47382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 2 de 5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Sentido   de  competencia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 Siendo   necesaria   una   clasificación  que   permita   al alumnado  conocer  en  qué  situación  se encuentra  con  relación   a su proceso  de aprendizaje.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Autonomía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Establecimiento de normas, que permiten al alumnado controlar su comportamiento  dentro  de  unos  límites  y  unas  pautas  establecidas,  dejando libertad para tener iniciativa.</a:t>
            </a: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Tolerancia al error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Entendiendo el error como una parte del juego y de cualquier aprendizaje, siendo  una manera de adquirir  nuevos  conocimientos que permitirán al  alumnado  gestionar  mejor  la  situación  en  un  futuro,  evitando  el  miedo  al fracaso.</a:t>
            </a:r>
          </a:p>
          <a:p>
            <a:pPr marL="0" indent="0" algn="just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7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ACC2D4-CEF1-5055-85A5-F8DFAAB0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2.1.1. Definición, Beneficios e Inconvenientes</a:t>
            </a:r>
            <a:endParaRPr lang="es-EC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DB1BF-7447-07A2-4557-F716A256F0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53491"/>
            <a:ext cx="10363826" cy="475210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Aplicación en educación 3 de 5</a:t>
            </a:r>
            <a:endParaRPr lang="es-419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Aspectos a considerar para una buena gamificación </a:t>
            </a:r>
          </a:p>
          <a:p>
            <a:pPr marL="0" indent="0" algn="just">
              <a:buNone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A continuación, mostramos diez aspectos clave pedagógicos que se han de tener en cuenta para Gamificar exitosamente en la educación superior. Estos puntos han sido creados a raíz de la recopilación de información de diversos autores que hablan sobre qué hay que tener en cuenta en el proceso de la gamificación.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Definir un objetivo claro. Establecer qué conocimientos o actitudes se espera que los alumnos adquieran o practiquen mediante el juego, dando prioridad a los puntos más importantes y eliminando lo prescindible (Aulaplaneta, 2015).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Planificación pedagógica. Antes de realizar una sesión gamificada, se requiere de una planificación pedagógica previa, en la cual se definan las dinámicas, mecánicas y estética del juego en sí (García, Pérez y Torres, 2018, p. 62).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Delimitar un reto específico. Una de las preguntas esenciales que a los alumnos les surge cuando se presenta por primera vez un juego es: “¿Qué tenemos que conseguir?”. Como docente se ha de tener claro el objetivo didáctico del juego y los alumnos deben estar al tanto de cuál es el objetivo lúdico del juego y qué tienen que hacer para lograrlo (Aulaplaneta, 2015). </a:t>
            </a:r>
          </a:p>
          <a:p>
            <a:pPr marL="0" indent="0" algn="just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2820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377003FB922A439E8C5C6FBBDD9852" ma:contentTypeVersion="13" ma:contentTypeDescription="Crear nuevo documento." ma:contentTypeScope="" ma:versionID="96789aa37be4c1283801e48d6ab51bea">
  <xsd:schema xmlns:xsd="http://www.w3.org/2001/XMLSchema" xmlns:xs="http://www.w3.org/2001/XMLSchema" xmlns:p="http://schemas.microsoft.com/office/2006/metadata/properties" xmlns:ns3="1c67c3d4-8e53-4473-b7c1-5d4b3526cf2f" xmlns:ns4="2cc05b31-4321-4143-b81f-8786bf8f5784" targetNamespace="http://schemas.microsoft.com/office/2006/metadata/properties" ma:root="true" ma:fieldsID="d0abb80335108263d0907ef1175f0be6" ns3:_="" ns4:_="">
    <xsd:import namespace="1c67c3d4-8e53-4473-b7c1-5d4b3526cf2f"/>
    <xsd:import namespace="2cc05b31-4321-4143-b81f-8786bf8f578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7c3d4-8e53-4473-b7c1-5d4b3526cf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05b31-4321-4143-b81f-8786bf8f57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46B620-4F55-4259-B1BC-AD37D47F853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c67c3d4-8e53-4473-b7c1-5d4b3526cf2f"/>
    <ds:schemaRef ds:uri="2cc05b31-4321-4143-b81f-8786bf8f578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A01A2D-1269-47A4-9B52-E99CF0376E4D}">
  <ds:schemaRefs>
    <ds:schemaRef ds:uri="http://schemas.microsoft.com/office/infopath/2007/PartnerControls"/>
    <ds:schemaRef ds:uri="http://purl.org/dc/terms/"/>
    <ds:schemaRef ds:uri="http://www.w3.org/XML/1998/namespace"/>
    <ds:schemaRef ds:uri="2cc05b31-4321-4143-b81f-8786bf8f5784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1c67c3d4-8e53-4473-b7c1-5d4b3526cf2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D4F74F-84AE-4EFE-AC1B-09DB8BE3CB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4627</TotalTime>
  <Words>2551</Words>
  <Application>Microsoft Office PowerPoint</Application>
  <PresentationFormat>Panorámica</PresentationFormat>
  <Paragraphs>84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Helvetica</vt:lpstr>
      <vt:lpstr>Tw Cen MT</vt:lpstr>
      <vt:lpstr>Gota</vt:lpstr>
      <vt:lpstr>Didáctica de la informática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2.1.1. Definición, Beneficios e Inconvenientes</vt:lpstr>
      <vt:lpstr>2.1.2 diferencias entre Gamificación, Juegos Serios y Aprendizaje:</vt:lpstr>
      <vt:lpstr>2.1.4. ¿Cómo se integran las TIC en la gamificación?</vt:lpstr>
      <vt:lpstr>2.1.5. Beneficios de la Gamificación en los procesos educativos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2.Didáctica de la informática</dc:title>
  <dc:creator>Lexinton Gualberto Cepeda Astudillo</dc:creator>
  <cp:lastModifiedBy>Lexinton Cepeda Astudillo</cp:lastModifiedBy>
  <cp:revision>53</cp:revision>
  <dcterms:created xsi:type="dcterms:W3CDTF">2022-04-25T16:27:21Z</dcterms:created>
  <dcterms:modified xsi:type="dcterms:W3CDTF">2025-03-17T20:45:38Z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0x01010062377003FB922A439E8C5C6FBBDD9852</vt:lpwstr>
  </property>
</Properties>
</file>