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2" r:id="rId1"/>
  </p:sldMasterIdLst>
  <p:sldIdLst>
    <p:sldId id="333" r:id="rId2"/>
    <p:sldId id="334" r:id="rId3"/>
    <p:sldId id="256" r:id="rId4"/>
    <p:sldId id="290" r:id="rId5"/>
    <p:sldId id="257" r:id="rId6"/>
    <p:sldId id="289" r:id="rId7"/>
    <p:sldId id="288" r:id="rId8"/>
    <p:sldId id="291" r:id="rId9"/>
    <p:sldId id="261" r:id="rId10"/>
    <p:sldId id="262" r:id="rId11"/>
    <p:sldId id="339" r:id="rId12"/>
    <p:sldId id="338" r:id="rId13"/>
    <p:sldId id="340" r:id="rId14"/>
    <p:sldId id="259" r:id="rId15"/>
    <p:sldId id="293" r:id="rId16"/>
    <p:sldId id="258" r:id="rId17"/>
    <p:sldId id="260" r:id="rId18"/>
    <p:sldId id="267" r:id="rId19"/>
    <p:sldId id="266" r:id="rId20"/>
    <p:sldId id="268" r:id="rId21"/>
    <p:sldId id="270" r:id="rId22"/>
    <p:sldId id="271" r:id="rId23"/>
    <p:sldId id="272" r:id="rId24"/>
    <p:sldId id="273" r:id="rId25"/>
    <p:sldId id="274" r:id="rId26"/>
    <p:sldId id="269" r:id="rId27"/>
    <p:sldId id="275" r:id="rId28"/>
    <p:sldId id="276" r:id="rId29"/>
    <p:sldId id="277" r:id="rId30"/>
    <p:sldId id="278" r:id="rId31"/>
    <p:sldId id="337" r:id="rId32"/>
    <p:sldId id="284" r:id="rId33"/>
    <p:sldId id="279"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8" r:id="rId48"/>
    <p:sldId id="307" r:id="rId49"/>
    <p:sldId id="309" r:id="rId50"/>
    <p:sldId id="310" r:id="rId51"/>
    <p:sldId id="311" r:id="rId52"/>
    <p:sldId id="335" r:id="rId53"/>
    <p:sldId id="287" r:id="rId54"/>
    <p:sldId id="336"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5" r:id="rId68"/>
    <p:sldId id="324" r:id="rId69"/>
    <p:sldId id="326" r:id="rId70"/>
    <p:sldId id="327" r:id="rId71"/>
    <p:sldId id="329" r:id="rId72"/>
    <p:sldId id="330" r:id="rId73"/>
    <p:sldId id="331" r:id="rId74"/>
    <p:sldId id="332" r:id="rId7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A50DB5-0F6D-4BD1-A12D-EC08F25F5A21}" v="19" dt="2024-10-09T22:23:55.8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18" autoAdjust="0"/>
    <p:restoredTop sz="94660"/>
  </p:normalViewPr>
  <p:slideViewPr>
    <p:cSldViewPr snapToGrid="0">
      <p:cViewPr varScale="1">
        <p:scale>
          <a:sx n="64" d="100"/>
          <a:sy n="64" d="100"/>
        </p:scale>
        <p:origin x="70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8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xinton Gualberto Cepeda Astudillo" userId="036a51ca-9622-4a10-95c7-a6787cfcdd15" providerId="ADAL" clId="{6EB9E9CF-C5FC-4677-8B75-1C01C2BADB6B}"/>
    <pc:docChg chg="custSel modSld">
      <pc:chgData name="Lexinton Gualberto Cepeda Astudillo" userId="036a51ca-9622-4a10-95c7-a6787cfcdd15" providerId="ADAL" clId="{6EB9E9CF-C5FC-4677-8B75-1C01C2BADB6B}" dt="2022-07-19T14:35:36.768" v="1" actId="6549"/>
      <pc:docMkLst>
        <pc:docMk/>
      </pc:docMkLst>
      <pc:sldChg chg="modSp mod">
        <pc:chgData name="Lexinton Gualberto Cepeda Astudillo" userId="036a51ca-9622-4a10-95c7-a6787cfcdd15" providerId="ADAL" clId="{6EB9E9CF-C5FC-4677-8B75-1C01C2BADB6B}" dt="2022-07-19T14:35:36.768" v="1" actId="6549"/>
        <pc:sldMkLst>
          <pc:docMk/>
          <pc:sldMk cId="4207091236" sldId="282"/>
        </pc:sldMkLst>
        <pc:spChg chg="mod">
          <ac:chgData name="Lexinton Gualberto Cepeda Astudillo" userId="036a51ca-9622-4a10-95c7-a6787cfcdd15" providerId="ADAL" clId="{6EB9E9CF-C5FC-4677-8B75-1C01C2BADB6B}" dt="2022-07-19T14:35:36.768" v="1" actId="6549"/>
          <ac:spMkLst>
            <pc:docMk/>
            <pc:sldMk cId="4207091236" sldId="282"/>
            <ac:spMk id="3" creationId="{00000000-0000-0000-0000-000000000000}"/>
          </ac:spMkLst>
        </pc:spChg>
      </pc:sldChg>
    </pc:docChg>
  </pc:docChgLst>
  <pc:docChgLst>
    <pc:chgData name="Lexinton Gualberto Cepeda Astudillo" userId="036a51ca-9622-4a10-95c7-a6787cfcdd15" providerId="ADAL" clId="{96A50DB5-0F6D-4BD1-A12D-EC08F25F5A21}"/>
    <pc:docChg chg="undo custSel addSld delSld modSld sldOrd">
      <pc:chgData name="Lexinton Gualberto Cepeda Astudillo" userId="036a51ca-9622-4a10-95c7-a6787cfcdd15" providerId="ADAL" clId="{96A50DB5-0F6D-4BD1-A12D-EC08F25F5A21}" dt="2024-10-09T22:23:55.878" v="961"/>
      <pc:docMkLst>
        <pc:docMk/>
      </pc:docMkLst>
      <pc:sldChg chg="modSp mod">
        <pc:chgData name="Lexinton Gualberto Cepeda Astudillo" userId="036a51ca-9622-4a10-95c7-a6787cfcdd15" providerId="ADAL" clId="{96A50DB5-0F6D-4BD1-A12D-EC08F25F5A21}" dt="2024-09-30T20:06:37.976" v="153" actId="20577"/>
        <pc:sldMkLst>
          <pc:docMk/>
          <pc:sldMk cId="2373513077" sldId="257"/>
        </pc:sldMkLst>
        <pc:spChg chg="mod">
          <ac:chgData name="Lexinton Gualberto Cepeda Astudillo" userId="036a51ca-9622-4a10-95c7-a6787cfcdd15" providerId="ADAL" clId="{96A50DB5-0F6D-4BD1-A12D-EC08F25F5A21}" dt="2024-09-30T20:06:37.976" v="153" actId="20577"/>
          <ac:spMkLst>
            <pc:docMk/>
            <pc:sldMk cId="2373513077" sldId="257"/>
            <ac:spMk id="3" creationId="{63DDB1BF-7447-07A2-4557-F716A256F09E}"/>
          </ac:spMkLst>
        </pc:spChg>
      </pc:sldChg>
      <pc:sldChg chg="modSp mod">
        <pc:chgData name="Lexinton Gualberto Cepeda Astudillo" userId="036a51ca-9622-4a10-95c7-a6787cfcdd15" providerId="ADAL" clId="{96A50DB5-0F6D-4BD1-A12D-EC08F25F5A21}" dt="2024-09-30T20:28:56.303" v="350" actId="123"/>
        <pc:sldMkLst>
          <pc:docMk/>
          <pc:sldMk cId="3997676782" sldId="258"/>
        </pc:sldMkLst>
        <pc:spChg chg="mod">
          <ac:chgData name="Lexinton Gualberto Cepeda Astudillo" userId="036a51ca-9622-4a10-95c7-a6787cfcdd15" providerId="ADAL" clId="{96A50DB5-0F6D-4BD1-A12D-EC08F25F5A21}" dt="2024-09-30T20:28:56.303" v="350" actId="123"/>
          <ac:spMkLst>
            <pc:docMk/>
            <pc:sldMk cId="3997676782" sldId="258"/>
            <ac:spMk id="3" creationId="{63DDB1BF-7447-07A2-4557-F716A256F09E}"/>
          </ac:spMkLst>
        </pc:spChg>
      </pc:sldChg>
      <pc:sldChg chg="modSp mod">
        <pc:chgData name="Lexinton Gualberto Cepeda Astudillo" userId="036a51ca-9622-4a10-95c7-a6787cfcdd15" providerId="ADAL" clId="{96A50DB5-0F6D-4BD1-A12D-EC08F25F5A21}" dt="2024-09-30T20:26:55.473" v="328"/>
        <pc:sldMkLst>
          <pc:docMk/>
          <pc:sldMk cId="1154163930" sldId="259"/>
        </pc:sldMkLst>
        <pc:spChg chg="mod">
          <ac:chgData name="Lexinton Gualberto Cepeda Astudillo" userId="036a51ca-9622-4a10-95c7-a6787cfcdd15" providerId="ADAL" clId="{96A50DB5-0F6D-4BD1-A12D-EC08F25F5A21}" dt="2024-09-30T20:26:55.473" v="328"/>
          <ac:spMkLst>
            <pc:docMk/>
            <pc:sldMk cId="1154163930" sldId="259"/>
            <ac:spMk id="3" creationId="{63DDB1BF-7447-07A2-4557-F716A256F09E}"/>
          </ac:spMkLst>
        </pc:spChg>
      </pc:sldChg>
      <pc:sldChg chg="modSp mod">
        <pc:chgData name="Lexinton Gualberto Cepeda Astudillo" userId="036a51ca-9622-4a10-95c7-a6787cfcdd15" providerId="ADAL" clId="{96A50DB5-0F6D-4BD1-A12D-EC08F25F5A21}" dt="2024-09-30T20:29:16.373" v="353" actId="115"/>
        <pc:sldMkLst>
          <pc:docMk/>
          <pc:sldMk cId="1612651548" sldId="260"/>
        </pc:sldMkLst>
        <pc:spChg chg="mod">
          <ac:chgData name="Lexinton Gualberto Cepeda Astudillo" userId="036a51ca-9622-4a10-95c7-a6787cfcdd15" providerId="ADAL" clId="{96A50DB5-0F6D-4BD1-A12D-EC08F25F5A21}" dt="2024-09-30T20:29:16.373" v="353" actId="115"/>
          <ac:spMkLst>
            <pc:docMk/>
            <pc:sldMk cId="1612651548" sldId="260"/>
            <ac:spMk id="3" creationId="{63DDB1BF-7447-07A2-4557-F716A256F09E}"/>
          </ac:spMkLst>
        </pc:spChg>
      </pc:sldChg>
      <pc:sldChg chg="modSp mod">
        <pc:chgData name="Lexinton Gualberto Cepeda Astudillo" userId="036a51ca-9622-4a10-95c7-a6787cfcdd15" providerId="ADAL" clId="{96A50DB5-0F6D-4BD1-A12D-EC08F25F5A21}" dt="2024-09-30T20:22:45.275" v="294" actId="113"/>
        <pc:sldMkLst>
          <pc:docMk/>
          <pc:sldMk cId="4206027335" sldId="261"/>
        </pc:sldMkLst>
        <pc:spChg chg="mod">
          <ac:chgData name="Lexinton Gualberto Cepeda Astudillo" userId="036a51ca-9622-4a10-95c7-a6787cfcdd15" providerId="ADAL" clId="{96A50DB5-0F6D-4BD1-A12D-EC08F25F5A21}" dt="2024-09-30T20:22:45.275" v="294" actId="113"/>
          <ac:spMkLst>
            <pc:docMk/>
            <pc:sldMk cId="4206027335" sldId="261"/>
            <ac:spMk id="3" creationId="{63DDB1BF-7447-07A2-4557-F716A256F09E}"/>
          </ac:spMkLst>
        </pc:spChg>
      </pc:sldChg>
      <pc:sldChg chg="modSp mod">
        <pc:chgData name="Lexinton Gualberto Cepeda Astudillo" userId="036a51ca-9622-4a10-95c7-a6787cfcdd15" providerId="ADAL" clId="{96A50DB5-0F6D-4BD1-A12D-EC08F25F5A21}" dt="2024-09-30T20:22:50.986" v="295" actId="113"/>
        <pc:sldMkLst>
          <pc:docMk/>
          <pc:sldMk cId="2623130716" sldId="262"/>
        </pc:sldMkLst>
        <pc:spChg chg="mod">
          <ac:chgData name="Lexinton Gualberto Cepeda Astudillo" userId="036a51ca-9622-4a10-95c7-a6787cfcdd15" providerId="ADAL" clId="{96A50DB5-0F6D-4BD1-A12D-EC08F25F5A21}" dt="2024-09-30T20:22:50.986" v="295" actId="113"/>
          <ac:spMkLst>
            <pc:docMk/>
            <pc:sldMk cId="2623130716" sldId="262"/>
            <ac:spMk id="3" creationId="{63DDB1BF-7447-07A2-4557-F716A256F09E}"/>
          </ac:spMkLst>
        </pc:spChg>
      </pc:sldChg>
      <pc:sldChg chg="modSp mod">
        <pc:chgData name="Lexinton Gualberto Cepeda Astudillo" userId="036a51ca-9622-4a10-95c7-a6787cfcdd15" providerId="ADAL" clId="{96A50DB5-0F6D-4BD1-A12D-EC08F25F5A21}" dt="2024-09-30T20:30:36.422" v="358" actId="113"/>
        <pc:sldMkLst>
          <pc:docMk/>
          <pc:sldMk cId="2689964713" sldId="266"/>
        </pc:sldMkLst>
        <pc:spChg chg="mod">
          <ac:chgData name="Lexinton Gualberto Cepeda Astudillo" userId="036a51ca-9622-4a10-95c7-a6787cfcdd15" providerId="ADAL" clId="{96A50DB5-0F6D-4BD1-A12D-EC08F25F5A21}" dt="2024-09-30T20:30:36.422" v="358" actId="113"/>
          <ac:spMkLst>
            <pc:docMk/>
            <pc:sldMk cId="2689964713" sldId="266"/>
            <ac:spMk id="3" creationId="{63DDB1BF-7447-07A2-4557-F716A256F09E}"/>
          </ac:spMkLst>
        </pc:spChg>
      </pc:sldChg>
      <pc:sldChg chg="modSp mod">
        <pc:chgData name="Lexinton Gualberto Cepeda Astudillo" userId="036a51ca-9622-4a10-95c7-a6787cfcdd15" providerId="ADAL" clId="{96A50DB5-0F6D-4BD1-A12D-EC08F25F5A21}" dt="2024-09-30T20:30:12.813" v="355" actId="123"/>
        <pc:sldMkLst>
          <pc:docMk/>
          <pc:sldMk cId="637840985" sldId="267"/>
        </pc:sldMkLst>
        <pc:spChg chg="mod">
          <ac:chgData name="Lexinton Gualberto Cepeda Astudillo" userId="036a51ca-9622-4a10-95c7-a6787cfcdd15" providerId="ADAL" clId="{96A50DB5-0F6D-4BD1-A12D-EC08F25F5A21}" dt="2024-09-30T20:30:12.813" v="355" actId="123"/>
          <ac:spMkLst>
            <pc:docMk/>
            <pc:sldMk cId="637840985" sldId="267"/>
            <ac:spMk id="3" creationId="{63DDB1BF-7447-07A2-4557-F716A256F09E}"/>
          </ac:spMkLst>
        </pc:spChg>
      </pc:sldChg>
      <pc:sldChg chg="modSp mod">
        <pc:chgData name="Lexinton Gualberto Cepeda Astudillo" userId="036a51ca-9622-4a10-95c7-a6787cfcdd15" providerId="ADAL" clId="{96A50DB5-0F6D-4BD1-A12D-EC08F25F5A21}" dt="2024-09-30T20:30:40.294" v="359" actId="113"/>
        <pc:sldMkLst>
          <pc:docMk/>
          <pc:sldMk cId="92585104" sldId="268"/>
        </pc:sldMkLst>
        <pc:spChg chg="mod">
          <ac:chgData name="Lexinton Gualberto Cepeda Astudillo" userId="036a51ca-9622-4a10-95c7-a6787cfcdd15" providerId="ADAL" clId="{96A50DB5-0F6D-4BD1-A12D-EC08F25F5A21}" dt="2024-09-30T20:30:40.294" v="359" actId="113"/>
          <ac:spMkLst>
            <pc:docMk/>
            <pc:sldMk cId="92585104" sldId="268"/>
            <ac:spMk id="3" creationId="{63DDB1BF-7447-07A2-4557-F716A256F09E}"/>
          </ac:spMkLst>
        </pc:spChg>
      </pc:sldChg>
      <pc:sldChg chg="modSp mod">
        <pc:chgData name="Lexinton Gualberto Cepeda Astudillo" userId="036a51ca-9622-4a10-95c7-a6787cfcdd15" providerId="ADAL" clId="{96A50DB5-0F6D-4BD1-A12D-EC08F25F5A21}" dt="2024-09-30T20:31:39.784" v="372" actId="113"/>
        <pc:sldMkLst>
          <pc:docMk/>
          <pc:sldMk cId="3333364206" sldId="269"/>
        </pc:sldMkLst>
        <pc:spChg chg="mod">
          <ac:chgData name="Lexinton Gualberto Cepeda Astudillo" userId="036a51ca-9622-4a10-95c7-a6787cfcdd15" providerId="ADAL" clId="{96A50DB5-0F6D-4BD1-A12D-EC08F25F5A21}" dt="2024-09-30T20:31:39.784" v="372" actId="113"/>
          <ac:spMkLst>
            <pc:docMk/>
            <pc:sldMk cId="3333364206" sldId="269"/>
            <ac:spMk id="3" creationId="{63DDB1BF-7447-07A2-4557-F716A256F09E}"/>
          </ac:spMkLst>
        </pc:spChg>
      </pc:sldChg>
      <pc:sldChg chg="modSp mod">
        <pc:chgData name="Lexinton Gualberto Cepeda Astudillo" userId="036a51ca-9622-4a10-95c7-a6787cfcdd15" providerId="ADAL" clId="{96A50DB5-0F6D-4BD1-A12D-EC08F25F5A21}" dt="2024-09-30T20:30:51.698" v="361" actId="123"/>
        <pc:sldMkLst>
          <pc:docMk/>
          <pc:sldMk cId="1272980202" sldId="270"/>
        </pc:sldMkLst>
        <pc:spChg chg="mod">
          <ac:chgData name="Lexinton Gualberto Cepeda Astudillo" userId="036a51ca-9622-4a10-95c7-a6787cfcdd15" providerId="ADAL" clId="{96A50DB5-0F6D-4BD1-A12D-EC08F25F5A21}" dt="2024-09-30T20:30:51.698" v="361" actId="123"/>
          <ac:spMkLst>
            <pc:docMk/>
            <pc:sldMk cId="1272980202" sldId="270"/>
            <ac:spMk id="3" creationId="{63DDB1BF-7447-07A2-4557-F716A256F09E}"/>
          </ac:spMkLst>
        </pc:spChg>
      </pc:sldChg>
      <pc:sldChg chg="modSp mod">
        <pc:chgData name="Lexinton Gualberto Cepeda Astudillo" userId="036a51ca-9622-4a10-95c7-a6787cfcdd15" providerId="ADAL" clId="{96A50DB5-0F6D-4BD1-A12D-EC08F25F5A21}" dt="2024-09-30T20:31:02.333" v="363" actId="123"/>
        <pc:sldMkLst>
          <pc:docMk/>
          <pc:sldMk cId="2877508618" sldId="271"/>
        </pc:sldMkLst>
        <pc:spChg chg="mod">
          <ac:chgData name="Lexinton Gualberto Cepeda Astudillo" userId="036a51ca-9622-4a10-95c7-a6787cfcdd15" providerId="ADAL" clId="{96A50DB5-0F6D-4BD1-A12D-EC08F25F5A21}" dt="2024-09-30T20:31:02.333" v="363" actId="123"/>
          <ac:spMkLst>
            <pc:docMk/>
            <pc:sldMk cId="2877508618" sldId="271"/>
            <ac:spMk id="3" creationId="{63DDB1BF-7447-07A2-4557-F716A256F09E}"/>
          </ac:spMkLst>
        </pc:spChg>
      </pc:sldChg>
      <pc:sldChg chg="modSp mod">
        <pc:chgData name="Lexinton Gualberto Cepeda Astudillo" userId="036a51ca-9622-4a10-95c7-a6787cfcdd15" providerId="ADAL" clId="{96A50DB5-0F6D-4BD1-A12D-EC08F25F5A21}" dt="2024-09-30T20:31:12.413" v="365" actId="123"/>
        <pc:sldMkLst>
          <pc:docMk/>
          <pc:sldMk cId="1778280554" sldId="272"/>
        </pc:sldMkLst>
        <pc:spChg chg="mod">
          <ac:chgData name="Lexinton Gualberto Cepeda Astudillo" userId="036a51ca-9622-4a10-95c7-a6787cfcdd15" providerId="ADAL" clId="{96A50DB5-0F6D-4BD1-A12D-EC08F25F5A21}" dt="2024-09-30T20:31:12.413" v="365" actId="123"/>
          <ac:spMkLst>
            <pc:docMk/>
            <pc:sldMk cId="1778280554" sldId="272"/>
            <ac:spMk id="3" creationId="{63DDB1BF-7447-07A2-4557-F716A256F09E}"/>
          </ac:spMkLst>
        </pc:spChg>
      </pc:sldChg>
      <pc:sldChg chg="modSp mod">
        <pc:chgData name="Lexinton Gualberto Cepeda Astudillo" userId="036a51ca-9622-4a10-95c7-a6787cfcdd15" providerId="ADAL" clId="{96A50DB5-0F6D-4BD1-A12D-EC08F25F5A21}" dt="2024-09-30T20:31:19.070" v="367" actId="123"/>
        <pc:sldMkLst>
          <pc:docMk/>
          <pc:sldMk cId="970963935" sldId="273"/>
        </pc:sldMkLst>
        <pc:spChg chg="mod">
          <ac:chgData name="Lexinton Gualberto Cepeda Astudillo" userId="036a51ca-9622-4a10-95c7-a6787cfcdd15" providerId="ADAL" clId="{96A50DB5-0F6D-4BD1-A12D-EC08F25F5A21}" dt="2024-09-30T20:31:19.070" v="367" actId="123"/>
          <ac:spMkLst>
            <pc:docMk/>
            <pc:sldMk cId="970963935" sldId="273"/>
            <ac:spMk id="3" creationId="{63DDB1BF-7447-07A2-4557-F716A256F09E}"/>
          </ac:spMkLst>
        </pc:spChg>
      </pc:sldChg>
      <pc:sldChg chg="modSp mod">
        <pc:chgData name="Lexinton Gualberto Cepeda Astudillo" userId="036a51ca-9622-4a10-95c7-a6787cfcdd15" providerId="ADAL" clId="{96A50DB5-0F6D-4BD1-A12D-EC08F25F5A21}" dt="2024-09-30T20:31:27.022" v="369" actId="123"/>
        <pc:sldMkLst>
          <pc:docMk/>
          <pc:sldMk cId="4098361448" sldId="274"/>
        </pc:sldMkLst>
        <pc:spChg chg="mod">
          <ac:chgData name="Lexinton Gualberto Cepeda Astudillo" userId="036a51ca-9622-4a10-95c7-a6787cfcdd15" providerId="ADAL" clId="{96A50DB5-0F6D-4BD1-A12D-EC08F25F5A21}" dt="2024-09-30T20:31:27.022" v="369" actId="123"/>
          <ac:spMkLst>
            <pc:docMk/>
            <pc:sldMk cId="4098361448" sldId="274"/>
            <ac:spMk id="3" creationId="{63DDB1BF-7447-07A2-4557-F716A256F09E}"/>
          </ac:spMkLst>
        </pc:spChg>
      </pc:sldChg>
      <pc:sldChg chg="modSp mod">
        <pc:chgData name="Lexinton Gualberto Cepeda Astudillo" userId="036a51ca-9622-4a10-95c7-a6787cfcdd15" providerId="ADAL" clId="{96A50DB5-0F6D-4BD1-A12D-EC08F25F5A21}" dt="2024-09-30T20:32:01.496" v="375" actId="33524"/>
        <pc:sldMkLst>
          <pc:docMk/>
          <pc:sldMk cId="377248154" sldId="275"/>
        </pc:sldMkLst>
        <pc:spChg chg="mod">
          <ac:chgData name="Lexinton Gualberto Cepeda Astudillo" userId="036a51ca-9622-4a10-95c7-a6787cfcdd15" providerId="ADAL" clId="{96A50DB5-0F6D-4BD1-A12D-EC08F25F5A21}" dt="2024-09-30T20:32:01.496" v="375" actId="33524"/>
          <ac:spMkLst>
            <pc:docMk/>
            <pc:sldMk cId="377248154" sldId="275"/>
            <ac:spMk id="3" creationId="{63DDB1BF-7447-07A2-4557-F716A256F09E}"/>
          </ac:spMkLst>
        </pc:spChg>
      </pc:sldChg>
      <pc:sldChg chg="modSp mod">
        <pc:chgData name="Lexinton Gualberto Cepeda Astudillo" userId="036a51ca-9622-4a10-95c7-a6787cfcdd15" providerId="ADAL" clId="{96A50DB5-0F6D-4BD1-A12D-EC08F25F5A21}" dt="2024-09-30T20:32:30.219" v="376" actId="33524"/>
        <pc:sldMkLst>
          <pc:docMk/>
          <pc:sldMk cId="2765767435" sldId="277"/>
        </pc:sldMkLst>
        <pc:spChg chg="mod">
          <ac:chgData name="Lexinton Gualberto Cepeda Astudillo" userId="036a51ca-9622-4a10-95c7-a6787cfcdd15" providerId="ADAL" clId="{96A50DB5-0F6D-4BD1-A12D-EC08F25F5A21}" dt="2024-09-30T20:32:30.219" v="376" actId="33524"/>
          <ac:spMkLst>
            <pc:docMk/>
            <pc:sldMk cId="2765767435" sldId="277"/>
            <ac:spMk id="3" creationId="{63DDB1BF-7447-07A2-4557-F716A256F09E}"/>
          </ac:spMkLst>
        </pc:spChg>
      </pc:sldChg>
      <pc:sldChg chg="del">
        <pc:chgData name="Lexinton Gualberto Cepeda Astudillo" userId="036a51ca-9622-4a10-95c7-a6787cfcdd15" providerId="ADAL" clId="{96A50DB5-0F6D-4BD1-A12D-EC08F25F5A21}" dt="2024-09-30T20:34:12.373" v="380" actId="47"/>
        <pc:sldMkLst>
          <pc:docMk/>
          <pc:sldMk cId="1168096509" sldId="280"/>
        </pc:sldMkLst>
      </pc:sldChg>
      <pc:sldChg chg="del">
        <pc:chgData name="Lexinton Gualberto Cepeda Astudillo" userId="036a51ca-9622-4a10-95c7-a6787cfcdd15" providerId="ADAL" clId="{96A50DB5-0F6D-4BD1-A12D-EC08F25F5A21}" dt="2024-10-01T00:47:06.041" v="614" actId="47"/>
        <pc:sldMkLst>
          <pc:docMk/>
          <pc:sldMk cId="990951530" sldId="281"/>
        </pc:sldMkLst>
      </pc:sldChg>
      <pc:sldChg chg="del">
        <pc:chgData name="Lexinton Gualberto Cepeda Astudillo" userId="036a51ca-9622-4a10-95c7-a6787cfcdd15" providerId="ADAL" clId="{96A50DB5-0F6D-4BD1-A12D-EC08F25F5A21}" dt="2024-10-01T00:47:07.708" v="615" actId="47"/>
        <pc:sldMkLst>
          <pc:docMk/>
          <pc:sldMk cId="4207091236" sldId="282"/>
        </pc:sldMkLst>
      </pc:sldChg>
      <pc:sldChg chg="del">
        <pc:chgData name="Lexinton Gualberto Cepeda Astudillo" userId="036a51ca-9622-4a10-95c7-a6787cfcdd15" providerId="ADAL" clId="{96A50DB5-0F6D-4BD1-A12D-EC08F25F5A21}" dt="2024-09-30T20:34:04.917" v="378" actId="47"/>
        <pc:sldMkLst>
          <pc:docMk/>
          <pc:sldMk cId="3071193131" sldId="283"/>
        </pc:sldMkLst>
      </pc:sldChg>
      <pc:sldChg chg="del">
        <pc:chgData name="Lexinton Gualberto Cepeda Astudillo" userId="036a51ca-9622-4a10-95c7-a6787cfcdd15" providerId="ADAL" clId="{96A50DB5-0F6D-4BD1-A12D-EC08F25F5A21}" dt="2024-09-30T20:34:08.674" v="379" actId="47"/>
        <pc:sldMkLst>
          <pc:docMk/>
          <pc:sldMk cId="2595639666" sldId="285"/>
        </pc:sldMkLst>
      </pc:sldChg>
      <pc:sldChg chg="del">
        <pc:chgData name="Lexinton Gualberto Cepeda Astudillo" userId="036a51ca-9622-4a10-95c7-a6787cfcdd15" providerId="ADAL" clId="{96A50DB5-0F6D-4BD1-A12D-EC08F25F5A21}" dt="2024-09-30T20:33:55.953" v="377" actId="47"/>
        <pc:sldMkLst>
          <pc:docMk/>
          <pc:sldMk cId="538885221" sldId="286"/>
        </pc:sldMkLst>
      </pc:sldChg>
      <pc:sldChg chg="addSp delSp modSp add del mod">
        <pc:chgData name="Lexinton Gualberto Cepeda Astudillo" userId="036a51ca-9622-4a10-95c7-a6787cfcdd15" providerId="ADAL" clId="{96A50DB5-0F6D-4BD1-A12D-EC08F25F5A21}" dt="2024-10-01T00:49:41.573" v="679" actId="123"/>
        <pc:sldMkLst>
          <pc:docMk/>
          <pc:sldMk cId="2021970853" sldId="287"/>
        </pc:sldMkLst>
        <pc:spChg chg="mod">
          <ac:chgData name="Lexinton Gualberto Cepeda Astudillo" userId="036a51ca-9622-4a10-95c7-a6787cfcdd15" providerId="ADAL" clId="{96A50DB5-0F6D-4BD1-A12D-EC08F25F5A21}" dt="2024-10-01T00:48:17.769" v="646" actId="5793"/>
          <ac:spMkLst>
            <pc:docMk/>
            <pc:sldMk cId="2021970853" sldId="287"/>
            <ac:spMk id="2" creationId="{07ACC2D4-CEF1-5055-85A5-F8DFAAB00073}"/>
          </ac:spMkLst>
        </pc:spChg>
        <pc:spChg chg="del mod">
          <ac:chgData name="Lexinton Gualberto Cepeda Astudillo" userId="036a51ca-9622-4a10-95c7-a6787cfcdd15" providerId="ADAL" clId="{96A50DB5-0F6D-4BD1-A12D-EC08F25F5A21}" dt="2024-10-01T00:48:41.762" v="647" actId="478"/>
          <ac:spMkLst>
            <pc:docMk/>
            <pc:sldMk cId="2021970853" sldId="287"/>
            <ac:spMk id="3" creationId="{00000000-0000-0000-0000-000000000000}"/>
          </ac:spMkLst>
        </pc:spChg>
        <pc:spChg chg="add mod">
          <ac:chgData name="Lexinton Gualberto Cepeda Astudillo" userId="036a51ca-9622-4a10-95c7-a6787cfcdd15" providerId="ADAL" clId="{96A50DB5-0F6D-4BD1-A12D-EC08F25F5A21}" dt="2024-10-01T00:49:41.573" v="679" actId="123"/>
          <ac:spMkLst>
            <pc:docMk/>
            <pc:sldMk cId="2021970853" sldId="287"/>
            <ac:spMk id="4" creationId="{8D6F1B59-DAEA-3769-315F-C18F68D06B6C}"/>
          </ac:spMkLst>
        </pc:spChg>
        <pc:spChg chg="del">
          <ac:chgData name="Lexinton Gualberto Cepeda Astudillo" userId="036a51ca-9622-4a10-95c7-a6787cfcdd15" providerId="ADAL" clId="{96A50DB5-0F6D-4BD1-A12D-EC08F25F5A21}" dt="2024-10-01T00:47:38.421" v="622" actId="478"/>
          <ac:spMkLst>
            <pc:docMk/>
            <pc:sldMk cId="2021970853" sldId="287"/>
            <ac:spMk id="5" creationId="{00000000-0000-0000-0000-000000000000}"/>
          </ac:spMkLst>
        </pc:spChg>
      </pc:sldChg>
      <pc:sldChg chg="modSp add mod">
        <pc:chgData name="Lexinton Gualberto Cepeda Astudillo" userId="036a51ca-9622-4a10-95c7-a6787cfcdd15" providerId="ADAL" clId="{96A50DB5-0F6D-4BD1-A12D-EC08F25F5A21}" dt="2024-09-30T20:11:20.744" v="167"/>
        <pc:sldMkLst>
          <pc:docMk/>
          <pc:sldMk cId="3963796540" sldId="288"/>
        </pc:sldMkLst>
        <pc:spChg chg="mod">
          <ac:chgData name="Lexinton Gualberto Cepeda Astudillo" userId="036a51ca-9622-4a10-95c7-a6787cfcdd15" providerId="ADAL" clId="{96A50DB5-0F6D-4BD1-A12D-EC08F25F5A21}" dt="2024-09-30T20:11:20.744" v="167"/>
          <ac:spMkLst>
            <pc:docMk/>
            <pc:sldMk cId="3963796540" sldId="288"/>
            <ac:spMk id="3" creationId="{63DDB1BF-7447-07A2-4557-F716A256F09E}"/>
          </ac:spMkLst>
        </pc:spChg>
      </pc:sldChg>
      <pc:sldChg chg="modSp add mod">
        <pc:chgData name="Lexinton Gualberto Cepeda Astudillo" userId="036a51ca-9622-4a10-95c7-a6787cfcdd15" providerId="ADAL" clId="{96A50DB5-0F6D-4BD1-A12D-EC08F25F5A21}" dt="2024-09-30T20:06:44.473" v="156" actId="20577"/>
        <pc:sldMkLst>
          <pc:docMk/>
          <pc:sldMk cId="3751210013" sldId="289"/>
        </pc:sldMkLst>
        <pc:spChg chg="mod">
          <ac:chgData name="Lexinton Gualberto Cepeda Astudillo" userId="036a51ca-9622-4a10-95c7-a6787cfcdd15" providerId="ADAL" clId="{96A50DB5-0F6D-4BD1-A12D-EC08F25F5A21}" dt="2024-09-30T20:06:44.473" v="156" actId="20577"/>
          <ac:spMkLst>
            <pc:docMk/>
            <pc:sldMk cId="3751210013" sldId="289"/>
            <ac:spMk id="3" creationId="{63DDB1BF-7447-07A2-4557-F716A256F09E}"/>
          </ac:spMkLst>
        </pc:spChg>
      </pc:sldChg>
      <pc:sldChg chg="modSp new mod">
        <pc:chgData name="Lexinton Gualberto Cepeda Astudillo" userId="036a51ca-9622-4a10-95c7-a6787cfcdd15" providerId="ADAL" clId="{96A50DB5-0F6D-4BD1-A12D-EC08F25F5A21}" dt="2024-09-30T20:19:08.112" v="282" actId="113"/>
        <pc:sldMkLst>
          <pc:docMk/>
          <pc:sldMk cId="1678516239" sldId="290"/>
        </pc:sldMkLst>
        <pc:spChg chg="mod">
          <ac:chgData name="Lexinton Gualberto Cepeda Astudillo" userId="036a51ca-9622-4a10-95c7-a6787cfcdd15" providerId="ADAL" clId="{96A50DB5-0F6D-4BD1-A12D-EC08F25F5A21}" dt="2024-09-30T15:59:03.381" v="44" actId="20577"/>
          <ac:spMkLst>
            <pc:docMk/>
            <pc:sldMk cId="1678516239" sldId="290"/>
            <ac:spMk id="2" creationId="{240C405C-7CC5-02D2-AD73-BCDC55CD78E3}"/>
          </ac:spMkLst>
        </pc:spChg>
        <pc:spChg chg="mod">
          <ac:chgData name="Lexinton Gualberto Cepeda Astudillo" userId="036a51ca-9622-4a10-95c7-a6787cfcdd15" providerId="ADAL" clId="{96A50DB5-0F6D-4BD1-A12D-EC08F25F5A21}" dt="2024-09-30T20:19:08.112" v="282" actId="113"/>
          <ac:spMkLst>
            <pc:docMk/>
            <pc:sldMk cId="1678516239" sldId="290"/>
            <ac:spMk id="3" creationId="{84319B6C-F1A9-EC7E-3CB6-98F2B66BCCBE}"/>
          </ac:spMkLst>
        </pc:spChg>
      </pc:sldChg>
      <pc:sldChg chg="modSp add mod">
        <pc:chgData name="Lexinton Gualberto Cepeda Astudillo" userId="036a51ca-9622-4a10-95c7-a6787cfcdd15" providerId="ADAL" clId="{96A50DB5-0F6D-4BD1-A12D-EC08F25F5A21}" dt="2024-09-30T20:25:03.780" v="312" actId="20577"/>
        <pc:sldMkLst>
          <pc:docMk/>
          <pc:sldMk cId="1407329096" sldId="291"/>
        </pc:sldMkLst>
        <pc:spChg chg="mod">
          <ac:chgData name="Lexinton Gualberto Cepeda Astudillo" userId="036a51ca-9622-4a10-95c7-a6787cfcdd15" providerId="ADAL" clId="{96A50DB5-0F6D-4BD1-A12D-EC08F25F5A21}" dt="2024-09-30T20:25:03.780" v="312" actId="20577"/>
          <ac:spMkLst>
            <pc:docMk/>
            <pc:sldMk cId="1407329096" sldId="291"/>
            <ac:spMk id="3" creationId="{63DDB1BF-7447-07A2-4557-F716A256F09E}"/>
          </ac:spMkLst>
        </pc:spChg>
      </pc:sldChg>
      <pc:sldChg chg="modSp add del mod">
        <pc:chgData name="Lexinton Gualberto Cepeda Astudillo" userId="036a51ca-9622-4a10-95c7-a6787cfcdd15" providerId="ADAL" clId="{96A50DB5-0F6D-4BD1-A12D-EC08F25F5A21}" dt="2024-09-30T20:28:43.880" v="348" actId="47"/>
        <pc:sldMkLst>
          <pc:docMk/>
          <pc:sldMk cId="1610389164" sldId="292"/>
        </pc:sldMkLst>
        <pc:spChg chg="mod">
          <ac:chgData name="Lexinton Gualberto Cepeda Astudillo" userId="036a51ca-9622-4a10-95c7-a6787cfcdd15" providerId="ADAL" clId="{96A50DB5-0F6D-4BD1-A12D-EC08F25F5A21}" dt="2024-09-30T20:28:31.336" v="347" actId="27636"/>
          <ac:spMkLst>
            <pc:docMk/>
            <pc:sldMk cId="1610389164" sldId="292"/>
            <ac:spMk id="3" creationId="{63DDB1BF-7447-07A2-4557-F716A256F09E}"/>
          </ac:spMkLst>
        </pc:spChg>
      </pc:sldChg>
      <pc:sldChg chg="modSp add mod">
        <pc:chgData name="Lexinton Gualberto Cepeda Astudillo" userId="036a51ca-9622-4a10-95c7-a6787cfcdd15" providerId="ADAL" clId="{96A50DB5-0F6D-4BD1-A12D-EC08F25F5A21}" dt="2024-09-30T20:27:00.187" v="330"/>
        <pc:sldMkLst>
          <pc:docMk/>
          <pc:sldMk cId="3946033719" sldId="293"/>
        </pc:sldMkLst>
        <pc:spChg chg="mod">
          <ac:chgData name="Lexinton Gualberto Cepeda Astudillo" userId="036a51ca-9622-4a10-95c7-a6787cfcdd15" providerId="ADAL" clId="{96A50DB5-0F6D-4BD1-A12D-EC08F25F5A21}" dt="2024-09-30T20:27:00.187" v="330"/>
          <ac:spMkLst>
            <pc:docMk/>
            <pc:sldMk cId="3946033719" sldId="293"/>
            <ac:spMk id="3" creationId="{63DDB1BF-7447-07A2-4557-F716A256F09E}"/>
          </ac:spMkLst>
        </pc:spChg>
      </pc:sldChg>
      <pc:sldChg chg="addSp delSp modSp add mod">
        <pc:chgData name="Lexinton Gualberto Cepeda Astudillo" userId="036a51ca-9622-4a10-95c7-a6787cfcdd15" providerId="ADAL" clId="{96A50DB5-0F6D-4BD1-A12D-EC08F25F5A21}" dt="2024-09-30T20:44:52.372" v="425"/>
        <pc:sldMkLst>
          <pc:docMk/>
          <pc:sldMk cId="1070074754" sldId="294"/>
        </pc:sldMkLst>
        <pc:spChg chg="del">
          <ac:chgData name="Lexinton Gualberto Cepeda Astudillo" userId="036a51ca-9622-4a10-95c7-a6787cfcdd15" providerId="ADAL" clId="{96A50DB5-0F6D-4BD1-A12D-EC08F25F5A21}" dt="2024-09-30T20:37:20.260" v="387" actId="478"/>
          <ac:spMkLst>
            <pc:docMk/>
            <pc:sldMk cId="1070074754" sldId="294"/>
            <ac:spMk id="5" creationId="{00000000-0000-0000-0000-000000000000}"/>
          </ac:spMkLst>
        </pc:spChg>
        <pc:spChg chg="add mod">
          <ac:chgData name="Lexinton Gualberto Cepeda Astudillo" userId="036a51ca-9622-4a10-95c7-a6787cfcdd15" providerId="ADAL" clId="{96A50DB5-0F6D-4BD1-A12D-EC08F25F5A21}" dt="2024-09-30T20:44:52.372" v="425"/>
          <ac:spMkLst>
            <pc:docMk/>
            <pc:sldMk cId="1070074754" sldId="294"/>
            <ac:spMk id="6" creationId="{21930F70-EBA4-132D-B515-3A67550461D1}"/>
          </ac:spMkLst>
        </pc:spChg>
        <pc:picChg chg="del">
          <ac:chgData name="Lexinton Gualberto Cepeda Astudillo" userId="036a51ca-9622-4a10-95c7-a6787cfcdd15" providerId="ADAL" clId="{96A50DB5-0F6D-4BD1-A12D-EC08F25F5A21}" dt="2024-09-30T20:36:24.874" v="382" actId="478"/>
          <ac:picMkLst>
            <pc:docMk/>
            <pc:sldMk cId="1070074754" sldId="294"/>
            <ac:picMk id="4" creationId="{00000000-0000-0000-0000-000000000000}"/>
          </ac:picMkLst>
        </pc:picChg>
      </pc:sldChg>
      <pc:sldChg chg="addSp modSp add mod">
        <pc:chgData name="Lexinton Gualberto Cepeda Astudillo" userId="036a51ca-9622-4a10-95c7-a6787cfcdd15" providerId="ADAL" clId="{96A50DB5-0F6D-4BD1-A12D-EC08F25F5A21}" dt="2024-09-30T20:44:57.588" v="427" actId="27636"/>
        <pc:sldMkLst>
          <pc:docMk/>
          <pc:sldMk cId="3890791818" sldId="295"/>
        </pc:sldMkLst>
        <pc:spChg chg="add">
          <ac:chgData name="Lexinton Gualberto Cepeda Astudillo" userId="036a51ca-9622-4a10-95c7-a6787cfcdd15" providerId="ADAL" clId="{96A50DB5-0F6D-4BD1-A12D-EC08F25F5A21}" dt="2024-09-30T20:38:45.263" v="395"/>
          <ac:spMkLst>
            <pc:docMk/>
            <pc:sldMk cId="3890791818" sldId="295"/>
            <ac:spMk id="3" creationId="{37DCBD9E-6C8F-5486-AA29-79F2143DAF2B}"/>
          </ac:spMkLst>
        </pc:spChg>
        <pc:spChg chg="mod">
          <ac:chgData name="Lexinton Gualberto Cepeda Astudillo" userId="036a51ca-9622-4a10-95c7-a6787cfcdd15" providerId="ADAL" clId="{96A50DB5-0F6D-4BD1-A12D-EC08F25F5A21}" dt="2024-09-30T20:44:57.588" v="427" actId="27636"/>
          <ac:spMkLst>
            <pc:docMk/>
            <pc:sldMk cId="3890791818" sldId="295"/>
            <ac:spMk id="6" creationId="{21930F70-EBA4-132D-B515-3A67550461D1}"/>
          </ac:spMkLst>
        </pc:spChg>
        <pc:picChg chg="add">
          <ac:chgData name="Lexinton Gualberto Cepeda Astudillo" userId="036a51ca-9622-4a10-95c7-a6787cfcdd15" providerId="ADAL" clId="{96A50DB5-0F6D-4BD1-A12D-EC08F25F5A21}" dt="2024-09-30T20:38:45.263" v="395"/>
          <ac:picMkLst>
            <pc:docMk/>
            <pc:sldMk cId="3890791818" sldId="295"/>
            <ac:picMk id="1026" creationId="{5BAB1568-83A1-6C8A-3CD2-60E757DD3CCD}"/>
          </ac:picMkLst>
        </pc:picChg>
      </pc:sldChg>
      <pc:sldChg chg="modSp add mod">
        <pc:chgData name="Lexinton Gualberto Cepeda Astudillo" userId="036a51ca-9622-4a10-95c7-a6787cfcdd15" providerId="ADAL" clId="{96A50DB5-0F6D-4BD1-A12D-EC08F25F5A21}" dt="2024-09-30T20:45:01.382" v="428"/>
        <pc:sldMkLst>
          <pc:docMk/>
          <pc:sldMk cId="1104667050" sldId="296"/>
        </pc:sldMkLst>
        <pc:spChg chg="mod">
          <ac:chgData name="Lexinton Gualberto Cepeda Astudillo" userId="036a51ca-9622-4a10-95c7-a6787cfcdd15" providerId="ADAL" clId="{96A50DB5-0F6D-4BD1-A12D-EC08F25F5A21}" dt="2024-09-30T20:45:01.382" v="428"/>
          <ac:spMkLst>
            <pc:docMk/>
            <pc:sldMk cId="1104667050" sldId="296"/>
            <ac:spMk id="6" creationId="{21930F70-EBA4-132D-B515-3A67550461D1}"/>
          </ac:spMkLst>
        </pc:spChg>
      </pc:sldChg>
      <pc:sldChg chg="modSp add mod">
        <pc:chgData name="Lexinton Gualberto Cepeda Astudillo" userId="036a51ca-9622-4a10-95c7-a6787cfcdd15" providerId="ADAL" clId="{96A50DB5-0F6D-4BD1-A12D-EC08F25F5A21}" dt="2024-09-30T20:45:05.214" v="430" actId="27636"/>
        <pc:sldMkLst>
          <pc:docMk/>
          <pc:sldMk cId="3087750589" sldId="297"/>
        </pc:sldMkLst>
        <pc:spChg chg="mod">
          <ac:chgData name="Lexinton Gualberto Cepeda Astudillo" userId="036a51ca-9622-4a10-95c7-a6787cfcdd15" providerId="ADAL" clId="{96A50DB5-0F6D-4BD1-A12D-EC08F25F5A21}" dt="2024-09-30T20:45:05.214" v="430" actId="27636"/>
          <ac:spMkLst>
            <pc:docMk/>
            <pc:sldMk cId="3087750589" sldId="297"/>
            <ac:spMk id="6" creationId="{21930F70-EBA4-132D-B515-3A67550461D1}"/>
          </ac:spMkLst>
        </pc:spChg>
      </pc:sldChg>
      <pc:sldChg chg="modSp add mod">
        <pc:chgData name="Lexinton Gualberto Cepeda Astudillo" userId="036a51ca-9622-4a10-95c7-a6787cfcdd15" providerId="ADAL" clId="{96A50DB5-0F6D-4BD1-A12D-EC08F25F5A21}" dt="2024-09-30T20:45:18.036" v="436" actId="20577"/>
        <pc:sldMkLst>
          <pc:docMk/>
          <pc:sldMk cId="2034319093" sldId="298"/>
        </pc:sldMkLst>
        <pc:spChg chg="mod">
          <ac:chgData name="Lexinton Gualberto Cepeda Astudillo" userId="036a51ca-9622-4a10-95c7-a6787cfcdd15" providerId="ADAL" clId="{96A50DB5-0F6D-4BD1-A12D-EC08F25F5A21}" dt="2024-09-30T20:45:18.036" v="436" actId="20577"/>
          <ac:spMkLst>
            <pc:docMk/>
            <pc:sldMk cId="2034319093" sldId="298"/>
            <ac:spMk id="6" creationId="{21930F70-EBA4-132D-B515-3A67550461D1}"/>
          </ac:spMkLst>
        </pc:spChg>
      </pc:sldChg>
      <pc:sldChg chg="modSp add mod">
        <pc:chgData name="Lexinton Gualberto Cepeda Astudillo" userId="036a51ca-9622-4a10-95c7-a6787cfcdd15" providerId="ADAL" clId="{96A50DB5-0F6D-4BD1-A12D-EC08F25F5A21}" dt="2024-10-01T00:29:20.218" v="452" actId="20577"/>
        <pc:sldMkLst>
          <pc:docMk/>
          <pc:sldMk cId="2418166394" sldId="299"/>
        </pc:sldMkLst>
        <pc:spChg chg="mod">
          <ac:chgData name="Lexinton Gualberto Cepeda Astudillo" userId="036a51ca-9622-4a10-95c7-a6787cfcdd15" providerId="ADAL" clId="{96A50DB5-0F6D-4BD1-A12D-EC08F25F5A21}" dt="2024-10-01T00:29:20.218" v="452" actId="20577"/>
          <ac:spMkLst>
            <pc:docMk/>
            <pc:sldMk cId="2418166394" sldId="299"/>
            <ac:spMk id="6" creationId="{21930F70-EBA4-132D-B515-3A67550461D1}"/>
          </ac:spMkLst>
        </pc:spChg>
      </pc:sldChg>
      <pc:sldChg chg="addSp modSp add mod">
        <pc:chgData name="Lexinton Gualberto Cepeda Astudillo" userId="036a51ca-9622-4a10-95c7-a6787cfcdd15" providerId="ADAL" clId="{96A50DB5-0F6D-4BD1-A12D-EC08F25F5A21}" dt="2024-10-01T00:30:59.679" v="463" actId="123"/>
        <pc:sldMkLst>
          <pc:docMk/>
          <pc:sldMk cId="3562318602" sldId="300"/>
        </pc:sldMkLst>
        <pc:spChg chg="add">
          <ac:chgData name="Lexinton Gualberto Cepeda Astudillo" userId="036a51ca-9622-4a10-95c7-a6787cfcdd15" providerId="ADAL" clId="{96A50DB5-0F6D-4BD1-A12D-EC08F25F5A21}" dt="2024-10-01T00:29:57.463" v="454"/>
          <ac:spMkLst>
            <pc:docMk/>
            <pc:sldMk cId="3562318602" sldId="300"/>
            <ac:spMk id="3" creationId="{1CE67775-BFCA-2C59-F1A9-025FFE72F453}"/>
          </ac:spMkLst>
        </pc:spChg>
        <pc:spChg chg="add">
          <ac:chgData name="Lexinton Gualberto Cepeda Astudillo" userId="036a51ca-9622-4a10-95c7-a6787cfcdd15" providerId="ADAL" clId="{96A50DB5-0F6D-4BD1-A12D-EC08F25F5A21}" dt="2024-10-01T00:29:57.463" v="454"/>
          <ac:spMkLst>
            <pc:docMk/>
            <pc:sldMk cId="3562318602" sldId="300"/>
            <ac:spMk id="4" creationId="{39898556-5429-17EB-4354-2C5CB5B6C6FA}"/>
          </ac:spMkLst>
        </pc:spChg>
        <pc:spChg chg="add">
          <ac:chgData name="Lexinton Gualberto Cepeda Astudillo" userId="036a51ca-9622-4a10-95c7-a6787cfcdd15" providerId="ADAL" clId="{96A50DB5-0F6D-4BD1-A12D-EC08F25F5A21}" dt="2024-10-01T00:29:57.463" v="454"/>
          <ac:spMkLst>
            <pc:docMk/>
            <pc:sldMk cId="3562318602" sldId="300"/>
            <ac:spMk id="5" creationId="{B035A282-299B-A4EF-9BB5-E95AE0B8C137}"/>
          </ac:spMkLst>
        </pc:spChg>
        <pc:spChg chg="mod">
          <ac:chgData name="Lexinton Gualberto Cepeda Astudillo" userId="036a51ca-9622-4a10-95c7-a6787cfcdd15" providerId="ADAL" clId="{96A50DB5-0F6D-4BD1-A12D-EC08F25F5A21}" dt="2024-10-01T00:30:59.679" v="463" actId="123"/>
          <ac:spMkLst>
            <pc:docMk/>
            <pc:sldMk cId="3562318602" sldId="300"/>
            <ac:spMk id="6" creationId="{21930F70-EBA4-132D-B515-3A67550461D1}"/>
          </ac:spMkLst>
        </pc:spChg>
        <pc:spChg chg="add">
          <ac:chgData name="Lexinton Gualberto Cepeda Astudillo" userId="036a51ca-9622-4a10-95c7-a6787cfcdd15" providerId="ADAL" clId="{96A50DB5-0F6D-4BD1-A12D-EC08F25F5A21}" dt="2024-10-01T00:30:18.873" v="457"/>
          <ac:spMkLst>
            <pc:docMk/>
            <pc:sldMk cId="3562318602" sldId="300"/>
            <ac:spMk id="7" creationId="{3B1E1206-8D1F-6C07-A40B-A23B6A1236CB}"/>
          </ac:spMkLst>
        </pc:spChg>
        <pc:spChg chg="add">
          <ac:chgData name="Lexinton Gualberto Cepeda Astudillo" userId="036a51ca-9622-4a10-95c7-a6787cfcdd15" providerId="ADAL" clId="{96A50DB5-0F6D-4BD1-A12D-EC08F25F5A21}" dt="2024-10-01T00:30:18.873" v="457"/>
          <ac:spMkLst>
            <pc:docMk/>
            <pc:sldMk cId="3562318602" sldId="300"/>
            <ac:spMk id="8" creationId="{685A24D3-50EC-404B-109A-EC7DA6060654}"/>
          </ac:spMkLst>
        </pc:spChg>
        <pc:spChg chg="add">
          <ac:chgData name="Lexinton Gualberto Cepeda Astudillo" userId="036a51ca-9622-4a10-95c7-a6787cfcdd15" providerId="ADAL" clId="{96A50DB5-0F6D-4BD1-A12D-EC08F25F5A21}" dt="2024-10-01T00:30:18.873" v="457"/>
          <ac:spMkLst>
            <pc:docMk/>
            <pc:sldMk cId="3562318602" sldId="300"/>
            <ac:spMk id="9" creationId="{8EB20526-3B57-CE39-F17F-E79FA2A3F4E7}"/>
          </ac:spMkLst>
        </pc:spChg>
      </pc:sldChg>
      <pc:sldChg chg="modSp add mod">
        <pc:chgData name="Lexinton Gualberto Cepeda Astudillo" userId="036a51ca-9622-4a10-95c7-a6787cfcdd15" providerId="ADAL" clId="{96A50DB5-0F6D-4BD1-A12D-EC08F25F5A21}" dt="2024-10-01T00:31:51.424" v="473" actId="6549"/>
        <pc:sldMkLst>
          <pc:docMk/>
          <pc:sldMk cId="2788382416" sldId="301"/>
        </pc:sldMkLst>
        <pc:spChg chg="mod">
          <ac:chgData name="Lexinton Gualberto Cepeda Astudillo" userId="036a51ca-9622-4a10-95c7-a6787cfcdd15" providerId="ADAL" clId="{96A50DB5-0F6D-4BD1-A12D-EC08F25F5A21}" dt="2024-10-01T00:31:51.424" v="473" actId="6549"/>
          <ac:spMkLst>
            <pc:docMk/>
            <pc:sldMk cId="2788382416" sldId="301"/>
            <ac:spMk id="6" creationId="{21930F70-EBA4-132D-B515-3A67550461D1}"/>
          </ac:spMkLst>
        </pc:spChg>
      </pc:sldChg>
      <pc:sldChg chg="modSp add mod">
        <pc:chgData name="Lexinton Gualberto Cepeda Astudillo" userId="036a51ca-9622-4a10-95c7-a6787cfcdd15" providerId="ADAL" clId="{96A50DB5-0F6D-4BD1-A12D-EC08F25F5A21}" dt="2024-10-01T00:32:46.729" v="484" actId="6549"/>
        <pc:sldMkLst>
          <pc:docMk/>
          <pc:sldMk cId="1829944860" sldId="302"/>
        </pc:sldMkLst>
        <pc:spChg chg="mod">
          <ac:chgData name="Lexinton Gualberto Cepeda Astudillo" userId="036a51ca-9622-4a10-95c7-a6787cfcdd15" providerId="ADAL" clId="{96A50DB5-0F6D-4BD1-A12D-EC08F25F5A21}" dt="2024-10-01T00:32:46.729" v="484" actId="6549"/>
          <ac:spMkLst>
            <pc:docMk/>
            <pc:sldMk cId="1829944860" sldId="302"/>
            <ac:spMk id="6" creationId="{21930F70-EBA4-132D-B515-3A67550461D1}"/>
          </ac:spMkLst>
        </pc:spChg>
      </pc:sldChg>
      <pc:sldChg chg="modSp add mod">
        <pc:chgData name="Lexinton Gualberto Cepeda Astudillo" userId="036a51ca-9622-4a10-95c7-a6787cfcdd15" providerId="ADAL" clId="{96A50DB5-0F6D-4BD1-A12D-EC08F25F5A21}" dt="2024-10-01T00:38:03.300" v="557" actId="123"/>
        <pc:sldMkLst>
          <pc:docMk/>
          <pc:sldMk cId="282008223" sldId="303"/>
        </pc:sldMkLst>
        <pc:spChg chg="mod">
          <ac:chgData name="Lexinton Gualberto Cepeda Astudillo" userId="036a51ca-9622-4a10-95c7-a6787cfcdd15" providerId="ADAL" clId="{96A50DB5-0F6D-4BD1-A12D-EC08F25F5A21}" dt="2024-10-01T00:38:03.300" v="557" actId="123"/>
          <ac:spMkLst>
            <pc:docMk/>
            <pc:sldMk cId="282008223" sldId="303"/>
            <ac:spMk id="6" creationId="{21930F70-EBA4-132D-B515-3A67550461D1}"/>
          </ac:spMkLst>
        </pc:spChg>
      </pc:sldChg>
      <pc:sldChg chg="modSp add mod">
        <pc:chgData name="Lexinton Gualberto Cepeda Astudillo" userId="036a51ca-9622-4a10-95c7-a6787cfcdd15" providerId="ADAL" clId="{96A50DB5-0F6D-4BD1-A12D-EC08F25F5A21}" dt="2024-10-01T00:37:57.671" v="556" actId="123"/>
        <pc:sldMkLst>
          <pc:docMk/>
          <pc:sldMk cId="3612778502" sldId="304"/>
        </pc:sldMkLst>
        <pc:spChg chg="mod">
          <ac:chgData name="Lexinton Gualberto Cepeda Astudillo" userId="036a51ca-9622-4a10-95c7-a6787cfcdd15" providerId="ADAL" clId="{96A50DB5-0F6D-4BD1-A12D-EC08F25F5A21}" dt="2024-10-01T00:37:57.671" v="556" actId="123"/>
          <ac:spMkLst>
            <pc:docMk/>
            <pc:sldMk cId="3612778502" sldId="304"/>
            <ac:spMk id="6" creationId="{21930F70-EBA4-132D-B515-3A67550461D1}"/>
          </ac:spMkLst>
        </pc:spChg>
      </pc:sldChg>
      <pc:sldChg chg="modSp add mod">
        <pc:chgData name="Lexinton Gualberto Cepeda Astudillo" userId="036a51ca-9622-4a10-95c7-a6787cfcdd15" providerId="ADAL" clId="{96A50DB5-0F6D-4BD1-A12D-EC08F25F5A21}" dt="2024-10-01T00:38:16.495" v="558" actId="123"/>
        <pc:sldMkLst>
          <pc:docMk/>
          <pc:sldMk cId="3612161320" sldId="305"/>
        </pc:sldMkLst>
        <pc:spChg chg="mod">
          <ac:chgData name="Lexinton Gualberto Cepeda Astudillo" userId="036a51ca-9622-4a10-95c7-a6787cfcdd15" providerId="ADAL" clId="{96A50DB5-0F6D-4BD1-A12D-EC08F25F5A21}" dt="2024-10-01T00:38:16.495" v="558" actId="123"/>
          <ac:spMkLst>
            <pc:docMk/>
            <pc:sldMk cId="3612161320" sldId="305"/>
            <ac:spMk id="6" creationId="{21930F70-EBA4-132D-B515-3A67550461D1}"/>
          </ac:spMkLst>
        </pc:spChg>
      </pc:sldChg>
      <pc:sldChg chg="modSp add mod">
        <pc:chgData name="Lexinton Gualberto Cepeda Astudillo" userId="036a51ca-9622-4a10-95c7-a6787cfcdd15" providerId="ADAL" clId="{96A50DB5-0F6D-4BD1-A12D-EC08F25F5A21}" dt="2024-10-01T00:38:20.350" v="559" actId="123"/>
        <pc:sldMkLst>
          <pc:docMk/>
          <pc:sldMk cId="402005435" sldId="306"/>
        </pc:sldMkLst>
        <pc:spChg chg="mod">
          <ac:chgData name="Lexinton Gualberto Cepeda Astudillo" userId="036a51ca-9622-4a10-95c7-a6787cfcdd15" providerId="ADAL" clId="{96A50DB5-0F6D-4BD1-A12D-EC08F25F5A21}" dt="2024-10-01T00:38:20.350" v="559" actId="123"/>
          <ac:spMkLst>
            <pc:docMk/>
            <pc:sldMk cId="402005435" sldId="306"/>
            <ac:spMk id="6" creationId="{21930F70-EBA4-132D-B515-3A67550461D1}"/>
          </ac:spMkLst>
        </pc:spChg>
      </pc:sldChg>
      <pc:sldChg chg="modSp add mod">
        <pc:chgData name="Lexinton Gualberto Cepeda Astudillo" userId="036a51ca-9622-4a10-95c7-a6787cfcdd15" providerId="ADAL" clId="{96A50DB5-0F6D-4BD1-A12D-EC08F25F5A21}" dt="2024-10-01T00:40:19.306" v="581" actId="6549"/>
        <pc:sldMkLst>
          <pc:docMk/>
          <pc:sldMk cId="2202180204" sldId="307"/>
        </pc:sldMkLst>
        <pc:spChg chg="mod">
          <ac:chgData name="Lexinton Gualberto Cepeda Astudillo" userId="036a51ca-9622-4a10-95c7-a6787cfcdd15" providerId="ADAL" clId="{96A50DB5-0F6D-4BD1-A12D-EC08F25F5A21}" dt="2024-10-01T00:40:19.306" v="581" actId="6549"/>
          <ac:spMkLst>
            <pc:docMk/>
            <pc:sldMk cId="2202180204" sldId="307"/>
            <ac:spMk id="6" creationId="{21930F70-EBA4-132D-B515-3A67550461D1}"/>
          </ac:spMkLst>
        </pc:spChg>
      </pc:sldChg>
      <pc:sldChg chg="modSp add mod ord">
        <pc:chgData name="Lexinton Gualberto Cepeda Astudillo" userId="036a51ca-9622-4a10-95c7-a6787cfcdd15" providerId="ADAL" clId="{96A50DB5-0F6D-4BD1-A12D-EC08F25F5A21}" dt="2024-10-01T00:40:26.056" v="582" actId="123"/>
        <pc:sldMkLst>
          <pc:docMk/>
          <pc:sldMk cId="3982800161" sldId="308"/>
        </pc:sldMkLst>
        <pc:spChg chg="mod">
          <ac:chgData name="Lexinton Gualberto Cepeda Astudillo" userId="036a51ca-9622-4a10-95c7-a6787cfcdd15" providerId="ADAL" clId="{96A50DB5-0F6D-4BD1-A12D-EC08F25F5A21}" dt="2024-10-01T00:40:26.056" v="582" actId="123"/>
          <ac:spMkLst>
            <pc:docMk/>
            <pc:sldMk cId="3982800161" sldId="308"/>
            <ac:spMk id="6" creationId="{21930F70-EBA4-132D-B515-3A67550461D1}"/>
          </ac:spMkLst>
        </pc:spChg>
      </pc:sldChg>
      <pc:sldChg chg="modSp add mod">
        <pc:chgData name="Lexinton Gualberto Cepeda Astudillo" userId="036a51ca-9622-4a10-95c7-a6787cfcdd15" providerId="ADAL" clId="{96A50DB5-0F6D-4BD1-A12D-EC08F25F5A21}" dt="2024-10-01T00:41:49.517" v="594" actId="123"/>
        <pc:sldMkLst>
          <pc:docMk/>
          <pc:sldMk cId="3041630393" sldId="309"/>
        </pc:sldMkLst>
        <pc:spChg chg="mod">
          <ac:chgData name="Lexinton Gualberto Cepeda Astudillo" userId="036a51ca-9622-4a10-95c7-a6787cfcdd15" providerId="ADAL" clId="{96A50DB5-0F6D-4BD1-A12D-EC08F25F5A21}" dt="2024-10-01T00:41:49.517" v="594" actId="123"/>
          <ac:spMkLst>
            <pc:docMk/>
            <pc:sldMk cId="3041630393" sldId="309"/>
            <ac:spMk id="6" creationId="{21930F70-EBA4-132D-B515-3A67550461D1}"/>
          </ac:spMkLst>
        </pc:spChg>
      </pc:sldChg>
      <pc:sldChg chg="modSp add mod">
        <pc:chgData name="Lexinton Gualberto Cepeda Astudillo" userId="036a51ca-9622-4a10-95c7-a6787cfcdd15" providerId="ADAL" clId="{96A50DB5-0F6D-4BD1-A12D-EC08F25F5A21}" dt="2024-10-01T00:42:27.484" v="601" actId="123"/>
        <pc:sldMkLst>
          <pc:docMk/>
          <pc:sldMk cId="3585904446" sldId="310"/>
        </pc:sldMkLst>
        <pc:spChg chg="mod">
          <ac:chgData name="Lexinton Gualberto Cepeda Astudillo" userId="036a51ca-9622-4a10-95c7-a6787cfcdd15" providerId="ADAL" clId="{96A50DB5-0F6D-4BD1-A12D-EC08F25F5A21}" dt="2024-10-01T00:42:27.484" v="601" actId="123"/>
          <ac:spMkLst>
            <pc:docMk/>
            <pc:sldMk cId="3585904446" sldId="310"/>
            <ac:spMk id="6" creationId="{21930F70-EBA4-132D-B515-3A67550461D1}"/>
          </ac:spMkLst>
        </pc:spChg>
      </pc:sldChg>
      <pc:sldChg chg="modSp add mod">
        <pc:chgData name="Lexinton Gualberto Cepeda Astudillo" userId="036a51ca-9622-4a10-95c7-a6787cfcdd15" providerId="ADAL" clId="{96A50DB5-0F6D-4BD1-A12D-EC08F25F5A21}" dt="2024-10-01T00:43:44.861" v="613" actId="123"/>
        <pc:sldMkLst>
          <pc:docMk/>
          <pc:sldMk cId="1199189608" sldId="311"/>
        </pc:sldMkLst>
        <pc:spChg chg="mod">
          <ac:chgData name="Lexinton Gualberto Cepeda Astudillo" userId="036a51ca-9622-4a10-95c7-a6787cfcdd15" providerId="ADAL" clId="{96A50DB5-0F6D-4BD1-A12D-EC08F25F5A21}" dt="2024-10-01T00:43:44.861" v="613" actId="123"/>
          <ac:spMkLst>
            <pc:docMk/>
            <pc:sldMk cId="1199189608" sldId="311"/>
            <ac:spMk id="6" creationId="{21930F70-EBA4-132D-B515-3A67550461D1}"/>
          </ac:spMkLst>
        </pc:spChg>
      </pc:sldChg>
      <pc:sldChg chg="add del">
        <pc:chgData name="Lexinton Gualberto Cepeda Astudillo" userId="036a51ca-9622-4a10-95c7-a6787cfcdd15" providerId="ADAL" clId="{96A50DB5-0F6D-4BD1-A12D-EC08F25F5A21}" dt="2024-10-01T00:47:23.054" v="618" actId="2890"/>
        <pc:sldMkLst>
          <pc:docMk/>
          <pc:sldMk cId="635669408" sldId="312"/>
        </pc:sldMkLst>
      </pc:sldChg>
      <pc:sldChg chg="modSp add mod">
        <pc:chgData name="Lexinton Gualberto Cepeda Astudillo" userId="036a51ca-9622-4a10-95c7-a6787cfcdd15" providerId="ADAL" clId="{96A50DB5-0F6D-4BD1-A12D-EC08F25F5A21}" dt="2024-10-01T00:50:21.658" v="702" actId="123"/>
        <pc:sldMkLst>
          <pc:docMk/>
          <pc:sldMk cId="1990557740" sldId="312"/>
        </pc:sldMkLst>
        <pc:spChg chg="mod">
          <ac:chgData name="Lexinton Gualberto Cepeda Astudillo" userId="036a51ca-9622-4a10-95c7-a6787cfcdd15" providerId="ADAL" clId="{96A50DB5-0F6D-4BD1-A12D-EC08F25F5A21}" dt="2024-10-01T00:50:21.658" v="702" actId="123"/>
          <ac:spMkLst>
            <pc:docMk/>
            <pc:sldMk cId="1990557740" sldId="312"/>
            <ac:spMk id="4" creationId="{8D6F1B59-DAEA-3769-315F-C18F68D06B6C}"/>
          </ac:spMkLst>
        </pc:spChg>
      </pc:sldChg>
      <pc:sldChg chg="modSp add mod">
        <pc:chgData name="Lexinton Gualberto Cepeda Astudillo" userId="036a51ca-9622-4a10-95c7-a6787cfcdd15" providerId="ADAL" clId="{96A50DB5-0F6D-4BD1-A12D-EC08F25F5A21}" dt="2024-10-01T00:51:12.227" v="711" actId="27636"/>
        <pc:sldMkLst>
          <pc:docMk/>
          <pc:sldMk cId="3854781251" sldId="313"/>
        </pc:sldMkLst>
        <pc:spChg chg="mod">
          <ac:chgData name="Lexinton Gualberto Cepeda Astudillo" userId="036a51ca-9622-4a10-95c7-a6787cfcdd15" providerId="ADAL" clId="{96A50DB5-0F6D-4BD1-A12D-EC08F25F5A21}" dt="2024-10-01T00:51:12.227" v="711" actId="27636"/>
          <ac:spMkLst>
            <pc:docMk/>
            <pc:sldMk cId="3854781251" sldId="313"/>
            <ac:spMk id="4" creationId="{8D6F1B59-DAEA-3769-315F-C18F68D06B6C}"/>
          </ac:spMkLst>
        </pc:spChg>
      </pc:sldChg>
      <pc:sldChg chg="modSp add mod">
        <pc:chgData name="Lexinton Gualberto Cepeda Astudillo" userId="036a51ca-9622-4a10-95c7-a6787cfcdd15" providerId="ADAL" clId="{96A50DB5-0F6D-4BD1-A12D-EC08F25F5A21}" dt="2024-10-01T00:52:04.062" v="723" actId="123"/>
        <pc:sldMkLst>
          <pc:docMk/>
          <pc:sldMk cId="2147340452" sldId="314"/>
        </pc:sldMkLst>
        <pc:spChg chg="mod">
          <ac:chgData name="Lexinton Gualberto Cepeda Astudillo" userId="036a51ca-9622-4a10-95c7-a6787cfcdd15" providerId="ADAL" clId="{96A50DB5-0F6D-4BD1-A12D-EC08F25F5A21}" dt="2024-10-01T00:52:04.062" v="723" actId="123"/>
          <ac:spMkLst>
            <pc:docMk/>
            <pc:sldMk cId="2147340452" sldId="314"/>
            <ac:spMk id="4" creationId="{8D6F1B59-DAEA-3769-315F-C18F68D06B6C}"/>
          </ac:spMkLst>
        </pc:spChg>
      </pc:sldChg>
      <pc:sldChg chg="modSp add mod">
        <pc:chgData name="Lexinton Gualberto Cepeda Astudillo" userId="036a51ca-9622-4a10-95c7-a6787cfcdd15" providerId="ADAL" clId="{96A50DB5-0F6D-4BD1-A12D-EC08F25F5A21}" dt="2024-10-01T00:52:59.056" v="730" actId="6549"/>
        <pc:sldMkLst>
          <pc:docMk/>
          <pc:sldMk cId="2562548161" sldId="315"/>
        </pc:sldMkLst>
        <pc:spChg chg="mod">
          <ac:chgData name="Lexinton Gualberto Cepeda Astudillo" userId="036a51ca-9622-4a10-95c7-a6787cfcdd15" providerId="ADAL" clId="{96A50DB5-0F6D-4BD1-A12D-EC08F25F5A21}" dt="2024-10-01T00:52:59.056" v="730" actId="6549"/>
          <ac:spMkLst>
            <pc:docMk/>
            <pc:sldMk cId="2562548161" sldId="315"/>
            <ac:spMk id="4" creationId="{8D6F1B59-DAEA-3769-315F-C18F68D06B6C}"/>
          </ac:spMkLst>
        </pc:spChg>
      </pc:sldChg>
      <pc:sldChg chg="modSp add mod">
        <pc:chgData name="Lexinton Gualberto Cepeda Astudillo" userId="036a51ca-9622-4a10-95c7-a6787cfcdd15" providerId="ADAL" clId="{96A50DB5-0F6D-4BD1-A12D-EC08F25F5A21}" dt="2024-10-01T00:58:37.347" v="743" actId="20577"/>
        <pc:sldMkLst>
          <pc:docMk/>
          <pc:sldMk cId="431022250" sldId="316"/>
        </pc:sldMkLst>
        <pc:spChg chg="mod">
          <ac:chgData name="Lexinton Gualberto Cepeda Astudillo" userId="036a51ca-9622-4a10-95c7-a6787cfcdd15" providerId="ADAL" clId="{96A50DB5-0F6D-4BD1-A12D-EC08F25F5A21}" dt="2024-10-01T00:58:37.347" v="743" actId="20577"/>
          <ac:spMkLst>
            <pc:docMk/>
            <pc:sldMk cId="431022250" sldId="316"/>
            <ac:spMk id="4" creationId="{8D6F1B59-DAEA-3769-315F-C18F68D06B6C}"/>
          </ac:spMkLst>
        </pc:spChg>
      </pc:sldChg>
      <pc:sldChg chg="modSp add mod">
        <pc:chgData name="Lexinton Gualberto Cepeda Astudillo" userId="036a51ca-9622-4a10-95c7-a6787cfcdd15" providerId="ADAL" clId="{96A50DB5-0F6D-4BD1-A12D-EC08F25F5A21}" dt="2024-10-01T00:59:09.888" v="746" actId="123"/>
        <pc:sldMkLst>
          <pc:docMk/>
          <pc:sldMk cId="2738357290" sldId="317"/>
        </pc:sldMkLst>
        <pc:spChg chg="mod">
          <ac:chgData name="Lexinton Gualberto Cepeda Astudillo" userId="036a51ca-9622-4a10-95c7-a6787cfcdd15" providerId="ADAL" clId="{96A50DB5-0F6D-4BD1-A12D-EC08F25F5A21}" dt="2024-10-01T00:59:09.888" v="746" actId="123"/>
          <ac:spMkLst>
            <pc:docMk/>
            <pc:sldMk cId="2738357290" sldId="317"/>
            <ac:spMk id="4" creationId="{8D6F1B59-DAEA-3769-315F-C18F68D06B6C}"/>
          </ac:spMkLst>
        </pc:spChg>
      </pc:sldChg>
      <pc:sldChg chg="modSp add mod">
        <pc:chgData name="Lexinton Gualberto Cepeda Astudillo" userId="036a51ca-9622-4a10-95c7-a6787cfcdd15" providerId="ADAL" clId="{96A50DB5-0F6D-4BD1-A12D-EC08F25F5A21}" dt="2024-10-01T01:00:36.308" v="760" actId="20577"/>
        <pc:sldMkLst>
          <pc:docMk/>
          <pc:sldMk cId="1795282138" sldId="318"/>
        </pc:sldMkLst>
        <pc:spChg chg="mod">
          <ac:chgData name="Lexinton Gualberto Cepeda Astudillo" userId="036a51ca-9622-4a10-95c7-a6787cfcdd15" providerId="ADAL" clId="{96A50DB5-0F6D-4BD1-A12D-EC08F25F5A21}" dt="2024-10-01T01:00:36.308" v="760" actId="20577"/>
          <ac:spMkLst>
            <pc:docMk/>
            <pc:sldMk cId="1795282138" sldId="318"/>
            <ac:spMk id="4" creationId="{8D6F1B59-DAEA-3769-315F-C18F68D06B6C}"/>
          </ac:spMkLst>
        </pc:spChg>
      </pc:sldChg>
      <pc:sldChg chg="modSp add mod">
        <pc:chgData name="Lexinton Gualberto Cepeda Astudillo" userId="036a51ca-9622-4a10-95c7-a6787cfcdd15" providerId="ADAL" clId="{96A50DB5-0F6D-4BD1-A12D-EC08F25F5A21}" dt="2024-10-01T01:01:04.536" v="767" actId="20577"/>
        <pc:sldMkLst>
          <pc:docMk/>
          <pc:sldMk cId="1188235880" sldId="319"/>
        </pc:sldMkLst>
        <pc:spChg chg="mod">
          <ac:chgData name="Lexinton Gualberto Cepeda Astudillo" userId="036a51ca-9622-4a10-95c7-a6787cfcdd15" providerId="ADAL" clId="{96A50DB5-0F6D-4BD1-A12D-EC08F25F5A21}" dt="2024-10-01T01:01:04.536" v="767" actId="20577"/>
          <ac:spMkLst>
            <pc:docMk/>
            <pc:sldMk cId="1188235880" sldId="319"/>
            <ac:spMk id="4" creationId="{8D6F1B59-DAEA-3769-315F-C18F68D06B6C}"/>
          </ac:spMkLst>
        </pc:spChg>
      </pc:sldChg>
      <pc:sldChg chg="modSp add mod">
        <pc:chgData name="Lexinton Gualberto Cepeda Astudillo" userId="036a51ca-9622-4a10-95c7-a6787cfcdd15" providerId="ADAL" clId="{96A50DB5-0F6D-4BD1-A12D-EC08F25F5A21}" dt="2024-10-01T01:01:45.729" v="775" actId="20577"/>
        <pc:sldMkLst>
          <pc:docMk/>
          <pc:sldMk cId="1411277507" sldId="320"/>
        </pc:sldMkLst>
        <pc:spChg chg="mod">
          <ac:chgData name="Lexinton Gualberto Cepeda Astudillo" userId="036a51ca-9622-4a10-95c7-a6787cfcdd15" providerId="ADAL" clId="{96A50DB5-0F6D-4BD1-A12D-EC08F25F5A21}" dt="2024-10-01T01:01:45.729" v="775" actId="20577"/>
          <ac:spMkLst>
            <pc:docMk/>
            <pc:sldMk cId="1411277507" sldId="320"/>
            <ac:spMk id="4" creationId="{8D6F1B59-DAEA-3769-315F-C18F68D06B6C}"/>
          </ac:spMkLst>
        </pc:spChg>
      </pc:sldChg>
      <pc:sldChg chg="modSp add mod">
        <pc:chgData name="Lexinton Gualberto Cepeda Astudillo" userId="036a51ca-9622-4a10-95c7-a6787cfcdd15" providerId="ADAL" clId="{96A50DB5-0F6D-4BD1-A12D-EC08F25F5A21}" dt="2024-10-01T01:03:03.889" v="789" actId="20577"/>
        <pc:sldMkLst>
          <pc:docMk/>
          <pc:sldMk cId="470885891" sldId="321"/>
        </pc:sldMkLst>
        <pc:spChg chg="mod">
          <ac:chgData name="Lexinton Gualberto Cepeda Astudillo" userId="036a51ca-9622-4a10-95c7-a6787cfcdd15" providerId="ADAL" clId="{96A50DB5-0F6D-4BD1-A12D-EC08F25F5A21}" dt="2024-10-01T01:03:03.889" v="789" actId="20577"/>
          <ac:spMkLst>
            <pc:docMk/>
            <pc:sldMk cId="470885891" sldId="321"/>
            <ac:spMk id="4" creationId="{8D6F1B59-DAEA-3769-315F-C18F68D06B6C}"/>
          </ac:spMkLst>
        </pc:spChg>
      </pc:sldChg>
      <pc:sldChg chg="modSp add mod">
        <pc:chgData name="Lexinton Gualberto Cepeda Astudillo" userId="036a51ca-9622-4a10-95c7-a6787cfcdd15" providerId="ADAL" clId="{96A50DB5-0F6D-4BD1-A12D-EC08F25F5A21}" dt="2024-10-01T01:04:18.840" v="796" actId="6549"/>
        <pc:sldMkLst>
          <pc:docMk/>
          <pc:sldMk cId="737917255" sldId="322"/>
        </pc:sldMkLst>
        <pc:spChg chg="mod">
          <ac:chgData name="Lexinton Gualberto Cepeda Astudillo" userId="036a51ca-9622-4a10-95c7-a6787cfcdd15" providerId="ADAL" clId="{96A50DB5-0F6D-4BD1-A12D-EC08F25F5A21}" dt="2024-10-01T01:04:18.840" v="796" actId="6549"/>
          <ac:spMkLst>
            <pc:docMk/>
            <pc:sldMk cId="737917255" sldId="322"/>
            <ac:spMk id="4" creationId="{8D6F1B59-DAEA-3769-315F-C18F68D06B6C}"/>
          </ac:spMkLst>
        </pc:spChg>
      </pc:sldChg>
      <pc:sldChg chg="modSp add mod">
        <pc:chgData name="Lexinton Gualberto Cepeda Astudillo" userId="036a51ca-9622-4a10-95c7-a6787cfcdd15" providerId="ADAL" clId="{96A50DB5-0F6D-4BD1-A12D-EC08F25F5A21}" dt="2024-10-01T01:06:15.568" v="816" actId="20577"/>
        <pc:sldMkLst>
          <pc:docMk/>
          <pc:sldMk cId="69508008" sldId="323"/>
        </pc:sldMkLst>
        <pc:spChg chg="mod">
          <ac:chgData name="Lexinton Gualberto Cepeda Astudillo" userId="036a51ca-9622-4a10-95c7-a6787cfcdd15" providerId="ADAL" clId="{96A50DB5-0F6D-4BD1-A12D-EC08F25F5A21}" dt="2024-10-01T01:06:15.568" v="816" actId="20577"/>
          <ac:spMkLst>
            <pc:docMk/>
            <pc:sldMk cId="69508008" sldId="323"/>
            <ac:spMk id="4" creationId="{8D6F1B59-DAEA-3769-315F-C18F68D06B6C}"/>
          </ac:spMkLst>
        </pc:spChg>
      </pc:sldChg>
      <pc:sldChg chg="modSp add mod">
        <pc:chgData name="Lexinton Gualberto Cepeda Astudillo" userId="036a51ca-9622-4a10-95c7-a6787cfcdd15" providerId="ADAL" clId="{96A50DB5-0F6D-4BD1-A12D-EC08F25F5A21}" dt="2024-10-01T01:07:08.613" v="825" actId="6549"/>
        <pc:sldMkLst>
          <pc:docMk/>
          <pc:sldMk cId="3393757998" sldId="324"/>
        </pc:sldMkLst>
        <pc:spChg chg="mod">
          <ac:chgData name="Lexinton Gualberto Cepeda Astudillo" userId="036a51ca-9622-4a10-95c7-a6787cfcdd15" providerId="ADAL" clId="{96A50DB5-0F6D-4BD1-A12D-EC08F25F5A21}" dt="2024-10-01T01:07:08.613" v="825" actId="6549"/>
          <ac:spMkLst>
            <pc:docMk/>
            <pc:sldMk cId="3393757998" sldId="324"/>
            <ac:spMk id="4" creationId="{8D6F1B59-DAEA-3769-315F-C18F68D06B6C}"/>
          </ac:spMkLst>
        </pc:spChg>
      </pc:sldChg>
      <pc:sldChg chg="modSp add mod">
        <pc:chgData name="Lexinton Gualberto Cepeda Astudillo" userId="036a51ca-9622-4a10-95c7-a6787cfcdd15" providerId="ADAL" clId="{96A50DB5-0F6D-4BD1-A12D-EC08F25F5A21}" dt="2024-10-01T01:06:38.033" v="818" actId="27636"/>
        <pc:sldMkLst>
          <pc:docMk/>
          <pc:sldMk cId="1128054046" sldId="325"/>
        </pc:sldMkLst>
        <pc:spChg chg="mod">
          <ac:chgData name="Lexinton Gualberto Cepeda Astudillo" userId="036a51ca-9622-4a10-95c7-a6787cfcdd15" providerId="ADAL" clId="{96A50DB5-0F6D-4BD1-A12D-EC08F25F5A21}" dt="2024-10-01T01:06:38.033" v="818" actId="27636"/>
          <ac:spMkLst>
            <pc:docMk/>
            <pc:sldMk cId="1128054046" sldId="325"/>
            <ac:spMk id="4" creationId="{8D6F1B59-DAEA-3769-315F-C18F68D06B6C}"/>
          </ac:spMkLst>
        </pc:spChg>
      </pc:sldChg>
      <pc:sldChg chg="modSp add mod">
        <pc:chgData name="Lexinton Gualberto Cepeda Astudillo" userId="036a51ca-9622-4a10-95c7-a6787cfcdd15" providerId="ADAL" clId="{96A50DB5-0F6D-4BD1-A12D-EC08F25F5A21}" dt="2024-10-01T01:09:06.353" v="835" actId="20577"/>
        <pc:sldMkLst>
          <pc:docMk/>
          <pc:sldMk cId="1829508563" sldId="326"/>
        </pc:sldMkLst>
        <pc:spChg chg="mod">
          <ac:chgData name="Lexinton Gualberto Cepeda Astudillo" userId="036a51ca-9622-4a10-95c7-a6787cfcdd15" providerId="ADAL" clId="{96A50DB5-0F6D-4BD1-A12D-EC08F25F5A21}" dt="2024-10-01T01:09:06.353" v="835" actId="20577"/>
          <ac:spMkLst>
            <pc:docMk/>
            <pc:sldMk cId="1829508563" sldId="326"/>
            <ac:spMk id="4" creationId="{8D6F1B59-DAEA-3769-315F-C18F68D06B6C}"/>
          </ac:spMkLst>
        </pc:spChg>
      </pc:sldChg>
      <pc:sldChg chg="addSp modSp add mod">
        <pc:chgData name="Lexinton Gualberto Cepeda Astudillo" userId="036a51ca-9622-4a10-95c7-a6787cfcdd15" providerId="ADAL" clId="{96A50DB5-0F6D-4BD1-A12D-EC08F25F5A21}" dt="2024-10-01T01:17:53.145" v="896" actId="20577"/>
        <pc:sldMkLst>
          <pc:docMk/>
          <pc:sldMk cId="1513030060" sldId="327"/>
        </pc:sldMkLst>
        <pc:spChg chg="add">
          <ac:chgData name="Lexinton Gualberto Cepeda Astudillo" userId="036a51ca-9622-4a10-95c7-a6787cfcdd15" providerId="ADAL" clId="{96A50DB5-0F6D-4BD1-A12D-EC08F25F5A21}" dt="2024-10-01T01:10:39.114" v="838"/>
          <ac:spMkLst>
            <pc:docMk/>
            <pc:sldMk cId="1513030060" sldId="327"/>
            <ac:spMk id="3" creationId="{B8533159-CFC1-FC1B-7B80-2CE2D2FDB072}"/>
          </ac:spMkLst>
        </pc:spChg>
        <pc:spChg chg="mod">
          <ac:chgData name="Lexinton Gualberto Cepeda Astudillo" userId="036a51ca-9622-4a10-95c7-a6787cfcdd15" providerId="ADAL" clId="{96A50DB5-0F6D-4BD1-A12D-EC08F25F5A21}" dt="2024-10-01T01:17:53.145" v="896" actId="20577"/>
          <ac:spMkLst>
            <pc:docMk/>
            <pc:sldMk cId="1513030060" sldId="327"/>
            <ac:spMk id="4" creationId="{8D6F1B59-DAEA-3769-315F-C18F68D06B6C}"/>
          </ac:spMkLst>
        </pc:spChg>
      </pc:sldChg>
      <pc:sldChg chg="addSp delSp modSp add del mod">
        <pc:chgData name="Lexinton Gualberto Cepeda Astudillo" userId="036a51ca-9622-4a10-95c7-a6787cfcdd15" providerId="ADAL" clId="{96A50DB5-0F6D-4BD1-A12D-EC08F25F5A21}" dt="2024-10-01T01:17:36.886" v="893" actId="47"/>
        <pc:sldMkLst>
          <pc:docMk/>
          <pc:sldMk cId="3498501441" sldId="328"/>
        </pc:sldMkLst>
        <pc:spChg chg="add">
          <ac:chgData name="Lexinton Gualberto Cepeda Astudillo" userId="036a51ca-9622-4a10-95c7-a6787cfcdd15" providerId="ADAL" clId="{96A50DB5-0F6D-4BD1-A12D-EC08F25F5A21}" dt="2024-10-01T01:13:39.977" v="870"/>
          <ac:spMkLst>
            <pc:docMk/>
            <pc:sldMk cId="3498501441" sldId="328"/>
            <ac:spMk id="3" creationId="{ED2D52C8-C250-5B5A-7EE4-F88B10706D65}"/>
          </ac:spMkLst>
        </pc:spChg>
        <pc:spChg chg="del mod">
          <ac:chgData name="Lexinton Gualberto Cepeda Astudillo" userId="036a51ca-9622-4a10-95c7-a6787cfcdd15" providerId="ADAL" clId="{96A50DB5-0F6D-4BD1-A12D-EC08F25F5A21}" dt="2024-10-01T01:16:10.823" v="879"/>
          <ac:spMkLst>
            <pc:docMk/>
            <pc:sldMk cId="3498501441" sldId="328"/>
            <ac:spMk id="4" creationId="{8D6F1B59-DAEA-3769-315F-C18F68D06B6C}"/>
          </ac:spMkLst>
        </pc:spChg>
        <pc:spChg chg="add mod">
          <ac:chgData name="Lexinton Gualberto Cepeda Astudillo" userId="036a51ca-9622-4a10-95c7-a6787cfcdd15" providerId="ADAL" clId="{96A50DB5-0F6D-4BD1-A12D-EC08F25F5A21}" dt="2024-10-01T01:16:14.053" v="880" actId="123"/>
          <ac:spMkLst>
            <pc:docMk/>
            <pc:sldMk cId="3498501441" sldId="328"/>
            <ac:spMk id="5" creationId="{1499F4C8-2278-6F64-F59C-6049BE55136A}"/>
          </ac:spMkLst>
        </pc:spChg>
      </pc:sldChg>
      <pc:sldChg chg="modSp add mod">
        <pc:chgData name="Lexinton Gualberto Cepeda Astudillo" userId="036a51ca-9622-4a10-95c7-a6787cfcdd15" providerId="ADAL" clId="{96A50DB5-0F6D-4BD1-A12D-EC08F25F5A21}" dt="2024-10-01T01:17:27.539" v="892" actId="27636"/>
        <pc:sldMkLst>
          <pc:docMk/>
          <pc:sldMk cId="207598057" sldId="329"/>
        </pc:sldMkLst>
        <pc:spChg chg="mod">
          <ac:chgData name="Lexinton Gualberto Cepeda Astudillo" userId="036a51ca-9622-4a10-95c7-a6787cfcdd15" providerId="ADAL" clId="{96A50DB5-0F6D-4BD1-A12D-EC08F25F5A21}" dt="2024-10-01T01:17:27.539" v="892" actId="27636"/>
          <ac:spMkLst>
            <pc:docMk/>
            <pc:sldMk cId="207598057" sldId="329"/>
            <ac:spMk id="4" creationId="{8D6F1B59-DAEA-3769-315F-C18F68D06B6C}"/>
          </ac:spMkLst>
        </pc:spChg>
      </pc:sldChg>
      <pc:sldChg chg="modSp add mod">
        <pc:chgData name="Lexinton Gualberto Cepeda Astudillo" userId="036a51ca-9622-4a10-95c7-a6787cfcdd15" providerId="ADAL" clId="{96A50DB5-0F6D-4BD1-A12D-EC08F25F5A21}" dt="2024-10-01T01:20:44.099" v="919" actId="20577"/>
        <pc:sldMkLst>
          <pc:docMk/>
          <pc:sldMk cId="287071984" sldId="330"/>
        </pc:sldMkLst>
        <pc:spChg chg="mod">
          <ac:chgData name="Lexinton Gualberto Cepeda Astudillo" userId="036a51ca-9622-4a10-95c7-a6787cfcdd15" providerId="ADAL" clId="{96A50DB5-0F6D-4BD1-A12D-EC08F25F5A21}" dt="2024-10-01T01:20:44.099" v="919" actId="20577"/>
          <ac:spMkLst>
            <pc:docMk/>
            <pc:sldMk cId="287071984" sldId="330"/>
            <ac:spMk id="4" creationId="{8D6F1B59-DAEA-3769-315F-C18F68D06B6C}"/>
          </ac:spMkLst>
        </pc:spChg>
      </pc:sldChg>
      <pc:sldChg chg="modSp add mod">
        <pc:chgData name="Lexinton Gualberto Cepeda Astudillo" userId="036a51ca-9622-4a10-95c7-a6787cfcdd15" providerId="ADAL" clId="{96A50DB5-0F6D-4BD1-A12D-EC08F25F5A21}" dt="2024-10-01T01:22:16.297" v="936" actId="20577"/>
        <pc:sldMkLst>
          <pc:docMk/>
          <pc:sldMk cId="2632275255" sldId="331"/>
        </pc:sldMkLst>
        <pc:spChg chg="mod">
          <ac:chgData name="Lexinton Gualberto Cepeda Astudillo" userId="036a51ca-9622-4a10-95c7-a6787cfcdd15" providerId="ADAL" clId="{96A50DB5-0F6D-4BD1-A12D-EC08F25F5A21}" dt="2024-10-01T01:22:16.297" v="936" actId="20577"/>
          <ac:spMkLst>
            <pc:docMk/>
            <pc:sldMk cId="2632275255" sldId="331"/>
            <ac:spMk id="4" creationId="{8D6F1B59-DAEA-3769-315F-C18F68D06B6C}"/>
          </ac:spMkLst>
        </pc:spChg>
      </pc:sldChg>
      <pc:sldChg chg="modSp add mod">
        <pc:chgData name="Lexinton Gualberto Cepeda Astudillo" userId="036a51ca-9622-4a10-95c7-a6787cfcdd15" providerId="ADAL" clId="{96A50DB5-0F6D-4BD1-A12D-EC08F25F5A21}" dt="2024-10-01T01:24:32.274" v="960" actId="20577"/>
        <pc:sldMkLst>
          <pc:docMk/>
          <pc:sldMk cId="1441000336" sldId="332"/>
        </pc:sldMkLst>
        <pc:spChg chg="mod">
          <ac:chgData name="Lexinton Gualberto Cepeda Astudillo" userId="036a51ca-9622-4a10-95c7-a6787cfcdd15" providerId="ADAL" clId="{96A50DB5-0F6D-4BD1-A12D-EC08F25F5A21}" dt="2024-10-01T01:24:32.274" v="960" actId="20577"/>
          <ac:spMkLst>
            <pc:docMk/>
            <pc:sldMk cId="1441000336" sldId="332"/>
            <ac:spMk id="4" creationId="{8D6F1B59-DAEA-3769-315F-C18F68D06B6C}"/>
          </ac:spMkLst>
        </pc:spChg>
      </pc:sldChg>
      <pc:sldChg chg="add">
        <pc:chgData name="Lexinton Gualberto Cepeda Astudillo" userId="036a51ca-9622-4a10-95c7-a6787cfcdd15" providerId="ADAL" clId="{96A50DB5-0F6D-4BD1-A12D-EC08F25F5A21}" dt="2024-10-09T22:23:55.878" v="961"/>
        <pc:sldMkLst>
          <pc:docMk/>
          <pc:sldMk cId="3541631733" sldId="333"/>
        </pc:sldMkLst>
      </pc:sldChg>
      <pc:sldChg chg="add">
        <pc:chgData name="Lexinton Gualberto Cepeda Astudillo" userId="036a51ca-9622-4a10-95c7-a6787cfcdd15" providerId="ADAL" clId="{96A50DB5-0F6D-4BD1-A12D-EC08F25F5A21}" dt="2024-10-09T22:23:55.878" v="961"/>
        <pc:sldMkLst>
          <pc:docMk/>
          <pc:sldMk cId="718342516" sldId="334"/>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40925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3/31/2025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867104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3/31/2025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767518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3/31/2025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7195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3/31/2025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253598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smtClean="0"/>
              <a:t>3/31/2025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2162685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smtClean="0"/>
              <a:t>3/31/2025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207386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3/31/2025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595188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3/31/2025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844449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237535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3/31/2025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380043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t>3/31/2025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474353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3/31/2025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45479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913795" y="2912232"/>
            <a:ext cx="5107208" cy="287896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2912232"/>
            <a:ext cx="5095357" cy="287896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3/31/2025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249011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3/31/2025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000635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3/31/2025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088622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3/31/2025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546795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3/31/2025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379507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smtClean="0"/>
              <a:pPr/>
              <a:t>3/31/2025</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713224631"/>
      </p:ext>
    </p:extLst>
  </p:cSld>
  <p:clrMap bg1="dk1" tx1="lt1" bg2="dk2" tx2="lt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 id="2147483760" r:id="rId18"/>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definiciona.com/seguimiento" TargetMode="External"/><Relationship Id="rId3" Type="http://schemas.openxmlformats.org/officeDocument/2006/relationships/hyperlink" Target="https://definiciona.com/educacion" TargetMode="External"/><Relationship Id="rId7" Type="http://schemas.openxmlformats.org/officeDocument/2006/relationships/hyperlink" Target="https://definiciona.com/revision" TargetMode="External"/><Relationship Id="rId2" Type="http://schemas.openxmlformats.org/officeDocument/2006/relationships/hyperlink" Target="https://definiciona.com/ciencia" TargetMode="External"/><Relationship Id="rId1" Type="http://schemas.openxmlformats.org/officeDocument/2006/relationships/slideLayout" Target="../slideLayouts/slideLayout18.xml"/><Relationship Id="rId6" Type="http://schemas.openxmlformats.org/officeDocument/2006/relationships/hyperlink" Target="https://definiciona.com/practica" TargetMode="External"/><Relationship Id="rId5" Type="http://schemas.openxmlformats.org/officeDocument/2006/relationships/hyperlink" Target="https://definiciona.com/desarrollo" TargetMode="External"/><Relationship Id="rId4" Type="http://schemas.openxmlformats.org/officeDocument/2006/relationships/hyperlink" Target="https://definiciona.com/sociedad" TargetMode="External"/><Relationship Id="rId9" Type="http://schemas.openxmlformats.org/officeDocument/2006/relationships/hyperlink" Target="https://definiciona.com/pedagogia/"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hyperlink" Target="https://www.webscolar.com/la-didactica-especial" TargetMode="Externa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hyperlink" Target="http://scielo.sld.cu/scielo.php?script=sci_arttext&amp;pid=S1684-18242018000400018#:~:text=La%20did%C3%A1ctica%20especial%2C%20tambi%C3%A9n%20denominada,o%20materia%20concreta%20de%20estudio." TargetMode="Externa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hyperlink" Target="http://portal.uned.es/portal/page?_pageid=93,56233773&amp;_dad=portal&amp;_schema=PORTAL&amp;idAsignatura=23300022" TargetMode="Externa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hyperlink" Target="https://cead.pressbooks.com/chapter/7-5-informatica/" TargetMode="Externa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8" Type="http://schemas.openxmlformats.org/officeDocument/2006/relationships/hyperlink" Target="https://concepto.de/politica/" TargetMode="External"/><Relationship Id="rId3" Type="http://schemas.openxmlformats.org/officeDocument/2006/relationships/hyperlink" Target="https://concepto.de/educacion-4/" TargetMode="External"/><Relationship Id="rId7" Type="http://schemas.openxmlformats.org/officeDocument/2006/relationships/hyperlink" Target="https://concepto.de/sociologia/" TargetMode="External"/><Relationship Id="rId2" Type="http://schemas.openxmlformats.org/officeDocument/2006/relationships/hyperlink" Target="https://concepto.de/ciencia/" TargetMode="External"/><Relationship Id="rId1" Type="http://schemas.openxmlformats.org/officeDocument/2006/relationships/slideLayout" Target="../slideLayouts/slideLayout18.xml"/><Relationship Id="rId6" Type="http://schemas.openxmlformats.org/officeDocument/2006/relationships/hyperlink" Target="https://concepto.de/psicologia-3/" TargetMode="External"/><Relationship Id="rId11" Type="http://schemas.openxmlformats.org/officeDocument/2006/relationships/hyperlink" Target="https://concepto.de/pedagogia/#ixzz7RrPWJitf" TargetMode="External"/><Relationship Id="rId5" Type="http://schemas.openxmlformats.org/officeDocument/2006/relationships/hyperlink" Target="https://concepto.de/historia/" TargetMode="External"/><Relationship Id="rId10" Type="http://schemas.openxmlformats.org/officeDocument/2006/relationships/hyperlink" Target="https://concepto.de/metodo/" TargetMode="External"/><Relationship Id="rId4" Type="http://schemas.openxmlformats.org/officeDocument/2006/relationships/hyperlink" Target="https://concepto.de/conocimiento/" TargetMode="External"/><Relationship Id="rId9" Type="http://schemas.openxmlformats.org/officeDocument/2006/relationships/hyperlink" Target="https://concepto.de/tecnic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F9DF4C-4B7B-8CE1-802B-C54BA938F3B1}"/>
              </a:ext>
            </a:extLst>
          </p:cNvPr>
          <p:cNvSpPr>
            <a:spLocks noGrp="1"/>
          </p:cNvSpPr>
          <p:nvPr>
            <p:ph type="ctrTitle"/>
          </p:nvPr>
        </p:nvSpPr>
        <p:spPr/>
        <p:txBody>
          <a:bodyPr/>
          <a:lstStyle/>
          <a:p>
            <a:r>
              <a:rPr lang="es-419" dirty="0"/>
              <a:t>DIDÁCTICA 3.0</a:t>
            </a:r>
            <a:endParaRPr lang="es-EC" dirty="0"/>
          </a:p>
        </p:txBody>
      </p:sp>
      <p:sp>
        <p:nvSpPr>
          <p:cNvPr id="3" name="Subtítulo 2">
            <a:extLst>
              <a:ext uri="{FF2B5EF4-FFF2-40B4-BE49-F238E27FC236}">
                <a16:creationId xmlns:a16="http://schemas.microsoft.com/office/drawing/2014/main" id="{3F97FAB0-DB68-E752-5C28-308AB1C8BFC1}"/>
              </a:ext>
            </a:extLst>
          </p:cNvPr>
          <p:cNvSpPr>
            <a:spLocks noGrp="1"/>
          </p:cNvSpPr>
          <p:nvPr>
            <p:ph type="subTitle" idx="1"/>
          </p:nvPr>
        </p:nvSpPr>
        <p:spPr/>
        <p:txBody>
          <a:bodyPr>
            <a:normAutofit/>
          </a:bodyPr>
          <a:lstStyle/>
          <a:p>
            <a:pPr marL="0" marR="0" lvl="0" indent="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None/>
              <a:tabLst/>
              <a:defRPr/>
            </a:pPr>
            <a:r>
              <a:rPr kumimoji="0" lang="es-ES" sz="2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1.1. </a:t>
            </a:r>
            <a:r>
              <a:rPr kumimoji="0" lang="es-ES" sz="26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Encuadre Pedagógico</a:t>
            </a:r>
            <a:endParaRPr kumimoji="0" lang="es-ES" sz="2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41631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normAutofit fontScale="90000"/>
          </a:bodyPr>
          <a:lstStyle/>
          <a:p>
            <a:r>
              <a:rPr lang="es-EC" sz="3600" cap="none" dirty="0">
                <a:ln w="0"/>
                <a:solidFill>
                  <a:schemeClr val="tx1"/>
                </a:solidFill>
                <a:effectLst>
                  <a:outerShdw blurRad="38100" dist="19050" dir="2700000" algn="tl" rotWithShape="0">
                    <a:schemeClr val="dk1">
                      <a:alpha val="40000"/>
                    </a:schemeClr>
                  </a:outerShdw>
                </a:effectLst>
                <a:latin typeface="Helvetica" pitchFamily="2" charset="0"/>
              </a:rPr>
              <a:t> 1.2.1. Contextualización, conceptos, principios, enfoque</a:t>
            </a:r>
            <a:br>
              <a:rPr lang="es-EC" cap="none" dirty="0">
                <a:ln w="0"/>
                <a:solidFill>
                  <a:schemeClr val="tx1"/>
                </a:solidFill>
                <a:effectLst>
                  <a:outerShdw blurRad="38100" dist="19050" dir="2700000" algn="tl" rotWithShape="0">
                    <a:schemeClr val="dk1">
                      <a:alpha val="40000"/>
                    </a:schemeClr>
                  </a:outerShdw>
                </a:effectLst>
              </a:rPr>
            </a:br>
            <a:endParaRPr lang="es-EC" dirty="0"/>
          </a:p>
        </p:txBody>
      </p:sp>
      <p:sp>
        <p:nvSpPr>
          <p:cNvPr id="3" name="Marcador de contenido 2">
            <a:extLst>
              <a:ext uri="{FF2B5EF4-FFF2-40B4-BE49-F238E27FC236}">
                <a16:creationId xmlns:a16="http://schemas.microsoft.com/office/drawing/2014/main" id="{63DDB1BF-7447-07A2-4557-F716A256F09E}"/>
              </a:ext>
            </a:extLst>
          </p:cNvPr>
          <p:cNvSpPr>
            <a:spLocks noGrp="1"/>
          </p:cNvSpPr>
          <p:nvPr>
            <p:ph sz="quarter" idx="13"/>
          </p:nvPr>
        </p:nvSpPr>
        <p:spPr/>
        <p:txBody>
          <a:bodyPr>
            <a:normAutofit fontScale="92500" lnSpcReduction="20000"/>
          </a:bodyPr>
          <a:lstStyle/>
          <a:p>
            <a:pPr algn="just"/>
            <a:r>
              <a:rPr lang="es-ES" b="1" dirty="0">
                <a:latin typeface="Arial" panose="020B0604020202020204" pitchFamily="34" charset="0"/>
                <a:cs typeface="Arial" panose="020B0604020202020204" pitchFamily="34" charset="0"/>
              </a:rPr>
              <a:t>¿Qué es la pedagogía?</a:t>
            </a:r>
          </a:p>
          <a:p>
            <a:pPr algn="just"/>
            <a:r>
              <a:rPr lang="es-ES" dirty="0">
                <a:latin typeface="Arial" panose="020B0604020202020204" pitchFamily="34" charset="0"/>
                <a:cs typeface="Arial" panose="020B0604020202020204" pitchFamily="34" charset="0"/>
              </a:rPr>
              <a:t>La pedagogía es la </a:t>
            </a:r>
            <a:r>
              <a:rPr lang="es-ES"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ciencia</a:t>
            </a:r>
            <a:r>
              <a:rPr lang="es-ES" dirty="0">
                <a:latin typeface="Arial" panose="020B0604020202020204" pitchFamily="34" charset="0"/>
                <a:cs typeface="Arial" panose="020B0604020202020204" pitchFamily="34" charset="0"/>
              </a:rPr>
              <a:t> cuyo objeto de estudio es la </a:t>
            </a:r>
            <a:r>
              <a:rPr lang="es-ES"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educación</a:t>
            </a:r>
            <a:r>
              <a:rPr lang="es-ES" dirty="0">
                <a:latin typeface="Arial" panose="020B0604020202020204" pitchFamily="34" charset="0"/>
                <a:cs typeface="Arial" panose="020B0604020202020204" pitchFamily="34" charset="0"/>
              </a:rPr>
              <a:t>, es decir, la formación de sujetos/as (personas) para que puedan incorporarse a una </a:t>
            </a:r>
            <a:r>
              <a:rPr lang="es-ES"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sociedad</a:t>
            </a:r>
            <a:r>
              <a:rPr lang="es-ES" dirty="0">
                <a:latin typeface="Arial" panose="020B0604020202020204" pitchFamily="34" charset="0"/>
                <a:cs typeface="Arial" panose="020B0604020202020204" pitchFamily="34" charset="0"/>
              </a:rPr>
              <a:t> puntual y se logre con esto el </a:t>
            </a:r>
            <a:r>
              <a:rPr lang="es-ES"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desarrollo</a:t>
            </a:r>
            <a:r>
              <a:rPr lang="es-ES" dirty="0">
                <a:latin typeface="Arial" panose="020B0604020202020204" pitchFamily="34" charset="0"/>
                <a:cs typeface="Arial" panose="020B0604020202020204" pitchFamily="34" charset="0"/>
              </a:rPr>
              <a:t> de la misma; por lo que articula sus fines fundamentos y procedimientos,  teniendo como apoyo las ciencias humanas y sociales. En otras palabras, la pedagogía es la teoría y técnica de la educación, y surge por el encuentro dinámico entre </a:t>
            </a:r>
            <a:r>
              <a:rPr lang="es-ES" i="1" dirty="0">
                <a:latin typeface="Arial" panose="020B0604020202020204" pitchFamily="34" charset="0"/>
                <a:cs typeface="Arial" panose="020B0604020202020204" pitchFamily="34" charset="0"/>
              </a:rPr>
              <a:t>pensar</a:t>
            </a:r>
            <a:r>
              <a:rPr lang="es-ES" dirty="0">
                <a:latin typeface="Arial" panose="020B0604020202020204" pitchFamily="34" charset="0"/>
                <a:cs typeface="Arial" panose="020B0604020202020204" pitchFamily="34" charset="0"/>
              </a:rPr>
              <a:t> y el </a:t>
            </a:r>
            <a:r>
              <a:rPr lang="es-ES" i="1" dirty="0">
                <a:latin typeface="Arial" panose="020B0604020202020204" pitchFamily="34" charset="0"/>
                <a:cs typeface="Arial" panose="020B0604020202020204" pitchFamily="34" charset="0"/>
              </a:rPr>
              <a:t>proceso educativo</a:t>
            </a:r>
            <a:r>
              <a:rPr lang="es-ES" dirty="0">
                <a:latin typeface="Arial" panose="020B0604020202020204" pitchFamily="34" charset="0"/>
                <a:cs typeface="Arial" panose="020B0604020202020204" pitchFamily="34" charset="0"/>
              </a:rPr>
              <a:t>. A menudo se confunden los términos educación y pedagogía, por lo que es importante tener presente que el primero es la </a:t>
            </a:r>
            <a:r>
              <a:rPr lang="es-ES" dirty="0">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práctica</a:t>
            </a:r>
            <a:r>
              <a:rPr lang="es-ES" dirty="0">
                <a:latin typeface="Arial" panose="020B0604020202020204" pitchFamily="34" charset="0"/>
                <a:cs typeface="Arial" panose="020B0604020202020204" pitchFamily="34" charset="0"/>
              </a:rPr>
              <a:t> como tal, y el segundo, hace la </a:t>
            </a:r>
            <a:r>
              <a:rPr lang="es-ES" dirty="0">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revisión</a:t>
            </a:r>
            <a:r>
              <a:rPr lang="es-ES" dirty="0">
                <a:latin typeface="Arial" panose="020B0604020202020204" pitchFamily="34" charset="0"/>
                <a:cs typeface="Arial" panose="020B0604020202020204" pitchFamily="34" charset="0"/>
              </a:rPr>
              <a:t> y </a:t>
            </a:r>
            <a:r>
              <a:rPr lang="es-ES" dirty="0">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seguimiento</a:t>
            </a:r>
            <a:r>
              <a:rPr lang="es-ES" dirty="0">
                <a:latin typeface="Arial" panose="020B0604020202020204" pitchFamily="34" charset="0"/>
                <a:cs typeface="Arial" panose="020B0604020202020204" pitchFamily="34" charset="0"/>
              </a:rPr>
              <a:t> de este proceso en pro de optimizarlo.</a:t>
            </a:r>
          </a:p>
          <a:p>
            <a:pPr algn="just"/>
            <a:r>
              <a:rPr lang="es-ES" dirty="0">
                <a:latin typeface="Arial" panose="020B0604020202020204" pitchFamily="34" charset="0"/>
                <a:cs typeface="Arial" panose="020B0604020202020204" pitchFamily="34" charset="0"/>
              </a:rPr>
              <a:t>Fuente: </a:t>
            </a:r>
            <a:r>
              <a:rPr lang="es-ES" dirty="0">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Definición y etimología de pedagogía (definiciona.com)</a:t>
            </a:r>
            <a:endParaRPr lang="es-EC"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3130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ACB617-6845-DD02-8A15-5399E8B358D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8EAAE1A-B49A-98E6-6ED9-9A2814B203BD}"/>
              </a:ext>
            </a:extLst>
          </p:cNvPr>
          <p:cNvSpPr>
            <a:spLocks noGrp="1"/>
          </p:cNvSpPr>
          <p:nvPr>
            <p:ph type="title"/>
          </p:nvPr>
        </p:nvSpPr>
        <p:spPr/>
        <p:txBody>
          <a:bodyPr>
            <a:normAutofit fontScale="90000"/>
          </a:bodyPr>
          <a:lstStyle/>
          <a:p>
            <a:r>
              <a:rPr lang="es-EC" sz="3600" cap="none" dirty="0">
                <a:ln w="0"/>
                <a:solidFill>
                  <a:schemeClr val="tx1"/>
                </a:solidFill>
                <a:effectLst>
                  <a:outerShdw blurRad="38100" dist="19050" dir="2700000" algn="tl" rotWithShape="0">
                    <a:schemeClr val="dk1">
                      <a:alpha val="40000"/>
                    </a:schemeClr>
                  </a:outerShdw>
                </a:effectLst>
                <a:latin typeface="Helvetica" pitchFamily="2" charset="0"/>
              </a:rPr>
              <a:t> 1.2.1. Contextualización, conceptos, principios, enfoque</a:t>
            </a:r>
            <a:br>
              <a:rPr lang="es-EC" cap="none" dirty="0">
                <a:ln w="0"/>
                <a:solidFill>
                  <a:schemeClr val="tx1"/>
                </a:solidFill>
                <a:effectLst>
                  <a:outerShdw blurRad="38100" dist="19050" dir="2700000" algn="tl" rotWithShape="0">
                    <a:schemeClr val="dk1">
                      <a:alpha val="40000"/>
                    </a:schemeClr>
                  </a:outerShdw>
                </a:effectLst>
              </a:rPr>
            </a:br>
            <a:endParaRPr lang="es-EC" dirty="0"/>
          </a:p>
        </p:txBody>
      </p:sp>
      <p:sp>
        <p:nvSpPr>
          <p:cNvPr id="3" name="Marcador de contenido 2">
            <a:extLst>
              <a:ext uri="{FF2B5EF4-FFF2-40B4-BE49-F238E27FC236}">
                <a16:creationId xmlns:a16="http://schemas.microsoft.com/office/drawing/2014/main" id="{D0EE9DB8-ED50-5F90-3F26-0819E57B783C}"/>
              </a:ext>
            </a:extLst>
          </p:cNvPr>
          <p:cNvSpPr>
            <a:spLocks noGrp="1"/>
          </p:cNvSpPr>
          <p:nvPr>
            <p:ph sz="quarter" idx="13"/>
          </p:nvPr>
        </p:nvSpPr>
        <p:spPr>
          <a:xfrm>
            <a:off x="913774" y="1677546"/>
            <a:ext cx="10363826" cy="3424107"/>
          </a:xfrm>
        </p:spPr>
        <p:txBody>
          <a:bodyPr>
            <a:normAutofit/>
          </a:bodyPr>
          <a:lstStyle/>
          <a:p>
            <a:pPr algn="just"/>
            <a:r>
              <a:rPr lang="es-ES" b="1" dirty="0">
                <a:latin typeface="Arial" panose="020B0604020202020204" pitchFamily="34" charset="0"/>
                <a:cs typeface="Arial" panose="020B0604020202020204" pitchFamily="34" charset="0"/>
              </a:rPr>
              <a:t>¿Qué estudia la psicología educativa?</a:t>
            </a:r>
          </a:p>
          <a:p>
            <a:pPr algn="just"/>
            <a:r>
              <a:rPr lang="es-ES" dirty="0">
                <a:latin typeface="Arial" panose="020B0604020202020204" pitchFamily="34" charset="0"/>
                <a:cs typeface="Arial" panose="020B0604020202020204" pitchFamily="34" charset="0"/>
              </a:rPr>
              <a:t>La psicología educativa es una rama de la psicología que se dedica a estudiar los procesos de aprendizaje y enseñanza en entornos educativos. Se enfoca en comprender cómo aprenden las personas, cuáles son los factores que influyen en el aprendizaje (como la motivación, las emociones, las diferencias individuales, el contexto social y cultural), y cómo se pueden optimizar los métodos de enseñanza para mejorar los resultados académicos y el desarrollo integral de los estudiantes.</a:t>
            </a:r>
          </a:p>
          <a:p>
            <a:pPr algn="just"/>
            <a:r>
              <a:rPr lang="es-ES" dirty="0">
                <a:latin typeface="Arial" panose="020B0604020202020204" pitchFamily="34" charset="0"/>
                <a:cs typeface="Arial" panose="020B0604020202020204" pitchFamily="34" charset="0"/>
              </a:rPr>
              <a:t>En base a esto, la psicología educativa estudia temas como:</a:t>
            </a:r>
            <a:endParaRPr lang="es-EC"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0470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51414-767C-79A7-A736-F12F98D105F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4AF77A1-48E7-9CE1-BD8C-1D48CD031B1B}"/>
              </a:ext>
            </a:extLst>
          </p:cNvPr>
          <p:cNvSpPr>
            <a:spLocks noGrp="1"/>
          </p:cNvSpPr>
          <p:nvPr>
            <p:ph type="title"/>
          </p:nvPr>
        </p:nvSpPr>
        <p:spPr/>
        <p:txBody>
          <a:bodyPr>
            <a:normAutofit fontScale="90000"/>
          </a:bodyPr>
          <a:lstStyle/>
          <a:p>
            <a:r>
              <a:rPr lang="es-EC" sz="3600" cap="none" dirty="0">
                <a:ln w="0"/>
                <a:solidFill>
                  <a:schemeClr val="tx1"/>
                </a:solidFill>
                <a:effectLst>
                  <a:outerShdw blurRad="38100" dist="19050" dir="2700000" algn="tl" rotWithShape="0">
                    <a:schemeClr val="dk1">
                      <a:alpha val="40000"/>
                    </a:schemeClr>
                  </a:outerShdw>
                </a:effectLst>
                <a:latin typeface="Helvetica" pitchFamily="2" charset="0"/>
              </a:rPr>
              <a:t> 1.2.1. Contextualización, conceptos, principios, enfoque</a:t>
            </a:r>
            <a:br>
              <a:rPr lang="es-EC" cap="none" dirty="0">
                <a:ln w="0"/>
                <a:solidFill>
                  <a:schemeClr val="tx1"/>
                </a:solidFill>
                <a:effectLst>
                  <a:outerShdw blurRad="38100" dist="19050" dir="2700000" algn="tl" rotWithShape="0">
                    <a:schemeClr val="dk1">
                      <a:alpha val="40000"/>
                    </a:schemeClr>
                  </a:outerShdw>
                </a:effectLst>
              </a:rPr>
            </a:br>
            <a:endParaRPr lang="es-EC" dirty="0"/>
          </a:p>
        </p:txBody>
      </p:sp>
      <p:sp>
        <p:nvSpPr>
          <p:cNvPr id="3" name="Marcador de contenido 2">
            <a:extLst>
              <a:ext uri="{FF2B5EF4-FFF2-40B4-BE49-F238E27FC236}">
                <a16:creationId xmlns:a16="http://schemas.microsoft.com/office/drawing/2014/main" id="{7E54AB57-180A-2152-1490-D29E734CB588}"/>
              </a:ext>
            </a:extLst>
          </p:cNvPr>
          <p:cNvSpPr>
            <a:spLocks noGrp="1"/>
          </p:cNvSpPr>
          <p:nvPr>
            <p:ph sz="quarter" idx="13"/>
          </p:nvPr>
        </p:nvSpPr>
        <p:spPr>
          <a:xfrm>
            <a:off x="913774" y="1497664"/>
            <a:ext cx="10363826" cy="4750736"/>
          </a:xfrm>
        </p:spPr>
        <p:txBody>
          <a:bodyPr>
            <a:normAutofit fontScale="92500" lnSpcReduction="10000"/>
          </a:bodyPr>
          <a:lstStyle/>
          <a:p>
            <a:pPr algn="just"/>
            <a:r>
              <a:rPr lang="es-ES" b="1" dirty="0">
                <a:latin typeface="Arial" panose="020B0604020202020204" pitchFamily="34" charset="0"/>
                <a:cs typeface="Arial" panose="020B0604020202020204" pitchFamily="34" charset="0"/>
              </a:rPr>
              <a:t>¿Qué estudia la psicología educativa?</a:t>
            </a:r>
          </a:p>
          <a:p>
            <a:pPr algn="just"/>
            <a:r>
              <a:rPr lang="es-ES" dirty="0">
                <a:latin typeface="Arial" panose="020B0604020202020204" pitchFamily="34" charset="0"/>
                <a:cs typeface="Arial" panose="020B0604020202020204" pitchFamily="34" charset="0"/>
              </a:rPr>
              <a:t>Teorías del aprendizaje: Diferentes perspectivas sobre cómo las personas adquieren conocimientos y habilidades (por ejemplo, conductismo, cognitivismo, constructivismo).</a:t>
            </a:r>
          </a:p>
          <a:p>
            <a:pPr algn="just"/>
            <a:r>
              <a:rPr lang="es-ES" dirty="0">
                <a:latin typeface="Arial" panose="020B0604020202020204" pitchFamily="34" charset="0"/>
                <a:cs typeface="Arial" panose="020B0604020202020204" pitchFamily="34" charset="0"/>
              </a:rPr>
              <a:t>Desarrollo cognitivo, social y emocional: Cómo cambian los estudiantes a lo largo de su crecimiento y cómo estos cambios impactan en su aprendizaje.</a:t>
            </a:r>
          </a:p>
          <a:p>
            <a:pPr algn="just"/>
            <a:r>
              <a:rPr lang="es-ES" dirty="0">
                <a:latin typeface="Arial" panose="020B0604020202020204" pitchFamily="34" charset="0"/>
                <a:cs typeface="Arial" panose="020B0604020202020204" pitchFamily="34" charset="0"/>
              </a:rPr>
              <a:t>Motivación y compromiso: Qué impulsa a los estudiantes a aprender y cómo mantener su interés y participación en el proceso educativo.</a:t>
            </a:r>
          </a:p>
          <a:p>
            <a:pPr algn="just"/>
            <a:r>
              <a:rPr lang="es-ES" dirty="0">
                <a:latin typeface="Arial" panose="020B0604020202020204" pitchFamily="34" charset="0"/>
                <a:cs typeface="Arial" panose="020B0604020202020204" pitchFamily="34" charset="0"/>
              </a:rPr>
              <a:t>Diferencias individuales en el aprendizaje: Cómo las características únicas de cada estudiante (como sus estilos de aprendizaje, habilidades previas, necesidades especiales) influyen en su educación.</a:t>
            </a:r>
          </a:p>
          <a:p>
            <a:pPr algn="just"/>
            <a:r>
              <a:rPr lang="es-ES" dirty="0">
                <a:latin typeface="Arial" panose="020B0604020202020204" pitchFamily="34" charset="0"/>
                <a:cs typeface="Arial" panose="020B0604020202020204" pitchFamily="34" charset="0"/>
              </a:rPr>
              <a:t>Procesos cognitivos en el aprendizaje: Cómo la memoria, la atención, la percepción, el lenguaje y la resolución de problemas afectan el rendimiento académico.</a:t>
            </a:r>
          </a:p>
          <a:p>
            <a:pPr algn="just"/>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6517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A1F03-FC0C-E34B-610F-35267848915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EA2DE5FE-5C17-634A-88AD-A0EDC116E6A5}"/>
              </a:ext>
            </a:extLst>
          </p:cNvPr>
          <p:cNvSpPr>
            <a:spLocks noGrp="1"/>
          </p:cNvSpPr>
          <p:nvPr>
            <p:ph type="title"/>
          </p:nvPr>
        </p:nvSpPr>
        <p:spPr/>
        <p:txBody>
          <a:bodyPr>
            <a:normAutofit fontScale="90000"/>
          </a:bodyPr>
          <a:lstStyle/>
          <a:p>
            <a:r>
              <a:rPr lang="es-EC" sz="3600" cap="none" dirty="0">
                <a:ln w="0"/>
                <a:solidFill>
                  <a:schemeClr val="tx1"/>
                </a:solidFill>
                <a:effectLst>
                  <a:outerShdw blurRad="38100" dist="19050" dir="2700000" algn="tl" rotWithShape="0">
                    <a:schemeClr val="dk1">
                      <a:alpha val="40000"/>
                    </a:schemeClr>
                  </a:outerShdw>
                </a:effectLst>
                <a:latin typeface="Helvetica" pitchFamily="2" charset="0"/>
              </a:rPr>
              <a:t> 1.2.1. Contextualización, conceptos, principios, enfoque</a:t>
            </a:r>
            <a:br>
              <a:rPr lang="es-EC" cap="none" dirty="0">
                <a:ln w="0"/>
                <a:solidFill>
                  <a:schemeClr val="tx1"/>
                </a:solidFill>
                <a:effectLst>
                  <a:outerShdw blurRad="38100" dist="19050" dir="2700000" algn="tl" rotWithShape="0">
                    <a:schemeClr val="dk1">
                      <a:alpha val="40000"/>
                    </a:schemeClr>
                  </a:outerShdw>
                </a:effectLst>
              </a:rPr>
            </a:br>
            <a:endParaRPr lang="es-EC" dirty="0"/>
          </a:p>
        </p:txBody>
      </p:sp>
      <p:sp>
        <p:nvSpPr>
          <p:cNvPr id="3" name="Marcador de contenido 2">
            <a:extLst>
              <a:ext uri="{FF2B5EF4-FFF2-40B4-BE49-F238E27FC236}">
                <a16:creationId xmlns:a16="http://schemas.microsoft.com/office/drawing/2014/main" id="{95FA5E01-5928-4948-4617-A50606689E64}"/>
              </a:ext>
            </a:extLst>
          </p:cNvPr>
          <p:cNvSpPr>
            <a:spLocks noGrp="1"/>
          </p:cNvSpPr>
          <p:nvPr>
            <p:ph sz="quarter" idx="13"/>
          </p:nvPr>
        </p:nvSpPr>
        <p:spPr>
          <a:xfrm>
            <a:off x="913774" y="1707532"/>
            <a:ext cx="10363826" cy="4708258"/>
          </a:xfrm>
        </p:spPr>
        <p:txBody>
          <a:bodyPr>
            <a:normAutofit fontScale="77500" lnSpcReduction="20000"/>
          </a:bodyPr>
          <a:lstStyle/>
          <a:p>
            <a:pPr algn="just"/>
            <a:r>
              <a:rPr lang="es-ES" b="1" dirty="0">
                <a:latin typeface="Arial" panose="020B0604020202020204" pitchFamily="34" charset="0"/>
                <a:cs typeface="Arial" panose="020B0604020202020204" pitchFamily="34" charset="0"/>
              </a:rPr>
              <a:t>¿Qué estudia la psicología educativa?</a:t>
            </a:r>
          </a:p>
          <a:p>
            <a:pPr algn="just"/>
            <a:r>
              <a:rPr lang="es-ES" dirty="0">
                <a:latin typeface="Arial" panose="020B0604020202020204" pitchFamily="34" charset="0"/>
                <a:cs typeface="Arial" panose="020B0604020202020204" pitchFamily="34" charset="0"/>
              </a:rPr>
              <a:t>Diseño instruccional: Cómo crear materiales y estrategias de enseñanza efectivas basadas en principios psicológicos.</a:t>
            </a:r>
          </a:p>
          <a:p>
            <a:pPr algn="just"/>
            <a:r>
              <a:rPr lang="es-ES" dirty="0">
                <a:latin typeface="Arial" panose="020B0604020202020204" pitchFamily="34" charset="0"/>
                <a:cs typeface="Arial" panose="020B0604020202020204" pitchFamily="34" charset="0"/>
              </a:rPr>
              <a:t>Evaluación del aprendizaje: Cómo medir el progreso y los resultados de los estudiantes de manera válida y confiable.</a:t>
            </a:r>
          </a:p>
          <a:p>
            <a:pPr algn="just"/>
            <a:r>
              <a:rPr lang="es-ES" dirty="0">
                <a:latin typeface="Arial" panose="020B0604020202020204" pitchFamily="34" charset="0"/>
                <a:cs typeface="Arial" panose="020B0604020202020204" pitchFamily="34" charset="0"/>
              </a:rPr>
              <a:t>Problemas de aprendizaje y dificultades escolares: Cómo identificar, comprender e intervenir en dificultades como la dislexia, el TDAH, o el bajo rendimiento académico.</a:t>
            </a:r>
          </a:p>
          <a:p>
            <a:pPr algn="just"/>
            <a:r>
              <a:rPr lang="es-ES" dirty="0">
                <a:latin typeface="Arial" panose="020B0604020202020204" pitchFamily="34" charset="0"/>
                <a:cs typeface="Arial" panose="020B0604020202020204" pitchFamily="34" charset="0"/>
              </a:rPr>
              <a:t>Psicología del aula y gestión del comportamiento: Cómo crear un ambiente de aprendizaje positivo y manejar las conductas disruptivas.</a:t>
            </a:r>
          </a:p>
          <a:p>
            <a:pPr algn="just"/>
            <a:r>
              <a:rPr lang="es-ES" dirty="0">
                <a:latin typeface="Arial" panose="020B0604020202020204" pitchFamily="34" charset="0"/>
                <a:cs typeface="Arial" panose="020B0604020202020204" pitchFamily="34" charset="0"/>
              </a:rPr>
              <a:t>Influencia del contexto social y cultural: Cómo el entorno familiar, la comunidad y la cultura afectan el aprendizaje de los estudiantes.</a:t>
            </a:r>
          </a:p>
          <a:p>
            <a:pPr algn="just"/>
            <a:r>
              <a:rPr lang="es-ES" dirty="0">
                <a:latin typeface="Arial" panose="020B0604020202020204" pitchFamily="34" charset="0"/>
                <a:cs typeface="Arial" panose="020B0604020202020204" pitchFamily="34" charset="0"/>
              </a:rPr>
              <a:t>Tecnología educativa: Cómo se pueden utilizar las herramientas tecnológicas para mejorar el aprendizaje y la enseñanza.</a:t>
            </a:r>
          </a:p>
          <a:p>
            <a:pPr algn="just"/>
            <a:r>
              <a:rPr lang="es-ES" dirty="0">
                <a:latin typeface="Arial" panose="020B0604020202020204" pitchFamily="34" charset="0"/>
                <a:cs typeface="Arial" panose="020B0604020202020204" pitchFamily="34" charset="0"/>
              </a:rPr>
              <a:t>En resumen, la psicología educativa busca aplicar los principios y métodos de la psicología para comprender y mejorar la educación en todos sus niveles y modalidades.</a:t>
            </a:r>
            <a:endParaRPr lang="es-EC"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9545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normAutofit fontScale="90000"/>
          </a:bodyPr>
          <a:lstStyle/>
          <a:p>
            <a:r>
              <a:rPr lang="es-EC" sz="3600" cap="none" dirty="0">
                <a:ln w="0"/>
                <a:solidFill>
                  <a:schemeClr val="tx1"/>
                </a:solidFill>
                <a:effectLst>
                  <a:outerShdw blurRad="38100" dist="19050" dir="2700000" algn="tl" rotWithShape="0">
                    <a:schemeClr val="dk1">
                      <a:alpha val="40000"/>
                    </a:schemeClr>
                  </a:outerShdw>
                </a:effectLst>
                <a:latin typeface="Helvetica" pitchFamily="2" charset="0"/>
              </a:rPr>
              <a:t> 1.2.1. Contextualización, conceptos, principios, enfoque</a:t>
            </a:r>
            <a:br>
              <a:rPr lang="es-EC" cap="none" dirty="0">
                <a:ln w="0"/>
                <a:solidFill>
                  <a:schemeClr val="tx1"/>
                </a:solidFill>
                <a:effectLst>
                  <a:outerShdw blurRad="38100" dist="19050" dir="2700000" algn="tl" rotWithShape="0">
                    <a:schemeClr val="dk1">
                      <a:alpha val="40000"/>
                    </a:schemeClr>
                  </a:outerShdw>
                </a:effectLst>
              </a:rPr>
            </a:br>
            <a:endParaRPr lang="es-EC" dirty="0"/>
          </a:p>
        </p:txBody>
      </p:sp>
      <p:sp>
        <p:nvSpPr>
          <p:cNvPr id="3" name="Marcador de contenido 2">
            <a:extLst>
              <a:ext uri="{FF2B5EF4-FFF2-40B4-BE49-F238E27FC236}">
                <a16:creationId xmlns:a16="http://schemas.microsoft.com/office/drawing/2014/main" id="{63DDB1BF-7447-07A2-4557-F716A256F09E}"/>
              </a:ext>
            </a:extLst>
          </p:cNvPr>
          <p:cNvSpPr>
            <a:spLocks noGrp="1"/>
          </p:cNvSpPr>
          <p:nvPr>
            <p:ph sz="quarter" idx="13"/>
          </p:nvPr>
        </p:nvSpPr>
        <p:spPr/>
        <p:txBody>
          <a:bodyPr>
            <a:normAutofit/>
          </a:bodyPr>
          <a:lstStyle/>
          <a:p>
            <a:pPr algn="just"/>
            <a:r>
              <a:rPr lang="es-ES" b="1" dirty="0"/>
              <a:t>Etimología de la Didáctica</a:t>
            </a:r>
            <a:endParaRPr lang="es-ES" dirty="0"/>
          </a:p>
          <a:p>
            <a:pPr algn="just"/>
            <a:r>
              <a:rPr lang="es-ES" dirty="0"/>
              <a:t>La palabra "didáctica" proviene del griego antiguo:</a:t>
            </a:r>
          </a:p>
          <a:p>
            <a:pPr algn="just">
              <a:buFont typeface="Arial" panose="020B0604020202020204" pitchFamily="34" charset="0"/>
              <a:buChar char="•"/>
            </a:pPr>
            <a:r>
              <a:rPr lang="es-ES" b="1" dirty="0" err="1"/>
              <a:t>διδάσκω</a:t>
            </a:r>
            <a:r>
              <a:rPr lang="es-ES" b="1" dirty="0"/>
              <a:t> (</a:t>
            </a:r>
            <a:r>
              <a:rPr lang="es-ES" b="1" dirty="0" err="1"/>
              <a:t>didáskō</a:t>
            </a:r>
            <a:r>
              <a:rPr lang="es-ES" b="1" dirty="0"/>
              <a:t>):</a:t>
            </a:r>
            <a:r>
              <a:rPr lang="es-ES" dirty="0"/>
              <a:t> Este verbo significa "enseñar", "instruir" o "explicar claramente".</a:t>
            </a:r>
          </a:p>
          <a:p>
            <a:pPr algn="just"/>
            <a:r>
              <a:rPr lang="es-ES" dirty="0"/>
              <a:t>A partir de este verbo raíz, se derivaron otros términos como:</a:t>
            </a:r>
          </a:p>
          <a:p>
            <a:pPr algn="just">
              <a:buFont typeface="Arial" panose="020B0604020202020204" pitchFamily="34" charset="0"/>
              <a:buChar char="•"/>
            </a:pPr>
            <a:r>
              <a:rPr lang="es-ES" b="1" dirty="0" err="1"/>
              <a:t>διδ</a:t>
            </a:r>
            <a:r>
              <a:rPr lang="es-ES" b="1" dirty="0"/>
              <a:t>ακτικός (didaktikós):</a:t>
            </a:r>
            <a:r>
              <a:rPr lang="es-ES" dirty="0"/>
              <a:t> Que significa "perteneciente a la enseñanza".</a:t>
            </a:r>
          </a:p>
          <a:p>
            <a:pPr algn="just"/>
            <a:r>
              <a:rPr lang="es-ES" b="1" dirty="0" err="1"/>
              <a:t>διδάσκ</a:t>
            </a:r>
            <a:r>
              <a:rPr lang="es-ES" b="1" dirty="0"/>
              <a:t>αλος (didáskalos):</a:t>
            </a:r>
            <a:r>
              <a:rPr lang="es-ES" dirty="0"/>
              <a:t> Que se traduce como "maestro". </a:t>
            </a:r>
            <a:r>
              <a:rPr lang="es-ES" sz="2000" dirty="0"/>
              <a:t>(GEMINI, 2024)</a:t>
            </a:r>
          </a:p>
          <a:p>
            <a:pPr algn="just">
              <a:buFont typeface="Arial" panose="020B0604020202020204" pitchFamily="34" charset="0"/>
              <a:buChar char="•"/>
            </a:pPr>
            <a:endParaRPr lang="es-ES" dirty="0"/>
          </a:p>
          <a:p>
            <a:pPr algn="just"/>
            <a:endParaRPr lang="es-EC"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4163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normAutofit fontScale="90000"/>
          </a:bodyPr>
          <a:lstStyle/>
          <a:p>
            <a:r>
              <a:rPr lang="es-EC" sz="3600" cap="none" dirty="0">
                <a:ln w="0"/>
                <a:solidFill>
                  <a:schemeClr val="tx1"/>
                </a:solidFill>
                <a:effectLst>
                  <a:outerShdw blurRad="38100" dist="19050" dir="2700000" algn="tl" rotWithShape="0">
                    <a:schemeClr val="dk1">
                      <a:alpha val="40000"/>
                    </a:schemeClr>
                  </a:outerShdw>
                </a:effectLst>
                <a:latin typeface="Helvetica" pitchFamily="2" charset="0"/>
              </a:rPr>
              <a:t> 1.2.1. Contextualización, conceptos, principios, enfoque</a:t>
            </a:r>
            <a:br>
              <a:rPr lang="es-EC" cap="none" dirty="0">
                <a:ln w="0"/>
                <a:solidFill>
                  <a:schemeClr val="tx1"/>
                </a:solidFill>
                <a:effectLst>
                  <a:outerShdw blurRad="38100" dist="19050" dir="2700000" algn="tl" rotWithShape="0">
                    <a:schemeClr val="dk1">
                      <a:alpha val="40000"/>
                    </a:schemeClr>
                  </a:outerShdw>
                </a:effectLst>
              </a:rPr>
            </a:br>
            <a:endParaRPr lang="es-EC" dirty="0"/>
          </a:p>
        </p:txBody>
      </p:sp>
      <p:sp>
        <p:nvSpPr>
          <p:cNvPr id="3" name="Marcador de contenido 2">
            <a:extLst>
              <a:ext uri="{FF2B5EF4-FFF2-40B4-BE49-F238E27FC236}">
                <a16:creationId xmlns:a16="http://schemas.microsoft.com/office/drawing/2014/main" id="{63DDB1BF-7447-07A2-4557-F716A256F09E}"/>
              </a:ext>
            </a:extLst>
          </p:cNvPr>
          <p:cNvSpPr>
            <a:spLocks noGrp="1"/>
          </p:cNvSpPr>
          <p:nvPr>
            <p:ph sz="quarter" idx="13"/>
          </p:nvPr>
        </p:nvSpPr>
        <p:spPr/>
        <p:txBody>
          <a:bodyPr>
            <a:normAutofit fontScale="92500" lnSpcReduction="10000"/>
          </a:bodyPr>
          <a:lstStyle/>
          <a:p>
            <a:pPr algn="just"/>
            <a:r>
              <a:rPr lang="es-ES" b="1" dirty="0"/>
              <a:t>¿Qué significa esto?</a:t>
            </a:r>
            <a:endParaRPr lang="es-ES" dirty="0"/>
          </a:p>
          <a:p>
            <a:pPr algn="just"/>
            <a:r>
              <a:rPr lang="es-ES" dirty="0"/>
              <a:t>En esencia, la didáctica, desde su origen etimológico, se vincula directamente con la </a:t>
            </a:r>
            <a:r>
              <a:rPr lang="es-ES" b="1" dirty="0"/>
              <a:t>acción de enseñar</a:t>
            </a:r>
            <a:r>
              <a:rPr lang="es-ES" dirty="0"/>
              <a:t>. Es decir, se refiere al conjunto de conocimientos y técnicas que se utilizan para facilitar el aprendizaje en otros.</a:t>
            </a:r>
          </a:p>
          <a:p>
            <a:pPr algn="just"/>
            <a:r>
              <a:rPr lang="es-ES" b="1" dirty="0"/>
              <a:t>En resumen:</a:t>
            </a:r>
            <a:endParaRPr lang="es-ES" dirty="0"/>
          </a:p>
          <a:p>
            <a:pPr algn="just"/>
            <a:r>
              <a:rPr lang="es-ES" dirty="0"/>
              <a:t>La didáctica es la disciplina que estudia los procesos de enseñanza y aprendizaje, con el objetivo de hacerlos más efectivos y eficientes. Su nombre mismo, proveniente del griego "enseñar", nos indica su propósito fundamental: facilitar la transmisión de conocimientos y habilidades. </a:t>
            </a:r>
            <a:r>
              <a:rPr lang="es-ES" sz="2000" dirty="0"/>
              <a:t>(GEMINI, 2024)</a:t>
            </a:r>
          </a:p>
          <a:p>
            <a:pPr algn="just"/>
            <a:endParaRPr lang="es-ES" dirty="0"/>
          </a:p>
          <a:p>
            <a:pPr algn="just"/>
            <a:endParaRPr lang="es-EC"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6033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normAutofit fontScale="90000"/>
          </a:bodyPr>
          <a:lstStyle/>
          <a:p>
            <a:r>
              <a:rPr lang="es-EC" sz="3600" cap="none" dirty="0">
                <a:ln w="0"/>
                <a:solidFill>
                  <a:schemeClr val="tx1"/>
                </a:solidFill>
                <a:effectLst>
                  <a:outerShdw blurRad="38100" dist="19050" dir="2700000" algn="tl" rotWithShape="0">
                    <a:schemeClr val="dk1">
                      <a:alpha val="40000"/>
                    </a:schemeClr>
                  </a:outerShdw>
                </a:effectLst>
                <a:latin typeface="Helvetica" pitchFamily="2" charset="0"/>
              </a:rPr>
              <a:t> 1.2.1. Contextualización, conceptos, principios, enfoque</a:t>
            </a:r>
            <a:br>
              <a:rPr lang="es-EC" cap="none" dirty="0">
                <a:ln w="0"/>
                <a:solidFill>
                  <a:schemeClr val="tx1"/>
                </a:solidFill>
                <a:effectLst>
                  <a:outerShdw blurRad="38100" dist="19050" dir="2700000" algn="tl" rotWithShape="0">
                    <a:schemeClr val="dk1">
                      <a:alpha val="40000"/>
                    </a:schemeClr>
                  </a:outerShdw>
                </a:effectLst>
              </a:rPr>
            </a:br>
            <a:endParaRPr lang="es-EC" dirty="0"/>
          </a:p>
        </p:txBody>
      </p:sp>
      <p:sp>
        <p:nvSpPr>
          <p:cNvPr id="3" name="Marcador de contenido 2">
            <a:extLst>
              <a:ext uri="{FF2B5EF4-FFF2-40B4-BE49-F238E27FC236}">
                <a16:creationId xmlns:a16="http://schemas.microsoft.com/office/drawing/2014/main" id="{63DDB1BF-7447-07A2-4557-F716A256F09E}"/>
              </a:ext>
            </a:extLst>
          </p:cNvPr>
          <p:cNvSpPr>
            <a:spLocks noGrp="1"/>
          </p:cNvSpPr>
          <p:nvPr>
            <p:ph sz="quarter" idx="13"/>
          </p:nvPr>
        </p:nvSpPr>
        <p:spPr/>
        <p:txBody>
          <a:bodyPr>
            <a:normAutofit/>
          </a:bodyPr>
          <a:lstStyle/>
          <a:p>
            <a:pPr algn="just"/>
            <a:r>
              <a:rPr lang="es-419" b="1" dirty="0">
                <a:latin typeface="Arial" panose="020B0604020202020204" pitchFamily="34" charset="0"/>
                <a:cs typeface="Arial" panose="020B0604020202020204" pitchFamily="34" charset="0"/>
              </a:rPr>
              <a:t>Didáctica</a:t>
            </a:r>
          </a:p>
          <a:p>
            <a:pPr algn="just"/>
            <a:r>
              <a:rPr lang="es-ES" dirty="0" err="1">
                <a:latin typeface="Arial" panose="020B0604020202020204" pitchFamily="34" charset="0"/>
                <a:cs typeface="Arial" panose="020B0604020202020204" pitchFamily="34" charset="0"/>
              </a:rPr>
              <a:t>Nerici</a:t>
            </a:r>
            <a:r>
              <a:rPr lang="es-ES" dirty="0">
                <a:latin typeface="Arial" panose="020B0604020202020204" pitchFamily="34" charset="0"/>
                <a:cs typeface="Arial" panose="020B0604020202020204" pitchFamily="34" charset="0"/>
              </a:rPr>
              <a:t> (1973) Didáctica es (…) el estudio del conjunto de recursos técnicos que tienen por finalidad dirigir el aprendizaje del alumno, con el objeto de llevarle a alcanzar un estado de madurez que le permita encarar la realidad, de manera consciente, eficiente y responsable, para actuar en ella como ciudadano participante y responsable”.</a:t>
            </a:r>
          </a:p>
          <a:p>
            <a:pPr algn="just"/>
            <a:endParaRPr lang="es-EC"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7676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normAutofit fontScale="90000"/>
          </a:bodyPr>
          <a:lstStyle/>
          <a:p>
            <a:r>
              <a:rPr lang="es-EC" sz="3600" cap="none" dirty="0">
                <a:ln w="0"/>
                <a:solidFill>
                  <a:schemeClr val="tx1"/>
                </a:solidFill>
                <a:effectLst>
                  <a:outerShdw blurRad="38100" dist="19050" dir="2700000" algn="tl" rotWithShape="0">
                    <a:schemeClr val="dk1">
                      <a:alpha val="40000"/>
                    </a:schemeClr>
                  </a:outerShdw>
                </a:effectLst>
                <a:latin typeface="Helvetica" pitchFamily="2" charset="0"/>
              </a:rPr>
              <a:t> 1.2.1. Contextualización, conceptos, principios, enfoque</a:t>
            </a:r>
            <a:br>
              <a:rPr lang="es-EC" cap="none" dirty="0">
                <a:ln w="0"/>
                <a:solidFill>
                  <a:schemeClr val="tx1"/>
                </a:solidFill>
                <a:effectLst>
                  <a:outerShdw blurRad="38100" dist="19050" dir="2700000" algn="tl" rotWithShape="0">
                    <a:schemeClr val="dk1">
                      <a:alpha val="40000"/>
                    </a:schemeClr>
                  </a:outerShdw>
                </a:effectLst>
              </a:rPr>
            </a:br>
            <a:endParaRPr lang="es-EC" dirty="0"/>
          </a:p>
        </p:txBody>
      </p:sp>
      <p:sp>
        <p:nvSpPr>
          <p:cNvPr id="3" name="Marcador de contenido 2">
            <a:extLst>
              <a:ext uri="{FF2B5EF4-FFF2-40B4-BE49-F238E27FC236}">
                <a16:creationId xmlns:a16="http://schemas.microsoft.com/office/drawing/2014/main" id="{63DDB1BF-7447-07A2-4557-F716A256F09E}"/>
              </a:ext>
            </a:extLst>
          </p:cNvPr>
          <p:cNvSpPr>
            <a:spLocks noGrp="1"/>
          </p:cNvSpPr>
          <p:nvPr>
            <p:ph sz="quarter" idx="13"/>
          </p:nvPr>
        </p:nvSpPr>
        <p:spPr/>
        <p:txBody>
          <a:bodyPr>
            <a:normAutofit fontScale="92500" lnSpcReduction="10000"/>
          </a:bodyPr>
          <a:lstStyle/>
          <a:p>
            <a:pPr algn="just"/>
            <a:r>
              <a:rPr lang="es-ES" b="1" dirty="0">
                <a:latin typeface="Arial" panose="020B0604020202020204" pitchFamily="34" charset="0"/>
                <a:cs typeface="Arial" panose="020B0604020202020204" pitchFamily="34" charset="0"/>
              </a:rPr>
              <a:t>Didáctica</a:t>
            </a:r>
          </a:p>
          <a:p>
            <a:pPr algn="just"/>
            <a:r>
              <a:rPr lang="es-ES" dirty="0">
                <a:latin typeface="Arial" panose="020B0604020202020204" pitchFamily="34" charset="0"/>
                <a:cs typeface="Arial" panose="020B0604020202020204" pitchFamily="34" charset="0"/>
              </a:rPr>
              <a:t>Moreno Olivos (2014)</a:t>
            </a:r>
          </a:p>
          <a:p>
            <a:pPr algn="just"/>
            <a:r>
              <a:rPr lang="es-ES" dirty="0">
                <a:latin typeface="Arial" panose="020B0604020202020204" pitchFamily="34" charset="0"/>
                <a:cs typeface="Arial" panose="020B0604020202020204" pitchFamily="34" charset="0"/>
              </a:rPr>
              <a:t>La didáctica es considerada como la ciencia de la educación que estudia todo lo relacionado con la enseñanza: diseño de las mejores condiciones, ambiente y clima… Para conseguir un aprendizaje valioso y el desarrollo pleno del alumnado, hay un largo camino que muestra su complejidad y evolución.</a:t>
            </a:r>
          </a:p>
          <a:p>
            <a:pPr algn="just"/>
            <a:r>
              <a:rPr lang="es-ES" i="1" dirty="0">
                <a:latin typeface="Arial" panose="020B0604020202020204" pitchFamily="34" charset="0"/>
                <a:cs typeface="Arial" panose="020B0604020202020204" pitchFamily="34" charset="0"/>
              </a:rPr>
              <a:t>La didáctica es una ciencia teórico-práctica: trata el qué, cómo y cuándo enseñar. La teoría necesita de la práctica, porque es en ella donde se revalida y la práctica, a su vez, se nutre de la teoría, pues como reza el refrán: «Nada hay más práctico que una buena teoría»</a:t>
            </a:r>
            <a:r>
              <a:rPr lang="es-ES" dirty="0">
                <a:latin typeface="Arial" panose="020B0604020202020204" pitchFamily="34" charset="0"/>
                <a:cs typeface="Arial" panose="020B0604020202020204" pitchFamily="34" charset="0"/>
              </a:rPr>
              <a:t>.</a:t>
            </a:r>
          </a:p>
          <a:p>
            <a:pPr algn="just"/>
            <a:endParaRPr lang="es-EC"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2651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normAutofit fontScale="90000"/>
          </a:bodyPr>
          <a:lstStyle/>
          <a:p>
            <a:r>
              <a:rPr lang="es-EC" sz="3600" cap="none" dirty="0">
                <a:ln w="0"/>
                <a:solidFill>
                  <a:schemeClr val="tx1"/>
                </a:solidFill>
                <a:effectLst>
                  <a:outerShdw blurRad="38100" dist="19050" dir="2700000" algn="tl" rotWithShape="0">
                    <a:schemeClr val="dk1">
                      <a:alpha val="40000"/>
                    </a:schemeClr>
                  </a:outerShdw>
                </a:effectLst>
                <a:latin typeface="Helvetica" pitchFamily="2" charset="0"/>
              </a:rPr>
              <a:t> 1.2.1. Contextualización, conceptos, principios, enfoque</a:t>
            </a:r>
            <a:br>
              <a:rPr lang="es-EC" cap="none" dirty="0">
                <a:ln w="0"/>
                <a:solidFill>
                  <a:schemeClr val="tx1"/>
                </a:solidFill>
                <a:effectLst>
                  <a:outerShdw blurRad="38100" dist="19050" dir="2700000" algn="tl" rotWithShape="0">
                    <a:schemeClr val="dk1">
                      <a:alpha val="40000"/>
                    </a:schemeClr>
                  </a:outerShdw>
                </a:effectLst>
              </a:rPr>
            </a:br>
            <a:endParaRPr lang="es-EC" dirty="0"/>
          </a:p>
        </p:txBody>
      </p:sp>
      <p:sp>
        <p:nvSpPr>
          <p:cNvPr id="3" name="Marcador de contenido 2">
            <a:extLst>
              <a:ext uri="{FF2B5EF4-FFF2-40B4-BE49-F238E27FC236}">
                <a16:creationId xmlns:a16="http://schemas.microsoft.com/office/drawing/2014/main" id="{63DDB1BF-7447-07A2-4557-F716A256F09E}"/>
              </a:ext>
            </a:extLst>
          </p:cNvPr>
          <p:cNvSpPr>
            <a:spLocks noGrp="1"/>
          </p:cNvSpPr>
          <p:nvPr>
            <p:ph sz="quarter" idx="13"/>
          </p:nvPr>
        </p:nvSpPr>
        <p:spPr>
          <a:xfrm>
            <a:off x="913774" y="1514008"/>
            <a:ext cx="10363826" cy="4277192"/>
          </a:xfrm>
        </p:spPr>
        <p:txBody>
          <a:bodyPr>
            <a:noAutofit/>
          </a:bodyPr>
          <a:lstStyle/>
          <a:p>
            <a:pPr algn="just"/>
            <a:r>
              <a:rPr lang="es-ES" sz="1600" b="1" dirty="0">
                <a:latin typeface="Arial" panose="020B0604020202020204" pitchFamily="34" charset="0"/>
                <a:cs typeface="Arial" panose="020B0604020202020204" pitchFamily="34" charset="0"/>
              </a:rPr>
              <a:t>Didáctica especial</a:t>
            </a:r>
          </a:p>
          <a:p>
            <a:pPr algn="just"/>
            <a:r>
              <a:rPr lang="es-ES" sz="1600" dirty="0">
                <a:latin typeface="Arial" panose="020B0604020202020204" pitchFamily="34" charset="0"/>
                <a:cs typeface="Arial" panose="020B0604020202020204" pitchFamily="34" charset="0"/>
              </a:rPr>
              <a:t>Las didácticas específicas son las que estudian las cuestiones concretas de cada una de las disciplinas. En ésta hay dos posturas:</a:t>
            </a:r>
          </a:p>
          <a:p>
            <a:pPr algn="just"/>
            <a:r>
              <a:rPr lang="es-ES" sz="1600" i="1" dirty="0">
                <a:latin typeface="Arial" panose="020B0604020202020204" pitchFamily="34" charset="0"/>
                <a:cs typeface="Arial" panose="020B0604020202020204" pitchFamily="34" charset="0"/>
              </a:rPr>
              <a:t>Mattos:</a:t>
            </a:r>
            <a:r>
              <a:rPr lang="es-ES" sz="1600" dirty="0">
                <a:latin typeface="Arial" panose="020B0604020202020204" pitchFamily="34" charset="0"/>
                <a:cs typeface="Arial" panose="020B0604020202020204" pitchFamily="34" charset="0"/>
              </a:rPr>
              <a:t> ” las didácticas específicas tratan de aplicar las normas generales de la didáctica a los casos concretos que se tratan”.</a:t>
            </a:r>
          </a:p>
          <a:p>
            <a:pPr algn="just"/>
            <a:r>
              <a:rPr lang="es-ES" sz="1600" i="1" dirty="0" err="1">
                <a:latin typeface="Arial" panose="020B0604020202020204" pitchFamily="34" charset="0"/>
                <a:cs typeface="Arial" panose="020B0604020202020204" pitchFamily="34" charset="0"/>
              </a:rPr>
              <a:t>Stoker</a:t>
            </a:r>
            <a:r>
              <a:rPr lang="es-ES" sz="1600" i="1" dirty="0">
                <a:latin typeface="Arial" panose="020B0604020202020204" pitchFamily="34" charset="0"/>
                <a:cs typeface="Arial" panose="020B0604020202020204" pitchFamily="34" charset="0"/>
              </a:rPr>
              <a:t>:</a:t>
            </a:r>
            <a:r>
              <a:rPr lang="es-ES" sz="1600" dirty="0">
                <a:latin typeface="Arial" panose="020B0604020202020204" pitchFamily="34" charset="0"/>
                <a:cs typeface="Arial" panose="020B0604020202020204" pitchFamily="34" charset="0"/>
              </a:rPr>
              <a:t> ” las didácticas especiales son las concreciones particulares en donde no entra la didáctica general”.</a:t>
            </a:r>
          </a:p>
          <a:p>
            <a:pPr algn="just"/>
            <a:r>
              <a:rPr lang="es-ES" sz="1600" dirty="0">
                <a:latin typeface="Arial" panose="020B0604020202020204" pitchFamily="34" charset="0"/>
                <a:cs typeface="Arial" panose="020B0604020202020204" pitchFamily="34" charset="0"/>
              </a:rPr>
              <a:t>La didáctica especial es la que trata de la manera de exponer la ciencia y de proceder a la indagación de sus leyes, según la calidad de las ciencias que se examinan. La Didáctica especial o específica estudia los métodos específicos de cada materia, entre estas podemos nombrar algunas: Didáctica de las Ciencias Naturales, Didáctica de las Ciencias Sociales, Didáctica de la lectura y la escritura, Didáctica de la Educación Física, Didáctica de Matemática y Didáctica de la Historia.</a:t>
            </a:r>
          </a:p>
          <a:p>
            <a:pPr algn="just"/>
            <a:r>
              <a:rPr lang="es-ES" sz="1600" dirty="0">
                <a:latin typeface="Arial" panose="020B0604020202020204" pitchFamily="34" charset="0"/>
                <a:cs typeface="Arial" panose="020B0604020202020204" pitchFamily="34" charset="0"/>
              </a:rPr>
              <a:t>Fuente: </a:t>
            </a:r>
            <a:r>
              <a:rPr lang="en-US" sz="1600" dirty="0">
                <a:latin typeface="Arial" panose="020B0604020202020204" pitchFamily="34" charset="0"/>
                <a:cs typeface="Arial" panose="020B0604020202020204" pitchFamily="34" charset="0"/>
                <a:hlinkClick r:id="rId2"/>
              </a:rPr>
              <a:t>La </a:t>
            </a:r>
            <a:r>
              <a:rPr lang="en-US" sz="1600" dirty="0" err="1">
                <a:latin typeface="Arial" panose="020B0604020202020204" pitchFamily="34" charset="0"/>
                <a:cs typeface="Arial" panose="020B0604020202020204" pitchFamily="34" charset="0"/>
                <a:hlinkClick r:id="rId2"/>
              </a:rPr>
              <a:t>didáctica</a:t>
            </a:r>
            <a:r>
              <a:rPr lang="en-US" sz="1600" dirty="0">
                <a:latin typeface="Arial" panose="020B0604020202020204" pitchFamily="34" charset="0"/>
                <a:cs typeface="Arial" panose="020B0604020202020204" pitchFamily="34" charset="0"/>
                <a:hlinkClick r:id="rId2"/>
              </a:rPr>
              <a:t> especial | </a:t>
            </a:r>
            <a:r>
              <a:rPr lang="en-US" sz="1600" dirty="0" err="1">
                <a:latin typeface="Arial" panose="020B0604020202020204" pitchFamily="34" charset="0"/>
                <a:cs typeface="Arial" panose="020B0604020202020204" pitchFamily="34" charset="0"/>
                <a:hlinkClick r:id="rId2"/>
              </a:rPr>
              <a:t>Webscolar</a:t>
            </a:r>
            <a:endParaRPr lang="es-ES" sz="1600" dirty="0">
              <a:latin typeface="Arial" panose="020B0604020202020204" pitchFamily="34" charset="0"/>
              <a:cs typeface="Arial" panose="020B0604020202020204" pitchFamily="34" charset="0"/>
            </a:endParaRPr>
          </a:p>
          <a:p>
            <a:pPr algn="just"/>
            <a:endParaRPr lang="es-EC"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7840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normAutofit fontScale="90000"/>
          </a:bodyPr>
          <a:lstStyle/>
          <a:p>
            <a:r>
              <a:rPr lang="es-EC" sz="3600" cap="none" dirty="0">
                <a:ln w="0"/>
                <a:solidFill>
                  <a:schemeClr val="tx1"/>
                </a:solidFill>
                <a:effectLst>
                  <a:outerShdw blurRad="38100" dist="19050" dir="2700000" algn="tl" rotWithShape="0">
                    <a:schemeClr val="dk1">
                      <a:alpha val="40000"/>
                    </a:schemeClr>
                  </a:outerShdw>
                </a:effectLst>
                <a:latin typeface="Helvetica" pitchFamily="2" charset="0"/>
              </a:rPr>
              <a:t> 1.2.1. Contextualización, conceptos, principios, enfoque</a:t>
            </a:r>
            <a:br>
              <a:rPr lang="es-EC" cap="none" dirty="0">
                <a:ln w="0"/>
                <a:solidFill>
                  <a:schemeClr val="tx1"/>
                </a:solidFill>
                <a:effectLst>
                  <a:outerShdw blurRad="38100" dist="19050" dir="2700000" algn="tl" rotWithShape="0">
                    <a:schemeClr val="dk1">
                      <a:alpha val="40000"/>
                    </a:schemeClr>
                  </a:outerShdw>
                </a:effectLst>
              </a:rPr>
            </a:br>
            <a:endParaRPr lang="es-EC" dirty="0"/>
          </a:p>
        </p:txBody>
      </p:sp>
      <p:sp>
        <p:nvSpPr>
          <p:cNvPr id="3" name="Marcador de contenido 2">
            <a:extLst>
              <a:ext uri="{FF2B5EF4-FFF2-40B4-BE49-F238E27FC236}">
                <a16:creationId xmlns:a16="http://schemas.microsoft.com/office/drawing/2014/main" id="{63DDB1BF-7447-07A2-4557-F716A256F09E}"/>
              </a:ext>
            </a:extLst>
          </p:cNvPr>
          <p:cNvSpPr>
            <a:spLocks noGrp="1"/>
          </p:cNvSpPr>
          <p:nvPr>
            <p:ph sz="quarter" idx="13"/>
          </p:nvPr>
        </p:nvSpPr>
        <p:spPr/>
        <p:txBody>
          <a:bodyPr>
            <a:noAutofit/>
          </a:bodyPr>
          <a:lstStyle/>
          <a:p>
            <a:pPr algn="just"/>
            <a:r>
              <a:rPr lang="es-ES" sz="1600" b="1" dirty="0">
                <a:latin typeface="Arial" panose="020B0604020202020204" pitchFamily="34" charset="0"/>
                <a:cs typeface="Arial" panose="020B0604020202020204" pitchFamily="34" charset="0"/>
              </a:rPr>
              <a:t>Didáctica especial</a:t>
            </a:r>
          </a:p>
          <a:p>
            <a:pPr algn="just"/>
            <a:r>
              <a:rPr lang="es-ES" sz="1600" dirty="0">
                <a:latin typeface="Arial" panose="020B0604020202020204" pitchFamily="34" charset="0"/>
                <a:cs typeface="Arial" panose="020B0604020202020204" pitchFamily="34" charset="0"/>
              </a:rPr>
              <a:t>La didáctica especial, también denominada específica, es aquella que estudia los métodos y prácticas aplicados para la enseñanza de cada campo, disciplina o materia concreta de estudio.  Desarrollan campos sistemáticos del conocimiento didáctico que se caracterizan por partir de una delimitación de regiones particulares del mundo de la enseñanza.  Las Didácticas Específicas o Didácticas de Área, son de reciente aparición en estos campos de conocimiento que constituyen “las Ciencias de la Educación”</a:t>
            </a:r>
          </a:p>
          <a:p>
            <a:pPr algn="just"/>
            <a:r>
              <a:rPr lang="es-ES" sz="1600" dirty="0">
                <a:latin typeface="Arial" panose="020B0604020202020204" pitchFamily="34" charset="0"/>
                <a:cs typeface="Arial" panose="020B0604020202020204" pitchFamily="34" charset="0"/>
              </a:rPr>
              <a:t>Fuente: </a:t>
            </a:r>
            <a:r>
              <a:rPr lang="es-ES" sz="1600" dirty="0">
                <a:latin typeface="Arial" panose="020B0604020202020204" pitchFamily="34" charset="0"/>
                <a:cs typeface="Arial" panose="020B0604020202020204" pitchFamily="34" charset="0"/>
                <a:hlinkClick r:id="rId2"/>
              </a:rPr>
              <a:t>Los medios de enseñanza en la didáctica especial de la disciplina Anatomía Humana (sld.cu)</a:t>
            </a:r>
            <a:endParaRPr lang="es-EC"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9964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3F97FAB0-DB68-E752-5C28-308AB1C8BFC1}"/>
              </a:ext>
            </a:extLst>
          </p:cNvPr>
          <p:cNvSpPr>
            <a:spLocks noGrp="1"/>
          </p:cNvSpPr>
          <p:nvPr>
            <p:ph type="subTitle" idx="1"/>
          </p:nvPr>
        </p:nvSpPr>
        <p:spPr>
          <a:xfrm>
            <a:off x="0" y="0"/>
            <a:ext cx="12192000" cy="6858000"/>
          </a:xfrm>
        </p:spPr>
        <p:txBody>
          <a:bodyPr>
            <a:noAutofit/>
          </a:bodyPr>
          <a:lstStyle/>
          <a:p>
            <a:pPr algn="l"/>
            <a:r>
              <a:rPr lang="es-ES" sz="2600" cap="none"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1.1. Encuadre Pedagógico</a:t>
            </a:r>
          </a:p>
          <a:p>
            <a:pPr algn="l"/>
            <a:r>
              <a:rPr lang="es-ES" sz="2600" cap="none"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1.1.1. Presentación de la asignatura. Acta de compromiso.</a:t>
            </a:r>
          </a:p>
          <a:p>
            <a:pPr algn="l"/>
            <a:r>
              <a:rPr lang="es-ES" sz="2600" cap="none"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1.1.2. Socialización del silabo.</a:t>
            </a:r>
          </a:p>
          <a:p>
            <a:pPr algn="l"/>
            <a:r>
              <a:rPr lang="es-ES" sz="2600" cap="none"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1.1.3. Diagnóstico de conocimientos.</a:t>
            </a:r>
          </a:p>
          <a:p>
            <a:pPr algn="l"/>
            <a:r>
              <a:rPr lang="es-ES" sz="2600" cap="none"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1.1.4. Sensibilización respecto a la importancia de las tutorías académicas.</a:t>
            </a:r>
          </a:p>
          <a:p>
            <a:pPr algn="l"/>
            <a:r>
              <a:rPr lang="es-ES" sz="2600" cap="none"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1.1.5. Sensibilización respecto del proceso de evaluación docente y la necesidad de</a:t>
            </a:r>
          </a:p>
          <a:p>
            <a:pPr algn="l"/>
            <a:r>
              <a:rPr lang="es-ES" sz="2600" cap="none"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evaluar de manera objetiva.</a:t>
            </a:r>
          </a:p>
          <a:p>
            <a:pPr algn="l"/>
            <a:r>
              <a:rPr lang="es-ES" sz="2600" cap="none"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1.1.6. Motivación a los estudiantes para participar en convocatorias de becas y ayudas</a:t>
            </a:r>
          </a:p>
          <a:p>
            <a:pPr algn="l"/>
            <a:r>
              <a:rPr lang="es-ES" sz="2600" cap="none"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económicas.</a:t>
            </a:r>
          </a:p>
        </p:txBody>
      </p:sp>
    </p:spTree>
    <p:extLst>
      <p:ext uri="{BB962C8B-B14F-4D97-AF65-F5344CB8AC3E}">
        <p14:creationId xmlns:p14="http://schemas.microsoft.com/office/powerpoint/2010/main" val="7183425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normAutofit fontScale="90000"/>
          </a:bodyPr>
          <a:lstStyle/>
          <a:p>
            <a:r>
              <a:rPr lang="es-EC" sz="3600" cap="none" dirty="0">
                <a:ln w="0"/>
                <a:solidFill>
                  <a:schemeClr val="tx1"/>
                </a:solidFill>
                <a:effectLst>
                  <a:outerShdw blurRad="38100" dist="19050" dir="2700000" algn="tl" rotWithShape="0">
                    <a:schemeClr val="dk1">
                      <a:alpha val="40000"/>
                    </a:schemeClr>
                  </a:outerShdw>
                </a:effectLst>
                <a:latin typeface="Helvetica" pitchFamily="2" charset="0"/>
              </a:rPr>
              <a:t> 1.2.1. Contextualización, conceptos, principios, enfoque</a:t>
            </a:r>
            <a:br>
              <a:rPr lang="es-EC" cap="none" dirty="0">
                <a:ln w="0"/>
                <a:solidFill>
                  <a:schemeClr val="tx1"/>
                </a:solidFill>
                <a:effectLst>
                  <a:outerShdw blurRad="38100" dist="19050" dir="2700000" algn="tl" rotWithShape="0">
                    <a:schemeClr val="dk1">
                      <a:alpha val="40000"/>
                    </a:schemeClr>
                  </a:outerShdw>
                </a:effectLst>
              </a:rPr>
            </a:br>
            <a:endParaRPr lang="es-EC" dirty="0"/>
          </a:p>
        </p:txBody>
      </p:sp>
      <p:sp>
        <p:nvSpPr>
          <p:cNvPr id="3" name="Marcador de contenido 2">
            <a:extLst>
              <a:ext uri="{FF2B5EF4-FFF2-40B4-BE49-F238E27FC236}">
                <a16:creationId xmlns:a16="http://schemas.microsoft.com/office/drawing/2014/main" id="{63DDB1BF-7447-07A2-4557-F716A256F09E}"/>
              </a:ext>
            </a:extLst>
          </p:cNvPr>
          <p:cNvSpPr>
            <a:spLocks noGrp="1"/>
          </p:cNvSpPr>
          <p:nvPr>
            <p:ph sz="quarter" idx="13"/>
          </p:nvPr>
        </p:nvSpPr>
        <p:spPr/>
        <p:txBody>
          <a:bodyPr>
            <a:noAutofit/>
          </a:bodyPr>
          <a:lstStyle/>
          <a:p>
            <a:pPr algn="just"/>
            <a:r>
              <a:rPr lang="es-ES" sz="1600" b="1" dirty="0">
                <a:latin typeface="Arial" panose="020B0604020202020204" pitchFamily="34" charset="0"/>
                <a:cs typeface="Arial" panose="020B0604020202020204" pitchFamily="34" charset="0"/>
              </a:rPr>
              <a:t>DIDÁCTICA GENERAL Y DIDÁCTICAS ESPECÍFICAS </a:t>
            </a:r>
          </a:p>
          <a:p>
            <a:pPr algn="just"/>
            <a:r>
              <a:rPr lang="es-ES" sz="1600" dirty="0">
                <a:latin typeface="Arial" panose="020B0604020202020204" pitchFamily="34" charset="0"/>
                <a:cs typeface="Arial" panose="020B0604020202020204" pitchFamily="34" charset="0"/>
              </a:rPr>
              <a:t>Alicia R. W. de </a:t>
            </a:r>
            <a:r>
              <a:rPr lang="es-ES" sz="1600" dirty="0" err="1">
                <a:latin typeface="Arial" panose="020B0604020202020204" pitchFamily="34" charset="0"/>
                <a:cs typeface="Arial" panose="020B0604020202020204" pitchFamily="34" charset="0"/>
              </a:rPr>
              <a:t>Camilloni</a:t>
            </a:r>
            <a:r>
              <a:rPr lang="es-ES" sz="1600" dirty="0">
                <a:latin typeface="Arial" panose="020B0604020202020204" pitchFamily="34" charset="0"/>
                <a:cs typeface="Arial" panose="020B0604020202020204" pitchFamily="34" charset="0"/>
              </a:rPr>
              <a:t> </a:t>
            </a:r>
          </a:p>
          <a:p>
            <a:pPr algn="just"/>
            <a:r>
              <a:rPr lang="es-ES" sz="1600" dirty="0">
                <a:latin typeface="Arial" panose="020B0604020202020204" pitchFamily="34" charset="0"/>
                <a:cs typeface="Arial" panose="020B0604020202020204" pitchFamily="34" charset="0"/>
              </a:rPr>
              <a:t>En tanto que la didáctica general no diferencia con carácter exclusivo campos de conocimiento, niveles de la educación, edades o tipos de establecimientos, las didácticas específicas desarrollan campos sistemáticos del conocimiento didáctico que se caracterizan por partir de una delimitación de regiones particulares del mundo de la enseñanza. Los criterios de diferenciación de estas regiones son variados, dada la multiplicidad de parámetros que se pueden aplicar para diferenciar entre clases de situaciones de enseñanza.</a:t>
            </a:r>
          </a:p>
        </p:txBody>
      </p:sp>
    </p:spTree>
    <p:extLst>
      <p:ext uri="{BB962C8B-B14F-4D97-AF65-F5344CB8AC3E}">
        <p14:creationId xmlns:p14="http://schemas.microsoft.com/office/powerpoint/2010/main" val="92585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normAutofit fontScale="90000"/>
          </a:bodyPr>
          <a:lstStyle/>
          <a:p>
            <a:r>
              <a:rPr lang="es-EC" sz="3600" cap="none" dirty="0">
                <a:ln w="0"/>
                <a:solidFill>
                  <a:schemeClr val="tx1"/>
                </a:solidFill>
                <a:effectLst>
                  <a:outerShdw blurRad="38100" dist="19050" dir="2700000" algn="tl" rotWithShape="0">
                    <a:schemeClr val="dk1">
                      <a:alpha val="40000"/>
                    </a:schemeClr>
                  </a:outerShdw>
                </a:effectLst>
                <a:latin typeface="Helvetica" pitchFamily="2" charset="0"/>
              </a:rPr>
              <a:t> 1.2.1. Contextualización, conceptos, principios, enfoque</a:t>
            </a:r>
            <a:br>
              <a:rPr lang="es-EC" cap="none" dirty="0">
                <a:ln w="0"/>
                <a:solidFill>
                  <a:schemeClr val="tx1"/>
                </a:solidFill>
                <a:effectLst>
                  <a:outerShdw blurRad="38100" dist="19050" dir="2700000" algn="tl" rotWithShape="0">
                    <a:schemeClr val="dk1">
                      <a:alpha val="40000"/>
                    </a:schemeClr>
                  </a:outerShdw>
                </a:effectLst>
              </a:rPr>
            </a:br>
            <a:endParaRPr lang="es-EC" dirty="0"/>
          </a:p>
        </p:txBody>
      </p:sp>
      <p:sp>
        <p:nvSpPr>
          <p:cNvPr id="3" name="Marcador de contenido 2">
            <a:extLst>
              <a:ext uri="{FF2B5EF4-FFF2-40B4-BE49-F238E27FC236}">
                <a16:creationId xmlns:a16="http://schemas.microsoft.com/office/drawing/2014/main" id="{63DDB1BF-7447-07A2-4557-F716A256F09E}"/>
              </a:ext>
            </a:extLst>
          </p:cNvPr>
          <p:cNvSpPr>
            <a:spLocks noGrp="1"/>
          </p:cNvSpPr>
          <p:nvPr>
            <p:ph sz="quarter" idx="13"/>
          </p:nvPr>
        </p:nvSpPr>
        <p:spPr/>
        <p:txBody>
          <a:bodyPr>
            <a:noAutofit/>
          </a:bodyPr>
          <a:lstStyle/>
          <a:p>
            <a:pPr algn="just"/>
            <a:r>
              <a:rPr lang="es-ES" sz="1600" b="1" dirty="0">
                <a:latin typeface="Arial" panose="020B0604020202020204" pitchFamily="34" charset="0"/>
                <a:cs typeface="Arial" panose="020B0604020202020204" pitchFamily="34" charset="0"/>
              </a:rPr>
              <a:t>DIDÁCTICA GENERAL Y DIDÁCTICAS ESPECÍFICAS </a:t>
            </a:r>
          </a:p>
          <a:p>
            <a:pPr algn="just"/>
            <a:r>
              <a:rPr lang="es-ES" sz="1600" dirty="0">
                <a:latin typeface="Arial" panose="020B0604020202020204" pitchFamily="34" charset="0"/>
                <a:cs typeface="Arial" panose="020B0604020202020204" pitchFamily="34" charset="0"/>
              </a:rPr>
              <a:t>Alicia R. W. de </a:t>
            </a:r>
            <a:r>
              <a:rPr lang="es-ES" sz="1600" dirty="0" err="1">
                <a:latin typeface="Arial" panose="020B0604020202020204" pitchFamily="34" charset="0"/>
                <a:cs typeface="Arial" panose="020B0604020202020204" pitchFamily="34" charset="0"/>
              </a:rPr>
              <a:t>Camilloni</a:t>
            </a:r>
            <a:r>
              <a:rPr lang="es-ES" sz="1600" dirty="0">
                <a:latin typeface="Arial" panose="020B0604020202020204" pitchFamily="34" charset="0"/>
                <a:cs typeface="Arial" panose="020B0604020202020204" pitchFamily="34" charset="0"/>
              </a:rPr>
              <a:t> </a:t>
            </a:r>
          </a:p>
          <a:p>
            <a:pPr algn="just"/>
            <a:r>
              <a:rPr lang="es-ES" sz="1600" dirty="0">
                <a:latin typeface="Arial" panose="020B0604020202020204" pitchFamily="34" charset="0"/>
                <a:cs typeface="Arial" panose="020B0604020202020204" pitchFamily="34" charset="0"/>
              </a:rPr>
              <a:t>1. Didácticas específicas según los distintos niveles del sistema educativo: didáctica de la educación inicial, primaria, secundaria, superior y universitaria. A estas grandes divisiones se les agregan frecuentemente subdivisiones que especializan la didáctica según los ciclos de cada uno de los niveles y aun divisiones más pequeñas como, por ejemplo, didáctica del primer grado de la escolaridad primaria o del primer año de la escuela secundaria o de la universidad.</a:t>
            </a:r>
          </a:p>
        </p:txBody>
      </p:sp>
    </p:spTree>
    <p:extLst>
      <p:ext uri="{BB962C8B-B14F-4D97-AF65-F5344CB8AC3E}">
        <p14:creationId xmlns:p14="http://schemas.microsoft.com/office/powerpoint/2010/main" val="1272980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normAutofit fontScale="90000"/>
          </a:bodyPr>
          <a:lstStyle/>
          <a:p>
            <a:r>
              <a:rPr lang="es-EC" sz="3600" cap="none" dirty="0">
                <a:ln w="0"/>
                <a:solidFill>
                  <a:schemeClr val="tx1"/>
                </a:solidFill>
                <a:effectLst>
                  <a:outerShdw blurRad="38100" dist="19050" dir="2700000" algn="tl" rotWithShape="0">
                    <a:schemeClr val="dk1">
                      <a:alpha val="40000"/>
                    </a:schemeClr>
                  </a:outerShdw>
                </a:effectLst>
                <a:latin typeface="Helvetica" pitchFamily="2" charset="0"/>
              </a:rPr>
              <a:t> 1.2.1. Contextualización, conceptos, principios, enfoque</a:t>
            </a:r>
            <a:br>
              <a:rPr lang="es-EC" cap="none" dirty="0">
                <a:ln w="0"/>
                <a:solidFill>
                  <a:schemeClr val="tx1"/>
                </a:solidFill>
                <a:effectLst>
                  <a:outerShdw blurRad="38100" dist="19050" dir="2700000" algn="tl" rotWithShape="0">
                    <a:schemeClr val="dk1">
                      <a:alpha val="40000"/>
                    </a:schemeClr>
                  </a:outerShdw>
                </a:effectLst>
              </a:rPr>
            </a:br>
            <a:endParaRPr lang="es-EC" dirty="0"/>
          </a:p>
        </p:txBody>
      </p:sp>
      <p:sp>
        <p:nvSpPr>
          <p:cNvPr id="3" name="Marcador de contenido 2">
            <a:extLst>
              <a:ext uri="{FF2B5EF4-FFF2-40B4-BE49-F238E27FC236}">
                <a16:creationId xmlns:a16="http://schemas.microsoft.com/office/drawing/2014/main" id="{63DDB1BF-7447-07A2-4557-F716A256F09E}"/>
              </a:ext>
            </a:extLst>
          </p:cNvPr>
          <p:cNvSpPr>
            <a:spLocks noGrp="1"/>
          </p:cNvSpPr>
          <p:nvPr>
            <p:ph sz="quarter" idx="13"/>
          </p:nvPr>
        </p:nvSpPr>
        <p:spPr/>
        <p:txBody>
          <a:bodyPr>
            <a:normAutofit/>
          </a:bodyPr>
          <a:lstStyle/>
          <a:p>
            <a:pPr algn="just"/>
            <a:r>
              <a:rPr lang="es-ES" sz="1600" b="1" dirty="0">
                <a:latin typeface="Arial" panose="020B0604020202020204" pitchFamily="34" charset="0"/>
                <a:cs typeface="Arial" panose="020B0604020202020204" pitchFamily="34" charset="0"/>
              </a:rPr>
              <a:t>DIDÁCTICA GENERAL Y DIDÁCTICAS ESPECÍFICAS </a:t>
            </a:r>
          </a:p>
          <a:p>
            <a:pPr algn="just"/>
            <a:r>
              <a:rPr lang="es-ES" sz="1600" dirty="0">
                <a:latin typeface="Arial" panose="020B0604020202020204" pitchFamily="34" charset="0"/>
                <a:cs typeface="Arial" panose="020B0604020202020204" pitchFamily="34" charset="0"/>
              </a:rPr>
              <a:t>Alicia R. W. de </a:t>
            </a:r>
            <a:r>
              <a:rPr lang="es-ES" sz="1600" dirty="0" err="1">
                <a:latin typeface="Arial" panose="020B0604020202020204" pitchFamily="34" charset="0"/>
                <a:cs typeface="Arial" panose="020B0604020202020204" pitchFamily="34" charset="0"/>
              </a:rPr>
              <a:t>Camilloni</a:t>
            </a:r>
            <a:r>
              <a:rPr lang="es-ES" sz="1600" dirty="0">
                <a:latin typeface="Arial" panose="020B0604020202020204" pitchFamily="34" charset="0"/>
                <a:cs typeface="Arial" panose="020B0604020202020204" pitchFamily="34" charset="0"/>
              </a:rPr>
              <a:t> </a:t>
            </a:r>
          </a:p>
          <a:p>
            <a:pPr algn="just"/>
            <a:r>
              <a:rPr lang="es-ES" sz="1600" dirty="0">
                <a:latin typeface="Arial" panose="020B0604020202020204" pitchFamily="34" charset="0"/>
                <a:cs typeface="Arial" panose="020B0604020202020204" pitchFamily="34" charset="0"/>
              </a:rPr>
              <a:t>2. Didácticas específicas según las edades de los alumnos: didáctica de niños, de adolescentes, de jóvenes adultos, de adultos y de adultos mayores. También aquí encontramos especialidades donde las divisiones son también más finas y diferencian ciclos evolutivos con mayor precisión, como didáctica de la primera infancia, por ejemplo.</a:t>
            </a:r>
          </a:p>
        </p:txBody>
      </p:sp>
    </p:spTree>
    <p:extLst>
      <p:ext uri="{BB962C8B-B14F-4D97-AF65-F5344CB8AC3E}">
        <p14:creationId xmlns:p14="http://schemas.microsoft.com/office/powerpoint/2010/main" val="2877508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normAutofit fontScale="90000"/>
          </a:bodyPr>
          <a:lstStyle/>
          <a:p>
            <a:r>
              <a:rPr lang="es-EC" sz="3600" cap="none" dirty="0">
                <a:ln w="0"/>
                <a:solidFill>
                  <a:schemeClr val="tx1"/>
                </a:solidFill>
                <a:effectLst>
                  <a:outerShdw blurRad="38100" dist="19050" dir="2700000" algn="tl" rotWithShape="0">
                    <a:schemeClr val="dk1">
                      <a:alpha val="40000"/>
                    </a:schemeClr>
                  </a:outerShdw>
                </a:effectLst>
                <a:latin typeface="Helvetica" pitchFamily="2" charset="0"/>
              </a:rPr>
              <a:t> 1.2.1. Contextualización, conceptos, principios, enfoque</a:t>
            </a:r>
            <a:br>
              <a:rPr lang="es-EC" cap="none" dirty="0">
                <a:ln w="0"/>
                <a:solidFill>
                  <a:schemeClr val="tx1"/>
                </a:solidFill>
                <a:effectLst>
                  <a:outerShdw blurRad="38100" dist="19050" dir="2700000" algn="tl" rotWithShape="0">
                    <a:schemeClr val="dk1">
                      <a:alpha val="40000"/>
                    </a:schemeClr>
                  </a:outerShdw>
                </a:effectLst>
              </a:rPr>
            </a:br>
            <a:endParaRPr lang="es-EC" dirty="0"/>
          </a:p>
        </p:txBody>
      </p:sp>
      <p:sp>
        <p:nvSpPr>
          <p:cNvPr id="3" name="Marcador de contenido 2">
            <a:extLst>
              <a:ext uri="{FF2B5EF4-FFF2-40B4-BE49-F238E27FC236}">
                <a16:creationId xmlns:a16="http://schemas.microsoft.com/office/drawing/2014/main" id="{63DDB1BF-7447-07A2-4557-F716A256F09E}"/>
              </a:ext>
            </a:extLst>
          </p:cNvPr>
          <p:cNvSpPr>
            <a:spLocks noGrp="1"/>
          </p:cNvSpPr>
          <p:nvPr>
            <p:ph sz="quarter" idx="13"/>
          </p:nvPr>
        </p:nvSpPr>
        <p:spPr/>
        <p:txBody>
          <a:bodyPr>
            <a:normAutofit fontScale="85000" lnSpcReduction="10000"/>
          </a:bodyPr>
          <a:lstStyle/>
          <a:p>
            <a:pPr algn="just"/>
            <a:r>
              <a:rPr lang="es-ES" b="1" dirty="0">
                <a:latin typeface="Arial" panose="020B0604020202020204" pitchFamily="34" charset="0"/>
                <a:cs typeface="Arial" panose="020B0604020202020204" pitchFamily="34" charset="0"/>
              </a:rPr>
              <a:t>DIDÁCTICA GENERAL Y DIDÁCTICAS ESPECÍFICAS </a:t>
            </a:r>
          </a:p>
          <a:p>
            <a:pPr algn="just"/>
            <a:r>
              <a:rPr lang="es-ES" dirty="0">
                <a:latin typeface="Arial" panose="020B0604020202020204" pitchFamily="34" charset="0"/>
                <a:cs typeface="Arial" panose="020B0604020202020204" pitchFamily="34" charset="0"/>
              </a:rPr>
              <a:t>Alicia R. W. de </a:t>
            </a:r>
            <a:r>
              <a:rPr lang="es-ES" dirty="0" err="1">
                <a:latin typeface="Arial" panose="020B0604020202020204" pitchFamily="34" charset="0"/>
                <a:cs typeface="Arial" panose="020B0604020202020204" pitchFamily="34" charset="0"/>
              </a:rPr>
              <a:t>Camilloni</a:t>
            </a:r>
            <a:r>
              <a:rPr lang="es-ES" dirty="0">
                <a:latin typeface="Arial" panose="020B0604020202020204" pitchFamily="34" charset="0"/>
                <a:cs typeface="Arial" panose="020B0604020202020204" pitchFamily="34" charset="0"/>
              </a:rPr>
              <a:t> </a:t>
            </a:r>
          </a:p>
          <a:p>
            <a:pPr algn="just"/>
            <a:r>
              <a:rPr lang="es-ES" dirty="0">
                <a:latin typeface="Arial" panose="020B0604020202020204" pitchFamily="34" charset="0"/>
                <a:cs typeface="Arial" panose="020B0604020202020204" pitchFamily="34" charset="0"/>
              </a:rPr>
              <a:t>3. Didácticas específicas de las disciplinas: didáctica de la Matemática, de la Lengua, de las Ciencias Sociales, de las Ciencias Naturales, de la Educación Física, del Arte, etcétera. Estas divisiones, a su vez, dan lugar a subdivisiones que alcanzan niveles crecientes de especificidad, tales como didáctica de la enseñanza de la lectoescritura, didáctica de la educación en valores, didáctica de la educación técnica, didáctica de la música, didáctica de la natación o didáctica del inglés como segunda lengua. A estas delimitaciones se les van agregando otras más específicas aún, como, por ejemplo, didáctica del inglés como segunda lengua con propósitos específicos que pueden ser algunos de los siguientes: viaje, negocios, lectura literaria, conversación social, etcétera.</a:t>
            </a:r>
          </a:p>
        </p:txBody>
      </p:sp>
    </p:spTree>
    <p:extLst>
      <p:ext uri="{BB962C8B-B14F-4D97-AF65-F5344CB8AC3E}">
        <p14:creationId xmlns:p14="http://schemas.microsoft.com/office/powerpoint/2010/main" val="1778280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normAutofit fontScale="90000"/>
          </a:bodyPr>
          <a:lstStyle/>
          <a:p>
            <a:r>
              <a:rPr lang="es-EC" sz="3600" cap="none" dirty="0">
                <a:ln w="0"/>
                <a:solidFill>
                  <a:schemeClr val="tx1"/>
                </a:solidFill>
                <a:effectLst>
                  <a:outerShdw blurRad="38100" dist="19050" dir="2700000" algn="tl" rotWithShape="0">
                    <a:schemeClr val="dk1">
                      <a:alpha val="40000"/>
                    </a:schemeClr>
                  </a:outerShdw>
                </a:effectLst>
                <a:latin typeface="Helvetica" pitchFamily="2" charset="0"/>
              </a:rPr>
              <a:t> 1.2.1. Contextualización, conceptos, principios, enfoque</a:t>
            </a:r>
            <a:br>
              <a:rPr lang="es-EC" cap="none" dirty="0">
                <a:ln w="0"/>
                <a:solidFill>
                  <a:schemeClr val="tx1"/>
                </a:solidFill>
                <a:effectLst>
                  <a:outerShdw blurRad="38100" dist="19050" dir="2700000" algn="tl" rotWithShape="0">
                    <a:schemeClr val="dk1">
                      <a:alpha val="40000"/>
                    </a:schemeClr>
                  </a:outerShdw>
                </a:effectLst>
              </a:rPr>
            </a:br>
            <a:endParaRPr lang="es-EC" dirty="0"/>
          </a:p>
        </p:txBody>
      </p:sp>
      <p:sp>
        <p:nvSpPr>
          <p:cNvPr id="3" name="Marcador de contenido 2">
            <a:extLst>
              <a:ext uri="{FF2B5EF4-FFF2-40B4-BE49-F238E27FC236}">
                <a16:creationId xmlns:a16="http://schemas.microsoft.com/office/drawing/2014/main" id="{63DDB1BF-7447-07A2-4557-F716A256F09E}"/>
              </a:ext>
            </a:extLst>
          </p:cNvPr>
          <p:cNvSpPr>
            <a:spLocks noGrp="1"/>
          </p:cNvSpPr>
          <p:nvPr>
            <p:ph sz="quarter" idx="13"/>
          </p:nvPr>
        </p:nvSpPr>
        <p:spPr/>
        <p:txBody>
          <a:bodyPr>
            <a:normAutofit/>
          </a:bodyPr>
          <a:lstStyle/>
          <a:p>
            <a:pPr algn="just"/>
            <a:r>
              <a:rPr lang="es-ES" sz="1600" b="1" dirty="0">
                <a:latin typeface="Arial" panose="020B0604020202020204" pitchFamily="34" charset="0"/>
                <a:cs typeface="Arial" panose="020B0604020202020204" pitchFamily="34" charset="0"/>
              </a:rPr>
              <a:t>DIDÁCTICA GENERAL Y DIDÁCTICAS ESPECÍFICAS </a:t>
            </a:r>
          </a:p>
          <a:p>
            <a:pPr algn="just"/>
            <a:r>
              <a:rPr lang="es-ES" sz="1600" dirty="0">
                <a:latin typeface="Arial" panose="020B0604020202020204" pitchFamily="34" charset="0"/>
                <a:cs typeface="Arial" panose="020B0604020202020204" pitchFamily="34" charset="0"/>
              </a:rPr>
              <a:t>Alicia R. W. de </a:t>
            </a:r>
            <a:r>
              <a:rPr lang="es-ES" sz="1600" dirty="0" err="1">
                <a:latin typeface="Arial" panose="020B0604020202020204" pitchFamily="34" charset="0"/>
                <a:cs typeface="Arial" panose="020B0604020202020204" pitchFamily="34" charset="0"/>
              </a:rPr>
              <a:t>Camilloni</a:t>
            </a:r>
            <a:r>
              <a:rPr lang="es-ES" sz="1600" dirty="0">
                <a:latin typeface="Arial" panose="020B0604020202020204" pitchFamily="34" charset="0"/>
                <a:cs typeface="Arial" panose="020B0604020202020204" pitchFamily="34" charset="0"/>
              </a:rPr>
              <a:t> </a:t>
            </a:r>
          </a:p>
          <a:p>
            <a:pPr algn="just"/>
            <a:r>
              <a:rPr lang="es-ES" sz="1600" dirty="0">
                <a:latin typeface="Arial" panose="020B0604020202020204" pitchFamily="34" charset="0"/>
                <a:cs typeface="Arial" panose="020B0604020202020204" pitchFamily="34" charset="0"/>
              </a:rPr>
              <a:t>4. Didácticas específicas según el tipo de institución: didáctica específica de la Educación Formal o de la Educación No Formal, con subdivisiones según se trate, por ejemplo, en el primer caso, de escuelas rurales o urbanas y, en el último caso, de instituciones de capacitación para el trabajo o de instituciones recreativas, entre otras.</a:t>
            </a:r>
          </a:p>
        </p:txBody>
      </p:sp>
    </p:spTree>
    <p:extLst>
      <p:ext uri="{BB962C8B-B14F-4D97-AF65-F5344CB8AC3E}">
        <p14:creationId xmlns:p14="http://schemas.microsoft.com/office/powerpoint/2010/main" val="9709639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normAutofit fontScale="90000"/>
          </a:bodyPr>
          <a:lstStyle/>
          <a:p>
            <a:r>
              <a:rPr lang="es-EC" sz="3600" cap="none" dirty="0">
                <a:ln w="0"/>
                <a:solidFill>
                  <a:schemeClr val="tx1"/>
                </a:solidFill>
                <a:effectLst>
                  <a:outerShdw blurRad="38100" dist="19050" dir="2700000" algn="tl" rotWithShape="0">
                    <a:schemeClr val="dk1">
                      <a:alpha val="40000"/>
                    </a:schemeClr>
                  </a:outerShdw>
                </a:effectLst>
                <a:latin typeface="Helvetica" pitchFamily="2" charset="0"/>
              </a:rPr>
              <a:t> 1.2.1. Contextualización, conceptos, principios, enfoque</a:t>
            </a:r>
            <a:br>
              <a:rPr lang="es-EC" cap="none" dirty="0">
                <a:ln w="0"/>
                <a:solidFill>
                  <a:schemeClr val="tx1"/>
                </a:solidFill>
                <a:effectLst>
                  <a:outerShdw blurRad="38100" dist="19050" dir="2700000" algn="tl" rotWithShape="0">
                    <a:schemeClr val="dk1">
                      <a:alpha val="40000"/>
                    </a:schemeClr>
                  </a:outerShdw>
                </a:effectLst>
              </a:rPr>
            </a:br>
            <a:endParaRPr lang="es-EC" dirty="0"/>
          </a:p>
        </p:txBody>
      </p:sp>
      <p:sp>
        <p:nvSpPr>
          <p:cNvPr id="3" name="Marcador de contenido 2">
            <a:extLst>
              <a:ext uri="{FF2B5EF4-FFF2-40B4-BE49-F238E27FC236}">
                <a16:creationId xmlns:a16="http://schemas.microsoft.com/office/drawing/2014/main" id="{63DDB1BF-7447-07A2-4557-F716A256F09E}"/>
              </a:ext>
            </a:extLst>
          </p:cNvPr>
          <p:cNvSpPr>
            <a:spLocks noGrp="1"/>
          </p:cNvSpPr>
          <p:nvPr>
            <p:ph sz="quarter" idx="13"/>
          </p:nvPr>
        </p:nvSpPr>
        <p:spPr/>
        <p:txBody>
          <a:bodyPr>
            <a:normAutofit/>
          </a:bodyPr>
          <a:lstStyle/>
          <a:p>
            <a:pPr algn="just"/>
            <a:r>
              <a:rPr lang="es-ES" sz="1600" b="1" dirty="0">
                <a:latin typeface="Arial" panose="020B0604020202020204" pitchFamily="34" charset="0"/>
                <a:cs typeface="Arial" panose="020B0604020202020204" pitchFamily="34" charset="0"/>
              </a:rPr>
              <a:t>DIDÁCTICA GENERAL Y DIDÁCTICAS ESPECÍFICAS </a:t>
            </a:r>
          </a:p>
          <a:p>
            <a:pPr algn="just"/>
            <a:r>
              <a:rPr lang="es-ES" sz="1600" dirty="0">
                <a:latin typeface="Arial" panose="020B0604020202020204" pitchFamily="34" charset="0"/>
                <a:cs typeface="Arial" panose="020B0604020202020204" pitchFamily="34" charset="0"/>
              </a:rPr>
              <a:t>Alicia R. W. de </a:t>
            </a:r>
            <a:r>
              <a:rPr lang="es-ES" sz="1600" dirty="0" err="1">
                <a:latin typeface="Arial" panose="020B0604020202020204" pitchFamily="34" charset="0"/>
                <a:cs typeface="Arial" panose="020B0604020202020204" pitchFamily="34" charset="0"/>
              </a:rPr>
              <a:t>Camilloni</a:t>
            </a:r>
            <a:r>
              <a:rPr lang="es-ES" sz="1600" dirty="0">
                <a:latin typeface="Arial" panose="020B0604020202020204" pitchFamily="34" charset="0"/>
                <a:cs typeface="Arial" panose="020B0604020202020204" pitchFamily="34" charset="0"/>
              </a:rPr>
              <a:t> </a:t>
            </a:r>
          </a:p>
          <a:p>
            <a:pPr algn="just"/>
            <a:r>
              <a:rPr lang="es-ES" sz="1600" dirty="0">
                <a:latin typeface="Arial" panose="020B0604020202020204" pitchFamily="34" charset="0"/>
                <a:cs typeface="Arial" panose="020B0604020202020204" pitchFamily="34" charset="0"/>
              </a:rPr>
              <a:t>5. Didácticas específicas según las características de los sujetos: inmigrantes, personas que vivieron situaciones traumáticas, minorías culturales o personas con necesidades especiales, las que a su vez se diferencian según el tipo y grado de necesidad como, por ejemplo, sordos, </a:t>
            </a:r>
            <a:r>
              <a:rPr lang="es-ES" sz="1600" dirty="0" err="1">
                <a:latin typeface="Arial" panose="020B0604020202020204" pitchFamily="34" charset="0"/>
                <a:cs typeface="Arial" panose="020B0604020202020204" pitchFamily="34" charset="0"/>
              </a:rPr>
              <a:t>hipoacúsicos</a:t>
            </a:r>
            <a:r>
              <a:rPr lang="es-ES" sz="1600" dirty="0">
                <a:latin typeface="Arial" panose="020B0604020202020204" pitchFamily="34" charset="0"/>
                <a:cs typeface="Arial" panose="020B0604020202020204" pitchFamily="34" charset="0"/>
              </a:rPr>
              <a:t>, superdotados, etcétera. Como se ve, sería imposible detallar todas las didácticas específicas…</a:t>
            </a:r>
          </a:p>
        </p:txBody>
      </p:sp>
    </p:spTree>
    <p:extLst>
      <p:ext uri="{BB962C8B-B14F-4D97-AF65-F5344CB8AC3E}">
        <p14:creationId xmlns:p14="http://schemas.microsoft.com/office/powerpoint/2010/main" val="40983614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normAutofit fontScale="90000"/>
          </a:bodyPr>
          <a:lstStyle/>
          <a:p>
            <a:r>
              <a:rPr lang="es-EC" sz="3600" cap="none" dirty="0">
                <a:ln w="0"/>
                <a:solidFill>
                  <a:schemeClr val="tx1"/>
                </a:solidFill>
                <a:effectLst>
                  <a:outerShdw blurRad="38100" dist="19050" dir="2700000" algn="tl" rotWithShape="0">
                    <a:schemeClr val="dk1">
                      <a:alpha val="40000"/>
                    </a:schemeClr>
                  </a:outerShdw>
                </a:effectLst>
                <a:latin typeface="Helvetica" pitchFamily="2" charset="0"/>
              </a:rPr>
              <a:t> 1.2.1. Contextualización, conceptos, principios, enfoque</a:t>
            </a:r>
            <a:br>
              <a:rPr lang="es-EC" cap="none" dirty="0">
                <a:ln w="0"/>
                <a:solidFill>
                  <a:schemeClr val="tx1"/>
                </a:solidFill>
                <a:effectLst>
                  <a:outerShdw blurRad="38100" dist="19050" dir="2700000" algn="tl" rotWithShape="0">
                    <a:schemeClr val="dk1">
                      <a:alpha val="40000"/>
                    </a:schemeClr>
                  </a:outerShdw>
                </a:effectLst>
              </a:rPr>
            </a:br>
            <a:endParaRPr lang="es-EC" dirty="0"/>
          </a:p>
        </p:txBody>
      </p:sp>
      <p:sp>
        <p:nvSpPr>
          <p:cNvPr id="3" name="Marcador de contenido 2">
            <a:extLst>
              <a:ext uri="{FF2B5EF4-FFF2-40B4-BE49-F238E27FC236}">
                <a16:creationId xmlns:a16="http://schemas.microsoft.com/office/drawing/2014/main" id="{63DDB1BF-7447-07A2-4557-F716A256F09E}"/>
              </a:ext>
            </a:extLst>
          </p:cNvPr>
          <p:cNvSpPr>
            <a:spLocks noGrp="1"/>
          </p:cNvSpPr>
          <p:nvPr>
            <p:ph sz="quarter" idx="13"/>
          </p:nvPr>
        </p:nvSpPr>
        <p:spPr/>
        <p:txBody>
          <a:bodyPr>
            <a:noAutofit/>
          </a:bodyPr>
          <a:lstStyle/>
          <a:p>
            <a:pPr algn="just"/>
            <a:r>
              <a:rPr lang="es-ES" sz="1600" b="1" dirty="0">
                <a:latin typeface="Arial" panose="020B0604020202020204" pitchFamily="34" charset="0"/>
                <a:cs typeface="Arial" panose="020B0604020202020204" pitchFamily="34" charset="0"/>
              </a:rPr>
              <a:t>¿Qué es la didáctica general y especial?</a:t>
            </a:r>
          </a:p>
          <a:p>
            <a:pPr algn="just"/>
            <a:r>
              <a:rPr lang="es-ES" sz="1600" dirty="0">
                <a:latin typeface="Arial" panose="020B0604020202020204" pitchFamily="34" charset="0"/>
                <a:cs typeface="Arial" panose="020B0604020202020204" pitchFamily="34" charset="0"/>
              </a:rPr>
              <a:t>Se puede sintetizar que la didáctica general está más cerca de las teorías del aprendizaje y los procesos de cognición y las didácticas específicas están más cerca de la práctica, debido a que está determinada por los contenidos, las edades, el nivel educativo.</a:t>
            </a:r>
          </a:p>
          <a:p>
            <a:pPr algn="just"/>
            <a:r>
              <a:rPr lang="es-ES" sz="1600" b="1" dirty="0">
                <a:latin typeface="Arial" panose="020B0604020202020204" pitchFamily="34" charset="0"/>
                <a:cs typeface="Arial" panose="020B0604020202020204" pitchFamily="34" charset="0"/>
              </a:rPr>
              <a:t>¿Qué es la didáctica general y especifica?</a:t>
            </a:r>
          </a:p>
          <a:p>
            <a:pPr algn="just"/>
            <a:r>
              <a:rPr lang="es-ES" sz="1600" dirty="0">
                <a:latin typeface="Arial" panose="020B0604020202020204" pitchFamily="34" charset="0"/>
                <a:cs typeface="Arial" panose="020B0604020202020204" pitchFamily="34" charset="0"/>
              </a:rPr>
              <a:t>La Didáctica General estudia los principios y normas generales de instrucción, enseñanza y aprendizaje. ... La Didáctica Especial considera los principios y normas especiales de institución, enseñanza y aprendizaje, de acuerdo con ciertas circunstancias y condiciones.</a:t>
            </a:r>
          </a:p>
          <a:p>
            <a:pPr algn="just"/>
            <a:r>
              <a:rPr lang="es-ES" sz="1600" dirty="0">
                <a:latin typeface="Arial" panose="020B0604020202020204" pitchFamily="34" charset="0"/>
                <a:cs typeface="Arial" panose="020B0604020202020204" pitchFamily="34" charset="0"/>
              </a:rPr>
              <a:t>Fuente: internet</a:t>
            </a:r>
          </a:p>
        </p:txBody>
      </p:sp>
    </p:spTree>
    <p:extLst>
      <p:ext uri="{BB962C8B-B14F-4D97-AF65-F5344CB8AC3E}">
        <p14:creationId xmlns:p14="http://schemas.microsoft.com/office/powerpoint/2010/main" val="33333642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normAutofit fontScale="90000"/>
          </a:bodyPr>
          <a:lstStyle/>
          <a:p>
            <a:r>
              <a:rPr lang="es-EC" sz="3600" cap="none" dirty="0">
                <a:ln w="0"/>
                <a:solidFill>
                  <a:schemeClr val="tx1"/>
                </a:solidFill>
                <a:effectLst>
                  <a:outerShdw blurRad="38100" dist="19050" dir="2700000" algn="tl" rotWithShape="0">
                    <a:schemeClr val="dk1">
                      <a:alpha val="40000"/>
                    </a:schemeClr>
                  </a:outerShdw>
                </a:effectLst>
                <a:latin typeface="Helvetica" pitchFamily="2" charset="0"/>
              </a:rPr>
              <a:t> 1.2.1. Contextualización, conceptos, principios, enfoque</a:t>
            </a:r>
            <a:br>
              <a:rPr lang="es-EC" cap="none" dirty="0">
                <a:ln w="0"/>
                <a:solidFill>
                  <a:schemeClr val="tx1"/>
                </a:solidFill>
                <a:effectLst>
                  <a:outerShdw blurRad="38100" dist="19050" dir="2700000" algn="tl" rotWithShape="0">
                    <a:schemeClr val="dk1">
                      <a:alpha val="40000"/>
                    </a:schemeClr>
                  </a:outerShdw>
                </a:effectLst>
              </a:rPr>
            </a:br>
            <a:endParaRPr lang="es-EC" dirty="0"/>
          </a:p>
        </p:txBody>
      </p:sp>
      <p:sp>
        <p:nvSpPr>
          <p:cNvPr id="3" name="Marcador de contenido 2">
            <a:extLst>
              <a:ext uri="{FF2B5EF4-FFF2-40B4-BE49-F238E27FC236}">
                <a16:creationId xmlns:a16="http://schemas.microsoft.com/office/drawing/2014/main" id="{63DDB1BF-7447-07A2-4557-F716A256F09E}"/>
              </a:ext>
            </a:extLst>
          </p:cNvPr>
          <p:cNvSpPr>
            <a:spLocks noGrp="1"/>
          </p:cNvSpPr>
          <p:nvPr>
            <p:ph sz="quarter" idx="13"/>
          </p:nvPr>
        </p:nvSpPr>
        <p:spPr>
          <a:xfrm>
            <a:off x="913774" y="2367092"/>
            <a:ext cx="10363826" cy="3687344"/>
          </a:xfrm>
        </p:spPr>
        <p:txBody>
          <a:bodyPr>
            <a:noAutofit/>
          </a:bodyPr>
          <a:lstStyle/>
          <a:p>
            <a:pPr algn="just"/>
            <a:r>
              <a:rPr lang="es-ES" sz="1600" b="1" dirty="0">
                <a:latin typeface="Arial" panose="020B0604020202020204" pitchFamily="34" charset="0"/>
                <a:cs typeface="Arial" panose="020B0604020202020204" pitchFamily="34" charset="0"/>
              </a:rPr>
              <a:t>Didáctica de la Informática</a:t>
            </a:r>
          </a:p>
          <a:p>
            <a:pPr algn="just"/>
            <a:r>
              <a:rPr lang="es-ES" sz="1600" dirty="0">
                <a:latin typeface="Arial" panose="020B0604020202020204" pitchFamily="34" charset="0"/>
                <a:cs typeface="Arial" panose="020B0604020202020204" pitchFamily="34" charset="0"/>
              </a:rPr>
              <a:t>La didáctica de la informática forma parte del conjunto de cátedras profesionales es el punto de confluencia de otras asignaturas como pedagogía , currículo y Evaluación de carácter educativo con las técnicas como programación ,tic que el futuro profesional debe enseñar. </a:t>
            </a:r>
          </a:p>
          <a:p>
            <a:pPr algn="just"/>
            <a:r>
              <a:rPr lang="es-ES" sz="1600" dirty="0">
                <a:latin typeface="Arial" panose="020B0604020202020204" pitchFamily="34" charset="0"/>
                <a:cs typeface="Arial" panose="020B0604020202020204" pitchFamily="34" charset="0"/>
              </a:rPr>
              <a:t>un profesional de informática  educativa debe ser capaz de establecer una relación positiva con el estudiante  favoreciendo su desarrollo  personal en los ámbitos cognitivo, psicomotriz y afectivo, para ello desarrolla modelos, estrategias y destrezas básicas de enseñanza con herramientas digitales y fomenta las destrezas investigadoras consciente de la dinámica de los procesos de enseñanza aprendizaje relacionados a la informática.(J. Camacho, 2016)</a:t>
            </a:r>
          </a:p>
        </p:txBody>
      </p:sp>
    </p:spTree>
    <p:extLst>
      <p:ext uri="{BB962C8B-B14F-4D97-AF65-F5344CB8AC3E}">
        <p14:creationId xmlns:p14="http://schemas.microsoft.com/office/powerpoint/2010/main" val="3772481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normAutofit fontScale="90000"/>
          </a:bodyPr>
          <a:lstStyle/>
          <a:p>
            <a:r>
              <a:rPr lang="es-EC" sz="3600" cap="none" dirty="0">
                <a:ln w="0"/>
                <a:solidFill>
                  <a:schemeClr val="tx1"/>
                </a:solidFill>
                <a:effectLst>
                  <a:outerShdw blurRad="38100" dist="19050" dir="2700000" algn="tl" rotWithShape="0">
                    <a:schemeClr val="dk1">
                      <a:alpha val="40000"/>
                    </a:schemeClr>
                  </a:outerShdw>
                </a:effectLst>
                <a:latin typeface="Helvetica" pitchFamily="2" charset="0"/>
              </a:rPr>
              <a:t> </a:t>
            </a:r>
            <a:r>
              <a:rPr lang="es-ES" sz="3600" cap="none" dirty="0">
                <a:ln w="0"/>
                <a:solidFill>
                  <a:schemeClr val="tx1"/>
                </a:solidFill>
                <a:effectLst>
                  <a:outerShdw blurRad="38100" dist="19050" dir="2700000" algn="tl" rotWithShape="0">
                    <a:schemeClr val="dk1">
                      <a:alpha val="40000"/>
                    </a:schemeClr>
                  </a:outerShdw>
                </a:effectLst>
                <a:latin typeface="Helvetica" pitchFamily="2" charset="0"/>
              </a:rPr>
              <a:t>1.2.2. Enseñanza y aprendizaje de la informática y asignaturas afines.</a:t>
            </a:r>
            <a:br>
              <a:rPr lang="es-EC" cap="none" dirty="0">
                <a:ln w="0"/>
                <a:solidFill>
                  <a:schemeClr val="tx1"/>
                </a:solidFill>
                <a:effectLst>
                  <a:outerShdw blurRad="38100" dist="19050" dir="2700000" algn="tl" rotWithShape="0">
                    <a:schemeClr val="dk1">
                      <a:alpha val="40000"/>
                    </a:schemeClr>
                  </a:outerShdw>
                </a:effectLst>
              </a:rPr>
            </a:br>
            <a:endParaRPr lang="es-EC" dirty="0"/>
          </a:p>
        </p:txBody>
      </p:sp>
      <p:sp>
        <p:nvSpPr>
          <p:cNvPr id="3" name="Marcador de contenido 2">
            <a:extLst>
              <a:ext uri="{FF2B5EF4-FFF2-40B4-BE49-F238E27FC236}">
                <a16:creationId xmlns:a16="http://schemas.microsoft.com/office/drawing/2014/main" id="{63DDB1BF-7447-07A2-4557-F716A256F09E}"/>
              </a:ext>
            </a:extLst>
          </p:cNvPr>
          <p:cNvSpPr>
            <a:spLocks noGrp="1"/>
          </p:cNvSpPr>
          <p:nvPr>
            <p:ph sz="quarter" idx="13"/>
          </p:nvPr>
        </p:nvSpPr>
        <p:spPr>
          <a:xfrm>
            <a:off x="913774" y="2367091"/>
            <a:ext cx="10363826" cy="4366217"/>
          </a:xfrm>
        </p:spPr>
        <p:txBody>
          <a:bodyPr>
            <a:noAutofit/>
          </a:bodyPr>
          <a:lstStyle/>
          <a:p>
            <a:pPr algn="just"/>
            <a:r>
              <a:rPr lang="es-ES" sz="1400" b="1" dirty="0">
                <a:latin typeface="Arial" panose="020B0604020202020204" pitchFamily="34" charset="0"/>
                <a:cs typeface="Arial" panose="020B0604020202020204" pitchFamily="34" charset="0"/>
              </a:rPr>
              <a:t>enseñanza de la Informática</a:t>
            </a:r>
          </a:p>
          <a:p>
            <a:pPr algn="just"/>
            <a:r>
              <a:rPr lang="es-ES" sz="1400" dirty="0">
                <a:latin typeface="Arial" panose="020B0604020202020204" pitchFamily="34" charset="0"/>
                <a:cs typeface="Arial" panose="020B0604020202020204" pitchFamily="34" charset="0"/>
              </a:rPr>
              <a:t>La inserción de la Informática en los diferentes niveles de enseñanza ha impuesto la necesidad de la formación adecuada del personal docente capaz de asumir la dirección del proceso de enseñanza-aprendizaje de esta disciplina. Es decir, profesores de Informática o materias afines con los conocimientos necesarios para estructurar didácticamente e impartir clases de Informática, aplicando métodos de enseñanza apropiados.</a:t>
            </a:r>
          </a:p>
          <a:p>
            <a:pPr algn="just"/>
            <a:r>
              <a:rPr lang="es-ES" sz="1400" dirty="0">
                <a:latin typeface="Arial" panose="020B0604020202020204" pitchFamily="34" charset="0"/>
                <a:cs typeface="Arial" panose="020B0604020202020204" pitchFamily="34" charset="0"/>
              </a:rPr>
              <a:t>La metodología de enseñanza de la Informática tiene por tanto como objeto de estudio las regularidades del proceso de docente educativo en el marco de la enseñanza de la Informática, es decir, estudia cómo proceder en la transmisión y formación del conocimiento informático que comprende las distintas disciplinas informáticas.</a:t>
            </a:r>
          </a:p>
          <a:p>
            <a:pPr algn="just"/>
            <a:r>
              <a:rPr lang="es-ES" sz="1400" dirty="0">
                <a:latin typeface="Arial" panose="020B0604020202020204" pitchFamily="34" charset="0"/>
                <a:cs typeface="Arial" panose="020B0604020202020204" pitchFamily="34" charset="0"/>
              </a:rPr>
              <a:t>Por ello, para formar al futuro profesor con los conocimientos didáctico-metodológicos necesarios para impartir una enseñanza científicamente fundamentada de la Computación hay que poner de manifiesto el estado actual y las tendencias de desarrollo perspectivo de la metodología de forma que, el futuro egresado, pueda enriquecer con su experiencia la propia teoría y práctica de dicha disciplina. (</a:t>
            </a:r>
            <a:r>
              <a:rPr lang="es-ES" sz="1400" dirty="0">
                <a:hlinkClick r:id="rId2"/>
              </a:rPr>
              <a:t>APRENDIZAJE Y ENSEÑANZA DE LA INFORMÁTICA (23300022) - Curso: 2018 - </a:t>
            </a:r>
            <a:r>
              <a:rPr lang="es-ES" sz="1400" dirty="0" err="1">
                <a:hlinkClick r:id="rId2"/>
              </a:rPr>
              <a:t>PRESENTACI&amp;Oacute;N</a:t>
            </a:r>
            <a:r>
              <a:rPr lang="es-ES" sz="1400" dirty="0">
                <a:hlinkClick r:id="rId2"/>
              </a:rPr>
              <a:t> | Universidad Nacional de Educación a Distancia (uned.es)</a:t>
            </a:r>
            <a:r>
              <a:rPr lang="es-ES" sz="1400" dirty="0"/>
              <a:t>)</a:t>
            </a:r>
            <a:endParaRPr lang="es-E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14835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normAutofit/>
          </a:bodyPr>
          <a:lstStyle/>
          <a:p>
            <a:r>
              <a:rPr lang="es-EC" sz="3600" cap="none" dirty="0">
                <a:ln w="0"/>
                <a:solidFill>
                  <a:schemeClr val="tx1"/>
                </a:solidFill>
                <a:effectLst>
                  <a:outerShdw blurRad="38100" dist="19050" dir="2700000" algn="tl" rotWithShape="0">
                    <a:schemeClr val="dk1">
                      <a:alpha val="40000"/>
                    </a:schemeClr>
                  </a:outerShdw>
                </a:effectLst>
                <a:latin typeface="Helvetica" pitchFamily="2" charset="0"/>
              </a:rPr>
              <a:t> </a:t>
            </a:r>
            <a:r>
              <a:rPr lang="es-ES" sz="3600" cap="none" dirty="0">
                <a:ln w="0"/>
                <a:solidFill>
                  <a:schemeClr val="tx1"/>
                </a:solidFill>
                <a:effectLst>
                  <a:outerShdw blurRad="38100" dist="19050" dir="2700000" algn="tl" rotWithShape="0">
                    <a:schemeClr val="dk1">
                      <a:alpha val="40000"/>
                    </a:schemeClr>
                  </a:outerShdw>
                </a:effectLst>
                <a:latin typeface="Helvetica" pitchFamily="2" charset="0"/>
              </a:rPr>
              <a:t>1.2.3. Competencias Digitales del docente y estudiante.</a:t>
            </a:r>
            <a:endParaRPr lang="es-EC" dirty="0"/>
          </a:p>
        </p:txBody>
      </p:sp>
      <p:sp>
        <p:nvSpPr>
          <p:cNvPr id="3" name="Marcador de contenido 2">
            <a:extLst>
              <a:ext uri="{FF2B5EF4-FFF2-40B4-BE49-F238E27FC236}">
                <a16:creationId xmlns:a16="http://schemas.microsoft.com/office/drawing/2014/main" id="{63DDB1BF-7447-07A2-4557-F716A256F09E}"/>
              </a:ext>
            </a:extLst>
          </p:cNvPr>
          <p:cNvSpPr>
            <a:spLocks noGrp="1"/>
          </p:cNvSpPr>
          <p:nvPr>
            <p:ph sz="quarter" idx="13"/>
          </p:nvPr>
        </p:nvSpPr>
        <p:spPr>
          <a:xfrm>
            <a:off x="913774" y="2367091"/>
            <a:ext cx="10363826" cy="4366217"/>
          </a:xfrm>
        </p:spPr>
        <p:txBody>
          <a:bodyPr>
            <a:noAutofit/>
          </a:bodyPr>
          <a:lstStyle/>
          <a:p>
            <a:pPr algn="just"/>
            <a:r>
              <a:rPr lang="es-ES" sz="1400" b="1" dirty="0">
                <a:latin typeface="Arial" panose="020B0604020202020204" pitchFamily="34" charset="0"/>
                <a:cs typeface="Arial" panose="020B0604020202020204" pitchFamily="34" charset="0"/>
              </a:rPr>
              <a:t>COMPETENCIAS DIGITALES</a:t>
            </a:r>
          </a:p>
          <a:p>
            <a:pPr algn="just"/>
            <a:r>
              <a:rPr lang="es-ES" sz="1400" dirty="0">
                <a:latin typeface="Arial" panose="020B0604020202020204" pitchFamily="34" charset="0"/>
                <a:cs typeface="Arial" panose="020B0604020202020204" pitchFamily="34" charset="0"/>
              </a:rPr>
              <a:t>El desarrollo de competencias en un entorno informático, una vez más, dependerá en gran medida de la aproximación epistemológica a la enseñanza. La informática se puede utilizar para centrarse en la comprensión y el entendimiento, a través de un enfoque conductista del aprendizaje mediado por tecnologías. Sin embargo, los canales de comunicación que ofrece la informática también permiten enfoques más constructivistas, a través del debate online entre estudiantes y trabajos multimedia creados por los propios estudiantes.</a:t>
            </a:r>
          </a:p>
          <a:p>
            <a:pPr algn="just"/>
            <a:r>
              <a:rPr lang="es-ES" sz="1400" dirty="0">
                <a:latin typeface="Arial" panose="020B0604020202020204" pitchFamily="34" charset="0"/>
                <a:cs typeface="Arial" panose="020B0604020202020204" pitchFamily="34" charset="0"/>
              </a:rPr>
              <a:t>De este modo, la informática se puede utilizar (únicamente) para:</a:t>
            </a:r>
          </a:p>
          <a:p>
            <a:pPr algn="just"/>
            <a:r>
              <a:rPr lang="es-ES" sz="1400" dirty="0">
                <a:latin typeface="Arial" panose="020B0604020202020204" pitchFamily="34" charset="0"/>
                <a:cs typeface="Arial" panose="020B0604020202020204" pitchFamily="34" charset="0"/>
              </a:rPr>
              <a:t>desarrollar y evaluar la comprensión del contenido de los estudiantes a través del aprendizaje/evaluaciones basadas en las computadoras;</a:t>
            </a:r>
          </a:p>
          <a:p>
            <a:pPr algn="just"/>
            <a:r>
              <a:rPr lang="es-ES" sz="1400" dirty="0">
                <a:latin typeface="Arial" panose="020B0604020202020204" pitchFamily="34" charset="0"/>
                <a:cs typeface="Arial" panose="020B0604020202020204" pitchFamily="34" charset="0"/>
              </a:rPr>
              <a:t>desarrollar la programación informática y otros conocimientos y competencias de las TIC;</a:t>
            </a:r>
          </a:p>
          <a:p>
            <a:pPr algn="just"/>
            <a:r>
              <a:rPr lang="es-ES" sz="1400" dirty="0">
                <a:latin typeface="Arial" panose="020B0604020202020204" pitchFamily="34" charset="0"/>
                <a:cs typeface="Arial" panose="020B0604020202020204" pitchFamily="34" charset="0"/>
              </a:rPr>
              <a:t>desarrollar competencias de toma de decisiones mediante el uso de simulaciones y/o mundos virtuales;</a:t>
            </a:r>
          </a:p>
          <a:p>
            <a:pPr algn="just"/>
            <a:endParaRPr lang="es-E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5767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F9DF4C-4B7B-8CE1-802B-C54BA938F3B1}"/>
              </a:ext>
            </a:extLst>
          </p:cNvPr>
          <p:cNvSpPr>
            <a:spLocks noGrp="1"/>
          </p:cNvSpPr>
          <p:nvPr>
            <p:ph type="ctrTitle"/>
          </p:nvPr>
        </p:nvSpPr>
        <p:spPr/>
        <p:txBody>
          <a:bodyPr/>
          <a:lstStyle/>
          <a:p>
            <a:r>
              <a:rPr lang="es-419" dirty="0"/>
              <a:t>Didáctica de la informática</a:t>
            </a:r>
            <a:endParaRPr lang="es-EC" dirty="0"/>
          </a:p>
        </p:txBody>
      </p:sp>
      <p:sp>
        <p:nvSpPr>
          <p:cNvPr id="3" name="Subtítulo 2">
            <a:extLst>
              <a:ext uri="{FF2B5EF4-FFF2-40B4-BE49-F238E27FC236}">
                <a16:creationId xmlns:a16="http://schemas.microsoft.com/office/drawing/2014/main" id="{3F97FAB0-DB68-E752-5C28-308AB1C8BFC1}"/>
              </a:ext>
            </a:extLst>
          </p:cNvPr>
          <p:cNvSpPr>
            <a:spLocks noGrp="1"/>
          </p:cNvSpPr>
          <p:nvPr>
            <p:ph type="subTitle" idx="1"/>
          </p:nvPr>
        </p:nvSpPr>
        <p:spPr/>
        <p:txBody>
          <a:bodyPr/>
          <a:lstStyle/>
          <a:p>
            <a:r>
              <a:rPr lang="es-EC" sz="1800" cap="none"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1.2.1. Contextualización, conceptos, principios, enfoque</a:t>
            </a:r>
            <a:endParaRPr lang="es-EC" cap="none"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53332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S" sz="3600" cap="none" dirty="0">
                <a:ln w="0"/>
                <a:solidFill>
                  <a:schemeClr val="tx1"/>
                </a:solidFill>
                <a:effectLst>
                  <a:outerShdw blurRad="38100" dist="19050" dir="2700000" algn="tl" rotWithShape="0">
                    <a:schemeClr val="dk1">
                      <a:alpha val="40000"/>
                    </a:schemeClr>
                  </a:outerShdw>
                </a:effectLst>
                <a:latin typeface="Helvetica" pitchFamily="2" charset="0"/>
              </a:rPr>
              <a:t>1.2.3. Competencias Digitales del docente y estudiante.</a:t>
            </a:r>
          </a:p>
        </p:txBody>
      </p:sp>
      <p:sp>
        <p:nvSpPr>
          <p:cNvPr id="3" name="Marcador de contenido 2">
            <a:extLst>
              <a:ext uri="{FF2B5EF4-FFF2-40B4-BE49-F238E27FC236}">
                <a16:creationId xmlns:a16="http://schemas.microsoft.com/office/drawing/2014/main" id="{63DDB1BF-7447-07A2-4557-F716A256F09E}"/>
              </a:ext>
            </a:extLst>
          </p:cNvPr>
          <p:cNvSpPr>
            <a:spLocks noGrp="1"/>
          </p:cNvSpPr>
          <p:nvPr>
            <p:ph sz="quarter" idx="13"/>
          </p:nvPr>
        </p:nvSpPr>
        <p:spPr>
          <a:xfrm>
            <a:off x="913774" y="2367091"/>
            <a:ext cx="10363826" cy="4366217"/>
          </a:xfrm>
        </p:spPr>
        <p:txBody>
          <a:bodyPr>
            <a:noAutofit/>
          </a:bodyPr>
          <a:lstStyle/>
          <a:p>
            <a:pPr algn="just"/>
            <a:r>
              <a:rPr lang="es-ES" sz="1400" b="1" dirty="0">
                <a:latin typeface="Arial" panose="020B0604020202020204" pitchFamily="34" charset="0"/>
                <a:cs typeface="Arial" panose="020B0604020202020204" pitchFamily="34" charset="0"/>
              </a:rPr>
              <a:t>COMPETENCIAS DIGITALES</a:t>
            </a:r>
          </a:p>
          <a:p>
            <a:pPr algn="just"/>
            <a:r>
              <a:rPr lang="es-ES" sz="1400" dirty="0">
                <a:latin typeface="Arial" panose="020B0604020202020204" pitchFamily="34" charset="0"/>
                <a:cs typeface="Arial" panose="020B0604020202020204" pitchFamily="34" charset="0"/>
              </a:rPr>
              <a:t>desarrollar habilidades cognitivas de razonamiento, de argumentación basada en la evidencia, y la colaboración a través de foros de discusión online moderados por el docente;</a:t>
            </a:r>
          </a:p>
          <a:p>
            <a:pPr algn="just"/>
            <a:r>
              <a:rPr lang="es-ES" sz="1400" dirty="0">
                <a:latin typeface="Arial" panose="020B0604020202020204" pitchFamily="34" charset="0"/>
                <a:cs typeface="Arial" panose="020B0604020202020204" pitchFamily="34" charset="0"/>
              </a:rPr>
              <a:t>permitir a los estudiantes a crear sus propios artefactos/trabajo multimedia online mediante el uso de e-portafolios, mejorando así su capacidad de comunicación digital y la evaluación de sus conocimientos;</a:t>
            </a:r>
          </a:p>
          <a:p>
            <a:pPr algn="just"/>
            <a:r>
              <a:rPr lang="es-ES" sz="1400" dirty="0">
                <a:latin typeface="Arial" panose="020B0604020202020204" pitchFamily="34" charset="0"/>
                <a:cs typeface="Arial" panose="020B0604020202020204" pitchFamily="34" charset="0"/>
              </a:rPr>
              <a:t>desarrollar destrezas de diseño experimental, a través del uso de simulaciones, laboratorios virtuales y laboratorios remotos;</a:t>
            </a:r>
          </a:p>
          <a:p>
            <a:pPr algn="just"/>
            <a:r>
              <a:rPr lang="es-ES" sz="1400" dirty="0">
                <a:latin typeface="Arial" panose="020B0604020202020204" pitchFamily="34" charset="0"/>
                <a:cs typeface="Arial" panose="020B0604020202020204" pitchFamily="34" charset="0"/>
              </a:rPr>
              <a:t>desarrollar competencias de gestión del conocimiento y resolución de problemas, al exigir a los estudiantes encontrar, analizar, evaluar y aplicar los contenidos, obtenidos a través de Internet, a los problemas del mundo real;</a:t>
            </a:r>
          </a:p>
          <a:p>
            <a:pPr algn="just"/>
            <a:r>
              <a:rPr lang="es-ES" sz="1400" dirty="0">
                <a:latin typeface="Arial" panose="020B0604020202020204" pitchFamily="34" charset="0"/>
                <a:cs typeface="Arial" panose="020B0604020202020204" pitchFamily="34" charset="0"/>
              </a:rPr>
              <a:t>desarrollar competencias de expresión oral y escrita a través de presentaciones y a través de la comunicación con otros estudiantes y/o hablantes nativos a través de Internet. (</a:t>
            </a:r>
            <a:r>
              <a:rPr lang="es-ES" sz="1400" dirty="0">
                <a:hlinkClick r:id="rId2"/>
              </a:rPr>
              <a:t>7.5 Informática – Enseñar en la Era Digital (pressbooks.com)</a:t>
            </a:r>
            <a:r>
              <a:rPr lang="es-ES" sz="1400" dirty="0"/>
              <a:t>)</a:t>
            </a:r>
            <a:endParaRPr lang="es-E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37650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20988-F17C-05A3-7793-A55B3159585D}"/>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CEE3D05-B389-789B-561C-F22EF5271A1C}"/>
              </a:ext>
            </a:extLst>
          </p:cNvPr>
          <p:cNvSpPr>
            <a:spLocks noGrp="1"/>
          </p:cNvSpPr>
          <p:nvPr>
            <p:ph type="title"/>
          </p:nvPr>
        </p:nvSpPr>
        <p:spPr>
          <a:xfrm>
            <a:off x="913775" y="47002"/>
            <a:ext cx="10364451" cy="1275171"/>
          </a:xfrm>
        </p:spPr>
        <p:txBody>
          <a:bodyPr/>
          <a:lstStyle/>
          <a:p>
            <a:r>
              <a:rPr lang="es-EC" sz="3600" cap="none" dirty="0">
                <a:ln w="0"/>
                <a:solidFill>
                  <a:schemeClr val="tx1"/>
                </a:solidFill>
                <a:effectLst>
                  <a:outerShdw blurRad="38100" dist="19050" dir="2700000" algn="tl" rotWithShape="0">
                    <a:schemeClr val="dk1">
                      <a:alpha val="40000"/>
                    </a:schemeClr>
                  </a:outerShdw>
                </a:effectLst>
                <a:latin typeface="Helvetica" pitchFamily="2" charset="0"/>
              </a:rPr>
              <a:t> 1.2,4 Diseño Universal de Aprendizaje</a:t>
            </a:r>
            <a:br>
              <a:rPr lang="es-EC" cap="none" dirty="0">
                <a:ln w="0"/>
                <a:solidFill>
                  <a:schemeClr val="tx1"/>
                </a:solidFill>
                <a:effectLst>
                  <a:outerShdw blurRad="38100" dist="19050" dir="2700000" algn="tl" rotWithShape="0">
                    <a:schemeClr val="dk1">
                      <a:alpha val="40000"/>
                    </a:schemeClr>
                  </a:outerShdw>
                </a:effectLst>
              </a:rPr>
            </a:br>
            <a:endParaRPr lang="es-EC" dirty="0"/>
          </a:p>
        </p:txBody>
      </p:sp>
      <p:pic>
        <p:nvPicPr>
          <p:cNvPr id="3074" name="Picture 2" descr="Principios del Diseño Universal de Aprendizaje">
            <a:extLst>
              <a:ext uri="{FF2B5EF4-FFF2-40B4-BE49-F238E27FC236}">
                <a16:creationId xmlns:a16="http://schemas.microsoft.com/office/drawing/2014/main" id="{89B9405F-D11E-E536-5BEA-E81F181C78C9}"/>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913773" y="1158309"/>
            <a:ext cx="10140669" cy="5492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2721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C" sz="3600" cap="none" dirty="0">
                <a:ln w="0"/>
                <a:solidFill>
                  <a:schemeClr val="tx1"/>
                </a:solidFill>
                <a:effectLst>
                  <a:outerShdw blurRad="38100" dist="19050" dir="2700000" algn="tl" rotWithShape="0">
                    <a:schemeClr val="dk1">
                      <a:alpha val="40000"/>
                    </a:schemeClr>
                  </a:outerShdw>
                </a:effectLst>
                <a:latin typeface="Helvetica" pitchFamily="2" charset="0"/>
              </a:rPr>
              <a:t> 1.3 Funciones Didácticas</a:t>
            </a:r>
            <a:br>
              <a:rPr lang="es-EC" cap="none" dirty="0">
                <a:ln w="0"/>
                <a:solidFill>
                  <a:schemeClr val="tx1"/>
                </a:solidFill>
                <a:effectLst>
                  <a:outerShdw blurRad="38100" dist="19050" dir="2700000" algn="tl" rotWithShape="0">
                    <a:schemeClr val="dk1">
                      <a:alpha val="40000"/>
                    </a:schemeClr>
                  </a:outerShdw>
                </a:effectLst>
              </a:rPr>
            </a:br>
            <a:endParaRPr lang="es-EC" dirty="0"/>
          </a:p>
        </p:txBody>
      </p:sp>
      <p:sp>
        <p:nvSpPr>
          <p:cNvPr id="6" name="Marcador de contenido 5">
            <a:extLst>
              <a:ext uri="{FF2B5EF4-FFF2-40B4-BE49-F238E27FC236}">
                <a16:creationId xmlns:a16="http://schemas.microsoft.com/office/drawing/2014/main" id="{31FDF523-57A8-3523-87E7-B13C2B0B363C}"/>
              </a:ext>
            </a:extLst>
          </p:cNvPr>
          <p:cNvSpPr>
            <a:spLocks noGrp="1"/>
          </p:cNvSpPr>
          <p:nvPr>
            <p:ph sz="quarter" idx="13"/>
          </p:nvPr>
        </p:nvSpPr>
        <p:spPr>
          <a:xfrm>
            <a:off x="913774" y="1681316"/>
            <a:ext cx="10363826" cy="4109883"/>
          </a:xfrm>
        </p:spPr>
        <p:txBody>
          <a:bodyPr>
            <a:noAutofit/>
          </a:bodyPr>
          <a:lstStyle/>
          <a:p>
            <a:pPr marL="0" indent="0" algn="just">
              <a:buNone/>
            </a:pPr>
            <a:r>
              <a:rPr lang="es-EC" sz="1400" i="0" dirty="0">
                <a:effectLst/>
                <a:latin typeface="arial" panose="020B0604020202020204" pitchFamily="34" charset="0"/>
              </a:rPr>
              <a:t>Según </a:t>
            </a:r>
            <a:r>
              <a:rPr lang="es-EC" sz="1400" i="0" baseline="30000" dirty="0">
                <a:effectLst/>
                <a:latin typeface="arial" panose="020B0604020202020204" pitchFamily="34" charset="0"/>
              </a:rPr>
              <a:t>Machado</a:t>
            </a:r>
            <a:r>
              <a:rPr lang="es-EC" sz="1400" i="0" dirty="0">
                <a:effectLst/>
                <a:latin typeface="arial" panose="020B0604020202020204" pitchFamily="34" charset="0"/>
              </a:rPr>
              <a:t> </a:t>
            </a:r>
            <a:r>
              <a:rPr lang="es-EC" sz="1400" i="0" baseline="30000" dirty="0">
                <a:effectLst/>
                <a:latin typeface="arial" panose="020B0604020202020204" pitchFamily="34" charset="0"/>
              </a:rPr>
              <a:t>(2016)</a:t>
            </a:r>
            <a:r>
              <a:rPr lang="es-EC" sz="1400" i="0" dirty="0">
                <a:effectLst/>
                <a:latin typeface="arial" panose="020B0604020202020204" pitchFamily="34" charset="0"/>
              </a:rPr>
              <a:t>, las funciones didácticas son aquellos elementos del proceso docente educativo de la clase o de la enseñanza que tienen un carácter general y necesario para que se cumplan los objetivos establecidos.</a:t>
            </a:r>
          </a:p>
          <a:p>
            <a:pPr algn="l"/>
            <a:r>
              <a:rPr lang="es-EC" sz="1400" b="1" i="0" dirty="0">
                <a:effectLst/>
                <a:latin typeface="arial" panose="020B0604020202020204" pitchFamily="34" charset="0"/>
              </a:rPr>
              <a:t>Las siete funciones didácticas de la sesión de aprendizaje son:</a:t>
            </a:r>
            <a:endParaRPr lang="es-EC" sz="1400" b="0" i="0" dirty="0">
              <a:effectLst/>
              <a:latin typeface="arial" panose="020B0604020202020204" pitchFamily="34" charset="0"/>
            </a:endParaRPr>
          </a:p>
          <a:p>
            <a:pPr algn="l">
              <a:buFont typeface="Arial" panose="020B0604020202020204" pitchFamily="34" charset="0"/>
              <a:buChar char="•"/>
            </a:pPr>
            <a:r>
              <a:rPr lang="es-EC" sz="1400" b="0" i="0" dirty="0">
                <a:effectLst/>
                <a:latin typeface="arial" panose="020B0604020202020204" pitchFamily="34" charset="0"/>
              </a:rPr>
              <a:t>AMBIENTE AGRADABLE</a:t>
            </a:r>
          </a:p>
          <a:p>
            <a:pPr algn="l">
              <a:buFont typeface="Arial" panose="020B0604020202020204" pitchFamily="34" charset="0"/>
              <a:buChar char="•"/>
            </a:pPr>
            <a:r>
              <a:rPr lang="es-EC" sz="1400" b="0" i="0" dirty="0">
                <a:effectLst/>
                <a:latin typeface="arial" panose="020B0604020202020204" pitchFamily="34" charset="0"/>
              </a:rPr>
              <a:t>ORIENTACIÓN DE LA ATENCIÓN</a:t>
            </a:r>
          </a:p>
          <a:p>
            <a:pPr algn="l">
              <a:buFont typeface="Arial" panose="020B0604020202020204" pitchFamily="34" charset="0"/>
              <a:buChar char="•"/>
            </a:pPr>
            <a:r>
              <a:rPr lang="es-EC" sz="1400" b="0" i="0" dirty="0">
                <a:effectLst/>
                <a:latin typeface="arial" panose="020B0604020202020204" pitchFamily="34" charset="0"/>
              </a:rPr>
              <a:t>RECAPITULACIÓN O REPASO</a:t>
            </a:r>
          </a:p>
          <a:p>
            <a:pPr algn="l">
              <a:buFont typeface="Arial" panose="020B0604020202020204" pitchFamily="34" charset="0"/>
              <a:buChar char="•"/>
            </a:pPr>
            <a:r>
              <a:rPr lang="es-EC" sz="1400" b="0" i="0" dirty="0">
                <a:effectLst/>
                <a:latin typeface="arial" panose="020B0604020202020204" pitchFamily="34" charset="0"/>
              </a:rPr>
              <a:t>PROCESAMIENTO DE LA INFORMACIÓN</a:t>
            </a:r>
          </a:p>
          <a:p>
            <a:pPr algn="l">
              <a:buFont typeface="Arial" panose="020B0604020202020204" pitchFamily="34" charset="0"/>
              <a:buChar char="•"/>
            </a:pPr>
            <a:r>
              <a:rPr lang="es-EC" sz="1400" b="0" i="0" dirty="0">
                <a:effectLst/>
                <a:latin typeface="arial" panose="020B0604020202020204" pitchFamily="34" charset="0"/>
              </a:rPr>
              <a:t>INTERDEPENDENCIA SOCIAL POSITIVA</a:t>
            </a:r>
          </a:p>
          <a:p>
            <a:pPr algn="l">
              <a:buFont typeface="Arial" panose="020B0604020202020204" pitchFamily="34" charset="0"/>
              <a:buChar char="•"/>
            </a:pPr>
            <a:r>
              <a:rPr lang="es-EC" sz="1400" b="0" i="0" dirty="0">
                <a:effectLst/>
                <a:latin typeface="arial" panose="020B0604020202020204" pitchFamily="34" charset="0"/>
              </a:rPr>
              <a:t>EVALUACIÓN</a:t>
            </a:r>
          </a:p>
          <a:p>
            <a:pPr algn="l">
              <a:buFont typeface="Arial" panose="020B0604020202020204" pitchFamily="34" charset="0"/>
              <a:buChar char="•"/>
            </a:pPr>
            <a:r>
              <a:rPr lang="es-EC" sz="1400" b="0" i="0" dirty="0">
                <a:effectLst/>
                <a:latin typeface="arial" panose="020B0604020202020204" pitchFamily="34" charset="0"/>
              </a:rPr>
              <a:t>Reflexión</a:t>
            </a:r>
          </a:p>
        </p:txBody>
      </p:sp>
    </p:spTree>
    <p:extLst>
      <p:ext uri="{BB962C8B-B14F-4D97-AF65-F5344CB8AC3E}">
        <p14:creationId xmlns:p14="http://schemas.microsoft.com/office/powerpoint/2010/main" val="37259084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C" sz="3600" cap="none" dirty="0">
                <a:ln w="0"/>
                <a:solidFill>
                  <a:schemeClr val="tx1"/>
                </a:solidFill>
                <a:effectLst>
                  <a:outerShdw blurRad="38100" dist="19050" dir="2700000" algn="tl" rotWithShape="0">
                    <a:schemeClr val="dk1">
                      <a:alpha val="40000"/>
                    </a:schemeClr>
                  </a:outerShdw>
                </a:effectLst>
                <a:latin typeface="Helvetica" pitchFamily="2" charset="0"/>
              </a:rPr>
              <a:t> 1.3 Funciones Didácticas</a:t>
            </a:r>
            <a:br>
              <a:rPr lang="es-EC" cap="none" dirty="0">
                <a:ln w="0"/>
                <a:solidFill>
                  <a:schemeClr val="tx1"/>
                </a:solidFill>
                <a:effectLst>
                  <a:outerShdw blurRad="38100" dist="19050" dir="2700000" algn="tl" rotWithShape="0">
                    <a:schemeClr val="dk1">
                      <a:alpha val="40000"/>
                    </a:schemeClr>
                  </a:outerShdw>
                </a:effectLst>
              </a:rPr>
            </a:br>
            <a:endParaRPr lang="es-EC" dirty="0"/>
          </a:p>
        </p:txBody>
      </p:sp>
      <p:pic>
        <p:nvPicPr>
          <p:cNvPr id="4" name="Marcador de contenido 3"/>
          <p:cNvPicPr>
            <a:picLocks noGrp="1" noChangeAspect="1"/>
          </p:cNvPicPr>
          <p:nvPr>
            <p:ph sz="quarter" idx="13"/>
          </p:nvPr>
        </p:nvPicPr>
        <p:blipFill>
          <a:blip r:embed="rId2"/>
          <a:stretch>
            <a:fillRect/>
          </a:stretch>
        </p:blipFill>
        <p:spPr>
          <a:xfrm>
            <a:off x="1578801" y="1636198"/>
            <a:ext cx="9064675" cy="4529076"/>
          </a:xfrm>
          <a:prstGeom prst="rect">
            <a:avLst/>
          </a:prstGeom>
        </p:spPr>
      </p:pic>
      <p:sp>
        <p:nvSpPr>
          <p:cNvPr id="5" name="Rectángulo 4"/>
          <p:cNvSpPr/>
          <p:nvPr/>
        </p:nvSpPr>
        <p:spPr>
          <a:xfrm>
            <a:off x="1578801" y="6280944"/>
            <a:ext cx="9064675" cy="369332"/>
          </a:xfrm>
          <a:prstGeom prst="rect">
            <a:avLst/>
          </a:prstGeom>
        </p:spPr>
        <p:txBody>
          <a:bodyPr wrap="square">
            <a:spAutoFit/>
          </a:bodyPr>
          <a:lstStyle/>
          <a:p>
            <a:r>
              <a:rPr lang="es-EC" dirty="0"/>
              <a:t>https://webdelmaestrocmf.com/portal/las-7-funciones-didacticas-la-sesion-aprendizaje/</a:t>
            </a:r>
          </a:p>
        </p:txBody>
      </p:sp>
    </p:spTree>
    <p:extLst>
      <p:ext uri="{BB962C8B-B14F-4D97-AF65-F5344CB8AC3E}">
        <p14:creationId xmlns:p14="http://schemas.microsoft.com/office/powerpoint/2010/main" val="11939069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C" sz="3600" cap="none" dirty="0">
                <a:ln w="0"/>
                <a:solidFill>
                  <a:schemeClr val="tx1"/>
                </a:solidFill>
                <a:effectLst>
                  <a:outerShdw blurRad="38100" dist="19050" dir="2700000" algn="tl" rotWithShape="0">
                    <a:schemeClr val="dk1">
                      <a:alpha val="40000"/>
                    </a:schemeClr>
                  </a:outerShdw>
                </a:effectLst>
                <a:latin typeface="Helvetica" pitchFamily="2" charset="0"/>
              </a:rPr>
              <a:t> 1.3 Funciones Didácticas</a:t>
            </a:r>
            <a:br>
              <a:rPr lang="es-EC" cap="none" dirty="0">
                <a:ln w="0"/>
                <a:solidFill>
                  <a:schemeClr val="tx1"/>
                </a:solidFill>
                <a:effectLst>
                  <a:outerShdw blurRad="38100" dist="19050" dir="2700000" algn="tl" rotWithShape="0">
                    <a:schemeClr val="dk1">
                      <a:alpha val="40000"/>
                    </a:schemeClr>
                  </a:outerShdw>
                </a:effectLst>
              </a:rPr>
            </a:br>
            <a:endParaRPr lang="es-EC" dirty="0"/>
          </a:p>
        </p:txBody>
      </p:sp>
      <p:sp>
        <p:nvSpPr>
          <p:cNvPr id="6" name="Marcador de contenido 5">
            <a:extLst>
              <a:ext uri="{FF2B5EF4-FFF2-40B4-BE49-F238E27FC236}">
                <a16:creationId xmlns:a16="http://schemas.microsoft.com/office/drawing/2014/main" id="{21930F70-EBA4-132D-B515-3A67550461D1}"/>
              </a:ext>
            </a:extLst>
          </p:cNvPr>
          <p:cNvSpPr>
            <a:spLocks noGrp="1"/>
          </p:cNvSpPr>
          <p:nvPr>
            <p:ph sz="quarter" idx="13"/>
          </p:nvPr>
        </p:nvSpPr>
        <p:spPr/>
        <p:txBody>
          <a:bodyPr>
            <a:normAutofit fontScale="85000" lnSpcReduction="10000"/>
          </a:bodyPr>
          <a:lstStyle/>
          <a:p>
            <a:pPr algn="just"/>
            <a:r>
              <a:rPr lang="es-ES" b="1" dirty="0"/>
              <a:t>¿Qué son los principios didácticos?</a:t>
            </a:r>
            <a:endParaRPr lang="es-ES" dirty="0"/>
          </a:p>
          <a:p>
            <a:pPr algn="just"/>
            <a:r>
              <a:rPr lang="es-ES" dirty="0"/>
              <a:t>Son normas generales e importantes que tienen valor en todo proceso de enseñanza-aprendizaje, sin importar la edad de los estudiantes o la materia que se enseñe. Estos principios son como los cimientos de una casa, si no están bien establecidos, toda la estructura se puede venir abajo.</a:t>
            </a:r>
          </a:p>
          <a:p>
            <a:pPr algn="just"/>
            <a:r>
              <a:rPr lang="es-ES" b="1" dirty="0"/>
              <a:t>¿Por qué son importantes?</a:t>
            </a:r>
            <a:endParaRPr lang="es-ES" dirty="0"/>
          </a:p>
          <a:p>
            <a:pPr algn="just">
              <a:buFont typeface="Arial" panose="020B0604020202020204" pitchFamily="34" charset="0"/>
              <a:buChar char="•"/>
            </a:pPr>
            <a:r>
              <a:rPr lang="es-ES" b="1" dirty="0"/>
              <a:t>Orientación:</a:t>
            </a:r>
            <a:r>
              <a:rPr lang="es-ES" dirty="0"/>
              <a:t> Proporcionan un marco de referencia para tomar decisiones en el aula.</a:t>
            </a:r>
          </a:p>
          <a:p>
            <a:pPr algn="just">
              <a:buFont typeface="Arial" panose="020B0604020202020204" pitchFamily="34" charset="0"/>
              <a:buChar char="•"/>
            </a:pPr>
            <a:r>
              <a:rPr lang="es-ES" b="1" dirty="0"/>
              <a:t>Eficiencia:</a:t>
            </a:r>
            <a:r>
              <a:rPr lang="es-ES" dirty="0"/>
              <a:t> Ayudan a optimizar el tiempo y los recursos.</a:t>
            </a:r>
          </a:p>
          <a:p>
            <a:pPr algn="just">
              <a:buFont typeface="Arial" panose="020B0604020202020204" pitchFamily="34" charset="0"/>
              <a:buChar char="•"/>
            </a:pPr>
            <a:r>
              <a:rPr lang="es-ES" b="1" dirty="0"/>
              <a:t>Equidad:</a:t>
            </a:r>
            <a:r>
              <a:rPr lang="es-ES" dirty="0"/>
              <a:t> Garantizan que todos los estudiantes tengan las mismas oportunidades de aprender.</a:t>
            </a:r>
          </a:p>
          <a:p>
            <a:pPr algn="just"/>
            <a:r>
              <a:rPr lang="es-ES" b="1" dirty="0"/>
              <a:t>Motivación:</a:t>
            </a:r>
            <a:r>
              <a:rPr lang="es-ES" dirty="0"/>
              <a:t> Fomentan el interés y la participación activa de los estudiantes.</a:t>
            </a:r>
            <a:r>
              <a:rPr lang="es-ES" sz="2000" dirty="0"/>
              <a:t> (GEMINI, 2024)</a:t>
            </a:r>
          </a:p>
          <a:p>
            <a:pPr algn="just">
              <a:buFont typeface="Arial" panose="020B0604020202020204" pitchFamily="34" charset="0"/>
              <a:buChar char="•"/>
            </a:pPr>
            <a:endParaRPr lang="es-ES" dirty="0"/>
          </a:p>
        </p:txBody>
      </p:sp>
    </p:spTree>
    <p:extLst>
      <p:ext uri="{BB962C8B-B14F-4D97-AF65-F5344CB8AC3E}">
        <p14:creationId xmlns:p14="http://schemas.microsoft.com/office/powerpoint/2010/main" val="10700747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C" sz="3600" cap="none" dirty="0">
                <a:ln w="0"/>
                <a:solidFill>
                  <a:schemeClr val="tx1"/>
                </a:solidFill>
                <a:effectLst>
                  <a:outerShdw blurRad="38100" dist="19050" dir="2700000" algn="tl" rotWithShape="0">
                    <a:schemeClr val="dk1">
                      <a:alpha val="40000"/>
                    </a:schemeClr>
                  </a:outerShdw>
                </a:effectLst>
                <a:latin typeface="Helvetica" pitchFamily="2" charset="0"/>
              </a:rPr>
              <a:t> 1.3 Funciones Didácticas</a:t>
            </a:r>
            <a:br>
              <a:rPr lang="es-EC" cap="none" dirty="0">
                <a:ln w="0"/>
                <a:solidFill>
                  <a:schemeClr val="tx1"/>
                </a:solidFill>
                <a:effectLst>
                  <a:outerShdw blurRad="38100" dist="19050" dir="2700000" algn="tl" rotWithShape="0">
                    <a:schemeClr val="dk1">
                      <a:alpha val="40000"/>
                    </a:schemeClr>
                  </a:outerShdw>
                </a:effectLst>
              </a:rPr>
            </a:br>
            <a:endParaRPr lang="es-EC" dirty="0"/>
          </a:p>
        </p:txBody>
      </p:sp>
      <p:sp>
        <p:nvSpPr>
          <p:cNvPr id="6" name="Marcador de contenido 5">
            <a:extLst>
              <a:ext uri="{FF2B5EF4-FFF2-40B4-BE49-F238E27FC236}">
                <a16:creationId xmlns:a16="http://schemas.microsoft.com/office/drawing/2014/main" id="{21930F70-EBA4-132D-B515-3A67550461D1}"/>
              </a:ext>
            </a:extLst>
          </p:cNvPr>
          <p:cNvSpPr>
            <a:spLocks noGrp="1"/>
          </p:cNvSpPr>
          <p:nvPr>
            <p:ph sz="quarter" idx="13"/>
          </p:nvPr>
        </p:nvSpPr>
        <p:spPr/>
        <p:txBody>
          <a:bodyPr>
            <a:normAutofit fontScale="92500" lnSpcReduction="20000"/>
          </a:bodyPr>
          <a:lstStyle/>
          <a:p>
            <a:pPr algn="just"/>
            <a:r>
              <a:rPr lang="es-ES" b="1" dirty="0"/>
              <a:t>¿Qué son los principios didácticos?</a:t>
            </a:r>
            <a:endParaRPr lang="es-ES" dirty="0"/>
          </a:p>
          <a:p>
            <a:pPr algn="just"/>
            <a:r>
              <a:rPr lang="es-ES" b="1" dirty="0"/>
              <a:t>Principales principios didácticos:</a:t>
            </a:r>
            <a:endParaRPr lang="es-ES" dirty="0"/>
          </a:p>
          <a:p>
            <a:pPr algn="just">
              <a:buFont typeface="+mj-lt"/>
              <a:buAutoNum type="arabicPeriod"/>
            </a:pPr>
            <a:r>
              <a:rPr lang="es-ES" b="1" dirty="0"/>
              <a:t>Actitud activa del estudiante:</a:t>
            </a:r>
            <a:r>
              <a:rPr lang="es-ES" dirty="0"/>
              <a:t> El aprendizaje es más efectivo cuando el estudiante participa activamente, construyendo su propio conocimiento.</a:t>
            </a:r>
          </a:p>
          <a:p>
            <a:pPr algn="just">
              <a:buFont typeface="+mj-lt"/>
              <a:buAutoNum type="arabicPeriod"/>
            </a:pPr>
            <a:r>
              <a:rPr lang="es-ES" b="1" dirty="0"/>
              <a:t>Relación teoría-práctica:</a:t>
            </a:r>
            <a:r>
              <a:rPr lang="es-ES" dirty="0"/>
              <a:t> Los conocimientos teóricos deben aplicarse a situaciones reales para que sean significativos.</a:t>
            </a:r>
          </a:p>
          <a:p>
            <a:pPr algn="just">
              <a:buFont typeface="+mj-lt"/>
              <a:buAutoNum type="arabicPeriod"/>
            </a:pPr>
            <a:r>
              <a:rPr lang="es-ES" b="1" dirty="0"/>
              <a:t>Individualización: </a:t>
            </a:r>
            <a:r>
              <a:rPr lang="es-ES" dirty="0"/>
              <a:t>Cada estudiante tiene sus propias características y ritmos de aprendizaje, por lo que la enseñanza debe adaptarse a las necesidades de cada uno.</a:t>
            </a:r>
            <a:r>
              <a:rPr lang="es-ES" sz="2000" dirty="0"/>
              <a:t> (GEMINI, 2024)</a:t>
            </a:r>
          </a:p>
          <a:p>
            <a:pPr algn="just">
              <a:buFont typeface="+mj-lt"/>
              <a:buAutoNum type="arabicPeriod"/>
            </a:pPr>
            <a:endParaRPr lang="es-ES" dirty="0"/>
          </a:p>
        </p:txBody>
      </p:sp>
    </p:spTree>
    <p:extLst>
      <p:ext uri="{BB962C8B-B14F-4D97-AF65-F5344CB8AC3E}">
        <p14:creationId xmlns:p14="http://schemas.microsoft.com/office/powerpoint/2010/main" val="38907918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C" sz="3600" cap="none" dirty="0">
                <a:ln w="0"/>
                <a:solidFill>
                  <a:schemeClr val="tx1"/>
                </a:solidFill>
                <a:effectLst>
                  <a:outerShdw blurRad="38100" dist="19050" dir="2700000" algn="tl" rotWithShape="0">
                    <a:schemeClr val="dk1">
                      <a:alpha val="40000"/>
                    </a:schemeClr>
                  </a:outerShdw>
                </a:effectLst>
                <a:latin typeface="Helvetica" pitchFamily="2" charset="0"/>
              </a:rPr>
              <a:t> 1.3 Funciones Didácticas</a:t>
            </a:r>
            <a:br>
              <a:rPr lang="es-EC" cap="none" dirty="0">
                <a:ln w="0"/>
                <a:solidFill>
                  <a:schemeClr val="tx1"/>
                </a:solidFill>
                <a:effectLst>
                  <a:outerShdw blurRad="38100" dist="19050" dir="2700000" algn="tl" rotWithShape="0">
                    <a:schemeClr val="dk1">
                      <a:alpha val="40000"/>
                    </a:schemeClr>
                  </a:outerShdw>
                </a:effectLst>
              </a:rPr>
            </a:br>
            <a:endParaRPr lang="es-EC" dirty="0"/>
          </a:p>
        </p:txBody>
      </p:sp>
      <p:sp>
        <p:nvSpPr>
          <p:cNvPr id="6" name="Marcador de contenido 5">
            <a:extLst>
              <a:ext uri="{FF2B5EF4-FFF2-40B4-BE49-F238E27FC236}">
                <a16:creationId xmlns:a16="http://schemas.microsoft.com/office/drawing/2014/main" id="{21930F70-EBA4-132D-B515-3A67550461D1}"/>
              </a:ext>
            </a:extLst>
          </p:cNvPr>
          <p:cNvSpPr>
            <a:spLocks noGrp="1"/>
          </p:cNvSpPr>
          <p:nvPr>
            <p:ph sz="quarter" idx="13"/>
          </p:nvPr>
        </p:nvSpPr>
        <p:spPr/>
        <p:txBody>
          <a:bodyPr>
            <a:normAutofit fontScale="92500" lnSpcReduction="20000"/>
          </a:bodyPr>
          <a:lstStyle/>
          <a:p>
            <a:pPr algn="just"/>
            <a:r>
              <a:rPr lang="es-ES" b="1" dirty="0"/>
              <a:t>¿Qué son los principios didácticos?</a:t>
            </a:r>
            <a:endParaRPr lang="es-ES" dirty="0"/>
          </a:p>
          <a:p>
            <a:pPr algn="just"/>
            <a:r>
              <a:rPr lang="es-ES" b="1" dirty="0"/>
              <a:t>Principales principios didácticos:</a:t>
            </a:r>
          </a:p>
          <a:p>
            <a:pPr marL="457200" indent="-457200" algn="just">
              <a:buFont typeface="+mj-lt"/>
              <a:buAutoNum type="arabicPeriod" startAt="4"/>
            </a:pPr>
            <a:r>
              <a:rPr lang="es-ES" b="1" dirty="0"/>
              <a:t>Carácter social del aprendizaje:</a:t>
            </a:r>
            <a:r>
              <a:rPr lang="es-ES" dirty="0"/>
              <a:t> El aprendizaje es un proceso social, por lo que es importante fomentar la interacción y la colaboración entre los estudiantes.</a:t>
            </a:r>
          </a:p>
          <a:p>
            <a:pPr marL="457200" indent="-457200" algn="just">
              <a:buFont typeface="+mj-lt"/>
              <a:buAutoNum type="arabicPeriod" startAt="4"/>
            </a:pPr>
            <a:r>
              <a:rPr lang="es-ES" b="1" dirty="0"/>
              <a:t>Motivación:</a:t>
            </a:r>
            <a:r>
              <a:rPr lang="es-ES" dirty="0"/>
              <a:t> La motivación es el motor del aprendizaje. Es fundamental crear un ambiente de aprendizaje positivo y estimulante.</a:t>
            </a:r>
          </a:p>
          <a:p>
            <a:pPr marL="457200" indent="-457200" algn="just">
              <a:buFont typeface="+mj-lt"/>
              <a:buAutoNum type="arabicPeriod" startAt="4"/>
            </a:pPr>
            <a:r>
              <a:rPr lang="es-ES" b="1" dirty="0"/>
              <a:t>Evaluación continua:</a:t>
            </a:r>
            <a:r>
              <a:rPr lang="es-ES" dirty="0"/>
              <a:t> La evaluación debe ser un proceso continuo y formativo, que permita identificar las fortalezas y debilidades de los estudiantes y ajustar la enseñanza en consecuencia.</a:t>
            </a:r>
            <a:r>
              <a:rPr lang="es-ES" sz="2000" dirty="0"/>
              <a:t> (GEMINI, 2024)</a:t>
            </a:r>
          </a:p>
          <a:p>
            <a:pPr marL="457200" indent="-457200" algn="just">
              <a:buFont typeface="+mj-lt"/>
              <a:buAutoNum type="arabicPeriod" startAt="4"/>
            </a:pPr>
            <a:endParaRPr lang="es-ES" dirty="0"/>
          </a:p>
        </p:txBody>
      </p:sp>
    </p:spTree>
    <p:extLst>
      <p:ext uri="{BB962C8B-B14F-4D97-AF65-F5344CB8AC3E}">
        <p14:creationId xmlns:p14="http://schemas.microsoft.com/office/powerpoint/2010/main" val="11046670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C" sz="3600" cap="none" dirty="0">
                <a:ln w="0"/>
                <a:solidFill>
                  <a:schemeClr val="tx1"/>
                </a:solidFill>
                <a:effectLst>
                  <a:outerShdw blurRad="38100" dist="19050" dir="2700000" algn="tl" rotWithShape="0">
                    <a:schemeClr val="dk1">
                      <a:alpha val="40000"/>
                    </a:schemeClr>
                  </a:outerShdw>
                </a:effectLst>
                <a:latin typeface="Helvetica" pitchFamily="2" charset="0"/>
              </a:rPr>
              <a:t> 1.3 Funciones Didácticas</a:t>
            </a:r>
            <a:br>
              <a:rPr lang="es-EC" cap="none" dirty="0">
                <a:ln w="0"/>
                <a:solidFill>
                  <a:schemeClr val="tx1"/>
                </a:solidFill>
                <a:effectLst>
                  <a:outerShdw blurRad="38100" dist="19050" dir="2700000" algn="tl" rotWithShape="0">
                    <a:schemeClr val="dk1">
                      <a:alpha val="40000"/>
                    </a:schemeClr>
                  </a:outerShdw>
                </a:effectLst>
              </a:rPr>
            </a:br>
            <a:endParaRPr lang="es-EC" dirty="0"/>
          </a:p>
        </p:txBody>
      </p:sp>
      <p:sp>
        <p:nvSpPr>
          <p:cNvPr id="6" name="Marcador de contenido 5">
            <a:extLst>
              <a:ext uri="{FF2B5EF4-FFF2-40B4-BE49-F238E27FC236}">
                <a16:creationId xmlns:a16="http://schemas.microsoft.com/office/drawing/2014/main" id="{21930F70-EBA4-132D-B515-3A67550461D1}"/>
              </a:ext>
            </a:extLst>
          </p:cNvPr>
          <p:cNvSpPr>
            <a:spLocks noGrp="1"/>
          </p:cNvSpPr>
          <p:nvPr>
            <p:ph sz="quarter" idx="13"/>
          </p:nvPr>
        </p:nvSpPr>
        <p:spPr/>
        <p:txBody>
          <a:bodyPr>
            <a:normAutofit fontScale="92500" lnSpcReduction="10000"/>
          </a:bodyPr>
          <a:lstStyle/>
          <a:p>
            <a:pPr algn="just"/>
            <a:r>
              <a:rPr lang="es-ES" b="1" dirty="0"/>
              <a:t>¿Qué son los principios didácticos?</a:t>
            </a:r>
            <a:endParaRPr lang="es-ES" dirty="0"/>
          </a:p>
          <a:p>
            <a:pPr algn="just"/>
            <a:r>
              <a:rPr lang="es-ES" b="1" dirty="0"/>
              <a:t>Principales principios didácticos:</a:t>
            </a:r>
          </a:p>
          <a:p>
            <a:pPr algn="just"/>
            <a:r>
              <a:rPr lang="es-ES" b="1" dirty="0"/>
              <a:t>Otros principios importantes:</a:t>
            </a:r>
            <a:endParaRPr lang="es-ES" dirty="0"/>
          </a:p>
          <a:p>
            <a:pPr algn="just">
              <a:buFont typeface="Arial" panose="020B0604020202020204" pitchFamily="34" charset="0"/>
              <a:buChar char="•"/>
            </a:pPr>
            <a:r>
              <a:rPr lang="es-ES" b="1" dirty="0"/>
              <a:t>Claridad y precisión:</a:t>
            </a:r>
            <a:r>
              <a:rPr lang="es-ES" dirty="0"/>
              <a:t> Los objetivos de aprendizaje deben ser claros y concisos.</a:t>
            </a:r>
          </a:p>
          <a:p>
            <a:pPr algn="just">
              <a:buFont typeface="Arial" panose="020B0604020202020204" pitchFamily="34" charset="0"/>
              <a:buChar char="•"/>
            </a:pPr>
            <a:r>
              <a:rPr lang="es-ES" b="1" dirty="0"/>
              <a:t>Sistematicidad:</a:t>
            </a:r>
            <a:r>
              <a:rPr lang="es-ES" dirty="0"/>
              <a:t> La enseñanza debe ser organizada y secuencial.</a:t>
            </a:r>
          </a:p>
          <a:p>
            <a:pPr algn="just">
              <a:buFont typeface="Arial" panose="020B0604020202020204" pitchFamily="34" charset="0"/>
              <a:buChar char="•"/>
            </a:pPr>
            <a:r>
              <a:rPr lang="es-ES" b="1" dirty="0"/>
              <a:t>Visualización:</a:t>
            </a:r>
            <a:r>
              <a:rPr lang="es-ES" dirty="0"/>
              <a:t> El uso de materiales visuales facilita la comprensión.</a:t>
            </a:r>
          </a:p>
          <a:p>
            <a:pPr algn="just"/>
            <a:r>
              <a:rPr lang="es-ES" b="1" dirty="0"/>
              <a:t>Interés:</a:t>
            </a:r>
            <a:r>
              <a:rPr lang="es-ES" dirty="0"/>
              <a:t> La enseñanza debe ser relevante y significativa para los estudiantes.</a:t>
            </a:r>
            <a:r>
              <a:rPr lang="es-ES" sz="2000" dirty="0"/>
              <a:t> (GEMINI, 2024)</a:t>
            </a:r>
          </a:p>
          <a:p>
            <a:pPr algn="just">
              <a:buFont typeface="Arial" panose="020B0604020202020204" pitchFamily="34" charset="0"/>
              <a:buChar char="•"/>
            </a:pPr>
            <a:endParaRPr lang="es-ES" dirty="0"/>
          </a:p>
        </p:txBody>
      </p:sp>
    </p:spTree>
    <p:extLst>
      <p:ext uri="{BB962C8B-B14F-4D97-AF65-F5344CB8AC3E}">
        <p14:creationId xmlns:p14="http://schemas.microsoft.com/office/powerpoint/2010/main" val="30877505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C" sz="3600" cap="none" dirty="0">
                <a:ln w="0"/>
                <a:solidFill>
                  <a:schemeClr val="tx1"/>
                </a:solidFill>
                <a:effectLst>
                  <a:outerShdw blurRad="38100" dist="19050" dir="2700000" algn="tl" rotWithShape="0">
                    <a:schemeClr val="dk1">
                      <a:alpha val="40000"/>
                    </a:schemeClr>
                  </a:outerShdw>
                </a:effectLst>
                <a:latin typeface="Helvetica" pitchFamily="2" charset="0"/>
              </a:rPr>
              <a:t> 1.3 Funciones Didácticas</a:t>
            </a:r>
            <a:br>
              <a:rPr lang="es-EC" cap="none" dirty="0">
                <a:ln w="0"/>
                <a:solidFill>
                  <a:schemeClr val="tx1"/>
                </a:solidFill>
                <a:effectLst>
                  <a:outerShdw blurRad="38100" dist="19050" dir="2700000" algn="tl" rotWithShape="0">
                    <a:schemeClr val="dk1">
                      <a:alpha val="40000"/>
                    </a:schemeClr>
                  </a:outerShdw>
                </a:effectLst>
              </a:rPr>
            </a:br>
            <a:endParaRPr lang="es-EC" dirty="0"/>
          </a:p>
        </p:txBody>
      </p:sp>
      <p:sp>
        <p:nvSpPr>
          <p:cNvPr id="6" name="Marcador de contenido 5">
            <a:extLst>
              <a:ext uri="{FF2B5EF4-FFF2-40B4-BE49-F238E27FC236}">
                <a16:creationId xmlns:a16="http://schemas.microsoft.com/office/drawing/2014/main" id="{21930F70-EBA4-132D-B515-3A67550461D1}"/>
              </a:ext>
            </a:extLst>
          </p:cNvPr>
          <p:cNvSpPr>
            <a:spLocks noGrp="1"/>
          </p:cNvSpPr>
          <p:nvPr>
            <p:ph sz="quarter" idx="13"/>
          </p:nvPr>
        </p:nvSpPr>
        <p:spPr/>
        <p:txBody>
          <a:bodyPr>
            <a:normAutofit fontScale="85000" lnSpcReduction="20000"/>
          </a:bodyPr>
          <a:lstStyle/>
          <a:p>
            <a:pPr algn="just"/>
            <a:r>
              <a:rPr lang="es-ES" b="1" dirty="0"/>
              <a:t>¿Qué son los principios didácticos?</a:t>
            </a:r>
            <a:endParaRPr lang="es-ES" dirty="0"/>
          </a:p>
          <a:p>
            <a:pPr algn="just"/>
            <a:r>
              <a:rPr lang="es-ES" b="1" dirty="0"/>
              <a:t>¿Cómo aplicar los principios didácticos en el aula?</a:t>
            </a:r>
            <a:endParaRPr lang="es-ES" dirty="0"/>
          </a:p>
          <a:p>
            <a:pPr algn="just">
              <a:buFont typeface="Arial" panose="020B0604020202020204" pitchFamily="34" charset="0"/>
              <a:buChar char="•"/>
            </a:pPr>
            <a:r>
              <a:rPr lang="es-ES" b="1" dirty="0"/>
              <a:t>Planificación:</a:t>
            </a:r>
            <a:r>
              <a:rPr lang="es-ES" dirty="0"/>
              <a:t> Diseñar actividades que promuevan la participación activa de los estudiantes.</a:t>
            </a:r>
          </a:p>
          <a:p>
            <a:pPr algn="just">
              <a:buFont typeface="Arial" panose="020B0604020202020204" pitchFamily="34" charset="0"/>
              <a:buChar char="•"/>
            </a:pPr>
            <a:r>
              <a:rPr lang="es-ES" b="1" dirty="0"/>
              <a:t>Variedad:</a:t>
            </a:r>
            <a:r>
              <a:rPr lang="es-ES" dirty="0"/>
              <a:t> Utilizar diferentes estrategias y recursos para mantener el interés.</a:t>
            </a:r>
          </a:p>
          <a:p>
            <a:pPr algn="just">
              <a:buFont typeface="Arial" panose="020B0604020202020204" pitchFamily="34" charset="0"/>
              <a:buChar char="•"/>
            </a:pPr>
            <a:r>
              <a:rPr lang="es-ES" b="1" dirty="0" err="1"/>
              <a:t>Feedback</a:t>
            </a:r>
            <a:r>
              <a:rPr lang="es-ES" b="1" dirty="0"/>
              <a:t>:</a:t>
            </a:r>
            <a:r>
              <a:rPr lang="es-ES" dirty="0"/>
              <a:t> Proporcionar retroalimentación constante y constructiva.</a:t>
            </a:r>
          </a:p>
          <a:p>
            <a:pPr algn="just">
              <a:buFont typeface="Arial" panose="020B0604020202020204" pitchFamily="34" charset="0"/>
              <a:buChar char="•"/>
            </a:pPr>
            <a:r>
              <a:rPr lang="es-ES" b="1" dirty="0" err="1"/>
              <a:t>Refexión</a:t>
            </a:r>
            <a:r>
              <a:rPr lang="es-ES" b="1" dirty="0"/>
              <a:t>:</a:t>
            </a:r>
            <a:r>
              <a:rPr lang="es-ES" dirty="0"/>
              <a:t> Evaluar constantemente la propia práctica docente.</a:t>
            </a:r>
          </a:p>
          <a:p>
            <a:pPr algn="just"/>
            <a:r>
              <a:rPr lang="es-ES" b="1" dirty="0"/>
              <a:t>En resumen:</a:t>
            </a:r>
            <a:endParaRPr lang="es-ES" dirty="0"/>
          </a:p>
          <a:p>
            <a:pPr algn="just"/>
            <a:r>
              <a:rPr lang="es-ES" dirty="0"/>
              <a:t>Los principios didácticos son una herramienta fundamental para cualquier docente. Al aplicarlos de manera consciente y sistemática, se puede mejorar. </a:t>
            </a:r>
            <a:r>
              <a:rPr lang="es-ES" sz="2000" dirty="0"/>
              <a:t>(GEMINI, 2024)</a:t>
            </a:r>
          </a:p>
          <a:p>
            <a:pPr algn="just"/>
            <a:endParaRPr lang="es-ES" dirty="0"/>
          </a:p>
        </p:txBody>
      </p:sp>
    </p:spTree>
    <p:extLst>
      <p:ext uri="{BB962C8B-B14F-4D97-AF65-F5344CB8AC3E}">
        <p14:creationId xmlns:p14="http://schemas.microsoft.com/office/powerpoint/2010/main" val="20343190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C" sz="3600" cap="none" dirty="0">
                <a:ln w="0"/>
                <a:solidFill>
                  <a:schemeClr val="tx1"/>
                </a:solidFill>
                <a:effectLst>
                  <a:outerShdw blurRad="38100" dist="19050" dir="2700000" algn="tl" rotWithShape="0">
                    <a:schemeClr val="dk1">
                      <a:alpha val="40000"/>
                    </a:schemeClr>
                  </a:outerShdw>
                </a:effectLst>
                <a:latin typeface="Helvetica" pitchFamily="2" charset="0"/>
              </a:rPr>
              <a:t> 1.3 Funciones Didácticas</a:t>
            </a:r>
            <a:br>
              <a:rPr lang="es-EC" cap="none" dirty="0">
                <a:ln w="0"/>
                <a:solidFill>
                  <a:schemeClr val="tx1"/>
                </a:solidFill>
                <a:effectLst>
                  <a:outerShdw blurRad="38100" dist="19050" dir="2700000" algn="tl" rotWithShape="0">
                    <a:schemeClr val="dk1">
                      <a:alpha val="40000"/>
                    </a:schemeClr>
                  </a:outerShdw>
                </a:effectLst>
              </a:rPr>
            </a:br>
            <a:endParaRPr lang="es-EC" dirty="0"/>
          </a:p>
        </p:txBody>
      </p:sp>
      <p:sp>
        <p:nvSpPr>
          <p:cNvPr id="6" name="Marcador de contenido 5">
            <a:extLst>
              <a:ext uri="{FF2B5EF4-FFF2-40B4-BE49-F238E27FC236}">
                <a16:creationId xmlns:a16="http://schemas.microsoft.com/office/drawing/2014/main" id="{21930F70-EBA4-132D-B515-3A67550461D1}"/>
              </a:ext>
            </a:extLst>
          </p:cNvPr>
          <p:cNvSpPr>
            <a:spLocks noGrp="1"/>
          </p:cNvSpPr>
          <p:nvPr>
            <p:ph sz="quarter" idx="13"/>
          </p:nvPr>
        </p:nvSpPr>
        <p:spPr/>
        <p:txBody>
          <a:bodyPr>
            <a:normAutofit fontScale="92500" lnSpcReduction="20000"/>
          </a:bodyPr>
          <a:lstStyle/>
          <a:p>
            <a:pPr algn="just"/>
            <a:r>
              <a:rPr lang="es-ES" b="1" dirty="0"/>
              <a:t>Los Elementos Didácticos: Claves para un Aprendizaje Efectivo</a:t>
            </a:r>
          </a:p>
          <a:p>
            <a:pPr algn="just"/>
            <a:r>
              <a:rPr lang="es-ES" dirty="0"/>
              <a:t>Los elementos didácticos son herramientas indispensables en el proceso de enseñanza-aprendizaje. Estos recursos, tanto materiales como digitales, facilitan la comprensión de conceptos, estimulan la participación activa y hacen que el aprendizaje sea más significativo y memorable.</a:t>
            </a:r>
          </a:p>
          <a:p>
            <a:pPr algn="just"/>
            <a:r>
              <a:rPr lang="es-ES" b="1" dirty="0"/>
              <a:t>¿Qué son los elementos didácticos?</a:t>
            </a:r>
          </a:p>
          <a:p>
            <a:pPr algn="just"/>
            <a:r>
              <a:rPr lang="es-ES" dirty="0"/>
              <a:t>Los elementos didácticos son cualquier tipo de recurso que se utiliza para facilitar la enseñanza y el aprendizaje. Pueden ser objetos físicos, como libros, mapas, modelos, o recursos digitales, como videos, presentaciones, simulaciones y plataformas en línea. </a:t>
            </a:r>
            <a:r>
              <a:rPr lang="es-ES" sz="2000" dirty="0"/>
              <a:t>(GEMINI, 2024)</a:t>
            </a:r>
          </a:p>
          <a:p>
            <a:pPr algn="just"/>
            <a:endParaRPr lang="es-ES" dirty="0"/>
          </a:p>
        </p:txBody>
      </p:sp>
    </p:spTree>
    <p:extLst>
      <p:ext uri="{BB962C8B-B14F-4D97-AF65-F5344CB8AC3E}">
        <p14:creationId xmlns:p14="http://schemas.microsoft.com/office/powerpoint/2010/main" val="2418166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0C405C-7CC5-02D2-AD73-BCDC55CD78E3}"/>
              </a:ext>
            </a:extLst>
          </p:cNvPr>
          <p:cNvSpPr>
            <a:spLocks noGrp="1"/>
          </p:cNvSpPr>
          <p:nvPr>
            <p:ph type="title"/>
          </p:nvPr>
        </p:nvSpPr>
        <p:spPr/>
        <p:txBody>
          <a:bodyPr/>
          <a:lstStyle/>
          <a:p>
            <a:r>
              <a:rPr lang="es-ES" dirty="0"/>
              <a:t>Taller 1</a:t>
            </a:r>
            <a:endParaRPr lang="es-EC" dirty="0"/>
          </a:p>
        </p:txBody>
      </p:sp>
      <p:sp>
        <p:nvSpPr>
          <p:cNvPr id="3" name="Marcador de contenido 2">
            <a:extLst>
              <a:ext uri="{FF2B5EF4-FFF2-40B4-BE49-F238E27FC236}">
                <a16:creationId xmlns:a16="http://schemas.microsoft.com/office/drawing/2014/main" id="{84319B6C-F1A9-EC7E-3CB6-98F2B66BCCBE}"/>
              </a:ext>
            </a:extLst>
          </p:cNvPr>
          <p:cNvSpPr>
            <a:spLocks noGrp="1"/>
          </p:cNvSpPr>
          <p:nvPr>
            <p:ph sz="quarter" idx="13"/>
          </p:nvPr>
        </p:nvSpPr>
        <p:spPr/>
        <p:txBody>
          <a:bodyPr>
            <a:normAutofit fontScale="92500" lnSpcReduction="10000"/>
          </a:bodyPr>
          <a:lstStyle/>
          <a:p>
            <a:r>
              <a:rPr lang="es-ES" b="1" dirty="0"/>
              <a:t>Definiciones generales.</a:t>
            </a:r>
          </a:p>
          <a:p>
            <a:r>
              <a:rPr lang="es-ES" dirty="0"/>
              <a:t>Educación</a:t>
            </a:r>
          </a:p>
          <a:p>
            <a:r>
              <a:rPr lang="es-ES" dirty="0"/>
              <a:t>Pedagogía</a:t>
            </a:r>
          </a:p>
          <a:p>
            <a:r>
              <a:rPr lang="es-ES" dirty="0"/>
              <a:t>Didáctica</a:t>
            </a:r>
          </a:p>
          <a:p>
            <a:r>
              <a:rPr lang="es-ES" dirty="0"/>
              <a:t>Enseñanza</a:t>
            </a:r>
          </a:p>
          <a:p>
            <a:r>
              <a:rPr lang="es-ES" dirty="0"/>
              <a:t>Aprendizaje</a:t>
            </a:r>
          </a:p>
          <a:p>
            <a:r>
              <a:rPr lang="es-ES" b="1" i="1" dirty="0"/>
              <a:t>Utilizando herramientas de IAS, prepare la exposición de la definición asignada al grupo.</a:t>
            </a:r>
            <a:endParaRPr lang="es-EC" b="1" i="1" dirty="0"/>
          </a:p>
        </p:txBody>
      </p:sp>
    </p:spTree>
    <p:extLst>
      <p:ext uri="{BB962C8B-B14F-4D97-AF65-F5344CB8AC3E}">
        <p14:creationId xmlns:p14="http://schemas.microsoft.com/office/powerpoint/2010/main" val="16785162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C" sz="3600" cap="none" dirty="0">
                <a:ln w="0"/>
                <a:solidFill>
                  <a:schemeClr val="tx1"/>
                </a:solidFill>
                <a:effectLst>
                  <a:outerShdw blurRad="38100" dist="19050" dir="2700000" algn="tl" rotWithShape="0">
                    <a:schemeClr val="dk1">
                      <a:alpha val="40000"/>
                    </a:schemeClr>
                  </a:outerShdw>
                </a:effectLst>
                <a:latin typeface="Helvetica" pitchFamily="2" charset="0"/>
              </a:rPr>
              <a:t> 1.3 Funciones Didácticas</a:t>
            </a:r>
            <a:br>
              <a:rPr lang="es-EC" cap="none" dirty="0">
                <a:ln w="0"/>
                <a:solidFill>
                  <a:schemeClr val="tx1"/>
                </a:solidFill>
                <a:effectLst>
                  <a:outerShdw blurRad="38100" dist="19050" dir="2700000" algn="tl" rotWithShape="0">
                    <a:schemeClr val="dk1">
                      <a:alpha val="40000"/>
                    </a:schemeClr>
                  </a:outerShdw>
                </a:effectLst>
              </a:rPr>
            </a:br>
            <a:endParaRPr lang="es-EC" dirty="0"/>
          </a:p>
        </p:txBody>
      </p:sp>
      <p:sp>
        <p:nvSpPr>
          <p:cNvPr id="6" name="Marcador de contenido 5">
            <a:extLst>
              <a:ext uri="{FF2B5EF4-FFF2-40B4-BE49-F238E27FC236}">
                <a16:creationId xmlns:a16="http://schemas.microsoft.com/office/drawing/2014/main" id="{21930F70-EBA4-132D-B515-3A67550461D1}"/>
              </a:ext>
            </a:extLst>
          </p:cNvPr>
          <p:cNvSpPr>
            <a:spLocks noGrp="1"/>
          </p:cNvSpPr>
          <p:nvPr>
            <p:ph sz="quarter" idx="13"/>
          </p:nvPr>
        </p:nvSpPr>
        <p:spPr/>
        <p:txBody>
          <a:bodyPr>
            <a:normAutofit fontScale="85000" lnSpcReduction="10000"/>
          </a:bodyPr>
          <a:lstStyle/>
          <a:p>
            <a:pPr algn="just"/>
            <a:r>
              <a:rPr lang="es-ES" b="1" dirty="0"/>
              <a:t>La importancia de los elementos didácticos</a:t>
            </a:r>
          </a:p>
          <a:p>
            <a:pPr algn="just">
              <a:buFont typeface="Arial" panose="020B0604020202020204" pitchFamily="34" charset="0"/>
              <a:buChar char="•"/>
            </a:pPr>
            <a:r>
              <a:rPr lang="es-ES" b="1" dirty="0"/>
              <a:t>Facilitan la comprensión:</a:t>
            </a:r>
            <a:r>
              <a:rPr lang="es-ES" dirty="0"/>
              <a:t> Los elementos visuales, auditivos y kinestésicos ayudan a los estudiantes a construir una representación mental más clara de los conceptos.</a:t>
            </a:r>
          </a:p>
          <a:p>
            <a:pPr algn="just">
              <a:buFont typeface="Arial" panose="020B0604020202020204" pitchFamily="34" charset="0"/>
              <a:buChar char="•"/>
            </a:pPr>
            <a:r>
              <a:rPr lang="es-ES" b="1" dirty="0"/>
              <a:t>Aumentan la motivación:</a:t>
            </a:r>
            <a:r>
              <a:rPr lang="es-ES" dirty="0"/>
              <a:t> Los recursos atractivos y variados mantienen a los estudiantes interesados y comprometidos con el aprendizaje.</a:t>
            </a:r>
          </a:p>
          <a:p>
            <a:pPr algn="just">
              <a:buFont typeface="Arial" panose="020B0604020202020204" pitchFamily="34" charset="0"/>
              <a:buChar char="•"/>
            </a:pPr>
            <a:r>
              <a:rPr lang="es-ES" b="1" dirty="0"/>
              <a:t>Promueven la participación activa:</a:t>
            </a:r>
            <a:r>
              <a:rPr lang="es-ES" dirty="0"/>
              <a:t> Los elementos didácticos que invitan a la manipulación, la experimentación y la colaboración fomentan un aprendizaje más activo y constructivo.</a:t>
            </a:r>
          </a:p>
          <a:p>
            <a:pPr algn="just">
              <a:buFont typeface="Arial" panose="020B0604020202020204" pitchFamily="34" charset="0"/>
              <a:buChar char="•"/>
            </a:pPr>
            <a:r>
              <a:rPr lang="es-ES" b="1" dirty="0"/>
              <a:t>Personalizan el aprendizaje:</a:t>
            </a:r>
            <a:r>
              <a:rPr lang="es-ES" dirty="0"/>
              <a:t> Los elementos didácticos pueden adaptarse a las necesidades y estilos de aprendizaje de cada estudiante. </a:t>
            </a:r>
            <a:r>
              <a:rPr lang="es-ES" sz="2000" dirty="0"/>
              <a:t>(GEMINI, 2024)</a:t>
            </a:r>
          </a:p>
          <a:p>
            <a:pPr algn="just"/>
            <a:endParaRPr lang="es-ES" dirty="0"/>
          </a:p>
        </p:txBody>
      </p:sp>
    </p:spTree>
    <p:extLst>
      <p:ext uri="{BB962C8B-B14F-4D97-AF65-F5344CB8AC3E}">
        <p14:creationId xmlns:p14="http://schemas.microsoft.com/office/powerpoint/2010/main" val="35623186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C" sz="3600" cap="none" dirty="0">
                <a:ln w="0"/>
                <a:solidFill>
                  <a:schemeClr val="tx1"/>
                </a:solidFill>
                <a:effectLst>
                  <a:outerShdw blurRad="38100" dist="19050" dir="2700000" algn="tl" rotWithShape="0">
                    <a:schemeClr val="dk1">
                      <a:alpha val="40000"/>
                    </a:schemeClr>
                  </a:outerShdw>
                </a:effectLst>
                <a:latin typeface="Helvetica" pitchFamily="2" charset="0"/>
              </a:rPr>
              <a:t> 1.3 Funciones Didácticas</a:t>
            </a:r>
            <a:br>
              <a:rPr lang="es-EC" cap="none" dirty="0">
                <a:ln w="0"/>
                <a:solidFill>
                  <a:schemeClr val="tx1"/>
                </a:solidFill>
                <a:effectLst>
                  <a:outerShdw blurRad="38100" dist="19050" dir="2700000" algn="tl" rotWithShape="0">
                    <a:schemeClr val="dk1">
                      <a:alpha val="40000"/>
                    </a:schemeClr>
                  </a:outerShdw>
                </a:effectLst>
              </a:rPr>
            </a:br>
            <a:endParaRPr lang="es-EC" dirty="0"/>
          </a:p>
        </p:txBody>
      </p:sp>
      <p:sp>
        <p:nvSpPr>
          <p:cNvPr id="6" name="Marcador de contenido 5">
            <a:extLst>
              <a:ext uri="{FF2B5EF4-FFF2-40B4-BE49-F238E27FC236}">
                <a16:creationId xmlns:a16="http://schemas.microsoft.com/office/drawing/2014/main" id="{21930F70-EBA4-132D-B515-3A67550461D1}"/>
              </a:ext>
            </a:extLst>
          </p:cNvPr>
          <p:cNvSpPr>
            <a:spLocks noGrp="1"/>
          </p:cNvSpPr>
          <p:nvPr>
            <p:ph sz="quarter" idx="13"/>
          </p:nvPr>
        </p:nvSpPr>
        <p:spPr/>
        <p:txBody>
          <a:bodyPr>
            <a:normAutofit lnSpcReduction="10000"/>
          </a:bodyPr>
          <a:lstStyle/>
          <a:p>
            <a:pPr algn="just"/>
            <a:r>
              <a:rPr lang="es-ES" b="1" dirty="0"/>
              <a:t>Tipos de elementos didácticos</a:t>
            </a:r>
          </a:p>
          <a:p>
            <a:pPr algn="just"/>
            <a:r>
              <a:rPr lang="es-ES" dirty="0"/>
              <a:t>Los elementos didácticos pueden clasificarse de diversas maneras, pero algunas de las categorías más comunes son:</a:t>
            </a:r>
          </a:p>
          <a:p>
            <a:pPr algn="just">
              <a:buFont typeface="Arial" panose="020B0604020202020204" pitchFamily="34" charset="0"/>
              <a:buChar char="•"/>
            </a:pPr>
            <a:r>
              <a:rPr lang="es-ES" b="1" dirty="0"/>
              <a:t>Visuales:</a:t>
            </a:r>
            <a:r>
              <a:rPr lang="es-ES" dirty="0"/>
              <a:t> Imágenes, gráficos, diagramas, mapas, carteles, presentaciones.</a:t>
            </a:r>
          </a:p>
          <a:p>
            <a:pPr algn="just">
              <a:buFont typeface="Arial" panose="020B0604020202020204" pitchFamily="34" charset="0"/>
              <a:buChar char="•"/>
            </a:pPr>
            <a:r>
              <a:rPr lang="es-ES" b="1" dirty="0"/>
              <a:t>Auditivos:</a:t>
            </a:r>
            <a:r>
              <a:rPr lang="es-ES" dirty="0"/>
              <a:t> Grabaciones de audio, música, podcasts.</a:t>
            </a:r>
          </a:p>
          <a:p>
            <a:pPr algn="just">
              <a:buFont typeface="Arial" panose="020B0604020202020204" pitchFamily="34" charset="0"/>
              <a:buChar char="•"/>
            </a:pPr>
            <a:r>
              <a:rPr lang="es-ES" b="1" dirty="0"/>
              <a:t>Kinestésicos:</a:t>
            </a:r>
            <a:r>
              <a:rPr lang="es-ES" dirty="0"/>
              <a:t> Objetos manipulables, juegos, experimentos.</a:t>
            </a:r>
          </a:p>
          <a:p>
            <a:pPr algn="just">
              <a:buFont typeface="Arial" panose="020B0604020202020204" pitchFamily="34" charset="0"/>
              <a:buChar char="•"/>
            </a:pPr>
            <a:r>
              <a:rPr lang="es-ES" b="1" dirty="0"/>
              <a:t>Digitales:</a:t>
            </a:r>
            <a:r>
              <a:rPr lang="es-ES" dirty="0"/>
              <a:t> Videos, simulaciones, software educativo, plataformas en línea. </a:t>
            </a:r>
            <a:r>
              <a:rPr lang="es-ES" sz="2000" dirty="0"/>
              <a:t>(GEMINI, 2024)</a:t>
            </a:r>
          </a:p>
          <a:p>
            <a:pPr algn="just"/>
            <a:endParaRPr lang="es-ES" dirty="0"/>
          </a:p>
        </p:txBody>
      </p:sp>
    </p:spTree>
    <p:extLst>
      <p:ext uri="{BB962C8B-B14F-4D97-AF65-F5344CB8AC3E}">
        <p14:creationId xmlns:p14="http://schemas.microsoft.com/office/powerpoint/2010/main" val="27883824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C" sz="3600" cap="none" dirty="0">
                <a:ln w="0"/>
                <a:solidFill>
                  <a:schemeClr val="tx1"/>
                </a:solidFill>
                <a:effectLst>
                  <a:outerShdw blurRad="38100" dist="19050" dir="2700000" algn="tl" rotWithShape="0">
                    <a:schemeClr val="dk1">
                      <a:alpha val="40000"/>
                    </a:schemeClr>
                  </a:outerShdw>
                </a:effectLst>
                <a:latin typeface="Helvetica" pitchFamily="2" charset="0"/>
              </a:rPr>
              <a:t> 1.3 Funciones Didácticas</a:t>
            </a:r>
            <a:br>
              <a:rPr lang="es-EC" cap="none" dirty="0">
                <a:ln w="0"/>
                <a:solidFill>
                  <a:schemeClr val="tx1"/>
                </a:solidFill>
                <a:effectLst>
                  <a:outerShdw blurRad="38100" dist="19050" dir="2700000" algn="tl" rotWithShape="0">
                    <a:schemeClr val="dk1">
                      <a:alpha val="40000"/>
                    </a:schemeClr>
                  </a:outerShdw>
                </a:effectLst>
              </a:rPr>
            </a:br>
            <a:endParaRPr lang="es-EC" dirty="0"/>
          </a:p>
        </p:txBody>
      </p:sp>
      <p:sp>
        <p:nvSpPr>
          <p:cNvPr id="6" name="Marcador de contenido 5">
            <a:extLst>
              <a:ext uri="{FF2B5EF4-FFF2-40B4-BE49-F238E27FC236}">
                <a16:creationId xmlns:a16="http://schemas.microsoft.com/office/drawing/2014/main" id="{21930F70-EBA4-132D-B515-3A67550461D1}"/>
              </a:ext>
            </a:extLst>
          </p:cNvPr>
          <p:cNvSpPr>
            <a:spLocks noGrp="1"/>
          </p:cNvSpPr>
          <p:nvPr>
            <p:ph sz="quarter" idx="13"/>
          </p:nvPr>
        </p:nvSpPr>
        <p:spPr/>
        <p:txBody>
          <a:bodyPr>
            <a:normAutofit fontScale="85000" lnSpcReduction="20000"/>
          </a:bodyPr>
          <a:lstStyle/>
          <a:p>
            <a:pPr algn="just"/>
            <a:r>
              <a:rPr lang="es-ES" b="1" dirty="0"/>
              <a:t>Selección y uso de elementos didácticos</a:t>
            </a:r>
          </a:p>
          <a:p>
            <a:pPr algn="just"/>
            <a:r>
              <a:rPr lang="es-ES" dirty="0"/>
              <a:t>Al seleccionar y utilizar elementos didácticos, es importante considerar los siguientes aspectos:</a:t>
            </a:r>
          </a:p>
          <a:p>
            <a:pPr algn="just">
              <a:buFont typeface="Arial" panose="020B0604020202020204" pitchFamily="34" charset="0"/>
              <a:buChar char="•"/>
            </a:pPr>
            <a:r>
              <a:rPr lang="es-ES" b="1" dirty="0"/>
              <a:t>Los objetivos de aprendizaje:</a:t>
            </a:r>
            <a:r>
              <a:rPr lang="es-ES" dirty="0"/>
              <a:t> Los recursos deben estar alineados con los objetivos que se desean alcanzar.</a:t>
            </a:r>
          </a:p>
          <a:p>
            <a:pPr algn="just">
              <a:buFont typeface="Arial" panose="020B0604020202020204" pitchFamily="34" charset="0"/>
              <a:buChar char="•"/>
            </a:pPr>
            <a:r>
              <a:rPr lang="es-ES" b="1" dirty="0"/>
              <a:t>Las características de los estudiantes:</a:t>
            </a:r>
            <a:r>
              <a:rPr lang="es-ES" dirty="0"/>
              <a:t> La edad, los conocimientos previos y los intereses de los estudiantes deben tenerse en cuenta.</a:t>
            </a:r>
          </a:p>
          <a:p>
            <a:pPr algn="just">
              <a:buFont typeface="Arial" panose="020B0604020202020204" pitchFamily="34" charset="0"/>
              <a:buChar char="•"/>
            </a:pPr>
            <a:r>
              <a:rPr lang="es-ES" b="1" dirty="0"/>
              <a:t>El contexto educativo:</a:t>
            </a:r>
            <a:r>
              <a:rPr lang="es-ES" dirty="0"/>
              <a:t> El entorno físico y las herramientas tecnológicas disponibles influirán en la elección de los recursos.</a:t>
            </a:r>
          </a:p>
          <a:p>
            <a:pPr algn="just">
              <a:buFont typeface="Arial" panose="020B0604020202020204" pitchFamily="34" charset="0"/>
              <a:buChar char="•"/>
            </a:pPr>
            <a:r>
              <a:rPr lang="es-ES" b="1" dirty="0"/>
              <a:t>La creatividad del docente:</a:t>
            </a:r>
            <a:r>
              <a:rPr lang="es-ES" dirty="0"/>
              <a:t> La capacidad de adaptar y crear nuevos materiales didácticos es fundamental para un aprendizaje efectivo. </a:t>
            </a:r>
            <a:r>
              <a:rPr lang="es-ES" sz="2000" dirty="0"/>
              <a:t>(GEMINI, 2024)</a:t>
            </a:r>
          </a:p>
          <a:p>
            <a:pPr algn="just"/>
            <a:endParaRPr lang="es-ES" dirty="0"/>
          </a:p>
        </p:txBody>
      </p:sp>
    </p:spTree>
    <p:extLst>
      <p:ext uri="{BB962C8B-B14F-4D97-AF65-F5344CB8AC3E}">
        <p14:creationId xmlns:p14="http://schemas.microsoft.com/office/powerpoint/2010/main" val="18299448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C" sz="3600" cap="none" dirty="0">
                <a:ln w="0"/>
                <a:solidFill>
                  <a:schemeClr val="tx1"/>
                </a:solidFill>
                <a:effectLst>
                  <a:outerShdw blurRad="38100" dist="19050" dir="2700000" algn="tl" rotWithShape="0">
                    <a:schemeClr val="dk1">
                      <a:alpha val="40000"/>
                    </a:schemeClr>
                  </a:outerShdw>
                </a:effectLst>
                <a:latin typeface="Helvetica" pitchFamily="2" charset="0"/>
              </a:rPr>
              <a:t> 1.3 Funciones Didácticas</a:t>
            </a:r>
            <a:br>
              <a:rPr lang="es-EC" cap="none" dirty="0">
                <a:ln w="0"/>
                <a:solidFill>
                  <a:schemeClr val="tx1"/>
                </a:solidFill>
                <a:effectLst>
                  <a:outerShdw blurRad="38100" dist="19050" dir="2700000" algn="tl" rotWithShape="0">
                    <a:schemeClr val="dk1">
                      <a:alpha val="40000"/>
                    </a:schemeClr>
                  </a:outerShdw>
                </a:effectLst>
              </a:rPr>
            </a:br>
            <a:endParaRPr lang="es-EC" dirty="0"/>
          </a:p>
        </p:txBody>
      </p:sp>
      <p:sp>
        <p:nvSpPr>
          <p:cNvPr id="6" name="Marcador de contenido 5">
            <a:extLst>
              <a:ext uri="{FF2B5EF4-FFF2-40B4-BE49-F238E27FC236}">
                <a16:creationId xmlns:a16="http://schemas.microsoft.com/office/drawing/2014/main" id="{21930F70-EBA4-132D-B515-3A67550461D1}"/>
              </a:ext>
            </a:extLst>
          </p:cNvPr>
          <p:cNvSpPr>
            <a:spLocks noGrp="1"/>
          </p:cNvSpPr>
          <p:nvPr>
            <p:ph sz="quarter" idx="13"/>
          </p:nvPr>
        </p:nvSpPr>
        <p:spPr/>
        <p:txBody>
          <a:bodyPr>
            <a:normAutofit/>
          </a:bodyPr>
          <a:lstStyle/>
          <a:p>
            <a:pPr algn="just"/>
            <a:r>
              <a:rPr lang="es-ES" b="1" dirty="0"/>
              <a:t>Ejemplos de elementos didácticos innovadores</a:t>
            </a:r>
          </a:p>
          <a:p>
            <a:pPr algn="just">
              <a:buFont typeface="Arial" panose="020B0604020202020204" pitchFamily="34" charset="0"/>
              <a:buChar char="•"/>
            </a:pPr>
            <a:r>
              <a:rPr lang="es-ES" b="1" dirty="0"/>
              <a:t>Realidad aumentada:</a:t>
            </a:r>
            <a:r>
              <a:rPr lang="es-ES" dirty="0"/>
              <a:t> Superponer elementos digitales en el mundo real para crear experiencias de aprendizaje inmersivas.</a:t>
            </a:r>
          </a:p>
          <a:p>
            <a:pPr algn="just">
              <a:buFont typeface="Arial" panose="020B0604020202020204" pitchFamily="34" charset="0"/>
              <a:buChar char="•"/>
            </a:pPr>
            <a:r>
              <a:rPr lang="es-ES" b="1" dirty="0"/>
              <a:t>Gamificación:</a:t>
            </a:r>
            <a:r>
              <a:rPr lang="es-ES" dirty="0"/>
              <a:t> Aplicar elementos de los juegos a actividades de aprendizaje para aumentar la motivación y el compromiso.</a:t>
            </a:r>
          </a:p>
          <a:p>
            <a:pPr algn="just">
              <a:buFont typeface="Arial" panose="020B0604020202020204" pitchFamily="34" charset="0"/>
              <a:buChar char="•"/>
            </a:pPr>
            <a:r>
              <a:rPr lang="es-ES" b="1" dirty="0"/>
              <a:t>Aprendizaje basado en proyectos:</a:t>
            </a:r>
            <a:r>
              <a:rPr lang="es-ES" dirty="0"/>
              <a:t> Fomentar la resolución de problemas auténticos a través de proyectos colaborativos. </a:t>
            </a:r>
            <a:r>
              <a:rPr lang="es-ES" sz="2000" dirty="0"/>
              <a:t>(GEMINI, 2024)</a:t>
            </a:r>
          </a:p>
          <a:p>
            <a:pPr algn="just"/>
            <a:endParaRPr lang="es-ES" dirty="0"/>
          </a:p>
        </p:txBody>
      </p:sp>
    </p:spTree>
    <p:extLst>
      <p:ext uri="{BB962C8B-B14F-4D97-AF65-F5344CB8AC3E}">
        <p14:creationId xmlns:p14="http://schemas.microsoft.com/office/powerpoint/2010/main" val="2820082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C" sz="3600" cap="none" dirty="0">
                <a:ln w="0"/>
                <a:solidFill>
                  <a:schemeClr val="tx1"/>
                </a:solidFill>
                <a:effectLst>
                  <a:outerShdw blurRad="38100" dist="19050" dir="2700000" algn="tl" rotWithShape="0">
                    <a:schemeClr val="dk1">
                      <a:alpha val="40000"/>
                    </a:schemeClr>
                  </a:outerShdw>
                </a:effectLst>
                <a:latin typeface="Helvetica" pitchFamily="2" charset="0"/>
              </a:rPr>
              <a:t> 1.3 Funciones Didácticas</a:t>
            </a:r>
            <a:br>
              <a:rPr lang="es-EC" cap="none" dirty="0">
                <a:ln w="0"/>
                <a:solidFill>
                  <a:schemeClr val="tx1"/>
                </a:solidFill>
                <a:effectLst>
                  <a:outerShdw blurRad="38100" dist="19050" dir="2700000" algn="tl" rotWithShape="0">
                    <a:schemeClr val="dk1">
                      <a:alpha val="40000"/>
                    </a:schemeClr>
                  </a:outerShdw>
                </a:effectLst>
              </a:rPr>
            </a:br>
            <a:endParaRPr lang="es-EC" dirty="0"/>
          </a:p>
        </p:txBody>
      </p:sp>
      <p:sp>
        <p:nvSpPr>
          <p:cNvPr id="6" name="Marcador de contenido 5">
            <a:extLst>
              <a:ext uri="{FF2B5EF4-FFF2-40B4-BE49-F238E27FC236}">
                <a16:creationId xmlns:a16="http://schemas.microsoft.com/office/drawing/2014/main" id="{21930F70-EBA4-132D-B515-3A67550461D1}"/>
              </a:ext>
            </a:extLst>
          </p:cNvPr>
          <p:cNvSpPr>
            <a:spLocks noGrp="1"/>
          </p:cNvSpPr>
          <p:nvPr>
            <p:ph sz="quarter" idx="13"/>
          </p:nvPr>
        </p:nvSpPr>
        <p:spPr/>
        <p:txBody>
          <a:bodyPr>
            <a:normAutofit/>
          </a:bodyPr>
          <a:lstStyle/>
          <a:p>
            <a:pPr algn="just"/>
            <a:r>
              <a:rPr lang="es-ES" b="1" dirty="0"/>
              <a:t>Los elementos didácticos.</a:t>
            </a:r>
          </a:p>
          <a:p>
            <a:pPr algn="just"/>
            <a:r>
              <a:rPr lang="es-ES" b="1" dirty="0"/>
              <a:t>Conclusiones</a:t>
            </a:r>
          </a:p>
          <a:p>
            <a:pPr algn="just"/>
            <a:r>
              <a:rPr lang="es-ES" dirty="0"/>
              <a:t>Los elementos didácticos son herramientas poderosas que pueden transformar el proceso de enseñanza-aprendizaje. Al seleccionar y utilizar estos recursos de manera estratégica, los docentes pueden crear experiencias de aprendizaje más significativas, motivadoras y efectivas para sus estudiantes. </a:t>
            </a:r>
            <a:r>
              <a:rPr lang="es-ES" sz="2000" dirty="0"/>
              <a:t>(GEMINI, 2024)</a:t>
            </a:r>
          </a:p>
          <a:p>
            <a:pPr algn="just"/>
            <a:endParaRPr lang="es-ES" dirty="0"/>
          </a:p>
        </p:txBody>
      </p:sp>
    </p:spTree>
    <p:extLst>
      <p:ext uri="{BB962C8B-B14F-4D97-AF65-F5344CB8AC3E}">
        <p14:creationId xmlns:p14="http://schemas.microsoft.com/office/powerpoint/2010/main" val="36127785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C" sz="3600" cap="none" dirty="0">
                <a:ln w="0"/>
                <a:solidFill>
                  <a:schemeClr val="tx1"/>
                </a:solidFill>
                <a:effectLst>
                  <a:outerShdw blurRad="38100" dist="19050" dir="2700000" algn="tl" rotWithShape="0">
                    <a:schemeClr val="dk1">
                      <a:alpha val="40000"/>
                    </a:schemeClr>
                  </a:outerShdw>
                </a:effectLst>
                <a:latin typeface="Helvetica" pitchFamily="2" charset="0"/>
              </a:rPr>
              <a:t> 1.3 Funciones Didácticas</a:t>
            </a:r>
            <a:br>
              <a:rPr lang="es-EC" cap="none" dirty="0">
                <a:ln w="0"/>
                <a:solidFill>
                  <a:schemeClr val="tx1"/>
                </a:solidFill>
                <a:effectLst>
                  <a:outerShdw blurRad="38100" dist="19050" dir="2700000" algn="tl" rotWithShape="0">
                    <a:schemeClr val="dk1">
                      <a:alpha val="40000"/>
                    </a:schemeClr>
                  </a:outerShdw>
                </a:effectLst>
              </a:rPr>
            </a:br>
            <a:endParaRPr lang="es-EC" dirty="0"/>
          </a:p>
        </p:txBody>
      </p:sp>
      <p:sp>
        <p:nvSpPr>
          <p:cNvPr id="6" name="Marcador de contenido 5">
            <a:extLst>
              <a:ext uri="{FF2B5EF4-FFF2-40B4-BE49-F238E27FC236}">
                <a16:creationId xmlns:a16="http://schemas.microsoft.com/office/drawing/2014/main" id="{21930F70-EBA4-132D-B515-3A67550461D1}"/>
              </a:ext>
            </a:extLst>
          </p:cNvPr>
          <p:cNvSpPr>
            <a:spLocks noGrp="1"/>
          </p:cNvSpPr>
          <p:nvPr>
            <p:ph sz="quarter" idx="13"/>
          </p:nvPr>
        </p:nvSpPr>
        <p:spPr/>
        <p:txBody>
          <a:bodyPr>
            <a:normAutofit/>
          </a:bodyPr>
          <a:lstStyle/>
          <a:p>
            <a:pPr algn="just"/>
            <a:r>
              <a:rPr lang="es-ES" b="1" dirty="0"/>
              <a:t>La Planificación Educativa,</a:t>
            </a:r>
          </a:p>
          <a:p>
            <a:pPr algn="just"/>
            <a:r>
              <a:rPr lang="es-ES" b="1" dirty="0"/>
              <a:t>¿Qué es la planificación educativa?</a:t>
            </a:r>
            <a:endParaRPr lang="es-ES" dirty="0"/>
          </a:p>
          <a:p>
            <a:pPr algn="just"/>
            <a:r>
              <a:rPr lang="es-ES" dirty="0"/>
              <a:t>La planificación educativa es un proceso fundamental en el ámbito educativo que consiste en diseñar y organizar de manera estratégica todas las actividades de enseñanza y aprendizaje. Es como un mapa de ruta que guía a docentes y estudiantes hacia el logro de objetivos específicos. </a:t>
            </a:r>
            <a:r>
              <a:rPr lang="es-ES" sz="2000" dirty="0"/>
              <a:t>(GEMINI, 2024)</a:t>
            </a:r>
          </a:p>
          <a:p>
            <a:pPr algn="just"/>
            <a:endParaRPr lang="es-ES" dirty="0"/>
          </a:p>
        </p:txBody>
      </p:sp>
    </p:spTree>
    <p:extLst>
      <p:ext uri="{BB962C8B-B14F-4D97-AF65-F5344CB8AC3E}">
        <p14:creationId xmlns:p14="http://schemas.microsoft.com/office/powerpoint/2010/main" val="36121613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C" sz="3600" cap="none" dirty="0">
                <a:ln w="0"/>
                <a:solidFill>
                  <a:schemeClr val="tx1"/>
                </a:solidFill>
                <a:effectLst>
                  <a:outerShdw blurRad="38100" dist="19050" dir="2700000" algn="tl" rotWithShape="0">
                    <a:schemeClr val="dk1">
                      <a:alpha val="40000"/>
                    </a:schemeClr>
                  </a:outerShdw>
                </a:effectLst>
                <a:latin typeface="Helvetica" pitchFamily="2" charset="0"/>
              </a:rPr>
              <a:t> 1.3 Funciones Didácticas</a:t>
            </a:r>
            <a:br>
              <a:rPr lang="es-EC" cap="none" dirty="0">
                <a:ln w="0"/>
                <a:solidFill>
                  <a:schemeClr val="tx1"/>
                </a:solidFill>
                <a:effectLst>
                  <a:outerShdw blurRad="38100" dist="19050" dir="2700000" algn="tl" rotWithShape="0">
                    <a:schemeClr val="dk1">
                      <a:alpha val="40000"/>
                    </a:schemeClr>
                  </a:outerShdw>
                </a:effectLst>
              </a:rPr>
            </a:br>
            <a:endParaRPr lang="es-EC" dirty="0"/>
          </a:p>
        </p:txBody>
      </p:sp>
      <p:sp>
        <p:nvSpPr>
          <p:cNvPr id="6" name="Marcador de contenido 5">
            <a:extLst>
              <a:ext uri="{FF2B5EF4-FFF2-40B4-BE49-F238E27FC236}">
                <a16:creationId xmlns:a16="http://schemas.microsoft.com/office/drawing/2014/main" id="{21930F70-EBA4-132D-B515-3A67550461D1}"/>
              </a:ext>
            </a:extLst>
          </p:cNvPr>
          <p:cNvSpPr>
            <a:spLocks noGrp="1"/>
          </p:cNvSpPr>
          <p:nvPr>
            <p:ph sz="quarter" idx="13"/>
          </p:nvPr>
        </p:nvSpPr>
        <p:spPr/>
        <p:txBody>
          <a:bodyPr>
            <a:normAutofit fontScale="77500" lnSpcReduction="20000"/>
          </a:bodyPr>
          <a:lstStyle/>
          <a:p>
            <a:pPr algn="just"/>
            <a:r>
              <a:rPr lang="es-ES" b="1" dirty="0"/>
              <a:t>¿Por qué es importante la planificación educativa?</a:t>
            </a:r>
            <a:endParaRPr lang="es-ES" dirty="0"/>
          </a:p>
          <a:p>
            <a:pPr algn="just">
              <a:buFont typeface="Arial" panose="020B0604020202020204" pitchFamily="34" charset="0"/>
              <a:buChar char="•"/>
            </a:pPr>
            <a:r>
              <a:rPr lang="es-ES" b="1" dirty="0"/>
              <a:t>Claridad y enfoque:</a:t>
            </a:r>
            <a:r>
              <a:rPr lang="es-ES" dirty="0"/>
              <a:t> Define claramente los objetivos de aprendizaje, evitando la improvisación y asegurando que todos se dirijan hacia una misma meta.</a:t>
            </a:r>
          </a:p>
          <a:p>
            <a:pPr algn="just">
              <a:buFont typeface="Arial" panose="020B0604020202020204" pitchFamily="34" charset="0"/>
              <a:buChar char="•"/>
            </a:pPr>
            <a:r>
              <a:rPr lang="es-ES" b="1" dirty="0"/>
              <a:t>Eficiencia:</a:t>
            </a:r>
            <a:r>
              <a:rPr lang="es-ES" dirty="0"/>
              <a:t> Optimiza el uso del tiempo y los recursos disponibles, maximizando el aprendizaje de los estudiantes.</a:t>
            </a:r>
          </a:p>
          <a:p>
            <a:pPr algn="just">
              <a:buFont typeface="Arial" panose="020B0604020202020204" pitchFamily="34" charset="0"/>
              <a:buChar char="•"/>
            </a:pPr>
            <a:r>
              <a:rPr lang="es-ES" b="1" dirty="0"/>
              <a:t>Coherencia:</a:t>
            </a:r>
            <a:r>
              <a:rPr lang="es-ES" dirty="0"/>
              <a:t> Garantiza que todas las actividades estén conectadas y contribuyan al desarrollo integral de los estudiantes.</a:t>
            </a:r>
          </a:p>
          <a:p>
            <a:pPr algn="just">
              <a:buFont typeface="Arial" panose="020B0604020202020204" pitchFamily="34" charset="0"/>
              <a:buChar char="•"/>
            </a:pPr>
            <a:r>
              <a:rPr lang="es-ES" b="1" dirty="0"/>
              <a:t>Flexibilidad:</a:t>
            </a:r>
            <a:r>
              <a:rPr lang="es-ES" dirty="0"/>
              <a:t> Permite adaptar la enseñanza a las necesidades individuales de los estudiantes y a los cambios del entorno.</a:t>
            </a:r>
          </a:p>
          <a:p>
            <a:pPr algn="just">
              <a:buFont typeface="Arial" panose="020B0604020202020204" pitchFamily="34" charset="0"/>
              <a:buChar char="•"/>
            </a:pPr>
            <a:r>
              <a:rPr lang="es-ES" b="1" dirty="0"/>
              <a:t>Evaluación:</a:t>
            </a:r>
            <a:r>
              <a:rPr lang="es-ES" dirty="0"/>
              <a:t> Facilita la evaluación del proceso de enseñanza-aprendizaje y la identificación de áreas de mejora. </a:t>
            </a:r>
            <a:r>
              <a:rPr lang="es-ES" sz="2000" dirty="0"/>
              <a:t>(GEMINI, 2024)</a:t>
            </a:r>
          </a:p>
          <a:p>
            <a:pPr algn="just"/>
            <a:endParaRPr lang="es-ES" dirty="0"/>
          </a:p>
        </p:txBody>
      </p:sp>
    </p:spTree>
    <p:extLst>
      <p:ext uri="{BB962C8B-B14F-4D97-AF65-F5344CB8AC3E}">
        <p14:creationId xmlns:p14="http://schemas.microsoft.com/office/powerpoint/2010/main" val="4020054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C" sz="3600" cap="none" dirty="0">
                <a:ln w="0"/>
                <a:solidFill>
                  <a:schemeClr val="tx1"/>
                </a:solidFill>
                <a:effectLst>
                  <a:outerShdw blurRad="38100" dist="19050" dir="2700000" algn="tl" rotWithShape="0">
                    <a:schemeClr val="dk1">
                      <a:alpha val="40000"/>
                    </a:schemeClr>
                  </a:outerShdw>
                </a:effectLst>
                <a:latin typeface="Helvetica" pitchFamily="2" charset="0"/>
              </a:rPr>
              <a:t> 1.3 Funciones Didácticas</a:t>
            </a:r>
            <a:br>
              <a:rPr lang="es-EC" cap="none" dirty="0">
                <a:ln w="0"/>
                <a:solidFill>
                  <a:schemeClr val="tx1"/>
                </a:solidFill>
                <a:effectLst>
                  <a:outerShdw blurRad="38100" dist="19050" dir="2700000" algn="tl" rotWithShape="0">
                    <a:schemeClr val="dk1">
                      <a:alpha val="40000"/>
                    </a:schemeClr>
                  </a:outerShdw>
                </a:effectLst>
              </a:rPr>
            </a:br>
            <a:endParaRPr lang="es-EC" dirty="0"/>
          </a:p>
        </p:txBody>
      </p:sp>
      <p:sp>
        <p:nvSpPr>
          <p:cNvPr id="6" name="Marcador de contenido 5">
            <a:extLst>
              <a:ext uri="{FF2B5EF4-FFF2-40B4-BE49-F238E27FC236}">
                <a16:creationId xmlns:a16="http://schemas.microsoft.com/office/drawing/2014/main" id="{21930F70-EBA4-132D-B515-3A67550461D1}"/>
              </a:ext>
            </a:extLst>
          </p:cNvPr>
          <p:cNvSpPr>
            <a:spLocks noGrp="1"/>
          </p:cNvSpPr>
          <p:nvPr>
            <p:ph sz="quarter" idx="13"/>
          </p:nvPr>
        </p:nvSpPr>
        <p:spPr/>
        <p:txBody>
          <a:bodyPr>
            <a:normAutofit fontScale="85000" lnSpcReduction="10000"/>
          </a:bodyPr>
          <a:lstStyle/>
          <a:p>
            <a:pPr algn="just"/>
            <a:r>
              <a:rPr lang="es-ES" b="1" dirty="0"/>
              <a:t>Elementos clave de la planificación educativa:</a:t>
            </a:r>
            <a:endParaRPr lang="es-ES" dirty="0"/>
          </a:p>
          <a:p>
            <a:pPr algn="just">
              <a:buFont typeface="Arial" panose="020B0604020202020204" pitchFamily="34" charset="0"/>
              <a:buChar char="•"/>
            </a:pPr>
            <a:r>
              <a:rPr lang="es-ES" b="1" dirty="0"/>
              <a:t>Objetivos:</a:t>
            </a:r>
            <a:r>
              <a:rPr lang="es-ES" dirty="0"/>
              <a:t> Deben ser claros, medibles, alcanzables, relevantes y delimitados en el tiempo (SMART).</a:t>
            </a:r>
          </a:p>
          <a:p>
            <a:pPr algn="just">
              <a:buFont typeface="Arial" panose="020B0604020202020204" pitchFamily="34" charset="0"/>
              <a:buChar char="•"/>
            </a:pPr>
            <a:r>
              <a:rPr lang="es-ES" b="1" dirty="0"/>
              <a:t>Contenidos:</a:t>
            </a:r>
            <a:r>
              <a:rPr lang="es-ES" dirty="0"/>
              <a:t> Selección de los conocimientos, habilidades y actitudes que se quieren desarrollar en los estudiantes.</a:t>
            </a:r>
          </a:p>
          <a:p>
            <a:pPr algn="just">
              <a:buFont typeface="Arial" panose="020B0604020202020204" pitchFamily="34" charset="0"/>
              <a:buChar char="•"/>
            </a:pPr>
            <a:r>
              <a:rPr lang="es-ES" b="1" dirty="0"/>
              <a:t>Metodologías:</a:t>
            </a:r>
            <a:r>
              <a:rPr lang="es-ES" dirty="0"/>
              <a:t> Estrategias y técnicas de enseñanza que se utilizarán para transmitir los contenidos.</a:t>
            </a:r>
          </a:p>
          <a:p>
            <a:pPr algn="just">
              <a:buFont typeface="Arial" panose="020B0604020202020204" pitchFamily="34" charset="0"/>
              <a:buChar char="•"/>
            </a:pPr>
            <a:r>
              <a:rPr lang="es-ES" b="1" dirty="0"/>
              <a:t>Recursos:</a:t>
            </a:r>
            <a:r>
              <a:rPr lang="es-ES" dirty="0"/>
              <a:t> Materiales, tecnología y otros elementos necesarios para llevar a cabo las actividades.</a:t>
            </a:r>
          </a:p>
          <a:p>
            <a:pPr algn="just">
              <a:buFont typeface="Arial" panose="020B0604020202020204" pitchFamily="34" charset="0"/>
              <a:buChar char="•"/>
            </a:pPr>
            <a:r>
              <a:rPr lang="es-ES" b="1" dirty="0"/>
              <a:t>Evaluación:</a:t>
            </a:r>
            <a:r>
              <a:rPr lang="es-ES" dirty="0"/>
              <a:t> Instrumentos y criterios para medir el progreso de los estudiantes y la eficacia de la enseñanza. </a:t>
            </a:r>
            <a:r>
              <a:rPr lang="es-ES" sz="2000" dirty="0"/>
              <a:t>(GEMINI, 2024)</a:t>
            </a:r>
          </a:p>
          <a:p>
            <a:pPr algn="just"/>
            <a:endParaRPr lang="es-ES" dirty="0"/>
          </a:p>
        </p:txBody>
      </p:sp>
    </p:spTree>
    <p:extLst>
      <p:ext uri="{BB962C8B-B14F-4D97-AF65-F5344CB8AC3E}">
        <p14:creationId xmlns:p14="http://schemas.microsoft.com/office/powerpoint/2010/main" val="39828001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C" sz="3600" cap="none" dirty="0">
                <a:ln w="0"/>
                <a:solidFill>
                  <a:schemeClr val="tx1"/>
                </a:solidFill>
                <a:effectLst>
                  <a:outerShdw blurRad="38100" dist="19050" dir="2700000" algn="tl" rotWithShape="0">
                    <a:schemeClr val="dk1">
                      <a:alpha val="40000"/>
                    </a:schemeClr>
                  </a:outerShdw>
                </a:effectLst>
                <a:latin typeface="Helvetica" pitchFamily="2" charset="0"/>
              </a:rPr>
              <a:t> 1.3 Funciones Didácticas</a:t>
            </a:r>
            <a:br>
              <a:rPr lang="es-EC" cap="none" dirty="0">
                <a:ln w="0"/>
                <a:solidFill>
                  <a:schemeClr val="tx1"/>
                </a:solidFill>
                <a:effectLst>
                  <a:outerShdw blurRad="38100" dist="19050" dir="2700000" algn="tl" rotWithShape="0">
                    <a:schemeClr val="dk1">
                      <a:alpha val="40000"/>
                    </a:schemeClr>
                  </a:outerShdw>
                </a:effectLst>
              </a:rPr>
            </a:br>
            <a:endParaRPr lang="es-EC" dirty="0"/>
          </a:p>
        </p:txBody>
      </p:sp>
      <p:sp>
        <p:nvSpPr>
          <p:cNvPr id="6" name="Marcador de contenido 5">
            <a:extLst>
              <a:ext uri="{FF2B5EF4-FFF2-40B4-BE49-F238E27FC236}">
                <a16:creationId xmlns:a16="http://schemas.microsoft.com/office/drawing/2014/main" id="{21930F70-EBA4-132D-B515-3A67550461D1}"/>
              </a:ext>
            </a:extLst>
          </p:cNvPr>
          <p:cNvSpPr>
            <a:spLocks noGrp="1"/>
          </p:cNvSpPr>
          <p:nvPr>
            <p:ph sz="quarter" idx="13"/>
          </p:nvPr>
        </p:nvSpPr>
        <p:spPr/>
        <p:txBody>
          <a:bodyPr>
            <a:normAutofit/>
          </a:bodyPr>
          <a:lstStyle/>
          <a:p>
            <a:pPr algn="just"/>
            <a:r>
              <a:rPr lang="es-ES" b="1" dirty="0"/>
              <a:t>Tipos de planificación educativa:</a:t>
            </a:r>
            <a:endParaRPr lang="es-ES" dirty="0"/>
          </a:p>
          <a:p>
            <a:pPr algn="just">
              <a:buFont typeface="Arial" panose="020B0604020202020204" pitchFamily="34" charset="0"/>
              <a:buChar char="•"/>
            </a:pPr>
            <a:r>
              <a:rPr lang="es-ES" b="1" dirty="0"/>
              <a:t>A largo plazo:</a:t>
            </a:r>
            <a:r>
              <a:rPr lang="es-ES" dirty="0"/>
              <a:t> Define los objetivos generales y las líneas de acción a seguir a nivel institucional.</a:t>
            </a:r>
          </a:p>
          <a:p>
            <a:pPr algn="just">
              <a:buFont typeface="Arial" panose="020B0604020202020204" pitchFamily="34" charset="0"/>
              <a:buChar char="•"/>
            </a:pPr>
            <a:r>
              <a:rPr lang="es-ES" b="1" dirty="0"/>
              <a:t>A mediano plazo:</a:t>
            </a:r>
            <a:r>
              <a:rPr lang="es-ES" dirty="0"/>
              <a:t> Especifica los contenidos y las actividades a desarrollar en un periodo académico determinado.</a:t>
            </a:r>
          </a:p>
          <a:p>
            <a:pPr algn="just">
              <a:buFont typeface="Arial" panose="020B0604020202020204" pitchFamily="34" charset="0"/>
              <a:buChar char="•"/>
            </a:pPr>
            <a:r>
              <a:rPr lang="es-ES" b="1" dirty="0"/>
              <a:t>A corto plazo:</a:t>
            </a:r>
            <a:r>
              <a:rPr lang="es-ES" dirty="0"/>
              <a:t> Detalla las actividades diarias o semanales para alcanzar los objetivos específicos. </a:t>
            </a:r>
            <a:r>
              <a:rPr lang="es-ES" sz="2000" dirty="0"/>
              <a:t>(GEMINI, 2024)</a:t>
            </a:r>
          </a:p>
          <a:p>
            <a:pPr algn="just"/>
            <a:endParaRPr lang="es-ES" dirty="0"/>
          </a:p>
        </p:txBody>
      </p:sp>
    </p:spTree>
    <p:extLst>
      <p:ext uri="{BB962C8B-B14F-4D97-AF65-F5344CB8AC3E}">
        <p14:creationId xmlns:p14="http://schemas.microsoft.com/office/powerpoint/2010/main" val="22021802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C" sz="3600" cap="none" dirty="0">
                <a:ln w="0"/>
                <a:solidFill>
                  <a:schemeClr val="tx1"/>
                </a:solidFill>
                <a:effectLst>
                  <a:outerShdw blurRad="38100" dist="19050" dir="2700000" algn="tl" rotWithShape="0">
                    <a:schemeClr val="dk1">
                      <a:alpha val="40000"/>
                    </a:schemeClr>
                  </a:outerShdw>
                </a:effectLst>
                <a:latin typeface="Helvetica" pitchFamily="2" charset="0"/>
              </a:rPr>
              <a:t> 1.3 Funciones Didácticas</a:t>
            </a:r>
            <a:br>
              <a:rPr lang="es-EC" cap="none" dirty="0">
                <a:ln w="0"/>
                <a:solidFill>
                  <a:schemeClr val="tx1"/>
                </a:solidFill>
                <a:effectLst>
                  <a:outerShdw blurRad="38100" dist="19050" dir="2700000" algn="tl" rotWithShape="0">
                    <a:schemeClr val="dk1">
                      <a:alpha val="40000"/>
                    </a:schemeClr>
                  </a:outerShdw>
                </a:effectLst>
              </a:rPr>
            </a:br>
            <a:endParaRPr lang="es-EC" dirty="0"/>
          </a:p>
        </p:txBody>
      </p:sp>
      <p:sp>
        <p:nvSpPr>
          <p:cNvPr id="6" name="Marcador de contenido 5">
            <a:extLst>
              <a:ext uri="{FF2B5EF4-FFF2-40B4-BE49-F238E27FC236}">
                <a16:creationId xmlns:a16="http://schemas.microsoft.com/office/drawing/2014/main" id="{21930F70-EBA4-132D-B515-3A67550461D1}"/>
              </a:ext>
            </a:extLst>
          </p:cNvPr>
          <p:cNvSpPr>
            <a:spLocks noGrp="1"/>
          </p:cNvSpPr>
          <p:nvPr>
            <p:ph sz="quarter" idx="13"/>
          </p:nvPr>
        </p:nvSpPr>
        <p:spPr/>
        <p:txBody>
          <a:bodyPr>
            <a:normAutofit fontScale="92500" lnSpcReduction="20000"/>
          </a:bodyPr>
          <a:lstStyle/>
          <a:p>
            <a:pPr algn="just"/>
            <a:r>
              <a:rPr lang="es-ES" b="1" dirty="0"/>
              <a:t>Beneficios de una buena planificación educativa:</a:t>
            </a:r>
            <a:endParaRPr lang="es-ES" dirty="0"/>
          </a:p>
          <a:p>
            <a:pPr algn="just">
              <a:buFont typeface="Arial" panose="020B0604020202020204" pitchFamily="34" charset="0"/>
              <a:buChar char="•"/>
            </a:pPr>
            <a:r>
              <a:rPr lang="es-ES" b="1" dirty="0"/>
              <a:t>Mayor motivación:</a:t>
            </a:r>
            <a:r>
              <a:rPr lang="es-ES" dirty="0"/>
              <a:t> Los estudiantes se sienten más comprometidos cuando saben hacia dónde se dirigen y por qué están aprendiendo.</a:t>
            </a:r>
          </a:p>
          <a:p>
            <a:pPr algn="just">
              <a:buFont typeface="Arial" panose="020B0604020202020204" pitchFamily="34" charset="0"/>
              <a:buChar char="•"/>
            </a:pPr>
            <a:r>
              <a:rPr lang="es-ES" b="1" dirty="0"/>
              <a:t>Mejora del aprendizaje:</a:t>
            </a:r>
            <a:r>
              <a:rPr lang="es-ES" dirty="0"/>
              <a:t> La planificación estructurada facilita la comprensión y la retención de los conocimientos.</a:t>
            </a:r>
          </a:p>
          <a:p>
            <a:pPr algn="just">
              <a:buFont typeface="Arial" panose="020B0604020202020204" pitchFamily="34" charset="0"/>
              <a:buChar char="•"/>
            </a:pPr>
            <a:r>
              <a:rPr lang="es-ES" b="1" dirty="0"/>
              <a:t>Satisfacción docente:</a:t>
            </a:r>
            <a:r>
              <a:rPr lang="es-ES" dirty="0"/>
              <a:t> Los docentes se sienten más seguros y preparados para enfrentar los desafíos de la enseñanza.</a:t>
            </a:r>
          </a:p>
          <a:p>
            <a:pPr algn="just">
              <a:buFont typeface="Arial" panose="020B0604020202020204" pitchFamily="34" charset="0"/>
              <a:buChar char="•"/>
            </a:pPr>
            <a:r>
              <a:rPr lang="es-ES" b="1" dirty="0"/>
              <a:t>Resultados de calidad:</a:t>
            </a:r>
            <a:r>
              <a:rPr lang="es-ES" dirty="0"/>
              <a:t> Una buena planificación conduce a mejores resultados académicos. </a:t>
            </a:r>
            <a:r>
              <a:rPr lang="es-ES" sz="2000" dirty="0"/>
              <a:t>(GEMINI, 2024)</a:t>
            </a:r>
          </a:p>
          <a:p>
            <a:pPr algn="just"/>
            <a:endParaRPr lang="es-ES" dirty="0"/>
          </a:p>
        </p:txBody>
      </p:sp>
    </p:spTree>
    <p:extLst>
      <p:ext uri="{BB962C8B-B14F-4D97-AF65-F5344CB8AC3E}">
        <p14:creationId xmlns:p14="http://schemas.microsoft.com/office/powerpoint/2010/main" val="3041630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normAutofit fontScale="90000"/>
          </a:bodyPr>
          <a:lstStyle/>
          <a:p>
            <a:r>
              <a:rPr lang="es-EC" sz="3600" cap="none" dirty="0">
                <a:ln w="0"/>
                <a:solidFill>
                  <a:schemeClr val="tx1"/>
                </a:solidFill>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t> 1.2.1. Contextualización, conceptos, principios, enfoque</a:t>
            </a:r>
            <a:br>
              <a:rPr lang="es-EC" cap="none" dirty="0">
                <a:ln w="0"/>
                <a:solidFill>
                  <a:schemeClr val="tx1"/>
                </a:solidFill>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br>
            <a:endParaRPr lang="es-EC" dirty="0">
              <a:latin typeface="Helvetica" panose="020B0604020202020204" pitchFamily="34" charset="0"/>
              <a:cs typeface="Helvetica" panose="020B0604020202020204" pitchFamily="34" charset="0"/>
            </a:endParaRPr>
          </a:p>
        </p:txBody>
      </p:sp>
      <p:sp>
        <p:nvSpPr>
          <p:cNvPr id="3" name="Marcador de contenido 2">
            <a:extLst>
              <a:ext uri="{FF2B5EF4-FFF2-40B4-BE49-F238E27FC236}">
                <a16:creationId xmlns:a16="http://schemas.microsoft.com/office/drawing/2014/main" id="{63DDB1BF-7447-07A2-4557-F716A256F09E}"/>
              </a:ext>
            </a:extLst>
          </p:cNvPr>
          <p:cNvSpPr>
            <a:spLocks noGrp="1"/>
          </p:cNvSpPr>
          <p:nvPr>
            <p:ph sz="quarter" idx="13"/>
          </p:nvPr>
        </p:nvSpPr>
        <p:spPr>
          <a:xfrm>
            <a:off x="913774" y="2367092"/>
            <a:ext cx="10363826" cy="4490908"/>
          </a:xfrm>
        </p:spPr>
        <p:txBody>
          <a:bodyPr>
            <a:normAutofit lnSpcReduction="10000"/>
          </a:bodyPr>
          <a:lstStyle/>
          <a:p>
            <a:pPr algn="just"/>
            <a:r>
              <a:rPr lang="es-ES" sz="1600" b="1" dirty="0"/>
              <a:t>EDUCACIÓN</a:t>
            </a:r>
          </a:p>
          <a:p>
            <a:pPr algn="just"/>
            <a:r>
              <a:rPr lang="es-ES" sz="1600" b="1" dirty="0"/>
              <a:t>Significado etimológico</a:t>
            </a:r>
            <a:endParaRPr lang="es-ES" sz="1600" dirty="0"/>
          </a:p>
          <a:p>
            <a:pPr algn="just"/>
            <a:r>
              <a:rPr lang="es-ES" sz="1600" dirty="0"/>
              <a:t>La palabra "educación" proviene del latín </a:t>
            </a:r>
            <a:r>
              <a:rPr lang="es-ES" sz="1600" i="1" dirty="0" err="1"/>
              <a:t>educatio</a:t>
            </a:r>
            <a:r>
              <a:rPr lang="es-ES" sz="1600" dirty="0"/>
              <a:t>, que a su vez se deriva de los verbos </a:t>
            </a:r>
            <a:r>
              <a:rPr lang="es-ES" sz="1600" i="1" dirty="0"/>
              <a:t>educare</a:t>
            </a:r>
            <a:r>
              <a:rPr lang="es-ES" sz="1600" dirty="0"/>
              <a:t> y </a:t>
            </a:r>
            <a:r>
              <a:rPr lang="es-ES" sz="1600" i="1" dirty="0" err="1"/>
              <a:t>educere</a:t>
            </a:r>
            <a:r>
              <a:rPr lang="es-ES" sz="1600" dirty="0"/>
              <a:t>. Ambos términos aportan matices importantes al significado de la educación:</a:t>
            </a:r>
          </a:p>
          <a:p>
            <a:pPr algn="just">
              <a:buFont typeface="Arial" panose="020B0604020202020204" pitchFamily="34" charset="0"/>
              <a:buChar char="•"/>
            </a:pPr>
            <a:r>
              <a:rPr lang="es-ES" sz="1600" b="1" dirty="0"/>
              <a:t>Educare:</a:t>
            </a:r>
            <a:r>
              <a:rPr lang="es-ES" sz="1600" dirty="0"/>
              <a:t> Este verbo significa "criar", "alimentar" o "instruir". Se relaciona con la idea de nutrir la mente y el espíritu de una persona, proporcionándole los conocimientos y herramientas necesarias para desenvolverse en la vida.</a:t>
            </a:r>
          </a:p>
          <a:p>
            <a:pPr algn="just">
              <a:buFont typeface="Arial" panose="020B0604020202020204" pitchFamily="34" charset="0"/>
              <a:buChar char="•"/>
            </a:pPr>
            <a:r>
              <a:rPr lang="es-ES" sz="1600" b="1" dirty="0"/>
              <a:t>Educere:</a:t>
            </a:r>
            <a:r>
              <a:rPr lang="es-ES" sz="1600" dirty="0"/>
              <a:t> Este verbo significa "conducir fuera", "sacar hacia fuera". Hace referencia al proceso de desarrollar las potencialidades innatas de una persona, ayudándola a crecer y alcanzar su máximo potencial.</a:t>
            </a:r>
          </a:p>
          <a:p>
            <a:pPr algn="just"/>
            <a:r>
              <a:rPr lang="es-ES" sz="1600" dirty="0"/>
              <a:t>Combinando ambos significados, podemos decir que la educación, etimológicamente, es un proceso de </a:t>
            </a:r>
            <a:r>
              <a:rPr lang="es-ES" sz="1600" b="1" dirty="0"/>
              <a:t>guiar y desarrollar</a:t>
            </a:r>
            <a:r>
              <a:rPr lang="es-ES" sz="1600" dirty="0"/>
              <a:t> a una persona, desde su interior hacia el exterior, proporcionándole los conocimientos, habilidades y valores necesarios para vivir una vida plena y significativa. (GEMINI, 2024)</a:t>
            </a:r>
          </a:p>
          <a:p>
            <a:pPr algn="just"/>
            <a:endParaRPr lang="es-EC"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35130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C" sz="3600" cap="none" dirty="0">
                <a:ln w="0"/>
                <a:solidFill>
                  <a:schemeClr val="tx1"/>
                </a:solidFill>
                <a:effectLst>
                  <a:outerShdw blurRad="38100" dist="19050" dir="2700000" algn="tl" rotWithShape="0">
                    <a:schemeClr val="dk1">
                      <a:alpha val="40000"/>
                    </a:schemeClr>
                  </a:outerShdw>
                </a:effectLst>
                <a:latin typeface="Helvetica" pitchFamily="2" charset="0"/>
              </a:rPr>
              <a:t> 1.3 Funciones Didácticas</a:t>
            </a:r>
            <a:br>
              <a:rPr lang="es-EC" cap="none" dirty="0">
                <a:ln w="0"/>
                <a:solidFill>
                  <a:schemeClr val="tx1"/>
                </a:solidFill>
                <a:effectLst>
                  <a:outerShdw blurRad="38100" dist="19050" dir="2700000" algn="tl" rotWithShape="0">
                    <a:schemeClr val="dk1">
                      <a:alpha val="40000"/>
                    </a:schemeClr>
                  </a:outerShdw>
                </a:effectLst>
              </a:rPr>
            </a:br>
            <a:endParaRPr lang="es-EC" dirty="0"/>
          </a:p>
        </p:txBody>
      </p:sp>
      <p:sp>
        <p:nvSpPr>
          <p:cNvPr id="6" name="Marcador de contenido 5">
            <a:extLst>
              <a:ext uri="{FF2B5EF4-FFF2-40B4-BE49-F238E27FC236}">
                <a16:creationId xmlns:a16="http://schemas.microsoft.com/office/drawing/2014/main" id="{21930F70-EBA4-132D-B515-3A67550461D1}"/>
              </a:ext>
            </a:extLst>
          </p:cNvPr>
          <p:cNvSpPr>
            <a:spLocks noGrp="1"/>
          </p:cNvSpPr>
          <p:nvPr>
            <p:ph sz="quarter" idx="13"/>
          </p:nvPr>
        </p:nvSpPr>
        <p:spPr/>
        <p:txBody>
          <a:bodyPr>
            <a:normAutofit fontScale="77500" lnSpcReduction="20000"/>
          </a:bodyPr>
          <a:lstStyle/>
          <a:p>
            <a:pPr algn="just"/>
            <a:r>
              <a:rPr lang="es-ES" b="1" dirty="0"/>
              <a:t>¿Cómo hacer una buena planificación educativa?</a:t>
            </a:r>
            <a:endParaRPr lang="es-ES" dirty="0"/>
          </a:p>
          <a:p>
            <a:pPr algn="just">
              <a:buFont typeface="+mj-lt"/>
              <a:buAutoNum type="arabicPeriod"/>
            </a:pPr>
            <a:r>
              <a:rPr lang="es-ES" b="1" dirty="0"/>
              <a:t>Análisis del contexto:</a:t>
            </a:r>
            <a:r>
              <a:rPr lang="es-ES" dirty="0"/>
              <a:t> Identificar las características de los estudiantes, los recursos disponibles y las demandas del entorno.</a:t>
            </a:r>
          </a:p>
          <a:p>
            <a:pPr algn="just">
              <a:buFont typeface="+mj-lt"/>
              <a:buAutoNum type="arabicPeriod"/>
            </a:pPr>
            <a:r>
              <a:rPr lang="es-ES" b="1" dirty="0"/>
              <a:t>Definición de objetivos:</a:t>
            </a:r>
            <a:r>
              <a:rPr lang="es-ES" dirty="0"/>
              <a:t> Establecer los resultados esperados de manera clara y concisa.</a:t>
            </a:r>
          </a:p>
          <a:p>
            <a:pPr algn="just">
              <a:buFont typeface="+mj-lt"/>
              <a:buAutoNum type="arabicPeriod"/>
            </a:pPr>
            <a:r>
              <a:rPr lang="es-ES" b="1" dirty="0"/>
              <a:t>Selección de contenidos:</a:t>
            </a:r>
            <a:r>
              <a:rPr lang="es-ES" dirty="0"/>
              <a:t> Elegir los contenidos más relevantes y significativos para los estudiantes.</a:t>
            </a:r>
          </a:p>
          <a:p>
            <a:pPr algn="just">
              <a:buFont typeface="+mj-lt"/>
              <a:buAutoNum type="arabicPeriod"/>
            </a:pPr>
            <a:r>
              <a:rPr lang="es-ES" b="1" dirty="0"/>
              <a:t>Diseño de actividades:</a:t>
            </a:r>
            <a:r>
              <a:rPr lang="es-ES" dirty="0"/>
              <a:t> Crear actividades variadas y motivadoras que promuevan el aprendizaje activo.</a:t>
            </a:r>
          </a:p>
          <a:p>
            <a:pPr algn="just">
              <a:buFont typeface="+mj-lt"/>
              <a:buAutoNum type="arabicPeriod"/>
            </a:pPr>
            <a:r>
              <a:rPr lang="es-ES" b="1" dirty="0"/>
              <a:t>Selección de recursos:</a:t>
            </a:r>
            <a:r>
              <a:rPr lang="es-ES" dirty="0"/>
              <a:t> Asegurarse de contar con los materiales necesarios para llevar a cabo las actividades.</a:t>
            </a:r>
          </a:p>
          <a:p>
            <a:pPr algn="just">
              <a:buFont typeface="+mj-lt"/>
              <a:buAutoNum type="arabicPeriod"/>
            </a:pPr>
            <a:r>
              <a:rPr lang="es-ES" b="1" dirty="0"/>
              <a:t>Evaluación:</a:t>
            </a:r>
            <a:r>
              <a:rPr lang="es-ES" dirty="0"/>
              <a:t> Diseñar instrumentos de evaluación que permitan medir el progreso de los estudiantes.</a:t>
            </a:r>
          </a:p>
          <a:p>
            <a:pPr algn="just">
              <a:buFont typeface="+mj-lt"/>
              <a:buAutoNum type="arabicPeriod"/>
            </a:pPr>
            <a:r>
              <a:rPr lang="es-ES" b="1" dirty="0"/>
              <a:t>Flexibilidad:</a:t>
            </a:r>
            <a:r>
              <a:rPr lang="es-ES" dirty="0"/>
              <a:t> Estar dispuesto a adaptar la planificación a las necesidades cambiantes. </a:t>
            </a:r>
            <a:r>
              <a:rPr lang="es-ES" sz="2000" dirty="0"/>
              <a:t>(GEMINI, 2024)</a:t>
            </a:r>
            <a:endParaRPr lang="es-ES" dirty="0"/>
          </a:p>
        </p:txBody>
      </p:sp>
    </p:spTree>
    <p:extLst>
      <p:ext uri="{BB962C8B-B14F-4D97-AF65-F5344CB8AC3E}">
        <p14:creationId xmlns:p14="http://schemas.microsoft.com/office/powerpoint/2010/main" val="35859044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C" sz="3600" cap="none" dirty="0">
                <a:ln w="0"/>
                <a:solidFill>
                  <a:schemeClr val="tx1"/>
                </a:solidFill>
                <a:effectLst>
                  <a:outerShdw blurRad="38100" dist="19050" dir="2700000" algn="tl" rotWithShape="0">
                    <a:schemeClr val="dk1">
                      <a:alpha val="40000"/>
                    </a:schemeClr>
                  </a:outerShdw>
                </a:effectLst>
                <a:latin typeface="Helvetica" pitchFamily="2" charset="0"/>
              </a:rPr>
              <a:t> 1.3 Funciones Didácticas</a:t>
            </a:r>
            <a:br>
              <a:rPr lang="es-EC" cap="none" dirty="0">
                <a:ln w="0"/>
                <a:solidFill>
                  <a:schemeClr val="tx1"/>
                </a:solidFill>
                <a:effectLst>
                  <a:outerShdw blurRad="38100" dist="19050" dir="2700000" algn="tl" rotWithShape="0">
                    <a:schemeClr val="dk1">
                      <a:alpha val="40000"/>
                    </a:schemeClr>
                  </a:outerShdw>
                </a:effectLst>
              </a:rPr>
            </a:br>
            <a:endParaRPr lang="es-EC" dirty="0"/>
          </a:p>
        </p:txBody>
      </p:sp>
      <p:sp>
        <p:nvSpPr>
          <p:cNvPr id="6" name="Marcador de contenido 5">
            <a:extLst>
              <a:ext uri="{FF2B5EF4-FFF2-40B4-BE49-F238E27FC236}">
                <a16:creationId xmlns:a16="http://schemas.microsoft.com/office/drawing/2014/main" id="{21930F70-EBA4-132D-B515-3A67550461D1}"/>
              </a:ext>
            </a:extLst>
          </p:cNvPr>
          <p:cNvSpPr>
            <a:spLocks noGrp="1"/>
          </p:cNvSpPr>
          <p:nvPr>
            <p:ph sz="quarter" idx="13"/>
          </p:nvPr>
        </p:nvSpPr>
        <p:spPr/>
        <p:txBody>
          <a:bodyPr>
            <a:normAutofit/>
          </a:bodyPr>
          <a:lstStyle/>
          <a:p>
            <a:pPr algn="just"/>
            <a:r>
              <a:rPr lang="es-ES" b="1" dirty="0"/>
              <a:t>En resumen.</a:t>
            </a:r>
            <a:endParaRPr lang="es-ES" dirty="0"/>
          </a:p>
          <a:p>
            <a:pPr algn="just"/>
            <a:r>
              <a:rPr lang="es-ES" dirty="0"/>
              <a:t>la planificación educativa es una herramienta esencial para garantizar la calidad de la enseñanza y el aprendizaje. Al realizar una planificación cuidadosa y detallada, docentes y estudiantes pueden alcanzar sus objetivos de manera más efectiva. </a:t>
            </a:r>
            <a:r>
              <a:rPr lang="es-ES" sz="2000" dirty="0"/>
              <a:t>(GEMINI, 2024)</a:t>
            </a:r>
            <a:endParaRPr lang="es-ES" dirty="0"/>
          </a:p>
        </p:txBody>
      </p:sp>
    </p:spTree>
    <p:extLst>
      <p:ext uri="{BB962C8B-B14F-4D97-AF65-F5344CB8AC3E}">
        <p14:creationId xmlns:p14="http://schemas.microsoft.com/office/powerpoint/2010/main" val="11991896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A94E3-96A4-2DC7-5E91-C0D3D63A1D0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49F2A9D-F166-C119-0F11-D9966C08ACE7}"/>
              </a:ext>
            </a:extLst>
          </p:cNvPr>
          <p:cNvSpPr>
            <a:spLocks noGrp="1"/>
          </p:cNvSpPr>
          <p:nvPr>
            <p:ph type="title"/>
          </p:nvPr>
        </p:nvSpPr>
        <p:spPr>
          <a:xfrm>
            <a:off x="913775" y="25389"/>
            <a:ext cx="10364451" cy="1210288"/>
          </a:xfrm>
        </p:spPr>
        <p:txBody>
          <a:bodyPr/>
          <a:lstStyle/>
          <a:p>
            <a:r>
              <a:rPr lang="es-EC" sz="3600" cap="none" dirty="0">
                <a:ln w="0"/>
                <a:solidFill>
                  <a:schemeClr val="tx1"/>
                </a:solidFill>
                <a:effectLst>
                  <a:outerShdw blurRad="38100" dist="19050" dir="2700000" algn="tl" rotWithShape="0">
                    <a:schemeClr val="dk1">
                      <a:alpha val="40000"/>
                    </a:schemeClr>
                  </a:outerShdw>
                </a:effectLst>
                <a:latin typeface="Helvetica" pitchFamily="2" charset="0"/>
              </a:rPr>
              <a:t> 1.3,4 Taxonomía de Bloom en la era digital</a:t>
            </a:r>
            <a:br>
              <a:rPr lang="es-EC" cap="none" dirty="0">
                <a:ln w="0"/>
                <a:solidFill>
                  <a:schemeClr val="tx1"/>
                </a:solidFill>
                <a:effectLst>
                  <a:outerShdw blurRad="38100" dist="19050" dir="2700000" algn="tl" rotWithShape="0">
                    <a:schemeClr val="dk1">
                      <a:alpha val="40000"/>
                    </a:schemeClr>
                  </a:outerShdw>
                </a:effectLst>
              </a:rPr>
            </a:br>
            <a:endParaRPr lang="es-EC" dirty="0"/>
          </a:p>
        </p:txBody>
      </p:sp>
      <p:pic>
        <p:nvPicPr>
          <p:cNvPr id="1026" name="Picture 2">
            <a:extLst>
              <a:ext uri="{FF2B5EF4-FFF2-40B4-BE49-F238E27FC236}">
                <a16:creationId xmlns:a16="http://schemas.microsoft.com/office/drawing/2014/main" id="{985C9135-8397-DE3A-4A40-C353A758836B}"/>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0" y="630195"/>
            <a:ext cx="12192000" cy="6274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4031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a:xfrm>
            <a:off x="913775" y="14360"/>
            <a:ext cx="10364451" cy="1596177"/>
          </a:xfrm>
        </p:spPr>
        <p:txBody>
          <a:bodyPr/>
          <a:lstStyle/>
          <a:p>
            <a:r>
              <a:rPr lang="es-EC" sz="3600" cap="none" dirty="0">
                <a:ln w="0"/>
                <a:solidFill>
                  <a:schemeClr val="tx1"/>
                </a:solidFill>
                <a:effectLst>
                  <a:outerShdw blurRad="38100" dist="19050" dir="2700000" algn="tl" rotWithShape="0">
                    <a:schemeClr val="dk1">
                      <a:alpha val="40000"/>
                    </a:schemeClr>
                  </a:outerShdw>
                </a:effectLst>
                <a:latin typeface="Helvetica" pitchFamily="2" charset="0"/>
              </a:rPr>
              <a:t> 1.3.4 El método ELI, ERCA, TPACK, STEAM…</a:t>
            </a:r>
            <a:br>
              <a:rPr lang="es-EC" cap="none" dirty="0">
                <a:ln w="0"/>
                <a:solidFill>
                  <a:schemeClr val="tx1"/>
                </a:solidFill>
                <a:effectLst>
                  <a:outerShdw blurRad="38100" dist="19050" dir="2700000" algn="tl" rotWithShape="0">
                    <a:schemeClr val="dk1">
                      <a:alpha val="40000"/>
                    </a:schemeClr>
                  </a:outerShdw>
                </a:effectLst>
              </a:rPr>
            </a:br>
            <a:endParaRPr lang="es-EC" dirty="0"/>
          </a:p>
        </p:txBody>
      </p:sp>
      <p:pic>
        <p:nvPicPr>
          <p:cNvPr id="2052" name="Picture 4" descr="Situaciones de aprendizaje: qué son y cómo diseñarlas">
            <a:extLst>
              <a:ext uri="{FF2B5EF4-FFF2-40B4-BE49-F238E27FC236}">
                <a16:creationId xmlns:a16="http://schemas.microsoft.com/office/drawing/2014/main" id="{E4B206DD-A794-2D22-A380-22F689C73F2C}"/>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698171" y="865415"/>
            <a:ext cx="8882743" cy="5967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9708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AF4AB-4E13-D004-CDB0-89A042E180B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7DE21BD-20D7-1EE3-8532-B1FFADAFA62B}"/>
              </a:ext>
            </a:extLst>
          </p:cNvPr>
          <p:cNvSpPr>
            <a:spLocks noGrp="1"/>
          </p:cNvSpPr>
          <p:nvPr>
            <p:ph type="title"/>
          </p:nvPr>
        </p:nvSpPr>
        <p:spPr/>
        <p:txBody>
          <a:bodyPr/>
          <a:lstStyle/>
          <a:p>
            <a:r>
              <a:rPr lang="es-EC" sz="3600" cap="none" dirty="0">
                <a:ln w="0"/>
                <a:solidFill>
                  <a:schemeClr val="tx1"/>
                </a:solidFill>
                <a:effectLst>
                  <a:outerShdw blurRad="38100" dist="19050" dir="2700000" algn="tl" rotWithShape="0">
                    <a:schemeClr val="dk1">
                      <a:alpha val="40000"/>
                    </a:schemeClr>
                  </a:outerShdw>
                </a:effectLst>
                <a:latin typeface="Helvetica" pitchFamily="2" charset="0"/>
              </a:rPr>
              <a:t> 1.3.4 El método ELI, ERCA, TPACK, STEAM…</a:t>
            </a:r>
            <a:br>
              <a:rPr lang="es-EC" cap="none" dirty="0">
                <a:ln w="0"/>
                <a:solidFill>
                  <a:schemeClr val="tx1"/>
                </a:solidFill>
                <a:effectLst>
                  <a:outerShdw blurRad="38100" dist="19050" dir="2700000" algn="tl" rotWithShape="0">
                    <a:schemeClr val="dk1">
                      <a:alpha val="40000"/>
                    </a:schemeClr>
                  </a:outerShdw>
                </a:effectLst>
              </a:rPr>
            </a:br>
            <a:endParaRPr lang="es-EC" dirty="0"/>
          </a:p>
        </p:txBody>
      </p:sp>
      <p:sp>
        <p:nvSpPr>
          <p:cNvPr id="4" name="Marcador de contenido 5">
            <a:extLst>
              <a:ext uri="{FF2B5EF4-FFF2-40B4-BE49-F238E27FC236}">
                <a16:creationId xmlns:a16="http://schemas.microsoft.com/office/drawing/2014/main" id="{7E480868-DFF8-66B1-31DA-FF9BD4146ECC}"/>
              </a:ext>
            </a:extLst>
          </p:cNvPr>
          <p:cNvSpPr>
            <a:spLocks noGrp="1"/>
          </p:cNvSpPr>
          <p:nvPr>
            <p:ph sz="quarter" idx="13"/>
          </p:nvPr>
        </p:nvSpPr>
        <p:spPr/>
        <p:txBody>
          <a:bodyPr>
            <a:normAutofit/>
          </a:bodyPr>
          <a:lstStyle/>
          <a:p>
            <a:pPr algn="just"/>
            <a:r>
              <a:rPr lang="es-ES" b="1" dirty="0"/>
              <a:t>El Método ELI.</a:t>
            </a:r>
          </a:p>
          <a:p>
            <a:pPr algn="just"/>
            <a:r>
              <a:rPr lang="es-ES" b="1" dirty="0"/>
              <a:t>¿Qué es el Método ELI?</a:t>
            </a:r>
            <a:endParaRPr lang="es-ES" dirty="0"/>
          </a:p>
          <a:p>
            <a:pPr algn="just"/>
            <a:r>
              <a:rPr lang="es-ES" dirty="0"/>
              <a:t>El método ELI, que significa </a:t>
            </a:r>
            <a:r>
              <a:rPr lang="es-ES" b="1" dirty="0"/>
              <a:t>Enseñanza Libre de Improvisación</a:t>
            </a:r>
            <a:r>
              <a:rPr lang="es-ES" dirty="0"/>
              <a:t>, es una secuencia de momentos diseñados para cumplir con las funciones didácticas de una lección. Su objetivo principal es lograr objetivos de aprendizaje de manera efectiva y significativa, promoviendo la construcción personal del conocimiento en entornos sociales. </a:t>
            </a:r>
            <a:r>
              <a:rPr lang="es-ES" sz="2000" dirty="0"/>
              <a:t>(GEMINI, 2024)</a:t>
            </a:r>
            <a:endParaRPr lang="es-ES" dirty="0"/>
          </a:p>
        </p:txBody>
      </p:sp>
    </p:spTree>
    <p:extLst>
      <p:ext uri="{BB962C8B-B14F-4D97-AF65-F5344CB8AC3E}">
        <p14:creationId xmlns:p14="http://schemas.microsoft.com/office/powerpoint/2010/main" val="16127214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C" sz="3600" cap="none" dirty="0">
                <a:ln w="0"/>
                <a:solidFill>
                  <a:schemeClr val="tx1"/>
                </a:solidFill>
                <a:effectLst>
                  <a:outerShdw blurRad="38100" dist="19050" dir="2700000" algn="tl" rotWithShape="0">
                    <a:schemeClr val="dk1">
                      <a:alpha val="40000"/>
                    </a:schemeClr>
                  </a:outerShdw>
                </a:effectLst>
                <a:latin typeface="Helvetica" pitchFamily="2" charset="0"/>
              </a:rPr>
              <a:t> 1.3.4 El método ELI, ERCA, TPACK, STEAM…</a:t>
            </a:r>
            <a:br>
              <a:rPr lang="es-EC" cap="none" dirty="0">
                <a:ln w="0"/>
                <a:solidFill>
                  <a:schemeClr val="tx1"/>
                </a:solidFill>
                <a:effectLst>
                  <a:outerShdw blurRad="38100" dist="19050" dir="2700000" algn="tl" rotWithShape="0">
                    <a:schemeClr val="dk1">
                      <a:alpha val="40000"/>
                    </a:schemeClr>
                  </a:outerShdw>
                </a:effectLst>
              </a:rPr>
            </a:br>
            <a:endParaRPr lang="es-EC" dirty="0"/>
          </a:p>
        </p:txBody>
      </p:sp>
      <p:sp>
        <p:nvSpPr>
          <p:cNvPr id="4" name="Marcador de contenido 5">
            <a:extLst>
              <a:ext uri="{FF2B5EF4-FFF2-40B4-BE49-F238E27FC236}">
                <a16:creationId xmlns:a16="http://schemas.microsoft.com/office/drawing/2014/main" id="{8D6F1B59-DAEA-3769-315F-C18F68D06B6C}"/>
              </a:ext>
            </a:extLst>
          </p:cNvPr>
          <p:cNvSpPr>
            <a:spLocks noGrp="1"/>
          </p:cNvSpPr>
          <p:nvPr>
            <p:ph sz="quarter" idx="13"/>
          </p:nvPr>
        </p:nvSpPr>
        <p:spPr/>
        <p:txBody>
          <a:bodyPr>
            <a:normAutofit fontScale="70000" lnSpcReduction="20000"/>
          </a:bodyPr>
          <a:lstStyle/>
          <a:p>
            <a:pPr algn="just"/>
            <a:r>
              <a:rPr lang="es-ES" b="1" dirty="0"/>
              <a:t>Los Siete Momentos del Método ELI</a:t>
            </a:r>
            <a:endParaRPr lang="es-ES" dirty="0"/>
          </a:p>
          <a:p>
            <a:pPr algn="just"/>
            <a:r>
              <a:rPr lang="es-ES" dirty="0"/>
              <a:t>El método ELI se estructura en siete momentos clave, cada uno con una función específica:</a:t>
            </a:r>
          </a:p>
          <a:p>
            <a:pPr algn="just">
              <a:buFont typeface="+mj-lt"/>
              <a:buAutoNum type="arabicPeriod"/>
            </a:pPr>
            <a:r>
              <a:rPr lang="es-ES" b="1" dirty="0"/>
              <a:t>A:</a:t>
            </a:r>
            <a:r>
              <a:rPr lang="es-ES" dirty="0"/>
              <a:t> Ambiente: Crear un entorno propicio para el aprendizaje, generando interés y motivación.</a:t>
            </a:r>
          </a:p>
          <a:p>
            <a:pPr algn="just">
              <a:buFont typeface="+mj-lt"/>
              <a:buAutoNum type="arabicPeriod"/>
            </a:pPr>
            <a:r>
              <a:rPr lang="es-ES" b="1" dirty="0"/>
              <a:t>O:</a:t>
            </a:r>
            <a:r>
              <a:rPr lang="es-ES" dirty="0"/>
              <a:t> Orientación: Dirigir la atención de los alumnos hacia los objetivos de la lección.</a:t>
            </a:r>
          </a:p>
          <a:p>
            <a:pPr algn="just">
              <a:buFont typeface="+mj-lt"/>
              <a:buAutoNum type="arabicPeriod"/>
            </a:pPr>
            <a:r>
              <a:rPr lang="es-ES" b="1" dirty="0"/>
              <a:t>R:</a:t>
            </a:r>
            <a:r>
              <a:rPr lang="es-ES" dirty="0"/>
              <a:t> Repaso: Revisar conocimientos previos y conectarlos con los nuevos contenidos.</a:t>
            </a:r>
          </a:p>
          <a:p>
            <a:pPr algn="just">
              <a:buFont typeface="+mj-lt"/>
              <a:buAutoNum type="arabicPeriod"/>
            </a:pPr>
            <a:r>
              <a:rPr lang="es-ES" b="1" dirty="0"/>
              <a:t>P:</a:t>
            </a:r>
            <a:r>
              <a:rPr lang="es-ES" dirty="0"/>
              <a:t> Procesamiento: Facilitar la comprensión individual de los nuevos conceptos.</a:t>
            </a:r>
          </a:p>
          <a:p>
            <a:pPr algn="just">
              <a:buFont typeface="+mj-lt"/>
              <a:buAutoNum type="arabicPeriod"/>
            </a:pPr>
            <a:r>
              <a:rPr lang="es-ES" b="1" dirty="0"/>
              <a:t>I:</a:t>
            </a:r>
            <a:r>
              <a:rPr lang="es-ES" dirty="0"/>
              <a:t> Interacción: Promover la interacción entre los estudiantes para construir conocimiento de manera colaborativa.</a:t>
            </a:r>
          </a:p>
          <a:p>
            <a:pPr algn="just">
              <a:buFont typeface="+mj-lt"/>
              <a:buAutoNum type="arabicPeriod"/>
            </a:pPr>
            <a:r>
              <a:rPr lang="es-ES" b="1" dirty="0"/>
              <a:t>E:</a:t>
            </a:r>
            <a:r>
              <a:rPr lang="es-ES" dirty="0"/>
              <a:t> Evaluación: Evaluar el aprendizaje de los estudiantes de forma formativa.</a:t>
            </a:r>
          </a:p>
          <a:p>
            <a:pPr algn="just">
              <a:buFont typeface="+mj-lt"/>
              <a:buAutoNum type="arabicPeriod"/>
            </a:pPr>
            <a:r>
              <a:rPr lang="es-ES" b="1" dirty="0"/>
              <a:t>C:</a:t>
            </a:r>
            <a:r>
              <a:rPr lang="es-ES" dirty="0"/>
              <a:t> Celebración: Reconocer los logros y reforzar el aprendizaje. </a:t>
            </a:r>
            <a:r>
              <a:rPr lang="es-ES" sz="2000" dirty="0"/>
              <a:t>(GEMINI, 2024)</a:t>
            </a:r>
            <a:endParaRPr lang="es-ES" dirty="0"/>
          </a:p>
        </p:txBody>
      </p:sp>
    </p:spTree>
    <p:extLst>
      <p:ext uri="{BB962C8B-B14F-4D97-AF65-F5344CB8AC3E}">
        <p14:creationId xmlns:p14="http://schemas.microsoft.com/office/powerpoint/2010/main" val="19905577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C" sz="3600" cap="none" dirty="0">
                <a:ln w="0"/>
                <a:solidFill>
                  <a:schemeClr val="tx1"/>
                </a:solidFill>
                <a:effectLst>
                  <a:outerShdw blurRad="38100" dist="19050" dir="2700000" algn="tl" rotWithShape="0">
                    <a:schemeClr val="dk1">
                      <a:alpha val="40000"/>
                    </a:schemeClr>
                  </a:outerShdw>
                </a:effectLst>
                <a:latin typeface="Helvetica" pitchFamily="2" charset="0"/>
              </a:rPr>
              <a:t> 1.3.4 El método ELI, ERCA, TPACK, STEAM…</a:t>
            </a:r>
            <a:br>
              <a:rPr lang="es-EC" cap="none" dirty="0">
                <a:ln w="0"/>
                <a:solidFill>
                  <a:schemeClr val="tx1"/>
                </a:solidFill>
                <a:effectLst>
                  <a:outerShdw blurRad="38100" dist="19050" dir="2700000" algn="tl" rotWithShape="0">
                    <a:schemeClr val="dk1">
                      <a:alpha val="40000"/>
                    </a:schemeClr>
                  </a:outerShdw>
                </a:effectLst>
              </a:rPr>
            </a:br>
            <a:endParaRPr lang="es-EC" dirty="0"/>
          </a:p>
        </p:txBody>
      </p:sp>
      <p:sp>
        <p:nvSpPr>
          <p:cNvPr id="4" name="Marcador de contenido 5">
            <a:extLst>
              <a:ext uri="{FF2B5EF4-FFF2-40B4-BE49-F238E27FC236}">
                <a16:creationId xmlns:a16="http://schemas.microsoft.com/office/drawing/2014/main" id="{8D6F1B59-DAEA-3769-315F-C18F68D06B6C}"/>
              </a:ext>
            </a:extLst>
          </p:cNvPr>
          <p:cNvSpPr>
            <a:spLocks noGrp="1"/>
          </p:cNvSpPr>
          <p:nvPr>
            <p:ph sz="quarter" idx="13"/>
          </p:nvPr>
        </p:nvSpPr>
        <p:spPr/>
        <p:txBody>
          <a:bodyPr>
            <a:normAutofit fontScale="92500" lnSpcReduction="20000"/>
          </a:bodyPr>
          <a:lstStyle/>
          <a:p>
            <a:pPr algn="just"/>
            <a:r>
              <a:rPr lang="es-ES" b="1" dirty="0"/>
              <a:t>Beneficios del Método ELI</a:t>
            </a:r>
            <a:endParaRPr lang="es-ES" dirty="0"/>
          </a:p>
          <a:p>
            <a:pPr algn="just">
              <a:buFont typeface="Arial" panose="020B0604020202020204" pitchFamily="34" charset="0"/>
              <a:buChar char="•"/>
            </a:pPr>
            <a:r>
              <a:rPr lang="es-ES" b="1" dirty="0"/>
              <a:t>Aprendizaje significativo:</a:t>
            </a:r>
            <a:r>
              <a:rPr lang="es-ES" dirty="0"/>
              <a:t> Al conectar los nuevos conocimientos con los previos, los estudiantes construyen un aprendizaje más profundo y duradero.</a:t>
            </a:r>
          </a:p>
          <a:p>
            <a:pPr algn="just">
              <a:buFont typeface="Arial" panose="020B0604020202020204" pitchFamily="34" charset="0"/>
              <a:buChar char="•"/>
            </a:pPr>
            <a:r>
              <a:rPr lang="es-ES" b="1" dirty="0"/>
              <a:t>Desarrollo de habilidades:</a:t>
            </a:r>
            <a:r>
              <a:rPr lang="es-ES" dirty="0"/>
              <a:t> Fomenta el trabajo en equipo, la comunicación, la resolución de problemas y la creatividad.</a:t>
            </a:r>
          </a:p>
          <a:p>
            <a:pPr algn="just">
              <a:buFont typeface="Arial" panose="020B0604020202020204" pitchFamily="34" charset="0"/>
              <a:buChar char="•"/>
            </a:pPr>
            <a:r>
              <a:rPr lang="es-ES" b="1" dirty="0"/>
              <a:t>Mayor motivación:</a:t>
            </a:r>
            <a:r>
              <a:rPr lang="es-ES" dirty="0"/>
              <a:t> El ambiente de aprendizaje colaborativo y la valoración de los logros aumentan la motivación de los estudiantes.</a:t>
            </a:r>
          </a:p>
          <a:p>
            <a:pPr algn="just">
              <a:buFont typeface="Arial" panose="020B0604020202020204" pitchFamily="34" charset="0"/>
              <a:buChar char="•"/>
            </a:pPr>
            <a:r>
              <a:rPr lang="es-ES" b="1" dirty="0"/>
              <a:t>Evaluación formativa:</a:t>
            </a:r>
            <a:r>
              <a:rPr lang="es-ES" dirty="0"/>
              <a:t> Permite identificar las dificultades de los estudiantes y ajustar la enseñanza en tiempo real. </a:t>
            </a:r>
            <a:r>
              <a:rPr lang="es-ES" sz="2000" dirty="0"/>
              <a:t>(GEMINI, 2024)</a:t>
            </a:r>
            <a:endParaRPr lang="es-ES" dirty="0"/>
          </a:p>
        </p:txBody>
      </p:sp>
    </p:spTree>
    <p:extLst>
      <p:ext uri="{BB962C8B-B14F-4D97-AF65-F5344CB8AC3E}">
        <p14:creationId xmlns:p14="http://schemas.microsoft.com/office/powerpoint/2010/main" val="38547812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C" sz="3600" cap="none" dirty="0">
                <a:ln w="0"/>
                <a:solidFill>
                  <a:schemeClr val="tx1"/>
                </a:solidFill>
                <a:effectLst>
                  <a:outerShdw blurRad="38100" dist="19050" dir="2700000" algn="tl" rotWithShape="0">
                    <a:schemeClr val="dk1">
                      <a:alpha val="40000"/>
                    </a:schemeClr>
                  </a:outerShdw>
                </a:effectLst>
                <a:latin typeface="Helvetica" pitchFamily="2" charset="0"/>
              </a:rPr>
              <a:t> 1.3.4 El método ELI, ERCA, TPACK, STEAM…</a:t>
            </a:r>
            <a:br>
              <a:rPr lang="es-EC" cap="none" dirty="0">
                <a:ln w="0"/>
                <a:solidFill>
                  <a:schemeClr val="tx1"/>
                </a:solidFill>
                <a:effectLst>
                  <a:outerShdw blurRad="38100" dist="19050" dir="2700000" algn="tl" rotWithShape="0">
                    <a:schemeClr val="dk1">
                      <a:alpha val="40000"/>
                    </a:schemeClr>
                  </a:outerShdw>
                </a:effectLst>
              </a:rPr>
            </a:br>
            <a:endParaRPr lang="es-EC" dirty="0"/>
          </a:p>
        </p:txBody>
      </p:sp>
      <p:sp>
        <p:nvSpPr>
          <p:cNvPr id="4" name="Marcador de contenido 5">
            <a:extLst>
              <a:ext uri="{FF2B5EF4-FFF2-40B4-BE49-F238E27FC236}">
                <a16:creationId xmlns:a16="http://schemas.microsoft.com/office/drawing/2014/main" id="{8D6F1B59-DAEA-3769-315F-C18F68D06B6C}"/>
              </a:ext>
            </a:extLst>
          </p:cNvPr>
          <p:cNvSpPr>
            <a:spLocks noGrp="1"/>
          </p:cNvSpPr>
          <p:nvPr>
            <p:ph sz="quarter" idx="13"/>
          </p:nvPr>
        </p:nvSpPr>
        <p:spPr/>
        <p:txBody>
          <a:bodyPr>
            <a:normAutofit fontScale="85000" lnSpcReduction="10000"/>
          </a:bodyPr>
          <a:lstStyle/>
          <a:p>
            <a:pPr algn="just"/>
            <a:r>
              <a:rPr lang="es-ES" b="1" dirty="0"/>
              <a:t>¿Cómo Aplicar el Método ELI en el Aula?</a:t>
            </a:r>
            <a:endParaRPr lang="es-ES" dirty="0"/>
          </a:p>
          <a:p>
            <a:pPr algn="just"/>
            <a:r>
              <a:rPr lang="es-ES" dirty="0"/>
              <a:t>Para implementar el método ELI de manera efectiva, se recomienda:</a:t>
            </a:r>
          </a:p>
          <a:p>
            <a:pPr algn="just">
              <a:buFont typeface="Arial" panose="020B0604020202020204" pitchFamily="34" charset="0"/>
              <a:buChar char="•"/>
            </a:pPr>
            <a:r>
              <a:rPr lang="es-ES" b="1" dirty="0"/>
              <a:t>Planificación detallada:</a:t>
            </a:r>
            <a:r>
              <a:rPr lang="es-ES" dirty="0"/>
              <a:t> Diseñar actividades específicas para cada momento, considerando los objetivos de aprendizaje y las características de los estudiantes.</a:t>
            </a:r>
          </a:p>
          <a:p>
            <a:pPr algn="just">
              <a:buFont typeface="Arial" panose="020B0604020202020204" pitchFamily="34" charset="0"/>
              <a:buChar char="•"/>
            </a:pPr>
            <a:r>
              <a:rPr lang="es-ES" b="1" dirty="0"/>
              <a:t>Materiales didácticos variados:</a:t>
            </a:r>
            <a:r>
              <a:rPr lang="es-ES" dirty="0"/>
              <a:t> Utilizar una variedad de recursos para captar la atención y facilitar la comprensión.</a:t>
            </a:r>
          </a:p>
          <a:p>
            <a:pPr algn="just">
              <a:buFont typeface="Arial" panose="020B0604020202020204" pitchFamily="34" charset="0"/>
              <a:buChar char="•"/>
            </a:pPr>
            <a:r>
              <a:rPr lang="es-ES" b="1" dirty="0"/>
              <a:t>Fomento de la participación:</a:t>
            </a:r>
            <a:r>
              <a:rPr lang="es-ES" dirty="0"/>
              <a:t> Crear un ambiente donde todos los estudiantes se sientan seguros para expresar sus ideas.</a:t>
            </a:r>
          </a:p>
          <a:p>
            <a:pPr algn="just">
              <a:buFont typeface="Arial" panose="020B0604020202020204" pitchFamily="34" charset="0"/>
              <a:buChar char="•"/>
            </a:pPr>
            <a:r>
              <a:rPr lang="es-ES" b="1" dirty="0"/>
              <a:t>Evaluación continua:</a:t>
            </a:r>
            <a:r>
              <a:rPr lang="es-ES" dirty="0"/>
              <a:t> Realizar evaluaciones formativas a lo largo de toda la lección. </a:t>
            </a:r>
            <a:r>
              <a:rPr lang="es-ES" sz="2000" dirty="0"/>
              <a:t>(GEMINI, 2024)</a:t>
            </a:r>
            <a:endParaRPr lang="es-ES" dirty="0"/>
          </a:p>
        </p:txBody>
      </p:sp>
    </p:spTree>
    <p:extLst>
      <p:ext uri="{BB962C8B-B14F-4D97-AF65-F5344CB8AC3E}">
        <p14:creationId xmlns:p14="http://schemas.microsoft.com/office/powerpoint/2010/main" val="21473404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C" sz="3600" cap="none" dirty="0">
                <a:ln w="0"/>
                <a:solidFill>
                  <a:schemeClr val="tx1"/>
                </a:solidFill>
                <a:effectLst>
                  <a:outerShdw blurRad="38100" dist="19050" dir="2700000" algn="tl" rotWithShape="0">
                    <a:schemeClr val="dk1">
                      <a:alpha val="40000"/>
                    </a:schemeClr>
                  </a:outerShdw>
                </a:effectLst>
                <a:latin typeface="Helvetica" pitchFamily="2" charset="0"/>
              </a:rPr>
              <a:t> 1.3.4 El método ELI, ERCA, TPACK, STEAM…</a:t>
            </a:r>
            <a:br>
              <a:rPr lang="es-EC" cap="none" dirty="0">
                <a:ln w="0"/>
                <a:solidFill>
                  <a:schemeClr val="tx1"/>
                </a:solidFill>
                <a:effectLst>
                  <a:outerShdw blurRad="38100" dist="19050" dir="2700000" algn="tl" rotWithShape="0">
                    <a:schemeClr val="dk1">
                      <a:alpha val="40000"/>
                    </a:schemeClr>
                  </a:outerShdw>
                </a:effectLst>
              </a:rPr>
            </a:br>
            <a:endParaRPr lang="es-EC" dirty="0"/>
          </a:p>
        </p:txBody>
      </p:sp>
      <p:sp>
        <p:nvSpPr>
          <p:cNvPr id="4" name="Marcador de contenido 5">
            <a:extLst>
              <a:ext uri="{FF2B5EF4-FFF2-40B4-BE49-F238E27FC236}">
                <a16:creationId xmlns:a16="http://schemas.microsoft.com/office/drawing/2014/main" id="{8D6F1B59-DAEA-3769-315F-C18F68D06B6C}"/>
              </a:ext>
            </a:extLst>
          </p:cNvPr>
          <p:cNvSpPr>
            <a:spLocks noGrp="1"/>
          </p:cNvSpPr>
          <p:nvPr>
            <p:ph sz="quarter" idx="13"/>
          </p:nvPr>
        </p:nvSpPr>
        <p:spPr/>
        <p:txBody>
          <a:bodyPr>
            <a:normAutofit/>
          </a:bodyPr>
          <a:lstStyle/>
          <a:p>
            <a:pPr algn="just"/>
            <a:r>
              <a:rPr lang="es-ES" b="1" dirty="0"/>
              <a:t>En Resumen</a:t>
            </a:r>
            <a:endParaRPr lang="es-ES" dirty="0"/>
          </a:p>
          <a:p>
            <a:pPr algn="just"/>
            <a:r>
              <a:rPr lang="es-ES" dirty="0"/>
              <a:t>El método ELI es una herramienta valiosa para docentes que buscan mejorar la calidad de sus clases y promover un aprendizaje más activo y significativo. Al seguir los siete momentos y los principios del método, los docentes pueden crear experiencias de aprendizaje enriquecedoras para sus estudiantes. </a:t>
            </a:r>
            <a:r>
              <a:rPr lang="es-ES" sz="2000" dirty="0"/>
              <a:t>(GEMINI, 2024)</a:t>
            </a:r>
            <a:endParaRPr lang="es-ES" dirty="0"/>
          </a:p>
        </p:txBody>
      </p:sp>
    </p:spTree>
    <p:extLst>
      <p:ext uri="{BB962C8B-B14F-4D97-AF65-F5344CB8AC3E}">
        <p14:creationId xmlns:p14="http://schemas.microsoft.com/office/powerpoint/2010/main" val="25625481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C" sz="3600" cap="none" dirty="0">
                <a:ln w="0"/>
                <a:solidFill>
                  <a:schemeClr val="tx1"/>
                </a:solidFill>
                <a:effectLst>
                  <a:outerShdw blurRad="38100" dist="19050" dir="2700000" algn="tl" rotWithShape="0">
                    <a:schemeClr val="dk1">
                      <a:alpha val="40000"/>
                    </a:schemeClr>
                  </a:outerShdw>
                </a:effectLst>
                <a:latin typeface="Helvetica" pitchFamily="2" charset="0"/>
              </a:rPr>
              <a:t> 1.3.4 El método ELI, ERCA, TPACK, STEAM…</a:t>
            </a:r>
            <a:br>
              <a:rPr lang="es-EC" cap="none" dirty="0">
                <a:ln w="0"/>
                <a:solidFill>
                  <a:schemeClr val="tx1"/>
                </a:solidFill>
                <a:effectLst>
                  <a:outerShdw blurRad="38100" dist="19050" dir="2700000" algn="tl" rotWithShape="0">
                    <a:schemeClr val="dk1">
                      <a:alpha val="40000"/>
                    </a:schemeClr>
                  </a:outerShdw>
                </a:effectLst>
              </a:rPr>
            </a:br>
            <a:endParaRPr lang="es-EC" dirty="0"/>
          </a:p>
        </p:txBody>
      </p:sp>
      <p:sp>
        <p:nvSpPr>
          <p:cNvPr id="4" name="Marcador de contenido 5">
            <a:extLst>
              <a:ext uri="{FF2B5EF4-FFF2-40B4-BE49-F238E27FC236}">
                <a16:creationId xmlns:a16="http://schemas.microsoft.com/office/drawing/2014/main" id="{8D6F1B59-DAEA-3769-315F-C18F68D06B6C}"/>
              </a:ext>
            </a:extLst>
          </p:cNvPr>
          <p:cNvSpPr>
            <a:spLocks noGrp="1"/>
          </p:cNvSpPr>
          <p:nvPr>
            <p:ph sz="quarter" idx="13"/>
          </p:nvPr>
        </p:nvSpPr>
        <p:spPr/>
        <p:txBody>
          <a:bodyPr>
            <a:normAutofit/>
          </a:bodyPr>
          <a:lstStyle/>
          <a:p>
            <a:pPr algn="just"/>
            <a:r>
              <a:rPr lang="es-ES" b="1" dirty="0"/>
              <a:t>El Método ERCA: Un Ciclo de Aprendizaje Experiencial</a:t>
            </a:r>
          </a:p>
          <a:p>
            <a:pPr algn="just"/>
            <a:r>
              <a:rPr lang="es-ES" b="1" dirty="0"/>
              <a:t>¿Qué es el método ERCA?</a:t>
            </a:r>
            <a:endParaRPr lang="es-ES" dirty="0"/>
          </a:p>
          <a:p>
            <a:pPr algn="just"/>
            <a:r>
              <a:rPr lang="es-ES" dirty="0"/>
              <a:t>ERCA es un acrónimo que representa las cuatro fases de un ciclo de aprendizaje experiencial: </a:t>
            </a:r>
            <a:r>
              <a:rPr lang="es-ES" b="1" dirty="0"/>
              <a:t>Experiencia, Reflexión, Conceptualización y Aplicación</a:t>
            </a:r>
            <a:r>
              <a:rPr lang="es-ES" dirty="0"/>
              <a:t>. Esta metodología, basada en las teorías de Piaget y Kolb, propone que el aprendizaje es más efectivo cuando se construye a partir de experiencias concretas y se aplica a situaciones reales. </a:t>
            </a:r>
            <a:r>
              <a:rPr lang="es-ES" sz="2000" dirty="0"/>
              <a:t>(GEMINI, 2024)</a:t>
            </a:r>
            <a:endParaRPr lang="es-ES" dirty="0"/>
          </a:p>
        </p:txBody>
      </p:sp>
    </p:spTree>
    <p:extLst>
      <p:ext uri="{BB962C8B-B14F-4D97-AF65-F5344CB8AC3E}">
        <p14:creationId xmlns:p14="http://schemas.microsoft.com/office/powerpoint/2010/main" val="431022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normAutofit fontScale="90000"/>
          </a:bodyPr>
          <a:lstStyle/>
          <a:p>
            <a:r>
              <a:rPr lang="es-EC" sz="3600" cap="none" dirty="0">
                <a:ln w="0"/>
                <a:solidFill>
                  <a:schemeClr val="tx1"/>
                </a:solidFill>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t> 1.2.1. Contextualización, conceptos, principios, enfoque</a:t>
            </a:r>
            <a:br>
              <a:rPr lang="es-EC" cap="none" dirty="0">
                <a:ln w="0"/>
                <a:solidFill>
                  <a:schemeClr val="tx1"/>
                </a:solidFill>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br>
            <a:endParaRPr lang="es-EC" dirty="0">
              <a:latin typeface="Helvetica" panose="020B0604020202020204" pitchFamily="34" charset="0"/>
              <a:cs typeface="Helvetica" panose="020B0604020202020204" pitchFamily="34" charset="0"/>
            </a:endParaRPr>
          </a:p>
        </p:txBody>
      </p:sp>
      <p:sp>
        <p:nvSpPr>
          <p:cNvPr id="3" name="Marcador de contenido 2">
            <a:extLst>
              <a:ext uri="{FF2B5EF4-FFF2-40B4-BE49-F238E27FC236}">
                <a16:creationId xmlns:a16="http://schemas.microsoft.com/office/drawing/2014/main" id="{63DDB1BF-7447-07A2-4557-F716A256F09E}"/>
              </a:ext>
            </a:extLst>
          </p:cNvPr>
          <p:cNvSpPr>
            <a:spLocks noGrp="1"/>
          </p:cNvSpPr>
          <p:nvPr>
            <p:ph sz="quarter" idx="13"/>
          </p:nvPr>
        </p:nvSpPr>
        <p:spPr>
          <a:xfrm>
            <a:off x="913774" y="2367092"/>
            <a:ext cx="10363826" cy="4490908"/>
          </a:xfrm>
        </p:spPr>
        <p:txBody>
          <a:bodyPr>
            <a:normAutofit/>
          </a:bodyPr>
          <a:lstStyle/>
          <a:p>
            <a:pPr algn="just"/>
            <a:r>
              <a:rPr lang="es-ES" sz="1600" b="1" dirty="0"/>
              <a:t>En resumen, la educación es:</a:t>
            </a:r>
            <a:endParaRPr lang="es-ES" sz="1600" dirty="0"/>
          </a:p>
          <a:p>
            <a:pPr algn="just">
              <a:buFont typeface="Arial" panose="020B0604020202020204" pitchFamily="34" charset="0"/>
              <a:buChar char="•"/>
            </a:pPr>
            <a:r>
              <a:rPr lang="es-ES" sz="1600" b="1" dirty="0"/>
              <a:t>Un proceso:</a:t>
            </a:r>
            <a:r>
              <a:rPr lang="es-ES" sz="1600" dirty="0"/>
              <a:t> No es un estado final, sino un camino de crecimiento y aprendizaje continuo.</a:t>
            </a:r>
          </a:p>
          <a:p>
            <a:pPr algn="just">
              <a:buFont typeface="Arial" panose="020B0604020202020204" pitchFamily="34" charset="0"/>
              <a:buChar char="•"/>
            </a:pPr>
            <a:r>
              <a:rPr lang="es-ES" sz="1600" b="1" dirty="0"/>
              <a:t>Integral:</a:t>
            </a:r>
            <a:r>
              <a:rPr lang="es-ES" sz="1600" dirty="0"/>
              <a:t> Abarca todos los aspectos del ser humano: intelectual, emocional, social y moral.</a:t>
            </a:r>
          </a:p>
          <a:p>
            <a:pPr algn="just">
              <a:buFont typeface="Arial" panose="020B0604020202020204" pitchFamily="34" charset="0"/>
              <a:buChar char="•"/>
            </a:pPr>
            <a:r>
              <a:rPr lang="es-ES" sz="1600" b="1" dirty="0"/>
              <a:t>Personalizado:</a:t>
            </a:r>
            <a:r>
              <a:rPr lang="es-ES" sz="1600" dirty="0"/>
              <a:t> Cada individuo tiene sus propias necesidades y potencialidades, por lo que la educación debe adaptarse a cada uno.</a:t>
            </a:r>
          </a:p>
          <a:p>
            <a:pPr algn="just"/>
            <a:r>
              <a:rPr lang="es-ES" sz="1600" b="1" dirty="0"/>
              <a:t>Implicaciones para la educación actual</a:t>
            </a:r>
            <a:endParaRPr lang="es-ES" sz="1600" dirty="0"/>
          </a:p>
          <a:p>
            <a:pPr algn="just"/>
            <a:r>
              <a:rPr lang="es-ES" sz="1600" dirty="0"/>
              <a:t>La etimología de la palabra "educación" nos invita a reflexionar sobre el sentido de la educación en la actualidad. Nos recuerda que la educación no se limita a la transmisión de conocimientos, sino que debe fomentar el desarrollo integral de la persona, ayudándola a descubrir y desarrollar sus talentos y a convertirse en un ciudadano crítico y comprometido. (GEMINI, 2024)</a:t>
            </a:r>
          </a:p>
          <a:p>
            <a:pPr algn="just"/>
            <a:endParaRPr lang="es-ES" sz="1600" dirty="0"/>
          </a:p>
          <a:p>
            <a:pPr algn="just"/>
            <a:endParaRPr lang="es-EC"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12100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C" sz="3600" cap="none" dirty="0">
                <a:ln w="0"/>
                <a:solidFill>
                  <a:schemeClr val="tx1"/>
                </a:solidFill>
                <a:effectLst>
                  <a:outerShdw blurRad="38100" dist="19050" dir="2700000" algn="tl" rotWithShape="0">
                    <a:schemeClr val="dk1">
                      <a:alpha val="40000"/>
                    </a:schemeClr>
                  </a:outerShdw>
                </a:effectLst>
                <a:latin typeface="Helvetica" pitchFamily="2" charset="0"/>
              </a:rPr>
              <a:t> 1.3.4 El método ELI, ERCA, TPACK, STEAM…</a:t>
            </a:r>
            <a:br>
              <a:rPr lang="es-EC" cap="none" dirty="0">
                <a:ln w="0"/>
                <a:solidFill>
                  <a:schemeClr val="tx1"/>
                </a:solidFill>
                <a:effectLst>
                  <a:outerShdw blurRad="38100" dist="19050" dir="2700000" algn="tl" rotWithShape="0">
                    <a:schemeClr val="dk1">
                      <a:alpha val="40000"/>
                    </a:schemeClr>
                  </a:outerShdw>
                </a:effectLst>
              </a:rPr>
            </a:br>
            <a:endParaRPr lang="es-EC" dirty="0"/>
          </a:p>
        </p:txBody>
      </p:sp>
      <p:sp>
        <p:nvSpPr>
          <p:cNvPr id="4" name="Marcador de contenido 5">
            <a:extLst>
              <a:ext uri="{FF2B5EF4-FFF2-40B4-BE49-F238E27FC236}">
                <a16:creationId xmlns:a16="http://schemas.microsoft.com/office/drawing/2014/main" id="{8D6F1B59-DAEA-3769-315F-C18F68D06B6C}"/>
              </a:ext>
            </a:extLst>
          </p:cNvPr>
          <p:cNvSpPr>
            <a:spLocks noGrp="1"/>
          </p:cNvSpPr>
          <p:nvPr>
            <p:ph sz="quarter" idx="13"/>
          </p:nvPr>
        </p:nvSpPr>
        <p:spPr/>
        <p:txBody>
          <a:bodyPr>
            <a:normAutofit fontScale="55000" lnSpcReduction="20000"/>
          </a:bodyPr>
          <a:lstStyle/>
          <a:p>
            <a:pPr algn="just"/>
            <a:r>
              <a:rPr lang="es-ES" b="1" dirty="0"/>
              <a:t>Las cuatro fases del método ERCA:</a:t>
            </a:r>
            <a:endParaRPr lang="es-ES" dirty="0"/>
          </a:p>
          <a:p>
            <a:pPr algn="just">
              <a:buFont typeface="+mj-lt"/>
              <a:buAutoNum type="arabicPeriod"/>
            </a:pPr>
            <a:r>
              <a:rPr lang="es-ES" b="1" dirty="0"/>
              <a:t>Experiencia:</a:t>
            </a:r>
            <a:endParaRPr lang="es-ES" dirty="0"/>
          </a:p>
          <a:p>
            <a:pPr marL="742950" lvl="1" indent="-285750" algn="just">
              <a:buFont typeface="+mj-lt"/>
              <a:buAutoNum type="arabicPeriod"/>
            </a:pPr>
            <a:r>
              <a:rPr lang="es-ES" b="1" dirty="0"/>
              <a:t>Contacto inicial con el tema:</a:t>
            </a:r>
            <a:r>
              <a:rPr lang="es-ES" dirty="0"/>
              <a:t> Se inicia con una actividad práctica, un caso real o una situación problemática que permita a los estudiantes experimentar de manera directa el concepto a aprender.</a:t>
            </a:r>
          </a:p>
          <a:p>
            <a:pPr marL="742950" lvl="1" indent="-285750" algn="just">
              <a:buFont typeface="+mj-lt"/>
              <a:buAutoNum type="arabicPeriod"/>
            </a:pPr>
            <a:r>
              <a:rPr lang="es-ES" b="1" dirty="0"/>
              <a:t>Fomenta la curiosidad y la exploración:</a:t>
            </a:r>
            <a:r>
              <a:rPr lang="es-ES" dirty="0"/>
              <a:t> Al vivir la experiencia, los estudiantes generan preguntas y comienzan a construir su propio conocimiento.</a:t>
            </a:r>
          </a:p>
          <a:p>
            <a:pPr algn="just">
              <a:buFont typeface="+mj-lt"/>
              <a:buAutoNum type="arabicPeriod"/>
            </a:pPr>
            <a:r>
              <a:rPr lang="es-ES" b="1" dirty="0"/>
              <a:t>Reflexión:</a:t>
            </a:r>
            <a:endParaRPr lang="es-ES" dirty="0"/>
          </a:p>
          <a:p>
            <a:pPr marL="742950" lvl="1" indent="-285750" algn="just">
              <a:buFont typeface="+mj-lt"/>
              <a:buAutoNum type="arabicPeriod"/>
            </a:pPr>
            <a:r>
              <a:rPr lang="es-ES" b="1" dirty="0"/>
              <a:t>Análisis de la experiencia:</a:t>
            </a:r>
            <a:r>
              <a:rPr lang="es-ES" dirty="0"/>
              <a:t> Los estudiantes comparten sus observaciones, sentimientos y pensamientos sobre lo vivido.</a:t>
            </a:r>
          </a:p>
          <a:p>
            <a:pPr marL="742950" lvl="1" indent="-285750" algn="just">
              <a:buFont typeface="+mj-lt"/>
              <a:buAutoNum type="arabicPeriod"/>
            </a:pPr>
            <a:r>
              <a:rPr lang="es-ES" b="1" dirty="0"/>
              <a:t>Conexión con conocimientos previos:</a:t>
            </a:r>
            <a:r>
              <a:rPr lang="es-ES" dirty="0"/>
              <a:t> Se establecen relaciones entre la experiencia y lo que ya se sabe, identificando patrones y regularidades.</a:t>
            </a:r>
          </a:p>
          <a:p>
            <a:pPr algn="just">
              <a:buFont typeface="+mj-lt"/>
              <a:buAutoNum type="arabicPeriod"/>
            </a:pPr>
            <a:r>
              <a:rPr lang="es-ES" b="1" dirty="0"/>
              <a:t>Conceptualización:</a:t>
            </a:r>
            <a:endParaRPr lang="es-ES" dirty="0"/>
          </a:p>
          <a:p>
            <a:pPr marL="742950" lvl="1" indent="-285750" algn="just">
              <a:buFont typeface="+mj-lt"/>
              <a:buAutoNum type="arabicPeriod"/>
            </a:pPr>
            <a:r>
              <a:rPr lang="es-ES" b="1" dirty="0"/>
              <a:t>Construcción de conceptos:</a:t>
            </a:r>
            <a:r>
              <a:rPr lang="es-ES" dirty="0"/>
              <a:t> A partir de la reflexión, se formulan conceptos abstractos y generalizaciones que explican la experiencia.</a:t>
            </a:r>
          </a:p>
          <a:p>
            <a:pPr marL="742950" lvl="1" indent="-285750" algn="just">
              <a:buFont typeface="+mj-lt"/>
              <a:buAutoNum type="arabicPeriod"/>
            </a:pPr>
            <a:r>
              <a:rPr lang="es-ES" b="1" dirty="0"/>
              <a:t>Utilización de teorías y modelos:</a:t>
            </a:r>
            <a:r>
              <a:rPr lang="es-ES" dirty="0"/>
              <a:t> Se relacionan los conceptos con teorías y modelos existentes, ampliando la comprensión.</a:t>
            </a:r>
          </a:p>
          <a:p>
            <a:pPr algn="just">
              <a:buFont typeface="+mj-lt"/>
              <a:buAutoNum type="arabicPeriod"/>
            </a:pPr>
            <a:r>
              <a:rPr lang="es-ES" b="1" dirty="0"/>
              <a:t>Aplicación:</a:t>
            </a:r>
            <a:endParaRPr lang="es-ES" dirty="0"/>
          </a:p>
          <a:p>
            <a:pPr marL="742950" lvl="1" indent="-285750" algn="just">
              <a:buFont typeface="+mj-lt"/>
              <a:buAutoNum type="arabicPeriod"/>
            </a:pPr>
            <a:r>
              <a:rPr lang="es-ES" b="1" dirty="0"/>
              <a:t>Transferencia del aprendizaje:</a:t>
            </a:r>
            <a:r>
              <a:rPr lang="es-ES" dirty="0"/>
              <a:t> Los estudiantes aplican los conceptos aprendidos a nuevas situaciones o resuelven problemas prácticos.</a:t>
            </a:r>
          </a:p>
          <a:p>
            <a:pPr marL="742950" lvl="1" indent="-285750" algn="just">
              <a:buFont typeface="+mj-lt"/>
              <a:buAutoNum type="arabicPeriod"/>
            </a:pPr>
            <a:r>
              <a:rPr lang="es-ES" b="1" dirty="0"/>
              <a:t>Desarrollo de habilidades:</a:t>
            </a:r>
            <a:r>
              <a:rPr lang="es-ES" dirty="0"/>
              <a:t> Se fortalecen habilidades como la resolución de problemas, la toma de decisiones y la creatividad. </a:t>
            </a:r>
            <a:r>
              <a:rPr lang="es-ES" sz="2000" dirty="0"/>
              <a:t>(GEMINI, 2024)</a:t>
            </a:r>
            <a:endParaRPr lang="es-ES" dirty="0"/>
          </a:p>
        </p:txBody>
      </p:sp>
    </p:spTree>
    <p:extLst>
      <p:ext uri="{BB962C8B-B14F-4D97-AF65-F5344CB8AC3E}">
        <p14:creationId xmlns:p14="http://schemas.microsoft.com/office/powerpoint/2010/main" val="27383572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C" sz="3600" cap="none" dirty="0">
                <a:ln w="0"/>
                <a:solidFill>
                  <a:schemeClr val="tx1"/>
                </a:solidFill>
                <a:effectLst>
                  <a:outerShdw blurRad="38100" dist="19050" dir="2700000" algn="tl" rotWithShape="0">
                    <a:schemeClr val="dk1">
                      <a:alpha val="40000"/>
                    </a:schemeClr>
                  </a:outerShdw>
                </a:effectLst>
                <a:latin typeface="Helvetica" pitchFamily="2" charset="0"/>
              </a:rPr>
              <a:t> 1.3.4 El método ELI, ERCA, TPACK, STEAM…</a:t>
            </a:r>
            <a:br>
              <a:rPr lang="es-EC" cap="none" dirty="0">
                <a:ln w="0"/>
                <a:solidFill>
                  <a:schemeClr val="tx1"/>
                </a:solidFill>
                <a:effectLst>
                  <a:outerShdw blurRad="38100" dist="19050" dir="2700000" algn="tl" rotWithShape="0">
                    <a:schemeClr val="dk1">
                      <a:alpha val="40000"/>
                    </a:schemeClr>
                  </a:outerShdw>
                </a:effectLst>
              </a:rPr>
            </a:br>
            <a:endParaRPr lang="es-EC" dirty="0"/>
          </a:p>
        </p:txBody>
      </p:sp>
      <p:sp>
        <p:nvSpPr>
          <p:cNvPr id="4" name="Marcador de contenido 5">
            <a:extLst>
              <a:ext uri="{FF2B5EF4-FFF2-40B4-BE49-F238E27FC236}">
                <a16:creationId xmlns:a16="http://schemas.microsoft.com/office/drawing/2014/main" id="{8D6F1B59-DAEA-3769-315F-C18F68D06B6C}"/>
              </a:ext>
            </a:extLst>
          </p:cNvPr>
          <p:cNvSpPr>
            <a:spLocks noGrp="1"/>
          </p:cNvSpPr>
          <p:nvPr>
            <p:ph sz="quarter" idx="13"/>
          </p:nvPr>
        </p:nvSpPr>
        <p:spPr/>
        <p:txBody>
          <a:bodyPr>
            <a:normAutofit fontScale="92500" lnSpcReduction="20000"/>
          </a:bodyPr>
          <a:lstStyle/>
          <a:p>
            <a:pPr algn="just"/>
            <a:r>
              <a:rPr lang="es-ES" b="1" dirty="0"/>
              <a:t>Ventajas del método ERCA:</a:t>
            </a:r>
            <a:endParaRPr lang="es-ES" dirty="0"/>
          </a:p>
          <a:p>
            <a:pPr algn="just">
              <a:buFont typeface="Arial" panose="020B0604020202020204" pitchFamily="34" charset="0"/>
              <a:buChar char="•"/>
            </a:pPr>
            <a:r>
              <a:rPr lang="es-ES" b="1" dirty="0"/>
              <a:t>Aprendizaje significativo:</a:t>
            </a:r>
            <a:r>
              <a:rPr lang="es-ES" dirty="0"/>
              <a:t> Al conectar la teoría con la práctica, los estudiantes construyen conocimientos más sólidos y duraderos.</a:t>
            </a:r>
          </a:p>
          <a:p>
            <a:pPr algn="just">
              <a:buFont typeface="Arial" panose="020B0604020202020204" pitchFamily="34" charset="0"/>
              <a:buChar char="•"/>
            </a:pPr>
            <a:r>
              <a:rPr lang="es-ES" b="1" dirty="0"/>
              <a:t>Desarrollo de habilidades:</a:t>
            </a:r>
            <a:r>
              <a:rPr lang="es-ES" dirty="0"/>
              <a:t> Fomenta el pensamiento crítico, la colaboración y la autonomía.</a:t>
            </a:r>
          </a:p>
          <a:p>
            <a:pPr algn="just">
              <a:buFont typeface="Arial" panose="020B0604020202020204" pitchFamily="34" charset="0"/>
              <a:buChar char="•"/>
            </a:pPr>
            <a:r>
              <a:rPr lang="es-ES" b="1" dirty="0"/>
              <a:t>Motivación:</a:t>
            </a:r>
            <a:r>
              <a:rPr lang="es-ES" dirty="0"/>
              <a:t> Al hacer que el aprendizaje sea más activo y relevante, aumenta la motivación de los estudiantes.</a:t>
            </a:r>
          </a:p>
          <a:p>
            <a:pPr algn="just">
              <a:buFont typeface="Arial" panose="020B0604020202020204" pitchFamily="34" charset="0"/>
              <a:buChar char="•"/>
            </a:pPr>
            <a:r>
              <a:rPr lang="es-ES" b="1" dirty="0"/>
              <a:t>Adaptabilidad:</a:t>
            </a:r>
            <a:r>
              <a:rPr lang="es-ES" dirty="0"/>
              <a:t> Se puede aplicar a diferentes disciplinas y niveles educativos. </a:t>
            </a:r>
            <a:r>
              <a:rPr lang="es-ES" sz="2000" dirty="0"/>
              <a:t>(GEMINI, 2024)</a:t>
            </a:r>
            <a:endParaRPr lang="es-ES" dirty="0"/>
          </a:p>
        </p:txBody>
      </p:sp>
    </p:spTree>
    <p:extLst>
      <p:ext uri="{BB962C8B-B14F-4D97-AF65-F5344CB8AC3E}">
        <p14:creationId xmlns:p14="http://schemas.microsoft.com/office/powerpoint/2010/main" val="17952821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C" sz="3600" cap="none" dirty="0">
                <a:ln w="0"/>
                <a:solidFill>
                  <a:schemeClr val="tx1"/>
                </a:solidFill>
                <a:effectLst>
                  <a:outerShdw blurRad="38100" dist="19050" dir="2700000" algn="tl" rotWithShape="0">
                    <a:schemeClr val="dk1">
                      <a:alpha val="40000"/>
                    </a:schemeClr>
                  </a:outerShdw>
                </a:effectLst>
                <a:latin typeface="Helvetica" pitchFamily="2" charset="0"/>
              </a:rPr>
              <a:t> 1.3.4 El método ELI, ERCA, TPACK, STEAM…</a:t>
            </a:r>
            <a:br>
              <a:rPr lang="es-EC" cap="none" dirty="0">
                <a:ln w="0"/>
                <a:solidFill>
                  <a:schemeClr val="tx1"/>
                </a:solidFill>
                <a:effectLst>
                  <a:outerShdw blurRad="38100" dist="19050" dir="2700000" algn="tl" rotWithShape="0">
                    <a:schemeClr val="dk1">
                      <a:alpha val="40000"/>
                    </a:schemeClr>
                  </a:outerShdw>
                </a:effectLst>
              </a:rPr>
            </a:br>
            <a:endParaRPr lang="es-EC" dirty="0"/>
          </a:p>
        </p:txBody>
      </p:sp>
      <p:sp>
        <p:nvSpPr>
          <p:cNvPr id="4" name="Marcador de contenido 5">
            <a:extLst>
              <a:ext uri="{FF2B5EF4-FFF2-40B4-BE49-F238E27FC236}">
                <a16:creationId xmlns:a16="http://schemas.microsoft.com/office/drawing/2014/main" id="{8D6F1B59-DAEA-3769-315F-C18F68D06B6C}"/>
              </a:ext>
            </a:extLst>
          </p:cNvPr>
          <p:cNvSpPr>
            <a:spLocks noGrp="1"/>
          </p:cNvSpPr>
          <p:nvPr>
            <p:ph sz="quarter" idx="13"/>
          </p:nvPr>
        </p:nvSpPr>
        <p:spPr/>
        <p:txBody>
          <a:bodyPr>
            <a:normAutofit fontScale="85000" lnSpcReduction="10000"/>
          </a:bodyPr>
          <a:lstStyle/>
          <a:p>
            <a:pPr algn="just"/>
            <a:r>
              <a:rPr lang="es-ES" b="1" dirty="0"/>
              <a:t>¿Cómo se aplica el método ERCA en el aula?</a:t>
            </a:r>
            <a:endParaRPr lang="es-ES" dirty="0"/>
          </a:p>
          <a:p>
            <a:pPr algn="just"/>
            <a:r>
              <a:rPr lang="es-ES" dirty="0"/>
              <a:t>El método ERCA puede implementarse en diversas áreas del conocimiento y a través de diferentes actividades, como:</a:t>
            </a:r>
          </a:p>
          <a:p>
            <a:pPr algn="just">
              <a:buFont typeface="Arial" panose="020B0604020202020204" pitchFamily="34" charset="0"/>
              <a:buChar char="•"/>
            </a:pPr>
            <a:r>
              <a:rPr lang="es-ES" b="1" dirty="0"/>
              <a:t>Proyectos colaborativos:</a:t>
            </a:r>
            <a:r>
              <a:rPr lang="es-ES" dirty="0"/>
              <a:t> Los estudiantes trabajan en equipo para resolver problemas reales.</a:t>
            </a:r>
          </a:p>
          <a:p>
            <a:pPr algn="just">
              <a:buFont typeface="Arial" panose="020B0604020202020204" pitchFamily="34" charset="0"/>
              <a:buChar char="•"/>
            </a:pPr>
            <a:r>
              <a:rPr lang="es-ES" b="1" dirty="0"/>
              <a:t>Simulaciones:</a:t>
            </a:r>
            <a:r>
              <a:rPr lang="es-ES" dirty="0"/>
              <a:t> Se crean escenarios que permiten experimentar situaciones complejas de manera segura.</a:t>
            </a:r>
          </a:p>
          <a:p>
            <a:pPr algn="just">
              <a:buFont typeface="Arial" panose="020B0604020202020204" pitchFamily="34" charset="0"/>
              <a:buChar char="•"/>
            </a:pPr>
            <a:r>
              <a:rPr lang="es-ES" b="1" dirty="0"/>
              <a:t>Estudios de caso:</a:t>
            </a:r>
            <a:r>
              <a:rPr lang="es-ES" dirty="0"/>
              <a:t> Se analizan situaciones reales para identificar los conceptos clave.</a:t>
            </a:r>
          </a:p>
          <a:p>
            <a:pPr algn="just">
              <a:buFont typeface="Arial" panose="020B0604020202020204" pitchFamily="34" charset="0"/>
              <a:buChar char="•"/>
            </a:pPr>
            <a:r>
              <a:rPr lang="es-ES" b="1" dirty="0"/>
              <a:t>Laboratorios:</a:t>
            </a:r>
            <a:r>
              <a:rPr lang="es-ES" dirty="0"/>
              <a:t> Se realizan experimentos para comprobar teorías y construir conocimiento. </a:t>
            </a:r>
            <a:r>
              <a:rPr lang="es-ES" sz="2000" dirty="0"/>
              <a:t>(GEMINI, 2024)</a:t>
            </a:r>
            <a:endParaRPr lang="es-ES" dirty="0"/>
          </a:p>
        </p:txBody>
      </p:sp>
    </p:spTree>
    <p:extLst>
      <p:ext uri="{BB962C8B-B14F-4D97-AF65-F5344CB8AC3E}">
        <p14:creationId xmlns:p14="http://schemas.microsoft.com/office/powerpoint/2010/main" val="11882358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C" sz="3600" cap="none" dirty="0">
                <a:ln w="0"/>
                <a:solidFill>
                  <a:schemeClr val="tx1"/>
                </a:solidFill>
                <a:effectLst>
                  <a:outerShdw blurRad="38100" dist="19050" dir="2700000" algn="tl" rotWithShape="0">
                    <a:schemeClr val="dk1">
                      <a:alpha val="40000"/>
                    </a:schemeClr>
                  </a:outerShdw>
                </a:effectLst>
                <a:latin typeface="Helvetica" pitchFamily="2" charset="0"/>
              </a:rPr>
              <a:t> 1.3.4 El método ELI, ERCA, TPACK, STEAM…</a:t>
            </a:r>
            <a:br>
              <a:rPr lang="es-EC" cap="none" dirty="0">
                <a:ln w="0"/>
                <a:solidFill>
                  <a:schemeClr val="tx1"/>
                </a:solidFill>
                <a:effectLst>
                  <a:outerShdw blurRad="38100" dist="19050" dir="2700000" algn="tl" rotWithShape="0">
                    <a:schemeClr val="dk1">
                      <a:alpha val="40000"/>
                    </a:schemeClr>
                  </a:outerShdw>
                </a:effectLst>
              </a:rPr>
            </a:br>
            <a:endParaRPr lang="es-EC" dirty="0"/>
          </a:p>
        </p:txBody>
      </p:sp>
      <p:sp>
        <p:nvSpPr>
          <p:cNvPr id="4" name="Marcador de contenido 5">
            <a:extLst>
              <a:ext uri="{FF2B5EF4-FFF2-40B4-BE49-F238E27FC236}">
                <a16:creationId xmlns:a16="http://schemas.microsoft.com/office/drawing/2014/main" id="{8D6F1B59-DAEA-3769-315F-C18F68D06B6C}"/>
              </a:ext>
            </a:extLst>
          </p:cNvPr>
          <p:cNvSpPr>
            <a:spLocks noGrp="1"/>
          </p:cNvSpPr>
          <p:nvPr>
            <p:ph sz="quarter" idx="13"/>
          </p:nvPr>
        </p:nvSpPr>
        <p:spPr/>
        <p:txBody>
          <a:bodyPr>
            <a:normAutofit/>
          </a:bodyPr>
          <a:lstStyle/>
          <a:p>
            <a:pPr algn="just"/>
            <a:r>
              <a:rPr lang="es-ES" b="1" dirty="0"/>
              <a:t>En resumen.</a:t>
            </a:r>
            <a:r>
              <a:rPr lang="es-ES" dirty="0"/>
              <a:t> </a:t>
            </a:r>
          </a:p>
          <a:p>
            <a:pPr algn="just"/>
            <a:r>
              <a:rPr lang="es-ES" dirty="0"/>
              <a:t>el método ERCA es una poderosa herramienta pedagógica que promueve un aprendizaje activo, significativo y centrado en el estudiante. Al combinar la experiencia, la reflexión, la conceptualización y la aplicación, los estudiantes desarrollan habilidades valiosas para la vida y adquieren conocimientos que perduran en el tiempo. </a:t>
            </a:r>
            <a:r>
              <a:rPr lang="es-ES" sz="2000" dirty="0"/>
              <a:t>(GEMINI, 2024)</a:t>
            </a:r>
            <a:endParaRPr lang="es-ES" dirty="0"/>
          </a:p>
        </p:txBody>
      </p:sp>
    </p:spTree>
    <p:extLst>
      <p:ext uri="{BB962C8B-B14F-4D97-AF65-F5344CB8AC3E}">
        <p14:creationId xmlns:p14="http://schemas.microsoft.com/office/powerpoint/2010/main" val="14112775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C" sz="3600" cap="none" dirty="0">
                <a:ln w="0"/>
                <a:solidFill>
                  <a:schemeClr val="tx1"/>
                </a:solidFill>
                <a:effectLst>
                  <a:outerShdw blurRad="38100" dist="19050" dir="2700000" algn="tl" rotWithShape="0">
                    <a:schemeClr val="dk1">
                      <a:alpha val="40000"/>
                    </a:schemeClr>
                  </a:outerShdw>
                </a:effectLst>
                <a:latin typeface="Helvetica" pitchFamily="2" charset="0"/>
              </a:rPr>
              <a:t> 1.3.4 El método ELI, ERCA, TPACK, STEAM…</a:t>
            </a:r>
            <a:br>
              <a:rPr lang="es-EC" cap="none" dirty="0">
                <a:ln w="0"/>
                <a:solidFill>
                  <a:schemeClr val="tx1"/>
                </a:solidFill>
                <a:effectLst>
                  <a:outerShdw blurRad="38100" dist="19050" dir="2700000" algn="tl" rotWithShape="0">
                    <a:schemeClr val="dk1">
                      <a:alpha val="40000"/>
                    </a:schemeClr>
                  </a:outerShdw>
                </a:effectLst>
              </a:rPr>
            </a:br>
            <a:endParaRPr lang="es-EC" dirty="0"/>
          </a:p>
        </p:txBody>
      </p:sp>
      <p:sp>
        <p:nvSpPr>
          <p:cNvPr id="4" name="Marcador de contenido 5">
            <a:extLst>
              <a:ext uri="{FF2B5EF4-FFF2-40B4-BE49-F238E27FC236}">
                <a16:creationId xmlns:a16="http://schemas.microsoft.com/office/drawing/2014/main" id="{8D6F1B59-DAEA-3769-315F-C18F68D06B6C}"/>
              </a:ext>
            </a:extLst>
          </p:cNvPr>
          <p:cNvSpPr>
            <a:spLocks noGrp="1"/>
          </p:cNvSpPr>
          <p:nvPr>
            <p:ph sz="quarter" idx="13"/>
          </p:nvPr>
        </p:nvSpPr>
        <p:spPr/>
        <p:txBody>
          <a:bodyPr>
            <a:normAutofit fontScale="92500" lnSpcReduction="20000"/>
          </a:bodyPr>
          <a:lstStyle/>
          <a:p>
            <a:pPr algn="just"/>
            <a:r>
              <a:rPr lang="es-ES" b="1" dirty="0"/>
              <a:t>El Modelo TPACK: Una Guía para la Integración de la Tecnología en la Educación</a:t>
            </a:r>
          </a:p>
          <a:p>
            <a:pPr algn="just"/>
            <a:r>
              <a:rPr lang="es-ES" b="1" dirty="0"/>
              <a:t>¿Qué es TPACK?</a:t>
            </a:r>
          </a:p>
          <a:p>
            <a:pPr algn="just"/>
            <a:r>
              <a:rPr lang="es-ES" dirty="0"/>
              <a:t>TPACK es un acrónimo de </a:t>
            </a:r>
            <a:r>
              <a:rPr lang="es-ES" b="1" dirty="0" err="1"/>
              <a:t>Technological</a:t>
            </a:r>
            <a:r>
              <a:rPr lang="es-ES" b="1" dirty="0"/>
              <a:t> </a:t>
            </a:r>
            <a:r>
              <a:rPr lang="es-ES" b="1" dirty="0" err="1"/>
              <a:t>Pedagogical</a:t>
            </a:r>
            <a:r>
              <a:rPr lang="es-ES" b="1" dirty="0"/>
              <a:t> Content </a:t>
            </a:r>
            <a:r>
              <a:rPr lang="es-ES" b="1" dirty="0" err="1"/>
              <a:t>Knowledge</a:t>
            </a:r>
            <a:r>
              <a:rPr lang="es-ES" dirty="0"/>
              <a:t> o, en español, </a:t>
            </a:r>
            <a:r>
              <a:rPr lang="es-ES" b="1" dirty="0"/>
              <a:t>Conocimiento Técnico Pedagógico del Contenido</a:t>
            </a:r>
            <a:r>
              <a:rPr lang="es-ES" dirty="0"/>
              <a:t>. Es un modelo que busca describir los conocimientos y habilidades que un docente debe poseer para integrar de manera efectiva las tecnologías de la información y la comunicación (TIC) en su práctica pedagógica.</a:t>
            </a:r>
          </a:p>
          <a:p>
            <a:pPr algn="just"/>
            <a:r>
              <a:rPr lang="es-ES" dirty="0"/>
              <a:t>En pocas palabras, TPACK nos ayuda a entender cómo la tecnología, la pedagogía y el contenido de una materia se entrelazan y cómo un docente puede aprovechar esta intersección para mejorar el aprendizaje de sus estudiantes. </a:t>
            </a:r>
            <a:r>
              <a:rPr lang="es-ES" sz="2000" dirty="0"/>
              <a:t>(GEMINI, 2024)</a:t>
            </a:r>
            <a:endParaRPr lang="es-ES" dirty="0"/>
          </a:p>
        </p:txBody>
      </p:sp>
    </p:spTree>
    <p:extLst>
      <p:ext uri="{BB962C8B-B14F-4D97-AF65-F5344CB8AC3E}">
        <p14:creationId xmlns:p14="http://schemas.microsoft.com/office/powerpoint/2010/main" val="4708858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C" sz="3600" cap="none" dirty="0">
                <a:ln w="0"/>
                <a:solidFill>
                  <a:schemeClr val="tx1"/>
                </a:solidFill>
                <a:effectLst>
                  <a:outerShdw blurRad="38100" dist="19050" dir="2700000" algn="tl" rotWithShape="0">
                    <a:schemeClr val="dk1">
                      <a:alpha val="40000"/>
                    </a:schemeClr>
                  </a:outerShdw>
                </a:effectLst>
                <a:latin typeface="Helvetica" pitchFamily="2" charset="0"/>
              </a:rPr>
              <a:t> 1.3.4 El método ELI, ERCA, TPACK, STEAM…</a:t>
            </a:r>
            <a:br>
              <a:rPr lang="es-EC" cap="none" dirty="0">
                <a:ln w="0"/>
                <a:solidFill>
                  <a:schemeClr val="tx1"/>
                </a:solidFill>
                <a:effectLst>
                  <a:outerShdw blurRad="38100" dist="19050" dir="2700000" algn="tl" rotWithShape="0">
                    <a:schemeClr val="dk1">
                      <a:alpha val="40000"/>
                    </a:schemeClr>
                  </a:outerShdw>
                </a:effectLst>
              </a:rPr>
            </a:br>
            <a:endParaRPr lang="es-EC" dirty="0"/>
          </a:p>
        </p:txBody>
      </p:sp>
      <p:sp>
        <p:nvSpPr>
          <p:cNvPr id="4" name="Marcador de contenido 5">
            <a:extLst>
              <a:ext uri="{FF2B5EF4-FFF2-40B4-BE49-F238E27FC236}">
                <a16:creationId xmlns:a16="http://schemas.microsoft.com/office/drawing/2014/main" id="{8D6F1B59-DAEA-3769-315F-C18F68D06B6C}"/>
              </a:ext>
            </a:extLst>
          </p:cNvPr>
          <p:cNvSpPr>
            <a:spLocks noGrp="1"/>
          </p:cNvSpPr>
          <p:nvPr>
            <p:ph sz="quarter" idx="13"/>
          </p:nvPr>
        </p:nvSpPr>
        <p:spPr/>
        <p:txBody>
          <a:bodyPr>
            <a:normAutofit/>
          </a:bodyPr>
          <a:lstStyle/>
          <a:p>
            <a:pPr algn="just"/>
            <a:r>
              <a:rPr lang="es-ES" b="1" dirty="0"/>
              <a:t>Componentes del Modelo TPACK</a:t>
            </a:r>
          </a:p>
          <a:p>
            <a:pPr algn="just"/>
            <a:r>
              <a:rPr lang="es-ES" dirty="0"/>
              <a:t>El modelo TPACK se basa en tres componentes principales:</a:t>
            </a:r>
          </a:p>
          <a:p>
            <a:pPr algn="just">
              <a:buFont typeface="Arial" panose="020B0604020202020204" pitchFamily="34" charset="0"/>
              <a:buChar char="•"/>
            </a:pPr>
            <a:r>
              <a:rPr lang="es-ES" b="1" dirty="0"/>
              <a:t>Conocimiento del contenido:</a:t>
            </a:r>
            <a:r>
              <a:rPr lang="es-ES" dirty="0"/>
              <a:t> Es el dominio profundo de la materia que se enseña.</a:t>
            </a:r>
          </a:p>
          <a:p>
            <a:pPr algn="just">
              <a:buFont typeface="Arial" panose="020B0604020202020204" pitchFamily="34" charset="0"/>
              <a:buChar char="•"/>
            </a:pPr>
            <a:r>
              <a:rPr lang="es-ES" b="1" dirty="0"/>
              <a:t>Conocimiento pedagógico:</a:t>
            </a:r>
            <a:r>
              <a:rPr lang="es-ES" dirty="0"/>
              <a:t> Se refiere a las teorías y estrategias de enseñanza y aprendizaje.</a:t>
            </a:r>
          </a:p>
          <a:p>
            <a:pPr algn="just">
              <a:buFont typeface="Arial" panose="020B0604020202020204" pitchFamily="34" charset="0"/>
              <a:buChar char="•"/>
            </a:pPr>
            <a:r>
              <a:rPr lang="es-ES" b="1" dirty="0"/>
              <a:t>Conocimiento tecnológico:</a:t>
            </a:r>
            <a:r>
              <a:rPr lang="es-ES" dirty="0"/>
              <a:t> Implica la comprensión de las herramientas tecnológicas y sus posibilidades educativas. </a:t>
            </a:r>
            <a:r>
              <a:rPr lang="es-ES" sz="2000" dirty="0"/>
              <a:t>(GEMINI, 2024)</a:t>
            </a:r>
            <a:endParaRPr lang="es-ES" dirty="0"/>
          </a:p>
        </p:txBody>
      </p:sp>
    </p:spTree>
    <p:extLst>
      <p:ext uri="{BB962C8B-B14F-4D97-AF65-F5344CB8AC3E}">
        <p14:creationId xmlns:p14="http://schemas.microsoft.com/office/powerpoint/2010/main" val="7379172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C" sz="3600" cap="none" dirty="0">
                <a:ln w="0"/>
                <a:solidFill>
                  <a:schemeClr val="tx1"/>
                </a:solidFill>
                <a:effectLst>
                  <a:outerShdw blurRad="38100" dist="19050" dir="2700000" algn="tl" rotWithShape="0">
                    <a:schemeClr val="dk1">
                      <a:alpha val="40000"/>
                    </a:schemeClr>
                  </a:outerShdw>
                </a:effectLst>
                <a:latin typeface="Helvetica" pitchFamily="2" charset="0"/>
              </a:rPr>
              <a:t> 1.3.4 El método ELI, ERCA, TPACK, STEAM…</a:t>
            </a:r>
            <a:br>
              <a:rPr lang="es-EC" cap="none" dirty="0">
                <a:ln w="0"/>
                <a:solidFill>
                  <a:schemeClr val="tx1"/>
                </a:solidFill>
                <a:effectLst>
                  <a:outerShdw blurRad="38100" dist="19050" dir="2700000" algn="tl" rotWithShape="0">
                    <a:schemeClr val="dk1">
                      <a:alpha val="40000"/>
                    </a:schemeClr>
                  </a:outerShdw>
                </a:effectLst>
              </a:rPr>
            </a:br>
            <a:endParaRPr lang="es-EC" dirty="0"/>
          </a:p>
        </p:txBody>
      </p:sp>
      <p:sp>
        <p:nvSpPr>
          <p:cNvPr id="4" name="Marcador de contenido 5">
            <a:extLst>
              <a:ext uri="{FF2B5EF4-FFF2-40B4-BE49-F238E27FC236}">
                <a16:creationId xmlns:a16="http://schemas.microsoft.com/office/drawing/2014/main" id="{8D6F1B59-DAEA-3769-315F-C18F68D06B6C}"/>
              </a:ext>
            </a:extLst>
          </p:cNvPr>
          <p:cNvSpPr>
            <a:spLocks noGrp="1"/>
          </p:cNvSpPr>
          <p:nvPr>
            <p:ph sz="quarter" idx="13"/>
          </p:nvPr>
        </p:nvSpPr>
        <p:spPr/>
        <p:txBody>
          <a:bodyPr>
            <a:normAutofit fontScale="92500" lnSpcReduction="20000"/>
          </a:bodyPr>
          <a:lstStyle/>
          <a:p>
            <a:pPr algn="just"/>
            <a:r>
              <a:rPr lang="es-ES" b="1" dirty="0"/>
              <a:t>La Importancia de TPACK</a:t>
            </a:r>
          </a:p>
          <a:p>
            <a:pPr algn="just"/>
            <a:r>
              <a:rPr lang="es-ES" dirty="0"/>
              <a:t>La integración efectiva de la tecnología en la educación no se limita a utilizar herramientas digitales. TPACK nos muestra que es fundamental que los docentes:</a:t>
            </a:r>
          </a:p>
          <a:p>
            <a:pPr algn="just">
              <a:buFont typeface="Arial" panose="020B0604020202020204" pitchFamily="34" charset="0"/>
              <a:buChar char="•"/>
            </a:pPr>
            <a:r>
              <a:rPr lang="es-ES" b="1" dirty="0"/>
              <a:t>Comprendan cómo la tecnología puede potenciar el aprendizaje:</a:t>
            </a:r>
            <a:r>
              <a:rPr lang="es-ES" dirty="0"/>
              <a:t> Esto implica seleccionar las herramientas adecuadas para cada objetivo educativo.</a:t>
            </a:r>
          </a:p>
          <a:p>
            <a:pPr algn="just">
              <a:buFont typeface="Arial" panose="020B0604020202020204" pitchFamily="34" charset="0"/>
              <a:buChar char="•"/>
            </a:pPr>
            <a:r>
              <a:rPr lang="es-ES" b="1" dirty="0"/>
              <a:t>Adapten su pedagogía:</a:t>
            </a:r>
            <a:r>
              <a:rPr lang="es-ES" dirty="0"/>
              <a:t> Las estrategias de enseñanza deben evolucionar para aprovechar las nuevas posibilidades que ofrecen las TIC.</a:t>
            </a:r>
          </a:p>
          <a:p>
            <a:pPr algn="just">
              <a:buFont typeface="Arial" panose="020B0604020202020204" pitchFamily="34" charset="0"/>
              <a:buChar char="•"/>
            </a:pPr>
            <a:r>
              <a:rPr lang="es-ES" b="1" dirty="0"/>
              <a:t>Integren la tecnología de manera significativa:</a:t>
            </a:r>
            <a:r>
              <a:rPr lang="es-ES" dirty="0"/>
              <a:t> La tecnología debe ser un medio para alcanzar objetivos educativos, no un fin en sí mismo. </a:t>
            </a:r>
            <a:r>
              <a:rPr lang="es-ES" sz="2000" dirty="0"/>
              <a:t>(GEMINI, 2024)</a:t>
            </a:r>
            <a:endParaRPr lang="es-ES" dirty="0"/>
          </a:p>
        </p:txBody>
      </p:sp>
    </p:spTree>
    <p:extLst>
      <p:ext uri="{BB962C8B-B14F-4D97-AF65-F5344CB8AC3E}">
        <p14:creationId xmlns:p14="http://schemas.microsoft.com/office/powerpoint/2010/main" val="695080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C" sz="3600" cap="none" dirty="0">
                <a:ln w="0"/>
                <a:solidFill>
                  <a:schemeClr val="tx1"/>
                </a:solidFill>
                <a:effectLst>
                  <a:outerShdw blurRad="38100" dist="19050" dir="2700000" algn="tl" rotWithShape="0">
                    <a:schemeClr val="dk1">
                      <a:alpha val="40000"/>
                    </a:schemeClr>
                  </a:outerShdw>
                </a:effectLst>
                <a:latin typeface="Helvetica" pitchFamily="2" charset="0"/>
              </a:rPr>
              <a:t> 1.3.4 El método ELI, ERCA, TPACK, STEAM…</a:t>
            </a:r>
            <a:br>
              <a:rPr lang="es-EC" cap="none" dirty="0">
                <a:ln w="0"/>
                <a:solidFill>
                  <a:schemeClr val="tx1"/>
                </a:solidFill>
                <a:effectLst>
                  <a:outerShdw blurRad="38100" dist="19050" dir="2700000" algn="tl" rotWithShape="0">
                    <a:schemeClr val="dk1">
                      <a:alpha val="40000"/>
                    </a:schemeClr>
                  </a:outerShdw>
                </a:effectLst>
              </a:rPr>
            </a:br>
            <a:endParaRPr lang="es-EC" dirty="0"/>
          </a:p>
        </p:txBody>
      </p:sp>
      <p:sp>
        <p:nvSpPr>
          <p:cNvPr id="4" name="Marcador de contenido 5">
            <a:extLst>
              <a:ext uri="{FF2B5EF4-FFF2-40B4-BE49-F238E27FC236}">
                <a16:creationId xmlns:a16="http://schemas.microsoft.com/office/drawing/2014/main" id="{8D6F1B59-DAEA-3769-315F-C18F68D06B6C}"/>
              </a:ext>
            </a:extLst>
          </p:cNvPr>
          <p:cNvSpPr>
            <a:spLocks noGrp="1"/>
          </p:cNvSpPr>
          <p:nvPr>
            <p:ph sz="quarter" idx="13"/>
          </p:nvPr>
        </p:nvSpPr>
        <p:spPr/>
        <p:txBody>
          <a:bodyPr>
            <a:normAutofit fontScale="92500" lnSpcReduction="20000"/>
          </a:bodyPr>
          <a:lstStyle/>
          <a:p>
            <a:pPr algn="just"/>
            <a:r>
              <a:rPr lang="es-ES" b="1" dirty="0"/>
              <a:t>Beneficios de Aplicar TPACK</a:t>
            </a:r>
          </a:p>
          <a:p>
            <a:pPr algn="just">
              <a:buFont typeface="Arial" panose="020B0604020202020204" pitchFamily="34" charset="0"/>
              <a:buChar char="•"/>
            </a:pPr>
            <a:r>
              <a:rPr lang="es-ES" b="1" dirty="0"/>
              <a:t>Aprendizaje más activo y participativo:</a:t>
            </a:r>
            <a:r>
              <a:rPr lang="es-ES" dirty="0"/>
              <a:t> Los estudiantes se convierten en protagonistas de su propio aprendizaje.</a:t>
            </a:r>
          </a:p>
          <a:p>
            <a:pPr algn="just">
              <a:buFont typeface="Arial" panose="020B0604020202020204" pitchFamily="34" charset="0"/>
              <a:buChar char="•"/>
            </a:pPr>
            <a:r>
              <a:rPr lang="es-ES" b="1" dirty="0"/>
              <a:t>Mayor motivación y </a:t>
            </a:r>
            <a:r>
              <a:rPr lang="es-ES" b="1" dirty="0" err="1"/>
              <a:t>engagement</a:t>
            </a:r>
            <a:r>
              <a:rPr lang="es-ES" b="1" dirty="0"/>
              <a:t>:</a:t>
            </a:r>
            <a:r>
              <a:rPr lang="es-ES" dirty="0"/>
              <a:t> Las actividades tecnológicas suelen ser más atractivas para los estudiantes.</a:t>
            </a:r>
          </a:p>
          <a:p>
            <a:pPr algn="just">
              <a:buFont typeface="Arial" panose="020B0604020202020204" pitchFamily="34" charset="0"/>
              <a:buChar char="•"/>
            </a:pPr>
            <a:r>
              <a:rPr lang="es-ES" b="1" dirty="0"/>
              <a:t>Desarrollo de habilidades del siglo XXI:</a:t>
            </a:r>
            <a:r>
              <a:rPr lang="es-ES" dirty="0"/>
              <a:t> Las TIC permiten desarrollar competencias como la creatividad, el pensamiento crítico y la colaboración.</a:t>
            </a:r>
          </a:p>
          <a:p>
            <a:pPr algn="just">
              <a:buFont typeface="Arial" panose="020B0604020202020204" pitchFamily="34" charset="0"/>
              <a:buChar char="•"/>
            </a:pPr>
            <a:r>
              <a:rPr lang="es-ES" b="1" dirty="0"/>
              <a:t>Personalización del aprendizaje:</a:t>
            </a:r>
            <a:r>
              <a:rPr lang="es-ES" dirty="0"/>
              <a:t> Cada estudiante puede aprender a su propio ritmo y estilo. </a:t>
            </a:r>
            <a:r>
              <a:rPr lang="es-ES" sz="2000" dirty="0"/>
              <a:t>(GEMINI, 2024)</a:t>
            </a:r>
            <a:endParaRPr lang="es-ES" dirty="0"/>
          </a:p>
        </p:txBody>
      </p:sp>
    </p:spTree>
    <p:extLst>
      <p:ext uri="{BB962C8B-B14F-4D97-AF65-F5344CB8AC3E}">
        <p14:creationId xmlns:p14="http://schemas.microsoft.com/office/powerpoint/2010/main" val="11280540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C" sz="3600" cap="none" dirty="0">
                <a:ln w="0"/>
                <a:solidFill>
                  <a:schemeClr val="tx1"/>
                </a:solidFill>
                <a:effectLst>
                  <a:outerShdw blurRad="38100" dist="19050" dir="2700000" algn="tl" rotWithShape="0">
                    <a:schemeClr val="dk1">
                      <a:alpha val="40000"/>
                    </a:schemeClr>
                  </a:outerShdw>
                </a:effectLst>
                <a:latin typeface="Helvetica" pitchFamily="2" charset="0"/>
              </a:rPr>
              <a:t> 1.3.4 El método ELI, ERCA, TPACK, STEAM…</a:t>
            </a:r>
            <a:br>
              <a:rPr lang="es-EC" cap="none" dirty="0">
                <a:ln w="0"/>
                <a:solidFill>
                  <a:schemeClr val="tx1"/>
                </a:solidFill>
                <a:effectLst>
                  <a:outerShdw blurRad="38100" dist="19050" dir="2700000" algn="tl" rotWithShape="0">
                    <a:schemeClr val="dk1">
                      <a:alpha val="40000"/>
                    </a:schemeClr>
                  </a:outerShdw>
                </a:effectLst>
              </a:rPr>
            </a:br>
            <a:endParaRPr lang="es-EC" dirty="0"/>
          </a:p>
        </p:txBody>
      </p:sp>
      <p:sp>
        <p:nvSpPr>
          <p:cNvPr id="4" name="Marcador de contenido 5">
            <a:extLst>
              <a:ext uri="{FF2B5EF4-FFF2-40B4-BE49-F238E27FC236}">
                <a16:creationId xmlns:a16="http://schemas.microsoft.com/office/drawing/2014/main" id="{8D6F1B59-DAEA-3769-315F-C18F68D06B6C}"/>
              </a:ext>
            </a:extLst>
          </p:cNvPr>
          <p:cNvSpPr>
            <a:spLocks noGrp="1"/>
          </p:cNvSpPr>
          <p:nvPr>
            <p:ph sz="quarter" idx="13"/>
          </p:nvPr>
        </p:nvSpPr>
        <p:spPr/>
        <p:txBody>
          <a:bodyPr>
            <a:normAutofit fontScale="92500" lnSpcReduction="20000"/>
          </a:bodyPr>
          <a:lstStyle/>
          <a:p>
            <a:pPr algn="just"/>
            <a:r>
              <a:rPr lang="es-ES" b="1" dirty="0"/>
              <a:t>¿Cómo Aplicar TPACK en el Aula?</a:t>
            </a:r>
          </a:p>
          <a:p>
            <a:pPr algn="just"/>
            <a:r>
              <a:rPr lang="es-ES" dirty="0"/>
              <a:t>Para aplicar TPACK en el aula, los docentes pueden:</a:t>
            </a:r>
          </a:p>
          <a:p>
            <a:pPr algn="just">
              <a:buFont typeface="Arial" panose="020B0604020202020204" pitchFamily="34" charset="0"/>
              <a:buChar char="•"/>
            </a:pPr>
            <a:r>
              <a:rPr lang="es-ES" b="1" dirty="0"/>
              <a:t>Reflexionar sobre sus prácticas:</a:t>
            </a:r>
            <a:r>
              <a:rPr lang="es-ES" dirty="0"/>
              <a:t> Analizar cómo utilizan actualmente la tecnología y cómo pueden mejorar.</a:t>
            </a:r>
          </a:p>
          <a:p>
            <a:pPr algn="just">
              <a:buFont typeface="Arial" panose="020B0604020202020204" pitchFamily="34" charset="0"/>
              <a:buChar char="•"/>
            </a:pPr>
            <a:r>
              <a:rPr lang="es-ES" b="1" dirty="0"/>
              <a:t>Formarse continuamente:</a:t>
            </a:r>
            <a:r>
              <a:rPr lang="es-ES" dirty="0"/>
              <a:t> Mantenerse actualizados sobre las nuevas herramientas y tendencias educativas.</a:t>
            </a:r>
          </a:p>
          <a:p>
            <a:pPr algn="just">
              <a:buFont typeface="Arial" panose="020B0604020202020204" pitchFamily="34" charset="0"/>
              <a:buChar char="•"/>
            </a:pPr>
            <a:r>
              <a:rPr lang="es-ES" b="1" dirty="0"/>
              <a:t>Colaborar con otros docentes:</a:t>
            </a:r>
            <a:r>
              <a:rPr lang="es-ES" dirty="0"/>
              <a:t> Compartir experiencias y buenas prácticas.</a:t>
            </a:r>
          </a:p>
          <a:p>
            <a:pPr algn="just">
              <a:buFont typeface="Arial" panose="020B0604020202020204" pitchFamily="34" charset="0"/>
              <a:buChar char="•"/>
            </a:pPr>
            <a:r>
              <a:rPr lang="es-ES" b="1" dirty="0"/>
              <a:t>Diseñar actividades significativas:</a:t>
            </a:r>
            <a:r>
              <a:rPr lang="es-ES" dirty="0"/>
              <a:t> Crear tareas que integren la tecnología de manera auténtica y relevante. </a:t>
            </a:r>
            <a:r>
              <a:rPr lang="es-ES" sz="2000" dirty="0"/>
              <a:t>(GEMINI, 2024)</a:t>
            </a:r>
            <a:endParaRPr lang="es-ES" dirty="0"/>
          </a:p>
        </p:txBody>
      </p:sp>
    </p:spTree>
    <p:extLst>
      <p:ext uri="{BB962C8B-B14F-4D97-AF65-F5344CB8AC3E}">
        <p14:creationId xmlns:p14="http://schemas.microsoft.com/office/powerpoint/2010/main" val="33937579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C" sz="3600" cap="none" dirty="0">
                <a:ln w="0"/>
                <a:solidFill>
                  <a:schemeClr val="tx1"/>
                </a:solidFill>
                <a:effectLst>
                  <a:outerShdw blurRad="38100" dist="19050" dir="2700000" algn="tl" rotWithShape="0">
                    <a:schemeClr val="dk1">
                      <a:alpha val="40000"/>
                    </a:schemeClr>
                  </a:outerShdw>
                </a:effectLst>
                <a:latin typeface="Helvetica" pitchFamily="2" charset="0"/>
              </a:rPr>
              <a:t> 1.3.4 El método ELI, ERCA, TPACK, STEAM…</a:t>
            </a:r>
            <a:br>
              <a:rPr lang="es-EC" cap="none" dirty="0">
                <a:ln w="0"/>
                <a:solidFill>
                  <a:schemeClr val="tx1"/>
                </a:solidFill>
                <a:effectLst>
                  <a:outerShdw blurRad="38100" dist="19050" dir="2700000" algn="tl" rotWithShape="0">
                    <a:schemeClr val="dk1">
                      <a:alpha val="40000"/>
                    </a:schemeClr>
                  </a:outerShdw>
                </a:effectLst>
              </a:rPr>
            </a:br>
            <a:endParaRPr lang="es-EC" dirty="0"/>
          </a:p>
        </p:txBody>
      </p:sp>
      <p:sp>
        <p:nvSpPr>
          <p:cNvPr id="4" name="Marcador de contenido 5">
            <a:extLst>
              <a:ext uri="{FF2B5EF4-FFF2-40B4-BE49-F238E27FC236}">
                <a16:creationId xmlns:a16="http://schemas.microsoft.com/office/drawing/2014/main" id="{8D6F1B59-DAEA-3769-315F-C18F68D06B6C}"/>
              </a:ext>
            </a:extLst>
          </p:cNvPr>
          <p:cNvSpPr>
            <a:spLocks noGrp="1"/>
          </p:cNvSpPr>
          <p:nvPr>
            <p:ph sz="quarter" idx="13"/>
          </p:nvPr>
        </p:nvSpPr>
        <p:spPr/>
        <p:txBody>
          <a:bodyPr>
            <a:normAutofit/>
          </a:bodyPr>
          <a:lstStyle/>
          <a:p>
            <a:pPr algn="just"/>
            <a:r>
              <a:rPr lang="es-ES" b="1" dirty="0"/>
              <a:t>En resumen,</a:t>
            </a:r>
          </a:p>
          <a:p>
            <a:pPr algn="just"/>
            <a:r>
              <a:rPr lang="es-ES" dirty="0"/>
              <a:t>TPACK es una herramienta valiosa para los docentes que desean aprovechar el potencial de la tecnología para mejorar la calidad de la educación. </a:t>
            </a:r>
            <a:r>
              <a:rPr lang="es-ES" sz="2000" dirty="0"/>
              <a:t>(GEMINI, 2024)</a:t>
            </a:r>
            <a:endParaRPr lang="es-ES" dirty="0"/>
          </a:p>
        </p:txBody>
      </p:sp>
    </p:spTree>
    <p:extLst>
      <p:ext uri="{BB962C8B-B14F-4D97-AF65-F5344CB8AC3E}">
        <p14:creationId xmlns:p14="http://schemas.microsoft.com/office/powerpoint/2010/main" val="1829508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normAutofit fontScale="90000"/>
          </a:bodyPr>
          <a:lstStyle/>
          <a:p>
            <a:r>
              <a:rPr lang="es-EC" sz="3600" cap="none" dirty="0">
                <a:ln w="0"/>
                <a:solidFill>
                  <a:schemeClr val="tx1"/>
                </a:solidFill>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t> 1.2.1. Contextualización, conceptos, principios, enfoque</a:t>
            </a:r>
            <a:br>
              <a:rPr lang="es-EC" cap="none" dirty="0">
                <a:ln w="0"/>
                <a:solidFill>
                  <a:schemeClr val="tx1"/>
                </a:solidFill>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br>
            <a:endParaRPr lang="es-EC" dirty="0">
              <a:latin typeface="Helvetica" panose="020B0604020202020204" pitchFamily="34" charset="0"/>
              <a:cs typeface="Helvetica" panose="020B0604020202020204" pitchFamily="34" charset="0"/>
            </a:endParaRPr>
          </a:p>
        </p:txBody>
      </p:sp>
      <p:sp>
        <p:nvSpPr>
          <p:cNvPr id="3" name="Marcador de contenido 2">
            <a:extLst>
              <a:ext uri="{FF2B5EF4-FFF2-40B4-BE49-F238E27FC236}">
                <a16:creationId xmlns:a16="http://schemas.microsoft.com/office/drawing/2014/main" id="{63DDB1BF-7447-07A2-4557-F716A256F09E}"/>
              </a:ext>
            </a:extLst>
          </p:cNvPr>
          <p:cNvSpPr>
            <a:spLocks noGrp="1"/>
          </p:cNvSpPr>
          <p:nvPr>
            <p:ph sz="quarter" idx="13"/>
          </p:nvPr>
        </p:nvSpPr>
        <p:spPr/>
        <p:txBody>
          <a:bodyPr>
            <a:normAutofit/>
          </a:bodyPr>
          <a:lstStyle/>
          <a:p>
            <a:pPr algn="just"/>
            <a:r>
              <a:rPr lang="es-ES" sz="1600" b="1" dirty="0"/>
              <a:t>Pedagogía</a:t>
            </a:r>
            <a:r>
              <a:rPr lang="es-ES" sz="1600" dirty="0"/>
              <a:t> proviene del griego antiguo </a:t>
            </a:r>
            <a:r>
              <a:rPr lang="es-ES" sz="1600" i="1" dirty="0" err="1"/>
              <a:t>paidagogós</a:t>
            </a:r>
            <a:r>
              <a:rPr lang="es-ES" sz="1600" dirty="0"/>
              <a:t>, compuesto por:</a:t>
            </a:r>
          </a:p>
          <a:p>
            <a:pPr algn="just">
              <a:buFont typeface="Arial" panose="020B0604020202020204" pitchFamily="34" charset="0"/>
              <a:buChar char="•"/>
            </a:pPr>
            <a:r>
              <a:rPr lang="es-ES" sz="1600" b="1" dirty="0" err="1"/>
              <a:t>paidos</a:t>
            </a:r>
            <a:r>
              <a:rPr lang="es-ES" sz="1600" b="1" dirty="0"/>
              <a:t>:</a:t>
            </a:r>
            <a:r>
              <a:rPr lang="es-ES" sz="1600" dirty="0"/>
              <a:t> que significa "niño" o "niño pequeño".</a:t>
            </a:r>
          </a:p>
          <a:p>
            <a:pPr algn="just">
              <a:buFont typeface="Arial" panose="020B0604020202020204" pitchFamily="34" charset="0"/>
              <a:buChar char="•"/>
            </a:pPr>
            <a:r>
              <a:rPr lang="es-ES" sz="1600" b="1" dirty="0" err="1"/>
              <a:t>agogos</a:t>
            </a:r>
            <a:r>
              <a:rPr lang="es-ES" sz="1600" b="1" dirty="0"/>
              <a:t>:</a:t>
            </a:r>
            <a:r>
              <a:rPr lang="es-ES" sz="1600" dirty="0"/>
              <a:t> que significa "conductor" o "guía".</a:t>
            </a:r>
          </a:p>
          <a:p>
            <a:pPr algn="just"/>
            <a:r>
              <a:rPr lang="es-ES" sz="1600" b="1" dirty="0"/>
              <a:t>Literalmente, entonces, un pedagogo era aquel que conducía a los niños.</a:t>
            </a:r>
            <a:endParaRPr lang="es-ES" sz="1600" dirty="0"/>
          </a:p>
          <a:p>
            <a:pPr algn="just"/>
            <a:r>
              <a:rPr lang="es-ES" sz="1600" b="1" dirty="0"/>
              <a:t>¿Qué significa esto en la práctica?</a:t>
            </a:r>
            <a:endParaRPr lang="es-ES" sz="1600" dirty="0"/>
          </a:p>
          <a:p>
            <a:pPr algn="just"/>
            <a:r>
              <a:rPr lang="es-ES" sz="1600" dirty="0"/>
              <a:t>En la Grecia clásica, los pedagogos eran, por lo general, esclavos encargados de acompañar a los niños a la escuela, cuidar de ellos y, en algunos casos, darles las primeras enseñanzas. Con el tiempo, el término se amplió para referirse a cualquier persona que se dedicara a la educación de los jóvenes. (GEMINI, 2024)</a:t>
            </a:r>
          </a:p>
          <a:p>
            <a:pPr algn="just"/>
            <a:endParaRPr lang="es-ES" sz="1600" dirty="0"/>
          </a:p>
        </p:txBody>
      </p:sp>
    </p:spTree>
    <p:extLst>
      <p:ext uri="{BB962C8B-B14F-4D97-AF65-F5344CB8AC3E}">
        <p14:creationId xmlns:p14="http://schemas.microsoft.com/office/powerpoint/2010/main" val="39637965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C" sz="3600" cap="none" dirty="0">
                <a:ln w="0"/>
                <a:solidFill>
                  <a:schemeClr val="tx1"/>
                </a:solidFill>
                <a:effectLst>
                  <a:outerShdw blurRad="38100" dist="19050" dir="2700000" algn="tl" rotWithShape="0">
                    <a:schemeClr val="dk1">
                      <a:alpha val="40000"/>
                    </a:schemeClr>
                  </a:outerShdw>
                </a:effectLst>
                <a:latin typeface="Helvetica" pitchFamily="2" charset="0"/>
              </a:rPr>
              <a:t> 1.3.4 El método ELI, ERCA, TPACK, STEAM…</a:t>
            </a:r>
            <a:br>
              <a:rPr lang="es-EC" cap="none" dirty="0">
                <a:ln w="0"/>
                <a:solidFill>
                  <a:schemeClr val="tx1"/>
                </a:solidFill>
                <a:effectLst>
                  <a:outerShdw blurRad="38100" dist="19050" dir="2700000" algn="tl" rotWithShape="0">
                    <a:schemeClr val="dk1">
                      <a:alpha val="40000"/>
                    </a:schemeClr>
                  </a:outerShdw>
                </a:effectLst>
              </a:rPr>
            </a:br>
            <a:endParaRPr lang="es-EC" dirty="0"/>
          </a:p>
        </p:txBody>
      </p:sp>
      <p:sp>
        <p:nvSpPr>
          <p:cNvPr id="4" name="Marcador de contenido 5">
            <a:extLst>
              <a:ext uri="{FF2B5EF4-FFF2-40B4-BE49-F238E27FC236}">
                <a16:creationId xmlns:a16="http://schemas.microsoft.com/office/drawing/2014/main" id="{8D6F1B59-DAEA-3769-315F-C18F68D06B6C}"/>
              </a:ext>
            </a:extLst>
          </p:cNvPr>
          <p:cNvSpPr>
            <a:spLocks noGrp="1"/>
          </p:cNvSpPr>
          <p:nvPr>
            <p:ph sz="quarter" idx="13"/>
          </p:nvPr>
        </p:nvSpPr>
        <p:spPr/>
        <p:txBody>
          <a:bodyPr>
            <a:normAutofit fontScale="70000" lnSpcReduction="20000"/>
          </a:bodyPr>
          <a:lstStyle/>
          <a:p>
            <a:pPr algn="just"/>
            <a:r>
              <a:rPr lang="es-ES" dirty="0"/>
              <a:t> </a:t>
            </a:r>
            <a:r>
              <a:rPr lang="es-ES" b="1" dirty="0"/>
              <a:t>El Método STEAM. </a:t>
            </a:r>
          </a:p>
          <a:p>
            <a:pPr algn="just"/>
            <a:r>
              <a:rPr lang="es-ES" b="1" dirty="0"/>
              <a:t>¿Qué es STEAM?</a:t>
            </a:r>
            <a:endParaRPr lang="es-ES" dirty="0"/>
          </a:p>
          <a:p>
            <a:pPr algn="just"/>
            <a:r>
              <a:rPr lang="es-ES" dirty="0"/>
              <a:t>STEAM es un acrónimo que representa la integración de cinco disciplinas fundamentales en la educación:</a:t>
            </a:r>
          </a:p>
          <a:p>
            <a:pPr algn="just">
              <a:buFont typeface="Arial" panose="020B0604020202020204" pitchFamily="34" charset="0"/>
              <a:buChar char="•"/>
            </a:pPr>
            <a:r>
              <a:rPr lang="es-ES" b="1" dirty="0"/>
              <a:t>Ciencia (</a:t>
            </a:r>
            <a:r>
              <a:rPr lang="es-ES" b="1" dirty="0" err="1"/>
              <a:t>Science</a:t>
            </a:r>
            <a:r>
              <a:rPr lang="es-ES" b="1" dirty="0"/>
              <a:t>):</a:t>
            </a:r>
            <a:r>
              <a:rPr lang="es-ES" dirty="0"/>
              <a:t> Explora el mundo natural y físico a través de la observación, experimentación y análisis.</a:t>
            </a:r>
          </a:p>
          <a:p>
            <a:pPr algn="just">
              <a:buFont typeface="Arial" panose="020B0604020202020204" pitchFamily="34" charset="0"/>
              <a:buChar char="•"/>
            </a:pPr>
            <a:r>
              <a:rPr lang="es-ES" b="1" dirty="0"/>
              <a:t>Tecnología (</a:t>
            </a:r>
            <a:r>
              <a:rPr lang="es-ES" b="1" dirty="0" err="1"/>
              <a:t>Technology</a:t>
            </a:r>
            <a:r>
              <a:rPr lang="es-ES" b="1" dirty="0"/>
              <a:t>):</a:t>
            </a:r>
            <a:r>
              <a:rPr lang="es-ES" dirty="0"/>
              <a:t> Involucra el diseño, creación y uso de herramientas y sistemas para resolver problemas.</a:t>
            </a:r>
          </a:p>
          <a:p>
            <a:pPr algn="just">
              <a:buFont typeface="Arial" panose="020B0604020202020204" pitchFamily="34" charset="0"/>
              <a:buChar char="•"/>
            </a:pPr>
            <a:r>
              <a:rPr lang="es-ES" b="1" dirty="0"/>
              <a:t>Ingeniería (</a:t>
            </a:r>
            <a:r>
              <a:rPr lang="es-ES" b="1" dirty="0" err="1"/>
              <a:t>Engineering</a:t>
            </a:r>
            <a:r>
              <a:rPr lang="es-ES" b="1" dirty="0"/>
              <a:t>):</a:t>
            </a:r>
            <a:r>
              <a:rPr lang="es-ES" dirty="0"/>
              <a:t> Aplica los conocimientos científicos y tecnológicos para diseñar y construir soluciones innovadoras.</a:t>
            </a:r>
          </a:p>
          <a:p>
            <a:pPr algn="just">
              <a:buFont typeface="Arial" panose="020B0604020202020204" pitchFamily="34" charset="0"/>
              <a:buChar char="•"/>
            </a:pPr>
            <a:r>
              <a:rPr lang="es-ES" b="1" dirty="0"/>
              <a:t>Artes (</a:t>
            </a:r>
            <a:r>
              <a:rPr lang="es-ES" b="1" dirty="0" err="1"/>
              <a:t>Arts</a:t>
            </a:r>
            <a:r>
              <a:rPr lang="es-ES" b="1" dirty="0"/>
              <a:t>):</a:t>
            </a:r>
            <a:r>
              <a:rPr lang="es-ES" dirty="0"/>
              <a:t> Fomenta la creatividad, la expresión y la resolución de problemas a través de diversas formas artísticas.</a:t>
            </a:r>
          </a:p>
          <a:p>
            <a:pPr algn="just">
              <a:buFont typeface="Arial" panose="020B0604020202020204" pitchFamily="34" charset="0"/>
              <a:buChar char="•"/>
            </a:pPr>
            <a:r>
              <a:rPr lang="es-ES" b="1" dirty="0"/>
              <a:t>Matemáticas (</a:t>
            </a:r>
            <a:r>
              <a:rPr lang="es-ES" b="1" dirty="0" err="1"/>
              <a:t>Mathematics</a:t>
            </a:r>
            <a:r>
              <a:rPr lang="es-ES" b="1" dirty="0"/>
              <a:t>):</a:t>
            </a:r>
            <a:r>
              <a:rPr lang="es-ES" dirty="0"/>
              <a:t> Proporciona las herramientas necesarias para modelar, analizar y comprender el mundo cuantitativo. </a:t>
            </a:r>
            <a:r>
              <a:rPr lang="es-ES" sz="2000" dirty="0"/>
              <a:t>(GEMINI, 2024)</a:t>
            </a:r>
            <a:endParaRPr lang="es-ES" dirty="0"/>
          </a:p>
        </p:txBody>
      </p:sp>
    </p:spTree>
    <p:extLst>
      <p:ext uri="{BB962C8B-B14F-4D97-AF65-F5344CB8AC3E}">
        <p14:creationId xmlns:p14="http://schemas.microsoft.com/office/powerpoint/2010/main" val="15130300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C" sz="3600" cap="none" dirty="0">
                <a:ln w="0"/>
                <a:solidFill>
                  <a:schemeClr val="tx1"/>
                </a:solidFill>
                <a:effectLst>
                  <a:outerShdw blurRad="38100" dist="19050" dir="2700000" algn="tl" rotWithShape="0">
                    <a:schemeClr val="dk1">
                      <a:alpha val="40000"/>
                    </a:schemeClr>
                  </a:outerShdw>
                </a:effectLst>
                <a:latin typeface="Helvetica" pitchFamily="2" charset="0"/>
              </a:rPr>
              <a:t> 1.3.4 El método ELI, ERCA, TPACK, STEAM…</a:t>
            </a:r>
            <a:br>
              <a:rPr lang="es-EC" cap="none" dirty="0">
                <a:ln w="0"/>
                <a:solidFill>
                  <a:schemeClr val="tx1"/>
                </a:solidFill>
                <a:effectLst>
                  <a:outerShdw blurRad="38100" dist="19050" dir="2700000" algn="tl" rotWithShape="0">
                    <a:schemeClr val="dk1">
                      <a:alpha val="40000"/>
                    </a:schemeClr>
                  </a:outerShdw>
                </a:effectLst>
              </a:rPr>
            </a:br>
            <a:endParaRPr lang="es-EC" dirty="0"/>
          </a:p>
        </p:txBody>
      </p:sp>
      <p:sp>
        <p:nvSpPr>
          <p:cNvPr id="4" name="Marcador de contenido 5">
            <a:extLst>
              <a:ext uri="{FF2B5EF4-FFF2-40B4-BE49-F238E27FC236}">
                <a16:creationId xmlns:a16="http://schemas.microsoft.com/office/drawing/2014/main" id="{8D6F1B59-DAEA-3769-315F-C18F68D06B6C}"/>
              </a:ext>
            </a:extLst>
          </p:cNvPr>
          <p:cNvSpPr>
            <a:spLocks noGrp="1"/>
          </p:cNvSpPr>
          <p:nvPr>
            <p:ph sz="quarter" idx="13"/>
          </p:nvPr>
        </p:nvSpPr>
        <p:spPr/>
        <p:txBody>
          <a:bodyPr>
            <a:normAutofit fontScale="92500" lnSpcReduction="20000"/>
          </a:bodyPr>
          <a:lstStyle/>
          <a:p>
            <a:pPr algn="just"/>
            <a:r>
              <a:rPr lang="es-ES" sz="2000" b="1" dirty="0"/>
              <a:t>¿Por qué es importante el método STEAM?</a:t>
            </a:r>
          </a:p>
          <a:p>
            <a:pPr algn="just"/>
            <a:r>
              <a:rPr lang="es-ES" sz="2000" dirty="0"/>
              <a:t>El enfoque STEAM va más allá de la enseñanza de materias aisladas. Busca desarrollar en los estudiantes habilidades clave para el siglo XXI, como:</a:t>
            </a:r>
          </a:p>
          <a:p>
            <a:pPr algn="just"/>
            <a:r>
              <a:rPr lang="es-ES" sz="2000" b="1" dirty="0"/>
              <a:t>Pensamiento crítico</a:t>
            </a:r>
            <a:r>
              <a:rPr lang="es-ES" sz="2000" dirty="0"/>
              <a:t>: Analizar información, evaluar argumentos y resolver problemas complejos. </a:t>
            </a:r>
          </a:p>
          <a:p>
            <a:pPr algn="just"/>
            <a:r>
              <a:rPr lang="es-ES" sz="2000" b="1" dirty="0"/>
              <a:t>Creatividad</a:t>
            </a:r>
            <a:r>
              <a:rPr lang="es-ES" sz="2000" dirty="0"/>
              <a:t>: Generar ideas originales y encontrar soluciones innovadoras. </a:t>
            </a:r>
          </a:p>
          <a:p>
            <a:pPr algn="just"/>
            <a:r>
              <a:rPr lang="es-ES" sz="2000" b="1" dirty="0"/>
              <a:t>Colaboración</a:t>
            </a:r>
            <a:r>
              <a:rPr lang="es-ES" sz="2000" dirty="0"/>
              <a:t>: Trabajar en equipo y comunicarse de manera efectiva. </a:t>
            </a:r>
          </a:p>
          <a:p>
            <a:pPr algn="just"/>
            <a:r>
              <a:rPr lang="es-ES" sz="2000" b="1" dirty="0"/>
              <a:t>Resolución de problemas</a:t>
            </a:r>
            <a:r>
              <a:rPr lang="es-ES" sz="2000" dirty="0"/>
              <a:t>: Identificar problemas, diseñar soluciones y evaluar resultados. GEMINI, 2024)</a:t>
            </a:r>
            <a:endParaRPr lang="es-ES" dirty="0"/>
          </a:p>
        </p:txBody>
      </p:sp>
    </p:spTree>
    <p:extLst>
      <p:ext uri="{BB962C8B-B14F-4D97-AF65-F5344CB8AC3E}">
        <p14:creationId xmlns:p14="http://schemas.microsoft.com/office/powerpoint/2010/main" val="2075980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C" sz="3600" cap="none" dirty="0">
                <a:ln w="0"/>
                <a:solidFill>
                  <a:schemeClr val="tx1"/>
                </a:solidFill>
                <a:effectLst>
                  <a:outerShdw blurRad="38100" dist="19050" dir="2700000" algn="tl" rotWithShape="0">
                    <a:schemeClr val="dk1">
                      <a:alpha val="40000"/>
                    </a:schemeClr>
                  </a:outerShdw>
                </a:effectLst>
                <a:latin typeface="Helvetica" pitchFamily="2" charset="0"/>
              </a:rPr>
              <a:t> 1.3.4 El método ELI, ERCA, TPACK, STEAM…</a:t>
            </a:r>
            <a:br>
              <a:rPr lang="es-EC" cap="none" dirty="0">
                <a:ln w="0"/>
                <a:solidFill>
                  <a:schemeClr val="tx1"/>
                </a:solidFill>
                <a:effectLst>
                  <a:outerShdw blurRad="38100" dist="19050" dir="2700000" algn="tl" rotWithShape="0">
                    <a:schemeClr val="dk1">
                      <a:alpha val="40000"/>
                    </a:schemeClr>
                  </a:outerShdw>
                </a:effectLst>
              </a:rPr>
            </a:br>
            <a:endParaRPr lang="es-EC" dirty="0"/>
          </a:p>
        </p:txBody>
      </p:sp>
      <p:sp>
        <p:nvSpPr>
          <p:cNvPr id="4" name="Marcador de contenido 5">
            <a:extLst>
              <a:ext uri="{FF2B5EF4-FFF2-40B4-BE49-F238E27FC236}">
                <a16:creationId xmlns:a16="http://schemas.microsoft.com/office/drawing/2014/main" id="{8D6F1B59-DAEA-3769-315F-C18F68D06B6C}"/>
              </a:ext>
            </a:extLst>
          </p:cNvPr>
          <p:cNvSpPr>
            <a:spLocks noGrp="1"/>
          </p:cNvSpPr>
          <p:nvPr>
            <p:ph sz="quarter" idx="13"/>
          </p:nvPr>
        </p:nvSpPr>
        <p:spPr/>
        <p:txBody>
          <a:bodyPr>
            <a:normAutofit fontScale="85000" lnSpcReduction="20000"/>
          </a:bodyPr>
          <a:lstStyle/>
          <a:p>
            <a:pPr algn="just"/>
            <a:r>
              <a:rPr lang="es-ES" sz="2000" b="1" dirty="0"/>
              <a:t>¿Cómo se implementa el método STEAM en el aula?</a:t>
            </a:r>
          </a:p>
          <a:p>
            <a:pPr algn="just"/>
            <a:r>
              <a:rPr lang="es-ES" sz="2000" dirty="0"/>
              <a:t>Existen diversas estrategias para integrar el método STEAM en la educación:</a:t>
            </a:r>
          </a:p>
          <a:p>
            <a:pPr algn="just"/>
            <a:r>
              <a:rPr lang="es-ES" sz="2000" b="1" dirty="0"/>
              <a:t>Proyectos interdisciplinarios</a:t>
            </a:r>
            <a:r>
              <a:rPr lang="es-ES" sz="2000" dirty="0"/>
              <a:t>: Combinar diferentes áreas del conocimiento para abordar un problema real.</a:t>
            </a:r>
          </a:p>
          <a:p>
            <a:pPr algn="just"/>
            <a:r>
              <a:rPr lang="es-ES" sz="2000" b="1" dirty="0"/>
              <a:t>Aprendizaje basado en proyectos</a:t>
            </a:r>
            <a:r>
              <a:rPr lang="es-ES" sz="2000" dirty="0"/>
              <a:t>: Los estudiantes trabajan en proyectos auténticos que les permiten aplicar sus conocimientos y habilidades.</a:t>
            </a:r>
          </a:p>
          <a:p>
            <a:pPr algn="just"/>
            <a:r>
              <a:rPr lang="es-ES" sz="2000" b="1" dirty="0"/>
              <a:t>Uso de herramientas tecnológicas</a:t>
            </a:r>
            <a:r>
              <a:rPr lang="es-ES" sz="2000" dirty="0"/>
              <a:t>: Incorporar herramientas digitales para facilitar la investigación, el diseño y la creación.</a:t>
            </a:r>
          </a:p>
          <a:p>
            <a:pPr algn="just"/>
            <a:r>
              <a:rPr lang="es-ES" sz="2000" b="1" dirty="0"/>
              <a:t>Fomento de la creatividad y la innovación</a:t>
            </a:r>
            <a:r>
              <a:rPr lang="es-ES" sz="2000" dirty="0"/>
              <a:t>: Crear un ambiente de aprendizaje donde se valoren las ideas originales y se experimente sin miedo al error. GEMINI, 2024)</a:t>
            </a:r>
            <a:endParaRPr lang="es-ES" dirty="0"/>
          </a:p>
        </p:txBody>
      </p:sp>
    </p:spTree>
    <p:extLst>
      <p:ext uri="{BB962C8B-B14F-4D97-AF65-F5344CB8AC3E}">
        <p14:creationId xmlns:p14="http://schemas.microsoft.com/office/powerpoint/2010/main" val="2870719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C" sz="3600" cap="none" dirty="0">
                <a:ln w="0"/>
                <a:solidFill>
                  <a:schemeClr val="tx1"/>
                </a:solidFill>
                <a:effectLst>
                  <a:outerShdw blurRad="38100" dist="19050" dir="2700000" algn="tl" rotWithShape="0">
                    <a:schemeClr val="dk1">
                      <a:alpha val="40000"/>
                    </a:schemeClr>
                  </a:outerShdw>
                </a:effectLst>
                <a:latin typeface="Helvetica" pitchFamily="2" charset="0"/>
              </a:rPr>
              <a:t> 1.3.4 El método ELI, ERCA, TPACK, STEAM…</a:t>
            </a:r>
            <a:br>
              <a:rPr lang="es-EC" cap="none" dirty="0">
                <a:ln w="0"/>
                <a:solidFill>
                  <a:schemeClr val="tx1"/>
                </a:solidFill>
                <a:effectLst>
                  <a:outerShdw blurRad="38100" dist="19050" dir="2700000" algn="tl" rotWithShape="0">
                    <a:schemeClr val="dk1">
                      <a:alpha val="40000"/>
                    </a:schemeClr>
                  </a:outerShdw>
                </a:effectLst>
              </a:rPr>
            </a:br>
            <a:endParaRPr lang="es-EC" dirty="0"/>
          </a:p>
        </p:txBody>
      </p:sp>
      <p:sp>
        <p:nvSpPr>
          <p:cNvPr id="4" name="Marcador de contenido 5">
            <a:extLst>
              <a:ext uri="{FF2B5EF4-FFF2-40B4-BE49-F238E27FC236}">
                <a16:creationId xmlns:a16="http://schemas.microsoft.com/office/drawing/2014/main" id="{8D6F1B59-DAEA-3769-315F-C18F68D06B6C}"/>
              </a:ext>
            </a:extLst>
          </p:cNvPr>
          <p:cNvSpPr>
            <a:spLocks noGrp="1"/>
          </p:cNvSpPr>
          <p:nvPr>
            <p:ph sz="quarter" idx="13"/>
          </p:nvPr>
        </p:nvSpPr>
        <p:spPr/>
        <p:txBody>
          <a:bodyPr>
            <a:normAutofit fontScale="92500" lnSpcReduction="20000"/>
          </a:bodyPr>
          <a:lstStyle/>
          <a:p>
            <a:pPr algn="just"/>
            <a:r>
              <a:rPr lang="es-ES" sz="2000" dirty="0"/>
              <a:t>Beneficios del método STEAM:</a:t>
            </a:r>
          </a:p>
          <a:p>
            <a:pPr algn="just"/>
            <a:r>
              <a:rPr lang="es-ES" sz="2000" b="1" dirty="0"/>
              <a:t>Mayor motivación</a:t>
            </a:r>
            <a:r>
              <a:rPr lang="es-ES" sz="2000" dirty="0"/>
              <a:t>: Los estudiantes se sienten más interesados y comprometidos con el aprendizaje.</a:t>
            </a:r>
          </a:p>
          <a:p>
            <a:pPr algn="just"/>
            <a:r>
              <a:rPr lang="es-ES" sz="2000" b="1" dirty="0"/>
              <a:t>Desarrollo de habilidades del siglo XXI</a:t>
            </a:r>
            <a:r>
              <a:rPr lang="es-ES" sz="2000" dirty="0"/>
              <a:t>: Los estudiantes adquieren las competencias necesarias para enfrentar los desafíos del futuro.</a:t>
            </a:r>
          </a:p>
          <a:p>
            <a:pPr algn="just"/>
            <a:r>
              <a:rPr lang="es-ES" sz="2000" b="1" dirty="0"/>
              <a:t>Preparación para el mundo laboral</a:t>
            </a:r>
            <a:r>
              <a:rPr lang="es-ES" sz="2000" dirty="0"/>
              <a:t>: Los estudiantes desarrollan habilidades altamente demandadas en el mercado laboral actual.</a:t>
            </a:r>
          </a:p>
          <a:p>
            <a:pPr algn="just"/>
            <a:r>
              <a:rPr lang="es-ES" sz="2000" b="1" dirty="0"/>
              <a:t>Pensamiento crítico y creativo</a:t>
            </a:r>
            <a:r>
              <a:rPr lang="es-ES" sz="2000" dirty="0"/>
              <a:t>: Los estudiantes aprenden a analizar información, resolver problemas y generar ideas innovadoras. GEMINI, 2024)</a:t>
            </a:r>
            <a:endParaRPr lang="es-ES" dirty="0"/>
          </a:p>
        </p:txBody>
      </p:sp>
    </p:spTree>
    <p:extLst>
      <p:ext uri="{BB962C8B-B14F-4D97-AF65-F5344CB8AC3E}">
        <p14:creationId xmlns:p14="http://schemas.microsoft.com/office/powerpoint/2010/main" val="263227525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C" sz="3600" cap="none" dirty="0">
                <a:ln w="0"/>
                <a:solidFill>
                  <a:schemeClr val="tx1"/>
                </a:solidFill>
                <a:effectLst>
                  <a:outerShdw blurRad="38100" dist="19050" dir="2700000" algn="tl" rotWithShape="0">
                    <a:schemeClr val="dk1">
                      <a:alpha val="40000"/>
                    </a:schemeClr>
                  </a:outerShdw>
                </a:effectLst>
                <a:latin typeface="Helvetica" pitchFamily="2" charset="0"/>
              </a:rPr>
              <a:t> 1.3.4 El método ELI, ERCA, TPACK, STEAM…</a:t>
            </a:r>
            <a:br>
              <a:rPr lang="es-EC" cap="none" dirty="0">
                <a:ln w="0"/>
                <a:solidFill>
                  <a:schemeClr val="tx1"/>
                </a:solidFill>
                <a:effectLst>
                  <a:outerShdw blurRad="38100" dist="19050" dir="2700000" algn="tl" rotWithShape="0">
                    <a:schemeClr val="dk1">
                      <a:alpha val="40000"/>
                    </a:schemeClr>
                  </a:outerShdw>
                </a:effectLst>
              </a:rPr>
            </a:br>
            <a:endParaRPr lang="es-EC" dirty="0"/>
          </a:p>
        </p:txBody>
      </p:sp>
      <p:sp>
        <p:nvSpPr>
          <p:cNvPr id="4" name="Marcador de contenido 5">
            <a:extLst>
              <a:ext uri="{FF2B5EF4-FFF2-40B4-BE49-F238E27FC236}">
                <a16:creationId xmlns:a16="http://schemas.microsoft.com/office/drawing/2014/main" id="{8D6F1B59-DAEA-3769-315F-C18F68D06B6C}"/>
              </a:ext>
            </a:extLst>
          </p:cNvPr>
          <p:cNvSpPr>
            <a:spLocks noGrp="1"/>
          </p:cNvSpPr>
          <p:nvPr>
            <p:ph sz="quarter" idx="13"/>
          </p:nvPr>
        </p:nvSpPr>
        <p:spPr/>
        <p:txBody>
          <a:bodyPr>
            <a:normAutofit fontScale="77500" lnSpcReduction="20000"/>
          </a:bodyPr>
          <a:lstStyle/>
          <a:p>
            <a:pPr algn="just"/>
            <a:r>
              <a:rPr lang="es-ES" sz="2000" b="1" dirty="0"/>
              <a:t>Ejemplos de actividades STEAM:</a:t>
            </a:r>
          </a:p>
          <a:p>
            <a:pPr algn="just"/>
            <a:r>
              <a:rPr lang="es-ES" sz="2000" dirty="0"/>
              <a:t>Diseñar y construir un robot para realizar una tarea específica.</a:t>
            </a:r>
          </a:p>
          <a:p>
            <a:pPr algn="just"/>
            <a:r>
              <a:rPr lang="es-ES" sz="2000" dirty="0"/>
              <a:t>Crear una obra de arte que represente un concepto científico.</a:t>
            </a:r>
          </a:p>
          <a:p>
            <a:pPr algn="just"/>
            <a:r>
              <a:rPr lang="es-ES" sz="2000" dirty="0"/>
              <a:t>Investigar un problema ambiental y proponer una solución tecnológica.</a:t>
            </a:r>
          </a:p>
          <a:p>
            <a:pPr algn="just"/>
            <a:r>
              <a:rPr lang="es-ES" sz="2000" dirty="0"/>
              <a:t>Diseñar un juego de mesa que enseñe conceptos matemáticos.</a:t>
            </a:r>
          </a:p>
          <a:p>
            <a:pPr algn="just"/>
            <a:r>
              <a:rPr lang="es-ES" sz="2000" b="1" dirty="0"/>
              <a:t>Resumen</a:t>
            </a:r>
          </a:p>
          <a:p>
            <a:pPr algn="just"/>
            <a:r>
              <a:rPr lang="es-ES" sz="2000" dirty="0"/>
              <a:t> el método STEAM ofrece una forma más atractiva y efectiva de enseñar y aprender. Al integrar las disciplinas de ciencia, tecnología, ingeniería, artes y matemáticas, los estudiantes desarrollan habilidades valiosas para el futuro y se preparan para enfrentar los desafíos de un mundo cada vez más complejo. GEMINI, 2024)</a:t>
            </a:r>
            <a:endParaRPr lang="es-ES" dirty="0"/>
          </a:p>
        </p:txBody>
      </p:sp>
    </p:spTree>
    <p:extLst>
      <p:ext uri="{BB962C8B-B14F-4D97-AF65-F5344CB8AC3E}">
        <p14:creationId xmlns:p14="http://schemas.microsoft.com/office/powerpoint/2010/main" val="1441000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normAutofit fontScale="90000"/>
          </a:bodyPr>
          <a:lstStyle/>
          <a:p>
            <a:r>
              <a:rPr lang="es-EC" sz="3600" cap="none" dirty="0">
                <a:ln w="0"/>
                <a:solidFill>
                  <a:schemeClr val="tx1"/>
                </a:solidFill>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t> 1.2.1. Contextualización, conceptos, principios, enfoque</a:t>
            </a:r>
            <a:br>
              <a:rPr lang="es-EC" cap="none" dirty="0">
                <a:ln w="0"/>
                <a:solidFill>
                  <a:schemeClr val="tx1"/>
                </a:solidFill>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br>
            <a:endParaRPr lang="es-EC" dirty="0">
              <a:latin typeface="Helvetica" panose="020B0604020202020204" pitchFamily="34" charset="0"/>
              <a:cs typeface="Helvetica" panose="020B0604020202020204" pitchFamily="34" charset="0"/>
            </a:endParaRPr>
          </a:p>
        </p:txBody>
      </p:sp>
      <p:sp>
        <p:nvSpPr>
          <p:cNvPr id="3" name="Marcador de contenido 2">
            <a:extLst>
              <a:ext uri="{FF2B5EF4-FFF2-40B4-BE49-F238E27FC236}">
                <a16:creationId xmlns:a16="http://schemas.microsoft.com/office/drawing/2014/main" id="{63DDB1BF-7447-07A2-4557-F716A256F09E}"/>
              </a:ext>
            </a:extLst>
          </p:cNvPr>
          <p:cNvSpPr>
            <a:spLocks noGrp="1"/>
          </p:cNvSpPr>
          <p:nvPr>
            <p:ph sz="quarter" idx="13"/>
          </p:nvPr>
        </p:nvSpPr>
        <p:spPr/>
        <p:txBody>
          <a:bodyPr>
            <a:normAutofit/>
          </a:bodyPr>
          <a:lstStyle/>
          <a:p>
            <a:pPr algn="just"/>
            <a:r>
              <a:rPr lang="es-ES" sz="1600" b="1" dirty="0"/>
              <a:t>¿Cómo ha evolucionado el concepto de la pedagogía?</a:t>
            </a:r>
            <a:endParaRPr lang="es-ES" sz="1600" dirty="0"/>
          </a:p>
          <a:p>
            <a:pPr algn="just"/>
            <a:r>
              <a:rPr lang="es-ES" sz="1600" dirty="0"/>
              <a:t>Aunque la etimología nos remite a una figura más asociada al cuidado físico y la conducción, el concepto de pedagogía ha evolucionado enormemente. Hoy en día, la pedagogía se refiere al estudio de los procesos de enseñanza y aprendizaje, y abarca una amplia gama de disciplinas y enfoques. </a:t>
            </a:r>
          </a:p>
          <a:p>
            <a:pPr algn="just"/>
            <a:r>
              <a:rPr lang="es-ES" sz="1600" b="1" dirty="0"/>
              <a:t>En resumen</a:t>
            </a:r>
            <a:r>
              <a:rPr lang="es-ES" sz="1600" dirty="0"/>
              <a:t>, la palabra pedagogía nos habla de una larga tradición de guiar y acompañar a las personas en su desarrollo. Desde los antiguos pedagogos griegos hasta los educadores modernos, el objetivo sigue siendo el mismo: facilitar el aprendizaje y el crecimiento de los individuos.(GEMINI, 2024)</a:t>
            </a:r>
          </a:p>
          <a:p>
            <a:pPr algn="just"/>
            <a:endParaRPr lang="es-ES" sz="1600" dirty="0"/>
          </a:p>
        </p:txBody>
      </p:sp>
    </p:spTree>
    <p:extLst>
      <p:ext uri="{BB962C8B-B14F-4D97-AF65-F5344CB8AC3E}">
        <p14:creationId xmlns:p14="http://schemas.microsoft.com/office/powerpoint/2010/main" val="1407329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normAutofit fontScale="90000"/>
          </a:bodyPr>
          <a:lstStyle/>
          <a:p>
            <a:r>
              <a:rPr lang="es-EC" sz="3600" cap="none" dirty="0">
                <a:ln w="0"/>
                <a:solidFill>
                  <a:schemeClr val="tx1"/>
                </a:solidFill>
                <a:effectLst>
                  <a:outerShdw blurRad="38100" dist="19050" dir="2700000" algn="tl" rotWithShape="0">
                    <a:schemeClr val="dk1">
                      <a:alpha val="40000"/>
                    </a:schemeClr>
                  </a:outerShdw>
                </a:effectLst>
                <a:latin typeface="Helvetica" pitchFamily="2" charset="0"/>
              </a:rPr>
              <a:t> 1.2.1. Contextualización, conceptos, principios, enfoque</a:t>
            </a:r>
            <a:br>
              <a:rPr lang="es-EC" cap="none" dirty="0">
                <a:ln w="0"/>
                <a:solidFill>
                  <a:schemeClr val="tx1"/>
                </a:solidFill>
                <a:effectLst>
                  <a:outerShdw blurRad="38100" dist="19050" dir="2700000" algn="tl" rotWithShape="0">
                    <a:schemeClr val="dk1">
                      <a:alpha val="40000"/>
                    </a:schemeClr>
                  </a:outerShdw>
                </a:effectLst>
              </a:rPr>
            </a:br>
            <a:endParaRPr lang="es-EC" dirty="0"/>
          </a:p>
        </p:txBody>
      </p:sp>
      <p:sp>
        <p:nvSpPr>
          <p:cNvPr id="3" name="Marcador de contenido 2">
            <a:extLst>
              <a:ext uri="{FF2B5EF4-FFF2-40B4-BE49-F238E27FC236}">
                <a16:creationId xmlns:a16="http://schemas.microsoft.com/office/drawing/2014/main" id="{63DDB1BF-7447-07A2-4557-F716A256F09E}"/>
              </a:ext>
            </a:extLst>
          </p:cNvPr>
          <p:cNvSpPr>
            <a:spLocks noGrp="1"/>
          </p:cNvSpPr>
          <p:nvPr>
            <p:ph sz="quarter" idx="13"/>
          </p:nvPr>
        </p:nvSpPr>
        <p:spPr/>
        <p:txBody>
          <a:bodyPr>
            <a:noAutofit/>
          </a:bodyPr>
          <a:lstStyle/>
          <a:p>
            <a:pPr algn="just"/>
            <a:r>
              <a:rPr lang="es-ES" sz="1400" b="1" dirty="0">
                <a:latin typeface="Arial" panose="020B0604020202020204" pitchFamily="34" charset="0"/>
                <a:cs typeface="Arial" panose="020B0604020202020204" pitchFamily="34" charset="0"/>
              </a:rPr>
              <a:t>¿Qué es la pedagogía?</a:t>
            </a:r>
          </a:p>
          <a:p>
            <a:pPr algn="just"/>
            <a:r>
              <a:rPr lang="es-ES" sz="1400" dirty="0">
                <a:latin typeface="Arial" panose="020B0604020202020204" pitchFamily="34" charset="0"/>
                <a:cs typeface="Arial" panose="020B0604020202020204" pitchFamily="34" charset="0"/>
              </a:rPr>
              <a:t>La pedagogía es la </a:t>
            </a:r>
            <a:r>
              <a:rPr lang="es-ES" sz="1400"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ciencia</a:t>
            </a:r>
            <a:r>
              <a:rPr lang="es-ES" sz="1400" dirty="0">
                <a:latin typeface="Arial" panose="020B0604020202020204" pitchFamily="34" charset="0"/>
                <a:cs typeface="Arial" panose="020B0604020202020204" pitchFamily="34" charset="0"/>
              </a:rPr>
              <a:t> que estudia la </a:t>
            </a:r>
            <a:r>
              <a:rPr lang="es-ES" sz="14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educación</a:t>
            </a:r>
            <a:r>
              <a:rPr lang="es-ES" sz="1400" dirty="0">
                <a:latin typeface="Arial" panose="020B0604020202020204" pitchFamily="34" charset="0"/>
                <a:cs typeface="Arial" panose="020B0604020202020204" pitchFamily="34" charset="0"/>
              </a:rPr>
              <a:t>. El objeto principal de su estudio es la educación como un fenómeno socio-cultural, por lo que existen </a:t>
            </a:r>
            <a:r>
              <a:rPr lang="es-ES" sz="14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conocimientos</a:t>
            </a:r>
            <a:r>
              <a:rPr lang="es-ES" sz="1400" dirty="0">
                <a:latin typeface="Arial" panose="020B0604020202020204" pitchFamily="34" charset="0"/>
                <a:cs typeface="Arial" panose="020B0604020202020204" pitchFamily="34" charset="0"/>
              </a:rPr>
              <a:t> de otras ciencias que ayudan a comprender el concepto de educación, como, por ejemplo, la </a:t>
            </a:r>
            <a:r>
              <a:rPr lang="es-ES" sz="14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historia</a:t>
            </a:r>
            <a:r>
              <a:rPr lang="es-ES" sz="1400" dirty="0">
                <a:latin typeface="Arial" panose="020B0604020202020204" pitchFamily="34" charset="0"/>
                <a:cs typeface="Arial" panose="020B0604020202020204" pitchFamily="34" charset="0"/>
              </a:rPr>
              <a:t>, la </a:t>
            </a:r>
            <a:r>
              <a:rPr lang="es-ES" sz="1400" dirty="0">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psicología</a:t>
            </a:r>
            <a:r>
              <a:rPr lang="es-ES" sz="1400" dirty="0">
                <a:latin typeface="Arial" panose="020B0604020202020204" pitchFamily="34" charset="0"/>
                <a:cs typeface="Arial" panose="020B0604020202020204" pitchFamily="34" charset="0"/>
              </a:rPr>
              <a:t>, la </a:t>
            </a:r>
            <a:r>
              <a:rPr lang="es-ES" sz="1400" dirty="0">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sociología</a:t>
            </a:r>
            <a:r>
              <a:rPr lang="es-ES" sz="1400" dirty="0">
                <a:latin typeface="Arial" panose="020B0604020202020204" pitchFamily="34" charset="0"/>
                <a:cs typeface="Arial" panose="020B0604020202020204" pitchFamily="34" charset="0"/>
              </a:rPr>
              <a:t>, la </a:t>
            </a:r>
            <a:r>
              <a:rPr lang="es-ES" sz="1400" dirty="0">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política</a:t>
            </a:r>
            <a:r>
              <a:rPr lang="es-ES" sz="1400" dirty="0">
                <a:latin typeface="Arial" panose="020B0604020202020204" pitchFamily="34" charset="0"/>
                <a:cs typeface="Arial" panose="020B0604020202020204" pitchFamily="34" charset="0"/>
              </a:rPr>
              <a:t>.</a:t>
            </a:r>
          </a:p>
          <a:p>
            <a:pPr algn="just"/>
            <a:r>
              <a:rPr lang="es-ES" sz="1400" dirty="0">
                <a:latin typeface="Arial" panose="020B0604020202020204" pitchFamily="34" charset="0"/>
                <a:cs typeface="Arial" panose="020B0604020202020204" pitchFamily="34" charset="0"/>
              </a:rPr>
              <a:t>La pedagogía tiene la función de orientar las acciones educativas en base a ciertas prácticas, </a:t>
            </a:r>
            <a:r>
              <a:rPr lang="es-ES" sz="1400" dirty="0">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técnicas</a:t>
            </a:r>
            <a:r>
              <a:rPr lang="es-ES" sz="1400" dirty="0">
                <a:latin typeface="Arial" panose="020B0604020202020204" pitchFamily="34" charset="0"/>
                <a:cs typeface="Arial" panose="020B0604020202020204" pitchFamily="34" charset="0"/>
              </a:rPr>
              <a:t>, principios y </a:t>
            </a:r>
            <a:r>
              <a:rPr lang="es-ES" sz="1400" dirty="0">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métodos</a:t>
            </a:r>
            <a:r>
              <a:rPr lang="es-ES" sz="1400" dirty="0">
                <a:latin typeface="Arial" panose="020B0604020202020204" pitchFamily="34" charset="0"/>
                <a:cs typeface="Arial" panose="020B0604020202020204" pitchFamily="34" charset="0"/>
              </a:rPr>
              <a:t>. A lo largo de la historia, muchos han sido los pedagogos que se encargaron de plantear sus propias teorías sobre la pedagogía.</a:t>
            </a:r>
          </a:p>
          <a:p>
            <a:pPr algn="just"/>
            <a:br>
              <a:rPr lang="es-ES" sz="1400" dirty="0">
                <a:latin typeface="Arial" panose="020B0604020202020204" pitchFamily="34" charset="0"/>
                <a:cs typeface="Arial" panose="020B0604020202020204" pitchFamily="34" charset="0"/>
              </a:rPr>
            </a:br>
            <a:r>
              <a:rPr lang="es-ES" sz="1400" dirty="0">
                <a:latin typeface="Arial" panose="020B0604020202020204" pitchFamily="34" charset="0"/>
                <a:cs typeface="Arial" panose="020B0604020202020204" pitchFamily="34" charset="0"/>
              </a:rPr>
              <a:t>Fuente: </a:t>
            </a:r>
            <a:r>
              <a:rPr lang="es-ES" sz="1400" dirty="0">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https://concepto.de/pedagogia/#ixzz7RrPWJitf</a:t>
            </a:r>
            <a:endParaRPr lang="es-EC"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60273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TM04033921[[fn=Damasco]]</Template>
  <TotalTime>5514</TotalTime>
  <Words>7523</Words>
  <Application>Microsoft Office PowerPoint</Application>
  <PresentationFormat>Panorámica</PresentationFormat>
  <Paragraphs>420</Paragraphs>
  <Slides>74</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74</vt:i4>
      </vt:variant>
    </vt:vector>
  </HeadingPairs>
  <TitlesOfParts>
    <vt:vector size="80" baseType="lpstr">
      <vt:lpstr>Arial</vt:lpstr>
      <vt:lpstr>Arial</vt:lpstr>
      <vt:lpstr>Bookman Old Style</vt:lpstr>
      <vt:lpstr>Helvetica</vt:lpstr>
      <vt:lpstr>Rockwell</vt:lpstr>
      <vt:lpstr>Damask</vt:lpstr>
      <vt:lpstr>DIDÁCTICA 3.0</vt:lpstr>
      <vt:lpstr>Presentación de PowerPoint</vt:lpstr>
      <vt:lpstr>Didáctica de la informática</vt:lpstr>
      <vt:lpstr>Taller 1</vt:lpstr>
      <vt:lpstr> 1.2.1. Contextualización, conceptos, principios, enfoque </vt:lpstr>
      <vt:lpstr> 1.2.1. Contextualización, conceptos, principios, enfoque </vt:lpstr>
      <vt:lpstr> 1.2.1. Contextualización, conceptos, principios, enfoque </vt:lpstr>
      <vt:lpstr> 1.2.1. Contextualización, conceptos, principios, enfoque </vt:lpstr>
      <vt:lpstr> 1.2.1. Contextualización, conceptos, principios, enfoque </vt:lpstr>
      <vt:lpstr> 1.2.1. Contextualización, conceptos, principios, enfoque </vt:lpstr>
      <vt:lpstr> 1.2.1. Contextualización, conceptos, principios, enfoque </vt:lpstr>
      <vt:lpstr> 1.2.1. Contextualización, conceptos, principios, enfoque </vt:lpstr>
      <vt:lpstr> 1.2.1. Contextualización, conceptos, principios, enfoque </vt:lpstr>
      <vt:lpstr> 1.2.1. Contextualización, conceptos, principios, enfoque </vt:lpstr>
      <vt:lpstr> 1.2.1. Contextualización, conceptos, principios, enfoque </vt:lpstr>
      <vt:lpstr> 1.2.1. Contextualización, conceptos, principios, enfoque </vt:lpstr>
      <vt:lpstr> 1.2.1. Contextualización, conceptos, principios, enfoque </vt:lpstr>
      <vt:lpstr> 1.2.1. Contextualización, conceptos, principios, enfoque </vt:lpstr>
      <vt:lpstr> 1.2.1. Contextualización, conceptos, principios, enfoque </vt:lpstr>
      <vt:lpstr> 1.2.1. Contextualización, conceptos, principios, enfoque </vt:lpstr>
      <vt:lpstr> 1.2.1. Contextualización, conceptos, principios, enfoque </vt:lpstr>
      <vt:lpstr> 1.2.1. Contextualización, conceptos, principios, enfoque </vt:lpstr>
      <vt:lpstr> 1.2.1. Contextualización, conceptos, principios, enfoque </vt:lpstr>
      <vt:lpstr> 1.2.1. Contextualización, conceptos, principios, enfoque </vt:lpstr>
      <vt:lpstr> 1.2.1. Contextualización, conceptos, principios, enfoque </vt:lpstr>
      <vt:lpstr> 1.2.1. Contextualización, conceptos, principios, enfoque </vt:lpstr>
      <vt:lpstr> 1.2.1. Contextualización, conceptos, principios, enfoque </vt:lpstr>
      <vt:lpstr> 1.2.2. Enseñanza y aprendizaje de la informática y asignaturas afines. </vt:lpstr>
      <vt:lpstr> 1.2.3. Competencias Digitales del docente y estudiante.</vt:lpstr>
      <vt:lpstr>1.2.3. Competencias Digitales del docente y estudiante.</vt:lpstr>
      <vt:lpstr> 1.2,4 Diseño Universal de Aprendizaje </vt:lpstr>
      <vt:lpstr> 1.3 Funciones Didácticas </vt:lpstr>
      <vt:lpstr> 1.3 Funciones Didácticas </vt:lpstr>
      <vt:lpstr> 1.3 Funciones Didácticas </vt:lpstr>
      <vt:lpstr> 1.3 Funciones Didácticas </vt:lpstr>
      <vt:lpstr> 1.3 Funciones Didácticas </vt:lpstr>
      <vt:lpstr> 1.3 Funciones Didácticas </vt:lpstr>
      <vt:lpstr> 1.3 Funciones Didácticas </vt:lpstr>
      <vt:lpstr> 1.3 Funciones Didácticas </vt:lpstr>
      <vt:lpstr> 1.3 Funciones Didácticas </vt:lpstr>
      <vt:lpstr> 1.3 Funciones Didácticas </vt:lpstr>
      <vt:lpstr> 1.3 Funciones Didácticas </vt:lpstr>
      <vt:lpstr> 1.3 Funciones Didácticas </vt:lpstr>
      <vt:lpstr> 1.3 Funciones Didácticas </vt:lpstr>
      <vt:lpstr> 1.3 Funciones Didácticas </vt:lpstr>
      <vt:lpstr> 1.3 Funciones Didácticas </vt:lpstr>
      <vt:lpstr> 1.3 Funciones Didácticas </vt:lpstr>
      <vt:lpstr> 1.3 Funciones Didácticas </vt:lpstr>
      <vt:lpstr> 1.3 Funciones Didácticas </vt:lpstr>
      <vt:lpstr> 1.3 Funciones Didácticas </vt:lpstr>
      <vt:lpstr> 1.3 Funciones Didácticas </vt:lpstr>
      <vt:lpstr> 1.3,4 Taxonomía de Bloom en la era digital </vt:lpstr>
      <vt:lpstr> 1.3.4 El método ELI, ERCA, TPACK, STEAM… </vt:lpstr>
      <vt:lpstr> 1.3.4 El método ELI, ERCA, TPACK, STEAM… </vt:lpstr>
      <vt:lpstr> 1.3.4 El método ELI, ERCA, TPACK, STEAM… </vt:lpstr>
      <vt:lpstr> 1.3.4 El método ELI, ERCA, TPACK, STEAM… </vt:lpstr>
      <vt:lpstr> 1.3.4 El método ELI, ERCA, TPACK, STEAM… </vt:lpstr>
      <vt:lpstr> 1.3.4 El método ELI, ERCA, TPACK, STEAM… </vt:lpstr>
      <vt:lpstr> 1.3.4 El método ELI, ERCA, TPACK, STEAM… </vt:lpstr>
      <vt:lpstr> 1.3.4 El método ELI, ERCA, TPACK, STEAM… </vt:lpstr>
      <vt:lpstr> 1.3.4 El método ELI, ERCA, TPACK, STEAM… </vt:lpstr>
      <vt:lpstr> 1.3.4 El método ELI, ERCA, TPACK, STEAM… </vt:lpstr>
      <vt:lpstr> 1.3.4 El método ELI, ERCA, TPACK, STEAM… </vt:lpstr>
      <vt:lpstr> 1.3.4 El método ELI, ERCA, TPACK, STEAM… </vt:lpstr>
      <vt:lpstr> 1.3.4 El método ELI, ERCA, TPACK, STEAM… </vt:lpstr>
      <vt:lpstr> 1.3.4 El método ELI, ERCA, TPACK, STEAM… </vt:lpstr>
      <vt:lpstr> 1.3.4 El método ELI, ERCA, TPACK, STEAM… </vt:lpstr>
      <vt:lpstr> 1.3.4 El método ELI, ERCA, TPACK, STEAM… </vt:lpstr>
      <vt:lpstr> 1.3.4 El método ELI, ERCA, TPACK, STEAM… </vt:lpstr>
      <vt:lpstr> 1.3.4 El método ELI, ERCA, TPACK, STEAM… </vt:lpstr>
      <vt:lpstr> 1.3.4 El método ELI, ERCA, TPACK, STEAM… </vt:lpstr>
      <vt:lpstr> 1.3.4 El método ELI, ERCA, TPACK, STEAM… </vt:lpstr>
      <vt:lpstr> 1.3.4 El método ELI, ERCA, TPACK, STEAM… </vt:lpstr>
      <vt:lpstr> 1.3.4 El método ELI, ERCA, TPACK, STEAM…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2.Didáctica de la informática</dc:title>
  <dc:creator>Lexinton Gualberto Cepeda Astudillo</dc:creator>
  <cp:lastModifiedBy>Lexinton Cepeda Astudillo</cp:lastModifiedBy>
  <cp:revision>47</cp:revision>
  <dcterms:created xsi:type="dcterms:W3CDTF">2022-04-25T16:27:21Z</dcterms:created>
  <dcterms:modified xsi:type="dcterms:W3CDTF">2025-03-31T15:55:41Z</dcterms:modified>
</cp:coreProperties>
</file>