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4"/>
  </p:sldMasterIdLst>
  <p:sldIdLst>
    <p:sldId id="256" r:id="rId5"/>
    <p:sldId id="257" r:id="rId6"/>
    <p:sldId id="258" r:id="rId7"/>
    <p:sldId id="259" r:id="rId8"/>
    <p:sldId id="262" r:id="rId9"/>
    <p:sldId id="263" r:id="rId10"/>
    <p:sldId id="264" r:id="rId11"/>
    <p:sldId id="265" r:id="rId12"/>
    <p:sldId id="266" r:id="rId13"/>
    <p:sldId id="260" r:id="rId14"/>
    <p:sldId id="261" r:id="rId15"/>
    <p:sldId id="267" r:id="rId16"/>
    <p:sldId id="268" r:id="rId17"/>
    <p:sldId id="269" r:id="rId18"/>
    <p:sldId id="270" r:id="rId19"/>
    <p:sldId id="271" r:id="rId20"/>
    <p:sldId id="272" r:id="rId21"/>
    <p:sldId id="273" r:id="rId22"/>
    <p:sldId id="274" r:id="rId23"/>
    <p:sldId id="275" r:id="rId24"/>
    <p:sldId id="276"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2544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52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52080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0752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750784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978466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90388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1680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853769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33194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15594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54853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251615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617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8660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399324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445686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6/21/2022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39610478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F9DF4C-4B7B-8CE1-802B-C54BA938F3B1}"/>
              </a:ext>
            </a:extLst>
          </p:cNvPr>
          <p:cNvSpPr>
            <a:spLocks noGrp="1"/>
          </p:cNvSpPr>
          <p:nvPr>
            <p:ph type="ctrTitle"/>
          </p:nvPr>
        </p:nvSpPr>
        <p:spPr/>
        <p:txBody>
          <a:bodyPr/>
          <a:lstStyle/>
          <a:p>
            <a:r>
              <a:rPr lang="es-419" dirty="0" smtClean="0"/>
              <a:t>Didáctica GENERAL</a:t>
            </a:r>
            <a:endParaRPr lang="es-EC" dirty="0"/>
          </a:p>
        </p:txBody>
      </p:sp>
      <p:sp>
        <p:nvSpPr>
          <p:cNvPr id="3" name="Subtítulo 2">
            <a:extLst>
              <a:ext uri="{FF2B5EF4-FFF2-40B4-BE49-F238E27FC236}">
                <a16:creationId xmlns:a16="http://schemas.microsoft.com/office/drawing/2014/main" id="{3F97FAB0-DB68-E752-5C28-308AB1C8BFC1}"/>
              </a:ext>
            </a:extLst>
          </p:cNvPr>
          <p:cNvSpPr>
            <a:spLocks noGrp="1"/>
          </p:cNvSpPr>
          <p:nvPr>
            <p:ph type="subTitle" idx="1"/>
          </p:nvPr>
        </p:nvSpPr>
        <p:spPr/>
        <p:txBody>
          <a:bodyPr/>
          <a:lstStyle/>
          <a:p>
            <a:r>
              <a:rPr lang="es-ES" sz="1800" cap="none"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a:t>
            </a:r>
            <a:r>
              <a:rPr lang="es-ES" sz="1800"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métodos, técnicas y procedimientos didácticos</a:t>
            </a:r>
            <a:endParaRPr lang="es-EC" cap="none"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5333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63DDB1BF-7447-07A2-4557-F716A256F09E}"/>
              </a:ext>
            </a:extLst>
          </p:cNvPr>
          <p:cNvSpPr>
            <a:spLocks noGrp="1"/>
          </p:cNvSpPr>
          <p:nvPr>
            <p:ph sz="quarter" idx="13"/>
          </p:nvPr>
        </p:nvSpPr>
        <p:spPr>
          <a:xfrm>
            <a:off x="913774" y="2367092"/>
            <a:ext cx="10363826" cy="3824702"/>
          </a:xfrm>
        </p:spPr>
        <p:txBody>
          <a:bodyPr>
            <a:normAutofit/>
          </a:bodyPr>
          <a:lstStyle/>
          <a:p>
            <a:pPr marL="0" indent="0" algn="just">
              <a:buNone/>
            </a:pPr>
            <a:r>
              <a:rPr lang="es-ES" sz="1600" b="1" dirty="0" smtClean="0"/>
              <a:t>Técnica </a:t>
            </a:r>
            <a:r>
              <a:rPr lang="es-ES" sz="1600" b="1" dirty="0"/>
              <a:t>didáctica</a:t>
            </a:r>
            <a:r>
              <a:rPr lang="es-ES" sz="1600" dirty="0"/>
              <a:t>: “Son procedimientos de menor alcance que las estrategias didácticas, dado que se utilizan en períodos cortos (parte de una asignatura, unidad de aprendizaje, etc.); cuyo foco es orientar específicamente una parte del aprendizaje, desde una lógica con base psicológica, aportando así al desarrollo de competencias”. </a:t>
            </a:r>
            <a:endParaRPr lang="es-ES" sz="1600" dirty="0" smtClean="0"/>
          </a:p>
          <a:p>
            <a:pPr marL="0" indent="0" algn="just">
              <a:buNone/>
            </a:pPr>
            <a:r>
              <a:rPr lang="es-ES" sz="1600" b="1" dirty="0" smtClean="0"/>
              <a:t>Actividades </a:t>
            </a:r>
            <a:r>
              <a:rPr lang="es-ES" sz="1600" b="1" dirty="0"/>
              <a:t>de enseñanza- aprendizaje</a:t>
            </a:r>
            <a:r>
              <a:rPr lang="es-ES" sz="1600" dirty="0"/>
              <a:t>: “Son acciones necesarias para lograr la articulación entre lo que pretende lograr la estrategia y/o técnica didáctica, las necesidades y características del grupo de estudiantes. Su diseño e implementación son flexibles y su duración es breve (desde una clase a unos </a:t>
            </a:r>
            <a:r>
              <a:rPr lang="es-ES" sz="1600" dirty="0" smtClean="0"/>
              <a:t>minutos)”</a:t>
            </a:r>
          </a:p>
          <a:p>
            <a:pPr marL="0" indent="0" algn="just">
              <a:buNone/>
            </a:pPr>
            <a:r>
              <a:rPr lang="es-ES" sz="1600" b="1" dirty="0" smtClean="0"/>
              <a:t>Recursos </a:t>
            </a:r>
            <a:r>
              <a:rPr lang="es-ES" sz="1600" b="1" dirty="0"/>
              <a:t>de enseñanza- aprendizaje o recursos didácticos</a:t>
            </a:r>
            <a:r>
              <a:rPr lang="es-ES" sz="1600" dirty="0"/>
              <a:t>: “Son aquellos materiales, medios, soportes físicos o digitales que refuerzan tanto la acción docente como la de los estudiantes, optimizando el proceso de enseñanza- aprendizaje”</a:t>
            </a:r>
            <a:endParaRPr lang="es-E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4055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sz="quarter" idx="13"/>
          </p:nvPr>
        </p:nvPicPr>
        <p:blipFill>
          <a:blip r:embed="rId2"/>
          <a:stretch>
            <a:fillRect/>
          </a:stretch>
        </p:blipFill>
        <p:spPr>
          <a:xfrm>
            <a:off x="2312126" y="1870163"/>
            <a:ext cx="8164285" cy="5053136"/>
          </a:xfrm>
          <a:prstGeom prst="rect">
            <a:avLst/>
          </a:prstGeom>
        </p:spPr>
      </p:pic>
    </p:spTree>
    <p:extLst>
      <p:ext uri="{BB962C8B-B14F-4D97-AF65-F5344CB8AC3E}">
        <p14:creationId xmlns:p14="http://schemas.microsoft.com/office/powerpoint/2010/main" val="3152204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fontScale="85000" lnSpcReduction="20000"/>
          </a:bodyPr>
          <a:lstStyle/>
          <a:p>
            <a:pPr marL="0" indent="0" algn="just">
              <a:buNone/>
            </a:pPr>
            <a:r>
              <a:rPr lang="es-EC" b="1" dirty="0" smtClean="0"/>
              <a:t>Métodos para el aprendizaje.</a:t>
            </a:r>
          </a:p>
          <a:p>
            <a:pPr marL="0" indent="0" algn="just">
              <a:buNone/>
            </a:pPr>
            <a:r>
              <a:rPr lang="es-ES" dirty="0" smtClean="0"/>
              <a:t>Un </a:t>
            </a:r>
            <a:r>
              <a:rPr lang="es-ES" dirty="0"/>
              <a:t>método de aprendizaje puede considerarse como un plan estructurado que facilita y orienta el proceso de aprendizaje. Podemos decir, que es un conjunto de disponibilidades personales e instrumentales que, en la práctica formativa, deben organizarse para promover el aprendizaje</a:t>
            </a:r>
            <a:r>
              <a:rPr lang="es-ES" dirty="0" smtClean="0"/>
              <a:t>.</a:t>
            </a:r>
          </a:p>
          <a:p>
            <a:pPr marL="0" indent="0" algn="just">
              <a:buNone/>
            </a:pPr>
            <a:r>
              <a:rPr lang="es-ES" dirty="0"/>
              <a:t>No es fácil definir la superioridad de unos métodos sobre otros, pues todos ellos presentan aspectos positivos. La decisión dependerá del objetivo de la actividad o programa. Cualquier estrategia diseñada por el/la docente, debería partir del apoyo de los métodos didácticos básicos, que pueden ser aplicados linealmente o de forma combinada, destacándose, entre otros, los métodos expositivos, aquéllos que se basan en la demostración práctica, los que basan su metodología en la construcción del aprendizaje y la práctica por parte del alumnado y aquellos basados en el trabajo en grupo.</a:t>
            </a:r>
            <a:endParaRPr lang="es-EC" dirty="0"/>
          </a:p>
        </p:txBody>
      </p:sp>
    </p:spTree>
    <p:extLst>
      <p:ext uri="{BB962C8B-B14F-4D97-AF65-F5344CB8AC3E}">
        <p14:creationId xmlns:p14="http://schemas.microsoft.com/office/powerpoint/2010/main" val="3470200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a:bodyPr>
          <a:lstStyle/>
          <a:p>
            <a:pPr marL="457200" indent="-457200" algn="just">
              <a:buAutoNum type="alphaLcPeriod"/>
            </a:pPr>
            <a:r>
              <a:rPr lang="es-ES" b="1" dirty="0" smtClean="0"/>
              <a:t>Los </a:t>
            </a:r>
            <a:r>
              <a:rPr lang="es-ES" b="1" dirty="0"/>
              <a:t>métodos </a:t>
            </a:r>
            <a:r>
              <a:rPr lang="es-ES" b="1" dirty="0" smtClean="0"/>
              <a:t>expositivos</a:t>
            </a:r>
          </a:p>
          <a:p>
            <a:pPr marL="0" indent="0" algn="just">
              <a:buNone/>
            </a:pPr>
            <a:r>
              <a:rPr lang="es-ES" dirty="0" smtClean="0"/>
              <a:t>Se </a:t>
            </a:r>
            <a:r>
              <a:rPr lang="es-ES" dirty="0"/>
              <a:t>caracterizan por la claridad en la presentación de la información al alumnado y se apoyan en la exposición oral de una o varias personas expertas en el contenido de la unidad didáctica o tema que se expone (conferencia, simposio, panel, mesa redonda, etc.). </a:t>
            </a:r>
            <a:endParaRPr lang="es-ES" dirty="0" smtClean="0"/>
          </a:p>
          <a:p>
            <a:pPr marL="0" indent="0" algn="just">
              <a:buNone/>
            </a:pPr>
            <a:r>
              <a:rPr lang="es-ES" dirty="0"/>
              <a:t>Estos métodos, si no se alternan con otros menos dirigidos, tienden a potenciar un aprendizaje superficial, que no favorece la adquisición </a:t>
            </a:r>
            <a:r>
              <a:rPr lang="es-ES" dirty="0" smtClean="0"/>
              <a:t>de </a:t>
            </a:r>
            <a:r>
              <a:rPr lang="es-ES" dirty="0"/>
              <a:t>competencias técnicas o prácticas. </a:t>
            </a:r>
            <a:endParaRPr lang="es-EC" dirty="0" smtClean="0"/>
          </a:p>
        </p:txBody>
      </p:sp>
    </p:spTree>
    <p:extLst>
      <p:ext uri="{BB962C8B-B14F-4D97-AF65-F5344CB8AC3E}">
        <p14:creationId xmlns:p14="http://schemas.microsoft.com/office/powerpoint/2010/main" val="1027936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a:bodyPr>
          <a:lstStyle/>
          <a:p>
            <a:pPr marL="457200" indent="-457200">
              <a:buAutoNum type="alphaLcPeriod"/>
            </a:pPr>
            <a:r>
              <a:rPr lang="es-ES" b="1" dirty="0" smtClean="0"/>
              <a:t>Los </a:t>
            </a:r>
            <a:r>
              <a:rPr lang="es-ES" b="1" dirty="0"/>
              <a:t>métodos </a:t>
            </a:r>
            <a:r>
              <a:rPr lang="es-ES" b="1" dirty="0" smtClean="0"/>
              <a:t>expositivos</a:t>
            </a:r>
          </a:p>
          <a:p>
            <a:pPr marL="0" indent="0">
              <a:buNone/>
            </a:pPr>
            <a:endParaRPr lang="es-ES" b="1" dirty="0"/>
          </a:p>
          <a:p>
            <a:pPr marL="0" indent="0">
              <a:buNone/>
            </a:pPr>
            <a:endParaRPr lang="es-ES" b="1" dirty="0" smtClean="0"/>
          </a:p>
        </p:txBody>
      </p:sp>
      <p:pic>
        <p:nvPicPr>
          <p:cNvPr id="4" name="Imagen 3"/>
          <p:cNvPicPr>
            <a:picLocks noChangeAspect="1"/>
          </p:cNvPicPr>
          <p:nvPr/>
        </p:nvPicPr>
        <p:blipFill>
          <a:blip r:embed="rId2"/>
          <a:stretch>
            <a:fillRect/>
          </a:stretch>
        </p:blipFill>
        <p:spPr>
          <a:xfrm>
            <a:off x="1526218" y="2978331"/>
            <a:ext cx="9263701" cy="3674078"/>
          </a:xfrm>
          <a:prstGeom prst="rect">
            <a:avLst/>
          </a:prstGeom>
        </p:spPr>
      </p:pic>
    </p:spTree>
    <p:extLst>
      <p:ext uri="{BB962C8B-B14F-4D97-AF65-F5344CB8AC3E}">
        <p14:creationId xmlns:p14="http://schemas.microsoft.com/office/powerpoint/2010/main" val="4122177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a:bodyPr>
          <a:lstStyle/>
          <a:p>
            <a:pPr marL="457200" indent="-457200" algn="just">
              <a:buFont typeface="+mj-lt"/>
              <a:buAutoNum type="alphaLcPeriod" startAt="2"/>
            </a:pPr>
            <a:r>
              <a:rPr lang="es-ES" b="1" dirty="0" smtClean="0"/>
              <a:t>Los </a:t>
            </a:r>
            <a:r>
              <a:rPr lang="es-ES" b="1" dirty="0"/>
              <a:t>métodos </a:t>
            </a:r>
            <a:r>
              <a:rPr lang="es-ES" b="1" dirty="0" smtClean="0"/>
              <a:t>basados en la demostración práctica</a:t>
            </a:r>
          </a:p>
          <a:p>
            <a:pPr marL="0" indent="0" algn="just">
              <a:buNone/>
            </a:pPr>
            <a:r>
              <a:rPr lang="es-ES" dirty="0"/>
              <a:t>En Formación Continuada de profesiones </a:t>
            </a:r>
            <a:r>
              <a:rPr lang="es-ES" dirty="0"/>
              <a:t>prácticas, </a:t>
            </a:r>
            <a:r>
              <a:rPr lang="es-ES" dirty="0"/>
              <a:t>en la que es necesaria la adquisición </a:t>
            </a:r>
            <a:r>
              <a:rPr lang="es-ES" dirty="0"/>
              <a:t>de destrezas </a:t>
            </a:r>
            <a:r>
              <a:rPr lang="es-ES" dirty="0"/>
              <a:t>y habilidades prácticas para el desempeño del puesto de trabajo, son éstos </a:t>
            </a:r>
            <a:r>
              <a:rPr lang="es-ES" dirty="0"/>
              <a:t>los métodos </a:t>
            </a:r>
            <a:r>
              <a:rPr lang="es-ES" dirty="0"/>
              <a:t>que más aplicabilidad van a encontrar. </a:t>
            </a:r>
            <a:endParaRPr lang="es-ES" dirty="0"/>
          </a:p>
          <a:p>
            <a:pPr marL="0" indent="0" algn="just">
              <a:buNone/>
            </a:pPr>
            <a:r>
              <a:rPr lang="es-ES" dirty="0"/>
              <a:t>Se </a:t>
            </a:r>
            <a:r>
              <a:rPr lang="es-ES" dirty="0"/>
              <a:t>trata de que el alumnado aprenda, </a:t>
            </a:r>
            <a:r>
              <a:rPr lang="es-ES" dirty="0"/>
              <a:t>mediante procesos </a:t>
            </a:r>
            <a:r>
              <a:rPr lang="es-ES" dirty="0"/>
              <a:t>de demostración práctica y coordinada de tareas (talleres con demostración</a:t>
            </a:r>
            <a:r>
              <a:rPr lang="es-ES" dirty="0"/>
              <a:t>, investigación </a:t>
            </a:r>
            <a:r>
              <a:rPr lang="es-ES" dirty="0"/>
              <a:t>en laboratorio, investigación social, etc.) </a:t>
            </a:r>
            <a:endParaRPr lang="es-ES" dirty="0"/>
          </a:p>
        </p:txBody>
      </p:sp>
    </p:spTree>
    <p:extLst>
      <p:ext uri="{BB962C8B-B14F-4D97-AF65-F5344CB8AC3E}">
        <p14:creationId xmlns:p14="http://schemas.microsoft.com/office/powerpoint/2010/main" val="42177879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a:bodyPr>
          <a:lstStyle/>
          <a:p>
            <a:pPr marL="457200" indent="-457200">
              <a:buFont typeface="+mj-lt"/>
              <a:buAutoNum type="alphaLcPeriod" startAt="2"/>
            </a:pPr>
            <a:r>
              <a:rPr lang="es-ES" b="1" dirty="0" smtClean="0"/>
              <a:t>Los </a:t>
            </a:r>
            <a:r>
              <a:rPr lang="es-ES" b="1" dirty="0"/>
              <a:t>métodos </a:t>
            </a:r>
            <a:r>
              <a:rPr lang="es-ES" b="1" dirty="0" smtClean="0"/>
              <a:t>basados en la demostración práctica</a:t>
            </a:r>
          </a:p>
          <a:p>
            <a:pPr marL="0" indent="0">
              <a:buNone/>
            </a:pPr>
            <a:endParaRPr lang="es-ES" b="1" dirty="0" smtClean="0"/>
          </a:p>
        </p:txBody>
      </p:sp>
      <p:pic>
        <p:nvPicPr>
          <p:cNvPr id="5" name="Imagen 4"/>
          <p:cNvPicPr>
            <a:picLocks noChangeAspect="1"/>
          </p:cNvPicPr>
          <p:nvPr/>
        </p:nvPicPr>
        <p:blipFill>
          <a:blip r:embed="rId2"/>
          <a:stretch>
            <a:fillRect/>
          </a:stretch>
        </p:blipFill>
        <p:spPr>
          <a:xfrm>
            <a:off x="1466170" y="2926081"/>
            <a:ext cx="9260328" cy="2429690"/>
          </a:xfrm>
          <a:prstGeom prst="rect">
            <a:avLst/>
          </a:prstGeom>
        </p:spPr>
      </p:pic>
    </p:spTree>
    <p:extLst>
      <p:ext uri="{BB962C8B-B14F-4D97-AF65-F5344CB8AC3E}">
        <p14:creationId xmlns:p14="http://schemas.microsoft.com/office/powerpoint/2010/main" val="2523415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lnSpcReduction="10000"/>
          </a:bodyPr>
          <a:lstStyle/>
          <a:p>
            <a:pPr marL="457200" indent="-457200" algn="just">
              <a:buFont typeface="+mj-lt"/>
              <a:buAutoNum type="alphaLcPeriod" startAt="3"/>
            </a:pPr>
            <a:r>
              <a:rPr lang="es-ES" b="1" dirty="0" smtClean="0"/>
              <a:t>Métodos </a:t>
            </a:r>
            <a:r>
              <a:rPr lang="es-ES" b="1" dirty="0"/>
              <a:t>en los que el/la docente y el alumnado intervienen activamente en la construcción del aprendizaje</a:t>
            </a:r>
            <a:endParaRPr lang="es-ES" dirty="0"/>
          </a:p>
          <a:p>
            <a:pPr marL="0" indent="0" algn="just">
              <a:buNone/>
            </a:pPr>
            <a:r>
              <a:rPr lang="es-ES" dirty="0" smtClean="0"/>
              <a:t>Son</a:t>
            </a:r>
            <a:r>
              <a:rPr lang="es-ES" dirty="0"/>
              <a:t>, en su mayoría métodos interrogativos, en los que la comunicación entre docente/discente se basa en la formulación de preguntas por parte del profesorado. Se emplea en aquellas acciones formativas donde los participantes ya dominan el conocimiento objeto de estudio, centrándose el interés en que los participantes se conviertan en agentes de su propia formación, a través de la investigación personal, el contacto con la realidad objeto de estudio y las experiencias del </a:t>
            </a:r>
            <a:r>
              <a:rPr lang="es-ES" dirty="0" smtClean="0"/>
              <a:t>grupo </a:t>
            </a:r>
            <a:r>
              <a:rPr lang="es-EC" dirty="0" smtClean="0"/>
              <a:t>de </a:t>
            </a:r>
            <a:r>
              <a:rPr lang="es-EC" dirty="0"/>
              <a:t>trabajo.</a:t>
            </a:r>
          </a:p>
          <a:p>
            <a:pPr marL="0" indent="0" algn="just">
              <a:buNone/>
            </a:pPr>
            <a:endParaRPr lang="es-ES" b="1" dirty="0" smtClean="0"/>
          </a:p>
        </p:txBody>
      </p:sp>
    </p:spTree>
    <p:extLst>
      <p:ext uri="{BB962C8B-B14F-4D97-AF65-F5344CB8AC3E}">
        <p14:creationId xmlns:p14="http://schemas.microsoft.com/office/powerpoint/2010/main" val="18580413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a:bodyPr>
          <a:lstStyle/>
          <a:p>
            <a:pPr marL="457200" indent="-457200" algn="just">
              <a:buFont typeface="+mj-lt"/>
              <a:buAutoNum type="alphaLcPeriod" startAt="3"/>
            </a:pPr>
            <a:r>
              <a:rPr lang="es-ES" b="1" dirty="0" smtClean="0"/>
              <a:t>Métodos </a:t>
            </a:r>
            <a:r>
              <a:rPr lang="es-ES" b="1" dirty="0"/>
              <a:t>en los que el/la docente y el alumnado intervienen activamente en la construcción del aprendizaje</a:t>
            </a:r>
            <a:endParaRPr lang="es-ES" dirty="0"/>
          </a:p>
          <a:p>
            <a:pPr marL="0" indent="0" algn="just">
              <a:buNone/>
            </a:pPr>
            <a:endParaRPr lang="es-EC" dirty="0" smtClean="0"/>
          </a:p>
          <a:p>
            <a:pPr marL="0" indent="0" algn="just">
              <a:buNone/>
            </a:pPr>
            <a:endParaRPr lang="es-ES" b="1" dirty="0" smtClean="0"/>
          </a:p>
        </p:txBody>
      </p:sp>
      <p:pic>
        <p:nvPicPr>
          <p:cNvPr id="4" name="Imagen 3"/>
          <p:cNvPicPr>
            <a:picLocks noChangeAspect="1"/>
          </p:cNvPicPr>
          <p:nvPr/>
        </p:nvPicPr>
        <p:blipFill>
          <a:blip r:embed="rId2"/>
          <a:stretch>
            <a:fillRect/>
          </a:stretch>
        </p:blipFill>
        <p:spPr>
          <a:xfrm>
            <a:off x="1503284" y="3278777"/>
            <a:ext cx="9774316" cy="3279540"/>
          </a:xfrm>
          <a:prstGeom prst="rect">
            <a:avLst/>
          </a:prstGeom>
        </p:spPr>
      </p:pic>
    </p:spTree>
    <p:extLst>
      <p:ext uri="{BB962C8B-B14F-4D97-AF65-F5344CB8AC3E}">
        <p14:creationId xmlns:p14="http://schemas.microsoft.com/office/powerpoint/2010/main" val="4283265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a:bodyPr>
          <a:lstStyle/>
          <a:p>
            <a:pPr marL="457200" indent="-457200" algn="just">
              <a:buFont typeface="+mj-lt"/>
              <a:buAutoNum type="alphaLcPeriod" startAt="4"/>
            </a:pPr>
            <a:r>
              <a:rPr lang="es-ES" b="1" dirty="0" smtClean="0"/>
              <a:t>Métodos </a:t>
            </a:r>
            <a:r>
              <a:rPr lang="es-ES" b="1" dirty="0"/>
              <a:t>basados en el trabajo de grupo</a:t>
            </a:r>
          </a:p>
          <a:p>
            <a:pPr marL="0" indent="0" algn="just">
              <a:buNone/>
            </a:pPr>
            <a:r>
              <a:rPr lang="es-ES" dirty="0" smtClean="0"/>
              <a:t>La </a:t>
            </a:r>
            <a:r>
              <a:rPr lang="es-ES" dirty="0"/>
              <a:t>particularidad de estos métodos es la participación activa del grupo de alumnos/as</a:t>
            </a:r>
            <a:r>
              <a:rPr lang="es-ES" dirty="0" smtClean="0"/>
              <a:t>, armonizada </a:t>
            </a:r>
            <a:r>
              <a:rPr lang="es-ES" dirty="0"/>
              <a:t>con una planificación previa y llevada a cabo bajo la dirección de una persona con </a:t>
            </a:r>
            <a:r>
              <a:rPr lang="es-ES" dirty="0" smtClean="0"/>
              <a:t>las competencias </a:t>
            </a:r>
            <a:r>
              <a:rPr lang="es-ES" dirty="0"/>
              <a:t>necesarias para tal fin.</a:t>
            </a:r>
          </a:p>
          <a:p>
            <a:pPr marL="0" indent="0" algn="just">
              <a:buNone/>
            </a:pPr>
            <a:endParaRPr lang="es-ES" b="1" dirty="0" smtClean="0"/>
          </a:p>
        </p:txBody>
      </p:sp>
    </p:spTree>
    <p:extLst>
      <p:ext uri="{BB962C8B-B14F-4D97-AF65-F5344CB8AC3E}">
        <p14:creationId xmlns:p14="http://schemas.microsoft.com/office/powerpoint/2010/main" val="3660945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63DDB1BF-7447-07A2-4557-F716A256F09E}"/>
              </a:ext>
            </a:extLst>
          </p:cNvPr>
          <p:cNvSpPr>
            <a:spLocks noGrp="1"/>
          </p:cNvSpPr>
          <p:nvPr>
            <p:ph sz="quarter" idx="13"/>
          </p:nvPr>
        </p:nvSpPr>
        <p:spPr>
          <a:xfrm>
            <a:off x="913774" y="2367092"/>
            <a:ext cx="10363826" cy="3824702"/>
          </a:xfrm>
        </p:spPr>
        <p:txBody>
          <a:bodyPr>
            <a:normAutofit/>
          </a:bodyPr>
          <a:lstStyle/>
          <a:p>
            <a:pPr marL="0" indent="0" algn="just">
              <a:buNone/>
            </a:pPr>
            <a:r>
              <a:rPr lang="es-ES" sz="1600" dirty="0"/>
              <a:t>es importante señalar la importancia de la diversificación de las técnicas didácticas con el objetivo de responder a los variados estilos de aprendizaje que pueden tener los estudiantes que cursan una misma asignatura. Por este motivo, es fundamental que una asignatura tenga un eje didáctico, dado por la estrategia o técnica didáctica seleccionada en la creación de la asignatura, integrando en el quehacer de aula, las actividades que fortalezcan y potencien el aprendizaje. </a:t>
            </a:r>
            <a:endParaRPr lang="es-ES" sz="1600" dirty="0" smtClean="0"/>
          </a:p>
          <a:p>
            <a:pPr marL="0" indent="0" algn="just">
              <a:buNone/>
            </a:pPr>
            <a:r>
              <a:rPr lang="es-ES" sz="1600" dirty="0" smtClean="0"/>
              <a:t>El </a:t>
            </a:r>
            <a:r>
              <a:rPr lang="es-ES" sz="1600" dirty="0"/>
              <a:t>uso de las técnicas didácticas sugeridas en este </a:t>
            </a:r>
            <a:r>
              <a:rPr lang="es-ES" sz="1600" dirty="0" smtClean="0"/>
              <a:t>CURSO, </a:t>
            </a:r>
            <a:r>
              <a:rPr lang="es-ES" sz="1600" dirty="0"/>
              <a:t>favorecen el desarrollo de habilidades y actitudes tales como: pensamiento crítico y creativo, responsabilidad ante el aprendizaje, búsqueda, organización, creación y aplicación de información, promoción del aprendizaje colaborativo y autorreflexión sobre el propio aprendizaje. Todas ellas características deseables en un estudiante y un </a:t>
            </a:r>
            <a:r>
              <a:rPr lang="es-ES" sz="1600" dirty="0" smtClean="0"/>
              <a:t>profesional.</a:t>
            </a:r>
            <a:endParaRPr lang="es-E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3513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a:bodyPr>
          <a:lstStyle/>
          <a:p>
            <a:pPr marL="457200" indent="-457200" algn="just">
              <a:buFont typeface="+mj-lt"/>
              <a:buAutoNum type="alphaLcPeriod" startAt="4"/>
            </a:pPr>
            <a:r>
              <a:rPr lang="es-ES" b="1" dirty="0" smtClean="0"/>
              <a:t>Métodos </a:t>
            </a:r>
            <a:r>
              <a:rPr lang="es-ES" b="1" dirty="0"/>
              <a:t>basados en el trabajo de grupo</a:t>
            </a:r>
          </a:p>
          <a:p>
            <a:pPr marL="0" indent="0" algn="just">
              <a:buNone/>
            </a:pPr>
            <a:endParaRPr lang="es-EC" dirty="0" smtClean="0"/>
          </a:p>
          <a:p>
            <a:pPr marL="0" indent="0" algn="just">
              <a:buNone/>
            </a:pPr>
            <a:endParaRPr lang="es-ES" b="1" dirty="0" smtClean="0"/>
          </a:p>
        </p:txBody>
      </p:sp>
      <p:pic>
        <p:nvPicPr>
          <p:cNvPr id="5" name="Imagen 4"/>
          <p:cNvPicPr>
            <a:picLocks noChangeAspect="1"/>
          </p:cNvPicPr>
          <p:nvPr/>
        </p:nvPicPr>
        <p:blipFill>
          <a:blip r:embed="rId2"/>
          <a:stretch>
            <a:fillRect/>
          </a:stretch>
        </p:blipFill>
        <p:spPr>
          <a:xfrm>
            <a:off x="1895883" y="3161211"/>
            <a:ext cx="8554406" cy="3544171"/>
          </a:xfrm>
          <a:prstGeom prst="rect">
            <a:avLst/>
          </a:prstGeom>
        </p:spPr>
      </p:pic>
    </p:spTree>
    <p:extLst>
      <p:ext uri="{BB962C8B-B14F-4D97-AF65-F5344CB8AC3E}">
        <p14:creationId xmlns:p14="http://schemas.microsoft.com/office/powerpoint/2010/main" val="37262963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fontScale="85000" lnSpcReduction="10000"/>
          </a:bodyPr>
          <a:lstStyle/>
          <a:p>
            <a:pPr marL="0" indent="0" algn="just">
              <a:buNone/>
            </a:pPr>
            <a:r>
              <a:rPr lang="es-ES" b="1" dirty="0"/>
              <a:t>Criterios para la elección del Método</a:t>
            </a:r>
            <a:endParaRPr lang="es-ES" dirty="0"/>
          </a:p>
          <a:p>
            <a:pPr marL="0" indent="0" algn="just">
              <a:buNone/>
            </a:pPr>
            <a:r>
              <a:rPr lang="es-ES" smtClean="0"/>
              <a:t>en </a:t>
            </a:r>
            <a:r>
              <a:rPr lang="es-ES" dirty="0"/>
              <a:t>las diferentes acciones formativas se podrá hacer uso  de  la  combinación  de  distintos  métodos,  adaptando  siempre  el  método  al  contexto  de aprendizaje. Para ello, podemos tener en cuenta algunos criterios que pueden facilitar la elección del método:</a:t>
            </a:r>
          </a:p>
          <a:p>
            <a:pPr algn="just"/>
            <a:r>
              <a:rPr lang="es-ES" dirty="0" smtClean="0"/>
              <a:t>La </a:t>
            </a:r>
            <a:r>
              <a:rPr lang="es-ES" dirty="0"/>
              <a:t>adecuación del método  a los objetivos que se pretenden conseguir.</a:t>
            </a:r>
          </a:p>
          <a:p>
            <a:pPr algn="just"/>
            <a:r>
              <a:rPr lang="es-ES" dirty="0" smtClean="0"/>
              <a:t>La </a:t>
            </a:r>
            <a:r>
              <a:rPr lang="es-ES" dirty="0"/>
              <a:t>población a la que se dirige la acción formativa</a:t>
            </a:r>
          </a:p>
          <a:p>
            <a:pPr algn="just"/>
            <a:r>
              <a:rPr lang="es-ES" dirty="0" smtClean="0"/>
              <a:t>La  </a:t>
            </a:r>
            <a:r>
              <a:rPr lang="es-ES" dirty="0"/>
              <a:t>compatibilidad  del  método  con  los  recursos  materiales  y  humanos  de  los  que  se dispone.</a:t>
            </a:r>
          </a:p>
          <a:p>
            <a:pPr algn="just"/>
            <a:r>
              <a:rPr lang="es-ES" dirty="0" smtClean="0"/>
              <a:t>El </a:t>
            </a:r>
            <a:r>
              <a:rPr lang="es-ES" dirty="0"/>
              <a:t>valor del método como facilitador de aprendizaje.</a:t>
            </a:r>
          </a:p>
          <a:p>
            <a:pPr marL="0" indent="0" algn="just">
              <a:buNone/>
            </a:pPr>
            <a:endParaRPr lang="es-EC" dirty="0" smtClean="0"/>
          </a:p>
          <a:p>
            <a:pPr marL="0" indent="0" algn="just">
              <a:buNone/>
            </a:pPr>
            <a:endParaRPr lang="es-ES" b="1" dirty="0" smtClean="0"/>
          </a:p>
        </p:txBody>
      </p:sp>
    </p:spTree>
    <p:extLst>
      <p:ext uri="{BB962C8B-B14F-4D97-AF65-F5344CB8AC3E}">
        <p14:creationId xmlns:p14="http://schemas.microsoft.com/office/powerpoint/2010/main" val="1992548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63DDB1BF-7447-07A2-4557-F716A256F09E}"/>
              </a:ext>
            </a:extLst>
          </p:cNvPr>
          <p:cNvSpPr>
            <a:spLocks noGrp="1"/>
          </p:cNvSpPr>
          <p:nvPr>
            <p:ph sz="quarter" idx="13"/>
          </p:nvPr>
        </p:nvSpPr>
        <p:spPr>
          <a:xfrm>
            <a:off x="913774" y="2367092"/>
            <a:ext cx="10363826" cy="3824702"/>
          </a:xfrm>
        </p:spPr>
        <p:txBody>
          <a:bodyPr>
            <a:normAutofit/>
          </a:bodyPr>
          <a:lstStyle/>
          <a:p>
            <a:pPr marL="0" indent="0" algn="just">
              <a:buNone/>
            </a:pPr>
            <a:r>
              <a:rPr lang="es-ES" sz="1600" b="1" dirty="0" smtClean="0"/>
              <a:t>Estrategia </a:t>
            </a:r>
            <a:r>
              <a:rPr lang="es-ES" sz="1600" b="1" dirty="0"/>
              <a:t>Metodológica</a:t>
            </a:r>
            <a:r>
              <a:rPr lang="es-ES" sz="1600" dirty="0"/>
              <a:t>: “Conjunto integrado y coherente de estrategias y técnicas didácticas, actividades y recursos de enseñanza – aprendizaje, que tiene por objetivo el desarrollo de los aprendizajes esperados, según los principios pedagógicos de la formación orientada al desarrollo de competencias y el Aprender Haciendo. Favorecen en los estudiantes el desarrollo de la capacidad de adquisición, interpretación y procesamiento de la información; y su utilización para la generación de nuevos conocimientos, su aplicación en las diversas áreas en las que se desempeñan, promoviendo así aprendizajes significativos”. (Subdirección de Currículum y Evaluación</a:t>
            </a:r>
            <a:endParaRPr lang="es-E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821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63DDB1BF-7447-07A2-4557-F716A256F09E}"/>
              </a:ext>
            </a:extLst>
          </p:cNvPr>
          <p:cNvSpPr>
            <a:spLocks noGrp="1"/>
          </p:cNvSpPr>
          <p:nvPr>
            <p:ph sz="quarter" idx="13"/>
          </p:nvPr>
        </p:nvSpPr>
        <p:spPr>
          <a:xfrm>
            <a:off x="913774" y="2367092"/>
            <a:ext cx="10363826" cy="3824702"/>
          </a:xfrm>
        </p:spPr>
        <p:txBody>
          <a:bodyPr>
            <a:normAutofit lnSpcReduction="10000"/>
          </a:bodyPr>
          <a:lstStyle/>
          <a:p>
            <a:pPr marL="0" indent="0" algn="just">
              <a:buNone/>
            </a:pPr>
            <a:r>
              <a:rPr lang="es-ES" sz="1600" b="1" dirty="0"/>
              <a:t>Estrategia didáctica</a:t>
            </a:r>
            <a:r>
              <a:rPr lang="es-ES" sz="1600" dirty="0"/>
              <a:t>: “Son procedimientos organizados que tienen una clara formalización/definición de sus etapas y se orientan al logro de los aprendizajes esperados. A partir de la estrategia didáctica, el docente orienta el recorrido pedagógico que deben seguir los estudiantes para construir su conocimiento. Son de gran alcance, se utilizan en periodos largos (plan de estudio o asignatura) y tienen dos características principales: </a:t>
            </a:r>
            <a:endParaRPr lang="es-ES" sz="1600" dirty="0" smtClean="0"/>
          </a:p>
          <a:p>
            <a:pPr marL="342900" indent="-342900" algn="just">
              <a:buAutoNum type="alphaLcParenR"/>
            </a:pPr>
            <a:r>
              <a:rPr lang="es-ES" sz="1600" dirty="0" smtClean="0"/>
              <a:t>Los </a:t>
            </a:r>
            <a:r>
              <a:rPr lang="es-ES" sz="1600" dirty="0"/>
              <a:t>profesores son facilitadores y los estudiantes protagonistas de su propio aprendizaje; </a:t>
            </a:r>
            <a:endParaRPr lang="es-ES" sz="1600" dirty="0" smtClean="0"/>
          </a:p>
          <a:p>
            <a:pPr marL="342900" indent="-342900" algn="just">
              <a:buAutoNum type="alphaLcParenR"/>
            </a:pPr>
            <a:r>
              <a:rPr lang="es-ES" sz="1600" dirty="0" smtClean="0"/>
              <a:t>En </a:t>
            </a:r>
            <a:r>
              <a:rPr lang="es-ES" sz="1600" dirty="0"/>
              <a:t>las primeras aplicaciones existe la posibilidad de no obtener el 100% de los resultados esperados, lo cual es común que suceda, dado que es necesario un tiempo de apropiación de la estrategia, tanto del docente como de los estudiantes. </a:t>
            </a:r>
            <a:endParaRPr lang="es-ES" sz="1600" dirty="0" smtClean="0"/>
          </a:p>
          <a:p>
            <a:pPr marL="0" indent="0" algn="just">
              <a:buNone/>
            </a:pPr>
            <a:r>
              <a:rPr lang="es-ES" sz="1600" dirty="0" smtClean="0"/>
              <a:t>Esto </a:t>
            </a:r>
            <a:r>
              <a:rPr lang="es-ES" sz="1600" dirty="0"/>
              <a:t>se logrará mientras más veces se implemente la estrategia. La idea es que estas experiencias permitan a docentes y estudiantes solucionar dificultades futuras, a través de ir ajustando la implementación para el logro de los aprendizajes esperados”. </a:t>
            </a:r>
            <a:endParaRPr lang="es-E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2689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63DDB1BF-7447-07A2-4557-F716A256F09E}"/>
              </a:ext>
            </a:extLst>
          </p:cNvPr>
          <p:cNvSpPr>
            <a:spLocks noGrp="1"/>
          </p:cNvSpPr>
          <p:nvPr>
            <p:ph sz="quarter" idx="13"/>
          </p:nvPr>
        </p:nvSpPr>
        <p:spPr>
          <a:xfrm>
            <a:off x="913774" y="2367092"/>
            <a:ext cx="10363826" cy="3824702"/>
          </a:xfrm>
        </p:spPr>
        <p:txBody>
          <a:bodyPr>
            <a:normAutofit/>
          </a:bodyPr>
          <a:lstStyle/>
          <a:p>
            <a:pPr marL="0" indent="0" algn="just">
              <a:buNone/>
            </a:pPr>
            <a:r>
              <a:rPr lang="es-ES" sz="1600" dirty="0"/>
              <a:t>Díaz (1998) las define como: “procedimientos y recursos que utiliza el docente para </a:t>
            </a:r>
            <a:r>
              <a:rPr lang="es-ES" sz="1600" dirty="0" smtClean="0"/>
              <a:t>promover </a:t>
            </a:r>
            <a:r>
              <a:rPr lang="es-ES" sz="1600" dirty="0"/>
              <a:t>aprendizajes significativos, facilitando intencionalmente un procesamiento del contenido nuevo de manera más profunda y consciente” (p. 19). Cabe destacar que existe otra </a:t>
            </a:r>
            <a:r>
              <a:rPr lang="es-ES" sz="1600" dirty="0" smtClean="0"/>
              <a:t>aproximación </a:t>
            </a:r>
            <a:r>
              <a:rPr lang="es-ES" sz="1600" dirty="0"/>
              <a:t>para definir una estrategia didáctica de acuerdo a </a:t>
            </a:r>
            <a:r>
              <a:rPr lang="es-ES" sz="1600" dirty="0" err="1"/>
              <a:t>Tebar</a:t>
            </a:r>
            <a:r>
              <a:rPr lang="es-ES" sz="1600" dirty="0"/>
              <a:t> (2003) la cual consiste en: “</a:t>
            </a:r>
            <a:r>
              <a:rPr lang="es-ES" sz="1600" dirty="0" smtClean="0"/>
              <a:t>procedimientos </a:t>
            </a:r>
            <a:r>
              <a:rPr lang="es-ES" sz="1600" dirty="0"/>
              <a:t>que el agente de enseñanza utiliza en forma reflexiva y flexible para promover el logro de aprendizajes significativos en los estudiantes” (p. 7). Bajo el enfoque por </a:t>
            </a:r>
            <a:r>
              <a:rPr lang="es-ES" sz="1600" dirty="0" smtClean="0"/>
              <a:t>competencias</a:t>
            </a:r>
            <a:r>
              <a:rPr lang="es-ES" sz="1600" dirty="0"/>
              <a:t>, los agentes educativos encargados de los procesos de enseñanza y aprendizaje deben ser competentes en cuanto al ejercicio del diseño y/o planificación de una clase, así como también en la operacionalización de situaciones de carácter didáctico. </a:t>
            </a:r>
            <a:endParaRPr lang="es-ES" sz="1600" dirty="0" smtClean="0"/>
          </a:p>
          <a:p>
            <a:pPr marL="0" indent="0" algn="just">
              <a:buNone/>
            </a:pPr>
            <a:r>
              <a:rPr lang="es-ES" sz="1600" dirty="0" smtClean="0"/>
              <a:t>Existen </a:t>
            </a:r>
            <a:r>
              <a:rPr lang="es-ES" sz="1600" dirty="0"/>
              <a:t>dos grandes tipos de estrategias didácticas: las de aprendizaje y las de enseñanza. Alonso-Tapia (1997) las describe a continuación, a través del siguiente esquema:</a:t>
            </a:r>
            <a:endParaRPr lang="es-ES"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0326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sz="quarter" idx="13"/>
          </p:nvPr>
        </p:nvPicPr>
        <p:blipFill>
          <a:blip r:embed="rId2"/>
          <a:stretch>
            <a:fillRect/>
          </a:stretch>
        </p:blipFill>
        <p:spPr>
          <a:xfrm>
            <a:off x="1476104" y="1868345"/>
            <a:ext cx="9287690" cy="4846517"/>
          </a:xfrm>
          <a:prstGeom prst="rect">
            <a:avLst/>
          </a:prstGeom>
        </p:spPr>
      </p:pic>
    </p:spTree>
    <p:extLst>
      <p:ext uri="{BB962C8B-B14F-4D97-AF65-F5344CB8AC3E}">
        <p14:creationId xmlns:p14="http://schemas.microsoft.com/office/powerpoint/2010/main" val="2986277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sz="quarter" idx="13"/>
          </p:nvPr>
        </p:nvSpPr>
        <p:spPr/>
        <p:txBody>
          <a:bodyPr>
            <a:normAutofit fontScale="70000" lnSpcReduction="20000"/>
          </a:bodyPr>
          <a:lstStyle/>
          <a:p>
            <a:pPr marL="0" indent="0">
              <a:buNone/>
            </a:pPr>
            <a:r>
              <a:rPr lang="es-ES" dirty="0"/>
              <a:t>Las estrategias en general, comparten elementos, aspectos o rasgos en común que son </a:t>
            </a:r>
            <a:r>
              <a:rPr lang="es-ES" dirty="0" smtClean="0"/>
              <a:t>considerados </a:t>
            </a:r>
            <a:r>
              <a:rPr lang="es-ES" dirty="0"/>
              <a:t>componentes  fundamentales.  </a:t>
            </a:r>
            <a:r>
              <a:rPr lang="es-ES" dirty="0" err="1"/>
              <a:t>Monereo</a:t>
            </a:r>
            <a:r>
              <a:rPr lang="es-ES" dirty="0"/>
              <a:t> (1997) los describe como:</a:t>
            </a:r>
          </a:p>
          <a:p>
            <a:r>
              <a:rPr lang="es-ES" dirty="0" smtClean="0"/>
              <a:t>1</a:t>
            </a:r>
            <a:r>
              <a:rPr lang="es-ES" dirty="0"/>
              <a:t>.    Los participantes  activos del proceso de enseñanza  y aprendizaje: estudiante  y </a:t>
            </a:r>
            <a:r>
              <a:rPr lang="es-ES" dirty="0" smtClean="0"/>
              <a:t>docente</a:t>
            </a:r>
            <a:r>
              <a:rPr lang="es-ES" dirty="0"/>
              <a:t>.</a:t>
            </a:r>
          </a:p>
          <a:p>
            <a:r>
              <a:rPr lang="es-ES" dirty="0"/>
              <a:t>2.   El contenido a enseñar (conceptual, procedimental y actitudinal).</a:t>
            </a:r>
          </a:p>
          <a:p>
            <a:r>
              <a:rPr lang="es-ES" dirty="0"/>
              <a:t>3.   Las condiciones espacio-temporales o el ambiente de aprendizaje.</a:t>
            </a:r>
          </a:p>
          <a:p>
            <a:r>
              <a:rPr lang="es-ES" dirty="0"/>
              <a:t>4.   Las concepciones y actitudes  del estudiante  con respecto a su propio proceso de aprendizaje.</a:t>
            </a:r>
          </a:p>
          <a:p>
            <a:r>
              <a:rPr lang="es-EC" dirty="0"/>
              <a:t>5.   El factor tiempo.</a:t>
            </a:r>
          </a:p>
          <a:p>
            <a:r>
              <a:rPr lang="es-ES" dirty="0"/>
              <a:t>6.    Los conocimientos previos de los estudiantes.</a:t>
            </a:r>
          </a:p>
          <a:p>
            <a:r>
              <a:rPr lang="es-ES" dirty="0"/>
              <a:t>7.    La modalidad de trabajo que se emplee (ya sea individual, en pares o grupal).</a:t>
            </a:r>
          </a:p>
          <a:p>
            <a:r>
              <a:rPr lang="es-ES" dirty="0"/>
              <a:t>8.   El proceso de evaluación (ya sea diagnóstico, formativo o </a:t>
            </a:r>
            <a:r>
              <a:rPr lang="es-ES" dirty="0" err="1"/>
              <a:t>sumativo</a:t>
            </a:r>
            <a:r>
              <a:rPr lang="es-ES" dirty="0"/>
              <a:t>).</a:t>
            </a:r>
          </a:p>
          <a:p>
            <a:pPr marL="0" indent="0">
              <a:buNone/>
            </a:pPr>
            <a:endParaRPr lang="es-EC" dirty="0"/>
          </a:p>
        </p:txBody>
      </p:sp>
    </p:spTree>
    <p:extLst>
      <p:ext uri="{BB962C8B-B14F-4D97-AF65-F5344CB8AC3E}">
        <p14:creationId xmlns:p14="http://schemas.microsoft.com/office/powerpoint/2010/main" val="34107505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sz="quarter" idx="13"/>
          </p:nvPr>
        </p:nvPicPr>
        <p:blipFill>
          <a:blip r:embed="rId2"/>
          <a:stretch>
            <a:fillRect/>
          </a:stretch>
        </p:blipFill>
        <p:spPr>
          <a:xfrm>
            <a:off x="3095896" y="1848967"/>
            <a:ext cx="6413863" cy="4767719"/>
          </a:xfrm>
          <a:prstGeom prst="rect">
            <a:avLst/>
          </a:prstGeom>
        </p:spPr>
      </p:pic>
    </p:spTree>
    <p:extLst>
      <p:ext uri="{BB962C8B-B14F-4D97-AF65-F5344CB8AC3E}">
        <p14:creationId xmlns:p14="http://schemas.microsoft.com/office/powerpoint/2010/main" val="2302287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CC2D4-CEF1-5055-85A5-F8DFAAB00073}"/>
              </a:ext>
            </a:extLst>
          </p:cNvPr>
          <p:cNvSpPr>
            <a:spLocks noGrp="1"/>
          </p:cNvSpPr>
          <p:nvPr>
            <p:ph type="title"/>
          </p:nvPr>
        </p:nvSpPr>
        <p:spPr/>
        <p:txBody>
          <a:bodyPr/>
          <a:lstStyle/>
          <a:p>
            <a:r>
              <a:rPr lang="es-ES"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 Los métodos, técnicas y procedimientos didácticos</a:t>
            </a:r>
            <a:endParaRPr lang="es-EC" cap="none"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pic>
        <p:nvPicPr>
          <p:cNvPr id="6" name="Marcador de contenido 5"/>
          <p:cNvPicPr>
            <a:picLocks noGrp="1" noChangeAspect="1"/>
          </p:cNvPicPr>
          <p:nvPr>
            <p:ph sz="quarter" idx="13"/>
          </p:nvPr>
        </p:nvPicPr>
        <p:blipFill>
          <a:blip r:embed="rId2"/>
          <a:stretch>
            <a:fillRect/>
          </a:stretch>
        </p:blipFill>
        <p:spPr>
          <a:xfrm>
            <a:off x="3461656" y="1870894"/>
            <a:ext cx="5734595" cy="4892226"/>
          </a:xfrm>
          <a:prstGeom prst="rect">
            <a:avLst/>
          </a:prstGeom>
        </p:spPr>
      </p:pic>
    </p:spTree>
    <p:extLst>
      <p:ext uri="{BB962C8B-B14F-4D97-AF65-F5344CB8AC3E}">
        <p14:creationId xmlns:p14="http://schemas.microsoft.com/office/powerpoint/2010/main" val="714722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62377003FB922A439E8C5C6FBBDD9852" ma:contentTypeVersion="14" ma:contentTypeDescription="Crear nuevo documento." ma:contentTypeScope="" ma:versionID="52cba1da31bbb51c67a17620b1c8e315">
  <xsd:schema xmlns:xsd="http://www.w3.org/2001/XMLSchema" xmlns:xs="http://www.w3.org/2001/XMLSchema" xmlns:p="http://schemas.microsoft.com/office/2006/metadata/properties" xmlns:ns3="1c67c3d4-8e53-4473-b7c1-5d4b3526cf2f" xmlns:ns4="2cc05b31-4321-4143-b81f-8786bf8f5784" targetNamespace="http://schemas.microsoft.com/office/2006/metadata/properties" ma:root="true" ma:fieldsID="6bad392c36fd7651b22fb0d9e5ef3cbe" ns3:_="" ns4:_="">
    <xsd:import namespace="1c67c3d4-8e53-4473-b7c1-5d4b3526cf2f"/>
    <xsd:import namespace="2cc05b31-4321-4143-b81f-8786bf8f578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4:MediaLengthInSecond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67c3d4-8e53-4473-b7c1-5d4b3526cf2f" elementFormDefault="qualified">
    <xsd:import namespace="http://schemas.microsoft.com/office/2006/documentManagement/types"/>
    <xsd:import namespace="http://schemas.microsoft.com/office/infopath/2007/PartnerControls"/>
    <xsd:element name="SharedWithUsers" ma:index="8"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description="" ma:internalName="SharedWithDetails" ma:readOnly="true">
      <xsd:simpleType>
        <xsd:restriction base="dms:Note">
          <xsd:maxLength value="255"/>
        </xsd:restriction>
      </xsd:simpleType>
    </xsd:element>
    <xsd:element name="SharingHintHash" ma:index="10" nillable="true" ma:displayName="Hash de la sugerencia para compartir"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cc05b31-4321-4143-b81f-8786bf8f578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EB574C-D2E5-4799-A55D-0BD2750983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67c3d4-8e53-4473-b7c1-5d4b3526cf2f"/>
    <ds:schemaRef ds:uri="2cc05b31-4321-4143-b81f-8786bf8f57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E651AF-4F7B-40C3-9058-72CC3650EB76}">
  <ds:schemaRefs>
    <ds:schemaRef ds:uri="http://www.w3.org/XML/1998/namespace"/>
    <ds:schemaRef ds:uri="http://purl.org/dc/terms/"/>
    <ds:schemaRef ds:uri="http://schemas.microsoft.com/office/2006/metadata/properties"/>
    <ds:schemaRef ds:uri="http://schemas.microsoft.com/office/infopath/2007/PartnerControls"/>
    <ds:schemaRef ds:uri="1c67c3d4-8e53-4473-b7c1-5d4b3526cf2f"/>
    <ds:schemaRef ds:uri="http://schemas.microsoft.com/office/2006/documentManagement/types"/>
    <ds:schemaRef ds:uri="http://purl.org/dc/dcmitype/"/>
    <ds:schemaRef ds:uri="http://purl.org/dc/elements/1.1/"/>
    <ds:schemaRef ds:uri="2cc05b31-4321-4143-b81f-8786bf8f5784"/>
    <ds:schemaRef ds:uri="http://schemas.openxmlformats.org/package/2006/metadata/core-properties"/>
  </ds:schemaRefs>
</ds:datastoreItem>
</file>

<file path=customXml/itemProps3.xml><?xml version="1.0" encoding="utf-8"?>
<ds:datastoreItem xmlns:ds="http://schemas.openxmlformats.org/officeDocument/2006/customXml" ds:itemID="{05A9723C-5BA5-4F3C-AE4B-C135785997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3207</TotalTime>
  <Words>1633</Words>
  <Application>Microsoft Office PowerPoint</Application>
  <PresentationFormat>Panorámica</PresentationFormat>
  <Paragraphs>66</Paragraphs>
  <Slides>21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21</vt:i4>
      </vt:variant>
    </vt:vector>
  </HeadingPairs>
  <TitlesOfParts>
    <vt:vector size="24" baseType="lpstr">
      <vt:lpstr>Arial</vt:lpstr>
      <vt:lpstr>Tw Cen MT</vt:lpstr>
      <vt:lpstr>Gota</vt:lpstr>
      <vt:lpstr>Didáctica GENERAL</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lpstr>2. Los métodos, técnicas y procedimientos didácticos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2.Didáctica de la informática</dc:title>
  <dc:creator>Lexinton Gualberto Cepeda Astudillo</dc:creator>
  <cp:lastModifiedBy>LEXINTON GUALBERTO CEPEDA ASTUDILLO</cp:lastModifiedBy>
  <cp:revision>85</cp:revision>
  <dcterms:created xsi:type="dcterms:W3CDTF">2022-04-25T16:27:21Z</dcterms:created>
  <dcterms:modified xsi:type="dcterms:W3CDTF">2022-06-22T00:20:56Z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0x01010062377003FB922A439E8C5C6FBBDD9852</vt:lpwstr>
  </property>
</Properties>
</file>