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4"/>
  </p:sldMasterIdLst>
  <p:sldIdLst>
    <p:sldId id="302" r:id="rId5"/>
    <p:sldId id="256" r:id="rId6"/>
    <p:sldId id="287" r:id="rId7"/>
    <p:sldId id="257" r:id="rId8"/>
    <p:sldId id="293" r:id="rId9"/>
    <p:sldId id="278" r:id="rId10"/>
    <p:sldId id="279" r:id="rId11"/>
    <p:sldId id="280" r:id="rId12"/>
    <p:sldId id="281" r:id="rId13"/>
    <p:sldId id="294" r:id="rId14"/>
    <p:sldId id="299" r:id="rId15"/>
    <p:sldId id="298" r:id="rId16"/>
    <p:sldId id="277" r:id="rId17"/>
    <p:sldId id="261" r:id="rId18"/>
    <p:sldId id="262" r:id="rId19"/>
    <p:sldId id="259" r:id="rId20"/>
    <p:sldId id="260" r:id="rId21"/>
    <p:sldId id="258" r:id="rId22"/>
    <p:sldId id="275" r:id="rId23"/>
    <p:sldId id="276" r:id="rId24"/>
    <p:sldId id="295" r:id="rId25"/>
    <p:sldId id="300" r:id="rId26"/>
    <p:sldId id="301" r:id="rId27"/>
    <p:sldId id="318" r:id="rId28"/>
    <p:sldId id="267" r:id="rId29"/>
    <p:sldId id="266" r:id="rId30"/>
    <p:sldId id="268" r:id="rId31"/>
    <p:sldId id="270" r:id="rId32"/>
    <p:sldId id="271" r:id="rId33"/>
    <p:sldId id="272" r:id="rId34"/>
    <p:sldId id="273" r:id="rId35"/>
    <p:sldId id="274" r:id="rId36"/>
    <p:sldId id="269" r:id="rId37"/>
    <p:sldId id="296" r:id="rId38"/>
    <p:sldId id="319" r:id="rId39"/>
    <p:sldId id="286" r:id="rId40"/>
    <p:sldId id="291" r:id="rId41"/>
    <p:sldId id="292" r:id="rId42"/>
    <p:sldId id="288" r:id="rId43"/>
    <p:sldId id="289" r:id="rId44"/>
    <p:sldId id="290" r:id="rId45"/>
    <p:sldId id="297" r:id="rId46"/>
    <p:sldId id="303" r:id="rId47"/>
    <p:sldId id="304" r:id="rId48"/>
    <p:sldId id="305" r:id="rId49"/>
    <p:sldId id="306" r:id="rId50"/>
    <p:sldId id="307" r:id="rId51"/>
    <p:sldId id="308" r:id="rId52"/>
    <p:sldId id="309" r:id="rId53"/>
    <p:sldId id="310" r:id="rId54"/>
    <p:sldId id="263" r:id="rId55"/>
    <p:sldId id="264" r:id="rId56"/>
    <p:sldId id="265" r:id="rId57"/>
    <p:sldId id="311" r:id="rId58"/>
    <p:sldId id="312" r:id="rId59"/>
    <p:sldId id="313" r:id="rId60"/>
    <p:sldId id="314" r:id="rId61"/>
    <p:sldId id="315" r:id="rId62"/>
    <p:sldId id="316" r:id="rId63"/>
    <p:sldId id="317"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872A27-7E15-43ED-B287-2175443ABDBC}" v="2" dt="2025-04-03T16:03:21.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xinton Gualberto Cepeda Astudillo" userId="036a51ca-9622-4a10-95c7-a6787cfcdd15" providerId="ADAL" clId="{09C66066-DF70-4F11-BEA1-B87177AABA39}"/>
    <pc:docChg chg="undo custSel addSld delSld modSld">
      <pc:chgData name="Lexinton Gualberto Cepeda Astudillo" userId="036a51ca-9622-4a10-95c7-a6787cfcdd15" providerId="ADAL" clId="{09C66066-DF70-4F11-BEA1-B87177AABA39}" dt="2023-10-27T13:19:16.588" v="149" actId="14100"/>
      <pc:docMkLst>
        <pc:docMk/>
      </pc:docMkLst>
      <pc:sldChg chg="modSp mod">
        <pc:chgData name="Lexinton Gualberto Cepeda Astudillo" userId="036a51ca-9622-4a10-95c7-a6787cfcdd15" providerId="ADAL" clId="{09C66066-DF70-4F11-BEA1-B87177AABA39}" dt="2023-10-10T19:15:05.344" v="44" actId="1036"/>
        <pc:sldMkLst>
          <pc:docMk/>
          <pc:sldMk cId="1895333286" sldId="256"/>
        </pc:sldMkLst>
      </pc:sldChg>
      <pc:sldChg chg="modSp mod">
        <pc:chgData name="Lexinton Gualberto Cepeda Astudillo" userId="036a51ca-9622-4a10-95c7-a6787cfcdd15" providerId="ADAL" clId="{09C66066-DF70-4F11-BEA1-B87177AABA39}" dt="2023-10-18T13:08:23.465" v="45" actId="33524"/>
        <pc:sldMkLst>
          <pc:docMk/>
          <pc:sldMk cId="2373513077" sldId="257"/>
        </pc:sldMkLst>
      </pc:sldChg>
      <pc:sldChg chg="modSp mod">
        <pc:chgData name="Lexinton Gualberto Cepeda Astudillo" userId="036a51ca-9622-4a10-95c7-a6787cfcdd15" providerId="ADAL" clId="{09C66066-DF70-4F11-BEA1-B87177AABA39}" dt="2023-10-18T13:14:59.562" v="72" actId="403"/>
        <pc:sldMkLst>
          <pc:docMk/>
          <pc:sldMk cId="3997676782" sldId="258"/>
        </pc:sldMkLst>
      </pc:sldChg>
      <pc:sldChg chg="modSp mod">
        <pc:chgData name="Lexinton Gualberto Cepeda Astudillo" userId="036a51ca-9622-4a10-95c7-a6787cfcdd15" providerId="ADAL" clId="{09C66066-DF70-4F11-BEA1-B87177AABA39}" dt="2023-10-18T13:13:58.882" v="66" actId="115"/>
        <pc:sldMkLst>
          <pc:docMk/>
          <pc:sldMk cId="4206027335" sldId="261"/>
        </pc:sldMkLst>
      </pc:sldChg>
      <pc:sldChg chg="modSp mod">
        <pc:chgData name="Lexinton Gualberto Cepeda Astudillo" userId="036a51ca-9622-4a10-95c7-a6787cfcdd15" providerId="ADAL" clId="{09C66066-DF70-4F11-BEA1-B87177AABA39}" dt="2023-10-18T13:14:33.768" v="71" actId="207"/>
        <pc:sldMkLst>
          <pc:docMk/>
          <pc:sldMk cId="2623130716" sldId="262"/>
        </pc:sldMkLst>
      </pc:sldChg>
      <pc:sldChg chg="modSp mod">
        <pc:chgData name="Lexinton Gualberto Cepeda Astudillo" userId="036a51ca-9622-4a10-95c7-a6787cfcdd15" providerId="ADAL" clId="{09C66066-DF70-4F11-BEA1-B87177AABA39}" dt="2023-10-18T13:15:48.144" v="76" actId="14100"/>
        <pc:sldMkLst>
          <pc:docMk/>
          <pc:sldMk cId="637840985" sldId="267"/>
        </pc:sldMkLst>
      </pc:sldChg>
      <pc:sldChg chg="modSp mod">
        <pc:chgData name="Lexinton Gualberto Cepeda Astudillo" userId="036a51ca-9622-4a10-95c7-a6787cfcdd15" providerId="ADAL" clId="{09C66066-DF70-4F11-BEA1-B87177AABA39}" dt="2023-10-18T13:16:21.383" v="78" actId="5793"/>
        <pc:sldMkLst>
          <pc:docMk/>
          <pc:sldMk cId="1272980202" sldId="270"/>
        </pc:sldMkLst>
      </pc:sldChg>
      <pc:sldChg chg="modSp mod">
        <pc:chgData name="Lexinton Gualberto Cepeda Astudillo" userId="036a51ca-9622-4a10-95c7-a6787cfcdd15" providerId="ADAL" clId="{09C66066-DF70-4F11-BEA1-B87177AABA39}" dt="2023-10-18T13:15:11.355" v="73" actId="33524"/>
        <pc:sldMkLst>
          <pc:docMk/>
          <pc:sldMk cId="216747648" sldId="275"/>
        </pc:sldMkLst>
      </pc:sldChg>
      <pc:sldChg chg="modSp mod">
        <pc:chgData name="Lexinton Gualberto Cepeda Astudillo" userId="036a51ca-9622-4a10-95c7-a6787cfcdd15" providerId="ADAL" clId="{09C66066-DF70-4F11-BEA1-B87177AABA39}" dt="2023-10-18T13:09:54.601" v="49" actId="115"/>
        <pc:sldMkLst>
          <pc:docMk/>
          <pc:sldMk cId="4192272229" sldId="278"/>
        </pc:sldMkLst>
      </pc:sldChg>
      <pc:sldChg chg="modSp mod">
        <pc:chgData name="Lexinton Gualberto Cepeda Astudillo" userId="036a51ca-9622-4a10-95c7-a6787cfcdd15" providerId="ADAL" clId="{09C66066-DF70-4F11-BEA1-B87177AABA39}" dt="2023-10-18T13:10:51.898" v="55" actId="14100"/>
        <pc:sldMkLst>
          <pc:docMk/>
          <pc:sldMk cId="505683050" sldId="280"/>
        </pc:sldMkLst>
      </pc:sldChg>
      <pc:sldChg chg="modSp mod">
        <pc:chgData name="Lexinton Gualberto Cepeda Astudillo" userId="036a51ca-9622-4a10-95c7-a6787cfcdd15" providerId="ADAL" clId="{09C66066-DF70-4F11-BEA1-B87177AABA39}" dt="2023-10-18T13:11:50.598" v="60" actId="14100"/>
        <pc:sldMkLst>
          <pc:docMk/>
          <pc:sldMk cId="1634337566" sldId="281"/>
        </pc:sldMkLst>
      </pc:sldChg>
      <pc:sldChg chg="del">
        <pc:chgData name="Lexinton Gualberto Cepeda Astudillo" userId="036a51ca-9622-4a10-95c7-a6787cfcdd15" providerId="ADAL" clId="{09C66066-DF70-4F11-BEA1-B87177AABA39}" dt="2023-10-27T13:02:46.871" v="90" actId="47"/>
        <pc:sldMkLst>
          <pc:docMk/>
          <pc:sldMk cId="546411283" sldId="282"/>
        </pc:sldMkLst>
      </pc:sldChg>
      <pc:sldChg chg="del">
        <pc:chgData name="Lexinton Gualberto Cepeda Astudillo" userId="036a51ca-9622-4a10-95c7-a6787cfcdd15" providerId="ADAL" clId="{09C66066-DF70-4F11-BEA1-B87177AABA39}" dt="2023-10-27T13:02:55.986" v="92" actId="47"/>
        <pc:sldMkLst>
          <pc:docMk/>
          <pc:sldMk cId="2052652031" sldId="283"/>
        </pc:sldMkLst>
      </pc:sldChg>
      <pc:sldChg chg="del">
        <pc:chgData name="Lexinton Gualberto Cepeda Astudillo" userId="036a51ca-9622-4a10-95c7-a6787cfcdd15" providerId="ADAL" clId="{09C66066-DF70-4F11-BEA1-B87177AABA39}" dt="2023-10-27T13:02:58.549" v="93" actId="47"/>
        <pc:sldMkLst>
          <pc:docMk/>
          <pc:sldMk cId="1668696451" sldId="284"/>
        </pc:sldMkLst>
      </pc:sldChg>
      <pc:sldChg chg="del">
        <pc:chgData name="Lexinton Gualberto Cepeda Astudillo" userId="036a51ca-9622-4a10-95c7-a6787cfcdd15" providerId="ADAL" clId="{09C66066-DF70-4F11-BEA1-B87177AABA39}" dt="2023-10-27T13:02:53.007" v="91" actId="47"/>
        <pc:sldMkLst>
          <pc:docMk/>
          <pc:sldMk cId="2406392658" sldId="285"/>
        </pc:sldMkLst>
      </pc:sldChg>
      <pc:sldChg chg="add">
        <pc:chgData name="Lexinton Gualberto Cepeda Astudillo" userId="036a51ca-9622-4a10-95c7-a6787cfcdd15" providerId="ADAL" clId="{09C66066-DF70-4F11-BEA1-B87177AABA39}" dt="2023-10-10T19:12:33.985" v="0" actId="2890"/>
        <pc:sldMkLst>
          <pc:docMk/>
          <pc:sldMk cId="196558352" sldId="287"/>
        </pc:sldMkLst>
      </pc:sldChg>
      <pc:sldChg chg="addSp delSp modSp new mod">
        <pc:chgData name="Lexinton Gualberto Cepeda Astudillo" userId="036a51ca-9622-4a10-95c7-a6787cfcdd15" providerId="ADAL" clId="{09C66066-DF70-4F11-BEA1-B87177AABA39}" dt="2023-10-27T13:03:10.502" v="95" actId="14100"/>
        <pc:sldMkLst>
          <pc:docMk/>
          <pc:sldMk cId="1792179575" sldId="288"/>
        </pc:sldMkLst>
      </pc:sldChg>
      <pc:sldChg chg="addSp delSp modSp add mod">
        <pc:chgData name="Lexinton Gualberto Cepeda Astudillo" userId="036a51ca-9622-4a10-95c7-a6787cfcdd15" providerId="ADAL" clId="{09C66066-DF70-4F11-BEA1-B87177AABA39}" dt="2023-10-27T13:03:19.162" v="96" actId="14100"/>
        <pc:sldMkLst>
          <pc:docMk/>
          <pc:sldMk cId="1418436568" sldId="289"/>
        </pc:sldMkLst>
      </pc:sldChg>
      <pc:sldChg chg="addSp delSp modSp add mod">
        <pc:chgData name="Lexinton Gualberto Cepeda Astudillo" userId="036a51ca-9622-4a10-95c7-a6787cfcdd15" providerId="ADAL" clId="{09C66066-DF70-4F11-BEA1-B87177AABA39}" dt="2023-10-27T13:04:35.362" v="102" actId="14100"/>
        <pc:sldMkLst>
          <pc:docMk/>
          <pc:sldMk cId="2137838085" sldId="290"/>
        </pc:sldMkLst>
      </pc:sldChg>
      <pc:sldChg chg="addSp delSp modSp add mod">
        <pc:chgData name="Lexinton Gualberto Cepeda Astudillo" userId="036a51ca-9622-4a10-95c7-a6787cfcdd15" providerId="ADAL" clId="{09C66066-DF70-4F11-BEA1-B87177AABA39}" dt="2023-10-27T13:19:16.588" v="149" actId="14100"/>
        <pc:sldMkLst>
          <pc:docMk/>
          <pc:sldMk cId="3724578476" sldId="291"/>
        </pc:sldMkLst>
      </pc:sldChg>
      <pc:sldChg chg="modSp add mod">
        <pc:chgData name="Lexinton Gualberto Cepeda Astudillo" userId="036a51ca-9622-4a10-95c7-a6787cfcdd15" providerId="ADAL" clId="{09C66066-DF70-4F11-BEA1-B87177AABA39}" dt="2023-10-27T13:19:12.676" v="148" actId="14100"/>
        <pc:sldMkLst>
          <pc:docMk/>
          <pc:sldMk cId="1131913283" sldId="292"/>
        </pc:sldMkLst>
      </pc:sldChg>
    </pc:docChg>
  </pc:docChgLst>
  <pc:docChgLst>
    <pc:chgData name="Lexinton Gualberto Cepeda Astudillo" userId="036a51ca-9622-4a10-95c7-a6787cfcdd15" providerId="ADAL" clId="{08DBF032-6681-4946-BC38-CB728B896660}"/>
    <pc:docChg chg="undo custSel addSld delSld modSld sldOrd">
      <pc:chgData name="Lexinton Gualberto Cepeda Astudillo" userId="036a51ca-9622-4a10-95c7-a6787cfcdd15" providerId="ADAL" clId="{08DBF032-6681-4946-BC38-CB728B896660}" dt="2024-04-12T13:13:51.852" v="507" actId="26606"/>
      <pc:docMkLst>
        <pc:docMk/>
      </pc:docMkLst>
      <pc:sldChg chg="modSp mod">
        <pc:chgData name="Lexinton Gualberto Cepeda Astudillo" userId="036a51ca-9622-4a10-95c7-a6787cfcdd15" providerId="ADAL" clId="{08DBF032-6681-4946-BC38-CB728B896660}" dt="2024-04-05T14:58:53.815" v="9" actId="403"/>
        <pc:sldMkLst>
          <pc:docMk/>
          <pc:sldMk cId="2373513077" sldId="257"/>
        </pc:sldMkLst>
      </pc:sldChg>
      <pc:sldChg chg="modSp mod">
        <pc:chgData name="Lexinton Gualberto Cepeda Astudillo" userId="036a51ca-9622-4a10-95c7-a6787cfcdd15" providerId="ADAL" clId="{08DBF032-6681-4946-BC38-CB728B896660}" dt="2024-04-05T15:08:15.069" v="122" actId="27636"/>
        <pc:sldMkLst>
          <pc:docMk/>
          <pc:sldMk cId="1154163930" sldId="259"/>
        </pc:sldMkLst>
      </pc:sldChg>
      <pc:sldChg chg="modSp mod">
        <pc:chgData name="Lexinton Gualberto Cepeda Astudillo" userId="036a51ca-9622-4a10-95c7-a6787cfcdd15" providerId="ADAL" clId="{08DBF032-6681-4946-BC38-CB728B896660}" dt="2024-04-05T15:08:28.497" v="127" actId="27636"/>
        <pc:sldMkLst>
          <pc:docMk/>
          <pc:sldMk cId="1612651548" sldId="260"/>
        </pc:sldMkLst>
      </pc:sldChg>
      <pc:sldChg chg="modSp mod">
        <pc:chgData name="Lexinton Gualberto Cepeda Astudillo" userId="036a51ca-9622-4a10-95c7-a6787cfcdd15" providerId="ADAL" clId="{08DBF032-6681-4946-BC38-CB728B896660}" dt="2024-04-05T15:07:14.881" v="100" actId="14100"/>
        <pc:sldMkLst>
          <pc:docMk/>
          <pc:sldMk cId="4206027335" sldId="261"/>
        </pc:sldMkLst>
      </pc:sldChg>
      <pc:sldChg chg="modSp mod">
        <pc:chgData name="Lexinton Gualberto Cepeda Astudillo" userId="036a51ca-9622-4a10-95c7-a6787cfcdd15" providerId="ADAL" clId="{08DBF032-6681-4946-BC38-CB728B896660}" dt="2024-04-05T15:07:55.225" v="110" actId="27636"/>
        <pc:sldMkLst>
          <pc:docMk/>
          <pc:sldMk cId="2623130716" sldId="262"/>
        </pc:sldMkLst>
      </pc:sldChg>
      <pc:sldChg chg="modSp mod">
        <pc:chgData name="Lexinton Gualberto Cepeda Astudillo" userId="036a51ca-9622-4a10-95c7-a6787cfcdd15" providerId="ADAL" clId="{08DBF032-6681-4946-BC38-CB728B896660}" dt="2024-04-05T15:12:27.080" v="246" actId="14100"/>
        <pc:sldMkLst>
          <pc:docMk/>
          <pc:sldMk cId="2689964713" sldId="266"/>
        </pc:sldMkLst>
      </pc:sldChg>
      <pc:sldChg chg="modSp mod">
        <pc:chgData name="Lexinton Gualberto Cepeda Astudillo" userId="036a51ca-9622-4a10-95c7-a6787cfcdd15" providerId="ADAL" clId="{08DBF032-6681-4946-BC38-CB728B896660}" dt="2024-04-05T15:12:11.415" v="244" actId="14100"/>
        <pc:sldMkLst>
          <pc:docMk/>
          <pc:sldMk cId="637840985" sldId="267"/>
        </pc:sldMkLst>
      </pc:sldChg>
      <pc:sldChg chg="modSp mod">
        <pc:chgData name="Lexinton Gualberto Cepeda Astudillo" userId="036a51ca-9622-4a10-95c7-a6787cfcdd15" providerId="ADAL" clId="{08DBF032-6681-4946-BC38-CB728B896660}" dt="2024-04-05T15:12:34.517" v="248" actId="403"/>
        <pc:sldMkLst>
          <pc:docMk/>
          <pc:sldMk cId="92585104" sldId="268"/>
        </pc:sldMkLst>
      </pc:sldChg>
      <pc:sldChg chg="modSp mod">
        <pc:chgData name="Lexinton Gualberto Cepeda Astudillo" userId="036a51ca-9622-4a10-95c7-a6787cfcdd15" providerId="ADAL" clId="{08DBF032-6681-4946-BC38-CB728B896660}" dt="2024-04-05T15:14:02.557" v="268" actId="403"/>
        <pc:sldMkLst>
          <pc:docMk/>
          <pc:sldMk cId="3333364206" sldId="269"/>
        </pc:sldMkLst>
      </pc:sldChg>
      <pc:sldChg chg="modSp mod">
        <pc:chgData name="Lexinton Gualberto Cepeda Astudillo" userId="036a51ca-9622-4a10-95c7-a6787cfcdd15" providerId="ADAL" clId="{08DBF032-6681-4946-BC38-CB728B896660}" dt="2024-04-05T15:12:42.071" v="249" actId="403"/>
        <pc:sldMkLst>
          <pc:docMk/>
          <pc:sldMk cId="1272980202" sldId="270"/>
        </pc:sldMkLst>
      </pc:sldChg>
      <pc:sldChg chg="modSp mod">
        <pc:chgData name="Lexinton Gualberto Cepeda Astudillo" userId="036a51ca-9622-4a10-95c7-a6787cfcdd15" providerId="ADAL" clId="{08DBF032-6681-4946-BC38-CB728B896660}" dt="2024-04-05T15:12:49.576" v="250" actId="403"/>
        <pc:sldMkLst>
          <pc:docMk/>
          <pc:sldMk cId="2877508618" sldId="271"/>
        </pc:sldMkLst>
      </pc:sldChg>
      <pc:sldChg chg="modSp mod">
        <pc:chgData name="Lexinton Gualberto Cepeda Astudillo" userId="036a51ca-9622-4a10-95c7-a6787cfcdd15" providerId="ADAL" clId="{08DBF032-6681-4946-BC38-CB728B896660}" dt="2024-04-05T15:13:09.097" v="263" actId="27636"/>
        <pc:sldMkLst>
          <pc:docMk/>
          <pc:sldMk cId="1778280554" sldId="272"/>
        </pc:sldMkLst>
      </pc:sldChg>
      <pc:sldChg chg="modSp mod">
        <pc:chgData name="Lexinton Gualberto Cepeda Astudillo" userId="036a51ca-9622-4a10-95c7-a6787cfcdd15" providerId="ADAL" clId="{08DBF032-6681-4946-BC38-CB728B896660}" dt="2024-04-05T15:13:46.895" v="265" actId="403"/>
        <pc:sldMkLst>
          <pc:docMk/>
          <pc:sldMk cId="970963935" sldId="273"/>
        </pc:sldMkLst>
      </pc:sldChg>
      <pc:sldChg chg="modSp mod">
        <pc:chgData name="Lexinton Gualberto Cepeda Astudillo" userId="036a51ca-9622-4a10-95c7-a6787cfcdd15" providerId="ADAL" clId="{08DBF032-6681-4946-BC38-CB728B896660}" dt="2024-04-05T15:13:54.592" v="266" actId="403"/>
        <pc:sldMkLst>
          <pc:docMk/>
          <pc:sldMk cId="4098361448" sldId="274"/>
        </pc:sldMkLst>
      </pc:sldChg>
      <pc:sldChg chg="modSp mod">
        <pc:chgData name="Lexinton Gualberto Cepeda Astudillo" userId="036a51ca-9622-4a10-95c7-a6787cfcdd15" providerId="ADAL" clId="{08DBF032-6681-4946-BC38-CB728B896660}" dt="2024-04-05T15:08:58.160" v="130" actId="14100"/>
        <pc:sldMkLst>
          <pc:docMk/>
          <pc:sldMk cId="216747648" sldId="275"/>
        </pc:sldMkLst>
      </pc:sldChg>
      <pc:sldChg chg="modSp mod">
        <pc:chgData name="Lexinton Gualberto Cepeda Astudillo" userId="036a51ca-9622-4a10-95c7-a6787cfcdd15" providerId="ADAL" clId="{08DBF032-6681-4946-BC38-CB728B896660}" dt="2024-04-05T15:09:06.632" v="132" actId="403"/>
        <pc:sldMkLst>
          <pc:docMk/>
          <pc:sldMk cId="4004918990" sldId="276"/>
        </pc:sldMkLst>
      </pc:sldChg>
      <pc:sldChg chg="modSp mod">
        <pc:chgData name="Lexinton Gualberto Cepeda Astudillo" userId="036a51ca-9622-4a10-95c7-a6787cfcdd15" providerId="ADAL" clId="{08DBF032-6681-4946-BC38-CB728B896660}" dt="2024-04-05T14:58:38.608" v="6" actId="14100"/>
        <pc:sldMkLst>
          <pc:docMk/>
          <pc:sldMk cId="4192272229" sldId="278"/>
        </pc:sldMkLst>
      </pc:sldChg>
      <pc:sldChg chg="modSp mod">
        <pc:chgData name="Lexinton Gualberto Cepeda Astudillo" userId="036a51ca-9622-4a10-95c7-a6787cfcdd15" providerId="ADAL" clId="{08DBF032-6681-4946-BC38-CB728B896660}" dt="2024-04-05T15:03:22.894" v="20" actId="403"/>
        <pc:sldMkLst>
          <pc:docMk/>
          <pc:sldMk cId="505683050" sldId="280"/>
        </pc:sldMkLst>
      </pc:sldChg>
      <pc:sldChg chg="modSp mod">
        <pc:chgData name="Lexinton Gualberto Cepeda Astudillo" userId="036a51ca-9622-4a10-95c7-a6787cfcdd15" providerId="ADAL" clId="{08DBF032-6681-4946-BC38-CB728B896660}" dt="2024-04-05T15:04:12.102" v="51" actId="14100"/>
        <pc:sldMkLst>
          <pc:docMk/>
          <pc:sldMk cId="1634337566" sldId="281"/>
        </pc:sldMkLst>
      </pc:sldChg>
      <pc:sldChg chg="modSp mod">
        <pc:chgData name="Lexinton Gualberto Cepeda Astudillo" userId="036a51ca-9622-4a10-95c7-a6787cfcdd15" providerId="ADAL" clId="{08DBF032-6681-4946-BC38-CB728B896660}" dt="2024-04-05T15:16:46.742" v="316" actId="403"/>
        <pc:sldMkLst>
          <pc:docMk/>
          <pc:sldMk cId="3161614443" sldId="286"/>
        </pc:sldMkLst>
      </pc:sldChg>
      <pc:sldChg chg="modSp mod">
        <pc:chgData name="Lexinton Gualberto Cepeda Astudillo" userId="036a51ca-9622-4a10-95c7-a6787cfcdd15" providerId="ADAL" clId="{08DBF032-6681-4946-BC38-CB728B896660}" dt="2024-04-10T13:23:51.243" v="398" actId="14100"/>
        <pc:sldMkLst>
          <pc:docMk/>
          <pc:sldMk cId="1792179575" sldId="288"/>
        </pc:sldMkLst>
      </pc:sldChg>
      <pc:sldChg chg="modSp mod">
        <pc:chgData name="Lexinton Gualberto Cepeda Astudillo" userId="036a51ca-9622-4a10-95c7-a6787cfcdd15" providerId="ADAL" clId="{08DBF032-6681-4946-BC38-CB728B896660}" dt="2024-04-05T15:17:18.672" v="347" actId="403"/>
        <pc:sldMkLst>
          <pc:docMk/>
          <pc:sldMk cId="3724578476" sldId="291"/>
        </pc:sldMkLst>
      </pc:sldChg>
      <pc:sldChg chg="modSp mod">
        <pc:chgData name="Lexinton Gualberto Cepeda Astudillo" userId="036a51ca-9622-4a10-95c7-a6787cfcdd15" providerId="ADAL" clId="{08DBF032-6681-4946-BC38-CB728B896660}" dt="2024-04-05T15:18:02.870" v="364" actId="14100"/>
        <pc:sldMkLst>
          <pc:docMk/>
          <pc:sldMk cId="1131913283" sldId="292"/>
        </pc:sldMkLst>
      </pc:sldChg>
      <pc:sldChg chg="addSp modSp add mod">
        <pc:chgData name="Lexinton Gualberto Cepeda Astudillo" userId="036a51ca-9622-4a10-95c7-a6787cfcdd15" providerId="ADAL" clId="{08DBF032-6681-4946-BC38-CB728B896660}" dt="2024-04-05T15:02:20.494" v="17" actId="14100"/>
        <pc:sldMkLst>
          <pc:docMk/>
          <pc:sldMk cId="3524019060" sldId="293"/>
        </pc:sldMkLst>
      </pc:sldChg>
      <pc:sldChg chg="addSp delSp modSp add mod">
        <pc:chgData name="Lexinton Gualberto Cepeda Astudillo" userId="036a51ca-9622-4a10-95c7-a6787cfcdd15" providerId="ADAL" clId="{08DBF032-6681-4946-BC38-CB728B896660}" dt="2024-04-12T13:03:48.083" v="404" actId="14100"/>
        <pc:sldMkLst>
          <pc:docMk/>
          <pc:sldMk cId="1281306922" sldId="294"/>
        </pc:sldMkLst>
      </pc:sldChg>
      <pc:sldChg chg="addSp delSp modSp add mod setBg">
        <pc:chgData name="Lexinton Gualberto Cepeda Astudillo" userId="036a51ca-9622-4a10-95c7-a6787cfcdd15" providerId="ADAL" clId="{08DBF032-6681-4946-BC38-CB728B896660}" dt="2024-04-12T13:12:24.399" v="447" actId="26606"/>
        <pc:sldMkLst>
          <pc:docMk/>
          <pc:sldMk cId="2607292647" sldId="295"/>
        </pc:sldMkLst>
      </pc:sldChg>
      <pc:sldChg chg="addSp modSp add mod">
        <pc:chgData name="Lexinton Gualberto Cepeda Astudillo" userId="036a51ca-9622-4a10-95c7-a6787cfcdd15" providerId="ADAL" clId="{08DBF032-6681-4946-BC38-CB728B896660}" dt="2024-04-10T13:23:03.779" v="374" actId="1035"/>
        <pc:sldMkLst>
          <pc:docMk/>
          <pc:sldMk cId="757985217" sldId="296"/>
        </pc:sldMkLst>
      </pc:sldChg>
      <pc:sldChg chg="addSp delSp modSp add mod">
        <pc:chgData name="Lexinton Gualberto Cepeda Astudillo" userId="036a51ca-9622-4a10-95c7-a6787cfcdd15" providerId="ADAL" clId="{08DBF032-6681-4946-BC38-CB728B896660}" dt="2024-04-05T15:19:16.550" v="369" actId="14100"/>
        <pc:sldMkLst>
          <pc:docMk/>
          <pc:sldMk cId="4290837247" sldId="297"/>
        </pc:sldMkLst>
      </pc:sldChg>
      <pc:sldChg chg="add">
        <pc:chgData name="Lexinton Gualberto Cepeda Astudillo" userId="036a51ca-9622-4a10-95c7-a6787cfcdd15" providerId="ADAL" clId="{08DBF032-6681-4946-BC38-CB728B896660}" dt="2024-04-12T13:03:19.933" v="399" actId="2890"/>
        <pc:sldMkLst>
          <pc:docMk/>
          <pc:sldMk cId="3633364571" sldId="298"/>
        </pc:sldMkLst>
      </pc:sldChg>
      <pc:sldChg chg="addSp delSp modSp add">
        <pc:chgData name="Lexinton Gualberto Cepeda Astudillo" userId="036a51ca-9622-4a10-95c7-a6787cfcdd15" providerId="ADAL" clId="{08DBF032-6681-4946-BC38-CB728B896660}" dt="2024-04-12T13:07:19.204" v="415" actId="14100"/>
        <pc:sldMkLst>
          <pc:docMk/>
          <pc:sldMk cId="278712958" sldId="299"/>
        </pc:sldMkLst>
      </pc:sldChg>
      <pc:sldChg chg="addSp delSp modSp add mod setBg">
        <pc:chgData name="Lexinton Gualberto Cepeda Astudillo" userId="036a51ca-9622-4a10-95c7-a6787cfcdd15" providerId="ADAL" clId="{08DBF032-6681-4946-BC38-CB728B896660}" dt="2024-04-12T13:12:20.428" v="446" actId="26606"/>
        <pc:sldMkLst>
          <pc:docMk/>
          <pc:sldMk cId="1726637070" sldId="300"/>
        </pc:sldMkLst>
      </pc:sldChg>
      <pc:sldChg chg="delSp add del">
        <pc:chgData name="Lexinton Gualberto Cepeda Astudillo" userId="036a51ca-9622-4a10-95c7-a6787cfcdd15" providerId="ADAL" clId="{08DBF032-6681-4946-BC38-CB728B896660}" dt="2024-04-12T13:11:44.713" v="437" actId="47"/>
        <pc:sldMkLst>
          <pc:docMk/>
          <pc:sldMk cId="1854437284" sldId="301"/>
        </pc:sldMkLst>
      </pc:sldChg>
      <pc:sldChg chg="addSp delSp modSp add mod ord setBg">
        <pc:chgData name="Lexinton Gualberto Cepeda Astudillo" userId="036a51ca-9622-4a10-95c7-a6787cfcdd15" providerId="ADAL" clId="{08DBF032-6681-4946-BC38-CB728B896660}" dt="2024-04-12T13:13:51.852" v="507" actId="26606"/>
        <pc:sldMkLst>
          <pc:docMk/>
          <pc:sldMk cId="1979901254" sldId="301"/>
        </pc:sldMkLst>
      </pc:sldChg>
    </pc:docChg>
  </pc:docChgLst>
  <pc:docChgLst>
    <pc:chgData name="Lexinton Gualberto Cepeda Astudillo" userId="036a51ca-9622-4a10-95c7-a6787cfcdd15" providerId="ADAL" clId="{436C96BB-2D7D-4EF4-9EF5-60BCE138BD57}"/>
    <pc:docChg chg="addSld delSld modSld">
      <pc:chgData name="Lexinton Gualberto Cepeda Astudillo" userId="036a51ca-9622-4a10-95c7-a6787cfcdd15" providerId="ADAL" clId="{436C96BB-2D7D-4EF4-9EF5-60BCE138BD57}" dt="2024-10-09T21:42:00.064" v="2"/>
      <pc:docMkLst>
        <pc:docMk/>
      </pc:docMkLst>
      <pc:sldChg chg="add del">
        <pc:chgData name="Lexinton Gualberto Cepeda Astudillo" userId="036a51ca-9622-4a10-95c7-a6787cfcdd15" providerId="ADAL" clId="{436C96BB-2D7D-4EF4-9EF5-60BCE138BD57}" dt="2024-10-09T21:37:51.029" v="1"/>
        <pc:sldMkLst>
          <pc:docMk/>
          <pc:sldMk cId="1895333286" sldId="256"/>
        </pc:sldMkLst>
      </pc:sldChg>
      <pc:sldChg chg="add">
        <pc:chgData name="Lexinton Gualberto Cepeda Astudillo" userId="036a51ca-9622-4a10-95c7-a6787cfcdd15" providerId="ADAL" clId="{436C96BB-2D7D-4EF4-9EF5-60BCE138BD57}" dt="2024-10-09T21:42:00.064" v="2"/>
        <pc:sldMkLst>
          <pc:docMk/>
          <pc:sldMk cId="318713268" sldId="263"/>
        </pc:sldMkLst>
      </pc:sldChg>
      <pc:sldChg chg="add">
        <pc:chgData name="Lexinton Gualberto Cepeda Astudillo" userId="036a51ca-9622-4a10-95c7-a6787cfcdd15" providerId="ADAL" clId="{436C96BB-2D7D-4EF4-9EF5-60BCE138BD57}" dt="2024-10-09T21:42:00.064" v="2"/>
        <pc:sldMkLst>
          <pc:docMk/>
          <pc:sldMk cId="3508180530" sldId="264"/>
        </pc:sldMkLst>
      </pc:sldChg>
      <pc:sldChg chg="add">
        <pc:chgData name="Lexinton Gualberto Cepeda Astudillo" userId="036a51ca-9622-4a10-95c7-a6787cfcdd15" providerId="ADAL" clId="{436C96BB-2D7D-4EF4-9EF5-60BCE138BD57}" dt="2024-10-09T21:42:00.064" v="2"/>
        <pc:sldMkLst>
          <pc:docMk/>
          <pc:sldMk cId="2587775525" sldId="265"/>
        </pc:sldMkLst>
      </pc:sldChg>
      <pc:sldChg chg="add">
        <pc:chgData name="Lexinton Gualberto Cepeda Astudillo" userId="036a51ca-9622-4a10-95c7-a6787cfcdd15" providerId="ADAL" clId="{436C96BB-2D7D-4EF4-9EF5-60BCE138BD57}" dt="2024-10-09T21:37:51.029" v="1"/>
        <pc:sldMkLst>
          <pc:docMk/>
          <pc:sldMk cId="3413314834" sldId="302"/>
        </pc:sldMkLst>
      </pc:sldChg>
      <pc:sldChg chg="add">
        <pc:chgData name="Lexinton Gualberto Cepeda Astudillo" userId="036a51ca-9622-4a10-95c7-a6787cfcdd15" providerId="ADAL" clId="{436C96BB-2D7D-4EF4-9EF5-60BCE138BD57}" dt="2024-10-09T21:42:00.064" v="2"/>
        <pc:sldMkLst>
          <pc:docMk/>
          <pc:sldMk cId="619326770" sldId="303"/>
        </pc:sldMkLst>
      </pc:sldChg>
      <pc:sldChg chg="add">
        <pc:chgData name="Lexinton Gualberto Cepeda Astudillo" userId="036a51ca-9622-4a10-95c7-a6787cfcdd15" providerId="ADAL" clId="{436C96BB-2D7D-4EF4-9EF5-60BCE138BD57}" dt="2024-10-09T21:42:00.064" v="2"/>
        <pc:sldMkLst>
          <pc:docMk/>
          <pc:sldMk cId="1130308603" sldId="304"/>
        </pc:sldMkLst>
      </pc:sldChg>
      <pc:sldChg chg="add">
        <pc:chgData name="Lexinton Gualberto Cepeda Astudillo" userId="036a51ca-9622-4a10-95c7-a6787cfcdd15" providerId="ADAL" clId="{436C96BB-2D7D-4EF4-9EF5-60BCE138BD57}" dt="2024-10-09T21:42:00.064" v="2"/>
        <pc:sldMkLst>
          <pc:docMk/>
          <pc:sldMk cId="1995948347" sldId="305"/>
        </pc:sldMkLst>
      </pc:sldChg>
      <pc:sldChg chg="add">
        <pc:chgData name="Lexinton Gualberto Cepeda Astudillo" userId="036a51ca-9622-4a10-95c7-a6787cfcdd15" providerId="ADAL" clId="{436C96BB-2D7D-4EF4-9EF5-60BCE138BD57}" dt="2024-10-09T21:42:00.064" v="2"/>
        <pc:sldMkLst>
          <pc:docMk/>
          <pc:sldMk cId="345903152" sldId="306"/>
        </pc:sldMkLst>
      </pc:sldChg>
      <pc:sldChg chg="add">
        <pc:chgData name="Lexinton Gualberto Cepeda Astudillo" userId="036a51ca-9622-4a10-95c7-a6787cfcdd15" providerId="ADAL" clId="{436C96BB-2D7D-4EF4-9EF5-60BCE138BD57}" dt="2024-10-09T21:42:00.064" v="2"/>
        <pc:sldMkLst>
          <pc:docMk/>
          <pc:sldMk cId="1186931883" sldId="307"/>
        </pc:sldMkLst>
      </pc:sldChg>
      <pc:sldChg chg="add">
        <pc:chgData name="Lexinton Gualberto Cepeda Astudillo" userId="036a51ca-9622-4a10-95c7-a6787cfcdd15" providerId="ADAL" clId="{436C96BB-2D7D-4EF4-9EF5-60BCE138BD57}" dt="2024-10-09T21:42:00.064" v="2"/>
        <pc:sldMkLst>
          <pc:docMk/>
          <pc:sldMk cId="2214621588" sldId="308"/>
        </pc:sldMkLst>
      </pc:sldChg>
      <pc:sldChg chg="add">
        <pc:chgData name="Lexinton Gualberto Cepeda Astudillo" userId="036a51ca-9622-4a10-95c7-a6787cfcdd15" providerId="ADAL" clId="{436C96BB-2D7D-4EF4-9EF5-60BCE138BD57}" dt="2024-10-09T21:42:00.064" v="2"/>
        <pc:sldMkLst>
          <pc:docMk/>
          <pc:sldMk cId="2459821086" sldId="309"/>
        </pc:sldMkLst>
      </pc:sldChg>
      <pc:sldChg chg="add">
        <pc:chgData name="Lexinton Gualberto Cepeda Astudillo" userId="036a51ca-9622-4a10-95c7-a6787cfcdd15" providerId="ADAL" clId="{436C96BB-2D7D-4EF4-9EF5-60BCE138BD57}" dt="2024-10-09T21:42:00.064" v="2"/>
        <pc:sldMkLst>
          <pc:docMk/>
          <pc:sldMk cId="1921438593" sldId="310"/>
        </pc:sldMkLst>
      </pc:sldChg>
      <pc:sldChg chg="add">
        <pc:chgData name="Lexinton Gualberto Cepeda Astudillo" userId="036a51ca-9622-4a10-95c7-a6787cfcdd15" providerId="ADAL" clId="{436C96BB-2D7D-4EF4-9EF5-60BCE138BD57}" dt="2024-10-09T21:42:00.064" v="2"/>
        <pc:sldMkLst>
          <pc:docMk/>
          <pc:sldMk cId="754425295" sldId="311"/>
        </pc:sldMkLst>
      </pc:sldChg>
      <pc:sldChg chg="add">
        <pc:chgData name="Lexinton Gualberto Cepeda Astudillo" userId="036a51ca-9622-4a10-95c7-a6787cfcdd15" providerId="ADAL" clId="{436C96BB-2D7D-4EF4-9EF5-60BCE138BD57}" dt="2024-10-09T21:42:00.064" v="2"/>
        <pc:sldMkLst>
          <pc:docMk/>
          <pc:sldMk cId="170297100" sldId="312"/>
        </pc:sldMkLst>
      </pc:sldChg>
      <pc:sldChg chg="add">
        <pc:chgData name="Lexinton Gualberto Cepeda Astudillo" userId="036a51ca-9622-4a10-95c7-a6787cfcdd15" providerId="ADAL" clId="{436C96BB-2D7D-4EF4-9EF5-60BCE138BD57}" dt="2024-10-09T21:42:00.064" v="2"/>
        <pc:sldMkLst>
          <pc:docMk/>
          <pc:sldMk cId="1464686905" sldId="313"/>
        </pc:sldMkLst>
      </pc:sldChg>
      <pc:sldChg chg="add">
        <pc:chgData name="Lexinton Gualberto Cepeda Astudillo" userId="036a51ca-9622-4a10-95c7-a6787cfcdd15" providerId="ADAL" clId="{436C96BB-2D7D-4EF4-9EF5-60BCE138BD57}" dt="2024-10-09T21:42:00.064" v="2"/>
        <pc:sldMkLst>
          <pc:docMk/>
          <pc:sldMk cId="2956679856" sldId="314"/>
        </pc:sldMkLst>
      </pc:sldChg>
      <pc:sldChg chg="add">
        <pc:chgData name="Lexinton Gualberto Cepeda Astudillo" userId="036a51ca-9622-4a10-95c7-a6787cfcdd15" providerId="ADAL" clId="{436C96BB-2D7D-4EF4-9EF5-60BCE138BD57}" dt="2024-10-09T21:42:00.064" v="2"/>
        <pc:sldMkLst>
          <pc:docMk/>
          <pc:sldMk cId="3888048957" sldId="315"/>
        </pc:sldMkLst>
      </pc:sldChg>
      <pc:sldChg chg="add">
        <pc:chgData name="Lexinton Gualberto Cepeda Astudillo" userId="036a51ca-9622-4a10-95c7-a6787cfcdd15" providerId="ADAL" clId="{436C96BB-2D7D-4EF4-9EF5-60BCE138BD57}" dt="2024-10-09T21:42:00.064" v="2"/>
        <pc:sldMkLst>
          <pc:docMk/>
          <pc:sldMk cId="1691396090" sldId="316"/>
        </pc:sldMkLst>
      </pc:sldChg>
      <pc:sldChg chg="add">
        <pc:chgData name="Lexinton Gualberto Cepeda Astudillo" userId="036a51ca-9622-4a10-95c7-a6787cfcdd15" providerId="ADAL" clId="{436C96BB-2D7D-4EF4-9EF5-60BCE138BD57}" dt="2024-10-09T21:42:00.064" v="2"/>
        <pc:sldMkLst>
          <pc:docMk/>
          <pc:sldMk cId="2431601213" sldId="317"/>
        </pc:sldMkLst>
      </pc:sldChg>
    </pc:docChg>
  </pc:docChgLst>
  <pc:docChgLst>
    <pc:chgData name="Lexinton Gualberto Cepeda Astudillo" userId="036a51ca-9622-4a10-95c7-a6787cfcdd15" providerId="ADAL" clId="{22872A27-7E15-43ED-B287-2175443ABDBC}"/>
    <pc:docChg chg="undo custSel addSld modSld">
      <pc:chgData name="Lexinton Gualberto Cepeda Astudillo" userId="036a51ca-9622-4a10-95c7-a6787cfcdd15" providerId="ADAL" clId="{22872A27-7E15-43ED-B287-2175443ABDBC}" dt="2025-04-03T16:10:51.084" v="209" actId="14100"/>
      <pc:docMkLst>
        <pc:docMk/>
      </pc:docMkLst>
      <pc:sldChg chg="modSp mod">
        <pc:chgData name="Lexinton Gualberto Cepeda Astudillo" userId="036a51ca-9622-4a10-95c7-a6787cfcdd15" providerId="ADAL" clId="{22872A27-7E15-43ED-B287-2175443ABDBC}" dt="2025-04-03T16:10:51.084" v="209" actId="14100"/>
        <pc:sldMkLst>
          <pc:docMk/>
          <pc:sldMk cId="1792179575" sldId="288"/>
        </pc:sldMkLst>
        <pc:picChg chg="mod">
          <ac:chgData name="Lexinton Gualberto Cepeda Astudillo" userId="036a51ca-9622-4a10-95c7-a6787cfcdd15" providerId="ADAL" clId="{22872A27-7E15-43ED-B287-2175443ABDBC}" dt="2025-04-03T16:10:51.084" v="209" actId="14100"/>
          <ac:picMkLst>
            <pc:docMk/>
            <pc:sldMk cId="1792179575" sldId="288"/>
            <ac:picMk id="5" creationId="{9FFCFC0D-EFD6-A06E-D943-BFC1C7C38C1B}"/>
          </ac:picMkLst>
        </pc:picChg>
      </pc:sldChg>
      <pc:sldChg chg="addSp delSp modSp add mod setBg setClrOvrMap">
        <pc:chgData name="Lexinton Gualberto Cepeda Astudillo" userId="036a51ca-9622-4a10-95c7-a6787cfcdd15" providerId="ADAL" clId="{22872A27-7E15-43ED-B287-2175443ABDBC}" dt="2025-04-03T16:01:39.527" v="85" actId="20577"/>
        <pc:sldMkLst>
          <pc:docMk/>
          <pc:sldMk cId="986525193" sldId="318"/>
        </pc:sldMkLst>
        <pc:spChg chg="mod ord">
          <ac:chgData name="Lexinton Gualberto Cepeda Astudillo" userId="036a51ca-9622-4a10-95c7-a6787cfcdd15" providerId="ADAL" clId="{22872A27-7E15-43ED-B287-2175443ABDBC}" dt="2025-04-03T15:56:39.962" v="17" actId="26606"/>
          <ac:spMkLst>
            <pc:docMk/>
            <pc:sldMk cId="986525193" sldId="318"/>
            <ac:spMk id="2" creationId="{A29B19F8-5610-92FB-C519-F7E7E7529C65}"/>
          </ac:spMkLst>
        </pc:spChg>
        <pc:spChg chg="mod ord">
          <ac:chgData name="Lexinton Gualberto Cepeda Astudillo" userId="036a51ca-9622-4a10-95c7-a6787cfcdd15" providerId="ADAL" clId="{22872A27-7E15-43ED-B287-2175443ABDBC}" dt="2025-04-03T16:01:39.527" v="85" actId="20577"/>
          <ac:spMkLst>
            <pc:docMk/>
            <pc:sldMk cId="986525193" sldId="318"/>
            <ac:spMk id="3" creationId="{7F14918A-9D72-42AF-0B66-A81E52EB7E9F}"/>
          </ac:spMkLst>
        </pc:spChg>
        <pc:spChg chg="add del">
          <ac:chgData name="Lexinton Gualberto Cepeda Astudillo" userId="036a51ca-9622-4a10-95c7-a6787cfcdd15" providerId="ADAL" clId="{22872A27-7E15-43ED-B287-2175443ABDBC}" dt="2025-04-03T15:54:58.619" v="3" actId="22"/>
          <ac:spMkLst>
            <pc:docMk/>
            <pc:sldMk cId="986525193" sldId="318"/>
            <ac:spMk id="5" creationId="{8ED9EB91-C629-5200-2030-533964ECC57B}"/>
          </ac:spMkLst>
        </pc:spChg>
        <pc:spChg chg="add del">
          <ac:chgData name="Lexinton Gualberto Cepeda Astudillo" userId="036a51ca-9622-4a10-95c7-a6787cfcdd15" providerId="ADAL" clId="{22872A27-7E15-43ED-B287-2175443ABDBC}" dt="2025-04-03T15:56:39.962" v="17" actId="26606"/>
          <ac:spMkLst>
            <pc:docMk/>
            <pc:sldMk cId="986525193" sldId="318"/>
            <ac:spMk id="4125" creationId="{37119B16-2117-4D36-6FF9-18AF4A64EF62}"/>
          </ac:spMkLst>
        </pc:spChg>
        <pc:spChg chg="add del">
          <ac:chgData name="Lexinton Gualberto Cepeda Astudillo" userId="036a51ca-9622-4a10-95c7-a6787cfcdd15" providerId="ADAL" clId="{22872A27-7E15-43ED-B287-2175443ABDBC}" dt="2025-04-03T15:56:16.091" v="6" actId="26606"/>
          <ac:spMkLst>
            <pc:docMk/>
            <pc:sldMk cId="986525193" sldId="318"/>
            <ac:spMk id="4131" creationId="{48FE65CB-EFD8-497D-A30A-093E20EACB05}"/>
          </ac:spMkLst>
        </pc:spChg>
        <pc:spChg chg="add del">
          <ac:chgData name="Lexinton Gualberto Cepeda Astudillo" userId="036a51ca-9622-4a10-95c7-a6787cfcdd15" providerId="ADAL" clId="{22872A27-7E15-43ED-B287-2175443ABDBC}" dt="2025-04-03T15:56:21.838" v="8" actId="26606"/>
          <ac:spMkLst>
            <pc:docMk/>
            <pc:sldMk cId="986525193" sldId="318"/>
            <ac:spMk id="4135" creationId="{10D21FCB-56CB-4EFA-A79A-A9A8EC0F722E}"/>
          </ac:spMkLst>
        </pc:spChg>
        <pc:spChg chg="add del">
          <ac:chgData name="Lexinton Gualberto Cepeda Astudillo" userId="036a51ca-9622-4a10-95c7-a6787cfcdd15" providerId="ADAL" clId="{22872A27-7E15-43ED-B287-2175443ABDBC}" dt="2025-04-03T15:56:24.541" v="10" actId="26606"/>
          <ac:spMkLst>
            <pc:docMk/>
            <pc:sldMk cId="986525193" sldId="318"/>
            <ac:spMk id="4139" creationId="{D77CF7D5-36A3-4ED3-AE46-77E42D2AA7FD}"/>
          </ac:spMkLst>
        </pc:spChg>
        <pc:spChg chg="add del">
          <ac:chgData name="Lexinton Gualberto Cepeda Astudillo" userId="036a51ca-9622-4a10-95c7-a6787cfcdd15" providerId="ADAL" clId="{22872A27-7E15-43ED-B287-2175443ABDBC}" dt="2025-04-03T15:56:29.781" v="12" actId="26606"/>
          <ac:spMkLst>
            <pc:docMk/>
            <pc:sldMk cId="986525193" sldId="318"/>
            <ac:spMk id="4141" creationId="{61210F8D-F7F2-47FC-91CB-247E361A59FB}"/>
          </ac:spMkLst>
        </pc:spChg>
        <pc:spChg chg="add del">
          <ac:chgData name="Lexinton Gualberto Cepeda Astudillo" userId="036a51ca-9622-4a10-95c7-a6787cfcdd15" providerId="ADAL" clId="{22872A27-7E15-43ED-B287-2175443ABDBC}" dt="2025-04-03T15:56:34.960" v="14" actId="26606"/>
          <ac:spMkLst>
            <pc:docMk/>
            <pc:sldMk cId="986525193" sldId="318"/>
            <ac:spMk id="4144" creationId="{6E3254AE-C4CD-426D-A6E8-7FA13B0F889C}"/>
          </ac:spMkLst>
        </pc:spChg>
        <pc:spChg chg="add del">
          <ac:chgData name="Lexinton Gualberto Cepeda Astudillo" userId="036a51ca-9622-4a10-95c7-a6787cfcdd15" providerId="ADAL" clId="{22872A27-7E15-43ED-B287-2175443ABDBC}" dt="2025-04-03T15:56:39.946" v="16" actId="26606"/>
          <ac:spMkLst>
            <pc:docMk/>
            <pc:sldMk cId="986525193" sldId="318"/>
            <ac:spMk id="4147" creationId="{446F2B05-D14A-46C1-B94D-81BAFA34CA8C}"/>
          </ac:spMkLst>
        </pc:spChg>
        <pc:spChg chg="add">
          <ac:chgData name="Lexinton Gualberto Cepeda Astudillo" userId="036a51ca-9622-4a10-95c7-a6787cfcdd15" providerId="ADAL" clId="{22872A27-7E15-43ED-B287-2175443ABDBC}" dt="2025-04-03T15:56:39.962" v="17" actId="26606"/>
          <ac:spMkLst>
            <pc:docMk/>
            <pc:sldMk cId="986525193" sldId="318"/>
            <ac:spMk id="4150" creationId="{48FE65CB-EFD8-497D-A30A-093E20EACB05}"/>
          </ac:spMkLst>
        </pc:spChg>
        <pc:picChg chg="add mod ord">
          <ac:chgData name="Lexinton Gualberto Cepeda Astudillo" userId="036a51ca-9622-4a10-95c7-a6787cfcdd15" providerId="ADAL" clId="{22872A27-7E15-43ED-B287-2175443ABDBC}" dt="2025-04-03T15:58:40.300" v="55" actId="14100"/>
          <ac:picMkLst>
            <pc:docMk/>
            <pc:sldMk cId="986525193" sldId="318"/>
            <ac:picMk id="7" creationId="{EE3928D7-7397-61B6-0841-60E8655BD077}"/>
          </ac:picMkLst>
        </pc:picChg>
        <pc:picChg chg="del">
          <ac:chgData name="Lexinton Gualberto Cepeda Astudillo" userId="036a51ca-9622-4a10-95c7-a6787cfcdd15" providerId="ADAL" clId="{22872A27-7E15-43ED-B287-2175443ABDBC}" dt="2025-04-03T15:54:10.047" v="1" actId="478"/>
          <ac:picMkLst>
            <pc:docMk/>
            <pc:sldMk cId="986525193" sldId="318"/>
            <ac:picMk id="4100" creationId="{74A5EB6C-EC4B-181E-B371-4F8E947E917B}"/>
          </ac:picMkLst>
        </pc:picChg>
        <pc:picChg chg="add del">
          <ac:chgData name="Lexinton Gualberto Cepeda Astudillo" userId="036a51ca-9622-4a10-95c7-a6787cfcdd15" providerId="ADAL" clId="{22872A27-7E15-43ED-B287-2175443ABDBC}" dt="2025-04-03T15:56:39.962" v="17" actId="26606"/>
          <ac:picMkLst>
            <pc:docMk/>
            <pc:sldMk cId="986525193" sldId="318"/>
            <ac:picMk id="4126" creationId="{3128DA70-47B4-7BD8-A36C-0CFDA2539C43}"/>
          </ac:picMkLst>
        </pc:picChg>
        <pc:picChg chg="add del">
          <ac:chgData name="Lexinton Gualberto Cepeda Astudillo" userId="036a51ca-9622-4a10-95c7-a6787cfcdd15" providerId="ADAL" clId="{22872A27-7E15-43ED-B287-2175443ABDBC}" dt="2025-04-03T15:56:16.091" v="6" actId="26606"/>
          <ac:picMkLst>
            <pc:docMk/>
            <pc:sldMk cId="986525193" sldId="318"/>
            <ac:picMk id="4133" creationId="{00E374F5-52B2-4260-8B1C-54237931F069}"/>
          </ac:picMkLst>
        </pc:picChg>
        <pc:picChg chg="add del">
          <ac:chgData name="Lexinton Gualberto Cepeda Astudillo" userId="036a51ca-9622-4a10-95c7-a6787cfcdd15" providerId="ADAL" clId="{22872A27-7E15-43ED-B287-2175443ABDBC}" dt="2025-04-03T15:56:21.838" v="8" actId="26606"/>
          <ac:picMkLst>
            <pc:docMk/>
            <pc:sldMk cId="986525193" sldId="318"/>
            <ac:picMk id="4136" creationId="{B1027BD9-272C-4CC4-9396-1708F8B1F40D}"/>
          </ac:picMkLst>
        </pc:picChg>
        <pc:picChg chg="add del">
          <ac:chgData name="Lexinton Gualberto Cepeda Astudillo" userId="036a51ca-9622-4a10-95c7-a6787cfcdd15" providerId="ADAL" clId="{22872A27-7E15-43ED-B287-2175443ABDBC}" dt="2025-04-03T15:56:24.541" v="10" actId="26606"/>
          <ac:picMkLst>
            <pc:docMk/>
            <pc:sldMk cId="986525193" sldId="318"/>
            <ac:picMk id="4138" creationId="{21CB8282-44AF-40D0-A7E2-03734788DC49}"/>
          </ac:picMkLst>
        </pc:picChg>
        <pc:picChg chg="add del">
          <ac:chgData name="Lexinton Gualberto Cepeda Astudillo" userId="036a51ca-9622-4a10-95c7-a6787cfcdd15" providerId="ADAL" clId="{22872A27-7E15-43ED-B287-2175443ABDBC}" dt="2025-04-03T15:56:29.781" v="12" actId="26606"/>
          <ac:picMkLst>
            <pc:docMk/>
            <pc:sldMk cId="986525193" sldId="318"/>
            <ac:picMk id="4142" creationId="{41509D60-00A2-43CB-85EE-55A4E714BF9A}"/>
          </ac:picMkLst>
        </pc:picChg>
        <pc:picChg chg="add del">
          <ac:chgData name="Lexinton Gualberto Cepeda Astudillo" userId="036a51ca-9622-4a10-95c7-a6787cfcdd15" providerId="ADAL" clId="{22872A27-7E15-43ED-B287-2175443ABDBC}" dt="2025-04-03T15:56:34.960" v="14" actId="26606"/>
          <ac:picMkLst>
            <pc:docMk/>
            <pc:sldMk cId="986525193" sldId="318"/>
            <ac:picMk id="4145" creationId="{F5C53434-A0C7-4A81-8EB0-D460DAD9BB65}"/>
          </ac:picMkLst>
        </pc:picChg>
        <pc:picChg chg="add del">
          <ac:chgData name="Lexinton Gualberto Cepeda Astudillo" userId="036a51ca-9622-4a10-95c7-a6787cfcdd15" providerId="ADAL" clId="{22872A27-7E15-43ED-B287-2175443ABDBC}" dt="2025-04-03T15:56:39.946" v="16" actId="26606"/>
          <ac:picMkLst>
            <pc:docMk/>
            <pc:sldMk cId="986525193" sldId="318"/>
            <ac:picMk id="4148" creationId="{DC21F734-A85A-4FEA-8CB8-6C72B8195C37}"/>
          </ac:picMkLst>
        </pc:picChg>
        <pc:picChg chg="add">
          <ac:chgData name="Lexinton Gualberto Cepeda Astudillo" userId="036a51ca-9622-4a10-95c7-a6787cfcdd15" providerId="ADAL" clId="{22872A27-7E15-43ED-B287-2175443ABDBC}" dt="2025-04-03T15:56:39.962" v="17" actId="26606"/>
          <ac:picMkLst>
            <pc:docMk/>
            <pc:sldMk cId="986525193" sldId="318"/>
            <ac:picMk id="4151" creationId="{00E374F5-52B2-4260-8B1C-54237931F069}"/>
          </ac:picMkLst>
        </pc:picChg>
      </pc:sldChg>
      <pc:sldChg chg="addSp delSp modSp add mod setBg setClrOvrMap">
        <pc:chgData name="Lexinton Gualberto Cepeda Astudillo" userId="036a51ca-9622-4a10-95c7-a6787cfcdd15" providerId="ADAL" clId="{22872A27-7E15-43ED-B287-2175443ABDBC}" dt="2025-04-03T16:06:16.499" v="207" actId="14100"/>
        <pc:sldMkLst>
          <pc:docMk/>
          <pc:sldMk cId="4227840681" sldId="319"/>
        </pc:sldMkLst>
        <pc:spChg chg="mod">
          <ac:chgData name="Lexinton Gualberto Cepeda Astudillo" userId="036a51ca-9622-4a10-95c7-a6787cfcdd15" providerId="ADAL" clId="{22872A27-7E15-43ED-B287-2175443ABDBC}" dt="2025-04-03T16:05:17.763" v="91" actId="26606"/>
          <ac:spMkLst>
            <pc:docMk/>
            <pc:sldMk cId="4227840681" sldId="319"/>
            <ac:spMk id="2" creationId="{02ABBFDE-CD3E-125A-DEBC-EB973FA4A237}"/>
          </ac:spMkLst>
        </pc:spChg>
        <pc:spChg chg="mod">
          <ac:chgData name="Lexinton Gualberto Cepeda Astudillo" userId="036a51ca-9622-4a10-95c7-a6787cfcdd15" providerId="ADAL" clId="{22872A27-7E15-43ED-B287-2175443ABDBC}" dt="2025-04-03T16:06:05.365" v="205" actId="1038"/>
          <ac:spMkLst>
            <pc:docMk/>
            <pc:sldMk cId="4227840681" sldId="319"/>
            <ac:spMk id="3" creationId="{C1043164-67E0-B46A-9369-6F4590317708}"/>
          </ac:spMkLst>
        </pc:spChg>
        <pc:spChg chg="add del">
          <ac:chgData name="Lexinton Gualberto Cepeda Astudillo" userId="036a51ca-9622-4a10-95c7-a6787cfcdd15" providerId="ADAL" clId="{22872A27-7E15-43ED-B287-2175443ABDBC}" dt="2025-04-03T16:05:17.731" v="90" actId="26606"/>
          <ac:spMkLst>
            <pc:docMk/>
            <pc:sldMk cId="4227840681" sldId="319"/>
            <ac:spMk id="12" creationId="{D77CF7D5-36A3-4ED3-AE46-77E42D2AA7FD}"/>
          </ac:spMkLst>
        </pc:spChg>
        <pc:spChg chg="add">
          <ac:chgData name="Lexinton Gualberto Cepeda Astudillo" userId="036a51ca-9622-4a10-95c7-a6787cfcdd15" providerId="ADAL" clId="{22872A27-7E15-43ED-B287-2175443ABDBC}" dt="2025-04-03T16:05:17.763" v="91" actId="26606"/>
          <ac:spMkLst>
            <pc:docMk/>
            <pc:sldMk cId="4227840681" sldId="319"/>
            <ac:spMk id="14" creationId="{2C8B6C12-BE49-45C7-8E88-D16FE2E6283B}"/>
          </ac:spMkLst>
        </pc:spChg>
        <pc:picChg chg="add mod ord">
          <ac:chgData name="Lexinton Gualberto Cepeda Astudillo" userId="036a51ca-9622-4a10-95c7-a6787cfcdd15" providerId="ADAL" clId="{22872A27-7E15-43ED-B287-2175443ABDBC}" dt="2025-04-03T16:06:16.499" v="207" actId="14100"/>
          <ac:picMkLst>
            <pc:docMk/>
            <pc:sldMk cId="4227840681" sldId="319"/>
            <ac:picMk id="5" creationId="{F4E73215-F989-6EAE-8373-A89925362809}"/>
          </ac:picMkLst>
        </pc:picChg>
        <pc:picChg chg="add del">
          <ac:chgData name="Lexinton Gualberto Cepeda Astudillo" userId="036a51ca-9622-4a10-95c7-a6787cfcdd15" providerId="ADAL" clId="{22872A27-7E15-43ED-B287-2175443ABDBC}" dt="2025-04-03T16:05:17.731" v="90" actId="26606"/>
          <ac:picMkLst>
            <pc:docMk/>
            <pc:sldMk cId="4227840681" sldId="319"/>
            <ac:picMk id="10" creationId="{21CB8282-44AF-40D0-A7E2-03734788DC49}"/>
          </ac:picMkLst>
        </pc:picChg>
        <pc:picChg chg="add">
          <ac:chgData name="Lexinton Gualberto Cepeda Astudillo" userId="036a51ca-9622-4a10-95c7-a6787cfcdd15" providerId="ADAL" clId="{22872A27-7E15-43ED-B287-2175443ABDBC}" dt="2025-04-03T16:05:17.763" v="91" actId="26606"/>
          <ac:picMkLst>
            <pc:docMk/>
            <pc:sldMk cId="4227840681" sldId="319"/>
            <ac:picMk id="15" creationId="{9D3FC01C-4EFD-4868-8317-4C9F86931895}"/>
          </ac:picMkLst>
        </pc:picChg>
        <pc:picChg chg="del">
          <ac:chgData name="Lexinton Gualberto Cepeda Astudillo" userId="036a51ca-9622-4a10-95c7-a6787cfcdd15" providerId="ADAL" clId="{22872A27-7E15-43ED-B287-2175443ABDBC}" dt="2025-04-03T16:03:21.421" v="87" actId="478"/>
          <ac:picMkLst>
            <pc:docMk/>
            <pc:sldMk cId="4227840681" sldId="319"/>
            <ac:picMk id="4100" creationId="{9AA8AE76-4C86-4074-652D-7B9F41F8F741}"/>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2544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52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52080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0752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50784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4/3/2025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78466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4/3/2025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90388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1680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5376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3319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1559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5485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5161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617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4/3/2025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8660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9932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4568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4/3/2025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39610478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concepto.de/politica/" TargetMode="External"/><Relationship Id="rId13" Type="http://schemas.openxmlformats.org/officeDocument/2006/relationships/hyperlink" Target="https://concepto.de/experiencia/" TargetMode="External"/><Relationship Id="rId3" Type="http://schemas.openxmlformats.org/officeDocument/2006/relationships/hyperlink" Target="https://concepto.de/educacion-4/" TargetMode="External"/><Relationship Id="rId7" Type="http://schemas.openxmlformats.org/officeDocument/2006/relationships/hyperlink" Target="https://concepto.de/sociologia/" TargetMode="External"/><Relationship Id="rId12" Type="http://schemas.openxmlformats.org/officeDocument/2006/relationships/hyperlink" Target="https://concepto.de/humano/" TargetMode="External"/><Relationship Id="rId2" Type="http://schemas.openxmlformats.org/officeDocument/2006/relationships/hyperlink" Target="https://concepto.de/ciencia/" TargetMode="External"/><Relationship Id="rId1" Type="http://schemas.openxmlformats.org/officeDocument/2006/relationships/slideLayout" Target="../slideLayouts/slideLayout2.xml"/><Relationship Id="rId6" Type="http://schemas.openxmlformats.org/officeDocument/2006/relationships/hyperlink" Target="https://concepto.de/psicologia-3/" TargetMode="External"/><Relationship Id="rId11" Type="http://schemas.openxmlformats.org/officeDocument/2006/relationships/hyperlink" Target="https://concepto.de/persona-2/" TargetMode="External"/><Relationship Id="rId5" Type="http://schemas.openxmlformats.org/officeDocument/2006/relationships/hyperlink" Target="https://concepto.de/historia/" TargetMode="External"/><Relationship Id="rId10" Type="http://schemas.openxmlformats.org/officeDocument/2006/relationships/hyperlink" Target="https://concepto.de/metodo/" TargetMode="External"/><Relationship Id="rId4" Type="http://schemas.openxmlformats.org/officeDocument/2006/relationships/hyperlink" Target="https://concepto.de/conocimiento/" TargetMode="External"/><Relationship Id="rId9" Type="http://schemas.openxmlformats.org/officeDocument/2006/relationships/hyperlink" Target="https://concepto.de/tecnica/" TargetMode="External"/><Relationship Id="rId14" Type="http://schemas.openxmlformats.org/officeDocument/2006/relationships/hyperlink" Target="https://concepto.de/pedagogia/#ixzz7RrPWJitf"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definiciona.com/seguimiento" TargetMode="External"/><Relationship Id="rId3" Type="http://schemas.openxmlformats.org/officeDocument/2006/relationships/hyperlink" Target="https://definiciona.com/educacion" TargetMode="External"/><Relationship Id="rId7" Type="http://schemas.openxmlformats.org/officeDocument/2006/relationships/hyperlink" Target="https://definiciona.com/revision" TargetMode="External"/><Relationship Id="rId2" Type="http://schemas.openxmlformats.org/officeDocument/2006/relationships/hyperlink" Target="https://definiciona.com/ciencia" TargetMode="External"/><Relationship Id="rId1" Type="http://schemas.openxmlformats.org/officeDocument/2006/relationships/slideLayout" Target="../slideLayouts/slideLayout2.xml"/><Relationship Id="rId6" Type="http://schemas.openxmlformats.org/officeDocument/2006/relationships/hyperlink" Target="https://definiciona.com/practica" TargetMode="External"/><Relationship Id="rId5" Type="http://schemas.openxmlformats.org/officeDocument/2006/relationships/hyperlink" Target="https://definiciona.com/desarrollo" TargetMode="External"/><Relationship Id="rId4" Type="http://schemas.openxmlformats.org/officeDocument/2006/relationships/hyperlink" Target="https://definiciona.com/sociedad" TargetMode="External"/><Relationship Id="rId9" Type="http://schemas.openxmlformats.org/officeDocument/2006/relationships/hyperlink" Target="https://definiciona.com/pedagogi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webscolar.com/la-didactica-especia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cielo.sld.cu/scielo.php?script=sci_arttext&amp;pid=S1684-18242018000400018#:~:text=La%20did%C3%A1ctica%20especial%2C%20tambi%C3%A9n%20denominada,o%20materia%20concreta%20de%20estudi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blogdidacticaedu.blogspot.com/2019/10/los-modelos-didacticos.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peremarques.net/actodid3.ht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efinicion.de/ensenanz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definicion.de/aprendizaj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F9DF4C-4B7B-8CE1-802B-C54BA938F3B1}"/>
              </a:ext>
            </a:extLst>
          </p:cNvPr>
          <p:cNvSpPr>
            <a:spLocks noGrp="1"/>
          </p:cNvSpPr>
          <p:nvPr>
            <p:ph type="ctrTitle"/>
          </p:nvPr>
        </p:nvSpPr>
        <p:spPr/>
        <p:txBody>
          <a:bodyPr/>
          <a:lstStyle/>
          <a:p>
            <a:r>
              <a:rPr lang="es-419" dirty="0"/>
              <a:t>Didáctica GENERAL</a:t>
            </a:r>
            <a:endParaRPr lang="es-EC" dirty="0"/>
          </a:p>
        </p:txBody>
      </p:sp>
      <p:sp>
        <p:nvSpPr>
          <p:cNvPr id="3" name="Subtítulo 2">
            <a:extLst>
              <a:ext uri="{FF2B5EF4-FFF2-40B4-BE49-F238E27FC236}">
                <a16:creationId xmlns:a16="http://schemas.microsoft.com/office/drawing/2014/main" id="{3F97FAB0-DB68-E752-5C28-308AB1C8BFC1}"/>
              </a:ext>
            </a:extLst>
          </p:cNvPr>
          <p:cNvSpPr>
            <a:spLocks noGrp="1"/>
          </p:cNvSpPr>
          <p:nvPr>
            <p:ph type="subTitle" idx="1"/>
          </p:nvPr>
        </p:nvSpPr>
        <p:spPr/>
        <p:txBody>
          <a:bodyPr/>
          <a:lstStyle/>
          <a:p>
            <a:r>
              <a:rPr lang="es-ES" sz="1800"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1.1. Encuadre Pedagógico</a:t>
            </a:r>
          </a:p>
        </p:txBody>
      </p:sp>
    </p:spTree>
    <p:extLst>
      <p:ext uri="{BB962C8B-B14F-4D97-AF65-F5344CB8AC3E}">
        <p14:creationId xmlns:p14="http://schemas.microsoft.com/office/powerpoint/2010/main" val="3413314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a:xfrm>
            <a:off x="913775" y="258287"/>
            <a:ext cx="10364451" cy="1596177"/>
          </a:xfrm>
        </p:spPr>
        <p:txBody>
          <a:bodyPr/>
          <a:lstStyle/>
          <a:p>
            <a:r>
              <a:rPr lang="es-ES" sz="3600"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1.2 Enfoques de la acción Didáctica</a:t>
            </a:r>
            <a:br>
              <a:rPr lang="es-EC"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1039092"/>
            <a:ext cx="10363826" cy="5017117"/>
          </a:xfrm>
        </p:spPr>
        <p:txBody>
          <a:bodyPr>
            <a:noAutofit/>
          </a:bodyPr>
          <a:lstStyle/>
          <a:p>
            <a:pPr algn="just"/>
            <a:r>
              <a:rPr lang="es-ES" sz="1800" b="1" dirty="0">
                <a:latin typeface="Arial" panose="020B0604020202020204" pitchFamily="34" charset="0"/>
                <a:cs typeface="Arial" panose="020B0604020202020204" pitchFamily="34" charset="0"/>
              </a:rPr>
              <a:t>ENSEÑANZA Y APRENDIZAJE</a:t>
            </a:r>
          </a:p>
          <a:p>
            <a:pPr marL="0" indent="0" algn="just">
              <a:buNone/>
            </a:pPr>
            <a:endParaRPr lang="es-ES" sz="1800" dirty="0">
              <a:latin typeface="Arial" panose="020B0604020202020204" pitchFamily="34" charset="0"/>
              <a:cs typeface="Arial" panose="020B0604020202020204" pitchFamily="34" charset="0"/>
            </a:endParaRPr>
          </a:p>
        </p:txBody>
      </p:sp>
      <p:pic>
        <p:nvPicPr>
          <p:cNvPr id="1026" name="Picture 2" descr="Didáctica Didáctica Didáctica Didáctica Didáctica. - ppt video online  descargar">
            <a:extLst>
              <a:ext uri="{FF2B5EF4-FFF2-40B4-BE49-F238E27FC236}">
                <a16:creationId xmlns:a16="http://schemas.microsoft.com/office/drawing/2014/main" id="{DCCB0FCD-988B-F739-1E3E-FD479EFE1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815" y="1392701"/>
            <a:ext cx="7287064" cy="5465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30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a:xfrm>
            <a:off x="913775" y="258287"/>
            <a:ext cx="10364451" cy="1596177"/>
          </a:xfrm>
        </p:spPr>
        <p:txBody>
          <a:bodyPr/>
          <a:lstStyle/>
          <a:p>
            <a:r>
              <a:rPr lang="es-ES" sz="3600"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1.2 Enfoques de la acción Didáctica</a:t>
            </a:r>
            <a:br>
              <a:rPr lang="es-EC"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1039092"/>
            <a:ext cx="10363826" cy="5017117"/>
          </a:xfrm>
        </p:spPr>
        <p:txBody>
          <a:bodyPr>
            <a:noAutofit/>
          </a:bodyPr>
          <a:lstStyle/>
          <a:p>
            <a:pPr algn="just"/>
            <a:r>
              <a:rPr lang="es-ES" sz="1800" b="1" dirty="0">
                <a:latin typeface="Arial" panose="020B0604020202020204" pitchFamily="34" charset="0"/>
                <a:cs typeface="Arial" panose="020B0604020202020204" pitchFamily="34" charset="0"/>
              </a:rPr>
              <a:t>ENSEÑANZA Y APRENDIZAJE</a:t>
            </a:r>
          </a:p>
          <a:p>
            <a:pPr marL="0" indent="0" algn="just">
              <a:buNone/>
            </a:pPr>
            <a:endParaRPr lang="es-ES" sz="1800" dirty="0">
              <a:latin typeface="Arial" panose="020B0604020202020204" pitchFamily="34" charset="0"/>
              <a:cs typeface="Arial" panose="020B0604020202020204" pitchFamily="34" charset="0"/>
            </a:endParaRPr>
          </a:p>
        </p:txBody>
      </p:sp>
      <p:pic>
        <p:nvPicPr>
          <p:cNvPr id="2052" name="Picture 4" descr="Diferencia entre enseñanza y aprendizaje - Opinion duel">
            <a:extLst>
              <a:ext uri="{FF2B5EF4-FFF2-40B4-BE49-F238E27FC236}">
                <a16:creationId xmlns:a16="http://schemas.microsoft.com/office/drawing/2014/main" id="{4B38D332-C132-4E95-9E35-971B59C6F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758" y="1417269"/>
            <a:ext cx="8969132" cy="541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12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a:xfrm>
            <a:off x="913775" y="258287"/>
            <a:ext cx="10364451" cy="1596177"/>
          </a:xfrm>
        </p:spPr>
        <p:txBody>
          <a:bodyPr/>
          <a:lstStyle/>
          <a:p>
            <a:r>
              <a:rPr lang="es-ES" sz="3600"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1.2 Enfoques de la acción Didáctica</a:t>
            </a:r>
            <a:br>
              <a:rPr lang="es-EC"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1039092"/>
            <a:ext cx="10363826" cy="5017117"/>
          </a:xfrm>
        </p:spPr>
        <p:txBody>
          <a:bodyPr>
            <a:noAutofit/>
          </a:bodyPr>
          <a:lstStyle/>
          <a:p>
            <a:pPr algn="just"/>
            <a:r>
              <a:rPr lang="es-ES" sz="1800" b="1" dirty="0">
                <a:latin typeface="Arial" panose="020B0604020202020204" pitchFamily="34" charset="0"/>
                <a:cs typeface="Arial" panose="020B0604020202020204" pitchFamily="34" charset="0"/>
              </a:rPr>
              <a:t>ENSEÑANZA Y APRENDIZAJE</a:t>
            </a:r>
          </a:p>
          <a:p>
            <a:pPr marL="0" indent="0" algn="just">
              <a:buNone/>
            </a:pPr>
            <a:endParaRPr lang="es-ES" sz="1800" dirty="0">
              <a:latin typeface="Arial" panose="020B0604020202020204" pitchFamily="34" charset="0"/>
              <a:cs typeface="Arial" panose="020B0604020202020204" pitchFamily="34" charset="0"/>
            </a:endParaRPr>
          </a:p>
        </p:txBody>
      </p:sp>
      <p:pic>
        <p:nvPicPr>
          <p:cNvPr id="2050" name="Picture 2" descr="La Nube en Blackboard: Falacia Enseñanza-Aprendizaje">
            <a:extLst>
              <a:ext uri="{FF2B5EF4-FFF2-40B4-BE49-F238E27FC236}">
                <a16:creationId xmlns:a16="http://schemas.microsoft.com/office/drawing/2014/main" id="{2ABAC686-BA22-DA74-69F8-5F2974410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236" y="1466850"/>
            <a:ext cx="10252364" cy="5017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364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sz="3600"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1.2 Enfoques de la acción Didáctica</a:t>
            </a:r>
            <a:br>
              <a:rPr lang="es-EC"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p:txBody>
          <a:bodyPr>
            <a:normAutofit/>
          </a:bodyPr>
          <a:lstStyle/>
          <a:p>
            <a:pPr algn="just"/>
            <a:r>
              <a:rPr lang="es-ES" sz="1800" b="1" dirty="0">
                <a:latin typeface="Arial" panose="020B0604020202020204" pitchFamily="34" charset="0"/>
                <a:cs typeface="Arial" panose="020B0604020202020204" pitchFamily="34" charset="0"/>
              </a:rPr>
              <a:t>¿Qué es la pedagogía?</a:t>
            </a:r>
          </a:p>
          <a:p>
            <a:pPr algn="just"/>
            <a:r>
              <a:rPr lang="es-ES" sz="1800" dirty="0">
                <a:latin typeface="Arial" panose="020B0604020202020204" pitchFamily="34" charset="0"/>
                <a:cs typeface="Arial" panose="020B0604020202020204" pitchFamily="34" charset="0"/>
              </a:rPr>
              <a:t>Términos/ PEDAGOGÍA. La palabra pedagogía se deriva de "la voz griega </a:t>
            </a:r>
            <a:r>
              <a:rPr lang="es-ES" sz="1800" dirty="0" err="1">
                <a:latin typeface="Arial" panose="020B0604020202020204" pitchFamily="34" charset="0"/>
                <a:cs typeface="Arial" panose="020B0604020202020204" pitchFamily="34" charset="0"/>
              </a:rPr>
              <a:t>paidagogía</a:t>
            </a:r>
            <a:r>
              <a:rPr lang="es-ES" sz="1800" dirty="0">
                <a:latin typeface="Arial" panose="020B0604020202020204" pitchFamily="34" charset="0"/>
                <a:cs typeface="Arial" panose="020B0604020202020204" pitchFamily="34" charset="0"/>
              </a:rPr>
              <a:t>, compuesta de </a:t>
            </a:r>
            <a:r>
              <a:rPr lang="es-ES" sz="1800" dirty="0" err="1">
                <a:latin typeface="Arial" panose="020B0604020202020204" pitchFamily="34" charset="0"/>
                <a:cs typeface="Arial" panose="020B0604020202020204" pitchFamily="34" charset="0"/>
              </a:rPr>
              <a:t>pais</a:t>
            </a:r>
            <a:r>
              <a:rPr lang="es-ES" sz="1800" dirty="0">
                <a:latin typeface="Arial" panose="020B0604020202020204" pitchFamily="34" charset="0"/>
                <a:cs typeface="Arial" panose="020B0604020202020204" pitchFamily="34" charset="0"/>
              </a:rPr>
              <a:t> (niño), y de </a:t>
            </a:r>
            <a:r>
              <a:rPr lang="es-ES" sz="1800" dirty="0" err="1">
                <a:latin typeface="Arial" panose="020B0604020202020204" pitchFamily="34" charset="0"/>
                <a:cs typeface="Arial" panose="020B0604020202020204" pitchFamily="34" charset="0"/>
              </a:rPr>
              <a:t>agogos</a:t>
            </a:r>
            <a:r>
              <a:rPr lang="es-ES" sz="1800" dirty="0">
                <a:latin typeface="Arial" panose="020B0604020202020204" pitchFamily="34" charset="0"/>
                <a:cs typeface="Arial" panose="020B0604020202020204" pitchFamily="34" charset="0"/>
              </a:rPr>
              <a:t> (el que conduce)". </a:t>
            </a:r>
            <a:r>
              <a:rPr lang="es-ES" sz="1800" dirty="0" err="1">
                <a:latin typeface="Arial" panose="020B0604020202020204" pitchFamily="34" charset="0"/>
                <a:cs typeface="Arial" panose="020B0604020202020204" pitchFamily="34" charset="0"/>
              </a:rPr>
              <a:t>Paidagoguía</a:t>
            </a:r>
            <a:r>
              <a:rPr lang="es-ES" sz="1800" dirty="0">
                <a:latin typeface="Arial" panose="020B0604020202020204" pitchFamily="34" charset="0"/>
                <a:cs typeface="Arial" panose="020B0604020202020204" pitchFamily="34" charset="0"/>
              </a:rPr>
              <a:t>, es así, "el arte de educar a los niños".</a:t>
            </a:r>
            <a:endParaRPr lang="es-EC"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524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a:xfrm>
            <a:off x="913775" y="189024"/>
            <a:ext cx="10364451" cy="1596177"/>
          </a:xfrm>
        </p:spPr>
        <p:txBody>
          <a:bodyPr/>
          <a:lstStyle/>
          <a:p>
            <a:r>
              <a:rPr lang="es-ES" sz="3600" cap="none" dirty="0">
                <a:ln w="0"/>
                <a:solidFill>
                  <a:schemeClr val="tx1"/>
                </a:solidFill>
                <a:effectLst>
                  <a:outerShdw blurRad="38100" dist="19050" dir="2700000" algn="tl" rotWithShape="0">
                    <a:schemeClr val="dk1">
                      <a:alpha val="40000"/>
                    </a:schemeClr>
                  </a:outerShdw>
                </a:effectLst>
                <a:latin typeface="Helvetica" pitchFamily="2" charset="0"/>
              </a:rPr>
              <a:t>1.2 Enfoques de la acción Didáctica</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1177636"/>
            <a:ext cx="10363826" cy="5406044"/>
          </a:xfrm>
        </p:spPr>
        <p:txBody>
          <a:bodyPr>
            <a:noAutofit/>
          </a:bodyPr>
          <a:lstStyle/>
          <a:p>
            <a:pPr algn="just"/>
            <a:r>
              <a:rPr lang="es-ES" sz="1800" b="1" dirty="0">
                <a:latin typeface="Arial" panose="020B0604020202020204" pitchFamily="34" charset="0"/>
                <a:cs typeface="Arial" panose="020B0604020202020204" pitchFamily="34" charset="0"/>
              </a:rPr>
              <a:t>¿Qué es la pedagogía?</a:t>
            </a:r>
          </a:p>
          <a:p>
            <a:pPr algn="just"/>
            <a:r>
              <a:rPr lang="es-ES" sz="1800" dirty="0">
                <a:latin typeface="Arial" panose="020B0604020202020204" pitchFamily="34" charset="0"/>
                <a:cs typeface="Arial" panose="020B0604020202020204" pitchFamily="34" charset="0"/>
              </a:rPr>
              <a:t>La pedagogía es la </a:t>
            </a:r>
            <a:r>
              <a:rPr lang="es-ES" sz="18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ciencia</a:t>
            </a:r>
            <a:r>
              <a:rPr lang="es-ES" sz="1800" dirty="0">
                <a:latin typeface="Arial" panose="020B0604020202020204" pitchFamily="34" charset="0"/>
                <a:cs typeface="Arial" panose="020B0604020202020204" pitchFamily="34" charset="0"/>
              </a:rPr>
              <a:t> que estudia la </a:t>
            </a:r>
            <a:r>
              <a:rPr lang="es-ES" sz="18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educación</a:t>
            </a:r>
            <a:r>
              <a:rPr lang="es-ES" sz="1800" dirty="0">
                <a:latin typeface="Arial" panose="020B0604020202020204" pitchFamily="34" charset="0"/>
                <a:cs typeface="Arial" panose="020B0604020202020204" pitchFamily="34" charset="0"/>
              </a:rPr>
              <a:t>. El objeto principal de su estudio es la educación como un fenómeno socio-cultural, por lo que existen </a:t>
            </a:r>
            <a:r>
              <a:rPr lang="es-ES" sz="18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conocimientos</a:t>
            </a:r>
            <a:r>
              <a:rPr lang="es-ES" sz="1800" dirty="0">
                <a:latin typeface="Arial" panose="020B0604020202020204" pitchFamily="34" charset="0"/>
                <a:cs typeface="Arial" panose="020B0604020202020204" pitchFamily="34" charset="0"/>
              </a:rPr>
              <a:t> de otras ciencias que ayudan a comprender el concepto de educación, como, por ejemplo, la </a:t>
            </a:r>
            <a:r>
              <a:rPr lang="es-ES" sz="18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historia</a:t>
            </a:r>
            <a:r>
              <a:rPr lang="es-ES" sz="1800" dirty="0">
                <a:latin typeface="Arial" panose="020B0604020202020204" pitchFamily="34" charset="0"/>
                <a:cs typeface="Arial" panose="020B0604020202020204" pitchFamily="34" charset="0"/>
              </a:rPr>
              <a:t>, la </a:t>
            </a:r>
            <a:r>
              <a:rPr lang="es-ES" sz="18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psicología</a:t>
            </a:r>
            <a:r>
              <a:rPr lang="es-ES" sz="1800" dirty="0">
                <a:latin typeface="Arial" panose="020B0604020202020204" pitchFamily="34" charset="0"/>
                <a:cs typeface="Arial" panose="020B0604020202020204" pitchFamily="34" charset="0"/>
              </a:rPr>
              <a:t>, la </a:t>
            </a:r>
            <a:r>
              <a:rPr lang="es-ES" sz="18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sociología</a:t>
            </a:r>
            <a:r>
              <a:rPr lang="es-ES" sz="1800" dirty="0">
                <a:latin typeface="Arial" panose="020B0604020202020204" pitchFamily="34" charset="0"/>
                <a:cs typeface="Arial" panose="020B0604020202020204" pitchFamily="34" charset="0"/>
              </a:rPr>
              <a:t>, la </a:t>
            </a:r>
            <a:r>
              <a:rPr lang="es-ES" sz="1800"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política</a:t>
            </a:r>
            <a:r>
              <a:rPr lang="es-ES" sz="1800" dirty="0">
                <a:latin typeface="Arial" panose="020B0604020202020204" pitchFamily="34" charset="0"/>
                <a:cs typeface="Arial" panose="020B0604020202020204" pitchFamily="34" charset="0"/>
              </a:rPr>
              <a:t>.</a:t>
            </a:r>
          </a:p>
          <a:p>
            <a:pPr algn="just"/>
            <a:r>
              <a:rPr lang="es-ES" sz="1800" dirty="0">
                <a:latin typeface="Arial" panose="020B0604020202020204" pitchFamily="34" charset="0"/>
                <a:cs typeface="Arial" panose="020B0604020202020204" pitchFamily="34" charset="0"/>
              </a:rPr>
              <a:t>La pedagogía tiene la función de orientar las acciones educativas en base a ciertas prácticas, </a:t>
            </a:r>
            <a:r>
              <a:rPr lang="es-ES" sz="1800"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técnicas</a:t>
            </a:r>
            <a:r>
              <a:rPr lang="es-ES" sz="1800" dirty="0">
                <a:latin typeface="Arial" panose="020B0604020202020204" pitchFamily="34" charset="0"/>
                <a:cs typeface="Arial" panose="020B0604020202020204" pitchFamily="34" charset="0"/>
              </a:rPr>
              <a:t>, principios y </a:t>
            </a:r>
            <a:r>
              <a:rPr lang="es-ES" sz="1800" dirty="0">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métodos</a:t>
            </a:r>
            <a:r>
              <a:rPr lang="es-ES" sz="1800" dirty="0">
                <a:latin typeface="Arial" panose="020B0604020202020204" pitchFamily="34" charset="0"/>
                <a:cs typeface="Arial" panose="020B0604020202020204" pitchFamily="34" charset="0"/>
              </a:rPr>
              <a:t>. A lo largo de la historia, muchos han sido los pedagogos que se encargaron de plantear sus propias teorías sobre la pedagogía.</a:t>
            </a:r>
          </a:p>
          <a:p>
            <a:pPr algn="just"/>
            <a:r>
              <a:rPr lang="es-ES" sz="1800" dirty="0">
                <a:latin typeface="Arial" panose="020B0604020202020204" pitchFamily="34" charset="0"/>
                <a:cs typeface="Arial" panose="020B0604020202020204" pitchFamily="34" charset="0"/>
              </a:rPr>
              <a:t>La pedagogía está asociada a otra ciencia denominada andragogía, encargada de formar a las </a:t>
            </a:r>
            <a:r>
              <a:rPr lang="es-ES" sz="1800" dirty="0">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personas</a:t>
            </a:r>
            <a:r>
              <a:rPr lang="es-ES" sz="1800" dirty="0">
                <a:latin typeface="Arial" panose="020B0604020202020204" pitchFamily="34" charset="0"/>
                <a:cs typeface="Arial" panose="020B0604020202020204" pitchFamily="34" charset="0"/>
              </a:rPr>
              <a:t> como </a:t>
            </a:r>
            <a:r>
              <a:rPr lang="es-ES" sz="1800" dirty="0">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humanos</a:t>
            </a:r>
            <a:r>
              <a:rPr lang="es-ES" sz="1800" dirty="0">
                <a:latin typeface="Arial" panose="020B0604020202020204" pitchFamily="34" charset="0"/>
                <a:cs typeface="Arial" panose="020B0604020202020204" pitchFamily="34" charset="0"/>
              </a:rPr>
              <a:t> permanentes, teniendo en cuenta sus vivencias y </a:t>
            </a:r>
            <a:r>
              <a:rPr lang="es-ES" sz="1800" dirty="0">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experiencias</a:t>
            </a:r>
            <a:r>
              <a:rPr lang="es-ES" sz="1800" dirty="0">
                <a:latin typeface="Arial" panose="020B0604020202020204" pitchFamily="34" charset="0"/>
                <a:cs typeface="Arial" panose="020B0604020202020204" pitchFamily="34" charset="0"/>
              </a:rPr>
              <a:t> sociales y culturales.</a:t>
            </a:r>
          </a:p>
          <a:p>
            <a:pPr algn="just"/>
            <a:br>
              <a:rPr lang="es-ES" sz="1800" dirty="0">
                <a:latin typeface="Arial" panose="020B0604020202020204" pitchFamily="34" charset="0"/>
                <a:cs typeface="Arial" panose="020B0604020202020204" pitchFamily="34" charset="0"/>
              </a:rPr>
            </a:br>
            <a:r>
              <a:rPr lang="es-ES" sz="1800" dirty="0">
                <a:latin typeface="Arial" panose="020B0604020202020204" pitchFamily="34" charset="0"/>
                <a:cs typeface="Arial" panose="020B0604020202020204" pitchFamily="34" charset="0"/>
              </a:rPr>
              <a:t>Fuente: </a:t>
            </a:r>
            <a:r>
              <a:rPr lang="es-ES" sz="1800" dirty="0">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https://concepto.de/pedagogia/#ixzz7RrPWJitf</a:t>
            </a:r>
            <a:endParaRPr lang="es-EC"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027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sz="3600" cap="none" dirty="0">
                <a:ln w="0"/>
                <a:solidFill>
                  <a:schemeClr val="tx1"/>
                </a:solidFill>
                <a:effectLst>
                  <a:outerShdw blurRad="38100" dist="19050" dir="2700000" algn="tl" rotWithShape="0">
                    <a:schemeClr val="dk1">
                      <a:alpha val="40000"/>
                    </a:schemeClr>
                  </a:outerShdw>
                </a:effectLst>
                <a:latin typeface="Helvetica" pitchFamily="2" charset="0"/>
              </a:rPr>
              <a:t>1.2 Enfoques de la acción Didáctica</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015412"/>
            <a:ext cx="10363826" cy="4676333"/>
          </a:xfrm>
        </p:spPr>
        <p:txBody>
          <a:bodyPr>
            <a:normAutofit/>
          </a:bodyPr>
          <a:lstStyle/>
          <a:p>
            <a:pPr algn="just"/>
            <a:r>
              <a:rPr lang="es-ES" sz="1800" b="1" dirty="0">
                <a:latin typeface="Arial" panose="020B0604020202020204" pitchFamily="34" charset="0"/>
                <a:cs typeface="Arial" panose="020B0604020202020204" pitchFamily="34" charset="0"/>
              </a:rPr>
              <a:t>¿Qué es la pedagogía?</a:t>
            </a:r>
          </a:p>
          <a:p>
            <a:pPr algn="just"/>
            <a:r>
              <a:rPr lang="es-ES" sz="1800" dirty="0">
                <a:latin typeface="Arial" panose="020B0604020202020204" pitchFamily="34" charset="0"/>
                <a:cs typeface="Arial" panose="020B0604020202020204" pitchFamily="34" charset="0"/>
              </a:rPr>
              <a:t>La pedagogía es la </a:t>
            </a:r>
            <a:r>
              <a:rPr lang="es-ES" sz="18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ciencia</a:t>
            </a:r>
            <a:r>
              <a:rPr lang="es-ES" sz="1800" dirty="0">
                <a:latin typeface="Arial" panose="020B0604020202020204" pitchFamily="34" charset="0"/>
                <a:cs typeface="Arial" panose="020B0604020202020204" pitchFamily="34" charset="0"/>
              </a:rPr>
              <a:t> cuyo objeto de estudio es la </a:t>
            </a:r>
            <a:r>
              <a:rPr lang="es-ES" sz="18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educación</a:t>
            </a:r>
            <a:r>
              <a:rPr lang="es-ES" sz="1800" dirty="0">
                <a:latin typeface="Arial" panose="020B0604020202020204" pitchFamily="34" charset="0"/>
                <a:cs typeface="Arial" panose="020B0604020202020204" pitchFamily="34" charset="0"/>
              </a:rPr>
              <a:t>, es decir, la formación de sujetos/as (personas) para que puedan incorporarse a una </a:t>
            </a:r>
            <a:r>
              <a:rPr lang="es-ES" sz="18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sociedad</a:t>
            </a:r>
            <a:r>
              <a:rPr lang="es-ES" sz="1800" dirty="0">
                <a:latin typeface="Arial" panose="020B0604020202020204" pitchFamily="34" charset="0"/>
                <a:cs typeface="Arial" panose="020B0604020202020204" pitchFamily="34" charset="0"/>
              </a:rPr>
              <a:t> puntual y se logre con esto el </a:t>
            </a:r>
            <a:r>
              <a:rPr lang="es-ES" sz="18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desarrollo</a:t>
            </a:r>
            <a:r>
              <a:rPr lang="es-ES" sz="1800" dirty="0">
                <a:latin typeface="Arial" panose="020B0604020202020204" pitchFamily="34" charset="0"/>
                <a:cs typeface="Arial" panose="020B0604020202020204" pitchFamily="34" charset="0"/>
              </a:rPr>
              <a:t> de la misma; por lo que articula sus fines fundamentos y procedimientos,  teniendo como apoyo las ciencias humanas y sociales. En otras palabras, la pedagogía es la teoría y técnica de la educación, y surge por el encuentro dinámico entre </a:t>
            </a:r>
            <a:r>
              <a:rPr lang="es-ES" sz="1800" i="1" dirty="0">
                <a:latin typeface="Arial" panose="020B0604020202020204" pitchFamily="34" charset="0"/>
                <a:cs typeface="Arial" panose="020B0604020202020204" pitchFamily="34" charset="0"/>
              </a:rPr>
              <a:t>pensar</a:t>
            </a:r>
            <a:r>
              <a:rPr lang="es-ES" sz="1800" dirty="0">
                <a:latin typeface="Arial" panose="020B0604020202020204" pitchFamily="34" charset="0"/>
                <a:cs typeface="Arial" panose="020B0604020202020204" pitchFamily="34" charset="0"/>
              </a:rPr>
              <a:t> y el </a:t>
            </a:r>
            <a:r>
              <a:rPr lang="es-ES" sz="1800" i="1" dirty="0">
                <a:latin typeface="Arial" panose="020B0604020202020204" pitchFamily="34" charset="0"/>
                <a:cs typeface="Arial" panose="020B0604020202020204" pitchFamily="34" charset="0"/>
              </a:rPr>
              <a:t>proceso educativo</a:t>
            </a:r>
            <a:r>
              <a:rPr lang="es-ES" sz="1800" dirty="0">
                <a:latin typeface="Arial" panose="020B0604020202020204" pitchFamily="34" charset="0"/>
                <a:cs typeface="Arial" panose="020B0604020202020204" pitchFamily="34" charset="0"/>
              </a:rPr>
              <a:t>. A menudo se confunden los términos educación y pedagogía, por lo que es importante tener presente que el primero es la </a:t>
            </a:r>
            <a:r>
              <a:rPr lang="es-ES" sz="18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práctica</a:t>
            </a:r>
            <a:r>
              <a:rPr lang="es-ES" sz="1800" dirty="0">
                <a:latin typeface="Arial" panose="020B0604020202020204" pitchFamily="34" charset="0"/>
                <a:cs typeface="Arial" panose="020B0604020202020204" pitchFamily="34" charset="0"/>
              </a:rPr>
              <a:t> como tal, y el segundo, hace la </a:t>
            </a:r>
            <a:r>
              <a:rPr lang="es-ES" sz="18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revisión</a:t>
            </a:r>
            <a:r>
              <a:rPr lang="es-ES" sz="1800" dirty="0">
                <a:latin typeface="Arial" panose="020B0604020202020204" pitchFamily="34" charset="0"/>
                <a:cs typeface="Arial" panose="020B0604020202020204" pitchFamily="34" charset="0"/>
              </a:rPr>
              <a:t> y </a:t>
            </a:r>
            <a:r>
              <a:rPr lang="es-ES" sz="1800"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seguimiento</a:t>
            </a:r>
            <a:r>
              <a:rPr lang="es-ES" sz="1800" dirty="0">
                <a:latin typeface="Arial" panose="020B0604020202020204" pitchFamily="34" charset="0"/>
                <a:cs typeface="Arial" panose="020B0604020202020204" pitchFamily="34" charset="0"/>
              </a:rPr>
              <a:t> de este proceso en pro de optimizarlo.</a:t>
            </a:r>
          </a:p>
          <a:p>
            <a:pPr algn="just"/>
            <a:r>
              <a:rPr lang="es-ES" sz="1800" dirty="0">
                <a:latin typeface="Arial" panose="020B0604020202020204" pitchFamily="34" charset="0"/>
                <a:cs typeface="Arial" panose="020B0604020202020204" pitchFamily="34" charset="0"/>
              </a:rPr>
              <a:t>Fuente: </a:t>
            </a:r>
            <a:r>
              <a:rPr lang="es-ES" sz="1800"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Definición y etimología de pedagogía (definiciona.com)</a:t>
            </a:r>
            <a:endParaRPr lang="es-EC"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3130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Helvetica" pitchFamily="2" charset="0"/>
              </a:rPr>
              <a:t>1.3. Modelos de la Didáctica</a:t>
            </a: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367092"/>
            <a:ext cx="10363826" cy="4213817"/>
          </a:xfrm>
        </p:spPr>
        <p:txBody>
          <a:bodyPr>
            <a:normAutofit/>
          </a:bodyPr>
          <a:lstStyle/>
          <a:p>
            <a:pPr algn="just"/>
            <a:r>
              <a:rPr lang="es-419" sz="1800" b="1" dirty="0">
                <a:latin typeface="Arial" panose="020B0604020202020204" pitchFamily="34" charset="0"/>
                <a:cs typeface="Arial" panose="020B0604020202020204" pitchFamily="34" charset="0"/>
              </a:rPr>
              <a:t>Didáctica</a:t>
            </a:r>
          </a:p>
          <a:p>
            <a:pPr algn="just"/>
            <a:r>
              <a:rPr lang="es-ES" sz="1800" dirty="0">
                <a:latin typeface="Arial" panose="020B0604020202020204" pitchFamily="34" charset="0"/>
                <a:cs typeface="Arial" panose="020B0604020202020204" pitchFamily="34" charset="0"/>
              </a:rPr>
              <a:t>La palabra didáctica tiene su origen en el término </a:t>
            </a:r>
            <a:r>
              <a:rPr lang="es-ES" sz="1800" i="1" dirty="0" err="1">
                <a:latin typeface="Arial" panose="020B0604020202020204" pitchFamily="34" charset="0"/>
                <a:cs typeface="Arial" panose="020B0604020202020204" pitchFamily="34" charset="0"/>
              </a:rPr>
              <a:t>diaktiqué</a:t>
            </a:r>
            <a:r>
              <a:rPr lang="es-ES" sz="1800" dirty="0">
                <a:latin typeface="Arial" panose="020B0604020202020204" pitchFamily="34" charset="0"/>
                <a:cs typeface="Arial" panose="020B0604020202020204" pitchFamily="34" charset="0"/>
              </a:rPr>
              <a:t>, asociado al arte de enseñar. “En su etimología griega, la idea de Didáctica estuvo vinculada a muy diversos significados: la didáctica como el acto de enseñar; el didacta como instructor cualificado para enseñar.</a:t>
            </a:r>
          </a:p>
          <a:p>
            <a:pPr algn="just"/>
            <a:r>
              <a:rPr lang="es-ES" sz="1800" dirty="0">
                <a:latin typeface="Arial" panose="020B0604020202020204" pitchFamily="34" charset="0"/>
                <a:cs typeface="Arial" panose="020B0604020202020204" pitchFamily="34" charset="0"/>
              </a:rPr>
              <a:t>Etimológicamente. Didáctica, </a:t>
            </a:r>
            <a:r>
              <a:rPr lang="es-ES" sz="1800" i="1" dirty="0" err="1">
                <a:latin typeface="Arial" panose="020B0604020202020204" pitchFamily="34" charset="0"/>
                <a:cs typeface="Arial" panose="020B0604020202020204" pitchFamily="34" charset="0"/>
              </a:rPr>
              <a:t>didaktike</a:t>
            </a:r>
            <a:r>
              <a:rPr lang="es-ES" sz="1800" i="1" dirty="0">
                <a:latin typeface="Arial" panose="020B0604020202020204" pitchFamily="34" charset="0"/>
                <a:cs typeface="Arial" panose="020B0604020202020204" pitchFamily="34" charset="0"/>
              </a:rPr>
              <a:t>, </a:t>
            </a:r>
            <a:r>
              <a:rPr lang="es-ES" sz="1800" i="1" dirty="0" err="1">
                <a:latin typeface="Arial" panose="020B0604020202020204" pitchFamily="34" charset="0"/>
                <a:cs typeface="Arial" panose="020B0604020202020204" pitchFamily="34" charset="0"/>
              </a:rPr>
              <a:t>Didaskein</a:t>
            </a:r>
            <a:r>
              <a:rPr lang="es-ES" sz="1800" i="1" dirty="0">
                <a:latin typeface="Arial" panose="020B0604020202020204" pitchFamily="34" charset="0"/>
                <a:cs typeface="Arial" panose="020B0604020202020204" pitchFamily="34" charset="0"/>
              </a:rPr>
              <a:t>, </a:t>
            </a:r>
            <a:r>
              <a:rPr lang="es-ES" sz="1800" i="1" dirty="0" err="1">
                <a:latin typeface="Arial" panose="020B0604020202020204" pitchFamily="34" charset="0"/>
                <a:cs typeface="Arial" panose="020B0604020202020204" pitchFamily="34" charset="0"/>
              </a:rPr>
              <a:t>didasko</a:t>
            </a:r>
            <a:endParaRPr lang="es-ES" sz="1800" dirty="0">
              <a:latin typeface="Arial" panose="020B0604020202020204" pitchFamily="34" charset="0"/>
              <a:cs typeface="Arial" panose="020B0604020202020204" pitchFamily="34" charset="0"/>
            </a:endParaRPr>
          </a:p>
          <a:p>
            <a:pPr algn="just"/>
            <a:r>
              <a:rPr lang="es-ES" sz="1800" dirty="0">
                <a:latin typeface="Arial" panose="020B0604020202020204" pitchFamily="34" charset="0"/>
                <a:cs typeface="Arial" panose="020B0604020202020204" pitchFamily="34" charset="0"/>
              </a:rPr>
              <a:t>Enseñar, instruir, exponer claramente.</a:t>
            </a:r>
          </a:p>
          <a:p>
            <a:pPr algn="just"/>
            <a:r>
              <a:rPr lang="es-ES" sz="1800" dirty="0">
                <a:latin typeface="Arial" panose="020B0604020202020204" pitchFamily="34" charset="0"/>
                <a:cs typeface="Arial" panose="020B0604020202020204" pitchFamily="34" charset="0"/>
              </a:rPr>
              <a:t>La didáctica y su definición han sufrido transformaciones a través de tiempo debido al surgimiento de nuevos conocimientos en educación, aún así en la actualidad no hay una sola definición.</a:t>
            </a:r>
          </a:p>
          <a:p>
            <a:pPr algn="just"/>
            <a:endParaRPr lang="es-EC"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163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Helvetica" pitchFamily="2" charset="0"/>
              </a:rPr>
              <a:t>1.3. Modelos de la Didáctica</a:t>
            </a: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367092"/>
            <a:ext cx="10363826" cy="4061417"/>
          </a:xfrm>
        </p:spPr>
        <p:txBody>
          <a:bodyPr>
            <a:normAutofit lnSpcReduction="10000"/>
          </a:bodyPr>
          <a:lstStyle/>
          <a:p>
            <a:pPr algn="just"/>
            <a:r>
              <a:rPr lang="es-ES" sz="1800" b="1" dirty="0">
                <a:latin typeface="Arial" panose="020B0604020202020204" pitchFamily="34" charset="0"/>
                <a:cs typeface="Arial" panose="020B0604020202020204" pitchFamily="34" charset="0"/>
              </a:rPr>
              <a:t>Didáctica</a:t>
            </a:r>
          </a:p>
          <a:p>
            <a:pPr algn="just"/>
            <a:r>
              <a:rPr lang="es-ES" sz="1800" dirty="0">
                <a:latin typeface="Arial" panose="020B0604020202020204" pitchFamily="34" charset="0"/>
                <a:cs typeface="Arial" panose="020B0604020202020204" pitchFamily="34" charset="0"/>
              </a:rPr>
              <a:t>Moreno Olivos (2014)</a:t>
            </a:r>
          </a:p>
          <a:p>
            <a:pPr algn="just"/>
            <a:r>
              <a:rPr lang="es-ES" sz="1800" u="sng" dirty="0">
                <a:latin typeface="Arial" panose="020B0604020202020204" pitchFamily="34" charset="0"/>
                <a:cs typeface="Arial" panose="020B0604020202020204" pitchFamily="34" charset="0"/>
              </a:rPr>
              <a:t>La didáctica es considerada como la ciencia de la educación que estudia todo lo relacionado con la enseñanza</a:t>
            </a:r>
            <a:r>
              <a:rPr lang="es-ES" sz="1800" dirty="0">
                <a:latin typeface="Arial" panose="020B0604020202020204" pitchFamily="34" charset="0"/>
                <a:cs typeface="Arial" panose="020B0604020202020204" pitchFamily="34" charset="0"/>
              </a:rPr>
              <a:t>: diseño de las mejores condiciones, ambiente y clima… Para conseguir un aprendizaje valioso y el desarrollo pleno del alumnado, hay un largo camino que muestra su complejidad y evolución.</a:t>
            </a:r>
          </a:p>
          <a:p>
            <a:pPr algn="just"/>
            <a:r>
              <a:rPr lang="es-ES" sz="1800" i="1" dirty="0">
                <a:latin typeface="Arial" panose="020B0604020202020204" pitchFamily="34" charset="0"/>
                <a:cs typeface="Arial" panose="020B0604020202020204" pitchFamily="34" charset="0"/>
              </a:rPr>
              <a:t>La didáctica es una ciencia teórico-práctica: trata el qué, cómo y cuándo enseñar. La teoría necesita de la práctica, porque es en ella donde se revalida y la práctica, a su vez, se nutre de la teoría, pues como reza el refrán: «Nada hay más práctico que una buena teoría»</a:t>
            </a:r>
            <a:r>
              <a:rPr lang="es-ES" sz="1800" dirty="0">
                <a:latin typeface="Arial" panose="020B0604020202020204" pitchFamily="34" charset="0"/>
                <a:cs typeface="Arial" panose="020B0604020202020204" pitchFamily="34" charset="0"/>
              </a:rPr>
              <a:t>.</a:t>
            </a:r>
          </a:p>
          <a:p>
            <a:pPr algn="just"/>
            <a:endParaRPr lang="es-EC"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2651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Helvetica" pitchFamily="2" charset="0"/>
              </a:rPr>
              <a:t>1.3. Modelos de la Didáctica</a:t>
            </a: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p:txBody>
          <a:bodyPr>
            <a:normAutofit/>
          </a:bodyPr>
          <a:lstStyle/>
          <a:p>
            <a:pPr algn="just"/>
            <a:r>
              <a:rPr lang="es-419" sz="1800" b="1" dirty="0">
                <a:latin typeface="Arial" panose="020B0604020202020204" pitchFamily="34" charset="0"/>
                <a:cs typeface="Arial" panose="020B0604020202020204" pitchFamily="34" charset="0"/>
              </a:rPr>
              <a:t>Didáctica</a:t>
            </a:r>
          </a:p>
          <a:p>
            <a:pPr algn="just"/>
            <a:r>
              <a:rPr lang="es-ES" sz="1800" dirty="0" err="1">
                <a:latin typeface="Arial" panose="020B0604020202020204" pitchFamily="34" charset="0"/>
                <a:cs typeface="Arial" panose="020B0604020202020204" pitchFamily="34" charset="0"/>
              </a:rPr>
              <a:t>Nerici</a:t>
            </a:r>
            <a:r>
              <a:rPr lang="es-ES" sz="1800" dirty="0">
                <a:latin typeface="Arial" panose="020B0604020202020204" pitchFamily="34" charset="0"/>
                <a:cs typeface="Arial" panose="020B0604020202020204" pitchFamily="34" charset="0"/>
              </a:rPr>
              <a:t> (1973) Didáctica es (…) el estudio del conjunto de recursos técnicos que tienen por finalidad dirigir el aprendizaje del alumno, con el objeto de llevarle a alcanzar un estado de madurez que le permita encarar la realidad, de manera consciente, eficiente y responsable, para actuar en ella como ciudadano participante y responsable”.</a:t>
            </a:r>
          </a:p>
          <a:p>
            <a:pPr algn="just"/>
            <a:endParaRPr lang="es-EC"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7676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Helvetica" pitchFamily="2" charset="0"/>
              </a:rPr>
              <a:t>1.3. Modelos de la Didáctica</a:t>
            </a: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1814946"/>
            <a:ext cx="10363826" cy="4696690"/>
          </a:xfrm>
        </p:spPr>
        <p:txBody>
          <a:bodyPr>
            <a:noAutofit/>
          </a:bodyPr>
          <a:lstStyle/>
          <a:p>
            <a:pPr algn="just"/>
            <a:r>
              <a:rPr lang="es-419" sz="1800" b="1" dirty="0">
                <a:latin typeface="Arial" panose="020B0604020202020204" pitchFamily="34" charset="0"/>
                <a:cs typeface="Arial" panose="020B0604020202020204" pitchFamily="34" charset="0"/>
              </a:rPr>
              <a:t>Didáctica</a:t>
            </a:r>
          </a:p>
          <a:p>
            <a:pPr algn="just"/>
            <a:r>
              <a:rPr lang="es-ES" sz="1800" dirty="0">
                <a:latin typeface="Arial" panose="020B0604020202020204" pitchFamily="34" charset="0"/>
                <a:cs typeface="Arial" panose="020B0604020202020204" pitchFamily="34" charset="0"/>
              </a:rPr>
              <a:t>Objetivos de la didáctica De acuerdo con el planteamiento de </a:t>
            </a:r>
            <a:r>
              <a:rPr lang="es-ES" sz="1800" dirty="0" err="1">
                <a:latin typeface="Arial" panose="020B0604020202020204" pitchFamily="34" charset="0"/>
                <a:cs typeface="Arial" panose="020B0604020202020204" pitchFamily="34" charset="0"/>
              </a:rPr>
              <a:t>Imideo</a:t>
            </a:r>
            <a:r>
              <a:rPr lang="es-ES" sz="1800" dirty="0">
                <a:latin typeface="Arial" panose="020B0604020202020204" pitchFamily="34" charset="0"/>
                <a:cs typeface="Arial" panose="020B0604020202020204" pitchFamily="34" charset="0"/>
              </a:rPr>
              <a:t> G </a:t>
            </a:r>
            <a:r>
              <a:rPr lang="es-ES" sz="1800" dirty="0" err="1">
                <a:latin typeface="Arial" panose="020B0604020202020204" pitchFamily="34" charset="0"/>
                <a:cs typeface="Arial" panose="020B0604020202020204" pitchFamily="34" charset="0"/>
              </a:rPr>
              <a:t>Nérici</a:t>
            </a:r>
            <a:r>
              <a:rPr lang="es-ES" sz="1800" dirty="0">
                <a:latin typeface="Arial" panose="020B0604020202020204" pitchFamily="34" charset="0"/>
                <a:cs typeface="Arial" panose="020B0604020202020204" pitchFamily="34" charset="0"/>
              </a:rPr>
              <a:t>, los principales objetivos de la didáctica son: Llevar a cabo los propósitos de la educación. Hacer el proceso de enseñanza- aprendizaje más eficaz. Aplicar los nuevos conocimientos provenientes de la biología, la psicología, la sociología y la filosofía que puedan hacer la enseñanza más consecuente y coherente. Orientar la enseñanza de acuerdo con la edad evolutiva del alumno y alumna para ayudarles a desarrollarse y realizarse plenamente, en función de sus esfuerzos de aprendizaje. Adecuar la enseñanza y el aprendizaje, a las posibilidades y necesidades del alumnado. Inspirar las actividades escolares en la realidad y ayudar al alumno (a) a percibir el fenómeno del aprendizaje como un todo, y no como algo artificialmente dividido en fragmentos. </a:t>
            </a:r>
            <a:endParaRPr lang="es-EC"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47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F97FAB0-DB68-E752-5C28-308AB1C8BFC1}"/>
              </a:ext>
            </a:extLst>
          </p:cNvPr>
          <p:cNvSpPr>
            <a:spLocks noGrp="1"/>
          </p:cNvSpPr>
          <p:nvPr>
            <p:ph type="subTitle" idx="1"/>
          </p:nvPr>
        </p:nvSpPr>
        <p:spPr>
          <a:xfrm>
            <a:off x="0" y="0"/>
            <a:ext cx="12192000" cy="6858000"/>
          </a:xfrm>
        </p:spPr>
        <p:txBody>
          <a:bodyPr>
            <a:noAutofit/>
          </a:bodyPr>
          <a:lstStyle/>
          <a:p>
            <a:pPr algn="l"/>
            <a:r>
              <a:rPr lang="es-ES" sz="2600"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1.1. Encuadre Pedagógico</a:t>
            </a:r>
          </a:p>
          <a:p>
            <a:pPr algn="l"/>
            <a:r>
              <a:rPr lang="es-ES" sz="2600"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1.1.1. Presentación de la asignatura. Acta de compromiso.</a:t>
            </a:r>
          </a:p>
          <a:p>
            <a:pPr algn="l"/>
            <a:r>
              <a:rPr lang="es-ES" sz="2600"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1.1.2. Socialización del silabo.</a:t>
            </a:r>
          </a:p>
          <a:p>
            <a:pPr algn="l"/>
            <a:r>
              <a:rPr lang="es-ES" sz="2600"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1.1.3. Diagnóstico de conocimientos.</a:t>
            </a:r>
          </a:p>
          <a:p>
            <a:pPr algn="l"/>
            <a:r>
              <a:rPr lang="es-ES" sz="2600"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1.1.4. Sensibilización respecto a la importancia de las tutorías académicas.</a:t>
            </a:r>
          </a:p>
          <a:p>
            <a:pPr algn="l"/>
            <a:r>
              <a:rPr lang="es-ES" sz="2600"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1.1.5. Sensibilización respecto del proceso de evaluación docente y la necesidad de</a:t>
            </a:r>
          </a:p>
          <a:p>
            <a:pPr algn="l"/>
            <a:r>
              <a:rPr lang="es-ES" sz="2600"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evaluar de manera objetiva.</a:t>
            </a:r>
          </a:p>
          <a:p>
            <a:pPr algn="l"/>
            <a:r>
              <a:rPr lang="es-ES" sz="2600"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1.1.6. Motivación a los estudiantes para participar en convocatorias de becas y ayudas</a:t>
            </a:r>
          </a:p>
          <a:p>
            <a:pPr algn="l"/>
            <a:r>
              <a:rPr lang="es-ES" sz="2600"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económicas.</a:t>
            </a:r>
          </a:p>
        </p:txBody>
      </p:sp>
    </p:spTree>
    <p:extLst>
      <p:ext uri="{BB962C8B-B14F-4D97-AF65-F5344CB8AC3E}">
        <p14:creationId xmlns:p14="http://schemas.microsoft.com/office/powerpoint/2010/main" val="1895333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Helvetica" pitchFamily="2" charset="0"/>
              </a:rPr>
              <a:t>1.3. Modelos de la Didáctica</a:t>
            </a: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367092"/>
            <a:ext cx="10363826" cy="4199963"/>
          </a:xfrm>
        </p:spPr>
        <p:txBody>
          <a:bodyPr>
            <a:normAutofit/>
          </a:bodyPr>
          <a:lstStyle/>
          <a:p>
            <a:pPr algn="just"/>
            <a:r>
              <a:rPr lang="es-419" sz="1800" b="1" dirty="0">
                <a:latin typeface="Arial" panose="020B0604020202020204" pitchFamily="34" charset="0"/>
                <a:cs typeface="Arial" panose="020B0604020202020204" pitchFamily="34" charset="0"/>
              </a:rPr>
              <a:t>Didáctica</a:t>
            </a:r>
          </a:p>
          <a:p>
            <a:pPr algn="just"/>
            <a:r>
              <a:rPr lang="es-ES" sz="1800" dirty="0">
                <a:latin typeface="Arial" panose="020B0604020202020204" pitchFamily="34" charset="0"/>
                <a:cs typeface="Arial" panose="020B0604020202020204" pitchFamily="34" charset="0"/>
              </a:rPr>
              <a:t>Objetivos de la didáctica De acuerdo con el planteamiento de </a:t>
            </a:r>
            <a:r>
              <a:rPr lang="es-ES" sz="1800" dirty="0" err="1">
                <a:latin typeface="Arial" panose="020B0604020202020204" pitchFamily="34" charset="0"/>
                <a:cs typeface="Arial" panose="020B0604020202020204" pitchFamily="34" charset="0"/>
              </a:rPr>
              <a:t>Imideo</a:t>
            </a:r>
            <a:r>
              <a:rPr lang="es-ES" sz="1800" dirty="0">
                <a:latin typeface="Arial" panose="020B0604020202020204" pitchFamily="34" charset="0"/>
                <a:cs typeface="Arial" panose="020B0604020202020204" pitchFamily="34" charset="0"/>
              </a:rPr>
              <a:t> G </a:t>
            </a:r>
            <a:r>
              <a:rPr lang="es-ES" sz="1800" dirty="0" err="1">
                <a:latin typeface="Arial" panose="020B0604020202020204" pitchFamily="34" charset="0"/>
                <a:cs typeface="Arial" panose="020B0604020202020204" pitchFamily="34" charset="0"/>
              </a:rPr>
              <a:t>Nérici</a:t>
            </a:r>
            <a:r>
              <a:rPr lang="es-ES" sz="1800" dirty="0">
                <a:latin typeface="Arial" panose="020B0604020202020204" pitchFamily="34" charset="0"/>
                <a:cs typeface="Arial" panose="020B0604020202020204" pitchFamily="34" charset="0"/>
              </a:rPr>
              <a:t>, los principales objetivos de la didáctica son:</a:t>
            </a:r>
          </a:p>
          <a:p>
            <a:pPr algn="just"/>
            <a:r>
              <a:rPr lang="es-ES" sz="1800" dirty="0">
                <a:latin typeface="Arial" panose="020B0604020202020204" pitchFamily="34" charset="0"/>
                <a:cs typeface="Arial" panose="020B0604020202020204" pitchFamily="34" charset="0"/>
              </a:rPr>
              <a:t>Orientar el planeamiento de actividades de aprendizaje de manera que haya progreso, continuidad y unidad, para que los objetivos de la educación sean suficientemente logrados. Guiar la organización de las tareas escolares para evitar pérdidas de tiempo y esfuerzos inútiles. Hacer que la enseñanza se adecue a la realidad y a las posibilidades del o la estudiante y de la sociedad. Llevar a cabo un apropiado acompañamiento y un control consciente del aprendizaje, con el fin de que pueda haber oportunas rectificaciones o recuperaciones del aprendizaje.</a:t>
            </a:r>
            <a:endParaRPr lang="es-EC"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4918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083" name="Rectangle 3082">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5" name="Picture 2">
            <a:extLst>
              <a:ext uri="{FF2B5EF4-FFF2-40B4-BE49-F238E27FC236}">
                <a16:creationId xmlns:a16="http://schemas.microsoft.com/office/drawing/2014/main" id="{0917E639-5738-4605-929E-1222198314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3"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a:xfrm>
            <a:off x="643463" y="640831"/>
            <a:ext cx="3352128" cy="1573863"/>
          </a:xfrm>
        </p:spPr>
        <p:txBody>
          <a:bodyPr>
            <a:normAutofit/>
          </a:bodyPr>
          <a:lstStyle/>
          <a:p>
            <a:pPr algn="l"/>
            <a:r>
              <a:rPr lang="es-ES" cap="none" dirty="0">
                <a:ln w="0"/>
                <a:effectLst>
                  <a:outerShdw blurRad="38100" dist="19050" dir="2700000" algn="tl" rotWithShape="0">
                    <a:schemeClr val="dk1">
                      <a:alpha val="40000"/>
                    </a:schemeClr>
                  </a:outerShdw>
                </a:effectLst>
                <a:latin typeface="Helvetica" pitchFamily="2" charset="0"/>
              </a:rPr>
              <a:t>1.3. Modelos de la Didáctica</a:t>
            </a:r>
            <a:endParaRPr lang="es-EC"/>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643463" y="2367092"/>
            <a:ext cx="3352128" cy="3881309"/>
          </a:xfrm>
        </p:spPr>
        <p:txBody>
          <a:bodyPr>
            <a:normAutofit/>
          </a:bodyPr>
          <a:lstStyle/>
          <a:p>
            <a:r>
              <a:rPr lang="es-419" sz="1800" b="1" dirty="0">
                <a:latin typeface="Arial" panose="020B0604020202020204" pitchFamily="34" charset="0"/>
                <a:cs typeface="Arial" panose="020B0604020202020204" pitchFamily="34" charset="0"/>
              </a:rPr>
              <a:t>PEDAGOGÍA Y Didáctica</a:t>
            </a:r>
            <a:endParaRPr lang="es-419" sz="1800" b="1">
              <a:latin typeface="Arial" panose="020B0604020202020204" pitchFamily="34" charset="0"/>
              <a:cs typeface="Arial" panose="020B0604020202020204" pitchFamily="34" charset="0"/>
            </a:endParaRPr>
          </a:p>
          <a:p>
            <a:pPr marL="0" indent="0">
              <a:buNone/>
            </a:pPr>
            <a:endParaRPr lang="es-419" sz="1800" b="1">
              <a:latin typeface="Arial" panose="020B0604020202020204" pitchFamily="34" charset="0"/>
              <a:cs typeface="Arial" panose="020B0604020202020204" pitchFamily="34" charset="0"/>
            </a:endParaRPr>
          </a:p>
        </p:txBody>
      </p:sp>
      <p:sp>
        <p:nvSpPr>
          <p:cNvPr id="3087" name="Rectangle 3086">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1525"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Relación entre los conceptos de Educación-Pedagogía-Didáctica">
            <a:extLst>
              <a:ext uri="{FF2B5EF4-FFF2-40B4-BE49-F238E27FC236}">
                <a16:creationId xmlns:a16="http://schemas.microsoft.com/office/drawing/2014/main" id="{0BDB8698-2300-2599-28E3-3BD66DE2AE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2" r="14525"/>
          <a:stretch/>
        </p:blipFill>
        <p:spPr bwMode="auto">
          <a:xfrm>
            <a:off x="4712842" y="10"/>
            <a:ext cx="747915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3088">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8150"/>
          <a:stretch/>
        </p:blipFill>
        <p:spPr>
          <a:xfrm>
            <a:off x="4651242" y="0"/>
            <a:ext cx="7540758" cy="6858000"/>
          </a:xfrm>
          <a:prstGeom prst="rect">
            <a:avLst/>
          </a:prstGeom>
        </p:spPr>
      </p:pic>
    </p:spTree>
    <p:extLst>
      <p:ext uri="{BB962C8B-B14F-4D97-AF65-F5344CB8AC3E}">
        <p14:creationId xmlns:p14="http://schemas.microsoft.com/office/powerpoint/2010/main" val="2607292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105" name="Rectangle 3097">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06" name="Picture 2">
            <a:extLst>
              <a:ext uri="{FF2B5EF4-FFF2-40B4-BE49-F238E27FC236}">
                <a16:creationId xmlns:a16="http://schemas.microsoft.com/office/drawing/2014/main" id="{0917E639-5738-4605-929E-1222198314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3"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a:xfrm>
            <a:off x="643463" y="640831"/>
            <a:ext cx="3352128" cy="1573863"/>
          </a:xfrm>
        </p:spPr>
        <p:txBody>
          <a:bodyPr>
            <a:normAutofit/>
          </a:bodyPr>
          <a:lstStyle/>
          <a:p>
            <a:pPr algn="l"/>
            <a:r>
              <a:rPr lang="es-ES" cap="none">
                <a:ln w="0"/>
                <a:effectLst>
                  <a:outerShdw blurRad="38100" dist="19050" dir="2700000" algn="tl" rotWithShape="0">
                    <a:schemeClr val="dk1">
                      <a:alpha val="40000"/>
                    </a:schemeClr>
                  </a:outerShdw>
                </a:effectLst>
                <a:latin typeface="Helvetica" pitchFamily="2" charset="0"/>
              </a:rPr>
              <a:t>1.3. Modelos de la Didáctica</a:t>
            </a:r>
            <a:endParaRPr lang="es-EC"/>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643463" y="2367092"/>
            <a:ext cx="3352128" cy="3881309"/>
          </a:xfrm>
        </p:spPr>
        <p:txBody>
          <a:bodyPr>
            <a:normAutofit/>
          </a:bodyPr>
          <a:lstStyle/>
          <a:p>
            <a:r>
              <a:rPr lang="es-419" sz="1800" b="1">
                <a:latin typeface="Arial" panose="020B0604020202020204" pitchFamily="34" charset="0"/>
                <a:cs typeface="Arial" panose="020B0604020202020204" pitchFamily="34" charset="0"/>
              </a:rPr>
              <a:t>PEDAGOGÍA Y Didáctica</a:t>
            </a:r>
          </a:p>
          <a:p>
            <a:pPr marL="0" indent="0">
              <a:buNone/>
            </a:pPr>
            <a:endParaRPr lang="es-419" sz="1800" b="1">
              <a:latin typeface="Arial" panose="020B0604020202020204" pitchFamily="34" charset="0"/>
              <a:cs typeface="Arial" panose="020B0604020202020204" pitchFamily="34" charset="0"/>
            </a:endParaRPr>
          </a:p>
        </p:txBody>
      </p:sp>
      <p:sp>
        <p:nvSpPr>
          <p:cNvPr id="3107" name="Rectangle 3101">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1525"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La diferencia entre pedagogía y didáctica. 2024 - La tienda del profesor">
            <a:extLst>
              <a:ext uri="{FF2B5EF4-FFF2-40B4-BE49-F238E27FC236}">
                <a16:creationId xmlns:a16="http://schemas.microsoft.com/office/drawing/2014/main" id="{0DF54E7C-C817-34CF-914C-056269D2E7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00" b="12330"/>
          <a:stretch/>
        </p:blipFill>
        <p:spPr bwMode="auto">
          <a:xfrm>
            <a:off x="4712842" y="10"/>
            <a:ext cx="747915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103">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8150"/>
          <a:stretch/>
        </p:blipFill>
        <p:spPr>
          <a:xfrm>
            <a:off x="4651242" y="0"/>
            <a:ext cx="7540758" cy="6858000"/>
          </a:xfrm>
          <a:prstGeom prst="rect">
            <a:avLst/>
          </a:prstGeom>
        </p:spPr>
      </p:pic>
    </p:spTree>
    <p:extLst>
      <p:ext uri="{BB962C8B-B14F-4D97-AF65-F5344CB8AC3E}">
        <p14:creationId xmlns:p14="http://schemas.microsoft.com/office/powerpoint/2010/main" val="1726637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4125" name="Rectangle 4127">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Cuál es la diferencia entre Pedagogía y Didáctica - 2024">
            <a:extLst>
              <a:ext uri="{FF2B5EF4-FFF2-40B4-BE49-F238E27FC236}">
                <a16:creationId xmlns:a16="http://schemas.microsoft.com/office/drawing/2014/main" id="{1F51BFE0-084B-E922-77A7-7511BCA5C7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91446" y="24276"/>
            <a:ext cx="8066346" cy="6594238"/>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4126" name="Picture 4129">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a:xfrm>
            <a:off x="913776" y="618517"/>
            <a:ext cx="3893976" cy="1596177"/>
          </a:xfrm>
        </p:spPr>
        <p:txBody>
          <a:bodyPr anchor="b">
            <a:normAutofit/>
          </a:bodyPr>
          <a:lstStyle/>
          <a:p>
            <a:pPr algn="l"/>
            <a:r>
              <a:rPr lang="es-ES" sz="3200" cap="none">
                <a:ln w="0"/>
                <a:effectLst>
                  <a:outerShdw blurRad="38100" dist="19050" dir="2700000" algn="tl" rotWithShape="0">
                    <a:schemeClr val="dk1">
                      <a:alpha val="40000"/>
                    </a:schemeClr>
                  </a:outerShdw>
                </a:effectLst>
                <a:latin typeface="Helvetica" pitchFamily="2" charset="0"/>
              </a:rPr>
              <a:t>1.3. Modelos de la Didáctica</a:t>
            </a:r>
            <a:endParaRPr lang="es-EC" sz="320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367092"/>
            <a:ext cx="3893978" cy="3424107"/>
          </a:xfrm>
        </p:spPr>
        <p:txBody>
          <a:bodyPr>
            <a:normAutofit/>
          </a:bodyPr>
          <a:lstStyle/>
          <a:p>
            <a:r>
              <a:rPr lang="es-419" sz="1600" b="1">
                <a:latin typeface="Arial" panose="020B0604020202020204" pitchFamily="34" charset="0"/>
                <a:cs typeface="Arial" panose="020B0604020202020204" pitchFamily="34" charset="0"/>
              </a:rPr>
              <a:t>PEDAGOGÍA Y Didáctica</a:t>
            </a:r>
          </a:p>
          <a:p>
            <a:pPr marL="0" indent="0">
              <a:buNone/>
            </a:pPr>
            <a:endParaRPr lang="es-419" sz="16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9901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a:extLst>
            <a:ext uri="{FF2B5EF4-FFF2-40B4-BE49-F238E27FC236}">
              <a16:creationId xmlns:a16="http://schemas.microsoft.com/office/drawing/2014/main" id="{12C0800E-DE57-BAA4-6FC9-C444ADE91CC6}"/>
            </a:ext>
          </a:extLst>
        </p:cNvPr>
        <p:cNvGrpSpPr/>
        <p:nvPr/>
      </p:nvGrpSpPr>
      <p:grpSpPr>
        <a:xfrm>
          <a:off x="0" y="0"/>
          <a:ext cx="0" cy="0"/>
          <a:chOff x="0" y="0"/>
          <a:chExt cx="0" cy="0"/>
        </a:xfrm>
      </p:grpSpPr>
      <p:sp useBgFill="1">
        <p:nvSpPr>
          <p:cNvPr id="4150" name="Rectangle 4130">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EE3928D7-7397-61B6-0841-60E8655BD077}"/>
              </a:ext>
            </a:extLst>
          </p:cNvPr>
          <p:cNvPicPr>
            <a:picLocks noChangeAspect="1"/>
          </p:cNvPicPr>
          <p:nvPr/>
        </p:nvPicPr>
        <p:blipFill>
          <a:blip r:embed="rId2"/>
          <a:stretch>
            <a:fillRect/>
          </a:stretch>
        </p:blipFill>
        <p:spPr>
          <a:xfrm>
            <a:off x="4567788" y="959370"/>
            <a:ext cx="7501929" cy="5257799"/>
          </a:xfrm>
          <a:prstGeom prst="rect">
            <a:avLst/>
          </a:prstGeom>
        </p:spPr>
      </p:pic>
      <p:pic>
        <p:nvPicPr>
          <p:cNvPr id="4151" name="Picture 4132">
            <a:extLst>
              <a:ext uri="{FF2B5EF4-FFF2-40B4-BE49-F238E27FC236}">
                <a16:creationId xmlns:a16="http://schemas.microsoft.com/office/drawing/2014/main" id="{00E374F5-52B2-4260-8B1C-54237931F0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Marcador de contenido 2">
            <a:extLst>
              <a:ext uri="{FF2B5EF4-FFF2-40B4-BE49-F238E27FC236}">
                <a16:creationId xmlns:a16="http://schemas.microsoft.com/office/drawing/2014/main" id="{7F14918A-9D72-42AF-0B66-A81E52EB7E9F}"/>
              </a:ext>
            </a:extLst>
          </p:cNvPr>
          <p:cNvSpPr>
            <a:spLocks noGrp="1"/>
          </p:cNvSpPr>
          <p:nvPr>
            <p:ph sz="quarter" idx="13"/>
          </p:nvPr>
        </p:nvSpPr>
        <p:spPr>
          <a:xfrm>
            <a:off x="913774" y="2367092"/>
            <a:ext cx="3740509" cy="3881309"/>
          </a:xfrm>
        </p:spPr>
        <p:txBody>
          <a:bodyPr>
            <a:normAutofit/>
          </a:bodyPr>
          <a:lstStyle/>
          <a:p>
            <a:r>
              <a:rPr lang="es-419" sz="1800" b="1" dirty="0">
                <a:latin typeface="Arial" panose="020B0604020202020204" pitchFamily="34" charset="0"/>
                <a:cs typeface="Arial" panose="020B0604020202020204" pitchFamily="34" charset="0"/>
              </a:rPr>
              <a:t>DIDÁCTICA Y OTRAS DISCIPLINAS</a:t>
            </a:r>
          </a:p>
          <a:p>
            <a:pPr marL="0" indent="0">
              <a:buNone/>
            </a:pPr>
            <a:endParaRPr lang="es-419" sz="1800" b="1"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A29B19F8-5610-92FB-C519-F7E7E7529C65}"/>
              </a:ext>
            </a:extLst>
          </p:cNvPr>
          <p:cNvSpPr>
            <a:spLocks noGrp="1"/>
          </p:cNvSpPr>
          <p:nvPr>
            <p:ph type="title"/>
          </p:nvPr>
        </p:nvSpPr>
        <p:spPr>
          <a:xfrm>
            <a:off x="913774" y="640831"/>
            <a:ext cx="3740515" cy="1573863"/>
          </a:xfrm>
        </p:spPr>
        <p:txBody>
          <a:bodyPr>
            <a:normAutofit/>
          </a:bodyPr>
          <a:lstStyle/>
          <a:p>
            <a:pPr algn="l"/>
            <a:r>
              <a:rPr lang="es-ES" cap="none">
                <a:ln w="0"/>
                <a:effectLst>
                  <a:outerShdw blurRad="38100" dist="19050" dir="2700000" algn="tl" rotWithShape="0">
                    <a:schemeClr val="dk1">
                      <a:alpha val="40000"/>
                    </a:schemeClr>
                  </a:outerShdw>
                </a:effectLst>
                <a:latin typeface="Helvetica" pitchFamily="2" charset="0"/>
              </a:rPr>
              <a:t>1.3. Modelos de la Didáctica</a:t>
            </a:r>
            <a:endParaRPr lang="es-EC"/>
          </a:p>
        </p:txBody>
      </p:sp>
    </p:spTree>
    <p:extLst>
      <p:ext uri="{BB962C8B-B14F-4D97-AF65-F5344CB8AC3E}">
        <p14:creationId xmlns:p14="http://schemas.microsoft.com/office/powerpoint/2010/main" val="986525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a:xfrm>
            <a:off x="913775" y="238683"/>
            <a:ext cx="10364451" cy="1596177"/>
          </a:xfrm>
        </p:spPr>
        <p:txBody>
          <a:bodyPr/>
          <a:lstStyle/>
          <a:p>
            <a:r>
              <a:rPr lang="es-ES" cap="none" dirty="0">
                <a:ln w="0"/>
                <a:effectLst>
                  <a:outerShdw blurRad="38100" dist="19050" dir="2700000" algn="tl" rotWithShape="0">
                    <a:schemeClr val="dk1">
                      <a:alpha val="40000"/>
                    </a:schemeClr>
                  </a:outerShdw>
                </a:effectLst>
                <a:latin typeface="Helvetica" pitchFamily="2" charset="0"/>
              </a:rPr>
              <a:t>1.3. Modelos de la Didáctica</a:t>
            </a: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1308296"/>
            <a:ext cx="10363826" cy="5204472"/>
          </a:xfrm>
        </p:spPr>
        <p:txBody>
          <a:bodyPr>
            <a:noAutofit/>
          </a:bodyPr>
          <a:lstStyle/>
          <a:p>
            <a:pPr algn="just"/>
            <a:r>
              <a:rPr lang="es-ES" sz="1800" b="1" dirty="0">
                <a:latin typeface="Arial" panose="020B0604020202020204" pitchFamily="34" charset="0"/>
                <a:cs typeface="Arial" panose="020B0604020202020204" pitchFamily="34" charset="0"/>
              </a:rPr>
              <a:t>Didáctica especial</a:t>
            </a:r>
          </a:p>
          <a:p>
            <a:pPr algn="just"/>
            <a:r>
              <a:rPr lang="es-ES" sz="1800" dirty="0">
                <a:latin typeface="Arial" panose="020B0604020202020204" pitchFamily="34" charset="0"/>
                <a:cs typeface="Arial" panose="020B0604020202020204" pitchFamily="34" charset="0"/>
              </a:rPr>
              <a:t>Las didácticas específicas son las que estudian las cuestiones concretas de cada una de las disciplinas. En ésta hay dos posturas:</a:t>
            </a:r>
          </a:p>
          <a:p>
            <a:pPr algn="just"/>
            <a:r>
              <a:rPr lang="es-ES" sz="1800" i="1" dirty="0">
                <a:latin typeface="Arial" panose="020B0604020202020204" pitchFamily="34" charset="0"/>
                <a:cs typeface="Arial" panose="020B0604020202020204" pitchFamily="34" charset="0"/>
              </a:rPr>
              <a:t>Mattos:</a:t>
            </a:r>
            <a:r>
              <a:rPr lang="es-ES" sz="1800" dirty="0">
                <a:latin typeface="Arial" panose="020B0604020202020204" pitchFamily="34" charset="0"/>
                <a:cs typeface="Arial" panose="020B0604020202020204" pitchFamily="34" charset="0"/>
              </a:rPr>
              <a:t> ” las didácticas específicas tratan de aplicar las normas generales de la didáctica a los casos concretos que se tratan”.</a:t>
            </a:r>
          </a:p>
          <a:p>
            <a:pPr algn="just"/>
            <a:r>
              <a:rPr lang="es-ES" sz="1800" i="1" dirty="0" err="1">
                <a:latin typeface="Arial" panose="020B0604020202020204" pitchFamily="34" charset="0"/>
                <a:cs typeface="Arial" panose="020B0604020202020204" pitchFamily="34" charset="0"/>
              </a:rPr>
              <a:t>Stoker</a:t>
            </a:r>
            <a:r>
              <a:rPr lang="es-ES" sz="1800" i="1" dirty="0">
                <a:latin typeface="Arial" panose="020B0604020202020204" pitchFamily="34" charset="0"/>
                <a:cs typeface="Arial" panose="020B0604020202020204" pitchFamily="34" charset="0"/>
              </a:rPr>
              <a:t>:</a:t>
            </a:r>
            <a:r>
              <a:rPr lang="es-ES" sz="1800" dirty="0">
                <a:latin typeface="Arial" panose="020B0604020202020204" pitchFamily="34" charset="0"/>
                <a:cs typeface="Arial" panose="020B0604020202020204" pitchFamily="34" charset="0"/>
              </a:rPr>
              <a:t> ” las didácticas especiales son las concreciones particulares en donde no entra la didáctica general”.</a:t>
            </a:r>
          </a:p>
          <a:p>
            <a:pPr algn="just"/>
            <a:r>
              <a:rPr lang="es-ES" sz="1800" dirty="0">
                <a:latin typeface="Arial" panose="020B0604020202020204" pitchFamily="34" charset="0"/>
                <a:cs typeface="Arial" panose="020B0604020202020204" pitchFamily="34" charset="0"/>
              </a:rPr>
              <a:t>La didáctica especial es la que trata de la manera de exponer la ciencia y de proceder a la indagación de sus leyes, según la calidad de las ciencias que se examinan. La Didáctica especial o específica estudia los métodos específicos de cada materia, entre estas podemos nombrar algunas: Didáctica de las Ciencias Naturales, Didáctica de las Ciencias Sociales, Didáctica de la lectura y la escritura, Didáctica de la Educación Física, Didáctica de Matemática y Didáctica de la Historia.</a:t>
            </a:r>
          </a:p>
          <a:p>
            <a:pPr algn="just"/>
            <a:r>
              <a:rPr lang="es-ES" sz="1800" dirty="0">
                <a:latin typeface="Arial" panose="020B0604020202020204" pitchFamily="34" charset="0"/>
                <a:cs typeface="Arial" panose="020B0604020202020204" pitchFamily="34" charset="0"/>
              </a:rPr>
              <a:t>Fuente: </a:t>
            </a:r>
            <a:r>
              <a:rPr lang="en-US" sz="1800" dirty="0">
                <a:latin typeface="Arial" panose="020B0604020202020204" pitchFamily="34" charset="0"/>
                <a:cs typeface="Arial" panose="020B0604020202020204" pitchFamily="34" charset="0"/>
                <a:hlinkClick r:id="rId2"/>
              </a:rPr>
              <a:t>La </a:t>
            </a:r>
            <a:r>
              <a:rPr lang="en-US" sz="1800" dirty="0" err="1">
                <a:latin typeface="Arial" panose="020B0604020202020204" pitchFamily="34" charset="0"/>
                <a:cs typeface="Arial" panose="020B0604020202020204" pitchFamily="34" charset="0"/>
                <a:hlinkClick r:id="rId2"/>
              </a:rPr>
              <a:t>didáctica</a:t>
            </a:r>
            <a:r>
              <a:rPr lang="en-US" sz="1800" dirty="0">
                <a:latin typeface="Arial" panose="020B0604020202020204" pitchFamily="34" charset="0"/>
                <a:cs typeface="Arial" panose="020B0604020202020204" pitchFamily="34" charset="0"/>
                <a:hlinkClick r:id="rId2"/>
              </a:rPr>
              <a:t> especial | </a:t>
            </a:r>
            <a:r>
              <a:rPr lang="en-US" sz="1800" dirty="0" err="1">
                <a:latin typeface="Arial" panose="020B0604020202020204" pitchFamily="34" charset="0"/>
                <a:cs typeface="Arial" panose="020B0604020202020204" pitchFamily="34" charset="0"/>
                <a:hlinkClick r:id="rId2"/>
              </a:rPr>
              <a:t>Webscolar</a:t>
            </a:r>
            <a:endParaRPr lang="es-ES" sz="1800" dirty="0">
              <a:latin typeface="Arial" panose="020B0604020202020204" pitchFamily="34" charset="0"/>
              <a:cs typeface="Arial" panose="020B0604020202020204" pitchFamily="34" charset="0"/>
            </a:endParaRPr>
          </a:p>
          <a:p>
            <a:pPr algn="just"/>
            <a:endParaRPr lang="es-EC"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7840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Helvetica" pitchFamily="2" charset="0"/>
              </a:rPr>
              <a:t>1.3. Modelos de la Didáctica</a:t>
            </a: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367092"/>
            <a:ext cx="10363826" cy="4174385"/>
          </a:xfrm>
        </p:spPr>
        <p:txBody>
          <a:bodyPr>
            <a:noAutofit/>
          </a:bodyPr>
          <a:lstStyle/>
          <a:p>
            <a:pPr algn="just"/>
            <a:r>
              <a:rPr lang="es-ES" sz="1800" b="1" dirty="0">
                <a:latin typeface="Arial" panose="020B0604020202020204" pitchFamily="34" charset="0"/>
                <a:cs typeface="Arial" panose="020B0604020202020204" pitchFamily="34" charset="0"/>
              </a:rPr>
              <a:t>Didáctica especial</a:t>
            </a:r>
          </a:p>
          <a:p>
            <a:pPr algn="just"/>
            <a:r>
              <a:rPr lang="es-ES" sz="1800" dirty="0">
                <a:latin typeface="Arial" panose="020B0604020202020204" pitchFamily="34" charset="0"/>
                <a:cs typeface="Arial" panose="020B0604020202020204" pitchFamily="34" charset="0"/>
              </a:rPr>
              <a:t>La didáctica especial, también denominada específica, es aquella que estudia los métodos y prácticas aplicados para la enseñanza de cada campo, disciplina o materia concreta de estudio.  Desarrollan campos sistemáticos del conocimiento didáctico que se caracterizan por partir de una delimitación de regiones particulares del mundo de la enseñanza.  Las Didácticas Específicas o Didácticas de Área, son de reciente aparición en estos campos de conocimiento que constituyen “las Ciencias de la Educación”</a:t>
            </a:r>
          </a:p>
          <a:p>
            <a:pPr algn="just"/>
            <a:r>
              <a:rPr lang="es-ES" sz="1800" dirty="0">
                <a:latin typeface="Arial" panose="020B0604020202020204" pitchFamily="34" charset="0"/>
                <a:cs typeface="Arial" panose="020B0604020202020204" pitchFamily="34" charset="0"/>
              </a:rPr>
              <a:t>Fuente: </a:t>
            </a:r>
            <a:r>
              <a:rPr lang="es-ES" sz="1800" dirty="0">
                <a:latin typeface="Arial" panose="020B0604020202020204" pitchFamily="34" charset="0"/>
                <a:cs typeface="Arial" panose="020B0604020202020204" pitchFamily="34" charset="0"/>
                <a:hlinkClick r:id="rId2"/>
              </a:rPr>
              <a:t>Los medios de enseñanza en la didáctica especial de la disciplina Anatomía Humana (sld.cu)</a:t>
            </a:r>
            <a:endParaRPr lang="es-EC"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9964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Helvetica" pitchFamily="2" charset="0"/>
              </a:rPr>
              <a:t>1.3. Modelos de la Didáctica</a:t>
            </a: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367092"/>
            <a:ext cx="10363826" cy="4005573"/>
          </a:xfrm>
        </p:spPr>
        <p:txBody>
          <a:bodyPr>
            <a:noAutofit/>
          </a:bodyPr>
          <a:lstStyle/>
          <a:p>
            <a:pPr algn="just"/>
            <a:r>
              <a:rPr lang="es-ES" sz="1800" b="1" dirty="0">
                <a:latin typeface="Arial" panose="020B0604020202020204" pitchFamily="34" charset="0"/>
                <a:cs typeface="Arial" panose="020B0604020202020204" pitchFamily="34" charset="0"/>
              </a:rPr>
              <a:t>DIDÁCTICA GENERAL Y DIDÁCTICAS ESPECÍFICAS </a:t>
            </a:r>
          </a:p>
          <a:p>
            <a:pPr algn="just"/>
            <a:r>
              <a:rPr lang="es-ES" sz="1800" dirty="0">
                <a:latin typeface="Arial" panose="020B0604020202020204" pitchFamily="34" charset="0"/>
                <a:cs typeface="Arial" panose="020B0604020202020204" pitchFamily="34" charset="0"/>
              </a:rPr>
              <a:t>Alicia R. W. de </a:t>
            </a:r>
            <a:r>
              <a:rPr lang="es-ES" sz="1800" dirty="0" err="1">
                <a:latin typeface="Arial" panose="020B0604020202020204" pitchFamily="34" charset="0"/>
                <a:cs typeface="Arial" panose="020B0604020202020204" pitchFamily="34" charset="0"/>
              </a:rPr>
              <a:t>Camilloni</a:t>
            </a:r>
            <a:r>
              <a:rPr lang="es-ES" sz="1800" dirty="0">
                <a:latin typeface="Arial" panose="020B0604020202020204" pitchFamily="34" charset="0"/>
                <a:cs typeface="Arial" panose="020B0604020202020204" pitchFamily="34" charset="0"/>
              </a:rPr>
              <a:t> </a:t>
            </a:r>
          </a:p>
          <a:p>
            <a:pPr algn="just"/>
            <a:r>
              <a:rPr lang="es-ES" sz="1800" dirty="0">
                <a:latin typeface="Arial" panose="020B0604020202020204" pitchFamily="34" charset="0"/>
                <a:cs typeface="Arial" panose="020B0604020202020204" pitchFamily="34" charset="0"/>
              </a:rPr>
              <a:t>En tanto que la didáctica general no diferencia con carácter exclusivo campos de conocimiento, niveles de la educación, edades o tipos de establecimientos, las didácticas específicas desarrollan campos sistemáticos del conocimiento didáctico que se caracterizan por partir de una delimitación de regiones particulares del mundo de la enseñanza. Los criterios de diferenciación de estas regiones son variados, dada la multiplicidad de parámetros que se pueden aplicar para diferenciar entre clases de situaciones de enseñanza.</a:t>
            </a:r>
          </a:p>
        </p:txBody>
      </p:sp>
    </p:spTree>
    <p:extLst>
      <p:ext uri="{BB962C8B-B14F-4D97-AF65-F5344CB8AC3E}">
        <p14:creationId xmlns:p14="http://schemas.microsoft.com/office/powerpoint/2010/main" val="92585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Helvetica" pitchFamily="2" charset="0"/>
              </a:rPr>
              <a:t>1.3. Modelos de la Didáctica</a:t>
            </a: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p:txBody>
          <a:bodyPr>
            <a:noAutofit/>
          </a:bodyPr>
          <a:lstStyle/>
          <a:p>
            <a:pPr algn="just"/>
            <a:r>
              <a:rPr lang="es-ES" sz="1800" b="1" dirty="0">
                <a:latin typeface="Arial" panose="020B0604020202020204" pitchFamily="34" charset="0"/>
                <a:cs typeface="Arial" panose="020B0604020202020204" pitchFamily="34" charset="0"/>
              </a:rPr>
              <a:t>DIDÁCTICA GENERAL Y DIDÁCTICAS ESPECÍFICAS </a:t>
            </a:r>
          </a:p>
          <a:p>
            <a:pPr algn="just"/>
            <a:r>
              <a:rPr lang="es-ES" sz="1800" dirty="0">
                <a:latin typeface="Arial" panose="020B0604020202020204" pitchFamily="34" charset="0"/>
                <a:cs typeface="Arial" panose="020B0604020202020204" pitchFamily="34" charset="0"/>
              </a:rPr>
              <a:t>Alicia R. W. de </a:t>
            </a:r>
            <a:r>
              <a:rPr lang="es-ES" sz="1800" dirty="0" err="1">
                <a:latin typeface="Arial" panose="020B0604020202020204" pitchFamily="34" charset="0"/>
                <a:cs typeface="Arial" panose="020B0604020202020204" pitchFamily="34" charset="0"/>
              </a:rPr>
              <a:t>Camilloni</a:t>
            </a:r>
            <a:r>
              <a:rPr lang="es-ES" sz="1800" dirty="0">
                <a:latin typeface="Arial" panose="020B0604020202020204" pitchFamily="34" charset="0"/>
                <a:cs typeface="Arial" panose="020B0604020202020204" pitchFamily="34" charset="0"/>
              </a:rPr>
              <a:t> </a:t>
            </a:r>
          </a:p>
          <a:p>
            <a:pPr algn="just"/>
            <a:r>
              <a:rPr lang="es-ES" sz="1800" dirty="0">
                <a:latin typeface="Arial" panose="020B0604020202020204" pitchFamily="34" charset="0"/>
                <a:cs typeface="Arial" panose="020B0604020202020204" pitchFamily="34" charset="0"/>
              </a:rPr>
              <a:t>1. Didácticas específicas según los distintos niveles del sistema educativo: didáctica de la educación inicial, primaria, secundaria, superior y universitaria. A estas grandes divisiones se les agregan frecuentemente subdivisiones que especializan la didáctica según los ciclos de cada uno de los niveles y aun divisiones más pequeñas como, por ejemplo, didáctica del primer grado de la escolaridad primaria o del primer año de la escuela secundaria o de la universidad.</a:t>
            </a:r>
          </a:p>
        </p:txBody>
      </p:sp>
    </p:spTree>
    <p:extLst>
      <p:ext uri="{BB962C8B-B14F-4D97-AF65-F5344CB8AC3E}">
        <p14:creationId xmlns:p14="http://schemas.microsoft.com/office/powerpoint/2010/main" val="1272980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Helvetica" pitchFamily="2" charset="0"/>
              </a:rPr>
              <a:t>1.3. Modelos de la Didáctica</a:t>
            </a: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p:txBody>
          <a:bodyPr>
            <a:normAutofit/>
          </a:bodyPr>
          <a:lstStyle/>
          <a:p>
            <a:pPr algn="just"/>
            <a:r>
              <a:rPr lang="es-ES" sz="1800" b="1" dirty="0">
                <a:latin typeface="Arial" panose="020B0604020202020204" pitchFamily="34" charset="0"/>
                <a:cs typeface="Arial" panose="020B0604020202020204" pitchFamily="34" charset="0"/>
              </a:rPr>
              <a:t>DIDÁCTICA GENERAL Y DIDÁCTICAS ESPECÍFICAS </a:t>
            </a:r>
          </a:p>
          <a:p>
            <a:pPr algn="just"/>
            <a:r>
              <a:rPr lang="es-ES" sz="1800" dirty="0">
                <a:latin typeface="Arial" panose="020B0604020202020204" pitchFamily="34" charset="0"/>
                <a:cs typeface="Arial" panose="020B0604020202020204" pitchFamily="34" charset="0"/>
              </a:rPr>
              <a:t>Alicia R. W. de </a:t>
            </a:r>
            <a:r>
              <a:rPr lang="es-ES" sz="1800" dirty="0" err="1">
                <a:latin typeface="Arial" panose="020B0604020202020204" pitchFamily="34" charset="0"/>
                <a:cs typeface="Arial" panose="020B0604020202020204" pitchFamily="34" charset="0"/>
              </a:rPr>
              <a:t>Camilloni</a:t>
            </a:r>
            <a:r>
              <a:rPr lang="es-ES" sz="1800" dirty="0">
                <a:latin typeface="Arial" panose="020B0604020202020204" pitchFamily="34" charset="0"/>
                <a:cs typeface="Arial" panose="020B0604020202020204" pitchFamily="34" charset="0"/>
              </a:rPr>
              <a:t> </a:t>
            </a:r>
          </a:p>
          <a:p>
            <a:pPr algn="just"/>
            <a:r>
              <a:rPr lang="es-ES" sz="1800" dirty="0">
                <a:latin typeface="Arial" panose="020B0604020202020204" pitchFamily="34" charset="0"/>
                <a:cs typeface="Arial" panose="020B0604020202020204" pitchFamily="34" charset="0"/>
              </a:rPr>
              <a:t>2. Didácticas específicas según las edades de los alumnos: didáctica de niños, de adolescentes, de jóvenes adultos, de adultos y de adultos mayores. También aquí encontramos especialidades donde las divisiones son también más finas y diferencian ciclos evolutivos con mayor precisión, como didáctica de la primera infancia, por ejemplo.</a:t>
            </a:r>
          </a:p>
        </p:txBody>
      </p:sp>
    </p:spTree>
    <p:extLst>
      <p:ext uri="{BB962C8B-B14F-4D97-AF65-F5344CB8AC3E}">
        <p14:creationId xmlns:p14="http://schemas.microsoft.com/office/powerpoint/2010/main" val="2877508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F9DF4C-4B7B-8CE1-802B-C54BA938F3B1}"/>
              </a:ext>
            </a:extLst>
          </p:cNvPr>
          <p:cNvSpPr>
            <a:spLocks noGrp="1"/>
          </p:cNvSpPr>
          <p:nvPr>
            <p:ph type="ctrTitle"/>
          </p:nvPr>
        </p:nvSpPr>
        <p:spPr/>
        <p:txBody>
          <a:bodyPr/>
          <a:lstStyle/>
          <a:p>
            <a:r>
              <a:rPr lang="es-419" dirty="0"/>
              <a:t>Didáctica GENERAL</a:t>
            </a:r>
            <a:endParaRPr lang="es-EC" dirty="0"/>
          </a:p>
        </p:txBody>
      </p:sp>
      <p:sp>
        <p:nvSpPr>
          <p:cNvPr id="3" name="Subtítulo 2">
            <a:extLst>
              <a:ext uri="{FF2B5EF4-FFF2-40B4-BE49-F238E27FC236}">
                <a16:creationId xmlns:a16="http://schemas.microsoft.com/office/drawing/2014/main" id="{3F97FAB0-DB68-E752-5C28-308AB1C8BFC1}"/>
              </a:ext>
            </a:extLst>
          </p:cNvPr>
          <p:cNvSpPr>
            <a:spLocks noGrp="1"/>
          </p:cNvSpPr>
          <p:nvPr>
            <p:ph type="subTitle" idx="1"/>
          </p:nvPr>
        </p:nvSpPr>
        <p:spPr/>
        <p:txBody>
          <a:bodyPr/>
          <a:lstStyle/>
          <a:p>
            <a:r>
              <a:rPr lang="es-ES" sz="1800"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1.2 Enfoques de la acción Didáctica</a:t>
            </a:r>
            <a:endParaRPr lang="es-EC"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558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Helvetica" pitchFamily="2" charset="0"/>
              </a:rPr>
              <a:t>1.3. Modelos de la Didáctica</a:t>
            </a: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1828801"/>
            <a:ext cx="10363826" cy="4881488"/>
          </a:xfrm>
        </p:spPr>
        <p:txBody>
          <a:bodyPr>
            <a:normAutofit/>
          </a:bodyPr>
          <a:lstStyle/>
          <a:p>
            <a:pPr algn="just"/>
            <a:r>
              <a:rPr lang="es-ES" sz="1800" b="1" dirty="0">
                <a:latin typeface="Arial" panose="020B0604020202020204" pitchFamily="34" charset="0"/>
                <a:cs typeface="Arial" panose="020B0604020202020204" pitchFamily="34" charset="0"/>
              </a:rPr>
              <a:t>DIDÁCTICA GENERAL Y DIDÁCTICAS ESPECÍFICAS </a:t>
            </a:r>
          </a:p>
          <a:p>
            <a:pPr algn="just"/>
            <a:r>
              <a:rPr lang="es-ES" sz="1800" dirty="0">
                <a:latin typeface="Arial" panose="020B0604020202020204" pitchFamily="34" charset="0"/>
                <a:cs typeface="Arial" panose="020B0604020202020204" pitchFamily="34" charset="0"/>
              </a:rPr>
              <a:t>Alicia R. W. de </a:t>
            </a:r>
            <a:r>
              <a:rPr lang="es-ES" sz="1800" dirty="0" err="1">
                <a:latin typeface="Arial" panose="020B0604020202020204" pitchFamily="34" charset="0"/>
                <a:cs typeface="Arial" panose="020B0604020202020204" pitchFamily="34" charset="0"/>
              </a:rPr>
              <a:t>Camilloni</a:t>
            </a:r>
            <a:r>
              <a:rPr lang="es-ES" sz="1800" dirty="0">
                <a:latin typeface="Arial" panose="020B0604020202020204" pitchFamily="34" charset="0"/>
                <a:cs typeface="Arial" panose="020B0604020202020204" pitchFamily="34" charset="0"/>
              </a:rPr>
              <a:t> </a:t>
            </a:r>
          </a:p>
          <a:p>
            <a:pPr algn="just"/>
            <a:r>
              <a:rPr lang="es-ES" sz="1800" dirty="0">
                <a:latin typeface="Arial" panose="020B0604020202020204" pitchFamily="34" charset="0"/>
                <a:cs typeface="Arial" panose="020B0604020202020204" pitchFamily="34" charset="0"/>
              </a:rPr>
              <a:t>3. Didácticas específicas de las disciplinas: didáctica de la Matemática, de la Lengua, de las Ciencias Sociales, de las Ciencias Naturales, de la Educación Física, del Arte, etcétera. Estas divisiones, a su vez, dan lugar a subdivisiones que alcanzan niveles crecientes de especificidad, tales como didáctica de la enseñanza de la lectoescritura, didáctica de la educación en valores, didáctica de la educación técnica, didáctica de la música, didáctica de la natación o didáctica del inglés como segunda lengua. A estas delimitaciones se les van agregando otras más específicas aún, como, por ejemplo, didáctica del inglés como segunda lengua con propósitos específicos que pueden ser algunos de los siguientes: viaje, negocios, lectura literaria, conversación social, etcétera.</a:t>
            </a:r>
          </a:p>
        </p:txBody>
      </p:sp>
    </p:spTree>
    <p:extLst>
      <p:ext uri="{BB962C8B-B14F-4D97-AF65-F5344CB8AC3E}">
        <p14:creationId xmlns:p14="http://schemas.microsoft.com/office/powerpoint/2010/main" val="1778280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Helvetica" pitchFamily="2" charset="0"/>
              </a:rPr>
              <a:t>1.3. Modelos de la Didáctica</a:t>
            </a: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367092"/>
            <a:ext cx="10363826" cy="3682016"/>
          </a:xfrm>
        </p:spPr>
        <p:txBody>
          <a:bodyPr>
            <a:normAutofit/>
          </a:bodyPr>
          <a:lstStyle/>
          <a:p>
            <a:pPr algn="just"/>
            <a:r>
              <a:rPr lang="es-ES" sz="1800" b="1" dirty="0">
                <a:latin typeface="Arial" panose="020B0604020202020204" pitchFamily="34" charset="0"/>
                <a:cs typeface="Arial" panose="020B0604020202020204" pitchFamily="34" charset="0"/>
              </a:rPr>
              <a:t>DIDÁCTICA GENERAL Y DIDÁCTICAS ESPECÍFICAS </a:t>
            </a:r>
          </a:p>
          <a:p>
            <a:pPr algn="just"/>
            <a:r>
              <a:rPr lang="es-ES" sz="1800" dirty="0">
                <a:latin typeface="Arial" panose="020B0604020202020204" pitchFamily="34" charset="0"/>
                <a:cs typeface="Arial" panose="020B0604020202020204" pitchFamily="34" charset="0"/>
              </a:rPr>
              <a:t>Alicia R. W. de </a:t>
            </a:r>
            <a:r>
              <a:rPr lang="es-ES" sz="1800" dirty="0" err="1">
                <a:latin typeface="Arial" panose="020B0604020202020204" pitchFamily="34" charset="0"/>
                <a:cs typeface="Arial" panose="020B0604020202020204" pitchFamily="34" charset="0"/>
              </a:rPr>
              <a:t>Camilloni</a:t>
            </a:r>
            <a:r>
              <a:rPr lang="es-ES" sz="1800" dirty="0">
                <a:latin typeface="Arial" panose="020B0604020202020204" pitchFamily="34" charset="0"/>
                <a:cs typeface="Arial" panose="020B0604020202020204" pitchFamily="34" charset="0"/>
              </a:rPr>
              <a:t> </a:t>
            </a:r>
          </a:p>
          <a:p>
            <a:pPr algn="just"/>
            <a:r>
              <a:rPr lang="es-ES" sz="1800" dirty="0">
                <a:latin typeface="Arial" panose="020B0604020202020204" pitchFamily="34" charset="0"/>
                <a:cs typeface="Arial" panose="020B0604020202020204" pitchFamily="34" charset="0"/>
              </a:rPr>
              <a:t>4. Didácticas específicas según el tipo de institución: didáctica específica de la Educación Formal o de la Educación No Formal, con subdivisiones según se trate, por ejemplo, en el primer caso, de escuelas rurales o urbanas y, en el último caso, de instituciones de capacitación para el trabajo o de instituciones recreativas, entre otras.</a:t>
            </a:r>
          </a:p>
        </p:txBody>
      </p:sp>
    </p:spTree>
    <p:extLst>
      <p:ext uri="{BB962C8B-B14F-4D97-AF65-F5344CB8AC3E}">
        <p14:creationId xmlns:p14="http://schemas.microsoft.com/office/powerpoint/2010/main" val="970963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Helvetica" pitchFamily="2" charset="0"/>
              </a:rPr>
              <a:t>1.3. Modelos de la Didáctica</a:t>
            </a: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p:txBody>
          <a:bodyPr>
            <a:normAutofit/>
          </a:bodyPr>
          <a:lstStyle/>
          <a:p>
            <a:pPr algn="just"/>
            <a:r>
              <a:rPr lang="es-ES" sz="1800" b="1" dirty="0">
                <a:latin typeface="Arial" panose="020B0604020202020204" pitchFamily="34" charset="0"/>
                <a:cs typeface="Arial" panose="020B0604020202020204" pitchFamily="34" charset="0"/>
              </a:rPr>
              <a:t>DIDÁCTICA GENERAL Y DIDÁCTICAS ESPECÍFICAS </a:t>
            </a:r>
          </a:p>
          <a:p>
            <a:pPr algn="just"/>
            <a:r>
              <a:rPr lang="es-ES" sz="1800" dirty="0">
                <a:latin typeface="Arial" panose="020B0604020202020204" pitchFamily="34" charset="0"/>
                <a:cs typeface="Arial" panose="020B0604020202020204" pitchFamily="34" charset="0"/>
              </a:rPr>
              <a:t>Alicia R. W. de </a:t>
            </a:r>
            <a:r>
              <a:rPr lang="es-ES" sz="1800" dirty="0" err="1">
                <a:latin typeface="Arial" panose="020B0604020202020204" pitchFamily="34" charset="0"/>
                <a:cs typeface="Arial" panose="020B0604020202020204" pitchFamily="34" charset="0"/>
              </a:rPr>
              <a:t>Camilloni</a:t>
            </a:r>
            <a:r>
              <a:rPr lang="es-ES" sz="1800" dirty="0">
                <a:latin typeface="Arial" panose="020B0604020202020204" pitchFamily="34" charset="0"/>
                <a:cs typeface="Arial" panose="020B0604020202020204" pitchFamily="34" charset="0"/>
              </a:rPr>
              <a:t> </a:t>
            </a:r>
          </a:p>
          <a:p>
            <a:pPr algn="just"/>
            <a:r>
              <a:rPr lang="es-ES" sz="1800" dirty="0">
                <a:latin typeface="Arial" panose="020B0604020202020204" pitchFamily="34" charset="0"/>
                <a:cs typeface="Arial" panose="020B0604020202020204" pitchFamily="34" charset="0"/>
              </a:rPr>
              <a:t>5. Didácticas específicas según las características de los sujetos: inmigrantes, personas que vivieron situaciones traumáticas, minorías culturales o personas con necesidades especiales, las que a su vez se diferencian según el tipo y grado de necesidad como, por ejemplo, sordos, </a:t>
            </a:r>
            <a:r>
              <a:rPr lang="es-ES" sz="1800" dirty="0" err="1">
                <a:latin typeface="Arial" panose="020B0604020202020204" pitchFamily="34" charset="0"/>
                <a:cs typeface="Arial" panose="020B0604020202020204" pitchFamily="34" charset="0"/>
              </a:rPr>
              <a:t>hipoacúsicos</a:t>
            </a:r>
            <a:r>
              <a:rPr lang="es-ES" sz="1800" dirty="0">
                <a:latin typeface="Arial" panose="020B0604020202020204" pitchFamily="34" charset="0"/>
                <a:cs typeface="Arial" panose="020B0604020202020204" pitchFamily="34" charset="0"/>
              </a:rPr>
              <a:t>, superdotados, etcétera. Como se ve, sería imposible detallar todas las didácticas específicas…</a:t>
            </a:r>
          </a:p>
        </p:txBody>
      </p:sp>
    </p:spTree>
    <p:extLst>
      <p:ext uri="{BB962C8B-B14F-4D97-AF65-F5344CB8AC3E}">
        <p14:creationId xmlns:p14="http://schemas.microsoft.com/office/powerpoint/2010/main" val="4098361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Helvetica" pitchFamily="2" charset="0"/>
              </a:rPr>
              <a:t>1.3. Modelos de la Didáctica</a:t>
            </a: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367092"/>
            <a:ext cx="10363826" cy="4146250"/>
          </a:xfrm>
        </p:spPr>
        <p:txBody>
          <a:bodyPr>
            <a:noAutofit/>
          </a:bodyPr>
          <a:lstStyle/>
          <a:p>
            <a:pPr algn="just"/>
            <a:r>
              <a:rPr lang="es-ES" sz="1800" b="1" dirty="0">
                <a:latin typeface="Arial" panose="020B0604020202020204" pitchFamily="34" charset="0"/>
                <a:cs typeface="Arial" panose="020B0604020202020204" pitchFamily="34" charset="0"/>
              </a:rPr>
              <a:t>¿Qué es la didáctica general y especial?</a:t>
            </a:r>
          </a:p>
          <a:p>
            <a:pPr algn="just"/>
            <a:r>
              <a:rPr lang="es-ES" sz="1800" dirty="0">
                <a:latin typeface="Arial" panose="020B0604020202020204" pitchFamily="34" charset="0"/>
                <a:cs typeface="Arial" panose="020B0604020202020204" pitchFamily="34" charset="0"/>
              </a:rPr>
              <a:t>Se puede sintetizar que la didáctica general está más cerca de las teorías del aprendizaje y los procesos de cognición y las didácticas específicas están más cerca de la práctica, debido a que está determinada por los contenidos, las edades, el nivel educativo.</a:t>
            </a:r>
          </a:p>
          <a:p>
            <a:pPr algn="just"/>
            <a:r>
              <a:rPr lang="es-ES" sz="1800" dirty="0">
                <a:latin typeface="Arial" panose="020B0604020202020204" pitchFamily="34" charset="0"/>
                <a:cs typeface="Arial" panose="020B0604020202020204" pitchFamily="34" charset="0"/>
              </a:rPr>
              <a:t>¿Qué es la didáctica general y especifica?</a:t>
            </a:r>
          </a:p>
          <a:p>
            <a:pPr algn="just"/>
            <a:r>
              <a:rPr lang="es-ES" sz="1800" dirty="0">
                <a:latin typeface="Arial" panose="020B0604020202020204" pitchFamily="34" charset="0"/>
                <a:cs typeface="Arial" panose="020B0604020202020204" pitchFamily="34" charset="0"/>
              </a:rPr>
              <a:t>La Didáctica General estudia los principios y normas generales de instrucción, enseñanza y aprendizaje. ... La Didáctica Especial considera los principios y normas especiales de institución, enseñanza y aprendizaje, de acuerdo con ciertas circunstancias y condiciones.</a:t>
            </a:r>
          </a:p>
          <a:p>
            <a:pPr algn="just"/>
            <a:r>
              <a:rPr lang="es-ES" sz="1800" dirty="0">
                <a:latin typeface="Arial" panose="020B0604020202020204" pitchFamily="34" charset="0"/>
                <a:cs typeface="Arial" panose="020B0604020202020204" pitchFamily="34" charset="0"/>
              </a:rPr>
              <a:t>Fuente: internet</a:t>
            </a:r>
          </a:p>
        </p:txBody>
      </p:sp>
    </p:spTree>
    <p:extLst>
      <p:ext uri="{BB962C8B-B14F-4D97-AF65-F5344CB8AC3E}">
        <p14:creationId xmlns:p14="http://schemas.microsoft.com/office/powerpoint/2010/main" val="3333364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Helvetica" pitchFamily="2" charset="0"/>
              </a:rPr>
              <a:t>1.3. Modelos de la Didáctica</a:t>
            </a: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1828800"/>
            <a:ext cx="10363826" cy="4684542"/>
          </a:xfrm>
        </p:spPr>
        <p:txBody>
          <a:bodyPr>
            <a:noAutofit/>
          </a:bodyPr>
          <a:lstStyle/>
          <a:p>
            <a:pPr algn="just"/>
            <a:r>
              <a:rPr lang="es-ES" sz="1800" b="1" dirty="0">
                <a:latin typeface="Arial" panose="020B0604020202020204" pitchFamily="34" charset="0"/>
                <a:cs typeface="Arial" panose="020B0604020202020204" pitchFamily="34" charset="0"/>
              </a:rPr>
              <a:t>¿Qué es la didáctica general y especial?</a:t>
            </a:r>
          </a:p>
          <a:p>
            <a:pPr marL="0" indent="0" algn="just">
              <a:buNone/>
            </a:pPr>
            <a:endParaRPr lang="es-ES" sz="1800" b="1" dirty="0">
              <a:latin typeface="Arial" panose="020B0604020202020204" pitchFamily="34" charset="0"/>
              <a:cs typeface="Arial" panose="020B0604020202020204" pitchFamily="34" charset="0"/>
            </a:endParaRPr>
          </a:p>
        </p:txBody>
      </p:sp>
      <p:pic>
        <p:nvPicPr>
          <p:cNvPr id="4100" name="Picture 4" descr="DIDACTICA GENERAL Y ESPECIFICA by MARIUXI CECIBEL ORDOÑEZ ALCIVAR on Prezi">
            <a:extLst>
              <a:ext uri="{FF2B5EF4-FFF2-40B4-BE49-F238E27FC236}">
                <a16:creationId xmlns:a16="http://schemas.microsoft.com/office/drawing/2014/main" id="{C6105A5B-187A-11F7-D43C-451770D383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815" y="2308165"/>
            <a:ext cx="8370277" cy="4358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985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a:extLst>
            <a:ext uri="{FF2B5EF4-FFF2-40B4-BE49-F238E27FC236}">
              <a16:creationId xmlns:a16="http://schemas.microsoft.com/office/drawing/2014/main" id="{29E7339E-8CB2-F4BA-C766-077AE64BD576}"/>
            </a:ext>
          </a:extLst>
        </p:cNvPr>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C8B6C12-BE49-45C7-8E88-D16FE2E62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F4E73215-F989-6EAE-8373-A89925362809}"/>
              </a:ext>
            </a:extLst>
          </p:cNvPr>
          <p:cNvPicPr>
            <a:picLocks noChangeAspect="1"/>
          </p:cNvPicPr>
          <p:nvPr/>
        </p:nvPicPr>
        <p:blipFill>
          <a:blip r:embed="rId2"/>
          <a:stretch>
            <a:fillRect/>
          </a:stretch>
        </p:blipFill>
        <p:spPr>
          <a:xfrm>
            <a:off x="2276749" y="2443398"/>
            <a:ext cx="7994248" cy="425693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5" name="Picture 11">
            <a:extLst>
              <a:ext uri="{FF2B5EF4-FFF2-40B4-BE49-F238E27FC236}">
                <a16:creationId xmlns:a16="http://schemas.microsoft.com/office/drawing/2014/main" id="{9D3FC01C-4EFD-4868-8317-4C9F869318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02ABBFDE-CD3E-125A-DEBC-EB973FA4A237}"/>
              </a:ext>
            </a:extLst>
          </p:cNvPr>
          <p:cNvSpPr>
            <a:spLocks noGrp="1"/>
          </p:cNvSpPr>
          <p:nvPr>
            <p:ph type="title"/>
          </p:nvPr>
        </p:nvSpPr>
        <p:spPr>
          <a:xfrm>
            <a:off x="913775" y="618517"/>
            <a:ext cx="10364451" cy="1596177"/>
          </a:xfrm>
        </p:spPr>
        <p:txBody>
          <a:bodyPr>
            <a:normAutofit/>
          </a:bodyPr>
          <a:lstStyle/>
          <a:p>
            <a:r>
              <a:rPr lang="es-ES" cap="none" dirty="0">
                <a:ln w="0"/>
                <a:effectLst>
                  <a:outerShdw blurRad="38100" dist="19050" dir="2700000" algn="tl" rotWithShape="0">
                    <a:schemeClr val="dk1">
                      <a:alpha val="40000"/>
                    </a:schemeClr>
                  </a:outerShdw>
                </a:effectLst>
                <a:latin typeface="Helvetica" pitchFamily="2" charset="0"/>
              </a:rPr>
              <a:t>1.3. Modelos de la Didáctica</a:t>
            </a:r>
            <a:endParaRPr lang="es-EC" dirty="0"/>
          </a:p>
        </p:txBody>
      </p:sp>
      <p:sp>
        <p:nvSpPr>
          <p:cNvPr id="3" name="Marcador de contenido 2">
            <a:extLst>
              <a:ext uri="{FF2B5EF4-FFF2-40B4-BE49-F238E27FC236}">
                <a16:creationId xmlns:a16="http://schemas.microsoft.com/office/drawing/2014/main" id="{C1043164-67E0-B46A-9369-6F4590317708}"/>
              </a:ext>
            </a:extLst>
          </p:cNvPr>
          <p:cNvSpPr>
            <a:spLocks noGrp="1"/>
          </p:cNvSpPr>
          <p:nvPr>
            <p:ph sz="quarter" idx="13"/>
          </p:nvPr>
        </p:nvSpPr>
        <p:spPr>
          <a:xfrm>
            <a:off x="625580" y="1947371"/>
            <a:ext cx="6439786" cy="3424107"/>
          </a:xfrm>
        </p:spPr>
        <p:txBody>
          <a:bodyPr>
            <a:normAutofit/>
          </a:bodyPr>
          <a:lstStyle/>
          <a:p>
            <a:r>
              <a:rPr lang="es-ES" b="1" dirty="0">
                <a:latin typeface="Arial" panose="020B0604020202020204" pitchFamily="34" charset="0"/>
                <a:cs typeface="Arial" panose="020B0604020202020204" pitchFamily="34" charset="0"/>
              </a:rPr>
              <a:t>¿Qué es la didáctica general y especial?</a:t>
            </a:r>
          </a:p>
          <a:p>
            <a:pPr marL="0" indent="0">
              <a:buNone/>
            </a:pPr>
            <a:endParaRPr lang="es-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840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Helvetica" pitchFamily="2" charset="0"/>
              </a:rPr>
              <a:t>1.3. Modelos de la Didáctica</a:t>
            </a: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p:txBody>
          <a:bodyPr>
            <a:noAutofit/>
          </a:bodyPr>
          <a:lstStyle/>
          <a:p>
            <a:pPr marL="0" indent="0" algn="just">
              <a:buNone/>
            </a:pPr>
            <a:r>
              <a:rPr lang="es-EC" sz="1800" b="1" i="0" dirty="0">
                <a:solidFill>
                  <a:srgbClr val="202124"/>
                </a:solidFill>
                <a:effectLst/>
                <a:latin typeface="arial" panose="020B0604020202020204" pitchFamily="34" charset="0"/>
              </a:rPr>
              <a:t>Modelos de la Didáctica:</a:t>
            </a:r>
          </a:p>
          <a:p>
            <a:pPr marL="0" indent="0" algn="just">
              <a:buNone/>
            </a:pPr>
            <a:r>
              <a:rPr lang="es-EC" sz="1800" b="0" i="0" dirty="0">
                <a:solidFill>
                  <a:srgbClr val="202124"/>
                </a:solidFill>
                <a:effectLst/>
                <a:latin typeface="arial" panose="020B0604020202020204" pitchFamily="34" charset="0"/>
              </a:rPr>
              <a:t>Un </a:t>
            </a:r>
            <a:r>
              <a:rPr lang="es-EC" sz="1800" i="0" dirty="0">
                <a:solidFill>
                  <a:srgbClr val="202124"/>
                </a:solidFill>
                <a:effectLst/>
                <a:latin typeface="arial" panose="020B0604020202020204" pitchFamily="34" charset="0"/>
              </a:rPr>
              <a:t>modelo</a:t>
            </a:r>
            <a:r>
              <a:rPr lang="es-EC" sz="1800" b="0" i="0" dirty="0">
                <a:solidFill>
                  <a:srgbClr val="202124"/>
                </a:solidFill>
                <a:effectLst/>
                <a:latin typeface="arial" panose="020B0604020202020204" pitchFamily="34" charset="0"/>
              </a:rPr>
              <a:t> didáctico es una herramienta teórico-práctica con la que se pretende transformar una realidad educativa, orientada hacia los protagonistas del hecho pedagógico como lo son estudiantes y docentes.</a:t>
            </a:r>
          </a:p>
          <a:p>
            <a:pPr marL="0" indent="0" algn="just">
              <a:buNone/>
            </a:pPr>
            <a:r>
              <a:rPr lang="es-EC" sz="1800" dirty="0">
                <a:hlinkClick r:id="rId2"/>
              </a:rPr>
              <a:t>Didáctica Educativa: LOS MODELOS DIDÁCTICOS: CONCEPTUALIZACIÓN Y CARACTERÍSTICAS (blogdidacticaedu.blogspot.com)</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614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a:xfrm>
            <a:off x="913775" y="252749"/>
            <a:ext cx="10364451" cy="1111813"/>
          </a:xfrm>
        </p:spPr>
        <p:txBody>
          <a:bodyPr/>
          <a:lstStyle/>
          <a:p>
            <a:r>
              <a:rPr lang="es-ES" cap="none" dirty="0">
                <a:ln w="0"/>
                <a:effectLst>
                  <a:outerShdw blurRad="38100" dist="19050" dir="2700000" algn="tl" rotWithShape="0">
                    <a:schemeClr val="dk1">
                      <a:alpha val="40000"/>
                    </a:schemeClr>
                  </a:outerShdw>
                </a:effectLst>
                <a:latin typeface="Helvetica" pitchFamily="2" charset="0"/>
              </a:rPr>
              <a:t>1.3. Modelos de la Didáctica</a:t>
            </a: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1223889"/>
            <a:ext cx="10363826" cy="5500467"/>
          </a:xfrm>
        </p:spPr>
        <p:txBody>
          <a:bodyPr>
            <a:noAutofit/>
          </a:bodyPr>
          <a:lstStyle/>
          <a:p>
            <a:pPr marL="0" indent="0" algn="just">
              <a:buNone/>
            </a:pPr>
            <a:r>
              <a:rPr lang="es-MX" dirty="0">
                <a:latin typeface="Arial" panose="020B0604020202020204" pitchFamily="34" charset="0"/>
                <a:cs typeface="Arial" panose="020B0604020202020204" pitchFamily="34" charset="0"/>
              </a:rPr>
              <a:t>Los modelos didácticos se encargan de explicar, mediando entre la teoría y la práctica, los procesos de enseñanza-aprendizaje para facilitar su utilización. Además de los modelos didácticos que se conocen tradicionalmente, EXISTEN otras clasificaciones:</a:t>
            </a:r>
          </a:p>
          <a:p>
            <a:pPr marL="0" indent="0" algn="just">
              <a:buNone/>
            </a:pPr>
            <a:r>
              <a:rPr lang="es-MX" b="1" dirty="0">
                <a:solidFill>
                  <a:srgbClr val="FF0000"/>
                </a:solidFill>
                <a:latin typeface="Arial" panose="020B0604020202020204" pitchFamily="34" charset="0"/>
                <a:cs typeface="Arial" panose="020B0604020202020204" pitchFamily="34" charset="0"/>
              </a:rPr>
              <a:t>Modelo tradicional transmisivo: </a:t>
            </a:r>
            <a:r>
              <a:rPr lang="es-MX" dirty="0">
                <a:latin typeface="Arial" panose="020B0604020202020204" pitchFamily="34" charset="0"/>
                <a:cs typeface="Arial" panose="020B0604020202020204" pitchFamily="34" charset="0"/>
              </a:rPr>
              <a:t>modelo centrado en una enseñanza directa, mediante la repetición de contenidos de forma memorística. En este modelo el maestro/ profesor es el modelo a imitar y se le debe obedecer de modo disciplinado, ya que, de no ser así, podrían aplicarse castigos. El maestro es la base de la enseñanza utilizando habitualmente el libro como referencia. Este modelo presenta como inconveniente su rigidez y poca atención a la diversidad debido a que la información es transmitida por igual para todos. Además, este modelo no innova.</a:t>
            </a:r>
          </a:p>
          <a:p>
            <a:pPr marL="0" indent="0" algn="just">
              <a:buNone/>
            </a:pPr>
            <a:r>
              <a:rPr lang="es-MX" sz="1600" b="1" i="0" dirty="0">
                <a:solidFill>
                  <a:srgbClr val="555555"/>
                </a:solidFill>
                <a:effectLst/>
                <a:latin typeface="arial" panose="020B0604020202020204" pitchFamily="34" charset="0"/>
              </a:rPr>
              <a:t>Bibliografía:</a:t>
            </a:r>
            <a:r>
              <a:rPr lang="es-MX" sz="1600" b="0" i="0" dirty="0">
                <a:solidFill>
                  <a:srgbClr val="555555"/>
                </a:solidFill>
                <a:effectLst/>
                <a:latin typeface="arial" panose="020B0604020202020204" pitchFamily="34" charset="0"/>
              </a:rPr>
              <a:t> Medina, A. (2011) (Ed.). Innovación de la educación y de la docencia. Madrid. Ramón Areces.</a:t>
            </a:r>
            <a:endParaRPr lang="es-E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4578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a:xfrm>
            <a:off x="913775" y="168813"/>
            <a:ext cx="10364451" cy="897988"/>
          </a:xfrm>
        </p:spPr>
        <p:txBody>
          <a:bodyPr/>
          <a:lstStyle/>
          <a:p>
            <a:r>
              <a:rPr lang="es-ES" cap="none" dirty="0">
                <a:ln w="0"/>
                <a:effectLst>
                  <a:outerShdw blurRad="38100" dist="19050" dir="2700000" algn="tl" rotWithShape="0">
                    <a:schemeClr val="dk1">
                      <a:alpha val="40000"/>
                    </a:schemeClr>
                  </a:outerShdw>
                </a:effectLst>
                <a:latin typeface="Helvetica" pitchFamily="2" charset="0"/>
              </a:rPr>
              <a:t>1.3. Modelos de la Didáctica</a:t>
            </a: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886266"/>
            <a:ext cx="10363826" cy="5802922"/>
          </a:xfrm>
        </p:spPr>
        <p:txBody>
          <a:bodyPr>
            <a:noAutofit/>
          </a:bodyPr>
          <a:lstStyle/>
          <a:p>
            <a:pPr marL="0" indent="0" algn="just">
              <a:buNone/>
            </a:pPr>
            <a:r>
              <a:rPr lang="es-MX" sz="1800" b="1" dirty="0">
                <a:solidFill>
                  <a:srgbClr val="FF0000"/>
                </a:solidFill>
                <a:latin typeface="Arial" panose="020B0604020202020204" pitchFamily="34" charset="0"/>
                <a:cs typeface="Arial" panose="020B0604020202020204" pitchFamily="34" charset="0"/>
              </a:rPr>
              <a:t>Modelo tecnológico: </a:t>
            </a:r>
            <a:r>
              <a:rPr lang="es-MX" sz="1800" dirty="0">
                <a:latin typeface="Arial" panose="020B0604020202020204" pitchFamily="34" charset="0"/>
                <a:cs typeface="Arial" panose="020B0604020202020204" pitchFamily="34" charset="0"/>
              </a:rPr>
              <a:t>modelo que utiliza la tecnología para transmitir la información por medio de estrategias bien definidas. Este modelo busca la eficacia, pero no se recomienda seguir completamente. Los medios tecnológicos es cierto que tienen capacidad didáctica transmisiva, pero no deben ser un fin.  </a:t>
            </a:r>
          </a:p>
          <a:p>
            <a:pPr marL="0" indent="0" algn="just">
              <a:buNone/>
            </a:pPr>
            <a:r>
              <a:rPr lang="es-MX" sz="1800" b="1" dirty="0">
                <a:solidFill>
                  <a:srgbClr val="FF0000"/>
                </a:solidFill>
                <a:latin typeface="Arial" panose="020B0604020202020204" pitchFamily="34" charset="0"/>
                <a:cs typeface="Arial" panose="020B0604020202020204" pitchFamily="34" charset="0"/>
              </a:rPr>
              <a:t>Modelo constructivista</a:t>
            </a:r>
            <a:r>
              <a:rPr lang="es-MX" sz="1800" dirty="0">
                <a:latin typeface="Arial" panose="020B0604020202020204" pitchFamily="34" charset="0"/>
                <a:cs typeface="Arial" panose="020B0604020202020204" pitchFamily="34" charset="0"/>
              </a:rPr>
              <a:t>: modelo centrado en el aprendizaje, que según el significado atribuido a las experiencias (enfoque cognitivista) del alumnado se considerará si es verdadero conocimiento. Cada alumno tendrá unas interpretaciones personales según su experiencia con el ambiente, modificando sus esquemas innatos.</a:t>
            </a:r>
          </a:p>
          <a:p>
            <a:pPr marL="0" indent="0" algn="just">
              <a:buNone/>
            </a:pPr>
            <a:r>
              <a:rPr lang="es-MX" sz="1800" b="1" dirty="0">
                <a:solidFill>
                  <a:srgbClr val="FF0000"/>
                </a:solidFill>
                <a:latin typeface="Arial" panose="020B0604020202020204" pitchFamily="34" charset="0"/>
                <a:cs typeface="Arial" panose="020B0604020202020204" pitchFamily="34" charset="0"/>
              </a:rPr>
              <a:t>Modelo colaborativo: </a:t>
            </a:r>
            <a:r>
              <a:rPr lang="es-MX" sz="1800" dirty="0">
                <a:latin typeface="Arial" panose="020B0604020202020204" pitchFamily="34" charset="0"/>
                <a:cs typeface="Arial" panose="020B0604020202020204" pitchFamily="34" charset="0"/>
              </a:rPr>
              <a:t>modelo que se opone a la competitividad y busca dinámicas de trabajo en grupo, en donde los objetivos están relacionados y son compartidos. Todos son partícipes del éxito o el fracaso. Es cierto que tiene ventajas como la participación e interacción de los participantes, pero puede haber algún miembro que apenas asuma responsabilidades, otros con exceso de liderazgo o incluso un consumo del esfuerzo y tiempo mayor.</a:t>
            </a:r>
          </a:p>
        </p:txBody>
      </p:sp>
    </p:spTree>
    <p:extLst>
      <p:ext uri="{BB962C8B-B14F-4D97-AF65-F5344CB8AC3E}">
        <p14:creationId xmlns:p14="http://schemas.microsoft.com/office/powerpoint/2010/main" val="1131913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776812-0977-B7CB-B79B-3FC217F13A7D}"/>
              </a:ext>
            </a:extLst>
          </p:cNvPr>
          <p:cNvSpPr>
            <a:spLocks noGrp="1"/>
          </p:cNvSpPr>
          <p:nvPr>
            <p:ph type="title"/>
          </p:nvPr>
        </p:nvSpPr>
        <p:spPr>
          <a:xfrm>
            <a:off x="913775" y="216728"/>
            <a:ext cx="10364451" cy="865050"/>
          </a:xfrm>
        </p:spPr>
        <p:txBody>
          <a:bodyPr/>
          <a:lstStyle/>
          <a:p>
            <a:r>
              <a:rPr lang="es-ES" cap="none" dirty="0">
                <a:ln w="0"/>
                <a:effectLst>
                  <a:outerShdw blurRad="38100" dist="19050" dir="2700000" algn="tl" rotWithShape="0">
                    <a:schemeClr val="dk1">
                      <a:alpha val="40000"/>
                    </a:schemeClr>
                  </a:outerShdw>
                </a:effectLst>
                <a:latin typeface="Helvetica" pitchFamily="2" charset="0"/>
              </a:rPr>
              <a:t>1.3. Modelos de la Didáctica</a:t>
            </a:r>
            <a:endParaRPr lang="es-EC" dirty="0"/>
          </a:p>
        </p:txBody>
      </p:sp>
      <p:pic>
        <p:nvPicPr>
          <p:cNvPr id="5" name="Marcador de contenido 4">
            <a:extLst>
              <a:ext uri="{FF2B5EF4-FFF2-40B4-BE49-F238E27FC236}">
                <a16:creationId xmlns:a16="http://schemas.microsoft.com/office/drawing/2014/main" id="{9FFCFC0D-EFD6-A06E-D943-BFC1C7C38C1B}"/>
              </a:ext>
            </a:extLst>
          </p:cNvPr>
          <p:cNvPicPr>
            <a:picLocks noGrp="1" noChangeAspect="1"/>
          </p:cNvPicPr>
          <p:nvPr>
            <p:ph sz="quarter" idx="13"/>
          </p:nvPr>
        </p:nvPicPr>
        <p:blipFill>
          <a:blip r:embed="rId2"/>
          <a:stretch>
            <a:fillRect/>
          </a:stretch>
        </p:blipFill>
        <p:spPr>
          <a:xfrm>
            <a:off x="2638270" y="858982"/>
            <a:ext cx="7030386" cy="6009527"/>
          </a:xfrm>
        </p:spPr>
      </p:pic>
    </p:spTree>
    <p:extLst>
      <p:ext uri="{BB962C8B-B14F-4D97-AF65-F5344CB8AC3E}">
        <p14:creationId xmlns:p14="http://schemas.microsoft.com/office/powerpoint/2010/main" val="1792179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sz="3600"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1.2 Enfoques de la acción Didáctica</a:t>
            </a:r>
            <a:br>
              <a:rPr lang="es-EC"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1565563"/>
            <a:ext cx="10363826" cy="4918363"/>
          </a:xfrm>
        </p:spPr>
        <p:txBody>
          <a:bodyPr>
            <a:normAutofit fontScale="92500" lnSpcReduction="20000"/>
          </a:bodyPr>
          <a:lstStyle/>
          <a:p>
            <a:pPr algn="just"/>
            <a:r>
              <a:rPr lang="es-ES" sz="1800" b="1" dirty="0">
                <a:latin typeface="Arial" panose="020B0604020202020204" pitchFamily="34" charset="0"/>
                <a:cs typeface="Arial" panose="020B0604020202020204" pitchFamily="34" charset="0"/>
              </a:rPr>
              <a:t>¿Qué es la EDUCACIÓN?</a:t>
            </a:r>
          </a:p>
          <a:p>
            <a:pPr lvl="0" algn="just" fontAlgn="base">
              <a:spcAft>
                <a:spcPct val="0"/>
              </a:spcAft>
            </a:pPr>
            <a:r>
              <a:rPr lang="es-EC" altLang="en-US" sz="1800" dirty="0">
                <a:latin typeface="Arial" panose="020B0604020202020204" pitchFamily="34" charset="0"/>
                <a:cs typeface="Arial" panose="020B0604020202020204" pitchFamily="34" charset="0"/>
              </a:rPr>
              <a:t>El concepto de educación se define como un proceso a través del cual, los individuos adquieren conocimientos, ya sea habilidades, creencias, valores o hábitos, de parte de otros quienes son los responsables de transmitírselos, utilizando para ello distintos métodos, como, por ejemplo, mediante discusiones, narraciones de historias, el ejemplo propiamente dicho, la investigación y la formación.</a:t>
            </a:r>
          </a:p>
          <a:p>
            <a:pPr lvl="0" algn="just" fontAlgn="base">
              <a:spcAft>
                <a:spcPct val="0"/>
              </a:spcAft>
            </a:pPr>
            <a:r>
              <a:rPr lang="es-EC" altLang="en-US" sz="1800" dirty="0">
                <a:latin typeface="Arial" panose="020B0604020202020204" pitchFamily="34" charset="0"/>
                <a:cs typeface="Arial" panose="020B0604020202020204" pitchFamily="34" charset="0"/>
              </a:rPr>
              <a:t>Tomando en cuenta la definición de educación, es importante acotar que únicamente no se da a través de palabras, puesto que en las acciones de cada individuo puede haber algo de ello, así como también en las actitudes y sentimientos. Por lo general el proceso educativo es dirigido por una figura de gran autoridad, como por ejemplo los maestros, los padres, directores, etc.</a:t>
            </a:r>
          </a:p>
          <a:p>
            <a:pPr lvl="0" algn="just" fontAlgn="base">
              <a:spcAft>
                <a:spcPct val="0"/>
              </a:spcAft>
            </a:pPr>
            <a:r>
              <a:rPr lang="en-US" sz="1800" dirty="0">
                <a:latin typeface="Arial" panose="020B0604020202020204" pitchFamily="34" charset="0"/>
                <a:cs typeface="Arial" panose="020B0604020202020204" pitchFamily="34" charset="0"/>
              </a:rPr>
              <a:t>FUENTE: </a:t>
            </a:r>
            <a:r>
              <a:rPr lang="es-ES" dirty="0"/>
              <a:t>Sánchez, Adriana. ( Última edición:2 de mayo del 2022). Definición de Educación. Recuperado de: https://conceptodefinicion.de/educacion/. Consultado el 3 de mayo del 2022</a:t>
            </a:r>
            <a:endParaRPr lang="es-E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3513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776812-0977-B7CB-B79B-3FC217F13A7D}"/>
              </a:ext>
            </a:extLst>
          </p:cNvPr>
          <p:cNvSpPr>
            <a:spLocks noGrp="1"/>
          </p:cNvSpPr>
          <p:nvPr>
            <p:ph type="title"/>
          </p:nvPr>
        </p:nvSpPr>
        <p:spPr>
          <a:xfrm>
            <a:off x="913775" y="618517"/>
            <a:ext cx="10364451" cy="967099"/>
          </a:xfrm>
        </p:spPr>
        <p:txBody>
          <a:bodyPr/>
          <a:lstStyle/>
          <a:p>
            <a:r>
              <a:rPr lang="es-ES" cap="none" dirty="0">
                <a:ln w="0"/>
                <a:effectLst>
                  <a:outerShdw blurRad="38100" dist="19050" dir="2700000" algn="tl" rotWithShape="0">
                    <a:schemeClr val="dk1">
                      <a:alpha val="40000"/>
                    </a:schemeClr>
                  </a:outerShdw>
                </a:effectLst>
                <a:latin typeface="Helvetica" pitchFamily="2" charset="0"/>
              </a:rPr>
              <a:t>1.3. Modelos de la Didáctica</a:t>
            </a:r>
            <a:endParaRPr lang="es-EC" dirty="0"/>
          </a:p>
        </p:txBody>
      </p:sp>
      <p:pic>
        <p:nvPicPr>
          <p:cNvPr id="7" name="Marcador de contenido 6">
            <a:extLst>
              <a:ext uri="{FF2B5EF4-FFF2-40B4-BE49-F238E27FC236}">
                <a16:creationId xmlns:a16="http://schemas.microsoft.com/office/drawing/2014/main" id="{837961FA-9E3A-57AE-9F9F-4B042A464A93}"/>
              </a:ext>
            </a:extLst>
          </p:cNvPr>
          <p:cNvPicPr>
            <a:picLocks noGrp="1" noChangeAspect="1"/>
          </p:cNvPicPr>
          <p:nvPr>
            <p:ph sz="quarter" idx="13"/>
          </p:nvPr>
        </p:nvPicPr>
        <p:blipFill>
          <a:blip r:embed="rId2"/>
          <a:stretch>
            <a:fillRect/>
          </a:stretch>
        </p:blipFill>
        <p:spPr>
          <a:xfrm>
            <a:off x="2472612" y="1585616"/>
            <a:ext cx="6913984" cy="5239105"/>
          </a:xfrm>
        </p:spPr>
      </p:pic>
    </p:spTree>
    <p:extLst>
      <p:ext uri="{BB962C8B-B14F-4D97-AF65-F5344CB8AC3E}">
        <p14:creationId xmlns:p14="http://schemas.microsoft.com/office/powerpoint/2010/main" val="1418436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776812-0977-B7CB-B79B-3FC217F13A7D}"/>
              </a:ext>
            </a:extLst>
          </p:cNvPr>
          <p:cNvSpPr>
            <a:spLocks noGrp="1"/>
          </p:cNvSpPr>
          <p:nvPr>
            <p:ph type="title"/>
          </p:nvPr>
        </p:nvSpPr>
        <p:spPr>
          <a:xfrm>
            <a:off x="913775" y="618517"/>
            <a:ext cx="10364451" cy="967099"/>
          </a:xfrm>
        </p:spPr>
        <p:txBody>
          <a:bodyPr/>
          <a:lstStyle/>
          <a:p>
            <a:r>
              <a:rPr lang="es-ES" cap="none" dirty="0">
                <a:ln w="0"/>
                <a:effectLst>
                  <a:outerShdw blurRad="38100" dist="19050" dir="2700000" algn="tl" rotWithShape="0">
                    <a:schemeClr val="dk1">
                      <a:alpha val="40000"/>
                    </a:schemeClr>
                  </a:outerShdw>
                </a:effectLst>
                <a:latin typeface="Helvetica" pitchFamily="2" charset="0"/>
              </a:rPr>
              <a:t>1.3. Modelos de la Didáctica</a:t>
            </a:r>
            <a:endParaRPr lang="es-EC" dirty="0"/>
          </a:p>
        </p:txBody>
      </p:sp>
      <p:pic>
        <p:nvPicPr>
          <p:cNvPr id="6" name="Marcador de contenido 5">
            <a:extLst>
              <a:ext uri="{FF2B5EF4-FFF2-40B4-BE49-F238E27FC236}">
                <a16:creationId xmlns:a16="http://schemas.microsoft.com/office/drawing/2014/main" id="{93578392-F51E-2B3B-A1C6-D7EF1F84E534}"/>
              </a:ext>
            </a:extLst>
          </p:cNvPr>
          <p:cNvPicPr>
            <a:picLocks noGrp="1" noChangeAspect="1"/>
          </p:cNvPicPr>
          <p:nvPr>
            <p:ph sz="quarter" idx="13"/>
          </p:nvPr>
        </p:nvPicPr>
        <p:blipFill>
          <a:blip r:embed="rId2"/>
          <a:stretch>
            <a:fillRect/>
          </a:stretch>
        </p:blipFill>
        <p:spPr>
          <a:xfrm>
            <a:off x="2425959" y="1258833"/>
            <a:ext cx="7315199" cy="5567801"/>
          </a:xfrm>
        </p:spPr>
      </p:pic>
    </p:spTree>
    <p:extLst>
      <p:ext uri="{BB962C8B-B14F-4D97-AF65-F5344CB8AC3E}">
        <p14:creationId xmlns:p14="http://schemas.microsoft.com/office/powerpoint/2010/main" val="2137838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776812-0977-B7CB-B79B-3FC217F13A7D}"/>
              </a:ext>
            </a:extLst>
          </p:cNvPr>
          <p:cNvSpPr>
            <a:spLocks noGrp="1"/>
          </p:cNvSpPr>
          <p:nvPr>
            <p:ph type="title"/>
          </p:nvPr>
        </p:nvSpPr>
        <p:spPr>
          <a:xfrm>
            <a:off x="913775" y="618517"/>
            <a:ext cx="10364451" cy="967099"/>
          </a:xfrm>
        </p:spPr>
        <p:txBody>
          <a:bodyPr/>
          <a:lstStyle/>
          <a:p>
            <a:r>
              <a:rPr lang="es-ES" cap="none" dirty="0">
                <a:ln w="0"/>
                <a:effectLst>
                  <a:outerShdw blurRad="38100" dist="19050" dir="2700000" algn="tl" rotWithShape="0">
                    <a:schemeClr val="dk1">
                      <a:alpha val="40000"/>
                    </a:schemeClr>
                  </a:outerShdw>
                </a:effectLst>
                <a:latin typeface="Helvetica" pitchFamily="2" charset="0"/>
              </a:rPr>
              <a:t>1.3. Modelos de la Didáctica</a:t>
            </a:r>
            <a:endParaRPr lang="es-EC" dirty="0"/>
          </a:p>
        </p:txBody>
      </p:sp>
      <p:pic>
        <p:nvPicPr>
          <p:cNvPr id="5122" name="Picture 2" descr="Changing the way you learn | Mind Map">
            <a:extLst>
              <a:ext uri="{FF2B5EF4-FFF2-40B4-BE49-F238E27FC236}">
                <a16:creationId xmlns:a16="http://schemas.microsoft.com/office/drawing/2014/main" id="{4DEDEB3E-324F-D575-40E4-4D3E26BEA467}"/>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123028" y="1347569"/>
            <a:ext cx="5908430" cy="542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837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F9DF4C-4B7B-8CE1-802B-C54BA938F3B1}"/>
              </a:ext>
            </a:extLst>
          </p:cNvPr>
          <p:cNvSpPr>
            <a:spLocks noGrp="1"/>
          </p:cNvSpPr>
          <p:nvPr>
            <p:ph type="ctrTitle"/>
          </p:nvPr>
        </p:nvSpPr>
        <p:spPr/>
        <p:txBody>
          <a:bodyPr/>
          <a:lstStyle/>
          <a:p>
            <a:r>
              <a:rPr lang="es-419" dirty="0"/>
              <a:t>Didáctica GENERAL</a:t>
            </a:r>
            <a:endParaRPr lang="es-EC" dirty="0"/>
          </a:p>
        </p:txBody>
      </p:sp>
      <p:sp>
        <p:nvSpPr>
          <p:cNvPr id="3" name="Subtítulo 2">
            <a:extLst>
              <a:ext uri="{FF2B5EF4-FFF2-40B4-BE49-F238E27FC236}">
                <a16:creationId xmlns:a16="http://schemas.microsoft.com/office/drawing/2014/main" id="{3F97FAB0-DB68-E752-5C28-308AB1C8BFC1}"/>
              </a:ext>
            </a:extLst>
          </p:cNvPr>
          <p:cNvSpPr>
            <a:spLocks noGrp="1"/>
          </p:cNvSpPr>
          <p:nvPr>
            <p:ph type="subTitle" idx="1"/>
          </p:nvPr>
        </p:nvSpPr>
        <p:spPr/>
        <p:txBody>
          <a:bodyPr/>
          <a:lstStyle/>
          <a:p>
            <a:r>
              <a:rPr lang="es-ES" sz="1800"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1.4. El proceso de enseñanza aprendizaje: el Acto Didáctico</a:t>
            </a:r>
            <a:endParaRPr lang="es-EC"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9326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1.4. El proceso de enseñanza aprendizaje: </a:t>
            </a:r>
            <a:b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el Acto Didáctico</a:t>
            </a: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367092"/>
            <a:ext cx="10363826" cy="3824702"/>
          </a:xfrm>
        </p:spPr>
        <p:txBody>
          <a:bodyPr>
            <a:normAutofit/>
          </a:bodyPr>
          <a:lstStyle/>
          <a:p>
            <a:pPr algn="just"/>
            <a:r>
              <a:rPr lang="es-ES" sz="1800" b="1">
                <a:latin typeface="Arial" panose="020B0604020202020204" pitchFamily="34" charset="0"/>
                <a:cs typeface="Arial" panose="020B0604020202020204" pitchFamily="34" charset="0"/>
              </a:rPr>
              <a:t>El proceso de Enseñanza Aprendizaje</a:t>
            </a:r>
          </a:p>
          <a:p>
            <a:pPr marL="0" indent="0" algn="just">
              <a:buNone/>
            </a:pPr>
            <a:endParaRPr lang="es-ES" sz="1800" b="1" dirty="0">
              <a:latin typeface="Arial" panose="020B0604020202020204" pitchFamily="34" charset="0"/>
              <a:cs typeface="Arial" panose="020B0604020202020204" pitchFamily="34" charset="0"/>
            </a:endParaRPr>
          </a:p>
        </p:txBody>
      </p:sp>
      <p:pic>
        <p:nvPicPr>
          <p:cNvPr id="2050" name="Picture 2" descr="Proceso de enseñanza-aprendizaje: cambios y tendencias actuales">
            <a:extLst>
              <a:ext uri="{FF2B5EF4-FFF2-40B4-BE49-F238E27FC236}">
                <a16:creationId xmlns:a16="http://schemas.microsoft.com/office/drawing/2014/main" id="{008A856E-142A-83EE-D31F-DCA8DEC5D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773" y="2724148"/>
            <a:ext cx="10363825" cy="4133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308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1.4. El proceso de enseñanza aprendizaje: </a:t>
            </a:r>
            <a:b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el Acto Didáctico</a:t>
            </a: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367092"/>
            <a:ext cx="10363826" cy="3824702"/>
          </a:xfrm>
        </p:spPr>
        <p:txBody>
          <a:bodyPr>
            <a:normAutofit/>
          </a:bodyPr>
          <a:lstStyle/>
          <a:p>
            <a:pPr algn="just"/>
            <a:r>
              <a:rPr lang="es-ES" sz="1800" b="1" dirty="0">
                <a:latin typeface="Arial" panose="020B0604020202020204" pitchFamily="34" charset="0"/>
                <a:cs typeface="Arial" panose="020B0604020202020204" pitchFamily="34" charset="0"/>
              </a:rPr>
              <a:t>El proceso de Enseñanza Aprendizaje</a:t>
            </a:r>
          </a:p>
          <a:p>
            <a:pPr algn="just"/>
            <a:r>
              <a:rPr lang="es-ES" sz="1800" dirty="0">
                <a:latin typeface="Arial" panose="020B0604020202020204" pitchFamily="34" charset="0"/>
                <a:cs typeface="Arial" panose="020B0604020202020204" pitchFamily="34" charset="0"/>
              </a:rPr>
              <a:t>El proceso de enseñanza-aprendizaje atañe al quehacer educativo, del profesor o profesora, por esa razón, debe comprender y afinar los procesos de enseñanza-aprendizaje e identificar las diferentes técnicas y métodos que existen entre ambos, como también los procesos y las etapas que se dan dentro del mismo. La enseñanza es la actividad que se realiza para orientar o dirigir el aprendizaje. Para enseñar bien necesitamos, tener una noción clara y exacta de lo que es realmente enseñar y aprender, pues existe una relación directa y necesaria no solamente teórica sino también práctica, entre estos dos conceptos básicos de la didáctica.</a:t>
            </a:r>
            <a:endParaRPr lang="es-E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948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a:xfrm>
            <a:off x="913775" y="310551"/>
            <a:ext cx="10364451" cy="1431985"/>
          </a:xfrm>
        </p:spPr>
        <p:txBody>
          <a:bodyPr/>
          <a:lstStyle/>
          <a:p>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1.4. El proceso de enseñanza aprendizaje: </a:t>
            </a:r>
            <a:b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el Acto Didáctico</a:t>
            </a: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3" y="1570008"/>
            <a:ext cx="10662875" cy="4621786"/>
          </a:xfrm>
        </p:spPr>
        <p:txBody>
          <a:bodyPr>
            <a:noAutofit/>
          </a:bodyPr>
          <a:lstStyle/>
          <a:p>
            <a:pPr algn="just"/>
            <a:r>
              <a:rPr lang="es-ES" sz="1800" b="1" dirty="0">
                <a:latin typeface="Arial" panose="020B0604020202020204" pitchFamily="34" charset="0"/>
                <a:cs typeface="Arial" panose="020B0604020202020204" pitchFamily="34" charset="0"/>
              </a:rPr>
              <a:t>El proceso de Enseñanza Aprendizaje</a:t>
            </a:r>
          </a:p>
          <a:p>
            <a:pPr algn="just"/>
            <a:r>
              <a:rPr lang="es-ES" sz="1800" dirty="0">
                <a:latin typeface="Arial" panose="020B0604020202020204" pitchFamily="34" charset="0"/>
                <a:cs typeface="Arial" panose="020B0604020202020204" pitchFamily="34" charset="0"/>
              </a:rPr>
              <a:t>¿Cómo se sabe que una persona ha aprendido? </a:t>
            </a:r>
          </a:p>
          <a:p>
            <a:pPr algn="just"/>
            <a:r>
              <a:rPr lang="es-ES" sz="1800" dirty="0">
                <a:latin typeface="Arial" panose="020B0604020202020204" pitchFamily="34" charset="0"/>
                <a:cs typeface="Arial" panose="020B0604020202020204" pitchFamily="34" charset="0"/>
              </a:rPr>
              <a:t>¿Dónde y cuándo es posible aprender? </a:t>
            </a:r>
          </a:p>
          <a:p>
            <a:pPr algn="just"/>
            <a:r>
              <a:rPr lang="es-ES" sz="1800" dirty="0">
                <a:latin typeface="Arial" panose="020B0604020202020204" pitchFamily="34" charset="0"/>
                <a:cs typeface="Arial" panose="020B0604020202020204" pitchFamily="34" charset="0"/>
              </a:rPr>
              <a:t>¿Qué se necesita para que una persona aprenda? </a:t>
            </a:r>
          </a:p>
          <a:p>
            <a:pPr algn="just"/>
            <a:r>
              <a:rPr lang="es-ES" sz="1800" dirty="0">
                <a:latin typeface="Arial" panose="020B0604020202020204" pitchFamily="34" charset="0"/>
                <a:cs typeface="Arial" panose="020B0604020202020204" pitchFamily="34" charset="0"/>
              </a:rPr>
              <a:t>¿Cuál es la función del profesor o profesora en el aprendizaje de las alumnas y de los alumnos? ¿Por qué en ocasiones los alumnos o alumnas no aprenden? </a:t>
            </a:r>
          </a:p>
          <a:p>
            <a:pPr algn="just"/>
            <a:r>
              <a:rPr lang="es-ES" sz="1800" dirty="0">
                <a:latin typeface="Arial" panose="020B0604020202020204" pitchFamily="34" charset="0"/>
                <a:cs typeface="Arial" panose="020B0604020202020204" pitchFamily="34" charset="0"/>
              </a:rPr>
              <a:t>¿Cómo puede lograrse el aprendizaje efectivo del estudiantado? </a:t>
            </a:r>
          </a:p>
          <a:p>
            <a:pPr algn="just"/>
            <a:r>
              <a:rPr lang="es-ES" sz="1800" dirty="0">
                <a:latin typeface="Arial" panose="020B0604020202020204" pitchFamily="34" charset="0"/>
                <a:cs typeface="Arial" panose="020B0604020202020204" pitchFamily="34" charset="0"/>
              </a:rPr>
              <a:t>Estas y otras preguntas deben movernos a reflexionar acerca de nuestro papel como facilitadores o facilitadoras en el proceso de enseñanza - aprendizaje. Ningún profesor o profesora enseña bien, si sus alumnos o alumnas no aprenden; de nada sirve que crea que enseña bien, si el alumnado no alcanza los objetivos de conocimientos o comportamientos esperados. </a:t>
            </a:r>
          </a:p>
        </p:txBody>
      </p:sp>
    </p:spTree>
    <p:extLst>
      <p:ext uri="{BB962C8B-B14F-4D97-AF65-F5344CB8AC3E}">
        <p14:creationId xmlns:p14="http://schemas.microsoft.com/office/powerpoint/2010/main" val="345903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a:xfrm>
            <a:off x="913775" y="224287"/>
            <a:ext cx="10364451" cy="1397479"/>
          </a:xfrm>
        </p:spPr>
        <p:txBody>
          <a:bodyPr/>
          <a:lstStyle/>
          <a:p>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1.4. El proceso de enseñanza aprendizaje: </a:t>
            </a:r>
            <a:b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el Acto Didáctico</a:t>
            </a: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1621766"/>
            <a:ext cx="10363826" cy="4570028"/>
          </a:xfrm>
        </p:spPr>
        <p:txBody>
          <a:bodyPr>
            <a:noAutofit/>
          </a:bodyPr>
          <a:lstStyle/>
          <a:p>
            <a:pPr algn="just"/>
            <a:r>
              <a:rPr lang="es-ES" sz="1800" b="1" dirty="0">
                <a:latin typeface="Arial" panose="020B0604020202020204" pitchFamily="34" charset="0"/>
                <a:cs typeface="Arial" panose="020B0604020202020204" pitchFamily="34" charset="0"/>
              </a:rPr>
              <a:t>El proceso de Enseñanza Aprendizaje</a:t>
            </a:r>
          </a:p>
          <a:p>
            <a:pPr algn="just"/>
            <a:r>
              <a:rPr lang="es-ES" sz="1800" dirty="0">
                <a:latin typeface="Arial" panose="020B0604020202020204" pitchFamily="34" charset="0"/>
                <a:cs typeface="Arial" panose="020B0604020202020204" pitchFamily="34" charset="0"/>
              </a:rPr>
              <a:t>Nadie aprende lo que no quiere aprender, y sólo se aprende aquello que elabora uno mismo o misma; es obvio que interesa utilizar métodos activos en los que alumnas y alumnos construyan el proceso y por lo tanto el aprendizaje. </a:t>
            </a:r>
            <a:endParaRPr lang="es-ES" sz="1800" b="1" dirty="0">
              <a:latin typeface="Arial" panose="020B0604020202020204" pitchFamily="34" charset="0"/>
              <a:cs typeface="Arial" panose="020B0604020202020204" pitchFamily="34" charset="0"/>
            </a:endParaRPr>
          </a:p>
          <a:p>
            <a:pPr algn="just"/>
            <a:r>
              <a:rPr lang="es-ES" sz="1800" dirty="0">
                <a:latin typeface="Arial" panose="020B0604020202020204" pitchFamily="34" charset="0"/>
                <a:cs typeface="Arial" panose="020B0604020202020204" pitchFamily="34" charset="0"/>
              </a:rPr>
              <a:t>En este caso, es más importante lo que el alumnado produce que lo que hace el profesor(a); pues si en un método la actividad la lleva predominantemente la profesora o profesor, será ella quien de verdad aprende y no los alumnos y las alumnas. </a:t>
            </a:r>
          </a:p>
          <a:p>
            <a:pPr algn="just"/>
            <a:r>
              <a:rPr lang="es-ES" sz="1800" dirty="0">
                <a:latin typeface="Arial" panose="020B0604020202020204" pitchFamily="34" charset="0"/>
                <a:cs typeface="Arial" panose="020B0604020202020204" pitchFamily="34" charset="0"/>
              </a:rPr>
              <a:t>Caso contrario, si la actividad predominante es ejecutada por los y las alumnas orientadas(os), ayudadas(os) y motivadas(os) por el profesor o profesora, serán aquellos quienes más aprenderán, es decir, se convertirán en artífices de su proceso de formación y aprendizaje, que en definitiva es el fin que se persigue. </a:t>
            </a:r>
            <a:endParaRPr lang="es-E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6931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a:xfrm>
            <a:off x="913775" y="207035"/>
            <a:ext cx="10364451" cy="1259456"/>
          </a:xfrm>
        </p:spPr>
        <p:txBody>
          <a:bodyPr/>
          <a:lstStyle/>
          <a:p>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1.4. El proceso de enseñanza aprendizaje: </a:t>
            </a:r>
            <a:b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el Acto Didáctico</a:t>
            </a: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1466491"/>
            <a:ext cx="10363826" cy="4725303"/>
          </a:xfrm>
        </p:spPr>
        <p:txBody>
          <a:bodyPr>
            <a:noAutofit/>
          </a:bodyPr>
          <a:lstStyle/>
          <a:p>
            <a:pPr algn="just"/>
            <a:r>
              <a:rPr lang="es-ES" sz="1800" b="1" dirty="0">
                <a:latin typeface="Arial" panose="020B0604020202020204" pitchFamily="34" charset="0"/>
                <a:cs typeface="Arial" panose="020B0604020202020204" pitchFamily="34" charset="0"/>
              </a:rPr>
              <a:t>El acto didáctico </a:t>
            </a:r>
          </a:p>
          <a:p>
            <a:pPr algn="just"/>
            <a:r>
              <a:rPr lang="es-ES" sz="1800" dirty="0">
                <a:latin typeface="Arial" panose="020B0604020202020204" pitchFamily="34" charset="0"/>
                <a:cs typeface="Arial" panose="020B0604020202020204" pitchFamily="34" charset="0"/>
              </a:rPr>
              <a:t>Marqués (2001) nos define: el acto didáctico define la actuación del profesor para facilitar los aprendizajes de los estudiantes. Su naturaleza es esencialmente comunicativa.</a:t>
            </a:r>
          </a:p>
          <a:p>
            <a:pPr algn="just"/>
            <a:r>
              <a:rPr lang="es-ES" sz="1800" dirty="0">
                <a:latin typeface="Arial" panose="020B0604020202020204" pitchFamily="34" charset="0"/>
                <a:cs typeface="Arial" panose="020B0604020202020204" pitchFamily="34" charset="0"/>
              </a:rPr>
              <a:t>Lo importante es la relación que el alumno establece con el conocimiento; el profesor es el que ayuda a conseguir que se de esta relación agradable y fructífera…</a:t>
            </a:r>
          </a:p>
          <a:p>
            <a:pPr algn="just"/>
            <a:r>
              <a:rPr lang="es-ES" sz="1800" dirty="0">
                <a:latin typeface="Arial" panose="020B0604020202020204" pitchFamily="34" charset="0"/>
                <a:cs typeface="Arial" panose="020B0604020202020204" pitchFamily="34" charset="0"/>
              </a:rPr>
              <a:t>Las actividades de enseñanza que realizan los profesores están inevitablemente unidas a los procesos de aprendizaje que, siguiendo sus indicaciones, realizan los estudiantes. El objetivo de docentes y discentes siempre consiste en el logro de determinados aprendizajes y la clave del éxito está en que los estudiantes puedan y quieran realizar las operaciones cognitivas convenientes para ello, interactuando adecuadamente con los recursos educativos a su alcance.</a:t>
            </a:r>
          </a:p>
        </p:txBody>
      </p:sp>
    </p:spTree>
    <p:extLst>
      <p:ext uri="{BB962C8B-B14F-4D97-AF65-F5344CB8AC3E}">
        <p14:creationId xmlns:p14="http://schemas.microsoft.com/office/powerpoint/2010/main" val="2214621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a:xfrm>
            <a:off x="913775" y="379563"/>
            <a:ext cx="10364451" cy="1311214"/>
          </a:xfrm>
        </p:spPr>
        <p:txBody>
          <a:bodyPr/>
          <a:lstStyle/>
          <a:p>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1.4. El proceso de enseñanza aprendizaje: </a:t>
            </a:r>
            <a:b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el Acto Didáctico</a:t>
            </a: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1690777"/>
            <a:ext cx="10363826" cy="4501017"/>
          </a:xfrm>
        </p:spPr>
        <p:txBody>
          <a:bodyPr>
            <a:noAutofit/>
          </a:bodyPr>
          <a:lstStyle/>
          <a:p>
            <a:pPr algn="just"/>
            <a:r>
              <a:rPr lang="es-ES" sz="1800" b="1" dirty="0">
                <a:latin typeface="Arial" panose="020B0604020202020204" pitchFamily="34" charset="0"/>
                <a:cs typeface="Arial" panose="020B0604020202020204" pitchFamily="34" charset="0"/>
              </a:rPr>
              <a:t>El acto didáctico </a:t>
            </a:r>
          </a:p>
          <a:p>
            <a:pPr algn="just"/>
            <a:r>
              <a:rPr lang="es-ES" sz="1800" dirty="0">
                <a:latin typeface="Arial" panose="020B0604020202020204" pitchFamily="34" charset="0"/>
                <a:cs typeface="Arial" panose="020B0604020202020204" pitchFamily="34" charset="0"/>
              </a:rPr>
              <a:t>En este marco el empleo de los medios didácticos, que facilitan información y ofrecen interacciones facilitadoras de aprendizajes a los estudiantes, suele venir prescrito y orientado por los profesores, tanto en los entornos de aprendizaje presencial como en los entornos virtuales de enseñanza.</a:t>
            </a:r>
          </a:p>
          <a:p>
            <a:pPr algn="just"/>
            <a:r>
              <a:rPr lang="es-ES" sz="1800" dirty="0">
                <a:latin typeface="Arial" panose="020B0604020202020204" pitchFamily="34" charset="0"/>
                <a:cs typeface="Arial" panose="020B0604020202020204" pitchFamily="34" charset="0"/>
              </a:rPr>
              <a:t>La selección de los medios más adecuados a cada situación educativa y el diseño de buenas intervenciones educativas que consideren todos los elementos contextuales (contenidos a tratar, características de los estudiantes, circunstancias ambientales...), resultan siempre factores clave para el logro de los objetivos educativos que se pretenden.</a:t>
            </a:r>
          </a:p>
          <a:p>
            <a:pPr algn="just"/>
            <a:r>
              <a:rPr lang="es-ES" sz="1800" dirty="0">
                <a:latin typeface="Arial" panose="020B0604020202020204" pitchFamily="34" charset="0"/>
                <a:cs typeface="Arial" panose="020B0604020202020204" pitchFamily="34" charset="0"/>
              </a:rPr>
              <a:t>Por todo ello el acto didáctico es un proceso complejo en el que intervienen los siguientes elementos:</a:t>
            </a:r>
          </a:p>
        </p:txBody>
      </p:sp>
    </p:spTree>
    <p:extLst>
      <p:ext uri="{BB962C8B-B14F-4D97-AF65-F5344CB8AC3E}">
        <p14:creationId xmlns:p14="http://schemas.microsoft.com/office/powerpoint/2010/main" val="2459821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sz="3600"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1.2 Enfoques de la acción Didáctica</a:t>
            </a:r>
            <a:br>
              <a:rPr lang="es-EC"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1565563"/>
            <a:ext cx="10363826" cy="4918363"/>
          </a:xfrm>
        </p:spPr>
        <p:txBody>
          <a:bodyPr>
            <a:normAutofit/>
          </a:bodyPr>
          <a:lstStyle/>
          <a:p>
            <a:pPr algn="just"/>
            <a:r>
              <a:rPr lang="es-ES" sz="1800" b="1" dirty="0">
                <a:latin typeface="Arial" panose="020B0604020202020204" pitchFamily="34" charset="0"/>
                <a:cs typeface="Arial" panose="020B0604020202020204" pitchFamily="34" charset="0"/>
              </a:rPr>
              <a:t>¿Qué es la EDUCACIÓN?</a:t>
            </a:r>
          </a:p>
        </p:txBody>
      </p:sp>
      <p:pic>
        <p:nvPicPr>
          <p:cNvPr id="1026" name="Picture 2" descr="Tipos de educación; formal, no formal e informal by Viviana Enamorado -  Infogram">
            <a:extLst>
              <a:ext uri="{FF2B5EF4-FFF2-40B4-BE49-F238E27FC236}">
                <a16:creationId xmlns:a16="http://schemas.microsoft.com/office/drawing/2014/main" id="{C2B9A760-BC82-75C8-C64E-279D79585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148" y="1890712"/>
            <a:ext cx="10156634" cy="491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0190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1.4. El proceso de enseñanza aprendizaje: </a:t>
            </a:r>
            <a:b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el Acto Didáctico</a:t>
            </a:r>
            <a:endParaRPr lang="es-EC" dirty="0">
              <a:latin typeface="Helvetica" panose="020B0604020202020204" pitchFamily="34" charset="0"/>
              <a:cs typeface="Helvetica" panose="020B0604020202020204" pitchFamily="34" charset="0"/>
            </a:endParaRPr>
          </a:p>
        </p:txBody>
      </p:sp>
      <p:pic>
        <p:nvPicPr>
          <p:cNvPr id="5" name="Marcador de contenido 4"/>
          <p:cNvPicPr>
            <a:picLocks noGrp="1" noChangeAspect="1"/>
          </p:cNvPicPr>
          <p:nvPr>
            <p:ph sz="quarter" idx="13"/>
          </p:nvPr>
        </p:nvPicPr>
        <p:blipFill>
          <a:blip r:embed="rId2"/>
          <a:stretch>
            <a:fillRect/>
          </a:stretch>
        </p:blipFill>
        <p:spPr>
          <a:xfrm>
            <a:off x="2756260" y="1877989"/>
            <a:ext cx="6191795" cy="4643847"/>
          </a:xfrm>
          <a:prstGeom prst="rect">
            <a:avLst/>
          </a:prstGeom>
        </p:spPr>
      </p:pic>
    </p:spTree>
    <p:extLst>
      <p:ext uri="{BB962C8B-B14F-4D97-AF65-F5344CB8AC3E}">
        <p14:creationId xmlns:p14="http://schemas.microsoft.com/office/powerpoint/2010/main" val="19214385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a:xfrm>
            <a:off x="913775" y="276045"/>
            <a:ext cx="10364451" cy="1138687"/>
          </a:xfrm>
        </p:spPr>
        <p:txBody>
          <a:bodyPr/>
          <a:lstStyle/>
          <a:p>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1.4. El proceso de enseñanza aprendizaje: </a:t>
            </a:r>
            <a:b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el Acto Didáctico</a:t>
            </a: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1414732"/>
            <a:ext cx="10363826" cy="4777062"/>
          </a:xfrm>
        </p:spPr>
        <p:txBody>
          <a:bodyPr>
            <a:noAutofit/>
          </a:bodyPr>
          <a:lstStyle/>
          <a:p>
            <a:pPr algn="just"/>
            <a:r>
              <a:rPr lang="es-ES" sz="1800" b="1" dirty="0">
                <a:latin typeface="Arial" panose="020B0604020202020204" pitchFamily="34" charset="0"/>
                <a:cs typeface="Arial" panose="020B0604020202020204" pitchFamily="34" charset="0"/>
              </a:rPr>
              <a:t>LAS ESTRATEGIAS DE ENSEÑANZA EN EL MARCO DEL ACTO DIDÁCTICO</a:t>
            </a:r>
            <a:r>
              <a:rPr lang="es-ES" sz="1800" dirty="0">
                <a:latin typeface="Arial" panose="020B0604020202020204" pitchFamily="34" charset="0"/>
                <a:cs typeface="Arial" panose="020B0604020202020204" pitchFamily="34" charset="0"/>
              </a:rPr>
              <a:t>. </a:t>
            </a:r>
          </a:p>
          <a:p>
            <a:pPr algn="just"/>
            <a:r>
              <a:rPr lang="es-ES" sz="1800" dirty="0">
                <a:latin typeface="Arial" panose="020B0604020202020204" pitchFamily="34" charset="0"/>
                <a:cs typeface="Arial" panose="020B0604020202020204" pitchFamily="34" charset="0"/>
              </a:rPr>
              <a:t>Las estrategias de enseñanza se concretan en una serie actividades de aprendizaje dirigidas a los estudiantes y adaptadas a sus características, a los recursos disponibles y a los contenidos objeto de estudio. </a:t>
            </a:r>
          </a:p>
          <a:p>
            <a:pPr algn="just"/>
            <a:r>
              <a:rPr lang="es-ES" sz="1800" dirty="0">
                <a:latin typeface="Arial" panose="020B0604020202020204" pitchFamily="34" charset="0"/>
                <a:cs typeface="Arial" panose="020B0604020202020204" pitchFamily="34" charset="0"/>
              </a:rPr>
              <a:t>Determinan el uso de determinados medios y metodologías en unos marcos organizativos concretos y proveen a los alumnos de los oportunos sistemas de información, motivación y orientación.</a:t>
            </a:r>
          </a:p>
          <a:p>
            <a:pPr algn="just"/>
            <a:r>
              <a:rPr lang="es-ES" sz="1800" dirty="0">
                <a:latin typeface="Arial" panose="020B0604020202020204" pitchFamily="34" charset="0"/>
                <a:cs typeface="Arial" panose="020B0604020202020204" pitchFamily="34" charset="0"/>
              </a:rPr>
              <a:t>Las actividades deben favorecer la comprensión de los conceptos, su clasificación y relación, la reflexión, el ejercicio de formas de razonamiento, la transferencia de conocimientos..</a:t>
            </a:r>
          </a:p>
        </p:txBody>
      </p:sp>
    </p:spTree>
    <p:extLst>
      <p:ext uri="{BB962C8B-B14F-4D97-AF65-F5344CB8AC3E}">
        <p14:creationId xmlns:p14="http://schemas.microsoft.com/office/powerpoint/2010/main" val="318713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1.4. El proceso de enseñanza aprendizaje: </a:t>
            </a:r>
            <a:b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el Acto Didáctico</a:t>
            </a: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1949570"/>
            <a:ext cx="10363826" cy="4242224"/>
          </a:xfrm>
        </p:spPr>
        <p:txBody>
          <a:bodyPr>
            <a:noAutofit/>
          </a:bodyPr>
          <a:lstStyle/>
          <a:p>
            <a:pPr algn="just"/>
            <a:r>
              <a:rPr lang="es-ES" sz="1800" b="1" dirty="0">
                <a:latin typeface="Arial" panose="020B0604020202020204" pitchFamily="34" charset="0"/>
                <a:cs typeface="Arial" panose="020B0604020202020204" pitchFamily="34" charset="0"/>
              </a:rPr>
              <a:t>En el acto didáctico hay 4 elementos básicos</a:t>
            </a:r>
            <a:r>
              <a:rPr lang="es-ES" sz="1800" dirty="0">
                <a:latin typeface="Arial" panose="020B0604020202020204" pitchFamily="34" charset="0"/>
                <a:cs typeface="Arial" panose="020B0604020202020204" pitchFamily="34" charset="0"/>
              </a:rPr>
              <a:t>: docente, discente, contenidos y contexto</a:t>
            </a:r>
          </a:p>
          <a:p>
            <a:pPr algn="just"/>
            <a:r>
              <a:rPr lang="es-ES" sz="1800" b="1" dirty="0">
                <a:latin typeface="Arial" panose="020B0604020202020204" pitchFamily="34" charset="0"/>
                <a:cs typeface="Arial" panose="020B0604020202020204" pitchFamily="34" charset="0"/>
              </a:rPr>
              <a:t>El profesor</a:t>
            </a:r>
            <a:r>
              <a:rPr lang="es-ES" sz="1800" dirty="0">
                <a:latin typeface="Arial" panose="020B0604020202020204" pitchFamily="34" charset="0"/>
                <a:cs typeface="Arial" panose="020B0604020202020204" pitchFamily="34" charset="0"/>
              </a:rPr>
              <a:t>, que planifica determinadas actividades para los estudiantes en el marco de una estrategia didáctica que pretende el logro de determinados objetivos educativos.</a:t>
            </a:r>
          </a:p>
          <a:p>
            <a:pPr algn="just"/>
            <a:r>
              <a:rPr lang="es-ES" sz="1800" dirty="0">
                <a:latin typeface="Arial" panose="020B0604020202020204" pitchFamily="34" charset="0"/>
                <a:cs typeface="Arial" panose="020B0604020202020204" pitchFamily="34" charset="0"/>
              </a:rPr>
              <a:t>Al final del proceso evaluará a los estudiantes para ver en que medida se han logrado. </a:t>
            </a:r>
          </a:p>
          <a:p>
            <a:pPr algn="just"/>
            <a:r>
              <a:rPr lang="es-ES" sz="1800" dirty="0">
                <a:latin typeface="Arial" panose="020B0604020202020204" pitchFamily="34" charset="0"/>
                <a:cs typeface="Arial" panose="020B0604020202020204" pitchFamily="34" charset="0"/>
              </a:rPr>
              <a:t>En un contexto social que provee a los ciudadanos de todo tipo de información e instrumentos para procesarla, el papel del docente se centrará en ayudar a los estudiantes para que puedan, sepan y quieran aprender. Y en este sentido les proporcionará especialmente: orientación, motivación y recursos didácticos.</a:t>
            </a:r>
          </a:p>
        </p:txBody>
      </p:sp>
    </p:spTree>
    <p:extLst>
      <p:ext uri="{BB962C8B-B14F-4D97-AF65-F5344CB8AC3E}">
        <p14:creationId xmlns:p14="http://schemas.microsoft.com/office/powerpoint/2010/main" val="3508180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a:xfrm>
            <a:off x="913775" y="1"/>
            <a:ext cx="10364451" cy="1207697"/>
          </a:xfrm>
        </p:spPr>
        <p:txBody>
          <a:bodyPr/>
          <a:lstStyle/>
          <a:p>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1.4. El proceso de enseñanza aprendizaje: </a:t>
            </a:r>
            <a:b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el Acto Didáctico</a:t>
            </a: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1207698"/>
            <a:ext cx="10363826" cy="4866529"/>
          </a:xfrm>
        </p:spPr>
        <p:txBody>
          <a:bodyPr>
            <a:noAutofit/>
          </a:bodyPr>
          <a:lstStyle/>
          <a:p>
            <a:pPr algn="just"/>
            <a:r>
              <a:rPr lang="es-ES" sz="1600" b="1" dirty="0">
                <a:latin typeface="Arial" panose="020B0604020202020204" pitchFamily="34" charset="0"/>
                <a:cs typeface="Arial" panose="020B0604020202020204" pitchFamily="34" charset="0"/>
              </a:rPr>
              <a:t>Los estudiantes</a:t>
            </a:r>
            <a:r>
              <a:rPr lang="es-ES" sz="1600" dirty="0">
                <a:latin typeface="Arial" panose="020B0604020202020204" pitchFamily="34" charset="0"/>
                <a:cs typeface="Arial" panose="020B0604020202020204" pitchFamily="34" charset="0"/>
              </a:rPr>
              <a:t>, que pretenden realizar determinados aprendizajes a partir de las indicaciones del profesor mediante la interacción con los recursos formativos que tienen a su alcance.</a:t>
            </a:r>
          </a:p>
          <a:p>
            <a:pPr algn="just"/>
            <a:r>
              <a:rPr lang="es-ES" sz="1600" b="1" dirty="0">
                <a:latin typeface="Arial" panose="020B0604020202020204" pitchFamily="34" charset="0"/>
                <a:cs typeface="Arial" panose="020B0604020202020204" pitchFamily="34" charset="0"/>
              </a:rPr>
              <a:t>Los objetivos educativos </a:t>
            </a:r>
            <a:r>
              <a:rPr lang="es-ES" sz="1600" dirty="0">
                <a:latin typeface="Arial" panose="020B0604020202020204" pitchFamily="34" charset="0"/>
                <a:cs typeface="Arial" panose="020B0604020202020204" pitchFamily="34" charset="0"/>
              </a:rPr>
              <a:t>que pretenden conseguir el profesor y los estudiantes, y </a:t>
            </a:r>
            <a:r>
              <a:rPr lang="es-ES" sz="1600" b="1" dirty="0">
                <a:latin typeface="Arial" panose="020B0604020202020204" pitchFamily="34" charset="0"/>
                <a:cs typeface="Arial" panose="020B0604020202020204" pitchFamily="34" charset="0"/>
              </a:rPr>
              <a:t>los contenidos que se tratarán</a:t>
            </a:r>
            <a:r>
              <a:rPr lang="es-ES" sz="1600" dirty="0">
                <a:latin typeface="Arial" panose="020B0604020202020204" pitchFamily="34" charset="0"/>
                <a:cs typeface="Arial" panose="020B0604020202020204" pitchFamily="34" charset="0"/>
              </a:rPr>
              <a:t>. Éstos pueden ser de tres tipos:</a:t>
            </a:r>
          </a:p>
          <a:p>
            <a:pPr algn="just"/>
            <a:r>
              <a:rPr lang="es-ES" sz="1600" u="sng" dirty="0">
                <a:latin typeface="Arial" panose="020B0604020202020204" pitchFamily="34" charset="0"/>
                <a:cs typeface="Arial" panose="020B0604020202020204" pitchFamily="34" charset="0"/>
              </a:rPr>
              <a:t>Herramientas esenciales para el aprendizaje</a:t>
            </a:r>
            <a:r>
              <a:rPr lang="es-ES" sz="1600" dirty="0">
                <a:latin typeface="Arial" panose="020B0604020202020204" pitchFamily="34" charset="0"/>
                <a:cs typeface="Arial" panose="020B0604020202020204" pitchFamily="34" charset="0"/>
              </a:rPr>
              <a:t>: lectura, escritura, expresión oral, operaciones básicas de cálculo, solución de problemas, acceso a la información y búsqueda "inteligente", metacognición y técnicas de aprendizaje, técnicas de trabajo individual y en grupo...</a:t>
            </a:r>
          </a:p>
          <a:p>
            <a:pPr algn="just"/>
            <a:r>
              <a:rPr lang="es-ES" sz="1600" u="sng" dirty="0">
                <a:latin typeface="Arial" panose="020B0604020202020204" pitchFamily="34" charset="0"/>
                <a:cs typeface="Arial" panose="020B0604020202020204" pitchFamily="34" charset="0"/>
              </a:rPr>
              <a:t>Contenidos básicos de aprendizaje</a:t>
            </a:r>
            <a:r>
              <a:rPr lang="es-ES" sz="1600" dirty="0">
                <a:latin typeface="Arial" panose="020B0604020202020204" pitchFamily="34" charset="0"/>
                <a:cs typeface="Arial" panose="020B0604020202020204" pitchFamily="34" charset="0"/>
              </a:rPr>
              <a:t>: conocimientos teóricos y prácticos, exponentes de la cultura contemporánea y necesarios para desarrollar plenamente las propias capacidades, vivir y trabajar con dignidad, participar en la sociedad y mejorar la calidad de vida.</a:t>
            </a:r>
          </a:p>
          <a:p>
            <a:pPr algn="just"/>
            <a:r>
              <a:rPr lang="es-ES" sz="1600" u="sng" dirty="0">
                <a:latin typeface="Arial" panose="020B0604020202020204" pitchFamily="34" charset="0"/>
                <a:cs typeface="Arial" panose="020B0604020202020204" pitchFamily="34" charset="0"/>
              </a:rPr>
              <a:t>Valores y actitudes</a:t>
            </a:r>
            <a:r>
              <a:rPr lang="es-ES" sz="1600" dirty="0">
                <a:latin typeface="Arial" panose="020B0604020202020204" pitchFamily="34" charset="0"/>
                <a:cs typeface="Arial" panose="020B0604020202020204" pitchFamily="34" charset="0"/>
              </a:rPr>
              <a:t>: actitud de escucha y diálogo, atención continuada y esfuerzo, reflexión y toma de decisiones responsable, participación y actuación social, colaboración y solidaridad, autocrítica y autoestima, capacidad creativa ante la incertidumbre, adaptación al cambio y disposición al aprendizaje continuo.</a:t>
            </a:r>
          </a:p>
        </p:txBody>
      </p:sp>
    </p:spTree>
    <p:extLst>
      <p:ext uri="{BB962C8B-B14F-4D97-AF65-F5344CB8AC3E}">
        <p14:creationId xmlns:p14="http://schemas.microsoft.com/office/powerpoint/2010/main" val="25877755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a:xfrm>
            <a:off x="913775" y="155275"/>
            <a:ext cx="10364451" cy="1621767"/>
          </a:xfrm>
        </p:spPr>
        <p:txBody>
          <a:bodyPr/>
          <a:lstStyle/>
          <a:p>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1.4. El proceso de enseñanza aprendizaje: </a:t>
            </a:r>
            <a:b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el Acto Didáctico</a:t>
            </a: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1777042"/>
            <a:ext cx="10363826" cy="4414752"/>
          </a:xfrm>
        </p:spPr>
        <p:txBody>
          <a:bodyPr>
            <a:noAutofit/>
          </a:bodyPr>
          <a:lstStyle/>
          <a:p>
            <a:pPr algn="just"/>
            <a:r>
              <a:rPr lang="es-ES" sz="1800" b="1" dirty="0">
                <a:latin typeface="Arial" panose="020B0604020202020204" pitchFamily="34" charset="0"/>
                <a:cs typeface="Arial" panose="020B0604020202020204" pitchFamily="34" charset="0"/>
              </a:rPr>
              <a:t>El contexto </a:t>
            </a:r>
            <a:r>
              <a:rPr lang="es-ES" sz="1800" dirty="0">
                <a:latin typeface="Arial" panose="020B0604020202020204" pitchFamily="34" charset="0"/>
                <a:cs typeface="Arial" panose="020B0604020202020204" pitchFamily="34" charset="0"/>
              </a:rPr>
              <a:t>en el que se realiza el acto didáctico. según cuál sea el contexto se puede disponer de más o menos medios, habrá determinadas restricciones (tiempo, espacio...), etc. El escenario tiene una gran influencia en el aprendizaje y la transferencia.</a:t>
            </a:r>
          </a:p>
          <a:p>
            <a:pPr algn="just"/>
            <a:r>
              <a:rPr lang="es-ES" sz="1800" dirty="0">
                <a:latin typeface="Arial" panose="020B0604020202020204" pitchFamily="34" charset="0"/>
                <a:cs typeface="Arial" panose="020B0604020202020204" pitchFamily="34" charset="0"/>
              </a:rPr>
              <a:t>Los recursos didácticos pueden contribuir a proporcionar a los estudiantes información, técnicas y motivación que les ayude en sus procesos de aprendizaje, no obstante, su eficacia dependerá en gran medida de la manera en la que el profesor oriente su uso en el marco de la estrategia didáctica que está utilizando.</a:t>
            </a:r>
          </a:p>
          <a:p>
            <a:pPr algn="just"/>
            <a:r>
              <a:rPr lang="es-ES" sz="1800" b="1" dirty="0">
                <a:latin typeface="Arial" panose="020B0604020202020204" pitchFamily="34" charset="0"/>
                <a:cs typeface="Arial" panose="020B0604020202020204" pitchFamily="34" charset="0"/>
              </a:rPr>
              <a:t>La estrategia didáctica </a:t>
            </a:r>
            <a:r>
              <a:rPr lang="es-ES" sz="1800" dirty="0">
                <a:latin typeface="Arial" panose="020B0604020202020204" pitchFamily="34" charset="0"/>
                <a:cs typeface="Arial" panose="020B0604020202020204" pitchFamily="34" charset="0"/>
              </a:rPr>
              <a:t>con la que el profesor pretende facilitar los aprendizajes de los estudiantes, integrada por una serie de actividades que contemplan la interacción de los alumnos con determinados contenidos.</a:t>
            </a:r>
          </a:p>
        </p:txBody>
      </p:sp>
    </p:spTree>
    <p:extLst>
      <p:ext uri="{BB962C8B-B14F-4D97-AF65-F5344CB8AC3E}">
        <p14:creationId xmlns:p14="http://schemas.microsoft.com/office/powerpoint/2010/main" val="7544252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1.4. El proceso de enseñanza aprendizaje: </a:t>
            </a:r>
            <a:b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el Acto Didáctico</a:t>
            </a: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367092"/>
            <a:ext cx="10363826" cy="3824702"/>
          </a:xfrm>
        </p:spPr>
        <p:txBody>
          <a:bodyPr>
            <a:noAutofit/>
          </a:bodyPr>
          <a:lstStyle/>
          <a:p>
            <a:pPr algn="just"/>
            <a:r>
              <a:rPr lang="es-ES" sz="1800" dirty="0">
                <a:latin typeface="Arial" panose="020B0604020202020204" pitchFamily="34" charset="0"/>
                <a:cs typeface="Arial" panose="020B0604020202020204" pitchFamily="34" charset="0"/>
              </a:rPr>
              <a:t>La estrategia didáctica debe proporcionar a los estudiantes: motivación, información y orientación para realizar sus aprendizajes, y debe tener en cuenta algunos principios:</a:t>
            </a:r>
          </a:p>
          <a:p>
            <a:pPr algn="just"/>
            <a:r>
              <a:rPr lang="es-ES" sz="1800" u="sng" dirty="0">
                <a:latin typeface="Arial" panose="020B0604020202020204" pitchFamily="34" charset="0"/>
                <a:cs typeface="Arial" panose="020B0604020202020204" pitchFamily="34" charset="0"/>
              </a:rPr>
              <a:t>Considerar las características de los estudiantes</a:t>
            </a:r>
            <a:r>
              <a:rPr lang="es-ES" sz="1800" dirty="0">
                <a:latin typeface="Arial" panose="020B0604020202020204" pitchFamily="34" charset="0"/>
                <a:cs typeface="Arial" panose="020B0604020202020204" pitchFamily="34" charset="0"/>
              </a:rPr>
              <a:t>: estilos cognitivos y de aprendizaje..</a:t>
            </a:r>
          </a:p>
          <a:p>
            <a:pPr algn="just"/>
            <a:r>
              <a:rPr lang="es-ES" sz="1800" u="sng" dirty="0">
                <a:latin typeface="Arial" panose="020B0604020202020204" pitchFamily="34" charset="0"/>
                <a:cs typeface="Arial" panose="020B0604020202020204" pitchFamily="34" charset="0"/>
              </a:rPr>
              <a:t>Considerar las motivaciones e intereses de los estudiantes</a:t>
            </a:r>
            <a:r>
              <a:rPr lang="es-ES" sz="1800" dirty="0">
                <a:latin typeface="Arial" panose="020B0604020202020204" pitchFamily="34" charset="0"/>
                <a:cs typeface="Arial" panose="020B0604020202020204" pitchFamily="34" charset="0"/>
              </a:rPr>
              <a:t>: Procurar amenidad. del aula,</a:t>
            </a:r>
          </a:p>
          <a:p>
            <a:pPr algn="just"/>
            <a:r>
              <a:rPr lang="es-ES" sz="1800" u="sng" dirty="0">
                <a:latin typeface="Arial" panose="020B0604020202020204" pitchFamily="34" charset="0"/>
                <a:cs typeface="Arial" panose="020B0604020202020204" pitchFamily="34" charset="0"/>
              </a:rPr>
              <a:t>Organizar en el aula</a:t>
            </a:r>
            <a:r>
              <a:rPr lang="es-ES" sz="1800" dirty="0">
                <a:latin typeface="Arial" panose="020B0604020202020204" pitchFamily="34" charset="0"/>
                <a:cs typeface="Arial" panose="020B0604020202020204" pitchFamily="34" charset="0"/>
              </a:rPr>
              <a:t>: el espacio, los materiales didácticos, el tiempo...</a:t>
            </a:r>
          </a:p>
          <a:p>
            <a:pPr algn="just"/>
            <a:r>
              <a:rPr lang="es-ES" sz="1800" u="sng" dirty="0">
                <a:latin typeface="Arial" panose="020B0604020202020204" pitchFamily="34" charset="0"/>
                <a:cs typeface="Arial" panose="020B0604020202020204" pitchFamily="34" charset="0"/>
              </a:rPr>
              <a:t>Proporcionar la información necesaria cuando sea preciso</a:t>
            </a:r>
            <a:r>
              <a:rPr lang="es-ES" sz="1800" dirty="0">
                <a:latin typeface="Arial" panose="020B0604020202020204" pitchFamily="34" charset="0"/>
                <a:cs typeface="Arial" panose="020B0604020202020204" pitchFamily="34" charset="0"/>
              </a:rPr>
              <a:t>: web, asesores...</a:t>
            </a:r>
          </a:p>
          <a:p>
            <a:pPr algn="just"/>
            <a:r>
              <a:rPr lang="es-ES" sz="1800" u="sng" dirty="0">
                <a:latin typeface="Arial" panose="020B0604020202020204" pitchFamily="34" charset="0"/>
                <a:cs typeface="Arial" panose="020B0604020202020204" pitchFamily="34" charset="0"/>
              </a:rPr>
              <a:t>Utilizar metodologías activas : </a:t>
            </a:r>
            <a:r>
              <a:rPr lang="es-ES" sz="1800" dirty="0">
                <a:latin typeface="Arial" panose="020B0604020202020204" pitchFamily="34" charset="0"/>
                <a:cs typeface="Arial" panose="020B0604020202020204" pitchFamily="34" charset="0"/>
              </a:rPr>
              <a:t>en las que se aprenda haciendo.</a:t>
            </a:r>
          </a:p>
        </p:txBody>
      </p:sp>
    </p:spTree>
    <p:extLst>
      <p:ext uri="{BB962C8B-B14F-4D97-AF65-F5344CB8AC3E}">
        <p14:creationId xmlns:p14="http://schemas.microsoft.com/office/powerpoint/2010/main" val="1702971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a:xfrm>
            <a:off x="913775" y="224288"/>
            <a:ext cx="10364451" cy="1242204"/>
          </a:xfrm>
        </p:spPr>
        <p:txBody>
          <a:bodyPr/>
          <a:lstStyle/>
          <a:p>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1.4. El proceso de enseñanza aprendizaje: </a:t>
            </a:r>
            <a:b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el Acto Didáctico</a:t>
            </a: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1621766"/>
            <a:ext cx="10363826" cy="4570028"/>
          </a:xfrm>
        </p:spPr>
        <p:txBody>
          <a:bodyPr>
            <a:noAutofit/>
          </a:bodyPr>
          <a:lstStyle/>
          <a:p>
            <a:pPr algn="just"/>
            <a:r>
              <a:rPr lang="es-ES" sz="1800" u="sng" dirty="0">
                <a:latin typeface="Arial" panose="020B0604020202020204" pitchFamily="34" charset="0"/>
                <a:cs typeface="Arial" panose="020B0604020202020204" pitchFamily="34" charset="0"/>
              </a:rPr>
              <a:t>Considerar un adecuado tratamiento de los errores</a:t>
            </a:r>
            <a:r>
              <a:rPr lang="es-ES" sz="1800" dirty="0">
                <a:latin typeface="Arial" panose="020B0604020202020204" pitchFamily="34" charset="0"/>
                <a:cs typeface="Arial" panose="020B0604020202020204" pitchFamily="34" charset="0"/>
              </a:rPr>
              <a:t>: que sea punto de partida de nuevos aprendizajes.</a:t>
            </a:r>
          </a:p>
          <a:p>
            <a:pPr algn="just"/>
            <a:r>
              <a:rPr lang="es-ES" sz="1800" dirty="0">
                <a:latin typeface="Arial" panose="020B0604020202020204" pitchFamily="34" charset="0"/>
                <a:cs typeface="Arial" panose="020B0604020202020204" pitchFamily="34" charset="0"/>
              </a:rPr>
              <a:t>Prever que los estudiantes puedan controlar sus aprendizajes.</a:t>
            </a:r>
          </a:p>
          <a:p>
            <a:pPr algn="just"/>
            <a:r>
              <a:rPr lang="es-ES" sz="1800" dirty="0">
                <a:latin typeface="Arial" panose="020B0604020202020204" pitchFamily="34" charset="0"/>
                <a:cs typeface="Arial" panose="020B0604020202020204" pitchFamily="34" charset="0"/>
              </a:rPr>
              <a:t>Considerar actividades de aprendizaje colaborativo, pero tener presente que el aprendizaje es individual.</a:t>
            </a:r>
          </a:p>
          <a:p>
            <a:pPr algn="just"/>
            <a:r>
              <a:rPr lang="es-ES" sz="1800" dirty="0">
                <a:latin typeface="Arial" panose="020B0604020202020204" pitchFamily="34" charset="0"/>
                <a:cs typeface="Arial" panose="020B0604020202020204" pitchFamily="34" charset="0"/>
              </a:rPr>
              <a:t>Realizar una evaluación final de los aprendizajes.</a:t>
            </a:r>
          </a:p>
          <a:p>
            <a:pPr algn="just"/>
            <a:r>
              <a:rPr lang="es-ES" sz="1800" dirty="0">
                <a:latin typeface="Arial" panose="020B0604020202020204" pitchFamily="34" charset="0"/>
                <a:cs typeface="Arial" panose="020B0604020202020204" pitchFamily="34" charset="0"/>
              </a:rPr>
              <a:t>Desde otra perspectiva, estos elementos que intervienen en los procesos de enseñanza y aprendizaje se pueden clasificar en tres grupos:</a:t>
            </a:r>
          </a:p>
          <a:p>
            <a:pPr algn="just"/>
            <a:r>
              <a:rPr lang="es-ES" sz="1800" b="1" dirty="0">
                <a:latin typeface="Arial" panose="020B0604020202020204" pitchFamily="34" charset="0"/>
                <a:cs typeface="Arial" panose="020B0604020202020204" pitchFamily="34" charset="0"/>
              </a:rPr>
              <a:t>Agentes</a:t>
            </a:r>
            <a:r>
              <a:rPr lang="es-ES" sz="1800" dirty="0">
                <a:latin typeface="Arial" panose="020B0604020202020204" pitchFamily="34" charset="0"/>
                <a:cs typeface="Arial" panose="020B0604020202020204" pitchFamily="34" charset="0"/>
              </a:rPr>
              <a:t>: las personas que intervienen (profesores, estudiantes) y la cultura (considerando el continente y los contenidos de estos procesos).</a:t>
            </a:r>
          </a:p>
        </p:txBody>
      </p:sp>
    </p:spTree>
    <p:extLst>
      <p:ext uri="{BB962C8B-B14F-4D97-AF65-F5344CB8AC3E}">
        <p14:creationId xmlns:p14="http://schemas.microsoft.com/office/powerpoint/2010/main" val="14646869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a:xfrm>
            <a:off x="913775" y="1"/>
            <a:ext cx="10364451" cy="1224950"/>
          </a:xfrm>
        </p:spPr>
        <p:txBody>
          <a:bodyPr/>
          <a:lstStyle/>
          <a:p>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1.4. El proceso de enseñanza aprendizaje: </a:t>
            </a:r>
            <a:b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el Acto Didáctico</a:t>
            </a: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1224951"/>
            <a:ext cx="10363826" cy="4966843"/>
          </a:xfrm>
        </p:spPr>
        <p:txBody>
          <a:bodyPr>
            <a:noAutofit/>
          </a:bodyPr>
          <a:lstStyle/>
          <a:p>
            <a:pPr algn="just"/>
            <a:r>
              <a:rPr lang="es-ES" sz="1800" dirty="0">
                <a:latin typeface="Arial" panose="020B0604020202020204" pitchFamily="34" charset="0"/>
                <a:cs typeface="Arial" panose="020B0604020202020204" pitchFamily="34" charset="0"/>
              </a:rPr>
              <a:t>Factores que establecen relación con los agentes: clima de la clase, materiales, metodología, sistema de evaluación...</a:t>
            </a:r>
          </a:p>
          <a:p>
            <a:pPr algn="just"/>
            <a:r>
              <a:rPr lang="es-ES" sz="1800" dirty="0">
                <a:latin typeface="Arial" panose="020B0604020202020204" pitchFamily="34" charset="0"/>
                <a:cs typeface="Arial" panose="020B0604020202020204" pitchFamily="34" charset="0"/>
              </a:rPr>
              <a:t>Condiciones: aspectos relacionados con las decisiones concretas que individualizan cada situación de enseñanza/aprendizaje.</a:t>
            </a:r>
          </a:p>
          <a:p>
            <a:pPr algn="just"/>
            <a:r>
              <a:rPr lang="es-ES" sz="1800" dirty="0">
                <a:latin typeface="Arial" panose="020B0604020202020204" pitchFamily="34" charset="0"/>
                <a:cs typeface="Arial" panose="020B0604020202020204" pitchFamily="34" charset="0"/>
              </a:rPr>
              <a:t>Considerar un adecuado tratamiento de los errores que sea punto de partida de nuevos aprendizajes.</a:t>
            </a:r>
          </a:p>
          <a:p>
            <a:pPr algn="just"/>
            <a:r>
              <a:rPr lang="es-ES" sz="1800" dirty="0">
                <a:latin typeface="Arial" panose="020B0604020202020204" pitchFamily="34" charset="0"/>
                <a:cs typeface="Arial" panose="020B0604020202020204" pitchFamily="34" charset="0"/>
              </a:rPr>
              <a:t>Prever que los estudiantes puedan controlar sus aprendizajes.</a:t>
            </a:r>
          </a:p>
          <a:p>
            <a:pPr algn="just"/>
            <a:r>
              <a:rPr lang="es-ES" sz="1800" dirty="0">
                <a:latin typeface="Arial" panose="020B0604020202020204" pitchFamily="34" charset="0"/>
                <a:cs typeface="Arial" panose="020B0604020202020204" pitchFamily="34" charset="0"/>
              </a:rPr>
              <a:t>Considerar actividades de aprendizaje colaborativo, pero tener presente que el aprendizaje es individual.</a:t>
            </a:r>
          </a:p>
          <a:p>
            <a:pPr algn="just"/>
            <a:r>
              <a:rPr lang="es-ES" sz="1800" dirty="0">
                <a:latin typeface="Arial" panose="020B0604020202020204" pitchFamily="34" charset="0"/>
                <a:cs typeface="Arial" panose="020B0604020202020204" pitchFamily="34" charset="0"/>
              </a:rPr>
              <a:t>Realizar una evaluación final de los aprendizajes.</a:t>
            </a:r>
          </a:p>
        </p:txBody>
      </p:sp>
    </p:spTree>
    <p:extLst>
      <p:ext uri="{BB962C8B-B14F-4D97-AF65-F5344CB8AC3E}">
        <p14:creationId xmlns:p14="http://schemas.microsoft.com/office/powerpoint/2010/main" val="29566798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1.4. El proceso de enseñanza aprendizaje: </a:t>
            </a:r>
            <a:b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el Acto Didáctico</a:t>
            </a: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367092"/>
            <a:ext cx="10363826" cy="3824702"/>
          </a:xfrm>
        </p:spPr>
        <p:txBody>
          <a:bodyPr>
            <a:noAutofit/>
          </a:bodyPr>
          <a:lstStyle/>
          <a:p>
            <a:pPr algn="just"/>
            <a:r>
              <a:rPr lang="es-ES" sz="1800" dirty="0">
                <a:latin typeface="Arial" panose="020B0604020202020204" pitchFamily="34" charset="0"/>
                <a:cs typeface="Arial" panose="020B0604020202020204" pitchFamily="34" charset="0"/>
              </a:rPr>
              <a:t>Desde otra perspectiva, estos elementos que intervienen en los procesos de enseñanza y aprendizaje se pueden clasificar en tres grupos:</a:t>
            </a:r>
          </a:p>
          <a:p>
            <a:pPr algn="just"/>
            <a:r>
              <a:rPr lang="es-ES" sz="1800" b="1" dirty="0">
                <a:latin typeface="Arial" panose="020B0604020202020204" pitchFamily="34" charset="0"/>
                <a:cs typeface="Arial" panose="020B0604020202020204" pitchFamily="34" charset="0"/>
              </a:rPr>
              <a:t>Agentes</a:t>
            </a:r>
            <a:r>
              <a:rPr lang="es-ES" sz="1800" dirty="0">
                <a:latin typeface="Arial" panose="020B0604020202020204" pitchFamily="34" charset="0"/>
                <a:cs typeface="Arial" panose="020B0604020202020204" pitchFamily="34" charset="0"/>
              </a:rPr>
              <a:t>: las personas que intervienen (profesores, estudiantes) y la cultura (considerando el continente y los contenidos de estos procesos).</a:t>
            </a:r>
          </a:p>
          <a:p>
            <a:pPr algn="just"/>
            <a:r>
              <a:rPr lang="es-ES" sz="1800" b="1" dirty="0">
                <a:latin typeface="Arial" panose="020B0604020202020204" pitchFamily="34" charset="0"/>
                <a:cs typeface="Arial" panose="020B0604020202020204" pitchFamily="34" charset="0"/>
              </a:rPr>
              <a:t>Factores:</a:t>
            </a:r>
            <a:r>
              <a:rPr lang="es-ES" sz="1800" dirty="0">
                <a:latin typeface="Arial" panose="020B0604020202020204" pitchFamily="34" charset="0"/>
                <a:cs typeface="Arial" panose="020B0604020202020204" pitchFamily="34" charset="0"/>
              </a:rPr>
              <a:t> que establecen relación con los agentes: clima de la clase, materiales, metodología, sistema de evaluación...</a:t>
            </a:r>
          </a:p>
          <a:p>
            <a:pPr algn="just"/>
            <a:r>
              <a:rPr lang="es-ES" sz="1800" b="1" dirty="0">
                <a:latin typeface="Arial" panose="020B0604020202020204" pitchFamily="34" charset="0"/>
                <a:cs typeface="Arial" panose="020B0604020202020204" pitchFamily="34" charset="0"/>
              </a:rPr>
              <a:t>Condiciones</a:t>
            </a:r>
            <a:r>
              <a:rPr lang="es-ES" sz="1800" dirty="0">
                <a:latin typeface="Arial" panose="020B0604020202020204" pitchFamily="34" charset="0"/>
                <a:cs typeface="Arial" panose="020B0604020202020204" pitchFamily="34" charset="0"/>
              </a:rPr>
              <a:t>: aspectos relacionados con las decisiones concretas que individualizan cada situación de enseñanza/aprendizaje.</a:t>
            </a:r>
          </a:p>
          <a:p>
            <a:pPr algn="just"/>
            <a:endParaRPr lang="es-ES" sz="1800" dirty="0">
              <a:latin typeface="Arial" panose="020B0604020202020204" pitchFamily="34" charset="0"/>
              <a:cs typeface="Arial" panose="020B0604020202020204" pitchFamily="34" charset="0"/>
            </a:endParaRPr>
          </a:p>
          <a:p>
            <a:pPr algn="just"/>
            <a:r>
              <a:rPr lang="es-ES" sz="1800" dirty="0">
                <a:latin typeface="Arial" panose="020B0604020202020204" pitchFamily="34" charset="0"/>
                <a:cs typeface="Arial" panose="020B0604020202020204" pitchFamily="34" charset="0"/>
              </a:rPr>
              <a:t>Fuente: </a:t>
            </a:r>
            <a:r>
              <a:rPr lang="es-ES" sz="1800" dirty="0">
                <a:hlinkClick r:id="rId2"/>
              </a:rPr>
              <a:t>PROCESOS DE ENSEÑANZA Y APRENDIZAJE (peremarques.net)</a:t>
            </a:r>
            <a:endParaRPr lang="es-E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80489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1.4. El proceso de enseñanza aprendizaje: </a:t>
            </a:r>
            <a:b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el Acto Didáctico</a:t>
            </a:r>
            <a:endParaRPr lang="es-EC" dirty="0">
              <a:latin typeface="Helvetica" panose="020B0604020202020204" pitchFamily="34" charset="0"/>
              <a:cs typeface="Helvetica" panose="020B0604020202020204" pitchFamily="34" charset="0"/>
            </a:endParaRPr>
          </a:p>
        </p:txBody>
      </p:sp>
      <p:pic>
        <p:nvPicPr>
          <p:cNvPr id="3074" name="Picture 2" descr="Elementos del acto didáctico. Fuente: Adaptado de Meneses (2007) | Download  Scientific Diagram">
            <a:extLst>
              <a:ext uri="{FF2B5EF4-FFF2-40B4-BE49-F238E27FC236}">
                <a16:creationId xmlns:a16="http://schemas.microsoft.com/office/drawing/2014/main" id="{3D3A7B06-7735-024B-12A4-B373ADAE5893}"/>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898475" y="1945646"/>
            <a:ext cx="6728604" cy="4910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396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sz="3600"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1.2 Enfoques de la acción Didáctica</a:t>
            </a:r>
            <a:br>
              <a:rPr lang="es-EC"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1662545"/>
            <a:ext cx="10363826" cy="4752109"/>
          </a:xfrm>
        </p:spPr>
        <p:txBody>
          <a:bodyPr>
            <a:normAutofit/>
          </a:bodyPr>
          <a:lstStyle/>
          <a:p>
            <a:pPr algn="just"/>
            <a:r>
              <a:rPr lang="es-ES" sz="1800" b="1" dirty="0">
                <a:latin typeface="Arial" panose="020B0604020202020204" pitchFamily="34" charset="0"/>
                <a:cs typeface="Arial" panose="020B0604020202020204" pitchFamily="34" charset="0"/>
              </a:rPr>
              <a:t>¿Qué es la ENSEÑANZA?</a:t>
            </a:r>
          </a:p>
          <a:p>
            <a:pPr algn="just"/>
            <a:r>
              <a:rPr lang="es-ES" sz="1800" u="sng" dirty="0">
                <a:latin typeface="Arial" panose="020B0604020202020204" pitchFamily="34" charset="0"/>
                <a:cs typeface="Arial" panose="020B0604020202020204" pitchFamily="34" charset="0"/>
              </a:rPr>
              <a:t>La enseñanza es la acción y efecto de enseñar </a:t>
            </a:r>
            <a:r>
              <a:rPr lang="es-ES" sz="1800" dirty="0">
                <a:latin typeface="Arial" panose="020B0604020202020204" pitchFamily="34" charset="0"/>
                <a:cs typeface="Arial" panose="020B0604020202020204" pitchFamily="34" charset="0"/>
              </a:rPr>
              <a:t>(instruir, adoctrinar y amaestrar con reglas o preceptos). Se trata del sistema y método de dar instrucción, formado por el conjunto de conocimientos, principios e ideas que se enseñan a alguien.</a:t>
            </a:r>
          </a:p>
          <a:p>
            <a:pPr algn="just"/>
            <a:r>
              <a:rPr lang="es-ES" sz="1800" dirty="0">
                <a:latin typeface="Arial" panose="020B0604020202020204" pitchFamily="34" charset="0"/>
                <a:cs typeface="Arial" panose="020B0604020202020204" pitchFamily="34" charset="0"/>
              </a:rPr>
              <a:t>La enseñanza implica la interacción de tres elementos: </a:t>
            </a:r>
            <a:r>
              <a:rPr lang="es-ES" sz="1800" u="sng" dirty="0">
                <a:latin typeface="Arial" panose="020B0604020202020204" pitchFamily="34" charset="0"/>
                <a:cs typeface="Arial" panose="020B0604020202020204" pitchFamily="34" charset="0"/>
              </a:rPr>
              <a:t>el profesor, docente o maestro; el alumno o estudiante; y el objeto de conocimiento</a:t>
            </a:r>
            <a:r>
              <a:rPr lang="es-ES" sz="1800" dirty="0">
                <a:latin typeface="Arial" panose="020B0604020202020204" pitchFamily="34" charset="0"/>
                <a:cs typeface="Arial" panose="020B0604020202020204" pitchFamily="34" charset="0"/>
              </a:rPr>
              <a:t>. La tradición enciclopedista supone que el profesor es la fuente del conocimiento y el alumno, un simple receptor ilimitado del mismo. Bajo esta concepción, el proceso de enseñanza es la transmisión de conocimientos del docente hacia el estudiante, a través de diversos medios y técnicas</a:t>
            </a:r>
          </a:p>
        </p:txBody>
      </p:sp>
    </p:spTree>
    <p:extLst>
      <p:ext uri="{BB962C8B-B14F-4D97-AF65-F5344CB8AC3E}">
        <p14:creationId xmlns:p14="http://schemas.microsoft.com/office/powerpoint/2010/main" val="41922722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a:xfrm>
            <a:off x="913775" y="193965"/>
            <a:ext cx="10364451" cy="1330035"/>
          </a:xfrm>
        </p:spPr>
        <p:txBody>
          <a:bodyPr/>
          <a:lstStyle/>
          <a:p>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1.4. El proceso de enseñanza aprendizaje: </a:t>
            </a:r>
            <a:b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r>
              <a:rPr lang="es-ES" cap="none"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el Acto Didáctico</a:t>
            </a: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367092"/>
            <a:ext cx="10363826" cy="3824702"/>
          </a:xfrm>
        </p:spPr>
        <p:txBody>
          <a:bodyPr>
            <a:noAutofit/>
          </a:bodyPr>
          <a:lstStyle/>
          <a:p>
            <a:pPr algn="just"/>
            <a:endParaRPr lang="es-ES" sz="1600" dirty="0">
              <a:latin typeface="Arial" panose="020B0604020202020204" pitchFamily="34" charset="0"/>
              <a:cs typeface="Arial" panose="020B0604020202020204" pitchFamily="34" charset="0"/>
            </a:endParaRPr>
          </a:p>
        </p:txBody>
      </p:sp>
      <p:pic>
        <p:nvPicPr>
          <p:cNvPr id="1026" name="Picture 2" descr="PROCESOS DE ENSEÑANZA Y APRENDIZAJE">
            <a:extLst>
              <a:ext uri="{FF2B5EF4-FFF2-40B4-BE49-F238E27FC236}">
                <a16:creationId xmlns:a16="http://schemas.microsoft.com/office/drawing/2014/main" id="{10DC89F3-0189-AA0E-DC96-2FDC592B6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773" y="1411431"/>
            <a:ext cx="10363825" cy="5252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601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sz="3600"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1.2 Enfoques de la acción Didáctica</a:t>
            </a:r>
            <a:br>
              <a:rPr lang="es-EC"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p:txBody>
          <a:bodyPr>
            <a:normAutofit/>
          </a:bodyPr>
          <a:lstStyle/>
          <a:p>
            <a:pPr algn="just"/>
            <a:r>
              <a:rPr lang="es-ES" sz="1800" b="1" dirty="0">
                <a:latin typeface="Arial" panose="020B0604020202020204" pitchFamily="34" charset="0"/>
                <a:cs typeface="Arial" panose="020B0604020202020204" pitchFamily="34" charset="0"/>
              </a:rPr>
              <a:t>¿Qué es la ENSEÑANZA?</a:t>
            </a:r>
          </a:p>
          <a:p>
            <a:pPr algn="just"/>
            <a:r>
              <a:rPr lang="es-ES" sz="1800" dirty="0">
                <a:latin typeface="Arial" panose="020B0604020202020204" pitchFamily="34" charset="0"/>
                <a:cs typeface="Arial" panose="020B0604020202020204" pitchFamily="34" charset="0"/>
              </a:rPr>
              <a:t>Sin embargo, para las corrientes actuales como la cognitiva, el docente es un facilitador del conocimiento, actúa como nexo entre éste y el estudiante por medio de un proceso de interacción. Por lo tanto, el alumno se compromete con su aprendizaje y toma la iniciativa en la búsqueda del saber.</a:t>
            </a:r>
          </a:p>
          <a:p>
            <a:pPr algn="just"/>
            <a:r>
              <a:rPr lang="es-ES" sz="1800" dirty="0">
                <a:latin typeface="Arial" panose="020B0604020202020204" pitchFamily="34" charset="0"/>
                <a:cs typeface="Arial" panose="020B0604020202020204" pitchFamily="34" charset="0"/>
              </a:rPr>
              <a:t>FUENTE: </a:t>
            </a:r>
            <a:r>
              <a:rPr lang="es-ES" sz="1800" dirty="0">
                <a:hlinkClick r:id="rId2"/>
              </a:rPr>
              <a:t>Definición de enseñanza - Qué es, Significado y Concepto (</a:t>
            </a:r>
            <a:r>
              <a:rPr lang="es-ES" sz="1800" dirty="0" err="1">
                <a:hlinkClick r:id="rId2"/>
              </a:rPr>
              <a:t>definicion.de</a:t>
            </a:r>
            <a:r>
              <a:rPr lang="es-ES" sz="1800" dirty="0">
                <a:hlinkClick r:id="rId2"/>
              </a:rPr>
              <a:t>)</a:t>
            </a:r>
            <a:endParaRPr lang="es-E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0225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sz="3600"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1.2 Enfoques de la acción Didáctica</a:t>
            </a:r>
            <a:br>
              <a:rPr lang="es-EC"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1607127"/>
            <a:ext cx="10363826" cy="5029200"/>
          </a:xfrm>
        </p:spPr>
        <p:txBody>
          <a:bodyPr>
            <a:noAutofit/>
          </a:bodyPr>
          <a:lstStyle/>
          <a:p>
            <a:pPr algn="just"/>
            <a:r>
              <a:rPr lang="es-ES" sz="1800" b="1" dirty="0">
                <a:latin typeface="Arial" panose="020B0604020202020204" pitchFamily="34" charset="0"/>
                <a:cs typeface="Arial" panose="020B0604020202020204" pitchFamily="34" charset="0"/>
              </a:rPr>
              <a:t>¿Qué es EL APRENDIZAJE?</a:t>
            </a:r>
          </a:p>
          <a:p>
            <a:pPr algn="just"/>
            <a:r>
              <a:rPr lang="es-ES" sz="1800" dirty="0">
                <a:latin typeface="Arial" panose="020B0604020202020204" pitchFamily="34" charset="0"/>
                <a:cs typeface="Arial" panose="020B0604020202020204" pitchFamily="34" charset="0"/>
              </a:rPr>
              <a:t>Se denomina aprendizaje al proceso de adquisición de conocimientos, habilidades, valores y actitudes, posibilitado mediante el estudio, la enseñanza o la experiencia. Dicho proceso puede ser entendido a partir de diversas posturas, lo que implica que existen diferentes teorías vinculadas al hecho de aprender. La psicología conductista, por ejemplo, describe el aprendizaje de acuerdo a los cambios que pueden observarse en la conducta de un sujeto.</a:t>
            </a:r>
          </a:p>
          <a:p>
            <a:pPr algn="just"/>
            <a:endParaRPr lang="es-ES" sz="1800" dirty="0">
              <a:latin typeface="Arial" panose="020B0604020202020204" pitchFamily="34" charset="0"/>
              <a:cs typeface="Arial" panose="020B0604020202020204" pitchFamily="34" charset="0"/>
            </a:endParaRPr>
          </a:p>
          <a:p>
            <a:pPr algn="just"/>
            <a:r>
              <a:rPr lang="es-ES" sz="1800" dirty="0">
                <a:latin typeface="Arial" panose="020B0604020202020204" pitchFamily="34" charset="0"/>
                <a:cs typeface="Arial" panose="020B0604020202020204" pitchFamily="34" charset="0"/>
              </a:rPr>
              <a:t>El proceso fundamental en el aprendizaje es la imitación (la repetición de un proceso observado, que implica tiempo, espacio, habilidades y otros recursos). De esta forma, los niños aprenden las tareas básicas necesarias para subsistir y desarrollarse en una comunidad.</a:t>
            </a:r>
          </a:p>
        </p:txBody>
      </p:sp>
    </p:spTree>
    <p:extLst>
      <p:ext uri="{BB962C8B-B14F-4D97-AF65-F5344CB8AC3E}">
        <p14:creationId xmlns:p14="http://schemas.microsoft.com/office/powerpoint/2010/main" val="505683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a:xfrm>
            <a:off x="913775" y="258287"/>
            <a:ext cx="10364451" cy="1596177"/>
          </a:xfrm>
        </p:spPr>
        <p:txBody>
          <a:bodyPr/>
          <a:lstStyle/>
          <a:p>
            <a:r>
              <a:rPr lang="es-ES" sz="3600"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1.2 Enfoques de la acción Didáctica</a:t>
            </a:r>
            <a:br>
              <a:rPr lang="es-EC"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1039092"/>
            <a:ext cx="10363826" cy="5566982"/>
          </a:xfrm>
        </p:spPr>
        <p:txBody>
          <a:bodyPr>
            <a:noAutofit/>
          </a:bodyPr>
          <a:lstStyle/>
          <a:p>
            <a:pPr algn="just"/>
            <a:r>
              <a:rPr lang="es-ES" sz="1800" b="1" dirty="0">
                <a:latin typeface="Arial" panose="020B0604020202020204" pitchFamily="34" charset="0"/>
                <a:cs typeface="Arial" panose="020B0604020202020204" pitchFamily="34" charset="0"/>
              </a:rPr>
              <a:t>¿Qué es EL APRENDIZAJE?</a:t>
            </a:r>
          </a:p>
          <a:p>
            <a:pPr algn="just"/>
            <a:r>
              <a:rPr lang="es-ES" sz="1800" dirty="0">
                <a:latin typeface="Arial" panose="020B0604020202020204" pitchFamily="34" charset="0"/>
                <a:cs typeface="Arial" panose="020B0604020202020204" pitchFamily="34" charset="0"/>
              </a:rPr>
              <a:t>el aprendizaje consiste en una de las funciones básicas de la mente humana, animal y de los sistemas artificiales y es la adquisición de conocimientos a partir de una determinada información externa.</a:t>
            </a:r>
          </a:p>
          <a:p>
            <a:pPr algn="just"/>
            <a:r>
              <a:rPr lang="es-ES" sz="1800" dirty="0">
                <a:latin typeface="Arial" panose="020B0604020202020204" pitchFamily="34" charset="0"/>
                <a:cs typeface="Arial" panose="020B0604020202020204" pitchFamily="34" charset="0"/>
              </a:rPr>
              <a:t>Cabe señalar que en el momento en el que nacemos todos los seres humanos, salvo aquellos que nacen con alguna discapacidad, poseemos el mismo intelecto y que de acuerdo a cómo se desarrolle el proceso de aprendizaje, se utilizará en mayor o menor medida dicha capacidad intelectual.</a:t>
            </a:r>
          </a:p>
          <a:p>
            <a:pPr algn="just"/>
            <a:r>
              <a:rPr lang="es-ES" sz="1800" dirty="0">
                <a:latin typeface="Arial" panose="020B0604020202020204" pitchFamily="34" charset="0"/>
                <a:cs typeface="Arial" panose="020B0604020202020204" pitchFamily="34" charset="0"/>
              </a:rPr>
              <a:t>Aprender es adquirir, analizar y comprender la información del exterior y aplicarla a la propia existencia. Al aprender los individuos debemos olvidar los preconceptos y adquirir una nueva conducta. El aprendizaje nos obliga a cambiar el comportamiento y reflejar los nuevos conocimientos en las experiencias presentes y futuras. Para aprender se necesitan tres actos imprescindibles: observar, estudiar y practicar.</a:t>
            </a:r>
          </a:p>
          <a:p>
            <a:pPr algn="just"/>
            <a:r>
              <a:rPr lang="es-ES" sz="1800" dirty="0">
                <a:latin typeface="Arial" panose="020B0604020202020204" pitchFamily="34" charset="0"/>
                <a:cs typeface="Arial" panose="020B0604020202020204" pitchFamily="34" charset="0"/>
              </a:rPr>
              <a:t>FUENTE: </a:t>
            </a:r>
            <a:r>
              <a:rPr lang="es-ES" sz="1800" dirty="0">
                <a:hlinkClick r:id="rId2"/>
              </a:rPr>
              <a:t>Definición de aprendizaje - Qué es, Significado y Concepto (</a:t>
            </a:r>
            <a:r>
              <a:rPr lang="es-ES" sz="1800" dirty="0" err="1">
                <a:hlinkClick r:id="rId2"/>
              </a:rPr>
              <a:t>definicion.de</a:t>
            </a:r>
            <a:r>
              <a:rPr lang="es-ES" sz="1800" dirty="0">
                <a:hlinkClick r:id="rId2"/>
              </a:rPr>
              <a:t>)</a:t>
            </a:r>
            <a:endParaRPr lang="es-E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4337566"/>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62377003FB922A439E8C5C6FBBDD9852" ma:contentTypeVersion="13" ma:contentTypeDescription="Crear nuevo documento." ma:contentTypeScope="" ma:versionID="96789aa37be4c1283801e48d6ab51bea">
  <xsd:schema xmlns:xsd="http://www.w3.org/2001/XMLSchema" xmlns:xs="http://www.w3.org/2001/XMLSchema" xmlns:p="http://schemas.microsoft.com/office/2006/metadata/properties" xmlns:ns3="1c67c3d4-8e53-4473-b7c1-5d4b3526cf2f" xmlns:ns4="2cc05b31-4321-4143-b81f-8786bf8f5784" targetNamespace="http://schemas.microsoft.com/office/2006/metadata/properties" ma:root="true" ma:fieldsID="d0abb80335108263d0907ef1175f0be6" ns3:_="" ns4:_="">
    <xsd:import namespace="1c67c3d4-8e53-4473-b7c1-5d4b3526cf2f"/>
    <xsd:import namespace="2cc05b31-4321-4143-b81f-8786bf8f578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67c3d4-8e53-4473-b7c1-5d4b3526cf2f"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element name="SharingHintHash" ma:index="10" nillable="true" ma:displayName="Hash de la sugerencia para compartir"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05b31-4321-4143-b81f-8786bf8f578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E651AF-4F7B-40C3-9058-72CC3650EB76}">
  <ds:schemaRefs>
    <ds:schemaRef ds:uri="http://purl.org/dc/dcmitype/"/>
    <ds:schemaRef ds:uri="http://www.w3.org/XML/1998/namespace"/>
    <ds:schemaRef ds:uri="http://schemas.microsoft.com/office/2006/documentManagement/types"/>
    <ds:schemaRef ds:uri="2cc05b31-4321-4143-b81f-8786bf8f5784"/>
    <ds:schemaRef ds:uri="http://purl.org/dc/elements/1.1/"/>
    <ds:schemaRef ds:uri="http://schemas.microsoft.com/office/infopath/2007/PartnerControls"/>
    <ds:schemaRef ds:uri="http://schemas.openxmlformats.org/package/2006/metadata/core-properties"/>
    <ds:schemaRef ds:uri="1c67c3d4-8e53-4473-b7c1-5d4b3526cf2f"/>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5A9723C-5BA5-4F3C-AE4B-C135785997D6}">
  <ds:schemaRefs>
    <ds:schemaRef ds:uri="http://schemas.microsoft.com/sharepoint/v3/contenttype/forms"/>
  </ds:schemaRefs>
</ds:datastoreItem>
</file>

<file path=customXml/itemProps3.xml><?xml version="1.0" encoding="utf-8"?>
<ds:datastoreItem xmlns:ds="http://schemas.openxmlformats.org/officeDocument/2006/customXml" ds:itemID="{9D65CCFF-989D-4C64-A52C-B8736568B6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67c3d4-8e53-4473-b7c1-5d4b3526cf2f"/>
    <ds:schemaRef ds:uri="2cc05b31-4321-4143-b81f-8786bf8f57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4563</TotalTime>
  <Words>5102</Words>
  <Application>Microsoft Office PowerPoint</Application>
  <PresentationFormat>Panorámica</PresentationFormat>
  <Paragraphs>229</Paragraphs>
  <Slides>60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60</vt:i4>
      </vt:variant>
    </vt:vector>
  </HeadingPairs>
  <TitlesOfParts>
    <vt:vector size="65" baseType="lpstr">
      <vt:lpstr>arial</vt:lpstr>
      <vt:lpstr>arial</vt:lpstr>
      <vt:lpstr>Helvetica</vt:lpstr>
      <vt:lpstr>Tw Cen MT</vt:lpstr>
      <vt:lpstr>Gota</vt:lpstr>
      <vt:lpstr>Didáctica GENERAL</vt:lpstr>
      <vt:lpstr>Presentación de PowerPoint</vt:lpstr>
      <vt:lpstr>Didáctica GENERAL</vt:lpstr>
      <vt:lpstr>1.2 Enfoques de la acción Didáctica </vt:lpstr>
      <vt:lpstr>1.2 Enfoques de la acción Didáctica </vt:lpstr>
      <vt:lpstr>1.2 Enfoques de la acción Didáctica </vt:lpstr>
      <vt:lpstr>1.2 Enfoques de la acción Didáctica </vt:lpstr>
      <vt:lpstr>1.2 Enfoques de la acción Didáctica </vt:lpstr>
      <vt:lpstr>1.2 Enfoques de la acción Didáctica </vt:lpstr>
      <vt:lpstr>1.2 Enfoques de la acción Didáctica </vt:lpstr>
      <vt:lpstr>1.2 Enfoques de la acción Didáctica </vt:lpstr>
      <vt:lpstr>1.2 Enfoques de la acción Didáctica </vt:lpstr>
      <vt:lpstr>1.2 Enfoques de la acción Didáctica </vt:lpstr>
      <vt:lpstr>1.2 Enfoques de la acción Didáctica </vt:lpstr>
      <vt:lpstr>1.2 Enfoques de la acción Didáctica </vt:lpstr>
      <vt:lpstr>1.3. Modelos de la Didáctica</vt:lpstr>
      <vt:lpstr>1.3. Modelos de la Didáctica</vt:lpstr>
      <vt:lpstr>1.3. Modelos de la Didáctica</vt:lpstr>
      <vt:lpstr>1.3. Modelos de la Didáctica</vt:lpstr>
      <vt:lpstr>1.3. Modelos de la Didáctica</vt:lpstr>
      <vt:lpstr>1.3. Modelos de la Didáctica</vt:lpstr>
      <vt:lpstr>1.3. Modelos de la Didáctica</vt:lpstr>
      <vt:lpstr>1.3. Modelos de la Didáctica</vt:lpstr>
      <vt:lpstr>1.3. Modelos de la Didáctica</vt:lpstr>
      <vt:lpstr>1.3. Modelos de la Didáctica</vt:lpstr>
      <vt:lpstr>1.3. Modelos de la Didáctica</vt:lpstr>
      <vt:lpstr>1.3. Modelos de la Didáctica</vt:lpstr>
      <vt:lpstr>1.3. Modelos de la Didáctica</vt:lpstr>
      <vt:lpstr>1.3. Modelos de la Didáctica</vt:lpstr>
      <vt:lpstr>1.3. Modelos de la Didáctica</vt:lpstr>
      <vt:lpstr>1.3. Modelos de la Didáctica</vt:lpstr>
      <vt:lpstr>1.3. Modelos de la Didáctica</vt:lpstr>
      <vt:lpstr>1.3. Modelos de la Didáctica</vt:lpstr>
      <vt:lpstr>1.3. Modelos de la Didáctica</vt:lpstr>
      <vt:lpstr>1.3. Modelos de la Didáctica</vt:lpstr>
      <vt:lpstr>1.3. Modelos de la Didáctica</vt:lpstr>
      <vt:lpstr>1.3. Modelos de la Didáctica</vt:lpstr>
      <vt:lpstr>1.3. Modelos de la Didáctica</vt:lpstr>
      <vt:lpstr>1.3. Modelos de la Didáctica</vt:lpstr>
      <vt:lpstr>1.3. Modelos de la Didáctica</vt:lpstr>
      <vt:lpstr>1.3. Modelos de la Didáctica</vt:lpstr>
      <vt:lpstr>1.3. Modelos de la Didáctica</vt:lpstr>
      <vt:lpstr>Didáctica GENERAL</vt:lpstr>
      <vt:lpstr>1.4. El proceso de enseñanza aprendizaje:  el Acto Didáctico</vt:lpstr>
      <vt:lpstr>1.4. El proceso de enseñanza aprendizaje:  el Acto Didáctico</vt:lpstr>
      <vt:lpstr>1.4. El proceso de enseñanza aprendizaje:  el Acto Didáctico</vt:lpstr>
      <vt:lpstr>1.4. El proceso de enseñanza aprendizaje:  el Acto Didáctico</vt:lpstr>
      <vt:lpstr>1.4. El proceso de enseñanza aprendizaje:  el Acto Didáctico</vt:lpstr>
      <vt:lpstr>1.4. El proceso de enseñanza aprendizaje:  el Acto Didáctico</vt:lpstr>
      <vt:lpstr>1.4. El proceso de enseñanza aprendizaje:  el Acto Didáctico</vt:lpstr>
      <vt:lpstr>1.4. El proceso de enseñanza aprendizaje:  el Acto Didáctico</vt:lpstr>
      <vt:lpstr>1.4. El proceso de enseñanza aprendizaje:  el Acto Didáctico</vt:lpstr>
      <vt:lpstr>1.4. El proceso de enseñanza aprendizaje:  el Acto Didáctico</vt:lpstr>
      <vt:lpstr>1.4. El proceso de enseñanza aprendizaje:  el Acto Didáctico</vt:lpstr>
      <vt:lpstr>1.4. El proceso de enseñanza aprendizaje:  el Acto Didáctico</vt:lpstr>
      <vt:lpstr>1.4. El proceso de enseñanza aprendizaje:  el Acto Didáctico</vt:lpstr>
      <vt:lpstr>1.4. El proceso de enseñanza aprendizaje:  el Acto Didáctico</vt:lpstr>
      <vt:lpstr>1.4. El proceso de enseñanza aprendizaje:  el Acto Didáctico</vt:lpstr>
      <vt:lpstr>1.4. El proceso de enseñanza aprendizaje:  el Acto Didáctico</vt:lpstr>
      <vt:lpstr>1.4. El proceso de enseñanza aprendizaje:  el Acto Didáctico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2.Didáctica de la informática</dc:title>
  <dc:creator>Lexinton Gualberto Cepeda Astudillo</dc:creator>
  <cp:lastModifiedBy>Lexinton Gualberto Cepeda Astudillo</cp:lastModifiedBy>
  <cp:revision>48</cp:revision>
  <dcterms:created xsi:type="dcterms:W3CDTF">2022-04-25T16:27:21Z</dcterms:created>
  <dcterms:modified xsi:type="dcterms:W3CDTF">2025-04-03T16:10:56Z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0x01010062377003FB922A439E8C5C6FBBDD9852</vt:lpwstr>
  </property>
</Properties>
</file>