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94" autoAdjust="0"/>
  </p:normalViewPr>
  <p:slideViewPr>
    <p:cSldViewPr snapToGrid="0">
      <p:cViewPr>
        <p:scale>
          <a:sx n="60" d="100"/>
          <a:sy n="60" d="100"/>
        </p:scale>
        <p:origin x="1140" y="450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F4636F07-0AC9-4F79-B905-B52056AAEFCC}" type="datetime1">
              <a:rPr lang="es-ES" smtClean="0"/>
              <a:t>17/01/2025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9E9D563E-BCB2-465B-8A3C-AC86CE64F6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80B6BFF3-16C2-4E56-BBD0-DD214C59E8A5}" type="datetime1">
              <a:rPr lang="es-ES" smtClean="0"/>
              <a:t>17/01/2025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8B990660-4B7D-4C11-96DB-B19FFA8CA9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589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1933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54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9127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614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925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7479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rtlCol="0" anchor="b">
            <a:normAutofit/>
          </a:bodyPr>
          <a:lstStyle>
            <a:lvl1pPr algn="l">
              <a:defRPr lang="es-ES" sz="4000" b="1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s-ES"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s-ES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 </a:t>
            </a:r>
          </a:p>
          <a:p>
            <a:pPr lvl="3" rtl="0"/>
            <a:r>
              <a:rPr lang="es-ES"/>
              <a:t>Cuarto nivel </a:t>
            </a:r>
          </a:p>
          <a:p>
            <a:pPr lvl="4" rtl="0"/>
            <a:r>
              <a:rPr lang="es-ES"/>
              <a:t>Quinto nivel 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rtlCol="0" anchor="b">
            <a:normAutofit/>
          </a:bodyPr>
          <a:lstStyle>
            <a:lvl1pPr>
              <a:defRPr lang="es-ES" sz="4000"/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grpSp>
        <p:nvGrpSpPr>
          <p:cNvPr id="815" name="Grupo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s-ES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 </a:t>
            </a:r>
          </a:p>
          <a:p>
            <a:pPr lvl="3" rtl="0"/>
            <a:r>
              <a:rPr lang="es-ES"/>
              <a:t>Cuarto nivel </a:t>
            </a:r>
          </a:p>
          <a:p>
            <a:pPr lvl="4" rtl="0"/>
            <a:r>
              <a:rPr lang="es-ES"/>
              <a:t>Quinto nivel </a:t>
            </a:r>
          </a:p>
          <a:p>
            <a:pPr lvl="0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 rtlCol="0">
            <a:normAutofit/>
          </a:bodyPr>
          <a:lstStyle>
            <a:lvl1pPr marL="0" indent="0">
              <a:buNone/>
              <a:defRPr lang="es-ES" sz="2800"/>
            </a:lvl1pPr>
            <a:lvl2pPr marL="457200" indent="0">
              <a:buNone/>
              <a:defRPr lang="es-ES" sz="2400"/>
            </a:lvl2pPr>
            <a:lvl3pPr marL="914400" indent="0">
              <a:buNone/>
              <a:defRPr lang="es-ES" sz="2000"/>
            </a:lvl3pPr>
            <a:lvl4pPr marL="1371600" indent="0">
              <a:buNone/>
              <a:defRPr lang="es-ES" sz="1800"/>
            </a:lvl4pPr>
            <a:lvl5pPr marL="1828800" indent="0">
              <a:buNone/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rtlCol="0" anchor="b">
            <a:normAutofit/>
          </a:bodyPr>
          <a:lstStyle>
            <a:lvl1pPr>
              <a:defRPr lang="es-ES" sz="40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75" name="Marcador de texto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es-ES" sz="2800"/>
            </a:lvl1pPr>
            <a:lvl2pPr marL="457200" indent="0">
              <a:lnSpc>
                <a:spcPts val="2400"/>
              </a:lnSpc>
              <a:buNone/>
              <a:defRPr lang="es-ES" sz="2000"/>
            </a:lvl2pPr>
            <a:lvl3pPr marL="914400" indent="0">
              <a:lnSpc>
                <a:spcPts val="2400"/>
              </a:lnSpc>
              <a:buNone/>
              <a:defRPr lang="es-ES" sz="2000"/>
            </a:lvl3pPr>
            <a:lvl4pPr marL="1371600" indent="0">
              <a:lnSpc>
                <a:spcPts val="2400"/>
              </a:lnSpc>
              <a:buNone/>
              <a:defRPr lang="es-ES" sz="2000"/>
            </a:lvl4pPr>
            <a:lvl5pPr marL="1828800" indent="0">
              <a:lnSpc>
                <a:spcPts val="2400"/>
              </a:lnSpc>
              <a:buNone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  <a:lvl6pPr marL="1600200">
              <a:defRPr lang="es-ES"/>
            </a:lvl6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4" rtl="0"/>
            <a:r>
              <a:rPr lang="es-ES"/>
              <a:t>Cuarto nivel</a:t>
            </a:r>
          </a:p>
          <a:p>
            <a:pPr lvl="5" rtl="0"/>
            <a:r>
              <a:rPr lang="es-ES"/>
              <a:t>Quinto nivel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es-ES"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lang="es-ES"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lang="es-ES"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lang="es-ES"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e ima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lang="es-ES"/>
            </a:lvl1pPr>
            <a:lvl2pPr>
              <a:spcBef>
                <a:spcPts val="0"/>
              </a:spcBef>
              <a:spcAft>
                <a:spcPts val="600"/>
              </a:spcAft>
              <a:defRPr lang="es-ES"/>
            </a:lvl2pPr>
            <a:lvl3pPr>
              <a:spcBef>
                <a:spcPts val="0"/>
              </a:spcBef>
              <a:spcAft>
                <a:spcPts val="600"/>
              </a:spcAft>
              <a:defRPr lang="es-ES"/>
            </a:lvl3pPr>
            <a:lvl4pPr>
              <a:spcBef>
                <a:spcPts val="0"/>
              </a:spcBef>
              <a:spcAft>
                <a:spcPts val="600"/>
              </a:spcAft>
              <a:defRPr lang="es-ES" sz="2000"/>
            </a:lvl4pPr>
            <a:lvl5pPr>
              <a:spcBef>
                <a:spcPts val="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000" b="1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930" y="-2259070"/>
            <a:ext cx="5915793" cy="3336308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MX" dirty="0"/>
              <a:t>Descuento simple</a:t>
            </a:r>
            <a:endParaRPr lang="es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87CC7587-EDC8-4739-8F95-35A844EC42CD}"/>
              </a:ext>
            </a:extLst>
          </p:cNvPr>
          <p:cNvSpPr txBox="1">
            <a:spLocks/>
          </p:cNvSpPr>
          <p:nvPr/>
        </p:nvSpPr>
        <p:spPr>
          <a:xfrm>
            <a:off x="5610240" y="1540701"/>
            <a:ext cx="6357171" cy="412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0" dirty="0"/>
              <a:t>El descuento simple es una operación financiera utilizada para calcular el valor presente de una deuda o documento que se pagará en el futuro, descontando los intereses correspondientes al tiempo restante hasta su vencimiento</a:t>
            </a:r>
          </a:p>
          <a:p>
            <a:endParaRPr lang="es-ES" sz="1400" b="0" dirty="0"/>
          </a:p>
          <a:p>
            <a:r>
              <a:rPr lang="es-ES" sz="1400" dirty="0"/>
              <a:t>Se basa en la fórmula:</a:t>
            </a:r>
            <a:endParaRPr lang="es-ES" sz="1400" b="0" dirty="0"/>
          </a:p>
          <a:p>
            <a:r>
              <a:rPr lang="es-ES" sz="1400" b="0" dirty="0"/>
              <a:t>DONDE</a:t>
            </a:r>
          </a:p>
          <a:p>
            <a:r>
              <a:rPr lang="es-ES" sz="1400" b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b="0" dirty="0"/>
              <a:t>D: Descuento (el monto reducido del valor futuro).</a:t>
            </a:r>
          </a:p>
          <a:p>
            <a:endParaRPr lang="es-E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400" b="0" dirty="0"/>
              <a:t>C: Capital o valor nominal (valor futuro del documento o deuda).</a:t>
            </a:r>
          </a:p>
          <a:p>
            <a:endParaRPr lang="es-E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400" b="0" dirty="0"/>
              <a:t>i: Tasa de descuento (por período).</a:t>
            </a:r>
          </a:p>
          <a:p>
            <a:endParaRPr lang="es-E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400" b="0" dirty="0"/>
              <a:t>t: Tiempo (en años o fracción de año).</a:t>
            </a:r>
          </a:p>
          <a:p>
            <a:endParaRPr lang="es-ES" sz="1400" b="0" dirty="0"/>
          </a:p>
          <a:p>
            <a:r>
              <a:rPr lang="es-ES" sz="1400" b="0" dirty="0"/>
              <a:t>El valor presente  (</a:t>
            </a:r>
            <a:r>
              <a:rPr lang="es-ES" sz="1400" b="0" dirty="0" err="1"/>
              <a:t>Vp</a:t>
            </a:r>
            <a:r>
              <a:rPr lang="es-ES" sz="1400" b="0" dirty="0"/>
              <a:t>) se obtiene restando el descuento al valor nominal:</a:t>
            </a:r>
          </a:p>
          <a:p>
            <a:endParaRPr lang="es-ES" sz="1400" b="0" dirty="0"/>
          </a:p>
          <a:p>
            <a:r>
              <a:rPr lang="es-ES" sz="3200" dirty="0"/>
              <a:t>VP=C−D</a:t>
            </a:r>
            <a:endParaRPr lang="es-MX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0F5F81-A022-4341-87E1-578EAE6C4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1" t="51328" r="66712" b="39721"/>
          <a:stretch/>
        </p:blipFill>
        <p:spPr>
          <a:xfrm>
            <a:off x="8090993" y="2163233"/>
            <a:ext cx="1790943" cy="5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71432"/>
            <a:ext cx="8297380" cy="1326514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MX" dirty="0"/>
              <a:t>Cálculo del descuento racional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16606"/>
            <a:ext cx="11871158" cy="3493008"/>
          </a:xfrm>
        </p:spPr>
        <p:txBody>
          <a:bodyPr rtlCol="0"/>
          <a:lstStyle>
            <a:defPPr>
              <a:defRPr lang="es-ES"/>
            </a:defPPr>
          </a:lstStyle>
          <a:p>
            <a:pPr marL="0" indent="0">
              <a:buNone/>
            </a:pPr>
            <a:r>
              <a:rPr lang="es-ES" b="1" dirty="0"/>
              <a:t>Descuento simple: Cálculo del descuento racional</a:t>
            </a:r>
          </a:p>
          <a:p>
            <a:pPr marL="0" indent="0">
              <a:buNone/>
            </a:pPr>
            <a:r>
              <a:rPr lang="es-ES" b="1" dirty="0"/>
              <a:t>Definición</a:t>
            </a:r>
            <a:r>
              <a:rPr lang="es-ES" dirty="0"/>
              <a:t>: El descuento racional es el valor que se deduce del monto o valor nominal a pagar en el futuro, para determinar su valor actual. Se calcula considerando el tiempo, la tasa de descuento y el monto.</a:t>
            </a:r>
          </a:p>
          <a:p>
            <a:pPr marL="0" indent="0">
              <a:buNone/>
            </a:pPr>
            <a:r>
              <a:rPr lang="es-ES" b="1" dirty="0"/>
              <a:t>Fórmula</a:t>
            </a:r>
            <a:r>
              <a:rPr lang="es-ES" dirty="0"/>
              <a:t>:</a:t>
            </a:r>
          </a:p>
          <a:p>
            <a:pPr marL="0" indent="0" rtl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894E0B-C145-4310-91A9-6D86591B5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9" t="24081" r="15526" b="17645"/>
          <a:stretch/>
        </p:blipFill>
        <p:spPr>
          <a:xfrm>
            <a:off x="1284012" y="1682699"/>
            <a:ext cx="9897521" cy="50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FD286880-C4DB-42F3-A381-B50B4853BA65}"/>
              </a:ext>
            </a:extLst>
          </p:cNvPr>
          <p:cNvSpPr txBox="1">
            <a:spLocks/>
          </p:cNvSpPr>
          <p:nvPr/>
        </p:nvSpPr>
        <p:spPr>
          <a:xfrm>
            <a:off x="0" y="179722"/>
            <a:ext cx="11871158" cy="3493008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Descuento simple: Cálculo del descuento bancario</a:t>
            </a:r>
          </a:p>
          <a:p>
            <a:pPr marL="0" indent="0">
              <a:buNone/>
            </a:pPr>
            <a:r>
              <a:rPr lang="es-ES" dirty="0"/>
              <a:t>Definición: El descuento bancario es una deducción aplicada directamente sobre el monto nominal, sin considerar su valor actual. Se utiliza en transacciones comerciales y bancarias.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ABCF6F-282C-4DF0-873F-DA8226CBE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6" t="29698" r="10263" b="32155"/>
          <a:stretch/>
        </p:blipFill>
        <p:spPr>
          <a:xfrm>
            <a:off x="0" y="1926226"/>
            <a:ext cx="12192000" cy="46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46626"/>
            <a:ext cx="13042231" cy="3621024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sz="2800" dirty="0"/>
              <a:t>Problemas de aplicación de los descuentos racional y bancario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399CBC-885E-4D2E-998E-F2B1B6AE2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79" t="42335" r="9605" b="23194"/>
          <a:stretch/>
        </p:blipFill>
        <p:spPr>
          <a:xfrm>
            <a:off x="0" y="1235242"/>
            <a:ext cx="12192000" cy="41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7004"/>
            <a:ext cx="11614484" cy="1326514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Relación de la tasa de interés simple con la tasa de descuento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09510"/>
            <a:ext cx="8324089" cy="3493008"/>
          </a:xfrm>
        </p:spPr>
        <p:txBody>
          <a:bodyPr rtlCol="0"/>
          <a:lstStyle>
            <a:defPPr>
              <a:defRPr lang="es-ES"/>
            </a:defPPr>
          </a:lstStyle>
          <a:p>
            <a:pPr marL="0" indent="0" rtl="0">
              <a:buNone/>
            </a:pPr>
            <a:r>
              <a:rPr lang="es-ES" b="1" dirty="0"/>
              <a:t>Definición</a:t>
            </a:r>
            <a:r>
              <a:rPr lang="es-ES" dirty="0"/>
              <a:t>: Existe una relación entre la tasa de interés simple (i) y la tasa de descuento (d) basada en el valor nominal (M) y el valor actual (VA).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F9677C-C0FE-4BB3-948B-9E18CF2C1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6" t="36016" r="16448" b="22091"/>
          <a:stretch/>
        </p:blipFill>
        <p:spPr>
          <a:xfrm>
            <a:off x="0" y="2034301"/>
            <a:ext cx="10178098" cy="48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093" y="-2429577"/>
            <a:ext cx="5423731" cy="3316893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ES" b="1" dirty="0"/>
              <a:t>Redescuento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7146" y="1004349"/>
            <a:ext cx="7814854" cy="2197590"/>
          </a:xfrm>
        </p:spPr>
        <p:txBody>
          <a:bodyPr rtlCol="0">
            <a:noAutofit/>
          </a:bodyPr>
          <a:lstStyle>
            <a:defPPr>
              <a:defRPr lang="es-ES"/>
            </a:defPPr>
          </a:lstStyle>
          <a:p>
            <a:r>
              <a:rPr lang="es-ES" sz="2400" b="1" dirty="0"/>
              <a:t>Definición</a:t>
            </a:r>
            <a:r>
              <a:rPr lang="es-ES" sz="2400" dirty="0"/>
              <a:t>: El redescuento es un proceso en el que un documento descontado es nuevamente descontado por otra entidad financiera antes de su vencimiento.</a:t>
            </a:r>
          </a:p>
          <a:p>
            <a:r>
              <a:rPr lang="es-ES" sz="2400" b="1" dirty="0"/>
              <a:t>Ejemplo</a:t>
            </a:r>
            <a:r>
              <a:rPr lang="es-ES" sz="2400" dirty="0"/>
              <a:t>:</a:t>
            </a:r>
            <a:br>
              <a:rPr lang="es-ES" sz="2400" dirty="0"/>
            </a:br>
            <a:r>
              <a:rPr lang="es-ES" sz="2400" dirty="0"/>
              <a:t>Un pagaré de $5,000 con 3 meses restantes para su vencimiento se redescuenta a una tasa del 6% anual. Calcula el valor actual.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A923F9-9C39-4D0A-90FF-F0BEAC0DC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4" t="50000" r="26579" b="31219"/>
          <a:stretch/>
        </p:blipFill>
        <p:spPr>
          <a:xfrm>
            <a:off x="4652211" y="3656061"/>
            <a:ext cx="7539789" cy="25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1082"/>
            <a:ext cx="10405174" cy="1326514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Problemas de aplicación de los redescuentos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3E42142-BDEA-4E87-8634-88E0DA9EF8D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32647" t="16306" r="20555" b="23016"/>
          <a:stretch/>
        </p:blipFill>
        <p:spPr>
          <a:xfrm>
            <a:off x="705852" y="545432"/>
            <a:ext cx="10523622" cy="6312567"/>
          </a:xfrm>
        </p:spPr>
      </p:pic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42542_TF16411248_Win32" id="{907FDA46-549C-456B-8420-E867E62B2FE6}" vid="{41853330-4B42-4EFA-9F1D-FE1C2158CEF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{8A29748C-8C71-41EC-A7E9-057D66D7C588}tf16411248_win32</Template>
  <TotalTime>18</TotalTime>
  <Words>328</Words>
  <Application>Microsoft Office PowerPoint</Application>
  <PresentationFormat>Panorámica</PresentationFormat>
  <Paragraphs>37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Avenir Next LT Pro Light</vt:lpstr>
      <vt:lpstr>Calibri</vt:lpstr>
      <vt:lpstr>Posterama</vt:lpstr>
      <vt:lpstr>Personalizar</vt:lpstr>
      <vt:lpstr>Descuento simple</vt:lpstr>
      <vt:lpstr>Cálculo del descuento racional</vt:lpstr>
      <vt:lpstr>Presentación de PowerPoint</vt:lpstr>
      <vt:lpstr>Problemas de aplicación de los descuentos racional y bancario</vt:lpstr>
      <vt:lpstr>Relación de la tasa de interés simple con la tasa de descuento</vt:lpstr>
      <vt:lpstr>Redescuento</vt:lpstr>
      <vt:lpstr>Problemas de aplicación de los redescuentos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Descuento simple</dc:title>
  <dc:creator>Dennys Javier Ramirez Perez</dc:creator>
  <cp:lastModifiedBy>Dennys Javier Ramirez Perez</cp:lastModifiedBy>
  <cp:revision>1</cp:revision>
  <dcterms:created xsi:type="dcterms:W3CDTF">2025-01-17T19:25:32Z</dcterms:created>
  <dcterms:modified xsi:type="dcterms:W3CDTF">2025-01-17T19:44:05Z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