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6"/>
  </p:notesMasterIdLst>
  <p:handoutMasterIdLst>
    <p:handoutMasterId r:id="rId17"/>
  </p:handoutMasterIdLst>
  <p:sldIdLst>
    <p:sldId id="410" r:id="rId5"/>
    <p:sldId id="383" r:id="rId6"/>
    <p:sldId id="389" r:id="rId7"/>
    <p:sldId id="411" r:id="rId8"/>
    <p:sldId id="412" r:id="rId9"/>
    <p:sldId id="391" r:id="rId10"/>
    <p:sldId id="413" r:id="rId11"/>
    <p:sldId id="414" r:id="rId12"/>
    <p:sldId id="397" r:id="rId13"/>
    <p:sldId id="415" r:id="rId14"/>
    <p:sldId id="416" r:id="rId15"/>
  </p:sldIdLst>
  <p:sldSz cx="12192000" cy="6858000"/>
  <p:notesSz cx="6858000" cy="9144000"/>
  <p:defaultTex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F6339BD-ADEC-4664-90D0-7773166D49A8}">
          <p14:sldIdLst>
            <p14:sldId id="410"/>
            <p14:sldId id="383"/>
            <p14:sldId id="389"/>
            <p14:sldId id="411"/>
            <p14:sldId id="412"/>
            <p14:sldId id="391"/>
            <p14:sldId id="413"/>
            <p14:sldId id="414"/>
            <p14:sldId id="397"/>
            <p14:sldId id="415"/>
            <p14:sldId id="4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 id="4" name="Dennys Javier Ramirez Perez" initials="DJRP" lastIdx="1" clrIdx="3">
    <p:extLst>
      <p:ext uri="{19B8F6BF-5375-455C-9EA6-DF929625EA0E}">
        <p15:presenceInfo xmlns:p15="http://schemas.microsoft.com/office/powerpoint/2012/main" userId="Dennys Javier Ramirez Per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29" autoAdjust="0"/>
  </p:normalViewPr>
  <p:slideViewPr>
    <p:cSldViewPr snapToGrid="0">
      <p:cViewPr varScale="1">
        <p:scale>
          <a:sx n="61" d="100"/>
          <a:sy n="61" d="100"/>
        </p:scale>
        <p:origin x="28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7" d="100"/>
          <a:sy n="97" d="100"/>
        </p:scale>
        <p:origin x="28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5-01-17T14:08:08.226" idx="1">
    <p:pos x="7680" y="1"/>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E92A46E5-772B-4A8A-A167-62663A29553C}" type="datetime1">
              <a:rPr lang="es-ES" smtClean="0"/>
              <a:t>04/04/2025</a:t>
            </a:fld>
            <a:endParaRPr lang="es-ES" dirty="0"/>
          </a:p>
        </p:txBody>
      </p:sp>
      <p:sp>
        <p:nvSpPr>
          <p:cNvPr id="6" name="Marcador de número de diapositiva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E2C230DF-5933-439D-898F-38E9AC9BA688}" type="slidenum">
              <a:rPr lang="es-ES" smtClean="0"/>
              <a:t>‹Nº›</a:t>
            </a:fld>
            <a:endParaRPr lang="es-ES" dirty="0"/>
          </a:p>
        </p:txBody>
      </p:sp>
      <p:sp>
        <p:nvSpPr>
          <p:cNvPr id="7" name="Marcador de pie de página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8" name="Marcador de encabezado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16DB30B6-91B7-493F-B445-96E1D2848A7B}" type="datetime1">
              <a:rPr lang="es-ES" smtClean="0"/>
              <a:t>04/04/2025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s-ES"/>
            </a:defPPr>
          </a:lstStyle>
          <a:p>
            <a:pPr rtl="0"/>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A89C7E07-3C67-C64C-8DA0-0404F6303970}" type="slidenum">
              <a:rPr lang="es-ES" smtClean="0"/>
              <a:t>‹Nº›</a:t>
            </a:fld>
            <a:endParaRPr lang="es-E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a:t>
            </a:fld>
            <a:endParaRPr lang="es-ES" dirty="0"/>
          </a:p>
        </p:txBody>
      </p:sp>
    </p:spTree>
    <p:extLst>
      <p:ext uri="{BB962C8B-B14F-4D97-AF65-F5344CB8AC3E}">
        <p14:creationId xmlns:p14="http://schemas.microsoft.com/office/powerpoint/2010/main" val="1092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2</a:t>
            </a:fld>
            <a:endParaRPr lang="es-ES"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3</a:t>
            </a:fld>
            <a:endParaRPr lang="es-ES" dirty="0"/>
          </a:p>
        </p:txBody>
      </p:sp>
    </p:spTree>
    <p:extLst>
      <p:ext uri="{BB962C8B-B14F-4D97-AF65-F5344CB8AC3E}">
        <p14:creationId xmlns:p14="http://schemas.microsoft.com/office/powerpoint/2010/main" val="357624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6</a:t>
            </a:fld>
            <a:endParaRPr lang="es-ES" dirty="0"/>
          </a:p>
        </p:txBody>
      </p:sp>
    </p:spTree>
    <p:extLst>
      <p:ext uri="{BB962C8B-B14F-4D97-AF65-F5344CB8AC3E}">
        <p14:creationId xmlns:p14="http://schemas.microsoft.com/office/powerpoint/2010/main" val="3908276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639921-CFBB-DE6F-31EB-81B758CA0268}"/>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rtlCol="0"/>
          <a:lstStyle>
            <a:defPPr>
              <a:defRPr lang="es-ES"/>
            </a:defPPr>
          </a:lstStyle>
          <a:p>
            <a:pPr rtl="0"/>
            <a:fld id="{A89C7E07-3C67-C64C-8DA0-0404F6303970}" type="slidenum">
              <a:rPr lang="es-ES" smtClean="0"/>
              <a:t>9</a:t>
            </a:fld>
            <a:endParaRPr lang="es-ES" dirty="0"/>
          </a:p>
        </p:txBody>
      </p:sp>
    </p:spTree>
    <p:extLst>
      <p:ext uri="{BB962C8B-B14F-4D97-AF65-F5344CB8AC3E}">
        <p14:creationId xmlns:p14="http://schemas.microsoft.com/office/powerpoint/2010/main" val="372777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1">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grpSp>
        <p:nvGrpSpPr>
          <p:cNvPr id="9" name="Gru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cxnSp>
        <p:nvCxnSpPr>
          <p:cNvPr id="13" name="Conector rec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y tabla del título">
    <p:bg>
      <p:bgPr>
        <a:solidFill>
          <a:schemeClr val="tx1"/>
        </a:solidFill>
        <a:effectLst/>
      </p:bgPr>
    </p:bg>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orma libre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5" name="Forma libre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7" name="Forma libre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Marcador de contenid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es-ES" sz="2000"/>
            </a:lvl1pPr>
            <a:lvl2pPr marL="457200" indent="0">
              <a:spcBef>
                <a:spcPts val="1800"/>
              </a:spcBef>
              <a:buNone/>
              <a:defRPr lang="es-ES" sz="2000"/>
            </a:lvl2pPr>
            <a:lvl3pPr marL="914400" indent="0">
              <a:spcBef>
                <a:spcPts val="1800"/>
              </a:spcBef>
              <a:buNone/>
              <a:defRPr lang="es-ES" sz="2000"/>
            </a:lvl3pPr>
            <a:lvl4pPr marL="1371600" indent="0">
              <a:spcBef>
                <a:spcPts val="1800"/>
              </a:spcBef>
              <a:buNone/>
              <a:defRPr lang="es-ES" sz="2000"/>
            </a:lvl4pPr>
            <a:lvl5pPr marL="1828800" indent="0">
              <a:spcBef>
                <a:spcPts val="1800"/>
              </a:spcBef>
              <a:buNone/>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contenid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es-ES" sz="2000"/>
            </a:lvl1pPr>
            <a:lvl2pPr>
              <a:spcBef>
                <a:spcPts val="600"/>
              </a:spcBef>
              <a:defRPr lang="es-ES" sz="2000"/>
            </a:lvl2pPr>
            <a:lvl3pPr>
              <a:spcBef>
                <a:spcPts val="1800"/>
              </a:spcBef>
              <a:defRPr lang="es-ES" sz="2000"/>
            </a:lvl3pPr>
            <a:lvl4pPr>
              <a:spcBef>
                <a:spcPts val="1800"/>
              </a:spcBef>
              <a:defRPr lang="es-ES" sz="2000"/>
            </a:lvl4pPr>
            <a:lvl5pPr>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dos contenidos">
    <p:bg>
      <p:bgPr>
        <a:solidFill>
          <a:schemeClr val="tx1"/>
        </a:soli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a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4" name="Forma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Marcador de contenid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rtlCol="0">
            <a:normAutofit/>
          </a:bodyPr>
          <a:lstStyle>
            <a:lvl1pPr marL="0" indent="0">
              <a:spcBef>
                <a:spcPts val="1800"/>
              </a:spcBef>
              <a:buNone/>
              <a:defRPr lang="es-ES" sz="2000"/>
            </a:lvl1pPr>
            <a:lvl2pPr>
              <a:spcBef>
                <a:spcPts val="600"/>
              </a:spcBef>
              <a:defRPr lang="es-ES" sz="2000"/>
            </a:lvl2pPr>
            <a:lvl3pPr>
              <a:spcBef>
                <a:spcPts val="1800"/>
              </a:spcBef>
              <a:defRPr lang="es-ES" sz="2000"/>
            </a:lvl3pPr>
            <a:lvl4pPr>
              <a:spcBef>
                <a:spcPts val="1800"/>
              </a:spcBef>
              <a:defRPr lang="es-ES" sz="2000"/>
            </a:lvl4pPr>
            <a:lvl5pPr>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contenid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rtlCol="0">
            <a:normAutofit/>
          </a:bodyPr>
          <a:lstStyle>
            <a:lvl1pPr marL="342900" indent="-342900">
              <a:spcBef>
                <a:spcPts val="1800"/>
              </a:spcBef>
              <a:buFont typeface="Arial" panose="020B0604020202020204" pitchFamily="34" charset="0"/>
              <a:buChar char="•"/>
              <a:defRPr lang="es-ES" sz="2000"/>
            </a:lvl1pPr>
            <a:lvl2pPr>
              <a:spcBef>
                <a:spcPts val="1800"/>
              </a:spcBef>
              <a:defRPr lang="es-ES" sz="2000"/>
            </a:lvl2pPr>
            <a:lvl3pPr>
              <a:spcBef>
                <a:spcPts val="1800"/>
              </a:spcBef>
              <a:defRPr lang="es-ES" sz="2000"/>
            </a:lvl3pPr>
            <a:lvl4pPr>
              <a:spcBef>
                <a:spcPts val="1800"/>
              </a:spcBef>
              <a:defRPr lang="es-ES" sz="2000"/>
            </a:lvl4pPr>
            <a:lvl5pPr>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a 2">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sp>
        <p:nvSpPr>
          <p:cNvPr id="9" name="Marcador de posición de la tabla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rtlCol="0">
            <a:noAutofit/>
          </a:bodyPr>
          <a:lstStyle>
            <a:lvl1pPr>
              <a:defRPr lang="es-ES"/>
            </a:lvl1pPr>
          </a:lstStyle>
          <a:p>
            <a:pPr rtl="0"/>
            <a:r>
              <a:rPr lang="es-ES"/>
              <a:t>Haga clic en el icono para agregar una tabla</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3">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grpSp>
        <p:nvGrpSpPr>
          <p:cNvPr id="9" name="Gru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es-ES" sz="2400" b="1" i="0">
                <a:solidFill>
                  <a:schemeClr val="tx2">
                    <a:lumMod val="75000"/>
                  </a:schemeClr>
                </a:solidFill>
                <a:latin typeface="+mn-lt"/>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cxnSp>
        <p:nvCxnSpPr>
          <p:cNvPr id="4" name="Conector recto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es-ES" sz="4400" b="1" i="0" spc="50" baseline="0">
                <a:latin typeface="+mj-lt"/>
              </a:defRPr>
            </a:lvl1pPr>
          </a:lstStyle>
          <a:p>
            <a:pPr rtl="0"/>
            <a:r>
              <a:rPr lang="es-ES" noProof="0" dirty="0"/>
              <a:t>Haga clic para agregar un título </a:t>
            </a:r>
          </a:p>
        </p:txBody>
      </p:sp>
      <p:sp>
        <p:nvSpPr>
          <p:cNvPr id="2" name="Marcador de contenido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es-ES" sz="2400" b="1" i="0" kern="1200" dirty="0">
                <a:solidFill>
                  <a:schemeClr val="tx2">
                    <a:lumMod val="75000"/>
                  </a:schemeClr>
                </a:solidFill>
                <a:latin typeface="+mn-lt"/>
                <a:ea typeface="+mn-ea"/>
                <a:cs typeface="+mn-cs"/>
              </a:defRPr>
            </a:lvl1pPr>
            <a:lvl2pPr indent="-283464">
              <a:spcBef>
                <a:spcPts val="600"/>
              </a:spcBef>
              <a:defRPr lang="es-ES" sz="2000"/>
            </a:lvl2pPr>
            <a:lvl3pPr indent="-283464">
              <a:spcBef>
                <a:spcPts val="1800"/>
              </a:spcBef>
              <a:defRPr lang="es-ES" sz="2000"/>
            </a:lvl3pPr>
            <a:lvl4pPr indent="-283464">
              <a:spcBef>
                <a:spcPts val="1800"/>
              </a:spcBef>
              <a:defRPr lang="es-ES" sz="2000"/>
            </a:lvl4pPr>
            <a:lvl5pPr indent="-283464">
              <a:spcBef>
                <a:spcPts val="1800"/>
              </a:spcBef>
              <a:defRPr lang="es-ES" sz="2000"/>
            </a:lvl5pPr>
          </a:lstStyle>
          <a:p>
            <a:pPr lvl="0" rtl="0"/>
            <a:r>
              <a:rPr lang="es-ES" noProof="0" dirty="0"/>
              <a:t>Haga clic para agregar contenido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3" name="Marcador de número de diapositiva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es-ES"/>
            </a:defPPr>
          </a:lstStyle>
          <a:p>
            <a:pPr rtl="0"/>
            <a:fld id="{294A09A9-5501-47C1-A89A-A340965A2BE2}" type="slidenum">
              <a:rPr lang="es-ES" noProof="0" smtClean="0"/>
              <a:pPr rtl="0"/>
              <a:t>‹Nº›</a:t>
            </a:fld>
            <a:endParaRPr lang="es-ES" noProof="0" dirty="0"/>
          </a:p>
        </p:txBody>
      </p:sp>
      <p:sp>
        <p:nvSpPr>
          <p:cNvPr id="42" name="Marcador de fecha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es-ES"/>
            </a:defPPr>
          </a:lstStyle>
          <a:p>
            <a:pPr rtl="0"/>
            <a:endParaRPr lang="es-ES" noProof="0" dirty="0">
              <a:latin typeface="+mn-lt"/>
            </a:endParaRPr>
          </a:p>
        </p:txBody>
      </p:sp>
      <p:cxnSp>
        <p:nvCxnSpPr>
          <p:cNvPr id="4" name="Conector recto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de sección">
    <p:bg>
      <p:bgPr>
        <a:solidFill>
          <a:schemeClr val="accent3"/>
        </a:solidFill>
        <a:effectLst/>
      </p:bgPr>
    </p:bg>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rtlCol="0">
            <a:noAutofit/>
          </a:bodyPr>
          <a:lstStyle>
            <a:lvl1pPr marL="0" indent="0" algn="ctr">
              <a:buNone/>
              <a:defRPr lang="es-ES" sz="2000">
                <a:solidFill>
                  <a:schemeClr val="tx1"/>
                </a:solidFill>
              </a:defRPr>
            </a:lvl1pPr>
          </a:lstStyle>
          <a:p>
            <a:pPr rtl="0"/>
            <a:r>
              <a:rPr lang="es-ES"/>
              <a:t>Haga clic en el icono para agregar una imagen</a:t>
            </a:r>
          </a:p>
        </p:txBody>
      </p:sp>
      <p:sp>
        <p:nvSpPr>
          <p:cNvPr id="18" name="Título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es-ES" sz="6000" b="1" i="0" baseline="0">
                <a:solidFill>
                  <a:schemeClr val="tx1"/>
                </a:solidFill>
                <a:latin typeface="+mj-lt"/>
              </a:defRPr>
            </a:lvl1pPr>
          </a:lstStyle>
          <a:p>
            <a:pPr rtl="0"/>
            <a:r>
              <a:rPr lang="es-ES"/>
              <a:t>Haga clic para agregar un título </a:t>
            </a:r>
          </a:p>
        </p:txBody>
      </p:sp>
      <p:sp>
        <p:nvSpPr>
          <p:cNvPr id="7" name="Rectángulo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2">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sp>
        <p:nvSpPr>
          <p:cNvPr id="6" name="Marcador de posición de imagen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rtlCol="0">
            <a:normAutofit/>
          </a:bodyPr>
          <a:lstStyle>
            <a:lvl1pPr marL="0" indent="0" algn="ctr">
              <a:buNone/>
              <a:defRPr lang="es-ES" sz="2000"/>
            </a:lvl1pPr>
          </a:lstStyle>
          <a:p>
            <a:pPr rtl="0"/>
            <a:r>
              <a:rPr lang="es-ES"/>
              <a:t>Haga clic en el icono para agregar una imagen</a:t>
            </a:r>
          </a:p>
        </p:txBody>
      </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es-ES" sz="2400" b="1" i="0">
                <a:solidFill>
                  <a:schemeClr val="tx2">
                    <a:lumMod val="75000"/>
                  </a:schemeClr>
                </a:solidFill>
                <a:latin typeface="+mn-lt"/>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cxnSp>
        <p:nvCxnSpPr>
          <p:cNvPr id="7" name="Conector recto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umen 2">
    <p:bg>
      <p:bgPr>
        <a:solidFill>
          <a:schemeClr val="tx1"/>
        </a:solidFill>
        <a:effectLst/>
      </p:bgPr>
    </p:bg>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es-ES" sz="4400" b="1" i="0">
                <a:latin typeface="+mj-lt"/>
              </a:defRPr>
            </a:lvl1pPr>
          </a:lstStyle>
          <a:p>
            <a:pPr rtl="0"/>
            <a:r>
              <a:rPr lang="es-ES"/>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es-ES" sz="2000"/>
            </a:lvl1pPr>
            <a:lvl2pPr indent="-283464">
              <a:spcBef>
                <a:spcPts val="1800"/>
              </a:spcBef>
              <a:defRPr lang="es-ES" sz="2000"/>
            </a:lvl2pPr>
            <a:lvl3pPr indent="-283464">
              <a:spcBef>
                <a:spcPts val="1800"/>
              </a:spcBef>
              <a:defRPr lang="es-ES" sz="2000"/>
            </a:lvl3pPr>
            <a:lvl4pPr indent="-283464">
              <a:spcBef>
                <a:spcPts val="1800"/>
              </a:spcBef>
              <a:defRPr lang="es-ES" sz="2000"/>
            </a:lvl4pPr>
            <a:lvl5pPr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
        <p:nvSpPr>
          <p:cNvPr id="5" name="Marcador de fecha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grpSp>
        <p:nvGrpSpPr>
          <p:cNvPr id="9" name="Gru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cxnSp>
        <p:nvCxnSpPr>
          <p:cNvPr id="13" name="Conector rec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rtlCol="0">
            <a:noAutofit/>
          </a:bodyPr>
          <a:lstStyle>
            <a:lvl1pPr marL="0" indent="0">
              <a:buNone/>
              <a:defRPr lang="es-ES" sz="2400" b="1" i="0">
                <a:solidFill>
                  <a:schemeClr val="tx2">
                    <a:lumMod val="75000"/>
                  </a:schemeClr>
                </a:solidFill>
                <a:latin typeface="+mn-lt"/>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dos contenidos 2">
    <p:bg>
      <p:bgPr>
        <a:solidFill>
          <a:schemeClr val="tx1"/>
        </a:soli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a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4" name="Forma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sp>
        <p:nvSpPr>
          <p:cNvPr id="2" name="Marcador de contenido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rtlCol="0">
            <a:normAutofit/>
          </a:bodyPr>
          <a:lstStyle>
            <a:lvl1pPr marL="0" indent="0">
              <a:spcBef>
                <a:spcPts val="1800"/>
              </a:spcBef>
              <a:buFont typeface="Arial" panose="020B0604020202020204" pitchFamily="34" charset="0"/>
              <a:buNone/>
              <a:defRPr lang="es-ES" sz="2000"/>
            </a:lvl1pPr>
            <a:lvl2pPr marL="283464" indent="-283464">
              <a:spcBef>
                <a:spcPts val="1800"/>
              </a:spcBef>
              <a:defRPr lang="es-ES" sz="2000"/>
            </a:lvl2pPr>
            <a:lvl3pPr marL="594360" indent="-283464">
              <a:spcBef>
                <a:spcPts val="1800"/>
              </a:spcBef>
              <a:defRPr lang="es-ES" sz="2000"/>
            </a:lvl3pPr>
            <a:lvl4pPr marL="822960" indent="-283464">
              <a:spcBef>
                <a:spcPts val="1800"/>
              </a:spcBef>
              <a:defRPr lang="es-ES" sz="2000"/>
            </a:lvl4pPr>
            <a:lvl5pPr marL="1005840"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3" name="Marcador de contenido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rtlCol="0">
            <a:normAutofit/>
          </a:bodyPr>
          <a:lstStyle>
            <a:lvl1pPr marL="0" indent="0">
              <a:spcBef>
                <a:spcPts val="1800"/>
              </a:spcBef>
              <a:buFont typeface="Arial" panose="020B0604020202020204" pitchFamily="34" charset="0"/>
              <a:buNone/>
              <a:defRPr lang="es-ES" sz="2000"/>
            </a:lvl1pPr>
            <a:lvl2pPr marL="283464" indent="-283464">
              <a:spcBef>
                <a:spcPts val="1800"/>
              </a:spcBef>
              <a:defRPr lang="es-ES" sz="2000"/>
            </a:lvl2pPr>
            <a:lvl3pPr marL="548640" indent="-283464">
              <a:spcBef>
                <a:spcPts val="1800"/>
              </a:spcBef>
              <a:defRPr lang="es-ES" sz="2000"/>
            </a:lvl3pPr>
            <a:lvl4pPr marL="822960" indent="-283464">
              <a:spcBef>
                <a:spcPts val="1800"/>
              </a:spcBef>
              <a:defRPr lang="es-ES" sz="2000"/>
            </a:lvl4pPr>
            <a:lvl5pPr marL="1005840"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contenido ">
    <p:bg>
      <p:bgPr>
        <a:solidFill>
          <a:schemeClr val="tx1"/>
        </a:soli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forma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4" name="Forma libre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8" name="Forma libre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es-ES"/>
              </a:defPPr>
            </a:lstStyle>
            <a:p>
              <a:pPr rtl="0"/>
              <a:endParaRPr lang="es-ES" dirty="0"/>
            </a:p>
          </p:txBody>
        </p:sp>
        <p:sp>
          <p:nvSpPr>
            <p:cNvPr id="19" name="Forma libre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Marcador de contenid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es-ES" sz="2000"/>
            </a:lvl1pPr>
            <a:lvl2pPr marL="914400" indent="-457200">
              <a:spcBef>
                <a:spcPts val="1800"/>
              </a:spcBef>
              <a:buFont typeface="+mj-lt"/>
              <a:buAutoNum type="alphaLcPeriod"/>
              <a:defRPr lang="es-ES" sz="2000"/>
            </a:lvl2pPr>
            <a:lvl3pPr marL="1371600" indent="-457200">
              <a:spcBef>
                <a:spcPts val="1800"/>
              </a:spcBef>
              <a:buFont typeface="+mj-lt"/>
              <a:buAutoNum type="arabicParenR"/>
              <a:defRPr lang="es-ES" sz="2000"/>
            </a:lvl3pPr>
            <a:lvl4pPr marL="1371600" indent="0">
              <a:spcBef>
                <a:spcPts val="1800"/>
              </a:spcBef>
              <a:buFont typeface="+mj-lt"/>
              <a:buNone/>
              <a:defRPr lang="es-ES" sz="2000"/>
            </a:lvl4pPr>
            <a:lvl5pPr marL="2286000" indent="-457200">
              <a:spcBef>
                <a:spcPts val="1800"/>
              </a:spcBef>
              <a:buFont typeface="+mj-lt"/>
              <a:buAutoNum type="arabicPeriod"/>
              <a:defRPr lang="es-ES" sz="2000"/>
            </a:lvl5pPr>
          </a:lstStyle>
          <a:p>
            <a:pPr lvl="0" rtl="0"/>
            <a:r>
              <a:rPr lang="es-ES"/>
              <a:t>Haga clic para agregar contenido</a:t>
            </a:r>
          </a:p>
          <a:p>
            <a:pPr lvl="1" rtl="0"/>
            <a:r>
              <a:rPr lang="es-ES"/>
              <a:t>Segundo nivel</a:t>
            </a:r>
          </a:p>
          <a:p>
            <a:pPr lvl="2" rtl="0"/>
            <a:r>
              <a:rPr lang="es-ES"/>
              <a:t>Tercer nivel</a:t>
            </a:r>
          </a:p>
          <a:p>
            <a:pPr lvl="3" rtl="0"/>
            <a:endParaRPr lang="es-ES" dirty="0"/>
          </a:p>
        </p:txBody>
      </p:sp>
      <p:sp>
        <p:nvSpPr>
          <p:cNvPr id="2" name="Marcador de contenido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es-ES" sz="2000"/>
            </a:lvl1pPr>
            <a:lvl2pPr marL="283464" indent="-283464">
              <a:spcBef>
                <a:spcPts val="1800"/>
              </a:spcBef>
              <a:defRPr lang="es-ES" sz="2000"/>
            </a:lvl2pPr>
            <a:lvl3pPr marL="548640" indent="-283464">
              <a:spcBef>
                <a:spcPts val="1800"/>
              </a:spcBef>
              <a:defRPr lang="es-ES" sz="2000"/>
            </a:lvl3pPr>
            <a:lvl4pPr marL="822960" indent="-283464">
              <a:spcBef>
                <a:spcPts val="1800"/>
              </a:spcBef>
              <a:defRPr lang="es-ES" sz="2000"/>
            </a:lvl4pPr>
            <a:lvl5pPr marL="1005840"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e imagen del título">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sp>
        <p:nvSpPr>
          <p:cNvPr id="3" name="Marcador de contenido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es-ES" sz="2000"/>
            </a:lvl1pPr>
            <a:lvl2pPr indent="-283464">
              <a:spcBef>
                <a:spcPts val="1800"/>
              </a:spcBef>
              <a:defRPr lang="es-ES" sz="2000"/>
            </a:lvl2pPr>
            <a:lvl3pPr indent="-283464">
              <a:spcBef>
                <a:spcPts val="1800"/>
              </a:spcBef>
              <a:defRPr lang="es-ES" sz="2000"/>
            </a:lvl3pPr>
            <a:lvl4pPr indent="-283464">
              <a:spcBef>
                <a:spcPts val="1800"/>
              </a:spcBef>
              <a:defRPr lang="es-ES" sz="2000"/>
            </a:lvl4pPr>
            <a:lvl5pPr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Marcador de posición de imagen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rtlCol="0">
            <a:normAutofit/>
          </a:bodyPr>
          <a:lstStyle>
            <a:lvl1pPr marL="0" indent="0" algn="ctr">
              <a:buNone/>
              <a:defRPr lang="es-ES" sz="2000">
                <a:solidFill>
                  <a:schemeClr val="bg1"/>
                </a:solidFill>
              </a:defRPr>
            </a:lvl1pPr>
          </a:lstStyle>
          <a:p>
            <a:pPr rtl="0"/>
            <a:r>
              <a:rPr lang="es-ES"/>
              <a:t>Haga clic en el icono para agregar una imagen</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defPPr>
              <a:defRPr lang="es-ES"/>
            </a:defPPr>
          </a:lstStyle>
          <a:p>
            <a:pPr rtl="0"/>
            <a:r>
              <a:rPr lang="es-ES"/>
              <a:t>Haga clic para modificar el estilo de título del patrón</a:t>
            </a:r>
          </a:p>
        </p:txBody>
      </p:sp>
      <p:sp>
        <p:nvSpPr>
          <p:cNvPr id="30" name="Marcador de fecha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lang="es-ES" sz="1100" b="0" i="0">
                <a:solidFill>
                  <a:schemeClr val="bg1"/>
                </a:solidFill>
                <a:latin typeface="+mn-lt"/>
              </a:defRPr>
            </a:lvl1pPr>
          </a:lstStyle>
          <a:p>
            <a:pPr rtl="0"/>
            <a:endParaRPr lang="es-ES" dirty="0">
              <a:latin typeface="+mn-lt"/>
            </a:endParaRPr>
          </a:p>
        </p:txBody>
      </p:sp>
      <p:sp>
        <p:nvSpPr>
          <p:cNvPr id="32" name="Marcador de número de diapositiva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es-ES" sz="1100" b="1" i="0">
                <a:solidFill>
                  <a:schemeClr val="bg1"/>
                </a:solidFill>
                <a:latin typeface="+mn-lt"/>
              </a:defRPr>
            </a:lvl1pPr>
          </a:lstStyle>
          <a:p>
            <a:pPr rtl="0"/>
            <a:fld id="{294A09A9-5501-47C1-A89A-A340965A2BE2}" type="slidenum">
              <a:rPr lang="es-ES" smtClean="0"/>
              <a:pPr rtl="0"/>
              <a:t>‹Nº›</a:t>
            </a:fld>
            <a:endParaRPr lang="es-E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lang="es-ES" sz="4400" b="1" i="0" kern="1200" spc="100" baseline="0">
          <a:solidFill>
            <a:schemeClr val="bg1"/>
          </a:solidFill>
          <a:latin typeface="+mj-lt"/>
          <a:ea typeface="+mj-ea"/>
          <a:cs typeface="+mj-cs"/>
        </a:defRPr>
      </a:lvl1pPr>
      <a:lvl2pPr eaLnBrk="1" hangingPunct="1">
        <a:defRPr lang="es-ES">
          <a:solidFill>
            <a:schemeClr val="tx2"/>
          </a:solidFill>
        </a:defRPr>
      </a:lvl2pPr>
      <a:lvl3pPr eaLnBrk="1" hangingPunct="1">
        <a:defRPr lang="es-ES">
          <a:solidFill>
            <a:schemeClr val="tx2"/>
          </a:solidFill>
        </a:defRPr>
      </a:lvl3pPr>
      <a:lvl4pPr eaLnBrk="1" hangingPunct="1">
        <a:defRPr lang="es-ES">
          <a:solidFill>
            <a:schemeClr val="tx2"/>
          </a:solidFill>
        </a:defRPr>
      </a:lvl4pPr>
      <a:lvl5pPr eaLnBrk="1" hangingPunct="1">
        <a:defRPr lang="es-ES">
          <a:solidFill>
            <a:schemeClr val="tx2"/>
          </a:solidFill>
        </a:defRPr>
      </a:lvl5pPr>
      <a:lvl6pPr eaLnBrk="1" hangingPunct="1">
        <a:defRPr lang="es-ES">
          <a:solidFill>
            <a:schemeClr val="tx2"/>
          </a:solidFill>
        </a:defRPr>
      </a:lvl6pPr>
      <a:lvl7pPr eaLnBrk="1" hangingPunct="1">
        <a:defRPr lang="es-ES">
          <a:solidFill>
            <a:schemeClr val="tx2"/>
          </a:solidFill>
        </a:defRPr>
      </a:lvl7pPr>
      <a:lvl8pPr eaLnBrk="1" hangingPunct="1">
        <a:defRPr lang="es-ES">
          <a:solidFill>
            <a:schemeClr val="tx2"/>
          </a:solidFill>
        </a:defRPr>
      </a:lvl8pPr>
      <a:lvl9pPr eaLnBrk="1" hangingPunct="1">
        <a:defRPr lang="es-ES">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lang="es-ES"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es-ES"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es-ES"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es-ES"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es-ES"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1D9D6-2977-ABCD-FDF8-51AFA5064E54}"/>
              </a:ext>
            </a:extLst>
          </p:cNvPr>
          <p:cNvSpPr>
            <a:spLocks noGrp="1"/>
          </p:cNvSpPr>
          <p:nvPr>
            <p:ph type="ctrTitle"/>
          </p:nvPr>
        </p:nvSpPr>
        <p:spPr>
          <a:xfrm>
            <a:off x="3026979" y="364183"/>
            <a:ext cx="7224304" cy="3291840"/>
          </a:xfrm>
        </p:spPr>
        <p:txBody>
          <a:bodyPr rtlCol="0"/>
          <a:lstStyle>
            <a:defPPr>
              <a:defRPr lang="es-ES"/>
            </a:defPPr>
          </a:lstStyle>
          <a:p>
            <a:pPr rtl="0"/>
            <a:r>
              <a:rPr lang="es-MX" sz="7200" dirty="0"/>
              <a:t>PROGRESIONES</a:t>
            </a:r>
            <a:endParaRPr lang="es-ES" sz="7200" dirty="0"/>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055BD-E856-4F88-8B6F-53C9472F9730}"/>
              </a:ext>
            </a:extLst>
          </p:cNvPr>
          <p:cNvSpPr>
            <a:spLocks noGrp="1"/>
          </p:cNvSpPr>
          <p:nvPr>
            <p:ph type="ctrTitle"/>
          </p:nvPr>
        </p:nvSpPr>
        <p:spPr>
          <a:xfrm>
            <a:off x="735822" y="-2381825"/>
            <a:ext cx="10449920" cy="3044353"/>
          </a:xfrm>
        </p:spPr>
        <p:txBody>
          <a:bodyPr/>
          <a:lstStyle/>
          <a:p>
            <a:r>
              <a:rPr lang="es-ES" sz="3200" dirty="0"/>
              <a:t>EJERCICOS PRACTICOS- PROGRECION ARMONICA</a:t>
            </a:r>
            <a:endParaRPr lang="es-MX" sz="3200" dirty="0"/>
          </a:p>
        </p:txBody>
      </p:sp>
      <p:pic>
        <p:nvPicPr>
          <p:cNvPr id="5" name="Imagen 4">
            <a:extLst>
              <a:ext uri="{FF2B5EF4-FFF2-40B4-BE49-F238E27FC236}">
                <a16:creationId xmlns:a16="http://schemas.microsoft.com/office/drawing/2014/main" id="{42ABD0C1-F267-4233-B6B6-C5DF9FD11804}"/>
              </a:ext>
            </a:extLst>
          </p:cNvPr>
          <p:cNvPicPr>
            <a:picLocks noChangeAspect="1"/>
          </p:cNvPicPr>
          <p:nvPr/>
        </p:nvPicPr>
        <p:blipFill rotWithShape="1">
          <a:blip r:embed="rId2"/>
          <a:srcRect l="17774" t="35061" r="32089" b="26564"/>
          <a:stretch/>
        </p:blipFill>
        <p:spPr>
          <a:xfrm>
            <a:off x="387594" y="1082206"/>
            <a:ext cx="11416811" cy="5160939"/>
          </a:xfrm>
          <a:prstGeom prst="rect">
            <a:avLst/>
          </a:prstGeom>
        </p:spPr>
      </p:pic>
    </p:spTree>
    <p:extLst>
      <p:ext uri="{BB962C8B-B14F-4D97-AF65-F5344CB8AC3E}">
        <p14:creationId xmlns:p14="http://schemas.microsoft.com/office/powerpoint/2010/main" val="271240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E57A3-BCC5-469C-BCB1-4C8DD427DDE2}"/>
              </a:ext>
            </a:extLst>
          </p:cNvPr>
          <p:cNvSpPr>
            <a:spLocks noGrp="1"/>
          </p:cNvSpPr>
          <p:nvPr>
            <p:ph type="ctrTitle"/>
          </p:nvPr>
        </p:nvSpPr>
        <p:spPr/>
        <p:txBody>
          <a:bodyPr/>
          <a:lstStyle/>
          <a:p>
            <a:endParaRPr lang="es-MX"/>
          </a:p>
        </p:txBody>
      </p:sp>
      <p:sp>
        <p:nvSpPr>
          <p:cNvPr id="3" name="Marcador de texto 2">
            <a:extLst>
              <a:ext uri="{FF2B5EF4-FFF2-40B4-BE49-F238E27FC236}">
                <a16:creationId xmlns:a16="http://schemas.microsoft.com/office/drawing/2014/main" id="{C637B474-52E1-47D5-81BE-4BBCF8320ECE}"/>
              </a:ext>
            </a:extLst>
          </p:cNvPr>
          <p:cNvSpPr>
            <a:spLocks noGrp="1"/>
          </p:cNvSpPr>
          <p:nvPr>
            <p:ph type="body" sz="quarter" idx="11"/>
          </p:nvPr>
        </p:nvSpPr>
        <p:spPr/>
        <p:txBody>
          <a:bodyPr/>
          <a:lstStyle/>
          <a:p>
            <a:endParaRPr lang="es-MX"/>
          </a:p>
        </p:txBody>
      </p:sp>
      <p:pic>
        <p:nvPicPr>
          <p:cNvPr id="5" name="Imagen 4">
            <a:extLst>
              <a:ext uri="{FF2B5EF4-FFF2-40B4-BE49-F238E27FC236}">
                <a16:creationId xmlns:a16="http://schemas.microsoft.com/office/drawing/2014/main" id="{7D4DBE2E-5E0D-4FCC-831F-67285A8601E0}"/>
              </a:ext>
            </a:extLst>
          </p:cNvPr>
          <p:cNvPicPr>
            <a:picLocks noChangeAspect="1"/>
          </p:cNvPicPr>
          <p:nvPr/>
        </p:nvPicPr>
        <p:blipFill rotWithShape="1">
          <a:blip r:embed="rId2"/>
          <a:srcRect l="18185" t="18980" r="30035" b="17061"/>
          <a:stretch/>
        </p:blipFill>
        <p:spPr>
          <a:xfrm>
            <a:off x="989697" y="87683"/>
            <a:ext cx="10212606" cy="6770317"/>
          </a:xfrm>
          <a:prstGeom prst="rect">
            <a:avLst/>
          </a:prstGeom>
        </p:spPr>
      </p:pic>
    </p:spTree>
    <p:extLst>
      <p:ext uri="{BB962C8B-B14F-4D97-AF65-F5344CB8AC3E}">
        <p14:creationId xmlns:p14="http://schemas.microsoft.com/office/powerpoint/2010/main" val="101087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0BF65-C84B-45C3-72CA-AFDA68851174}"/>
              </a:ext>
            </a:extLst>
          </p:cNvPr>
          <p:cNvSpPr>
            <a:spLocks noGrp="1"/>
          </p:cNvSpPr>
          <p:nvPr>
            <p:ph type="title"/>
          </p:nvPr>
        </p:nvSpPr>
        <p:spPr>
          <a:xfrm>
            <a:off x="531792" y="568180"/>
            <a:ext cx="6787747" cy="1593507"/>
          </a:xfrm>
        </p:spPr>
        <p:txBody>
          <a:bodyPr rtlCol="0"/>
          <a:lstStyle>
            <a:defPPr>
              <a:defRPr lang="es-ES"/>
            </a:defPPr>
          </a:lstStyle>
          <a:p>
            <a:r>
              <a:rPr lang="es-MX" sz="5400" i="0" dirty="0">
                <a:effectLst/>
                <a:latin typeface="var(--font-fk-grotesk)"/>
              </a:rPr>
              <a:t>Ética en la Matemática</a:t>
            </a:r>
            <a:br>
              <a:rPr lang="es-MX" b="0" i="0" dirty="0">
                <a:effectLst/>
                <a:latin typeface="var(--font-fk-grotesk)"/>
              </a:rPr>
            </a:br>
            <a:endParaRPr lang="es-ES" dirty="0"/>
          </a:p>
        </p:txBody>
      </p:sp>
      <p:sp>
        <p:nvSpPr>
          <p:cNvPr id="3" name="Marcador de texto 2">
            <a:extLst>
              <a:ext uri="{FF2B5EF4-FFF2-40B4-BE49-F238E27FC236}">
                <a16:creationId xmlns:a16="http://schemas.microsoft.com/office/drawing/2014/main" id="{3B8EBC2C-6DD7-5003-38EB-40753046FE8C}"/>
              </a:ext>
            </a:extLst>
          </p:cNvPr>
          <p:cNvSpPr>
            <a:spLocks noGrp="1"/>
          </p:cNvSpPr>
          <p:nvPr>
            <p:ph sz="quarter" idx="13"/>
          </p:nvPr>
        </p:nvSpPr>
        <p:spPr>
          <a:xfrm>
            <a:off x="594360" y="1783079"/>
            <a:ext cx="11065848" cy="4506741"/>
          </a:xfrm>
        </p:spPr>
        <p:txBody>
          <a:bodyPr tIns="457200" rtlCol="0">
            <a:normAutofit/>
          </a:bodyPr>
          <a:lstStyle>
            <a:defPPr>
              <a:defRPr lang="es-ES"/>
            </a:defPPr>
          </a:lstStyle>
          <a:p>
            <a:pPr marL="0" indent="0" algn="just" rtl="0">
              <a:buNone/>
            </a:pPr>
            <a:r>
              <a:rPr lang="es-ES" sz="2800" b="0" i="0" dirty="0">
                <a:effectLst/>
                <a:latin typeface="__fkGroteskNeue_598ab8"/>
              </a:rPr>
              <a:t>La ética en matemáticas es un campo emergente que examina las responsabilidades profesionales de los matemáticos y el impacto de su trabajo en decisiones críticas, como en el ámbito financiero y científico. Este estudio aborda cuestiones éticas relacionadas con la manipulación de datos, la creación de modelos y la comunicación de resultados. Se discute la necesidad de incorporar formación ética en los programas académicos para preparar a los futuros matemáticos ante las implicaciones sociales de sus decisiones, especialmente en contextos donde las matemáticas pueden influir negativamente en la sociedad</a:t>
            </a:r>
            <a:endParaRPr lang="es-ES" sz="2800" dirty="0"/>
          </a:p>
        </p:txBody>
      </p:sp>
    </p:spTree>
    <p:extLst>
      <p:ext uri="{BB962C8B-B14F-4D97-AF65-F5344CB8AC3E}">
        <p14:creationId xmlns:p14="http://schemas.microsoft.com/office/powerpoint/2010/main" val="334668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8CE60-587E-1D5C-8B50-ED3441BA49CE}"/>
              </a:ext>
            </a:extLst>
          </p:cNvPr>
          <p:cNvSpPr>
            <a:spLocks noGrp="1"/>
          </p:cNvSpPr>
          <p:nvPr>
            <p:ph type="ctrTitle"/>
          </p:nvPr>
        </p:nvSpPr>
        <p:spPr>
          <a:xfrm>
            <a:off x="2585546" y="-1764291"/>
            <a:ext cx="8149259" cy="3234220"/>
          </a:xfrm>
        </p:spPr>
        <p:txBody>
          <a:bodyPr rtlCol="0"/>
          <a:lstStyle>
            <a:defPPr>
              <a:defRPr lang="es-ES"/>
            </a:defPPr>
          </a:lstStyle>
          <a:p>
            <a:pPr algn="l"/>
            <a:r>
              <a:rPr lang="es-MX" i="0" dirty="0">
                <a:effectLst/>
                <a:latin typeface="var(--font-fk-grotesk)"/>
              </a:rPr>
              <a:t>Progresión Aritmética</a:t>
            </a:r>
          </a:p>
        </p:txBody>
      </p:sp>
      <p:pic>
        <p:nvPicPr>
          <p:cNvPr id="12" name="Marcador de posición de imagen 4" descr="Primer plano de un grano de madera">
            <a:extLst>
              <a:ext uri="{FF2B5EF4-FFF2-40B4-BE49-F238E27FC236}">
                <a16:creationId xmlns:a16="http://schemas.microsoft.com/office/drawing/2014/main" id="{7D5BDB53-9169-3BBC-9362-0539514AC7D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p:blipFill>
        <p:spPr>
          <a:xfrm>
            <a:off x="0" y="-11113"/>
            <a:ext cx="2259724" cy="6880226"/>
          </a:xfrm>
        </p:spPr>
      </p:pic>
      <p:sp>
        <p:nvSpPr>
          <p:cNvPr id="3" name="Marcador de texto 2">
            <a:extLst>
              <a:ext uri="{FF2B5EF4-FFF2-40B4-BE49-F238E27FC236}">
                <a16:creationId xmlns:a16="http://schemas.microsoft.com/office/drawing/2014/main" id="{0E02AE9C-BA1D-195E-3B93-A5A0CC03D8F3}"/>
              </a:ext>
            </a:extLst>
          </p:cNvPr>
          <p:cNvSpPr>
            <a:spLocks noGrp="1"/>
          </p:cNvSpPr>
          <p:nvPr>
            <p:ph type="body" sz="quarter" idx="11"/>
          </p:nvPr>
        </p:nvSpPr>
        <p:spPr>
          <a:xfrm>
            <a:off x="2585545" y="1762726"/>
            <a:ext cx="8812923" cy="1645920"/>
          </a:xfrm>
        </p:spPr>
        <p:txBody>
          <a:bodyPr rtlCol="0"/>
          <a:lstStyle>
            <a:defPPr>
              <a:defRPr lang="es-ES"/>
            </a:defPPr>
          </a:lstStyle>
          <a:p>
            <a:pPr algn="just" rtl="0"/>
            <a:r>
              <a:rPr lang="es-ES" b="0" i="0" dirty="0">
                <a:effectLst/>
                <a:latin typeface="__fkGroteskNeue_598ab8"/>
              </a:rPr>
              <a:t>Una progresión aritmética es una sucesión de números donde cada término se obtiene sumando una cantidad constante, conocida como la diferencia, al término anterior. Por ejemplo, en la serie 2, 4, 6, 8, 10, la diferencia es 2. La fórmula general para el n-</a:t>
            </a:r>
            <a:r>
              <a:rPr lang="es-ES" b="0" i="0" dirty="0" err="1">
                <a:effectLst/>
                <a:latin typeface="__fkGroteskNeue_598ab8"/>
              </a:rPr>
              <a:t>ésimo</a:t>
            </a:r>
            <a:r>
              <a:rPr lang="es-ES" b="0" i="0" dirty="0">
                <a:effectLst/>
                <a:latin typeface="__fkGroteskNeue_598ab8"/>
              </a:rPr>
              <a:t> término </a:t>
            </a:r>
            <a:r>
              <a:rPr lang="es-ES" b="0" i="1" dirty="0" err="1">
                <a:effectLst/>
                <a:latin typeface="KaTeX_Math"/>
              </a:rPr>
              <a:t>an</a:t>
            </a:r>
            <a:r>
              <a:rPr lang="es-ES" b="0" i="0" dirty="0">
                <a:effectLst/>
                <a:latin typeface="__fkGroteskNeue_598ab8"/>
              </a:rPr>
              <a:t> es:</a:t>
            </a:r>
            <a:endParaRPr lang="es-ES" dirty="0"/>
          </a:p>
        </p:txBody>
      </p:sp>
      <p:sp>
        <p:nvSpPr>
          <p:cNvPr id="5" name="Marcador de texto 2">
            <a:extLst>
              <a:ext uri="{FF2B5EF4-FFF2-40B4-BE49-F238E27FC236}">
                <a16:creationId xmlns:a16="http://schemas.microsoft.com/office/drawing/2014/main" id="{7AD3C339-2011-45E3-B37B-818DAE40F1F9}"/>
              </a:ext>
            </a:extLst>
          </p:cNvPr>
          <p:cNvSpPr txBox="1">
            <a:spLocks/>
          </p:cNvSpPr>
          <p:nvPr/>
        </p:nvSpPr>
        <p:spPr>
          <a:xfrm>
            <a:off x="2585545" y="4565111"/>
            <a:ext cx="8986345" cy="1645920"/>
          </a:xfrm>
          <a:prstGeom prst="rect">
            <a:avLst/>
          </a:prstGeom>
        </p:spPr>
        <p:txBody>
          <a:bodyPr vert="horz" lIns="0" tIns="0" rIns="0" bIns="0" rtlCol="0">
            <a:noAutofit/>
          </a:bodyPr>
          <a:lstStyle>
            <a:defPPr>
              <a:defRPr lang="es-ES"/>
            </a:defPPr>
            <a:lvl1pPr marL="0" indent="0" algn="l" defTabSz="914400" rtl="0" eaLnBrk="1" latinLnBrk="0" hangingPunct="1">
              <a:lnSpc>
                <a:spcPct val="90000"/>
              </a:lnSpc>
              <a:spcBef>
                <a:spcPts val="1000"/>
              </a:spcBef>
              <a:buFont typeface="Arial" panose="020B0604020202020204" pitchFamily="34" charset="0"/>
              <a:buNone/>
              <a:defRPr lang="es-ES" sz="2400" b="1" i="0" kern="1200">
                <a:solidFill>
                  <a:schemeClr val="tx2">
                    <a:lumMod val="75000"/>
                  </a:schemeClr>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es-ES" sz="40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es-ES" sz="4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es-ES" sz="40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es-ES"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endParaRPr lang="es-ES" b="0" i="0" dirty="0">
              <a:effectLst/>
              <a:latin typeface="__fkGroteskNeue_598ab8"/>
            </a:endParaRPr>
          </a:p>
          <a:p>
            <a:pPr algn="just"/>
            <a:r>
              <a:rPr lang="es-ES" b="0" i="0" dirty="0">
                <a:effectLst/>
                <a:latin typeface="__fkGroteskNeue_598ab8"/>
              </a:rPr>
              <a:t>donde </a:t>
            </a:r>
            <a:r>
              <a:rPr lang="es-ES" b="0" i="1" dirty="0">
                <a:effectLst/>
                <a:latin typeface="KaTeX_Math"/>
              </a:rPr>
              <a:t>a</a:t>
            </a:r>
            <a:r>
              <a:rPr lang="es-ES" b="0" i="0" dirty="0">
                <a:effectLst/>
                <a:latin typeface="KaTeX_Main"/>
              </a:rPr>
              <a:t>1​</a:t>
            </a:r>
            <a:r>
              <a:rPr lang="es-ES" b="0" i="0" dirty="0">
                <a:effectLst/>
                <a:latin typeface="__fkGroteskNeue_598ab8"/>
              </a:rPr>
              <a:t> es el primer término y </a:t>
            </a:r>
            <a:r>
              <a:rPr lang="es-ES" b="0" i="1" dirty="0">
                <a:effectLst/>
                <a:latin typeface="KaTeX_Math"/>
              </a:rPr>
              <a:t>d</a:t>
            </a:r>
            <a:r>
              <a:rPr lang="es-ES" b="0" i="0" dirty="0">
                <a:effectLst/>
                <a:latin typeface="__fkGroteskNeue_598ab8"/>
              </a:rPr>
              <a:t> es la diferencia. Este tipo de progresión es fundamental para entender conceptos financieros como el interés simple</a:t>
            </a:r>
            <a:endParaRPr lang="es-ES" dirty="0"/>
          </a:p>
        </p:txBody>
      </p:sp>
      <p:pic>
        <p:nvPicPr>
          <p:cNvPr id="6" name="Imagen 5">
            <a:extLst>
              <a:ext uri="{FF2B5EF4-FFF2-40B4-BE49-F238E27FC236}">
                <a16:creationId xmlns:a16="http://schemas.microsoft.com/office/drawing/2014/main" id="{8A1C18BA-BD1A-4938-936F-0861DE4743CE}"/>
              </a:ext>
            </a:extLst>
          </p:cNvPr>
          <p:cNvPicPr>
            <a:picLocks noChangeAspect="1"/>
          </p:cNvPicPr>
          <p:nvPr/>
        </p:nvPicPr>
        <p:blipFill rotWithShape="1">
          <a:blip r:embed="rId5"/>
          <a:srcRect l="37603" t="50000" r="48870" b="43741"/>
          <a:stretch/>
        </p:blipFill>
        <p:spPr>
          <a:xfrm>
            <a:off x="5271369" y="3408646"/>
            <a:ext cx="3858017" cy="1003571"/>
          </a:xfrm>
          <a:prstGeom prst="rect">
            <a:avLst/>
          </a:prstGeom>
        </p:spPr>
      </p:pic>
    </p:spTree>
    <p:extLst>
      <p:ext uri="{BB962C8B-B14F-4D97-AF65-F5344CB8AC3E}">
        <p14:creationId xmlns:p14="http://schemas.microsoft.com/office/powerpoint/2010/main" val="144087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2E1209-94BF-456C-B976-8A5292962623}"/>
              </a:ext>
            </a:extLst>
          </p:cNvPr>
          <p:cNvSpPr>
            <a:spLocks noGrp="1"/>
          </p:cNvSpPr>
          <p:nvPr>
            <p:ph type="ctrTitle"/>
          </p:nvPr>
        </p:nvSpPr>
        <p:spPr>
          <a:xfrm>
            <a:off x="2326627" y="-2000431"/>
            <a:ext cx="8095028" cy="3291840"/>
          </a:xfrm>
        </p:spPr>
        <p:txBody>
          <a:bodyPr/>
          <a:lstStyle/>
          <a:p>
            <a:r>
              <a:rPr lang="es-ES" dirty="0"/>
              <a:t>EJERCICOS PRACTICOS </a:t>
            </a:r>
            <a:endParaRPr lang="es-MX" dirty="0"/>
          </a:p>
        </p:txBody>
      </p:sp>
      <p:sp>
        <p:nvSpPr>
          <p:cNvPr id="3" name="Marcador de texto 2">
            <a:extLst>
              <a:ext uri="{FF2B5EF4-FFF2-40B4-BE49-F238E27FC236}">
                <a16:creationId xmlns:a16="http://schemas.microsoft.com/office/drawing/2014/main" id="{87C09A11-B48A-4641-9CFB-2F02C2A26ADC}"/>
              </a:ext>
            </a:extLst>
          </p:cNvPr>
          <p:cNvSpPr>
            <a:spLocks noGrp="1"/>
          </p:cNvSpPr>
          <p:nvPr>
            <p:ph type="body" sz="quarter" idx="11"/>
          </p:nvPr>
        </p:nvSpPr>
        <p:spPr>
          <a:xfrm>
            <a:off x="788276" y="1783080"/>
            <a:ext cx="10125350" cy="1645920"/>
          </a:xfrm>
        </p:spPr>
        <p:txBody>
          <a:bodyPr/>
          <a:lstStyle/>
          <a:p>
            <a:pPr algn="l"/>
            <a:r>
              <a:rPr lang="es-ES" i="0" dirty="0">
                <a:solidFill>
                  <a:schemeClr val="bg1"/>
                </a:solidFill>
                <a:effectLst/>
                <a:latin typeface="var(--font-fk-grotesk)"/>
              </a:rPr>
              <a:t>PROGRECION ARITMETICA </a:t>
            </a:r>
          </a:p>
          <a:p>
            <a:pPr algn="l"/>
            <a:r>
              <a:rPr lang="es-ES" b="0" i="0" dirty="0">
                <a:solidFill>
                  <a:schemeClr val="bg1"/>
                </a:solidFill>
                <a:effectLst/>
                <a:latin typeface="var(--font-fk-grotesk)"/>
              </a:rPr>
              <a:t>Ejercicio 1</a:t>
            </a:r>
          </a:p>
          <a:p>
            <a:pPr algn="l"/>
            <a:r>
              <a:rPr lang="es-ES" b="0" i="0" dirty="0">
                <a:solidFill>
                  <a:schemeClr val="bg1"/>
                </a:solidFill>
                <a:effectLst/>
                <a:latin typeface="__fkGroteskNeue_598ab8"/>
              </a:rPr>
              <a:t>Considera la progresión aritmética donde el primer término es 5 y la diferencia es 3. ¿Cuál es el décimo término de esta progresión?</a:t>
            </a:r>
          </a:p>
          <a:p>
            <a:pPr algn="l"/>
            <a:endParaRPr lang="es-ES" b="0" dirty="0">
              <a:solidFill>
                <a:schemeClr val="bg1"/>
              </a:solidFill>
              <a:latin typeface="__fkGroteskNeue_598ab8"/>
            </a:endParaRPr>
          </a:p>
          <a:p>
            <a:pPr algn="l"/>
            <a:r>
              <a:rPr lang="es-ES" i="0" dirty="0">
                <a:solidFill>
                  <a:schemeClr val="bg1"/>
                </a:solidFill>
                <a:effectLst/>
                <a:latin typeface="__fkGroteskNeue_598ab8"/>
              </a:rPr>
              <a:t>Solución:</a:t>
            </a:r>
            <a:br>
              <a:rPr lang="es-ES" b="0" i="0" dirty="0">
                <a:solidFill>
                  <a:schemeClr val="bg1"/>
                </a:solidFill>
                <a:effectLst/>
                <a:latin typeface="__fkGroteskNeue_598ab8"/>
              </a:rPr>
            </a:br>
            <a:r>
              <a:rPr lang="es-ES" b="0" i="0" dirty="0">
                <a:solidFill>
                  <a:schemeClr val="bg1"/>
                </a:solidFill>
                <a:effectLst/>
                <a:latin typeface="__fkGroteskNeue_598ab8"/>
              </a:rPr>
              <a:t>Utilizamos la fórmula del n-</a:t>
            </a:r>
            <a:r>
              <a:rPr lang="es-ES" b="0" i="0" dirty="0" err="1">
                <a:solidFill>
                  <a:schemeClr val="bg1"/>
                </a:solidFill>
                <a:effectLst/>
                <a:latin typeface="__fkGroteskNeue_598ab8"/>
              </a:rPr>
              <a:t>ésimo</a:t>
            </a:r>
            <a:r>
              <a:rPr lang="es-ES" b="0" i="0" dirty="0">
                <a:solidFill>
                  <a:schemeClr val="bg1"/>
                </a:solidFill>
                <a:effectLst/>
                <a:latin typeface="__fkGroteskNeue_598ab8"/>
              </a:rPr>
              <a:t> término:</a:t>
            </a:r>
          </a:p>
          <a:p>
            <a:pPr algn="l"/>
            <a:r>
              <a:rPr lang="es-ES" b="0" dirty="0">
                <a:solidFill>
                  <a:schemeClr val="bg1"/>
                </a:solidFill>
                <a:latin typeface="__fkGroteskNeue_598ab8"/>
              </a:rPr>
              <a:t>                                              </a:t>
            </a:r>
            <a:r>
              <a:rPr lang="es-ES" b="0" i="0" dirty="0" err="1">
                <a:solidFill>
                  <a:schemeClr val="bg1"/>
                </a:solidFill>
                <a:effectLst/>
                <a:latin typeface="KaTeX_Main"/>
              </a:rPr>
              <a:t>an</a:t>
            </a:r>
            <a:r>
              <a:rPr lang="es-ES" b="0" i="0" dirty="0">
                <a:solidFill>
                  <a:schemeClr val="bg1"/>
                </a:solidFill>
                <a:effectLst/>
                <a:latin typeface="KaTeX_Main"/>
              </a:rPr>
              <a:t>=a1+(n−1)d</a:t>
            </a:r>
            <a:br>
              <a:rPr lang="es-ES" b="0" i="0" dirty="0">
                <a:solidFill>
                  <a:schemeClr val="bg1"/>
                </a:solidFill>
                <a:effectLst/>
                <a:latin typeface="KaTeX_Main"/>
              </a:rPr>
            </a:br>
            <a:r>
              <a:rPr lang="es-ES" i="0" dirty="0">
                <a:solidFill>
                  <a:schemeClr val="bg1"/>
                </a:solidFill>
                <a:effectLst/>
                <a:latin typeface="__fkGroteskNeue_598ab8"/>
              </a:rPr>
              <a:t> Sustituyendo:</a:t>
            </a:r>
          </a:p>
          <a:p>
            <a:pPr algn="l"/>
            <a:r>
              <a:rPr lang="es-ES" b="0" dirty="0">
                <a:solidFill>
                  <a:schemeClr val="bg1"/>
                </a:solidFill>
                <a:latin typeface="__fkGroteskNeue_598ab8"/>
              </a:rPr>
              <a:t>                                </a:t>
            </a:r>
            <a:r>
              <a:rPr lang="es-ES" b="0" i="0" dirty="0">
                <a:solidFill>
                  <a:schemeClr val="bg1"/>
                </a:solidFill>
                <a:effectLst/>
                <a:latin typeface="KaTeX_Main"/>
              </a:rPr>
              <a:t>a10=5+(10−1)⋅3</a:t>
            </a:r>
          </a:p>
          <a:p>
            <a:pPr algn="l"/>
            <a:r>
              <a:rPr lang="es-ES" b="0" dirty="0">
                <a:solidFill>
                  <a:schemeClr val="bg1"/>
                </a:solidFill>
                <a:latin typeface="KaTeX_Main"/>
              </a:rPr>
              <a:t>		     </a:t>
            </a:r>
            <a:r>
              <a:rPr lang="es-ES" b="0" i="0" dirty="0">
                <a:solidFill>
                  <a:schemeClr val="bg1"/>
                </a:solidFill>
                <a:effectLst/>
                <a:latin typeface="KaTeX_Main"/>
              </a:rPr>
              <a:t>=5+27=32</a:t>
            </a:r>
          </a:p>
          <a:p>
            <a:endParaRPr lang="es-MX" dirty="0"/>
          </a:p>
        </p:txBody>
      </p:sp>
    </p:spTree>
    <p:extLst>
      <p:ext uri="{BB962C8B-B14F-4D97-AF65-F5344CB8AC3E}">
        <p14:creationId xmlns:p14="http://schemas.microsoft.com/office/powerpoint/2010/main" val="1750756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AA82D4C-1D30-4D75-B8D9-3248882146C6}"/>
              </a:ext>
            </a:extLst>
          </p:cNvPr>
          <p:cNvSpPr>
            <a:spLocks noGrp="1"/>
          </p:cNvSpPr>
          <p:nvPr>
            <p:ph type="body" sz="quarter" idx="11"/>
          </p:nvPr>
        </p:nvSpPr>
        <p:spPr>
          <a:xfrm>
            <a:off x="772510" y="672962"/>
            <a:ext cx="10114119" cy="5727838"/>
          </a:xfrm>
        </p:spPr>
        <p:txBody>
          <a:bodyPr/>
          <a:lstStyle/>
          <a:p>
            <a:pPr algn="l"/>
            <a:r>
              <a:rPr lang="es-ES" i="0" dirty="0">
                <a:solidFill>
                  <a:schemeClr val="bg1"/>
                </a:solidFill>
                <a:effectLst/>
                <a:latin typeface="var(--font-fk-grotesk)"/>
              </a:rPr>
              <a:t>Ejercicio 2</a:t>
            </a:r>
          </a:p>
          <a:p>
            <a:pPr algn="l"/>
            <a:r>
              <a:rPr lang="es-ES" b="0" i="0" dirty="0">
                <a:solidFill>
                  <a:schemeClr val="bg1"/>
                </a:solidFill>
                <a:effectLst/>
                <a:latin typeface="__fkGroteskNeue_598ab8"/>
              </a:rPr>
              <a:t>En una progresión aritmética, el primer término es 12 y el séptimo término es 30. ¿Cuál es la diferencia entre los términos?</a:t>
            </a:r>
          </a:p>
          <a:p>
            <a:pPr algn="l"/>
            <a:r>
              <a:rPr lang="es-ES" b="0" i="0" dirty="0">
                <a:solidFill>
                  <a:schemeClr val="bg1"/>
                </a:solidFill>
                <a:effectLst/>
                <a:latin typeface="__fkGroteskNeue_598ab8"/>
              </a:rPr>
              <a:t>Solución:</a:t>
            </a:r>
          </a:p>
          <a:p>
            <a:pPr algn="l"/>
            <a:br>
              <a:rPr lang="es-ES" b="0" i="0" dirty="0">
                <a:solidFill>
                  <a:schemeClr val="bg1"/>
                </a:solidFill>
                <a:effectLst/>
                <a:latin typeface="__fkGroteskNeue_598ab8"/>
              </a:rPr>
            </a:br>
            <a:r>
              <a:rPr lang="es-ES" b="0" i="0" dirty="0">
                <a:solidFill>
                  <a:schemeClr val="bg1"/>
                </a:solidFill>
                <a:effectLst/>
                <a:latin typeface="__fkGroteskNeue_598ab8"/>
              </a:rPr>
              <a:t>Primero, utilizamos la fórmula para el séptimo término:</a:t>
            </a:r>
          </a:p>
          <a:p>
            <a:pPr algn="l"/>
            <a:r>
              <a:rPr lang="es-ES" b="0" i="0" dirty="0">
                <a:solidFill>
                  <a:schemeClr val="bg1"/>
                </a:solidFill>
                <a:effectLst/>
                <a:latin typeface="KaTeX_Main"/>
              </a:rPr>
              <a:t>			a7=a1+(7−1)d</a:t>
            </a:r>
            <a:endParaRPr lang="es-ES" b="0" i="0" dirty="0">
              <a:solidFill>
                <a:schemeClr val="bg1"/>
              </a:solidFill>
              <a:effectLst/>
              <a:latin typeface="__fkGroteskNeue_598ab8"/>
            </a:endParaRPr>
          </a:p>
          <a:p>
            <a:pPr algn="l"/>
            <a:r>
              <a:rPr lang="es-ES" b="0" i="0" dirty="0">
                <a:solidFill>
                  <a:schemeClr val="bg1"/>
                </a:solidFill>
                <a:effectLst/>
                <a:latin typeface="__fkGroteskNeue_598ab8"/>
              </a:rPr>
              <a:t>           			Sustituyendo los valores:</a:t>
            </a:r>
          </a:p>
          <a:p>
            <a:pPr algn="l"/>
            <a:endParaRPr lang="es-ES" b="0" dirty="0">
              <a:solidFill>
                <a:schemeClr val="bg1"/>
              </a:solidFill>
              <a:latin typeface="__fkGroteskNeue_598ab8"/>
            </a:endParaRPr>
          </a:p>
          <a:p>
            <a:pPr algn="l"/>
            <a:r>
              <a:rPr lang="es-ES" b="0" i="0" dirty="0">
                <a:solidFill>
                  <a:schemeClr val="bg1"/>
                </a:solidFill>
                <a:effectLst/>
                <a:latin typeface="KaTeX_Main"/>
              </a:rPr>
              <a:t>           			30=12+6d</a:t>
            </a:r>
          </a:p>
          <a:p>
            <a:pPr algn="l"/>
            <a:r>
              <a:rPr lang="es-ES" b="0" dirty="0">
                <a:solidFill>
                  <a:schemeClr val="bg1"/>
                </a:solidFill>
                <a:latin typeface="KaTeX_Main"/>
              </a:rPr>
              <a:t>			</a:t>
            </a:r>
            <a:r>
              <a:rPr lang="es-ES" b="0" i="0" dirty="0">
                <a:solidFill>
                  <a:schemeClr val="bg1"/>
                </a:solidFill>
                <a:effectLst/>
                <a:latin typeface="KaTeX_Main"/>
              </a:rPr>
              <a:t>30−12=6d</a:t>
            </a:r>
          </a:p>
          <a:p>
            <a:pPr algn="l"/>
            <a:r>
              <a:rPr lang="es-ES" b="0" dirty="0">
                <a:solidFill>
                  <a:schemeClr val="bg1"/>
                </a:solidFill>
                <a:latin typeface="KaTeX_Main"/>
              </a:rPr>
              <a:t>			</a:t>
            </a:r>
            <a:r>
              <a:rPr lang="es-ES" b="0" i="0" dirty="0">
                <a:solidFill>
                  <a:schemeClr val="bg1"/>
                </a:solidFill>
                <a:effectLst/>
                <a:latin typeface="KaTeX_Main"/>
              </a:rPr>
              <a:t>18=6d</a:t>
            </a:r>
          </a:p>
          <a:p>
            <a:pPr algn="l"/>
            <a:r>
              <a:rPr lang="es-ES" b="0" dirty="0">
                <a:solidFill>
                  <a:schemeClr val="bg1"/>
                </a:solidFill>
                <a:latin typeface="KaTeX_Main"/>
              </a:rPr>
              <a:t>			</a:t>
            </a:r>
            <a:r>
              <a:rPr lang="es-ES" b="0" i="0" dirty="0">
                <a:solidFill>
                  <a:schemeClr val="bg1"/>
                </a:solidFill>
                <a:effectLst/>
                <a:latin typeface="KaTeX_Main"/>
              </a:rPr>
              <a:t>d=3</a:t>
            </a:r>
          </a:p>
          <a:p>
            <a:endParaRPr lang="es-MX" dirty="0"/>
          </a:p>
        </p:txBody>
      </p:sp>
    </p:spTree>
    <p:extLst>
      <p:ext uri="{BB962C8B-B14F-4D97-AF65-F5344CB8AC3E}">
        <p14:creationId xmlns:p14="http://schemas.microsoft.com/office/powerpoint/2010/main" val="362213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r>
              <a:rPr lang="es-MX" i="0" dirty="0">
                <a:effectLst/>
                <a:latin typeface="var(--font-fk-grotesk)"/>
              </a:rPr>
              <a:t>Progresión Geométrica</a:t>
            </a:r>
            <a:br>
              <a:rPr lang="es-MX" b="0" i="0" dirty="0">
                <a:effectLst/>
                <a:latin typeface="var(--font-fk-grotesk)"/>
              </a:rPr>
            </a:br>
            <a:endParaRPr lang="es-ES" dirty="0"/>
          </a:p>
        </p:txBody>
      </p:sp>
      <p:sp>
        <p:nvSpPr>
          <p:cNvPr id="7" name="Marcador de texto 6">
            <a:extLst>
              <a:ext uri="{FF2B5EF4-FFF2-40B4-BE49-F238E27FC236}">
                <a16:creationId xmlns:a16="http://schemas.microsoft.com/office/drawing/2014/main" id="{F70BD87D-F7DA-961B-4024-A354DC87D168}"/>
              </a:ext>
            </a:extLst>
          </p:cNvPr>
          <p:cNvSpPr>
            <a:spLocks noGrp="1"/>
          </p:cNvSpPr>
          <p:nvPr>
            <p:ph sz="quarter" idx="13"/>
          </p:nvPr>
        </p:nvSpPr>
        <p:spPr>
          <a:xfrm>
            <a:off x="723900" y="1592317"/>
            <a:ext cx="10744200" cy="4389383"/>
          </a:xfrm>
        </p:spPr>
        <p:txBody>
          <a:bodyPr rtlCol="0">
            <a:normAutofit/>
          </a:bodyPr>
          <a:lstStyle>
            <a:defPPr>
              <a:defRPr lang="es-ES"/>
            </a:defPPr>
          </a:lstStyle>
          <a:p>
            <a:pPr marL="0" indent="0" rtl="0">
              <a:buNone/>
            </a:pPr>
            <a:r>
              <a:rPr lang="es-ES" b="0" i="0" dirty="0">
                <a:effectLst/>
                <a:latin typeface="__fkGroteskNeue_598ab8"/>
              </a:rPr>
              <a:t>Una progresión geométrica es una sucesión en la que cada término se obtiene multiplicando el anterior por una constante llamada razón. Por ejemplo, en la serie 2, 4, 8, 16, cada término se multiplica por 2. La fórmula general para el n-</a:t>
            </a:r>
            <a:r>
              <a:rPr lang="es-ES" b="0" i="0" dirty="0" err="1">
                <a:effectLst/>
                <a:latin typeface="__fkGroteskNeue_598ab8"/>
              </a:rPr>
              <a:t>ésimo</a:t>
            </a:r>
            <a:r>
              <a:rPr lang="es-ES" b="0" i="0" dirty="0">
                <a:effectLst/>
                <a:latin typeface="__fkGroteskNeue_598ab8"/>
              </a:rPr>
              <a:t> término también se expresa como:</a:t>
            </a:r>
          </a:p>
          <a:p>
            <a:pPr marL="0" indent="0" rtl="0">
              <a:buNone/>
            </a:pPr>
            <a:endParaRPr lang="es-ES" dirty="0">
              <a:latin typeface="__fkGroteskNeue_598ab8"/>
            </a:endParaRPr>
          </a:p>
          <a:p>
            <a:pPr marL="0" indent="0" rtl="0">
              <a:buNone/>
            </a:pPr>
            <a:endParaRPr lang="es-ES" b="0" i="0" dirty="0">
              <a:effectLst/>
              <a:latin typeface="__fkGroteskNeue_598ab8"/>
            </a:endParaRPr>
          </a:p>
          <a:p>
            <a:pPr marL="0" indent="0" rtl="0">
              <a:buNone/>
            </a:pPr>
            <a:endParaRPr lang="es-ES" dirty="0">
              <a:latin typeface="__fkGroteskNeue_598ab8"/>
            </a:endParaRPr>
          </a:p>
          <a:p>
            <a:pPr marL="0" indent="0" rtl="0">
              <a:buNone/>
            </a:pPr>
            <a:r>
              <a:rPr lang="es-ES" b="0" i="0" dirty="0">
                <a:effectLst/>
                <a:latin typeface="__fkGroteskNeue_598ab8"/>
              </a:rPr>
              <a:t>donde </a:t>
            </a:r>
            <a:r>
              <a:rPr lang="es-ES" b="0" i="1" dirty="0">
                <a:effectLst/>
                <a:latin typeface="KaTeX_Math"/>
              </a:rPr>
              <a:t>r</a:t>
            </a:r>
            <a:r>
              <a:rPr lang="es-ES" b="0" i="0" dirty="0">
                <a:effectLst/>
                <a:latin typeface="__fkGroteskNeue_598ab8"/>
              </a:rPr>
              <a:t> es la razón. Este tipo de progresión es crucial para comprender el interés compuesto y otros fenómenos que crecen exponencialmente</a:t>
            </a:r>
          </a:p>
          <a:p>
            <a:pPr marL="0" indent="0" rtl="0">
              <a:buNone/>
            </a:pPr>
            <a:endParaRPr lang="es-ES" dirty="0">
              <a:latin typeface="__fkGroteskNeue_598ab8"/>
            </a:endParaRPr>
          </a:p>
          <a:p>
            <a:pPr marL="0" indent="0" rtl="0">
              <a:buNone/>
            </a:pPr>
            <a:endParaRPr lang="es-ES" dirty="0"/>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pic>
        <p:nvPicPr>
          <p:cNvPr id="4" name="Imagen 3">
            <a:extLst>
              <a:ext uri="{FF2B5EF4-FFF2-40B4-BE49-F238E27FC236}">
                <a16:creationId xmlns:a16="http://schemas.microsoft.com/office/drawing/2014/main" id="{2B8CCBBE-D100-4173-94D9-44A9759EF43B}"/>
              </a:ext>
            </a:extLst>
          </p:cNvPr>
          <p:cNvPicPr>
            <a:picLocks noChangeAspect="1"/>
          </p:cNvPicPr>
          <p:nvPr/>
        </p:nvPicPr>
        <p:blipFill rotWithShape="1">
          <a:blip r:embed="rId3"/>
          <a:srcRect l="38322" t="44563" r="50000" b="48493"/>
          <a:stretch/>
        </p:blipFill>
        <p:spPr>
          <a:xfrm>
            <a:off x="4011999" y="2687339"/>
            <a:ext cx="4436955" cy="1483322"/>
          </a:xfrm>
          <a:prstGeom prst="rect">
            <a:avLst/>
          </a:prstGeom>
        </p:spPr>
      </p:pic>
    </p:spTree>
    <p:extLst>
      <p:ext uri="{BB962C8B-B14F-4D97-AF65-F5344CB8AC3E}">
        <p14:creationId xmlns:p14="http://schemas.microsoft.com/office/powerpoint/2010/main" val="320031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7FC233-22DA-4BE9-AA11-60D945933CDC}"/>
              </a:ext>
            </a:extLst>
          </p:cNvPr>
          <p:cNvSpPr>
            <a:spLocks noGrp="1"/>
          </p:cNvSpPr>
          <p:nvPr>
            <p:ph type="ctrTitle"/>
          </p:nvPr>
        </p:nvSpPr>
        <p:spPr>
          <a:xfrm>
            <a:off x="446608" y="-1440880"/>
            <a:ext cx="8013510" cy="2787140"/>
          </a:xfrm>
        </p:spPr>
        <p:txBody>
          <a:bodyPr/>
          <a:lstStyle/>
          <a:p>
            <a:r>
              <a:rPr lang="es-ES" sz="3200" dirty="0"/>
              <a:t>EJERCICOS PRACTICOS – PROGRECION GEOMETRICA </a:t>
            </a:r>
            <a:endParaRPr lang="es-MX" sz="3200" dirty="0"/>
          </a:p>
        </p:txBody>
      </p:sp>
      <p:sp>
        <p:nvSpPr>
          <p:cNvPr id="3" name="Marcador de texto 2">
            <a:extLst>
              <a:ext uri="{FF2B5EF4-FFF2-40B4-BE49-F238E27FC236}">
                <a16:creationId xmlns:a16="http://schemas.microsoft.com/office/drawing/2014/main" id="{F7AA79E5-2788-4733-B067-DF35EF356DBF}"/>
              </a:ext>
            </a:extLst>
          </p:cNvPr>
          <p:cNvSpPr>
            <a:spLocks noGrp="1"/>
          </p:cNvSpPr>
          <p:nvPr>
            <p:ph type="body" sz="quarter" idx="11"/>
          </p:nvPr>
        </p:nvSpPr>
        <p:spPr/>
        <p:txBody>
          <a:bodyPr/>
          <a:lstStyle/>
          <a:p>
            <a:r>
              <a:rPr lang="es-ES" dirty="0"/>
              <a:t>p</a:t>
            </a:r>
            <a:endParaRPr lang="es-MX" dirty="0"/>
          </a:p>
        </p:txBody>
      </p:sp>
      <p:pic>
        <p:nvPicPr>
          <p:cNvPr id="5" name="Imagen 4">
            <a:extLst>
              <a:ext uri="{FF2B5EF4-FFF2-40B4-BE49-F238E27FC236}">
                <a16:creationId xmlns:a16="http://schemas.microsoft.com/office/drawing/2014/main" id="{38AC1D84-5A22-4F99-9A88-2E5E1B979C1C}"/>
              </a:ext>
            </a:extLst>
          </p:cNvPr>
          <p:cNvPicPr>
            <a:picLocks noChangeAspect="1"/>
          </p:cNvPicPr>
          <p:nvPr/>
        </p:nvPicPr>
        <p:blipFill rotWithShape="1">
          <a:blip r:embed="rId2"/>
          <a:srcRect l="18346" t="33653" r="30770" b="25116"/>
          <a:stretch/>
        </p:blipFill>
        <p:spPr>
          <a:xfrm>
            <a:off x="446608" y="1488150"/>
            <a:ext cx="10742579" cy="4959571"/>
          </a:xfrm>
          <a:prstGeom prst="rect">
            <a:avLst/>
          </a:prstGeom>
        </p:spPr>
      </p:pic>
    </p:spTree>
    <p:extLst>
      <p:ext uri="{BB962C8B-B14F-4D97-AF65-F5344CB8AC3E}">
        <p14:creationId xmlns:p14="http://schemas.microsoft.com/office/powerpoint/2010/main" val="292735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112D3D2-9607-4706-A21F-95B513AEB6A7}"/>
              </a:ext>
            </a:extLst>
          </p:cNvPr>
          <p:cNvPicPr>
            <a:picLocks noChangeAspect="1"/>
          </p:cNvPicPr>
          <p:nvPr/>
        </p:nvPicPr>
        <p:blipFill rotWithShape="1">
          <a:blip r:embed="rId2"/>
          <a:srcRect l="18115" t="19062" r="29155" b="33652"/>
          <a:stretch/>
        </p:blipFill>
        <p:spPr>
          <a:xfrm>
            <a:off x="667548" y="504497"/>
            <a:ext cx="11194811" cy="5644055"/>
          </a:xfrm>
          <a:prstGeom prst="rect">
            <a:avLst/>
          </a:prstGeom>
        </p:spPr>
      </p:pic>
    </p:spTree>
    <p:extLst>
      <p:ext uri="{BB962C8B-B14F-4D97-AF65-F5344CB8AC3E}">
        <p14:creationId xmlns:p14="http://schemas.microsoft.com/office/powerpoint/2010/main" val="189431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id="{5AB6D40A-2A0A-AF3D-8CF7-3ECD37765637}"/>
              </a:ext>
            </a:extLst>
          </p:cNvPr>
          <p:cNvSpPr>
            <a:spLocks noGrp="1"/>
          </p:cNvSpPr>
          <p:nvPr>
            <p:ph type="ctrTitle"/>
          </p:nvPr>
        </p:nvSpPr>
        <p:spPr>
          <a:xfrm>
            <a:off x="2770950" y="-2131304"/>
            <a:ext cx="7687767" cy="3291840"/>
          </a:xfrm>
        </p:spPr>
        <p:txBody>
          <a:bodyPr rtlCol="0"/>
          <a:lstStyle>
            <a:defPPr>
              <a:defRPr lang="es-ES"/>
            </a:defPPr>
          </a:lstStyle>
          <a:p>
            <a:pPr algn="l"/>
            <a:r>
              <a:rPr lang="es-MX" i="0" dirty="0">
                <a:effectLst/>
                <a:latin typeface="var(--font-fk-grotesk)"/>
              </a:rPr>
              <a:t>Progresión Armónica</a:t>
            </a:r>
          </a:p>
        </p:txBody>
      </p:sp>
      <p:sp>
        <p:nvSpPr>
          <p:cNvPr id="3" name="Marcador de texto 2">
            <a:extLst>
              <a:ext uri="{FF2B5EF4-FFF2-40B4-BE49-F238E27FC236}">
                <a16:creationId xmlns:a16="http://schemas.microsoft.com/office/drawing/2014/main" id="{591442CD-A26D-1761-8CE7-8BC3075BB4ED}"/>
              </a:ext>
            </a:extLst>
          </p:cNvPr>
          <p:cNvSpPr>
            <a:spLocks noGrp="1"/>
          </p:cNvSpPr>
          <p:nvPr>
            <p:ph type="body" sz="quarter" idx="11"/>
          </p:nvPr>
        </p:nvSpPr>
        <p:spPr>
          <a:xfrm>
            <a:off x="438411" y="1505727"/>
            <a:ext cx="10020306" cy="1645920"/>
          </a:xfrm>
        </p:spPr>
        <p:txBody>
          <a:bodyPr rtlCol="0">
            <a:normAutofit/>
          </a:bodyPr>
          <a:lstStyle>
            <a:defPPr>
              <a:defRPr lang="es-ES"/>
            </a:defPPr>
          </a:lstStyle>
          <a:p>
            <a:pPr rtl="0"/>
            <a:r>
              <a:rPr lang="es-ES" b="0" i="0" dirty="0">
                <a:effectLst/>
                <a:latin typeface="__fkGroteskNeue_598ab8"/>
              </a:rPr>
              <a:t>La progresión armónica es una sucesión derivada de los recíprocos de una progresión aritmética. Si los términos de una progresión aritmética son </a:t>
            </a:r>
            <a:r>
              <a:rPr lang="es-ES" b="0" i="0" dirty="0">
                <a:effectLst/>
                <a:latin typeface="KaTeX_Main"/>
              </a:rPr>
              <a:t>a1,a2,a3,...</a:t>
            </a:r>
            <a:r>
              <a:rPr lang="es-ES" b="0" i="1" dirty="0">
                <a:effectLst/>
                <a:latin typeface="KaTeX_Math"/>
              </a:rPr>
              <a:t>a</a:t>
            </a:r>
            <a:r>
              <a:rPr lang="es-ES" b="0" i="0" dirty="0">
                <a:effectLst/>
                <a:latin typeface="KaTeX_Main"/>
              </a:rPr>
              <a:t>1​,</a:t>
            </a:r>
            <a:r>
              <a:rPr lang="es-ES" b="0" i="1" dirty="0">
                <a:effectLst/>
                <a:latin typeface="KaTeX_Math"/>
              </a:rPr>
              <a:t>a</a:t>
            </a:r>
            <a:r>
              <a:rPr lang="es-ES" b="0" i="0" dirty="0">
                <a:effectLst/>
                <a:latin typeface="KaTeX_Main"/>
              </a:rPr>
              <a:t>2​,</a:t>
            </a:r>
            <a:r>
              <a:rPr lang="es-ES" b="0" i="1" dirty="0">
                <a:effectLst/>
                <a:latin typeface="KaTeX_Math"/>
              </a:rPr>
              <a:t>a</a:t>
            </a:r>
            <a:r>
              <a:rPr lang="es-ES" b="0" i="0" dirty="0">
                <a:effectLst/>
                <a:latin typeface="KaTeX_Main"/>
              </a:rPr>
              <a:t>3​,...</a:t>
            </a:r>
            <a:r>
              <a:rPr lang="es-ES" b="0" i="0" dirty="0">
                <a:effectLst/>
                <a:latin typeface="__fkGroteskNeue_598ab8"/>
              </a:rPr>
              <a:t>, entonces los términos de la progresión armónica son</a:t>
            </a:r>
            <a:endParaRPr lang="es-ES" dirty="0"/>
          </a:p>
        </p:txBody>
      </p:sp>
      <p:pic>
        <p:nvPicPr>
          <p:cNvPr id="4" name="Imagen 3">
            <a:extLst>
              <a:ext uri="{FF2B5EF4-FFF2-40B4-BE49-F238E27FC236}">
                <a16:creationId xmlns:a16="http://schemas.microsoft.com/office/drawing/2014/main" id="{1EE87943-C497-426E-9CF5-4E150C875303}"/>
              </a:ext>
            </a:extLst>
          </p:cNvPr>
          <p:cNvPicPr>
            <a:picLocks noChangeAspect="1"/>
          </p:cNvPicPr>
          <p:nvPr/>
        </p:nvPicPr>
        <p:blipFill rotWithShape="1">
          <a:blip r:embed="rId3"/>
          <a:srcRect l="41301" t="58634" r="51199" b="36980"/>
          <a:stretch/>
        </p:blipFill>
        <p:spPr>
          <a:xfrm>
            <a:off x="3829046" y="2806456"/>
            <a:ext cx="4533906" cy="1490596"/>
          </a:xfrm>
          <a:prstGeom prst="rect">
            <a:avLst/>
          </a:prstGeom>
        </p:spPr>
      </p:pic>
      <p:sp>
        <p:nvSpPr>
          <p:cNvPr id="8" name="Marcador de texto 2">
            <a:extLst>
              <a:ext uri="{FF2B5EF4-FFF2-40B4-BE49-F238E27FC236}">
                <a16:creationId xmlns:a16="http://schemas.microsoft.com/office/drawing/2014/main" id="{B91F6A14-795D-4675-9DFF-0B693AD478A6}"/>
              </a:ext>
            </a:extLst>
          </p:cNvPr>
          <p:cNvSpPr txBox="1">
            <a:spLocks/>
          </p:cNvSpPr>
          <p:nvPr/>
        </p:nvSpPr>
        <p:spPr>
          <a:xfrm>
            <a:off x="677917" y="4797567"/>
            <a:ext cx="10904482" cy="1645920"/>
          </a:xfrm>
          <a:prstGeom prst="rect">
            <a:avLst/>
          </a:prstGeom>
        </p:spPr>
        <p:txBody>
          <a:bodyPr vert="horz" lIns="0" tIns="0" rIns="0" bIns="0" rtlCol="0">
            <a:normAutofit/>
          </a:bodyPr>
          <a:lstStyle>
            <a:defPPr>
              <a:defRPr lang="es-ES"/>
            </a:defPPr>
            <a:lvl1pPr marL="0" indent="0" algn="l" defTabSz="914400" rtl="0" eaLnBrk="1" latinLnBrk="0" hangingPunct="1">
              <a:lnSpc>
                <a:spcPct val="90000"/>
              </a:lnSpc>
              <a:spcBef>
                <a:spcPts val="1000"/>
              </a:spcBef>
              <a:buFont typeface="Arial" panose="020B0604020202020204" pitchFamily="34" charset="0"/>
              <a:buNone/>
              <a:defRPr lang="es-ES" sz="2400" b="1" i="0" kern="1200">
                <a:solidFill>
                  <a:schemeClr val="tx2">
                    <a:lumMod val="75000"/>
                  </a:schemeClr>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es-ES" sz="40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es-ES" sz="4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es-ES" sz="40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es-ES"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r>
              <a:rPr lang="es-ES" b="0" i="0" dirty="0">
                <a:effectLst/>
                <a:latin typeface="__fkGroteskNeue_598ab8"/>
              </a:rPr>
              <a:t>Este tipo de progresión se utiliza en diversas aplicaciones matemáticas y financieras, especialmente en situaciones donde se requiere calcular promedios ponderados o tasas efectivas</a:t>
            </a:r>
            <a:endParaRPr lang="es-ES" dirty="0"/>
          </a:p>
        </p:txBody>
      </p:sp>
    </p:spTree>
    <p:extLst>
      <p:ext uri="{BB962C8B-B14F-4D97-AF65-F5344CB8AC3E}">
        <p14:creationId xmlns:p14="http://schemas.microsoft.com/office/powerpoint/2010/main" val="2039059756"/>
      </p:ext>
    </p:extLst>
  </p:cSld>
  <p:clrMapOvr>
    <a:masterClrMapping/>
  </p:clrMapOvr>
</p:sld>
</file>

<file path=ppt/theme/theme1.xml><?xml version="1.0" encoding="utf-8"?>
<a:theme xmlns:a="http://schemas.openxmlformats.org/drawingml/2006/main" name="Personalizar">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7_TF78853419_Win32" id="{89881BBC-4720-4DBD-B653-230ED84EDDDD}" vid="{D5D0700E-9D65-401B-B37B-B3D39C01EE2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Retrospect</Template>
  <TotalTime>104</TotalTime>
  <Words>508</Words>
  <Application>Microsoft Office PowerPoint</Application>
  <PresentationFormat>Panorámica</PresentationFormat>
  <Paragraphs>44</Paragraphs>
  <Slides>11</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__fkGroteskNeue_598ab8</vt:lpstr>
      <vt:lpstr>Arial</vt:lpstr>
      <vt:lpstr>Calibri</vt:lpstr>
      <vt:lpstr>Franklin Gothic Book</vt:lpstr>
      <vt:lpstr>Franklin Gothic Demi</vt:lpstr>
      <vt:lpstr>KaTeX_Main</vt:lpstr>
      <vt:lpstr>KaTeX_Math</vt:lpstr>
      <vt:lpstr>var(--font-fk-grotesk)</vt:lpstr>
      <vt:lpstr>Personalizar</vt:lpstr>
      <vt:lpstr>PROGRESIONES</vt:lpstr>
      <vt:lpstr>Ética en la Matemática </vt:lpstr>
      <vt:lpstr>Progresión Aritmética</vt:lpstr>
      <vt:lpstr>EJERCICOS PRACTICOS </vt:lpstr>
      <vt:lpstr>Presentación de PowerPoint</vt:lpstr>
      <vt:lpstr>Progresión Geométrica </vt:lpstr>
      <vt:lpstr>EJERCICOS PRACTICOS – PROGRECION GEOMETRICA </vt:lpstr>
      <vt:lpstr>Presentación de PowerPoint</vt:lpstr>
      <vt:lpstr>Progresión Armónica</vt:lpstr>
      <vt:lpstr>EJERCICOS PRACTICOS- PROGRECION ARMONICA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PROGRESIONES</dc:title>
  <dc:creator>Dennys Javier Ramirez Perez</dc:creator>
  <cp:lastModifiedBy>Usuario</cp:lastModifiedBy>
  <cp:revision>4</cp:revision>
  <dcterms:created xsi:type="dcterms:W3CDTF">2025-01-17T19:00:35Z</dcterms:created>
  <dcterms:modified xsi:type="dcterms:W3CDTF">2025-04-04T22:28:26Z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