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16"/>
  </p:notesMasterIdLst>
  <p:sldIdLst>
    <p:sldId id="256" r:id="rId2"/>
    <p:sldId id="371" r:id="rId3"/>
    <p:sldId id="335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51" r:id="rId12"/>
    <p:sldId id="353" r:id="rId13"/>
    <p:sldId id="356" r:id="rId14"/>
    <p:sldId id="279" r:id="rId1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BDAFD-9B52-4E6E-9B3E-4664994669F8}" type="datetimeFigureOut">
              <a:rPr lang="es-EC" smtClean="0"/>
              <a:t>6/11/2022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MX" dirty="0"/>
              <a:t>Realizado por: </a:t>
            </a:r>
            <a:r>
              <a:rPr lang="es-MX" dirty="0" err="1"/>
              <a:t>Ing.Ronny</a:t>
            </a:r>
            <a:r>
              <a:rPr lang="es-MX" dirty="0"/>
              <a:t> Cruz </a:t>
            </a:r>
            <a:r>
              <a:rPr lang="es-MX" dirty="0" err="1"/>
              <a:t>Msc</a:t>
            </a:r>
            <a:r>
              <a:rPr lang="es-MX" dirty="0"/>
              <a:t>.</a:t>
            </a:r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CC242-4187-494A-8FE9-EF2EBAE527C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302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C242-4187-494A-8FE9-EF2EBAE527C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434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30F9EB-0E4C-43D7-861E-A043C73BAC1A}" type="datetime1">
              <a:rPr lang="es-EC" smtClean="0"/>
              <a:t>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927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9943-A144-4807-90AB-AC748E9C43CC}" type="datetime1">
              <a:rPr lang="es-EC" smtClean="0"/>
              <a:t>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535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BBB-9401-4286-886E-C33AB6D81DD5}" type="datetime1">
              <a:rPr lang="es-EC" smtClean="0"/>
              <a:t>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394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FB7E-599D-4FAC-948B-69A8642B646B}" type="datetime1">
              <a:rPr lang="es-EC" smtClean="0"/>
              <a:t>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2698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939D10-F3CA-406F-B444-A47C90A90309}" type="datetime1">
              <a:rPr lang="es-EC" smtClean="0"/>
              <a:t>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866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5B0F-A33F-4C7E-AC02-34757100DA2E}" type="datetime1">
              <a:rPr lang="es-EC" smtClean="0"/>
              <a:t>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994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A2C6-5D16-4411-8D6E-F091EAE0FDD1}" type="datetime1">
              <a:rPr lang="es-EC" smtClean="0"/>
              <a:t>6/11/2022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50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ADB-F387-4BDF-91C9-ECBA405B4A97}" type="datetime1">
              <a:rPr lang="es-EC" smtClean="0"/>
              <a:t>6/11/2022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361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4E04-BD37-418C-938E-30AFEDE5DC34}" type="datetime1">
              <a:rPr lang="es-EC" smtClean="0"/>
              <a:t>6/11/2022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07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38FB13-CBF9-4488-9948-F592DB81DF76}" type="datetime1">
              <a:rPr lang="es-EC" smtClean="0"/>
              <a:t>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839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25F5B1-8F06-4AC2-9167-3CE22544FF3B}" type="datetime1">
              <a:rPr lang="es-EC" smtClean="0"/>
              <a:t>6/11/2022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295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FB6B0BE-ABC5-4442-B468-98FB1A1518B8}" type="datetime1">
              <a:rPr lang="es-EC" smtClean="0"/>
              <a:t>6/11/2022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9A742C-C6FE-41A4-BEE3-C4474C97C77D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187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713867" y="521756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UNIVERSIDAD NACIONAL DE CHIMBORAZO</a:t>
            </a:r>
          </a:p>
          <a:p>
            <a:pPr algn="ctr"/>
            <a:r>
              <a:rPr lang="es-MX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FACULTAD DE INGENIERÍA</a:t>
            </a:r>
          </a:p>
          <a:p>
            <a:pPr algn="ctr"/>
            <a:r>
              <a:rPr lang="es-MX" sz="2400" b="1" dirty="0">
                <a:solidFill>
                  <a:prstClr val="black"/>
                </a:solidFill>
                <a:latin typeface="Book Antiqua" panose="02040602050305030304" pitchFamily="18" charset="0"/>
              </a:rPr>
              <a:t>TRÁNSITO Y TRANSPORTES</a:t>
            </a:r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32" y="355665"/>
            <a:ext cx="1242875" cy="1233477"/>
          </a:xfrm>
          <a:prstGeom prst="rect">
            <a:avLst/>
          </a:prstGeom>
          <a:noFill/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39" y="252287"/>
            <a:ext cx="141128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90081" y="3045496"/>
            <a:ext cx="8061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"/>
              </a:rPr>
              <a:t>SISTEMAS Y MODOS DE TRANSPORTE</a:t>
            </a:r>
            <a:endParaRPr kumimoji="0" lang="es-AR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</a:endParaRP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B3BB5644-5B6A-9F18-691A-348213427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588" y="4941701"/>
            <a:ext cx="4129010" cy="650951"/>
          </a:xfrm>
        </p:spPr>
        <p:txBody>
          <a:bodyPr/>
          <a:lstStyle/>
          <a:p>
            <a:r>
              <a:rPr lang="es-EC" dirty="0"/>
              <a:t>Ing. Angel Paredes García </a:t>
            </a:r>
            <a:r>
              <a:rPr lang="es-EC" dirty="0" err="1"/>
              <a:t>Msc</a:t>
            </a:r>
            <a:r>
              <a:rPr lang="es-EC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756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23665" y="1628507"/>
            <a:ext cx="1081915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Finalmente, debe hacerse énfasis en lo siguiente: el Ingeniero de Tránsito debe estar capacitado para encontrar la mejor solución al menor costo posible.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Naturalmente, puede pensarse en infinidad de soluciones por demás costosas, pero el técnico preparado en la materia además de estar capacitado para encontrar esta mejor solución debe desarrollar eficientemente acciones a largo plazo, que tiendan a mejorar las condiciones del tránsito sin poner restricciones innecesarias al mismo.</a:t>
            </a:r>
          </a:p>
        </p:txBody>
      </p:sp>
    </p:spTree>
    <p:extLst>
      <p:ext uri="{BB962C8B-B14F-4D97-AF65-F5344CB8AC3E}">
        <p14:creationId xmlns:p14="http://schemas.microsoft.com/office/powerpoint/2010/main" val="281552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-1" t="1718" r="-479"/>
          <a:stretch/>
        </p:blipFill>
        <p:spPr>
          <a:xfrm>
            <a:off x="2363273" y="296213"/>
            <a:ext cx="7656490" cy="561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3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sistema de transporte ferroviario"/>
          <p:cNvSpPr>
            <a:spLocks noChangeAspect="1" noChangeArrowheads="1"/>
          </p:cNvSpPr>
          <p:nvPr/>
        </p:nvSpPr>
        <p:spPr bwMode="auto">
          <a:xfrm>
            <a:off x="155575" y="-1608138"/>
            <a:ext cx="75914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08" y="24171"/>
            <a:ext cx="6101558" cy="26897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01" y="2769203"/>
            <a:ext cx="6396373" cy="36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6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8" y="71979"/>
            <a:ext cx="5080179" cy="33630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90" y="2983491"/>
            <a:ext cx="5843521" cy="387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03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642" t="48203" r="-137" b="14254"/>
          <a:stretch/>
        </p:blipFill>
        <p:spPr>
          <a:xfrm>
            <a:off x="984254" y="898358"/>
            <a:ext cx="10641075" cy="55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2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6170" y="1241537"/>
            <a:ext cx="106747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mayoría de las actividades globales de transporte se llevan a cabo en cinco grandes sistemas: carretero, ferroviario, aéreo, acuático y de flujos continuos. Cada uno de ellos se divide en dos o más modos específicos, y se evalúan en términos de los siguientes atributos: 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: Grado de accesibilidad al sistema, facilidad de rutas directas entre puntos extremos y facilidad para acomodar un tránsito variado.</a:t>
            </a:r>
          </a:p>
          <a:p>
            <a:pPr marL="457200" indent="-457200" algn="just">
              <a:buAutoNum type="arabicPeriod"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Movilidad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: Cantidad de tránsito que puede acomodar el sistema (capacidad) y la rapidez con la que éste se puede transportar.</a:t>
            </a:r>
          </a:p>
          <a:p>
            <a:pPr marL="457200" indent="-457200" algn="just">
              <a:buAutoNum type="arabicPeriod"/>
            </a:pP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: Relación entre los costos totales (directos más indirectos) del transporte y su productividad.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B95BEF-630A-A390-2177-660FFEC5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170" y="575245"/>
            <a:ext cx="5878188" cy="66629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2800" b="1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y modos de transporte:</a:t>
            </a:r>
            <a:endParaRPr lang="es-EC" sz="2800" b="1" spc="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6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27" r="-381"/>
          <a:stretch/>
        </p:blipFill>
        <p:spPr>
          <a:xfrm>
            <a:off x="1639868" y="744493"/>
            <a:ext cx="9669816" cy="56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D3386F4-D105-8C77-B0C1-914F6D42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81" y="401053"/>
            <a:ext cx="11211380" cy="62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3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6170" y="760274"/>
            <a:ext cx="1067477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Definido de esta manera el marco de referencia de la Ingeniería de Tránsito, en esta importante rama se analiza en forma pormenorizada lo siguiente: 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del tránsito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: Se analizan los diversos factores y las limitaciones de los vehículos y los usuarios como elementos de la corriente de tránsito. Se investigan la velocidad, el volumen y la densidad; el origen y destino del movimiento; la capacidad de las calles y carreteras; el funcionamiento de pasos a desnivel, terminales, intersecciones canalizadas; se analizan los accidentes, etc.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Así se pone en evidencia la influencia de la capacidad y las limitaciones del usuario en el tránsito; se estudia al usuario particularmente desde el punto de vista psíquico-físico, indicándose la rapidez de las reacciones para frenar, para acelerar, para maniobrar, su resistencia al cansancio, etc., empleando en todo esto, métodos modernos e instrumentos psicotécnicos, así como la metodología estadística.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B95BEF-630A-A390-2177-660FFEC5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170" y="270445"/>
            <a:ext cx="5878188" cy="666292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MX" sz="2800" b="1" dirty="0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Alcances de la ingeniería de tránsito</a:t>
            </a:r>
            <a:endParaRPr lang="es-EC" sz="2800" b="1" spc="0" dirty="0">
              <a:ln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2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6170" y="705177"/>
            <a:ext cx="1067477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2. Reglamentación del tránsito: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La técnica debe establecer las bases para los reglamentos del tránsito; debe señalar sus objeciones, legitimidad y eficacia, así como sanciones y procedimientos para modificarlos y mejorarlos. 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Así, por ejemplo, deben ser estudiadas las reglas en materia de licencias; responsabilidad de los conductores; peso y dimensiones de los vehículos; accesorios obligatorios y equipo de iluminación, acústicos y de señalamiento; revista periódica; comportamiento en la circulación, etc.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Igual atención se da a otros aspectos, tales como: prioridad del paso; tránsito en un sentido; zonificación de la velocidad; limitaciones en el tiempo de estacionamiento; control policiaco en las intersecciones; procedimiento legal y sanciones relacionadas con accidentes; peatones y transporte público.</a:t>
            </a:r>
          </a:p>
        </p:txBody>
      </p:sp>
    </p:spTree>
    <p:extLst>
      <p:ext uri="{BB962C8B-B14F-4D97-AF65-F5344CB8AC3E}">
        <p14:creationId xmlns:p14="http://schemas.microsoft.com/office/powerpoint/2010/main" val="325318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6170" y="1129242"/>
            <a:ext cx="69209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3. Señalamiento y dispositivos de control: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Este aspecto tiene por objeto determinar los proyectos, construcción, conservación y uso de las señales, iluminación, dispositivos de control, etc. Los estudios deben complementarse con investigaciones de laboratorio. 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Aunque el técnico en tránsito no es responsable de la fabricación de estas señales y semáforos, a él incumbe señalar su alcance, promover su empleo y juzgar su eficiencia.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31F4D1-8923-B5F6-5B6A-5E70FE455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34" y="1505447"/>
            <a:ext cx="3029004" cy="39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23665" y="0"/>
            <a:ext cx="1081915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4. Planificación vial: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 indispensable, en la Ingeniería de Tránsito, realizar investigaciones y analizar los diferentes métodos, para planificar la vialidad en un país, en una municipalidad o en una pequeña área, para poder adaptar el desarrollo de las calles y carreteras a las necesidades del tránsito.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Parte de esta investigación está exclusivamente a la planificación de la vialidad urbana, que permite conocer los problemas que se presentan al analizar el crecimiento demográfico, las tendencias al aumento en el número de vehículos y la demanda de movimiento de una zona a otra.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 reconocido que el tránsito es uno de los factores más importantes en el crecimiento y transformación de un centro urbano y de una región, y es por esto que el punto de vista del Ingeniero de Tránsito debe ser considerado en toda programación urbanística y en toda planificación de política económica.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El técnico a su vez debe acostumbrarse a tener en cuenta en sus trabajos las distintas exigencias de la colectividad, de la higiene, seguridad, actividades comerciales e industriales, etc.</a:t>
            </a:r>
          </a:p>
        </p:txBody>
      </p:sp>
    </p:spTree>
    <p:extLst>
      <p:ext uri="{BB962C8B-B14F-4D97-AF65-F5344CB8AC3E}">
        <p14:creationId xmlns:p14="http://schemas.microsoft.com/office/powerpoint/2010/main" val="55105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23665" y="0"/>
            <a:ext cx="108191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algn="just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5. Administración: </a:t>
            </a: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Es necesario examinar las relaciones entre las distintas dependencias públicas que tienen competencia en materia vial y su actividad administrativa al respecto. Deben considerarse los distintos aspectos tales como: económico, político, fiscal, de relaciones públicas, de sanciones, etc.</a:t>
            </a:r>
          </a:p>
          <a:p>
            <a:pPr algn="just"/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A su vez, la Ingeniería de Tránsito del futuro, deberá ir muy de la mano con temas tales como: 1) los sistemas intermodales, donde el transporte masivo juega un papel importante; 2) el progreso en los sistemas de transporte inteligentes, a través del uso de las comunicaciones satelitales y la tecnología de las computadoras; 3) la preservación de la función y jerarquía del sistema vial, mediante el diseño o rediseño de buenas prácticas, que permitan el acceso a la tierra; 4) el manejo de la congestión, debido a que la expansión potencial para nuevas vialidades es muy limitada y a menudo no factible; 5) el aseguramiento de la movilidad; y 6) el impacto ambiental, relacionado con el ruido, la calidad del aire, humedales, zonas históricas, alamedas, fuentes naturales, especies animales y vegetales, energía, impactos sociales e impactos económicos.</a:t>
            </a:r>
          </a:p>
        </p:txBody>
      </p:sp>
    </p:spTree>
    <p:extLst>
      <p:ext uri="{BB962C8B-B14F-4D97-AF65-F5344CB8AC3E}">
        <p14:creationId xmlns:p14="http://schemas.microsoft.com/office/powerpoint/2010/main" val="156970368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11674</TotalTime>
  <Words>1016</Words>
  <Application>Microsoft Office PowerPoint</Application>
  <PresentationFormat>Panorámica</PresentationFormat>
  <Paragraphs>48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Calibri </vt:lpstr>
      <vt:lpstr>Candara</vt:lpstr>
      <vt:lpstr>Franklin Gothic Book</vt:lpstr>
      <vt:lpstr>Crop</vt:lpstr>
      <vt:lpstr>Presentación de PowerPoint</vt:lpstr>
      <vt:lpstr>Sistemas y modos de transporte:</vt:lpstr>
      <vt:lpstr>Presentación de PowerPoint</vt:lpstr>
      <vt:lpstr>Presentación de PowerPoint</vt:lpstr>
      <vt:lpstr>Alcances de la ingeniería de tránsito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TRANSPORTE</dc:title>
  <dc:creator>SYSTEMarket</dc:creator>
  <cp:lastModifiedBy>Angel Edmundo Paredes Garcia</cp:lastModifiedBy>
  <cp:revision>125</cp:revision>
  <dcterms:created xsi:type="dcterms:W3CDTF">2018-04-26T17:41:30Z</dcterms:created>
  <dcterms:modified xsi:type="dcterms:W3CDTF">2022-11-06T22:40:56Z</dcterms:modified>
</cp:coreProperties>
</file>