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80" r:id="rId4"/>
    <p:sldId id="265" r:id="rId5"/>
    <p:sldId id="266" r:id="rId6"/>
    <p:sldId id="267" r:id="rId7"/>
    <p:sldId id="268" r:id="rId8"/>
    <p:sldId id="269" r:id="rId9"/>
    <p:sldId id="270" r:id="rId10"/>
    <p:sldId id="271" r:id="rId11"/>
    <p:sldId id="272" r:id="rId12"/>
    <p:sldId id="273" r:id="rId13"/>
    <p:sldId id="274" r:id="rId14"/>
    <p:sldId id="275" r:id="rId15"/>
    <p:sldId id="278" r:id="rId16"/>
    <p:sldId id="276" r:id="rId17"/>
    <p:sldId id="277" r:id="rId18"/>
    <p:sldId id="263" r:id="rId19"/>
    <p:sldId id="282" r:id="rId20"/>
    <p:sldId id="283" r:id="rId21"/>
    <p:sldId id="284" r:id="rId22"/>
    <p:sldId id="257"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52566-11A9-4CE0-90C2-F540EA405C56}" v="6" dt="2020-07-27T14:29:22.4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67" d="100"/>
          <a:sy n="67" d="100"/>
        </p:scale>
        <p:origin x="6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del consuelo orozco coronel" userId="7ce82f6925308fe4" providerId="LiveId" clId="{B0852566-11A9-4CE0-90C2-F540EA405C56}"/>
    <pc:docChg chg="custSel mod addSld delSld modSld sldOrd">
      <pc:chgData name="maria del consuelo orozco coronel" userId="7ce82f6925308fe4" providerId="LiveId" clId="{B0852566-11A9-4CE0-90C2-F540EA405C56}" dt="2020-07-27T14:31:38.060" v="113" actId="6549"/>
      <pc:docMkLst>
        <pc:docMk/>
      </pc:docMkLst>
      <pc:sldChg chg="modSp mod">
        <pc:chgData name="maria del consuelo orozco coronel" userId="7ce82f6925308fe4" providerId="LiveId" clId="{B0852566-11A9-4CE0-90C2-F540EA405C56}" dt="2020-07-20T21:10:50.882" v="0" actId="313"/>
        <pc:sldMkLst>
          <pc:docMk/>
          <pc:sldMk cId="1626640908" sldId="261"/>
        </pc:sldMkLst>
        <pc:graphicFrameChg chg="modGraphic">
          <ac:chgData name="maria del consuelo orozco coronel" userId="7ce82f6925308fe4" providerId="LiveId" clId="{B0852566-11A9-4CE0-90C2-F540EA405C56}" dt="2020-07-20T21:10:50.882" v="0" actId="313"/>
          <ac:graphicFrameMkLst>
            <pc:docMk/>
            <pc:sldMk cId="1626640908" sldId="261"/>
            <ac:graphicFrameMk id="4" creationId="{8659E56C-5620-4787-9240-23633B06EEF8}"/>
          </ac:graphicFrameMkLst>
        </pc:graphicFrameChg>
      </pc:sldChg>
      <pc:sldChg chg="modSp mod">
        <pc:chgData name="maria del consuelo orozco coronel" userId="7ce82f6925308fe4" providerId="LiveId" clId="{B0852566-11A9-4CE0-90C2-F540EA405C56}" dt="2020-07-27T14:24:55.244" v="30" actId="403"/>
        <pc:sldMkLst>
          <pc:docMk/>
          <pc:sldMk cId="3616651529" sldId="262"/>
        </pc:sldMkLst>
        <pc:spChg chg="mod">
          <ac:chgData name="maria del consuelo orozco coronel" userId="7ce82f6925308fe4" providerId="LiveId" clId="{B0852566-11A9-4CE0-90C2-F540EA405C56}" dt="2020-07-27T14:24:47.152" v="25" actId="27636"/>
          <ac:spMkLst>
            <pc:docMk/>
            <pc:sldMk cId="3616651529" sldId="262"/>
            <ac:spMk id="2" creationId="{AC2953C6-7956-4C2D-AABF-5C55EEDF49CD}"/>
          </ac:spMkLst>
        </pc:spChg>
        <pc:spChg chg="mod">
          <ac:chgData name="maria del consuelo orozco coronel" userId="7ce82f6925308fe4" providerId="LiveId" clId="{B0852566-11A9-4CE0-90C2-F540EA405C56}" dt="2020-07-27T14:24:55.244" v="30" actId="403"/>
          <ac:spMkLst>
            <pc:docMk/>
            <pc:sldMk cId="3616651529" sldId="262"/>
            <ac:spMk id="3" creationId="{72236004-077A-4388-A5C3-72D728BFD7E5}"/>
          </ac:spMkLst>
        </pc:spChg>
      </pc:sldChg>
      <pc:sldChg chg="ord">
        <pc:chgData name="maria del consuelo orozco coronel" userId="7ce82f6925308fe4" providerId="LiveId" clId="{B0852566-11A9-4CE0-90C2-F540EA405C56}" dt="2020-07-27T14:31:13.345" v="102"/>
        <pc:sldMkLst>
          <pc:docMk/>
          <pc:sldMk cId="2610041769" sldId="263"/>
        </pc:sldMkLst>
      </pc:sldChg>
      <pc:sldChg chg="modSp mod">
        <pc:chgData name="maria del consuelo orozco coronel" userId="7ce82f6925308fe4" providerId="LiveId" clId="{B0852566-11A9-4CE0-90C2-F540EA405C56}" dt="2020-07-27T14:28:01.962" v="69" actId="14100"/>
        <pc:sldMkLst>
          <pc:docMk/>
          <pc:sldMk cId="3344666825" sldId="265"/>
        </pc:sldMkLst>
        <pc:spChg chg="mod">
          <ac:chgData name="maria del consuelo orozco coronel" userId="7ce82f6925308fe4" providerId="LiveId" clId="{B0852566-11A9-4CE0-90C2-F540EA405C56}" dt="2020-07-27T14:27:48.751" v="66" actId="403"/>
          <ac:spMkLst>
            <pc:docMk/>
            <pc:sldMk cId="3344666825" sldId="265"/>
            <ac:spMk id="2" creationId="{65D15EE1-B190-41DC-86F7-20C3BA1DA047}"/>
          </ac:spMkLst>
        </pc:spChg>
        <pc:spChg chg="mod">
          <ac:chgData name="maria del consuelo orozco coronel" userId="7ce82f6925308fe4" providerId="LiveId" clId="{B0852566-11A9-4CE0-90C2-F540EA405C56}" dt="2020-07-27T14:28:01.962" v="69" actId="14100"/>
          <ac:spMkLst>
            <pc:docMk/>
            <pc:sldMk cId="3344666825" sldId="265"/>
            <ac:spMk id="8" creationId="{6CA9EC46-1F5E-4FE5-97D1-27CAEA482C98}"/>
          </ac:spMkLst>
        </pc:spChg>
      </pc:sldChg>
      <pc:sldChg chg="addSp delSp modSp mod">
        <pc:chgData name="maria del consuelo orozco coronel" userId="7ce82f6925308fe4" providerId="LiveId" clId="{B0852566-11A9-4CE0-90C2-F540EA405C56}" dt="2020-07-27T14:28:41.575" v="77" actId="122"/>
        <pc:sldMkLst>
          <pc:docMk/>
          <pc:sldMk cId="183163325" sldId="269"/>
        </pc:sldMkLst>
        <pc:spChg chg="mod">
          <ac:chgData name="maria del consuelo orozco coronel" userId="7ce82f6925308fe4" providerId="LiveId" clId="{B0852566-11A9-4CE0-90C2-F540EA405C56}" dt="2020-07-27T14:28:41.575" v="77" actId="122"/>
          <ac:spMkLst>
            <pc:docMk/>
            <pc:sldMk cId="183163325" sldId="269"/>
            <ac:spMk id="3" creationId="{13A4B25B-8411-4C01-BE5C-EAB2CECB9074}"/>
          </ac:spMkLst>
        </pc:spChg>
        <pc:spChg chg="mod">
          <ac:chgData name="maria del consuelo orozco coronel" userId="7ce82f6925308fe4" providerId="LiveId" clId="{B0852566-11A9-4CE0-90C2-F540EA405C56}" dt="2020-07-27T14:28:25.454" v="70" actId="26606"/>
          <ac:spMkLst>
            <pc:docMk/>
            <pc:sldMk cId="183163325" sldId="269"/>
            <ac:spMk id="5" creationId="{2B2F0E12-09E7-4542-A9ED-808EADBD22AF}"/>
          </ac:spMkLst>
        </pc:spChg>
        <pc:spChg chg="del">
          <ac:chgData name="maria del consuelo orozco coronel" userId="7ce82f6925308fe4" providerId="LiveId" clId="{B0852566-11A9-4CE0-90C2-F540EA405C56}" dt="2020-07-27T14:28:25.454" v="70" actId="26606"/>
          <ac:spMkLst>
            <pc:docMk/>
            <pc:sldMk cId="183163325" sldId="269"/>
            <ac:spMk id="20" creationId="{9674F1F8-962D-4FF5-B378-D9D2FFDFD27E}"/>
          </ac:spMkLst>
        </pc:spChg>
        <pc:spChg chg="del">
          <ac:chgData name="maria del consuelo orozco coronel" userId="7ce82f6925308fe4" providerId="LiveId" clId="{B0852566-11A9-4CE0-90C2-F540EA405C56}" dt="2020-07-27T14:28:25.454" v="70" actId="26606"/>
          <ac:spMkLst>
            <pc:docMk/>
            <pc:sldMk cId="183163325" sldId="269"/>
            <ac:spMk id="21" creationId="{C701CDB4-05E2-481A-9165-2455B6FE22A8}"/>
          </ac:spMkLst>
        </pc:spChg>
        <pc:spChg chg="del">
          <ac:chgData name="maria del consuelo orozco coronel" userId="7ce82f6925308fe4" providerId="LiveId" clId="{B0852566-11A9-4CE0-90C2-F540EA405C56}" dt="2020-07-27T14:28:25.454" v="70" actId="26606"/>
          <ac:spMkLst>
            <pc:docMk/>
            <pc:sldMk cId="183163325" sldId="269"/>
            <ac:spMk id="22" creationId="{93C43E0F-EC0A-4928-BA40-42313C09961E}"/>
          </ac:spMkLst>
        </pc:spChg>
        <pc:spChg chg="add">
          <ac:chgData name="maria del consuelo orozco coronel" userId="7ce82f6925308fe4" providerId="LiveId" clId="{B0852566-11A9-4CE0-90C2-F540EA405C56}" dt="2020-07-27T14:28:25.454" v="70" actId="26606"/>
          <ac:spMkLst>
            <pc:docMk/>
            <pc:sldMk cId="183163325" sldId="269"/>
            <ac:spMk id="27" creationId="{B8C5E8AB-9755-4F92-B14D-88791F4FC125}"/>
          </ac:spMkLst>
        </pc:spChg>
        <pc:spChg chg="add">
          <ac:chgData name="maria del consuelo orozco coronel" userId="7ce82f6925308fe4" providerId="LiveId" clId="{B0852566-11A9-4CE0-90C2-F540EA405C56}" dt="2020-07-27T14:28:25.454" v="70" actId="26606"/>
          <ac:spMkLst>
            <pc:docMk/>
            <pc:sldMk cId="183163325" sldId="269"/>
            <ac:spMk id="29" creationId="{54F2E435-6009-43BC-8A4B-89A894831DD2}"/>
          </ac:spMkLst>
        </pc:spChg>
        <pc:spChg chg="add">
          <ac:chgData name="maria del consuelo orozco coronel" userId="7ce82f6925308fe4" providerId="LiveId" clId="{B0852566-11A9-4CE0-90C2-F540EA405C56}" dt="2020-07-27T14:28:25.454" v="70" actId="26606"/>
          <ac:spMkLst>
            <pc:docMk/>
            <pc:sldMk cId="183163325" sldId="269"/>
            <ac:spMk id="31" creationId="{4B9EE88D-53BD-40A5-BC4F-3ACBEFC12CF6}"/>
          </ac:spMkLst>
        </pc:spChg>
        <pc:graphicFrameChg chg="mod modGraphic">
          <ac:chgData name="maria del consuelo orozco coronel" userId="7ce82f6925308fe4" providerId="LiveId" clId="{B0852566-11A9-4CE0-90C2-F540EA405C56}" dt="2020-07-27T14:28:25.454" v="70" actId="26606"/>
          <ac:graphicFrameMkLst>
            <pc:docMk/>
            <pc:sldMk cId="183163325" sldId="269"/>
            <ac:graphicFrameMk id="4" creationId="{4F03FC3B-AE38-450A-9E1A-498363DFE8A5}"/>
          </ac:graphicFrameMkLst>
        </pc:graphicFrameChg>
      </pc:sldChg>
      <pc:sldChg chg="modSp mod">
        <pc:chgData name="maria del consuelo orozco coronel" userId="7ce82f6925308fe4" providerId="LiveId" clId="{B0852566-11A9-4CE0-90C2-F540EA405C56}" dt="2020-07-27T14:28:56.935" v="82" actId="1076"/>
        <pc:sldMkLst>
          <pc:docMk/>
          <pc:sldMk cId="1269207293" sldId="270"/>
        </pc:sldMkLst>
        <pc:spChg chg="mod">
          <ac:chgData name="maria del consuelo orozco coronel" userId="7ce82f6925308fe4" providerId="LiveId" clId="{B0852566-11A9-4CE0-90C2-F540EA405C56}" dt="2020-07-27T14:28:56.935" v="82" actId="1076"/>
          <ac:spMkLst>
            <pc:docMk/>
            <pc:sldMk cId="1269207293" sldId="270"/>
            <ac:spMk id="3" creationId="{B92D4C85-B288-4797-92DC-B15EE0719F98}"/>
          </ac:spMkLst>
        </pc:spChg>
      </pc:sldChg>
      <pc:sldChg chg="modSp mod">
        <pc:chgData name="maria del consuelo orozco coronel" userId="7ce82f6925308fe4" providerId="LiveId" clId="{B0852566-11A9-4CE0-90C2-F540EA405C56}" dt="2020-07-27T14:29:32.324" v="88" actId="27636"/>
        <pc:sldMkLst>
          <pc:docMk/>
          <pc:sldMk cId="890641463" sldId="271"/>
        </pc:sldMkLst>
        <pc:spChg chg="mod">
          <ac:chgData name="maria del consuelo orozco coronel" userId="7ce82f6925308fe4" providerId="LiveId" clId="{B0852566-11A9-4CE0-90C2-F540EA405C56}" dt="2020-07-27T14:29:32.324" v="88" actId="27636"/>
          <ac:spMkLst>
            <pc:docMk/>
            <pc:sldMk cId="890641463" sldId="271"/>
            <ac:spMk id="3" creationId="{2D2C25F8-500E-4157-9899-E1B38B86040D}"/>
          </ac:spMkLst>
        </pc:spChg>
        <pc:spChg chg="mod">
          <ac:chgData name="maria del consuelo orozco coronel" userId="7ce82f6925308fe4" providerId="LiveId" clId="{B0852566-11A9-4CE0-90C2-F540EA405C56}" dt="2020-07-27T14:29:22.409" v="85" actId="1076"/>
          <ac:spMkLst>
            <pc:docMk/>
            <pc:sldMk cId="890641463" sldId="271"/>
            <ac:spMk id="5" creationId="{307C5336-FDE5-4A58-9658-0E8FFE9B5C31}"/>
          </ac:spMkLst>
        </pc:spChg>
      </pc:sldChg>
      <pc:sldChg chg="modSp mod">
        <pc:chgData name="maria del consuelo orozco coronel" userId="7ce82f6925308fe4" providerId="LiveId" clId="{B0852566-11A9-4CE0-90C2-F540EA405C56}" dt="2020-07-27T14:30:34.386" v="100" actId="14100"/>
        <pc:sldMkLst>
          <pc:docMk/>
          <pc:sldMk cId="87376238" sldId="278"/>
        </pc:sldMkLst>
        <pc:spChg chg="mod">
          <ac:chgData name="maria del consuelo orozco coronel" userId="7ce82f6925308fe4" providerId="LiveId" clId="{B0852566-11A9-4CE0-90C2-F540EA405C56}" dt="2020-07-27T14:30:21.142" v="94" actId="14100"/>
          <ac:spMkLst>
            <pc:docMk/>
            <pc:sldMk cId="87376238" sldId="278"/>
            <ac:spMk id="2" creationId="{3AED5E1A-A541-4194-A25A-B460EA5442FF}"/>
          </ac:spMkLst>
        </pc:spChg>
        <pc:spChg chg="mod">
          <ac:chgData name="maria del consuelo orozco coronel" userId="7ce82f6925308fe4" providerId="LiveId" clId="{B0852566-11A9-4CE0-90C2-F540EA405C56}" dt="2020-07-27T14:30:34.386" v="100" actId="14100"/>
          <ac:spMkLst>
            <pc:docMk/>
            <pc:sldMk cId="87376238" sldId="278"/>
            <ac:spMk id="3" creationId="{3FD2578D-138E-4E8E-9124-4708AD812594}"/>
          </ac:spMkLst>
        </pc:spChg>
      </pc:sldChg>
      <pc:sldChg chg="modSp mod">
        <pc:chgData name="maria del consuelo orozco coronel" userId="7ce82f6925308fe4" providerId="LiveId" clId="{B0852566-11A9-4CE0-90C2-F540EA405C56}" dt="2020-07-27T14:26:45.453" v="63" actId="403"/>
        <pc:sldMkLst>
          <pc:docMk/>
          <pc:sldMk cId="1717840636" sldId="280"/>
        </pc:sldMkLst>
        <pc:spChg chg="mod">
          <ac:chgData name="maria del consuelo orozco coronel" userId="7ce82f6925308fe4" providerId="LiveId" clId="{B0852566-11A9-4CE0-90C2-F540EA405C56}" dt="2020-07-27T14:26:45.453" v="63" actId="403"/>
          <ac:spMkLst>
            <pc:docMk/>
            <pc:sldMk cId="1717840636" sldId="280"/>
            <ac:spMk id="2" creationId="{9EAF320E-332A-4663-B82C-8BB54549E320}"/>
          </ac:spMkLst>
        </pc:spChg>
        <pc:spChg chg="mod">
          <ac:chgData name="maria del consuelo orozco coronel" userId="7ce82f6925308fe4" providerId="LiveId" clId="{B0852566-11A9-4CE0-90C2-F540EA405C56}" dt="2020-07-27T14:25:17.295" v="37" actId="403"/>
          <ac:spMkLst>
            <pc:docMk/>
            <pc:sldMk cId="1717840636" sldId="280"/>
            <ac:spMk id="3" creationId="{8A37F7FA-29B6-4465-99C3-5792CAD5F830}"/>
          </ac:spMkLst>
        </pc:spChg>
        <pc:spChg chg="mod">
          <ac:chgData name="maria del consuelo orozco coronel" userId="7ce82f6925308fe4" providerId="LiveId" clId="{B0852566-11A9-4CE0-90C2-F540EA405C56}" dt="2020-07-27T14:26:25.697" v="58" actId="1076"/>
          <ac:spMkLst>
            <pc:docMk/>
            <pc:sldMk cId="1717840636" sldId="280"/>
            <ac:spMk id="4" creationId="{D04F66F7-62A6-4D4C-A4F7-1F759D482325}"/>
          </ac:spMkLst>
        </pc:spChg>
      </pc:sldChg>
      <pc:sldChg chg="addSp new del">
        <pc:chgData name="maria del consuelo orozco coronel" userId="7ce82f6925308fe4" providerId="LiveId" clId="{B0852566-11A9-4CE0-90C2-F540EA405C56}" dt="2020-07-27T14:24:05.112" v="14" actId="47"/>
        <pc:sldMkLst>
          <pc:docMk/>
          <pc:sldMk cId="4043294991" sldId="281"/>
        </pc:sldMkLst>
        <pc:picChg chg="add">
          <ac:chgData name="maria del consuelo orozco coronel" userId="7ce82f6925308fe4" providerId="LiveId" clId="{B0852566-11A9-4CE0-90C2-F540EA405C56}" dt="2020-07-26T00:00:35.537" v="2"/>
          <ac:picMkLst>
            <pc:docMk/>
            <pc:sldMk cId="4043294991" sldId="281"/>
            <ac:picMk id="1026" creationId="{5739CCFD-B426-4FDC-BE6A-2CD8D5087F9C}"/>
          </ac:picMkLst>
        </pc:picChg>
      </pc:sldChg>
      <pc:sldChg chg="addSp modSp new mod ord setBg setClrOvrMap">
        <pc:chgData name="maria del consuelo orozco coronel" userId="7ce82f6925308fe4" providerId="LiveId" clId="{B0852566-11A9-4CE0-90C2-F540EA405C56}" dt="2020-07-27T14:31:38.060" v="113" actId="6549"/>
        <pc:sldMkLst>
          <pc:docMk/>
          <pc:sldMk cId="194382277" sldId="282"/>
        </pc:sldMkLst>
        <pc:spChg chg="mod">
          <ac:chgData name="maria del consuelo orozco coronel" userId="7ce82f6925308fe4" providerId="LiveId" clId="{B0852566-11A9-4CE0-90C2-F540EA405C56}" dt="2020-07-27T14:31:38.060" v="113" actId="6549"/>
          <ac:spMkLst>
            <pc:docMk/>
            <pc:sldMk cId="194382277" sldId="282"/>
            <ac:spMk id="2" creationId="{791BA91A-B147-4170-A265-F6AEF0E98365}"/>
          </ac:spMkLst>
        </pc:spChg>
        <pc:spChg chg="mod">
          <ac:chgData name="maria del consuelo orozco coronel" userId="7ce82f6925308fe4" providerId="LiveId" clId="{B0852566-11A9-4CE0-90C2-F540EA405C56}" dt="2020-07-26T00:01:09.152" v="5" actId="26606"/>
          <ac:spMkLst>
            <pc:docMk/>
            <pc:sldMk cId="194382277" sldId="282"/>
            <ac:spMk id="3" creationId="{0B0CAFBC-8127-4594-ADA4-7A8B27FB095A}"/>
          </ac:spMkLst>
        </pc:spChg>
        <pc:spChg chg="add">
          <ac:chgData name="maria del consuelo orozco coronel" userId="7ce82f6925308fe4" providerId="LiveId" clId="{B0852566-11A9-4CE0-90C2-F540EA405C56}" dt="2020-07-26T00:01:09.152" v="5" actId="26606"/>
          <ac:spMkLst>
            <pc:docMk/>
            <pc:sldMk cId="194382277" sldId="282"/>
            <ac:spMk id="71" creationId="{B7743172-17A8-4FA4-8434-B813E03B7665}"/>
          </ac:spMkLst>
        </pc:spChg>
        <pc:spChg chg="add">
          <ac:chgData name="maria del consuelo orozco coronel" userId="7ce82f6925308fe4" providerId="LiveId" clId="{B0852566-11A9-4CE0-90C2-F540EA405C56}" dt="2020-07-26T00:01:09.152" v="5" actId="26606"/>
          <ac:spMkLst>
            <pc:docMk/>
            <pc:sldMk cId="194382277" sldId="282"/>
            <ac:spMk id="73" creationId="{4CE1233C-FD2F-489E-BFDE-086F5FED6491}"/>
          </ac:spMkLst>
        </pc:spChg>
        <pc:picChg chg="add mod">
          <ac:chgData name="maria del consuelo orozco coronel" userId="7ce82f6925308fe4" providerId="LiveId" clId="{B0852566-11A9-4CE0-90C2-F540EA405C56}" dt="2020-07-26T00:01:09.152" v="5" actId="26606"/>
          <ac:picMkLst>
            <pc:docMk/>
            <pc:sldMk cId="194382277" sldId="282"/>
            <ac:picMk id="2050" creationId="{D8E90508-3FFC-4B8D-840B-8709096D8005}"/>
          </ac:picMkLst>
        </pc:picChg>
      </pc:sldChg>
      <pc:sldChg chg="addSp modSp new mod setBg setClrOvrMap">
        <pc:chgData name="maria del consuelo orozco coronel" userId="7ce82f6925308fe4" providerId="LiveId" clId="{B0852566-11A9-4CE0-90C2-F540EA405C56}" dt="2020-07-26T00:01:51.526" v="8" actId="26606"/>
        <pc:sldMkLst>
          <pc:docMk/>
          <pc:sldMk cId="933587943" sldId="283"/>
        </pc:sldMkLst>
        <pc:spChg chg="mod">
          <ac:chgData name="maria del consuelo orozco coronel" userId="7ce82f6925308fe4" providerId="LiveId" clId="{B0852566-11A9-4CE0-90C2-F540EA405C56}" dt="2020-07-26T00:01:51.526" v="8" actId="26606"/>
          <ac:spMkLst>
            <pc:docMk/>
            <pc:sldMk cId="933587943" sldId="283"/>
            <ac:spMk id="2" creationId="{004A35AA-0262-4423-8FA2-CECA24EDDEA7}"/>
          </ac:spMkLst>
        </pc:spChg>
        <pc:spChg chg="mod">
          <ac:chgData name="maria del consuelo orozco coronel" userId="7ce82f6925308fe4" providerId="LiveId" clId="{B0852566-11A9-4CE0-90C2-F540EA405C56}" dt="2020-07-26T00:01:51.526" v="8" actId="26606"/>
          <ac:spMkLst>
            <pc:docMk/>
            <pc:sldMk cId="933587943" sldId="283"/>
            <ac:spMk id="3" creationId="{604B2D30-61E5-43CF-B819-530A465CC69D}"/>
          </ac:spMkLst>
        </pc:spChg>
        <pc:spChg chg="add">
          <ac:chgData name="maria del consuelo orozco coronel" userId="7ce82f6925308fe4" providerId="LiveId" clId="{B0852566-11A9-4CE0-90C2-F540EA405C56}" dt="2020-07-26T00:01:51.526" v="8" actId="26606"/>
          <ac:spMkLst>
            <pc:docMk/>
            <pc:sldMk cId="933587943" sldId="283"/>
            <ac:spMk id="71" creationId="{79277119-B941-4A45-9322-FA2BC135DE62}"/>
          </ac:spMkLst>
        </pc:spChg>
        <pc:spChg chg="add">
          <ac:chgData name="maria del consuelo orozco coronel" userId="7ce82f6925308fe4" providerId="LiveId" clId="{B0852566-11A9-4CE0-90C2-F540EA405C56}" dt="2020-07-26T00:01:51.526" v="8" actId="26606"/>
          <ac:spMkLst>
            <pc:docMk/>
            <pc:sldMk cId="933587943" sldId="283"/>
            <ac:spMk id="73" creationId="{DFDB457D-F372-428B-A10D-41080EF9382A}"/>
          </ac:spMkLst>
        </pc:spChg>
        <pc:picChg chg="add mod">
          <ac:chgData name="maria del consuelo orozco coronel" userId="7ce82f6925308fe4" providerId="LiveId" clId="{B0852566-11A9-4CE0-90C2-F540EA405C56}" dt="2020-07-26T00:01:51.526" v="8" actId="26606"/>
          <ac:picMkLst>
            <pc:docMk/>
            <pc:sldMk cId="933587943" sldId="283"/>
            <ac:picMk id="3074" creationId="{C169382A-4D87-4B0D-9F96-1330CA621589}"/>
          </ac:picMkLst>
        </pc:picChg>
      </pc:sldChg>
      <pc:sldChg chg="addSp modSp new mod setBg setClrOvrMap">
        <pc:chgData name="maria del consuelo orozco coronel" userId="7ce82f6925308fe4" providerId="LiveId" clId="{B0852566-11A9-4CE0-90C2-F540EA405C56}" dt="2020-07-26T00:02:17.632" v="11" actId="26606"/>
        <pc:sldMkLst>
          <pc:docMk/>
          <pc:sldMk cId="4008212032" sldId="284"/>
        </pc:sldMkLst>
        <pc:spChg chg="mod">
          <ac:chgData name="maria del consuelo orozco coronel" userId="7ce82f6925308fe4" providerId="LiveId" clId="{B0852566-11A9-4CE0-90C2-F540EA405C56}" dt="2020-07-26T00:02:17.632" v="11" actId="26606"/>
          <ac:spMkLst>
            <pc:docMk/>
            <pc:sldMk cId="4008212032" sldId="284"/>
            <ac:spMk id="2" creationId="{C534005E-2637-49A2-BBE1-48E0006A6205}"/>
          </ac:spMkLst>
        </pc:spChg>
        <pc:spChg chg="mod">
          <ac:chgData name="maria del consuelo orozco coronel" userId="7ce82f6925308fe4" providerId="LiveId" clId="{B0852566-11A9-4CE0-90C2-F540EA405C56}" dt="2020-07-26T00:02:17.632" v="11" actId="26606"/>
          <ac:spMkLst>
            <pc:docMk/>
            <pc:sldMk cId="4008212032" sldId="284"/>
            <ac:spMk id="3" creationId="{4EE2C504-D656-478E-ABEA-3532BFAC1D5F}"/>
          </ac:spMkLst>
        </pc:spChg>
        <pc:spChg chg="add">
          <ac:chgData name="maria del consuelo orozco coronel" userId="7ce82f6925308fe4" providerId="LiveId" clId="{B0852566-11A9-4CE0-90C2-F540EA405C56}" dt="2020-07-26T00:02:17.632" v="11" actId="26606"/>
          <ac:spMkLst>
            <pc:docMk/>
            <pc:sldMk cId="4008212032" sldId="284"/>
            <ac:spMk id="71" creationId="{79277119-B941-4A45-9322-FA2BC135DE62}"/>
          </ac:spMkLst>
        </pc:spChg>
        <pc:spChg chg="add">
          <ac:chgData name="maria del consuelo orozco coronel" userId="7ce82f6925308fe4" providerId="LiveId" clId="{B0852566-11A9-4CE0-90C2-F540EA405C56}" dt="2020-07-26T00:02:17.632" v="11" actId="26606"/>
          <ac:spMkLst>
            <pc:docMk/>
            <pc:sldMk cId="4008212032" sldId="284"/>
            <ac:spMk id="73" creationId="{DFDB457D-F372-428B-A10D-41080EF9382A}"/>
          </ac:spMkLst>
        </pc:spChg>
        <pc:picChg chg="add mod">
          <ac:chgData name="maria del consuelo orozco coronel" userId="7ce82f6925308fe4" providerId="LiveId" clId="{B0852566-11A9-4CE0-90C2-F540EA405C56}" dt="2020-07-26T00:02:17.632" v="11" actId="26606"/>
          <ac:picMkLst>
            <pc:docMk/>
            <pc:sldMk cId="4008212032" sldId="284"/>
            <ac:picMk id="4098" creationId="{63B04CA9-1535-4575-B5DF-6AD81A1067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7/25/2020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7/25/2020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7/25/2020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Ver las imágenes de origen">
            <a:extLst>
              <a:ext uri="{FF2B5EF4-FFF2-40B4-BE49-F238E27FC236}">
                <a16:creationId xmlns:a16="http://schemas.microsoft.com/office/drawing/2014/main" id="{51879B37-7F80-4D17-9E8A-1410F7BC4F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8" r="12893" b="-1"/>
          <a:stretch/>
        </p:blipFill>
        <p:spPr bwMode="auto">
          <a:xfrm>
            <a:off x="11150" y="0"/>
            <a:ext cx="12203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6DCB648-5207-43C1-A5E9-AA0E6F6D2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9" y="0"/>
            <a:ext cx="12192001" cy="6880304"/>
          </a:xfrm>
          <a:prstGeom prst="rect">
            <a:avLst/>
          </a:prstGeom>
          <a:solidFill>
            <a:schemeClr val="accent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22">
            <a:extLst>
              <a:ext uri="{FF2B5EF4-FFF2-40B4-BE49-F238E27FC236}">
                <a16:creationId xmlns:a16="http://schemas.microsoft.com/office/drawing/2014/main" id="{5C834E9A-5D73-4D16-A65C-0638CA2E7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8F49792-13B4-43E8-B3E4-50A1DCA7C3A9}"/>
              </a:ext>
            </a:extLst>
          </p:cNvPr>
          <p:cNvSpPr>
            <a:spLocks noGrp="1"/>
          </p:cNvSpPr>
          <p:nvPr>
            <p:ph type="ctrTitle"/>
          </p:nvPr>
        </p:nvSpPr>
        <p:spPr>
          <a:xfrm>
            <a:off x="821151" y="4902201"/>
            <a:ext cx="10571999" cy="694862"/>
          </a:xfrm>
        </p:spPr>
        <p:txBody>
          <a:bodyPr>
            <a:normAutofit/>
          </a:bodyPr>
          <a:lstStyle/>
          <a:p>
            <a:pPr algn="ctr">
              <a:lnSpc>
                <a:spcPct val="90000"/>
              </a:lnSpc>
            </a:pPr>
            <a:r>
              <a:rPr lang="es-EC" sz="1900" dirty="0">
                <a:latin typeface="Arial Black" panose="020B0A04020102020204" pitchFamily="34" charset="0"/>
              </a:rPr>
              <a:t>Lógica Matemática</a:t>
            </a:r>
            <a:br>
              <a:rPr lang="es-EC" sz="1900" dirty="0"/>
            </a:br>
            <a:endParaRPr lang="es-EC" sz="1900" dirty="0"/>
          </a:p>
        </p:txBody>
      </p:sp>
      <p:sp>
        <p:nvSpPr>
          <p:cNvPr id="3" name="Subtítulo 2">
            <a:extLst>
              <a:ext uri="{FF2B5EF4-FFF2-40B4-BE49-F238E27FC236}">
                <a16:creationId xmlns:a16="http://schemas.microsoft.com/office/drawing/2014/main" id="{FAEEC673-D619-4894-8404-42C4DA1CC67C}"/>
              </a:ext>
            </a:extLst>
          </p:cNvPr>
          <p:cNvSpPr>
            <a:spLocks noGrp="1"/>
          </p:cNvSpPr>
          <p:nvPr>
            <p:ph type="subTitle" idx="1"/>
          </p:nvPr>
        </p:nvSpPr>
        <p:spPr>
          <a:xfrm>
            <a:off x="-11150" y="5594110"/>
            <a:ext cx="12091390" cy="1081010"/>
          </a:xfrm>
        </p:spPr>
        <p:txBody>
          <a:bodyPr>
            <a:normAutofit/>
          </a:bodyPr>
          <a:lstStyle/>
          <a:p>
            <a:pPr>
              <a:lnSpc>
                <a:spcPct val="90000"/>
              </a:lnSpc>
            </a:pPr>
            <a:r>
              <a:rPr lang="es-ES" dirty="0"/>
              <a:t>Es la disciplina que trata de métodos de razonamiento. En un nivel elemental, la </a:t>
            </a:r>
            <a:r>
              <a:rPr lang="es-ES" b="1" dirty="0"/>
              <a:t>lógica</a:t>
            </a:r>
            <a:r>
              <a:rPr lang="es-ES" dirty="0"/>
              <a:t> proporciona reglas y técnicas para determinar si es o no valido un argumento dado. ... Ciertamente se usa en forma constante el razonamiento </a:t>
            </a:r>
            <a:r>
              <a:rPr lang="es-ES" b="1" dirty="0"/>
              <a:t>lógico</a:t>
            </a:r>
            <a:r>
              <a:rPr lang="es-ES" dirty="0"/>
              <a:t> para realizar cualquier actividad.</a:t>
            </a:r>
          </a:p>
          <a:p>
            <a:pPr>
              <a:lnSpc>
                <a:spcPct val="90000"/>
              </a:lnSpc>
            </a:pPr>
            <a:endParaRPr lang="es-EC" sz="900" dirty="0"/>
          </a:p>
        </p:txBody>
      </p:sp>
    </p:spTree>
    <p:extLst>
      <p:ext uri="{BB962C8B-B14F-4D97-AF65-F5344CB8AC3E}">
        <p14:creationId xmlns:p14="http://schemas.microsoft.com/office/powerpoint/2010/main" val="102053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07C5336-FDE5-4A58-9658-0E8FFE9B5C31}"/>
              </a:ext>
            </a:extLst>
          </p:cNvPr>
          <p:cNvSpPr>
            <a:spLocks noGrp="1" noChangeArrowheads="1"/>
          </p:cNvSpPr>
          <p:nvPr>
            <p:ph type="ctrTitle"/>
          </p:nvPr>
        </p:nvSpPr>
        <p:spPr bwMode="auto">
          <a:xfrm>
            <a:off x="68072" y="375921"/>
            <a:ext cx="5923280" cy="48767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1" i="0" u="none" strike="noStrike" cap="none" normalizeH="0" baseline="0" dirty="0">
                <a:ln>
                  <a:noFill/>
                </a:ln>
                <a:effectLst/>
                <a:latin typeface="Arial" panose="020B0604020202020204" pitchFamily="34" charset="0"/>
                <a:cs typeface="Arial" panose="020B0604020202020204" pitchFamily="34" charset="0"/>
              </a:rPr>
              <a:t>Proposiciones condicionales.</a:t>
            </a:r>
            <a:endParaRPr kumimoji="0" lang="es-EC" altLang="es-EC"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Una proposición condicional, es aquella que está formada por dos proposiciones simples (o compuesta) p y q. La cual se indica de la siguiente manera:</a:t>
            </a:r>
            <a:endParaRPr kumimoji="0" lang="es-EC" altLang="es-EC"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p </a:t>
            </a:r>
            <a:r>
              <a:rPr kumimoji="0" lang="es-EC" altLang="es-EC" sz="2000" b="0" i="0" u="none" strike="noStrike" cap="none" normalizeH="0" baseline="0" dirty="0">
                <a:ln>
                  <a:noFill/>
                </a:ln>
                <a:effectLst/>
                <a:latin typeface="Symbol" panose="05050102010706020507" pitchFamily="18" charset="2"/>
                <a:cs typeface="Arial" panose="020B0604020202020204" pitchFamily="34" charset="0"/>
              </a:rPr>
              <a:t>®</a:t>
            </a: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 q Se lee "Si p entonces q"</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Ejemplo.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El candidato del Partido amarillo dice "Si salgo electo presidente de la República recibirán un 50% de aumento en su sueldo el próximo año". Una declaración como esta se conoce como condicional. Su tabla de verdad es la siguiente: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Sean</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p: Salió electo Presidente de la República.</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q: Recibirán un 50% de aumento en su sueldo el próximo año.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De tal manera que el enunciado se puede expresar de las siguiente manera.</a:t>
            </a:r>
            <a:endParaRPr kumimoji="0" lang="es-EC" altLang="es-EC"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p </a:t>
            </a:r>
            <a:r>
              <a:rPr kumimoji="0" lang="es-EC" altLang="es-EC" sz="2000" b="0" i="0" u="none" strike="noStrike" cap="none" normalizeH="0" baseline="0" dirty="0">
                <a:ln>
                  <a:noFill/>
                </a:ln>
                <a:effectLst/>
                <a:latin typeface="Symbol" panose="05050102010706020507" pitchFamily="18" charset="2"/>
                <a:cs typeface="Arial" panose="020B0604020202020204" pitchFamily="34" charset="0"/>
              </a:rPr>
              <a:t>®</a:t>
            </a: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 q</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Su tabla de verdad queda de la siguiente manera:</a:t>
            </a:r>
            <a:endParaRPr kumimoji="0" lang="es-EC" altLang="es-EC"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600" b="0" i="0" u="none" strike="noStrike" cap="none" normalizeH="0" baseline="0" dirty="0">
                <a:ln>
                  <a:noFill/>
                </a:ln>
                <a:effectLst/>
                <a:latin typeface="Arial" panose="020B0604020202020204" pitchFamily="34" charset="0"/>
                <a:cs typeface="Arial" panose="020B0604020202020204" pitchFamily="34" charset="0"/>
              </a:rPr>
              <a:t> </a:t>
            </a:r>
            <a:endParaRPr kumimoji="0" lang="es-EC" altLang="es-EC"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endParaRPr kumimoji="0" lang="es-EC" altLang="es-EC" sz="1400" b="0" i="0" u="none" strike="noStrike" cap="none" normalizeH="0" baseline="0" dirty="0">
              <a:ln>
                <a:noFill/>
              </a:ln>
              <a:effectLst/>
              <a:latin typeface="Arial" panose="020B0604020202020204" pitchFamily="34" charset="0"/>
            </a:endParaRPr>
          </a:p>
        </p:txBody>
      </p:sp>
      <p:sp>
        <p:nvSpPr>
          <p:cNvPr id="19" name="Freeform: Shape 18">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2D2C25F8-500E-4157-9899-E1B38B86040D}"/>
              </a:ext>
            </a:extLst>
          </p:cNvPr>
          <p:cNvSpPr>
            <a:spLocks noGrp="1"/>
          </p:cNvSpPr>
          <p:nvPr>
            <p:ph type="subTitle" idx="1"/>
          </p:nvPr>
        </p:nvSpPr>
        <p:spPr>
          <a:xfrm>
            <a:off x="71120" y="5252720"/>
            <a:ext cx="6041742" cy="1473200"/>
          </a:xfrm>
        </p:spPr>
        <p:txBody>
          <a:bodyPr>
            <a:normAutofit fontScale="77500" lnSpcReduction="20000"/>
          </a:bodyPr>
          <a:lstStyle/>
          <a:p>
            <a:pPr>
              <a:lnSpc>
                <a:spcPct val="90000"/>
              </a:lnSpc>
            </a:pPr>
            <a:r>
              <a:rPr lang="es-ES" sz="1500" dirty="0">
                <a:solidFill>
                  <a:srgbClr val="FFFFFF"/>
                </a:solidFill>
              </a:rPr>
              <a:t>La interpretación de los resultados de la tabla es la siguiente:</a:t>
            </a:r>
          </a:p>
          <a:p>
            <a:pPr>
              <a:lnSpc>
                <a:spcPct val="90000"/>
              </a:lnSpc>
            </a:pPr>
            <a:r>
              <a:rPr lang="es-ES" sz="1500" dirty="0">
                <a:solidFill>
                  <a:srgbClr val="FFFFFF"/>
                </a:solidFill>
              </a:rPr>
              <a:t>Considere que se desea analizar si el candidato presidencial mintió con la afirmación del enunciado anterior. Cuando p=1; significa que salió electo, q=1 y recibieron un aumento de 50% en su sueldo, por lo tanto p ® q =1; significa que el candidato dijo la verdad en su campaña. Cuando p=1 y q=0 significa que p ® q =0; el candidato mintió, ya que salió electo y no se incrementaron los salarios. Cuando p=0 y q=1 significa que aunque no salió electo hubo un aumento del 50% en su salario, que posiblemente fue ajeno al candidato presidencial y por lo tanto; tampoco mintió de tal forma que p ® q =1.</a:t>
            </a:r>
          </a:p>
          <a:p>
            <a:pPr>
              <a:lnSpc>
                <a:spcPct val="90000"/>
              </a:lnSpc>
            </a:pPr>
            <a:endParaRPr lang="es-EC" sz="600" dirty="0">
              <a:solidFill>
                <a:srgbClr val="FFFFFF"/>
              </a:solidFill>
            </a:endParaRPr>
          </a:p>
        </p:txBody>
      </p:sp>
      <p:sp>
        <p:nvSpPr>
          <p:cNvPr id="21" name="Rectangle 20">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9EDD47B8-80EA-4E6B-8508-570C9F0DF8C5}"/>
              </a:ext>
            </a:extLst>
          </p:cNvPr>
          <p:cNvGraphicFramePr>
            <a:graphicFrameLocks noGrp="1"/>
          </p:cNvGraphicFramePr>
          <p:nvPr>
            <p:extLst>
              <p:ext uri="{D42A27DB-BD31-4B8C-83A1-F6EECF244321}">
                <p14:modId xmlns:p14="http://schemas.microsoft.com/office/powerpoint/2010/main" val="3551448820"/>
              </p:ext>
            </p:extLst>
          </p:nvPr>
        </p:nvGraphicFramePr>
        <p:xfrm>
          <a:off x="7068226" y="1653438"/>
          <a:ext cx="4174334" cy="3521416"/>
        </p:xfrm>
        <a:graphic>
          <a:graphicData uri="http://schemas.openxmlformats.org/drawingml/2006/table">
            <a:tbl>
              <a:tblPr firstRow="1" bandRow="1">
                <a:noFill/>
              </a:tblPr>
              <a:tblGrid>
                <a:gridCol w="1086186">
                  <a:extLst>
                    <a:ext uri="{9D8B030D-6E8A-4147-A177-3AD203B41FA5}">
                      <a16:colId xmlns:a16="http://schemas.microsoft.com/office/drawing/2014/main" val="2803408524"/>
                    </a:ext>
                  </a:extLst>
                </a:gridCol>
                <a:gridCol w="1247102">
                  <a:extLst>
                    <a:ext uri="{9D8B030D-6E8A-4147-A177-3AD203B41FA5}">
                      <a16:colId xmlns:a16="http://schemas.microsoft.com/office/drawing/2014/main" val="901848442"/>
                    </a:ext>
                  </a:extLst>
                </a:gridCol>
                <a:gridCol w="1841046">
                  <a:extLst>
                    <a:ext uri="{9D8B030D-6E8A-4147-A177-3AD203B41FA5}">
                      <a16:colId xmlns:a16="http://schemas.microsoft.com/office/drawing/2014/main" val="2890720643"/>
                    </a:ext>
                  </a:extLst>
                </a:gridCol>
              </a:tblGrid>
              <a:tr h="807880">
                <a:tc>
                  <a:txBody>
                    <a:bodyPr/>
                    <a:lstStyle/>
                    <a:p>
                      <a:pPr algn="ctr"/>
                      <a:r>
                        <a:rPr lang="es-EC" sz="3100" b="1">
                          <a:solidFill>
                            <a:schemeClr val="tx1">
                              <a:lumMod val="75000"/>
                              <a:lumOff val="25000"/>
                            </a:schemeClr>
                          </a:solidFill>
                          <a:latin typeface="Arial" panose="020B0604020202020204" pitchFamily="34" charset="0"/>
                        </a:rPr>
                        <a:t>p</a:t>
                      </a:r>
                      <a:endParaRPr lang="es-EC" sz="3100" b="1">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ctr"/>
                      <a:r>
                        <a:rPr lang="es-EC" sz="3100" b="1">
                          <a:solidFill>
                            <a:schemeClr val="tx1">
                              <a:lumMod val="75000"/>
                              <a:lumOff val="25000"/>
                            </a:schemeClr>
                          </a:solidFill>
                          <a:latin typeface="Arial" panose="020B0604020202020204" pitchFamily="34" charset="0"/>
                        </a:rPr>
                        <a:t>q</a:t>
                      </a:r>
                      <a:endParaRPr lang="es-EC" sz="3100" b="1">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ctr"/>
                      <a:r>
                        <a:rPr lang="es-EC" sz="3100" b="1">
                          <a:solidFill>
                            <a:schemeClr val="tx1">
                              <a:lumMod val="75000"/>
                              <a:lumOff val="25000"/>
                            </a:schemeClr>
                          </a:solidFill>
                          <a:latin typeface="Arial" panose="020B0604020202020204" pitchFamily="34" charset="0"/>
                        </a:rPr>
                        <a:t>p </a:t>
                      </a:r>
                      <a:r>
                        <a:rPr lang="es-EC" sz="3100" b="1">
                          <a:solidFill>
                            <a:schemeClr val="tx1">
                              <a:lumMod val="75000"/>
                              <a:lumOff val="25000"/>
                            </a:schemeClr>
                          </a:solidFill>
                          <a:latin typeface="Symbol" panose="05050102010706020507" pitchFamily="18" charset="2"/>
                        </a:rPr>
                        <a:t>®</a:t>
                      </a:r>
                      <a:r>
                        <a:rPr lang="es-EC" sz="3100" b="1">
                          <a:solidFill>
                            <a:schemeClr val="tx1">
                              <a:lumMod val="75000"/>
                              <a:lumOff val="25000"/>
                            </a:schemeClr>
                          </a:solidFill>
                          <a:latin typeface="Arial" panose="020B0604020202020204" pitchFamily="34" charset="0"/>
                        </a:rPr>
                        <a:t> q</a:t>
                      </a:r>
                      <a:endParaRPr lang="es-EC" sz="3100" b="1">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420345021"/>
                  </a:ext>
                </a:extLst>
              </a:tr>
              <a:tr h="678384">
                <a:tc>
                  <a:txBody>
                    <a:bodyPr/>
                    <a:lstStyle/>
                    <a:p>
                      <a:pPr algn="ctr"/>
                      <a:r>
                        <a:rPr lang="es-EC" sz="2200">
                          <a:solidFill>
                            <a:schemeClr val="tx1">
                              <a:lumMod val="75000"/>
                              <a:lumOff val="25000"/>
                            </a:schemeClr>
                          </a:solidFill>
                          <a:latin typeface="Arial" panose="020B0604020202020204" pitchFamily="34" charset="0"/>
                        </a:rPr>
                        <a:t>1</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1</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1</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99977228"/>
                  </a:ext>
                </a:extLst>
              </a:tr>
              <a:tr h="678384">
                <a:tc>
                  <a:txBody>
                    <a:bodyPr/>
                    <a:lstStyle/>
                    <a:p>
                      <a:pPr algn="ctr"/>
                      <a:r>
                        <a:rPr lang="es-EC" sz="2200">
                          <a:solidFill>
                            <a:schemeClr val="tx1">
                              <a:lumMod val="75000"/>
                              <a:lumOff val="25000"/>
                            </a:schemeClr>
                          </a:solidFill>
                          <a:latin typeface="Arial" panose="020B0604020202020204" pitchFamily="34" charset="0"/>
                        </a:rPr>
                        <a:t>1</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0</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0</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02488611"/>
                  </a:ext>
                </a:extLst>
              </a:tr>
              <a:tr h="678384">
                <a:tc>
                  <a:txBody>
                    <a:bodyPr/>
                    <a:lstStyle/>
                    <a:p>
                      <a:pPr algn="ctr"/>
                      <a:r>
                        <a:rPr lang="es-EC" sz="2200">
                          <a:solidFill>
                            <a:schemeClr val="tx1">
                              <a:lumMod val="75000"/>
                              <a:lumOff val="25000"/>
                            </a:schemeClr>
                          </a:solidFill>
                          <a:latin typeface="Arial" panose="020B0604020202020204" pitchFamily="34" charset="0"/>
                        </a:rPr>
                        <a:t>0</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1</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1</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883971524"/>
                  </a:ext>
                </a:extLst>
              </a:tr>
              <a:tr h="678384">
                <a:tc>
                  <a:txBody>
                    <a:bodyPr/>
                    <a:lstStyle/>
                    <a:p>
                      <a:pPr algn="ctr"/>
                      <a:r>
                        <a:rPr lang="es-EC" sz="2200">
                          <a:solidFill>
                            <a:schemeClr val="tx1">
                              <a:lumMod val="75000"/>
                              <a:lumOff val="25000"/>
                            </a:schemeClr>
                          </a:solidFill>
                          <a:latin typeface="Arial" panose="020B0604020202020204" pitchFamily="34" charset="0"/>
                        </a:rPr>
                        <a:t>0</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0</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s-EC" sz="2200">
                          <a:solidFill>
                            <a:schemeClr val="tx1">
                              <a:lumMod val="75000"/>
                              <a:lumOff val="25000"/>
                            </a:schemeClr>
                          </a:solidFill>
                          <a:latin typeface="Arial" panose="020B0604020202020204" pitchFamily="34" charset="0"/>
                        </a:rPr>
                        <a:t>1</a:t>
                      </a:r>
                      <a:endParaRPr lang="es-EC" sz="2200">
                        <a:solidFill>
                          <a:schemeClr val="tx1">
                            <a:lumMod val="75000"/>
                            <a:lumOff val="25000"/>
                          </a:schemeClr>
                        </a:solidFill>
                      </a:endParaRPr>
                    </a:p>
                  </a:txBody>
                  <a:tcPr marL="310615" marR="232962" marT="155308" marB="15530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636627342"/>
                  </a:ext>
                </a:extLst>
              </a:tr>
            </a:tbl>
          </a:graphicData>
        </a:graphic>
      </p:graphicFrame>
    </p:spTree>
    <p:extLst>
      <p:ext uri="{BB962C8B-B14F-4D97-AF65-F5344CB8AC3E}">
        <p14:creationId xmlns:p14="http://schemas.microsoft.com/office/powerpoint/2010/main" val="89064146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D261B54-9E3C-4EBA-9FB5-BCBE428271FC}"/>
              </a:ext>
            </a:extLst>
          </p:cNvPr>
          <p:cNvSpPr>
            <a:spLocks noGrp="1" noChangeArrowheads="1"/>
          </p:cNvSpPr>
          <p:nvPr>
            <p:ph type="ctrTitle"/>
          </p:nvPr>
        </p:nvSpPr>
        <p:spPr bwMode="auto">
          <a:xfrm>
            <a:off x="152400" y="247650"/>
            <a:ext cx="5810250" cy="4581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1" i="0" u="none" strike="noStrike" cap="none" normalizeH="0" baseline="0" dirty="0">
                <a:ln>
                  <a:noFill/>
                </a:ln>
                <a:effectLst/>
                <a:latin typeface="Arial" panose="020B0604020202020204" pitchFamily="34" charset="0"/>
                <a:cs typeface="Arial" panose="020B0604020202020204" pitchFamily="34" charset="0"/>
              </a:rPr>
              <a:t>Proposición bicondicional.</a:t>
            </a:r>
            <a:endParaRPr kumimoji="0" lang="es-EC" altLang="es-EC" sz="18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Sean p y q dos proposiciones entonces se puede indicar la proposición </a:t>
            </a:r>
            <a:r>
              <a:rPr kumimoji="0" lang="es-EC" altLang="es-EC" sz="1800" b="0" i="0" u="none" strike="noStrike" cap="none" normalizeH="0" baseline="0" dirty="0" err="1">
                <a:ln>
                  <a:noFill/>
                </a:ln>
                <a:effectLst/>
                <a:latin typeface="Arial" panose="020B0604020202020204" pitchFamily="34" charset="0"/>
                <a:cs typeface="Arial" panose="020B0604020202020204" pitchFamily="34" charset="0"/>
              </a:rPr>
              <a:t>bicondicinal</a:t>
            </a: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de la siguiente manera:</a:t>
            </a:r>
            <a:endParaRPr kumimoji="0" lang="es-EC" altLang="es-EC" sz="18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p </a:t>
            </a:r>
            <a:r>
              <a:rPr kumimoji="0" lang="es-EC" altLang="es-EC" sz="1800" b="0" i="0" u="none" strike="noStrike" cap="none" normalizeH="0" baseline="0" dirty="0">
                <a:ln>
                  <a:noFill/>
                </a:ln>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q Se lee "p si solo si q"</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Esto significa que p es verdadera si y solo si q es también verdadera. O bien p es falsa si y solo si q también lo es. Ejemplo; el enunciado siguiente es una proposición bicondicional</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"Es buen estudiante, si y solo si; tiene promedio de diez"</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Donde: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p: Es buen estudiante.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q: Tiene promedio de diez.</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por lo tanto su tabla de verdad es.</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A partir de este momento, ya se está en condiciones de representar cualquier enunciado con conectores lógicos.</a:t>
            </a:r>
            <a:endParaRPr kumimoji="0" lang="es-EC" altLang="es-EC" sz="1800" b="0" i="0" u="none" strike="noStrike" cap="none" normalizeH="0" baseline="0" dirty="0">
              <a:ln>
                <a:noFill/>
              </a:ln>
              <a:effectLst/>
              <a:latin typeface="Arial" panose="020B0604020202020204" pitchFamily="34" charset="0"/>
            </a:endParaRPr>
          </a:p>
        </p:txBody>
      </p:sp>
      <p:sp>
        <p:nvSpPr>
          <p:cNvPr id="19" name="Freeform: Shape 18">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D087B7C5-76E8-4B3E-AFB7-9FDC1FBB2892}"/>
              </a:ext>
            </a:extLst>
          </p:cNvPr>
          <p:cNvSpPr>
            <a:spLocks noGrp="1"/>
          </p:cNvSpPr>
          <p:nvPr>
            <p:ph type="subTitle" idx="1"/>
          </p:nvPr>
        </p:nvSpPr>
        <p:spPr>
          <a:xfrm>
            <a:off x="810001" y="5280847"/>
            <a:ext cx="4961535" cy="785656"/>
          </a:xfrm>
        </p:spPr>
        <p:txBody>
          <a:bodyPr>
            <a:normAutofit/>
          </a:bodyPr>
          <a:lstStyle/>
          <a:p>
            <a:pPr algn="ctr"/>
            <a:r>
              <a:rPr lang="es-EC" sz="4000" b="1" dirty="0">
                <a:solidFill>
                  <a:srgbClr val="FFFFFF"/>
                </a:solidFill>
              </a:rPr>
              <a:t>Bicondicional</a:t>
            </a:r>
          </a:p>
        </p:txBody>
      </p:sp>
      <p:sp>
        <p:nvSpPr>
          <p:cNvPr id="21" name="Rectangle 20">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337E2428-923B-49FF-B10D-0D95A0DF5160}"/>
              </a:ext>
            </a:extLst>
          </p:cNvPr>
          <p:cNvGraphicFramePr>
            <a:graphicFrameLocks noGrp="1"/>
          </p:cNvGraphicFramePr>
          <p:nvPr>
            <p:extLst>
              <p:ext uri="{D42A27DB-BD31-4B8C-83A1-F6EECF244321}">
                <p14:modId xmlns:p14="http://schemas.microsoft.com/office/powerpoint/2010/main" val="3679676170"/>
              </p:ext>
            </p:extLst>
          </p:nvPr>
        </p:nvGraphicFramePr>
        <p:xfrm>
          <a:off x="7893646" y="1832570"/>
          <a:ext cx="2523492" cy="3163150"/>
        </p:xfrm>
        <a:graphic>
          <a:graphicData uri="http://schemas.openxmlformats.org/drawingml/2006/table">
            <a:tbl>
              <a:tblPr firstRow="1" bandRow="1"/>
              <a:tblGrid>
                <a:gridCol w="533189">
                  <a:extLst>
                    <a:ext uri="{9D8B030D-6E8A-4147-A177-3AD203B41FA5}">
                      <a16:colId xmlns:a16="http://schemas.microsoft.com/office/drawing/2014/main" val="3917661629"/>
                    </a:ext>
                  </a:extLst>
                </a:gridCol>
                <a:gridCol w="533189">
                  <a:extLst>
                    <a:ext uri="{9D8B030D-6E8A-4147-A177-3AD203B41FA5}">
                      <a16:colId xmlns:a16="http://schemas.microsoft.com/office/drawing/2014/main" val="1439439153"/>
                    </a:ext>
                  </a:extLst>
                </a:gridCol>
                <a:gridCol w="1457114">
                  <a:extLst>
                    <a:ext uri="{9D8B030D-6E8A-4147-A177-3AD203B41FA5}">
                      <a16:colId xmlns:a16="http://schemas.microsoft.com/office/drawing/2014/main" val="523347677"/>
                    </a:ext>
                  </a:extLst>
                </a:gridCol>
              </a:tblGrid>
              <a:tr h="632630">
                <a:tc>
                  <a:txBody>
                    <a:bodyPr/>
                    <a:lstStyle/>
                    <a:p>
                      <a:pPr algn="ctr"/>
                      <a:r>
                        <a:rPr lang="es-EC" sz="3300" b="1">
                          <a:latin typeface="Arial" panose="020B0604020202020204" pitchFamily="34" charset="0"/>
                        </a:rPr>
                        <a:t>p</a:t>
                      </a:r>
                      <a:endParaRPr lang="es-EC" sz="3300"/>
                    </a:p>
                  </a:txBody>
                  <a:tcPr marL="46567" marR="46567" marT="46567" marB="46567">
                    <a:lnL>
                      <a:noFill/>
                    </a:lnL>
                    <a:lnR>
                      <a:noFill/>
                    </a:lnR>
                    <a:lnT>
                      <a:noFill/>
                    </a:lnT>
                    <a:lnB>
                      <a:noFill/>
                    </a:lnB>
                  </a:tcPr>
                </a:tc>
                <a:tc>
                  <a:txBody>
                    <a:bodyPr/>
                    <a:lstStyle/>
                    <a:p>
                      <a:pPr algn="ctr"/>
                      <a:r>
                        <a:rPr lang="es-EC" sz="3300" b="1">
                          <a:latin typeface="Arial" panose="020B0604020202020204" pitchFamily="34" charset="0"/>
                        </a:rPr>
                        <a:t>q</a:t>
                      </a:r>
                      <a:endParaRPr lang="es-EC" sz="3300"/>
                    </a:p>
                  </a:txBody>
                  <a:tcPr marL="46567" marR="46567" marT="46567" marB="46567">
                    <a:lnL>
                      <a:noFill/>
                    </a:lnL>
                    <a:lnR>
                      <a:noFill/>
                    </a:lnR>
                    <a:lnT>
                      <a:noFill/>
                    </a:lnT>
                    <a:lnB>
                      <a:noFill/>
                    </a:lnB>
                  </a:tcPr>
                </a:tc>
                <a:tc>
                  <a:txBody>
                    <a:bodyPr/>
                    <a:lstStyle/>
                    <a:p>
                      <a:pPr algn="ctr"/>
                      <a:r>
                        <a:rPr lang="es-EC" sz="3300" b="1">
                          <a:latin typeface="Arial" panose="020B0604020202020204" pitchFamily="34" charset="0"/>
                        </a:rPr>
                        <a:t>p </a:t>
                      </a:r>
                      <a:r>
                        <a:rPr lang="es-EC" sz="3300" b="1">
                          <a:latin typeface="Symbol" panose="05050102010706020507" pitchFamily="18" charset="2"/>
                        </a:rPr>
                        <a:t>«</a:t>
                      </a:r>
                      <a:r>
                        <a:rPr lang="es-EC" sz="3300" b="1">
                          <a:latin typeface="Arial" panose="020B0604020202020204" pitchFamily="34" charset="0"/>
                        </a:rPr>
                        <a:t> q</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1049169544"/>
                  </a:ext>
                </a:extLst>
              </a:tr>
              <a:tr h="632630">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1332439661"/>
                  </a:ext>
                </a:extLst>
              </a:tr>
              <a:tr h="632630">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755130069"/>
                  </a:ext>
                </a:extLst>
              </a:tr>
              <a:tr h="632630">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3637056587"/>
                  </a:ext>
                </a:extLst>
              </a:tr>
              <a:tr h="632630">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880651704"/>
                  </a:ext>
                </a:extLst>
              </a:tr>
            </a:tbl>
          </a:graphicData>
        </a:graphic>
      </p:graphicFrame>
    </p:spTree>
    <p:extLst>
      <p:ext uri="{BB962C8B-B14F-4D97-AF65-F5344CB8AC3E}">
        <p14:creationId xmlns:p14="http://schemas.microsoft.com/office/powerpoint/2010/main" val="224542109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211B686-730F-4E7B-8A89-479A2F4C76F9}"/>
              </a:ext>
            </a:extLst>
          </p:cNvPr>
          <p:cNvSpPr>
            <a:spLocks noGrp="1" noChangeArrowheads="1"/>
          </p:cNvSpPr>
          <p:nvPr>
            <p:ph type="ctrTitle"/>
          </p:nvPr>
        </p:nvSpPr>
        <p:spPr bwMode="auto">
          <a:xfrm>
            <a:off x="91439" y="295275"/>
            <a:ext cx="5999645" cy="43783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Ejemplo.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Sea el siguiente enunciado "Si no pago la luz, entonces me cortarán la corriente eléctrica. Y Si pago la luz, entonces me quedaré sin dinero o pediré prestado. Y Si me quedo sin dinero y pido prestado, entonces no podré pagar la deuda, si solo si soy desorganizado"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Donde: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p: Pago la luz.</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q: Me cortarán la corriente eléctrica.</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r: Me quedaré sin dinero.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s: Pediré prestado.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 Pagar la deuda.</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w: soy desorganizado.</a:t>
            </a:r>
            <a:endParaRPr kumimoji="0" lang="es-EC" altLang="es-EC" sz="1800" b="0" i="0" u="none" strike="noStrike" cap="none" normalizeH="0" baseline="0" dirty="0">
              <a:ln>
                <a:noFill/>
              </a:ln>
              <a:solidFill>
                <a:schemeClr val="bg1"/>
              </a:solidFill>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(p’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q)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Ù</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p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s-EC" altLang="es-EC" sz="18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r</a:t>
            </a:r>
            <a:r>
              <a:rPr kumimoji="0" lang="es-EC" altLang="es-EC" sz="1800" b="0" i="0" u="none" strike="noStrike" cap="none" normalizeH="0" baseline="0" dirty="0" err="1">
                <a:ln>
                  <a:noFill/>
                </a:ln>
                <a:solidFill>
                  <a:schemeClr val="bg1"/>
                </a:solidFill>
                <a:effectLst/>
                <a:latin typeface="Symbol" panose="05050102010706020507" pitchFamily="18" charset="2"/>
                <a:cs typeface="Arial" panose="020B0604020202020204" pitchFamily="34" charset="0"/>
              </a:rPr>
              <a:t>Ú</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s)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Ù</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s-EC" altLang="es-EC" sz="18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r</a:t>
            </a:r>
            <a:r>
              <a:rPr kumimoji="0" lang="es-EC" altLang="es-EC" sz="1800" b="0" i="0" u="none" strike="noStrike" cap="none" normalizeH="0" baseline="0" dirty="0" err="1">
                <a:ln>
                  <a:noFill/>
                </a:ln>
                <a:solidFill>
                  <a:schemeClr val="bg1"/>
                </a:solidFill>
                <a:effectLst/>
                <a:latin typeface="Symbol" panose="05050102010706020507" pitchFamily="18" charset="2"/>
                <a:cs typeface="Arial" panose="020B0604020202020204" pitchFamily="34" charset="0"/>
              </a:rPr>
              <a:t>Ù</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s)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t’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s-EC" altLang="es-EC" sz="1800" b="0" i="0" u="none" strike="noStrike" cap="none" normalizeH="0" baseline="0" dirty="0">
                <a:ln>
                  <a:noFill/>
                </a:ln>
                <a:solidFill>
                  <a:schemeClr val="bg1"/>
                </a:solidFill>
                <a:effectLst/>
                <a:latin typeface="Symbol" panose="05050102010706020507" pitchFamily="18" charset="2"/>
                <a:cs typeface="Arial" panose="020B0604020202020204" pitchFamily="34" charset="0"/>
              </a:rPr>
              <a:t>«</a:t>
            </a:r>
            <a:r>
              <a:rPr kumimoji="0" lang="es-EC" altLang="es-EC"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w</a:t>
            </a:r>
          </a:p>
          <a:p>
            <a:pPr marL="0" marR="0" lvl="0" indent="0" defTabSz="914400" rtl="0" eaLnBrk="0" fontAlgn="base" latinLnBrk="0" hangingPunct="0">
              <a:lnSpc>
                <a:spcPct val="90000"/>
              </a:lnSpc>
              <a:spcBef>
                <a:spcPct val="0"/>
              </a:spcBef>
              <a:spcAft>
                <a:spcPct val="0"/>
              </a:spcAft>
              <a:buClrTx/>
              <a:buSzTx/>
              <a:buFontTx/>
              <a:buNone/>
              <a:tabLst/>
            </a:pPr>
            <a:endParaRPr kumimoji="0" lang="es-EC" altLang="es-EC" sz="1400" b="0" i="0" u="none" strike="noStrike" cap="none" normalizeH="0" baseline="0" dirty="0">
              <a:ln>
                <a:noFill/>
              </a:ln>
              <a:effectLst/>
              <a:latin typeface="Arial" panose="020B0604020202020204" pitchFamily="34" charset="0"/>
            </a:endParaRPr>
          </a:p>
        </p:txBody>
      </p:sp>
      <p:sp>
        <p:nvSpPr>
          <p:cNvPr id="3" name="Subtítulo 2">
            <a:extLst>
              <a:ext uri="{FF2B5EF4-FFF2-40B4-BE49-F238E27FC236}">
                <a16:creationId xmlns:a16="http://schemas.microsoft.com/office/drawing/2014/main" id="{765EF107-0043-406B-9936-C66AF3764E91}"/>
              </a:ext>
            </a:extLst>
          </p:cNvPr>
          <p:cNvSpPr>
            <a:spLocks noGrp="1"/>
          </p:cNvSpPr>
          <p:nvPr>
            <p:ph type="subTitle" idx="1"/>
          </p:nvPr>
        </p:nvSpPr>
        <p:spPr>
          <a:xfrm>
            <a:off x="643464" y="5577015"/>
            <a:ext cx="4961535" cy="785656"/>
          </a:xfrm>
        </p:spPr>
        <p:txBody>
          <a:bodyPr>
            <a:normAutofit/>
          </a:bodyPr>
          <a:lstStyle/>
          <a:p>
            <a:pPr algn="ctr"/>
            <a:r>
              <a:rPr lang="es-EC" sz="3200" b="1" dirty="0"/>
              <a:t>Conectores lógicos </a:t>
            </a:r>
          </a:p>
        </p:txBody>
      </p:sp>
      <p:sp>
        <p:nvSpPr>
          <p:cNvPr id="72" name="Rectangle 71">
            <a:extLst>
              <a:ext uri="{FF2B5EF4-FFF2-40B4-BE49-F238E27FC236}">
                <a16:creationId xmlns:a16="http://schemas.microsoft.com/office/drawing/2014/main" id="{2B66F1CE-03EA-493A-901F-0A51C980F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4">
            <a:extLst>
              <a:ext uri="{FF2B5EF4-FFF2-40B4-BE49-F238E27FC236}">
                <a16:creationId xmlns:a16="http://schemas.microsoft.com/office/drawing/2014/main" id="{3CDE90D2-B469-4F32-8C71-577B5746A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9" name="Picture 3" descr="Ver las imágenes de origen">
            <a:extLst>
              <a:ext uri="{FF2B5EF4-FFF2-40B4-BE49-F238E27FC236}">
                <a16:creationId xmlns:a16="http://schemas.microsoft.com/office/drawing/2014/main" id="{BDBD5A81-3C6A-454E-B0FE-5968FF049B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69" r="31655" b="2"/>
          <a:stretch/>
        </p:blipFill>
        <p:spPr bwMode="auto">
          <a:xfrm>
            <a:off x="7068226" y="1251276"/>
            <a:ext cx="4174333" cy="432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42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2546378-A3D1-428A-9274-C07F82B1D0C4}"/>
              </a:ext>
            </a:extLst>
          </p:cNvPr>
          <p:cNvSpPr>
            <a:spLocks noGrp="1" noChangeArrowheads="1"/>
          </p:cNvSpPr>
          <p:nvPr>
            <p:ph type="ctrTitle"/>
          </p:nvPr>
        </p:nvSpPr>
        <p:spPr bwMode="auto">
          <a:xfrm>
            <a:off x="133350" y="639097"/>
            <a:ext cx="4501970" cy="3781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200" b="1" i="0" u="none" strike="noStrike" cap="none" normalizeH="0" baseline="0" dirty="0">
                <a:ln>
                  <a:noFill/>
                </a:ln>
                <a:effectLst/>
                <a:latin typeface="Arial" panose="020B0604020202020204" pitchFamily="34" charset="0"/>
                <a:cs typeface="Arial" panose="020B0604020202020204" pitchFamily="34" charset="0"/>
              </a:rPr>
              <a:t>Tablas de verdad.</a:t>
            </a:r>
            <a:endParaRPr kumimoji="0" lang="es-EC" altLang="es-EC" sz="22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En estos momentos ya se está en condiciones de elaborar cualquier tabla de verdad. </a:t>
            </a:r>
            <a:b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b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A continuación se presenta un ejemplo para la proposición [(p</a:t>
            </a:r>
            <a:r>
              <a:rPr kumimoji="0" lang="es-EC" altLang="es-EC" sz="2200" b="0" i="0" u="none" strike="noStrike" cap="none" normalizeH="0" baseline="0" dirty="0">
                <a:ln>
                  <a:noFill/>
                </a:ln>
                <a:effectLst/>
                <a:latin typeface="Symbol" panose="05050102010706020507" pitchFamily="18" charset="2"/>
                <a:cs typeface="Arial" panose="020B0604020202020204" pitchFamily="34" charset="0"/>
              </a:rPr>
              <a:t>®</a:t>
            </a: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q)</a:t>
            </a:r>
            <a:r>
              <a:rPr kumimoji="0" lang="es-EC" altLang="es-EC" sz="2200" b="0" i="0" u="none" strike="noStrike" cap="none" normalizeH="0" baseline="0" dirty="0">
                <a:ln>
                  <a:noFill/>
                </a:ln>
                <a:effectLst/>
                <a:latin typeface="Symbol" panose="05050102010706020507" pitchFamily="18" charset="2"/>
                <a:cs typeface="Arial" panose="020B0604020202020204" pitchFamily="34" charset="0"/>
              </a:rPr>
              <a:t>Ú</a:t>
            </a: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a:t>
            </a:r>
            <a:r>
              <a:rPr kumimoji="0" lang="es-EC" altLang="es-EC" sz="2200" b="0" i="0" u="none" strike="noStrike" cap="none" normalizeH="0" baseline="0" dirty="0" err="1">
                <a:ln>
                  <a:noFill/>
                </a:ln>
                <a:effectLst/>
                <a:latin typeface="Arial" panose="020B0604020202020204" pitchFamily="34" charset="0"/>
                <a:cs typeface="Arial" panose="020B0604020202020204" pitchFamily="34" charset="0"/>
              </a:rPr>
              <a:t>q’</a:t>
            </a:r>
            <a:r>
              <a:rPr kumimoji="0" lang="es-EC" altLang="es-EC" sz="2200" b="0" i="0" u="none" strike="noStrike" cap="none" normalizeH="0" baseline="0" dirty="0" err="1">
                <a:ln>
                  <a:noFill/>
                </a:ln>
                <a:effectLst/>
                <a:latin typeface="Symbol" panose="05050102010706020507" pitchFamily="18" charset="2"/>
                <a:cs typeface="Arial" panose="020B0604020202020204" pitchFamily="34" charset="0"/>
              </a:rPr>
              <a:t>Ù</a:t>
            </a: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r) </a:t>
            </a:r>
            <a:r>
              <a:rPr kumimoji="0" lang="es-EC" altLang="es-EC" sz="2200" b="0" i="0" u="none" strike="noStrike" cap="none" normalizeH="0" baseline="0" dirty="0">
                <a:ln>
                  <a:noFill/>
                </a:ln>
                <a:effectLst/>
                <a:latin typeface="Symbol" panose="05050102010706020507" pitchFamily="18" charset="2"/>
                <a:cs typeface="Arial" panose="020B0604020202020204" pitchFamily="34" charset="0"/>
              </a:rPr>
              <a:t>]</a:t>
            </a: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a:t>
            </a:r>
            <a:r>
              <a:rPr kumimoji="0" lang="es-EC" altLang="es-EC" sz="2200" b="0" i="0" u="none" strike="noStrike" cap="none" normalizeH="0" baseline="0" dirty="0">
                <a:ln>
                  <a:noFill/>
                </a:ln>
                <a:effectLst/>
                <a:latin typeface="Symbol" panose="05050102010706020507" pitchFamily="18" charset="2"/>
                <a:cs typeface="Arial" panose="020B0604020202020204" pitchFamily="34" charset="0"/>
              </a:rPr>
              <a:t>«</a:t>
            </a: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(r</a:t>
            </a:r>
            <a:r>
              <a:rPr kumimoji="0" lang="es-EC" altLang="es-EC" sz="2200" b="0" i="0" u="none" strike="noStrike" cap="none" normalizeH="0" baseline="0" dirty="0">
                <a:ln>
                  <a:noFill/>
                </a:ln>
                <a:effectLst/>
                <a:latin typeface="Symbol" panose="05050102010706020507" pitchFamily="18" charset="2"/>
                <a:cs typeface="Arial" panose="020B0604020202020204" pitchFamily="34" charset="0"/>
              </a:rPr>
              <a:t>®</a:t>
            </a: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q).</a:t>
            </a:r>
            <a:endParaRPr kumimoji="0" lang="es-EC" altLang="es-EC" sz="22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a:t>
            </a:r>
            <a:endParaRPr kumimoji="0" lang="es-EC" altLang="es-EC" sz="22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200" b="0" i="0" u="none" strike="noStrike" cap="none" normalizeH="0" baseline="0" dirty="0">
                <a:ln>
                  <a:noFill/>
                </a:ln>
                <a:effectLst/>
                <a:latin typeface="Arial" panose="020B0604020202020204" pitchFamily="34" charset="0"/>
                <a:cs typeface="Arial" panose="020B0604020202020204" pitchFamily="34" charset="0"/>
              </a:rPr>
              <a:t> </a:t>
            </a:r>
            <a:endParaRPr kumimoji="0" lang="es-EC" altLang="es-EC" sz="2200" b="0" i="0" u="none" strike="noStrike" cap="none" normalizeH="0" baseline="0" dirty="0">
              <a:ln>
                <a:noFill/>
              </a:ln>
              <a:effectLst/>
              <a:latin typeface="Arial" panose="020B0604020202020204" pitchFamily="34" charset="0"/>
            </a:endParaRPr>
          </a:p>
        </p:txBody>
      </p:sp>
      <p:sp>
        <p:nvSpPr>
          <p:cNvPr id="10" name="Freeform: Shape 9">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7FDAB1C8-999D-4F94-9D7F-AF60D7D44929}"/>
              </a:ext>
            </a:extLst>
          </p:cNvPr>
          <p:cNvSpPr>
            <a:spLocks noGrp="1"/>
          </p:cNvSpPr>
          <p:nvPr>
            <p:ph type="subTitle" idx="1"/>
          </p:nvPr>
        </p:nvSpPr>
        <p:spPr>
          <a:xfrm>
            <a:off x="810001" y="5280847"/>
            <a:ext cx="3211393" cy="785656"/>
          </a:xfrm>
        </p:spPr>
        <p:txBody>
          <a:bodyPr>
            <a:normAutofit fontScale="92500"/>
          </a:bodyPr>
          <a:lstStyle/>
          <a:p>
            <a:pPr algn="ctr"/>
            <a:r>
              <a:rPr lang="es-EC" sz="2800" b="1" dirty="0">
                <a:solidFill>
                  <a:srgbClr val="FFFFFF"/>
                </a:solidFill>
              </a:rPr>
              <a:t>TABLAS DE VERDAD</a:t>
            </a:r>
          </a:p>
        </p:txBody>
      </p:sp>
      <p:sp>
        <p:nvSpPr>
          <p:cNvPr id="12" name="Rectangle 11">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CA5E859C-0E1E-4B54-B51E-0FD924FC81CD}"/>
              </a:ext>
            </a:extLst>
          </p:cNvPr>
          <p:cNvGraphicFramePr>
            <a:graphicFrameLocks noGrp="1"/>
          </p:cNvGraphicFramePr>
          <p:nvPr>
            <p:extLst>
              <p:ext uri="{D42A27DB-BD31-4B8C-83A1-F6EECF244321}">
                <p14:modId xmlns:p14="http://schemas.microsoft.com/office/powerpoint/2010/main" val="3655041447"/>
              </p:ext>
            </p:extLst>
          </p:nvPr>
        </p:nvGraphicFramePr>
        <p:xfrm>
          <a:off x="5612118" y="2278621"/>
          <a:ext cx="5630446" cy="2271051"/>
        </p:xfrm>
        <a:graphic>
          <a:graphicData uri="http://schemas.openxmlformats.org/drawingml/2006/table">
            <a:tbl>
              <a:tblPr/>
              <a:tblGrid>
                <a:gridCol w="216190">
                  <a:extLst>
                    <a:ext uri="{9D8B030D-6E8A-4147-A177-3AD203B41FA5}">
                      <a16:colId xmlns:a16="http://schemas.microsoft.com/office/drawing/2014/main" val="3379859107"/>
                    </a:ext>
                  </a:extLst>
                </a:gridCol>
                <a:gridCol w="216190">
                  <a:extLst>
                    <a:ext uri="{9D8B030D-6E8A-4147-A177-3AD203B41FA5}">
                      <a16:colId xmlns:a16="http://schemas.microsoft.com/office/drawing/2014/main" val="3846583276"/>
                    </a:ext>
                  </a:extLst>
                </a:gridCol>
                <a:gridCol w="216190">
                  <a:extLst>
                    <a:ext uri="{9D8B030D-6E8A-4147-A177-3AD203B41FA5}">
                      <a16:colId xmlns:a16="http://schemas.microsoft.com/office/drawing/2014/main" val="2331386958"/>
                    </a:ext>
                  </a:extLst>
                </a:gridCol>
                <a:gridCol w="251630">
                  <a:extLst>
                    <a:ext uri="{9D8B030D-6E8A-4147-A177-3AD203B41FA5}">
                      <a16:colId xmlns:a16="http://schemas.microsoft.com/office/drawing/2014/main" val="3363607729"/>
                    </a:ext>
                  </a:extLst>
                </a:gridCol>
                <a:gridCol w="506361">
                  <a:extLst>
                    <a:ext uri="{9D8B030D-6E8A-4147-A177-3AD203B41FA5}">
                      <a16:colId xmlns:a16="http://schemas.microsoft.com/office/drawing/2014/main" val="3198667800"/>
                    </a:ext>
                  </a:extLst>
                </a:gridCol>
                <a:gridCol w="551770">
                  <a:extLst>
                    <a:ext uri="{9D8B030D-6E8A-4147-A177-3AD203B41FA5}">
                      <a16:colId xmlns:a16="http://schemas.microsoft.com/office/drawing/2014/main" val="4283584507"/>
                    </a:ext>
                  </a:extLst>
                </a:gridCol>
                <a:gridCol w="1177522">
                  <a:extLst>
                    <a:ext uri="{9D8B030D-6E8A-4147-A177-3AD203B41FA5}">
                      <a16:colId xmlns:a16="http://schemas.microsoft.com/office/drawing/2014/main" val="3065944528"/>
                    </a:ext>
                  </a:extLst>
                </a:gridCol>
                <a:gridCol w="470921">
                  <a:extLst>
                    <a:ext uri="{9D8B030D-6E8A-4147-A177-3AD203B41FA5}">
                      <a16:colId xmlns:a16="http://schemas.microsoft.com/office/drawing/2014/main" val="1619829885"/>
                    </a:ext>
                  </a:extLst>
                </a:gridCol>
                <a:gridCol w="2023672">
                  <a:extLst>
                    <a:ext uri="{9D8B030D-6E8A-4147-A177-3AD203B41FA5}">
                      <a16:colId xmlns:a16="http://schemas.microsoft.com/office/drawing/2014/main" val="1381983986"/>
                    </a:ext>
                  </a:extLst>
                </a:gridCol>
              </a:tblGrid>
              <a:tr h="252339">
                <a:tc>
                  <a:txBody>
                    <a:bodyPr/>
                    <a:lstStyle/>
                    <a:p>
                      <a:pPr algn="ctr" fontAlgn="t">
                        <a:spcBef>
                          <a:spcPts val="0"/>
                        </a:spcBef>
                        <a:spcAft>
                          <a:spcPts val="0"/>
                        </a:spcAft>
                      </a:pPr>
                      <a:r>
                        <a:rPr lang="es-EC" sz="1300" b="0" i="0" u="none" strike="noStrike">
                          <a:effectLst/>
                          <a:latin typeface="Arial" panose="020B0604020202020204" pitchFamily="34" charset="0"/>
                        </a:rPr>
                        <a:t>p</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q</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r</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q’</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p</a:t>
                      </a:r>
                      <a:r>
                        <a:rPr lang="es-EC" sz="1300" b="0" i="0" u="none" strike="noStrike">
                          <a:effectLst/>
                          <a:latin typeface="Symbol" panose="05050102010706020507" pitchFamily="18" charset="2"/>
                        </a:rPr>
                        <a:t>®</a:t>
                      </a:r>
                      <a:r>
                        <a:rPr lang="es-EC" sz="1300" b="0" i="0" u="none" strike="noStrike">
                          <a:effectLst/>
                          <a:latin typeface="Arial" panose="020B0604020202020204" pitchFamily="34" charset="0"/>
                        </a:rPr>
                        <a:t> q</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(q’</a:t>
                      </a:r>
                      <a:r>
                        <a:rPr lang="es-EC" sz="1300" b="0" i="0" u="none" strike="noStrike">
                          <a:effectLst/>
                          <a:latin typeface="Symbol" panose="05050102010706020507" pitchFamily="18" charset="2"/>
                        </a:rPr>
                        <a:t>Ù</a:t>
                      </a:r>
                      <a:r>
                        <a:rPr lang="es-EC" sz="1300" b="0" i="0" u="none" strike="noStrike">
                          <a:effectLst/>
                          <a:latin typeface="Arial" panose="020B0604020202020204" pitchFamily="34" charset="0"/>
                        </a:rPr>
                        <a:t> r)</a:t>
                      </a:r>
                    </a:p>
                  </a:txBody>
                  <a:tcPr marL="17720" marR="17720" marT="17720" marB="17720">
                    <a:lnL>
                      <a:noFill/>
                    </a:lnL>
                    <a:lnR>
                      <a:noFill/>
                    </a:lnR>
                    <a:lnT>
                      <a:noFill/>
                    </a:lnT>
                    <a:lnB>
                      <a:noFill/>
                    </a:lnB>
                  </a:tcPr>
                </a:tc>
                <a:tc>
                  <a:txBody>
                    <a:bodyPr/>
                    <a:lstStyle/>
                    <a:p>
                      <a:pPr algn="ctr" fontAlgn="t">
                        <a:spcBef>
                          <a:spcPts val="0"/>
                        </a:spcBef>
                        <a:spcAft>
                          <a:spcPts val="0"/>
                        </a:spcAft>
                      </a:pPr>
                      <a:r>
                        <a:rPr lang="pt-BR" sz="1300" b="0" i="0" u="none" strike="noStrike">
                          <a:effectLst/>
                          <a:latin typeface="Arial" panose="020B0604020202020204" pitchFamily="34" charset="0"/>
                        </a:rPr>
                        <a:t>(p</a:t>
                      </a:r>
                      <a:r>
                        <a:rPr lang="pt-BR" sz="1300" b="0" i="0" u="none" strike="noStrike">
                          <a:effectLst/>
                          <a:latin typeface="Symbol" panose="05050102010706020507" pitchFamily="18" charset="2"/>
                        </a:rPr>
                        <a:t>®</a:t>
                      </a:r>
                      <a:r>
                        <a:rPr lang="pt-BR" sz="1300" b="0" i="0" u="none" strike="noStrike">
                          <a:effectLst/>
                          <a:latin typeface="Arial" panose="020B0604020202020204" pitchFamily="34" charset="0"/>
                        </a:rPr>
                        <a:t> q)</a:t>
                      </a:r>
                      <a:r>
                        <a:rPr lang="pt-BR" sz="1300" b="0" i="0" u="none" strike="noStrike">
                          <a:effectLst/>
                          <a:latin typeface="Symbol" panose="05050102010706020507" pitchFamily="18" charset="2"/>
                        </a:rPr>
                        <a:t>Ú</a:t>
                      </a:r>
                      <a:r>
                        <a:rPr lang="pt-BR" sz="1300" b="0" i="0" u="none" strike="noStrike">
                          <a:effectLst/>
                          <a:latin typeface="Arial" panose="020B0604020202020204" pitchFamily="34" charset="0"/>
                        </a:rPr>
                        <a:t> (q’</a:t>
                      </a:r>
                      <a:r>
                        <a:rPr lang="pt-BR" sz="1300" b="0" i="0" u="none" strike="noStrike">
                          <a:effectLst/>
                          <a:latin typeface="Symbol" panose="05050102010706020507" pitchFamily="18" charset="2"/>
                        </a:rPr>
                        <a:t>Ù</a:t>
                      </a:r>
                      <a:r>
                        <a:rPr lang="pt-BR" sz="1300" b="0" i="0" u="none" strike="noStrike">
                          <a:effectLst/>
                          <a:latin typeface="Arial" panose="020B0604020202020204" pitchFamily="34" charset="0"/>
                        </a:rPr>
                        <a:t> r)</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r</a:t>
                      </a:r>
                      <a:r>
                        <a:rPr lang="es-EC" sz="1300" b="0" i="0" u="none" strike="noStrike">
                          <a:effectLst/>
                          <a:latin typeface="Symbol" panose="05050102010706020507" pitchFamily="18" charset="2"/>
                        </a:rPr>
                        <a:t>®</a:t>
                      </a:r>
                      <a:r>
                        <a:rPr lang="es-EC" sz="1300" b="0" i="0" u="none" strike="noStrike">
                          <a:effectLst/>
                          <a:latin typeface="Arial" panose="020B0604020202020204" pitchFamily="34" charset="0"/>
                        </a:rPr>
                        <a:t> q</a:t>
                      </a:r>
                    </a:p>
                  </a:txBody>
                  <a:tcPr marL="17720" marR="17720" marT="17720" marB="17720">
                    <a:lnL>
                      <a:noFill/>
                    </a:lnL>
                    <a:lnR>
                      <a:noFill/>
                    </a:lnR>
                    <a:lnT>
                      <a:noFill/>
                    </a:lnT>
                    <a:lnB>
                      <a:noFill/>
                    </a:lnB>
                  </a:tcPr>
                </a:tc>
                <a:tc>
                  <a:txBody>
                    <a:bodyPr/>
                    <a:lstStyle/>
                    <a:p>
                      <a:pPr algn="ctr" fontAlgn="t">
                        <a:spcBef>
                          <a:spcPts val="0"/>
                        </a:spcBef>
                        <a:spcAft>
                          <a:spcPts val="0"/>
                        </a:spcAft>
                      </a:pPr>
                      <a:r>
                        <a:rPr lang="pt-BR" sz="1300" b="0" i="0" u="none" strike="noStrike">
                          <a:effectLst/>
                          <a:latin typeface="Arial" panose="020B0604020202020204" pitchFamily="34" charset="0"/>
                        </a:rPr>
                        <a:t>[(p</a:t>
                      </a:r>
                      <a:r>
                        <a:rPr lang="pt-BR" sz="1300" b="0" i="0" u="none" strike="noStrike">
                          <a:effectLst/>
                          <a:latin typeface="Symbol" panose="05050102010706020507" pitchFamily="18" charset="2"/>
                        </a:rPr>
                        <a:t>®</a:t>
                      </a:r>
                      <a:r>
                        <a:rPr lang="pt-BR" sz="1300" b="0" i="0" u="none" strike="noStrike">
                          <a:effectLst/>
                          <a:latin typeface="Arial" panose="020B0604020202020204" pitchFamily="34" charset="0"/>
                        </a:rPr>
                        <a:t> q)</a:t>
                      </a:r>
                      <a:r>
                        <a:rPr lang="pt-BR" sz="1300" b="0" i="0" u="none" strike="noStrike">
                          <a:effectLst/>
                          <a:latin typeface="Symbol" panose="05050102010706020507" pitchFamily="18" charset="2"/>
                        </a:rPr>
                        <a:t>Ú</a:t>
                      </a:r>
                      <a:r>
                        <a:rPr lang="pt-BR" sz="1300" b="0" i="0" u="none" strike="noStrike">
                          <a:effectLst/>
                          <a:latin typeface="Arial" panose="020B0604020202020204" pitchFamily="34" charset="0"/>
                        </a:rPr>
                        <a:t> (q’</a:t>
                      </a:r>
                      <a:r>
                        <a:rPr lang="pt-BR" sz="1300" b="0" i="0" u="none" strike="noStrike">
                          <a:effectLst/>
                          <a:latin typeface="Symbol" panose="05050102010706020507" pitchFamily="18" charset="2"/>
                        </a:rPr>
                        <a:t>Ù</a:t>
                      </a:r>
                      <a:r>
                        <a:rPr lang="pt-BR" sz="1300" b="0" i="0" u="none" strike="noStrike">
                          <a:effectLst/>
                          <a:latin typeface="Arial" panose="020B0604020202020204" pitchFamily="34" charset="0"/>
                        </a:rPr>
                        <a:t> r) </a:t>
                      </a:r>
                      <a:r>
                        <a:rPr lang="pt-BR" sz="1300" b="0" i="0" u="none" strike="noStrike">
                          <a:effectLst/>
                          <a:latin typeface="Symbol" panose="05050102010706020507" pitchFamily="18" charset="2"/>
                        </a:rPr>
                        <a:t>]</a:t>
                      </a:r>
                      <a:r>
                        <a:rPr lang="pt-BR" sz="1300" b="0" i="0" u="none" strike="noStrike">
                          <a:effectLst/>
                          <a:latin typeface="Arial" panose="020B0604020202020204" pitchFamily="34" charset="0"/>
                        </a:rPr>
                        <a:t> </a:t>
                      </a:r>
                      <a:r>
                        <a:rPr lang="pt-BR" sz="1300" b="0" i="0" u="none" strike="noStrike">
                          <a:effectLst/>
                          <a:latin typeface="Symbol" panose="05050102010706020507" pitchFamily="18" charset="2"/>
                        </a:rPr>
                        <a:t>«</a:t>
                      </a:r>
                      <a:r>
                        <a:rPr lang="pt-BR" sz="1300" b="0" i="0" u="none" strike="noStrike">
                          <a:effectLst/>
                          <a:latin typeface="Arial" panose="020B0604020202020204" pitchFamily="34" charset="0"/>
                        </a:rPr>
                        <a:t> (r</a:t>
                      </a:r>
                      <a:r>
                        <a:rPr lang="pt-BR" sz="1300" b="0" i="0" u="none" strike="noStrike">
                          <a:effectLst/>
                          <a:latin typeface="Symbol" panose="05050102010706020507" pitchFamily="18" charset="2"/>
                        </a:rPr>
                        <a:t>®</a:t>
                      </a:r>
                      <a:r>
                        <a:rPr lang="pt-BR" sz="1300" b="0" i="0" u="none" strike="noStrike">
                          <a:effectLst/>
                          <a:latin typeface="Arial" panose="020B0604020202020204" pitchFamily="34" charset="0"/>
                        </a:rPr>
                        <a:t> q)</a:t>
                      </a:r>
                    </a:p>
                  </a:txBody>
                  <a:tcPr marL="17720" marR="17720" marT="17720" marB="17720">
                    <a:lnL>
                      <a:noFill/>
                    </a:lnL>
                    <a:lnR>
                      <a:noFill/>
                    </a:lnR>
                    <a:lnT>
                      <a:noFill/>
                    </a:lnT>
                    <a:lnB>
                      <a:noFill/>
                    </a:lnB>
                  </a:tcPr>
                </a:tc>
                <a:extLst>
                  <a:ext uri="{0D108BD9-81ED-4DB2-BD59-A6C34878D82A}">
                    <a16:rowId xmlns:a16="http://schemas.microsoft.com/office/drawing/2014/main" val="1624435494"/>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extLst>
                  <a:ext uri="{0D108BD9-81ED-4DB2-BD59-A6C34878D82A}">
                    <a16:rowId xmlns:a16="http://schemas.microsoft.com/office/drawing/2014/main" val="2295847778"/>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extLst>
                  <a:ext uri="{0D108BD9-81ED-4DB2-BD59-A6C34878D82A}">
                    <a16:rowId xmlns:a16="http://schemas.microsoft.com/office/drawing/2014/main" val="2176905155"/>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extLst>
                  <a:ext uri="{0D108BD9-81ED-4DB2-BD59-A6C34878D82A}">
                    <a16:rowId xmlns:a16="http://schemas.microsoft.com/office/drawing/2014/main" val="4024680984"/>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extLst>
                  <a:ext uri="{0D108BD9-81ED-4DB2-BD59-A6C34878D82A}">
                    <a16:rowId xmlns:a16="http://schemas.microsoft.com/office/drawing/2014/main" val="2100178405"/>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extLst>
                  <a:ext uri="{0D108BD9-81ED-4DB2-BD59-A6C34878D82A}">
                    <a16:rowId xmlns:a16="http://schemas.microsoft.com/office/drawing/2014/main" val="3975693948"/>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extLst>
                  <a:ext uri="{0D108BD9-81ED-4DB2-BD59-A6C34878D82A}">
                    <a16:rowId xmlns:a16="http://schemas.microsoft.com/office/drawing/2014/main" val="2663980547"/>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extLst>
                  <a:ext uri="{0D108BD9-81ED-4DB2-BD59-A6C34878D82A}">
                    <a16:rowId xmlns:a16="http://schemas.microsoft.com/office/drawing/2014/main" val="3309336907"/>
                  </a:ext>
                </a:extLst>
              </a:tr>
              <a:tr h="252339">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0</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tc>
                  <a:txBody>
                    <a:bodyPr/>
                    <a:lstStyle/>
                    <a:p>
                      <a:pPr algn="ctr" fontAlgn="t">
                        <a:spcBef>
                          <a:spcPts val="0"/>
                        </a:spcBef>
                        <a:spcAft>
                          <a:spcPts val="0"/>
                        </a:spcAft>
                      </a:pPr>
                      <a:r>
                        <a:rPr lang="es-EC" sz="1300" b="0" i="0" u="none" strike="noStrike">
                          <a:effectLst/>
                          <a:latin typeface="Arial" panose="020B0604020202020204" pitchFamily="34" charset="0"/>
                        </a:rPr>
                        <a:t>1</a:t>
                      </a:r>
                    </a:p>
                  </a:txBody>
                  <a:tcPr marL="17720" marR="17720" marT="17720" marB="17720">
                    <a:lnL>
                      <a:noFill/>
                    </a:lnL>
                    <a:lnR>
                      <a:noFill/>
                    </a:lnR>
                    <a:lnT>
                      <a:noFill/>
                    </a:lnT>
                    <a:lnB>
                      <a:noFill/>
                    </a:lnB>
                  </a:tcPr>
                </a:tc>
                <a:extLst>
                  <a:ext uri="{0D108BD9-81ED-4DB2-BD59-A6C34878D82A}">
                    <a16:rowId xmlns:a16="http://schemas.microsoft.com/office/drawing/2014/main" val="1491258011"/>
                  </a:ext>
                </a:extLst>
              </a:tr>
            </a:tbl>
          </a:graphicData>
        </a:graphic>
      </p:graphicFrame>
    </p:spTree>
    <p:extLst>
      <p:ext uri="{BB962C8B-B14F-4D97-AF65-F5344CB8AC3E}">
        <p14:creationId xmlns:p14="http://schemas.microsoft.com/office/powerpoint/2010/main" val="274901888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33B498C5-EB35-487D-84A4-9CE0A314699F}"/>
              </a:ext>
            </a:extLst>
          </p:cNvPr>
          <p:cNvSpPr>
            <a:spLocks noGrp="1" noChangeArrowheads="1"/>
          </p:cNvSpPr>
          <p:nvPr>
            <p:ph type="ctrTitle"/>
          </p:nvPr>
        </p:nvSpPr>
        <p:spPr bwMode="auto">
          <a:xfrm>
            <a:off x="562832" y="947606"/>
            <a:ext cx="4389427" cy="4962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3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El número de líneas de la tabla de verdad depende del número de variables de la expresión y se puede calcular por medio de la siguiente formula.</a:t>
            </a:r>
            <a:endParaRPr kumimoji="0" lang="es-EC" altLang="es-EC" sz="3400" b="0" i="0" u="none" strike="noStrike" cap="none" normalizeH="0" baseline="0" dirty="0">
              <a:ln>
                <a:noFill/>
              </a:ln>
              <a:solidFill>
                <a:schemeClr val="bg1"/>
              </a:solidFill>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3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No de líneas = 2</a:t>
            </a:r>
            <a:r>
              <a:rPr kumimoji="0" lang="es-EC" altLang="es-EC" sz="3400" b="0" i="0" u="none" strike="noStrike" cap="none" normalizeH="0" baseline="30000" dirty="0">
                <a:ln>
                  <a:noFill/>
                </a:ln>
                <a:solidFill>
                  <a:schemeClr val="bg1"/>
                </a:solidFill>
                <a:effectLst/>
                <a:latin typeface="Arial" panose="020B0604020202020204" pitchFamily="34" charset="0"/>
                <a:cs typeface="Arial" panose="020B0604020202020204" pitchFamily="34" charset="0"/>
              </a:rPr>
              <a:t>n </a:t>
            </a:r>
            <a:r>
              <a:rPr kumimoji="0" lang="es-EC" altLang="es-EC" sz="3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Donde n = número de variables distintas.</a:t>
            </a:r>
          </a:p>
          <a:p>
            <a:pPr marL="0" marR="0" lvl="0" indent="0" defTabSz="914400" rtl="0" eaLnBrk="0" fontAlgn="base" latinLnBrk="0" hangingPunct="0">
              <a:lnSpc>
                <a:spcPct val="90000"/>
              </a:lnSpc>
              <a:spcBef>
                <a:spcPct val="0"/>
              </a:spcBef>
              <a:spcAft>
                <a:spcPct val="0"/>
              </a:spcAft>
              <a:buClrTx/>
              <a:buSzTx/>
              <a:buFontTx/>
              <a:buNone/>
              <a:tabLst/>
            </a:pPr>
            <a:endParaRPr kumimoji="0" lang="es-EC" altLang="es-EC" sz="3400" b="0" i="0" u="none" strike="noStrike" cap="none" normalizeH="0" baseline="0" dirty="0">
              <a:ln>
                <a:noFill/>
              </a:ln>
              <a:effectLst/>
              <a:latin typeface="Arial" panose="020B0604020202020204" pitchFamily="34" charset="0"/>
            </a:endParaRPr>
          </a:p>
        </p:txBody>
      </p:sp>
      <p:sp>
        <p:nvSpPr>
          <p:cNvPr id="3" name="Subtítulo 2">
            <a:extLst>
              <a:ext uri="{FF2B5EF4-FFF2-40B4-BE49-F238E27FC236}">
                <a16:creationId xmlns:a16="http://schemas.microsoft.com/office/drawing/2014/main" id="{1C879555-9195-4ECF-AB3C-6864384AE99A}"/>
              </a:ext>
            </a:extLst>
          </p:cNvPr>
          <p:cNvSpPr>
            <a:spLocks noGrp="1"/>
          </p:cNvSpPr>
          <p:nvPr>
            <p:ph type="subTitle" idx="1"/>
          </p:nvPr>
        </p:nvSpPr>
        <p:spPr>
          <a:xfrm>
            <a:off x="7229345" y="947607"/>
            <a:ext cx="4152655" cy="4962785"/>
          </a:xfrm>
          <a:effectLst/>
        </p:spPr>
        <p:txBody>
          <a:bodyPr anchor="ctr">
            <a:normAutofit/>
          </a:bodyPr>
          <a:lstStyle/>
          <a:p>
            <a:r>
              <a:rPr lang="es-EC" altLang="es-EC" sz="4000" dirty="0">
                <a:latin typeface="Arial" panose="020B0604020202020204" pitchFamily="34" charset="0"/>
                <a:cs typeface="Arial" panose="020B0604020202020204" pitchFamily="34" charset="0"/>
              </a:rPr>
              <a:t>2</a:t>
            </a:r>
            <a:r>
              <a:rPr lang="es-EC" altLang="es-EC" sz="4000" baseline="30000" dirty="0">
                <a:latin typeface="Arial" panose="020B0604020202020204" pitchFamily="34" charset="0"/>
                <a:cs typeface="Arial" panose="020B0604020202020204" pitchFamily="34" charset="0"/>
              </a:rPr>
              <a:t>n </a:t>
            </a:r>
            <a:r>
              <a:rPr lang="es-EC" altLang="es-EC" sz="4000" dirty="0">
                <a:latin typeface="Arial" panose="020B0604020202020204" pitchFamily="34" charset="0"/>
                <a:cs typeface="Arial" panose="020B0604020202020204" pitchFamily="34" charset="0"/>
              </a:rPr>
              <a:t>Donde n = número de variables distintas</a:t>
            </a:r>
            <a:endParaRPr lang="es-EC" sz="4000" dirty="0"/>
          </a:p>
        </p:txBody>
      </p:sp>
    </p:spTree>
    <p:extLst>
      <p:ext uri="{BB962C8B-B14F-4D97-AF65-F5344CB8AC3E}">
        <p14:creationId xmlns:p14="http://schemas.microsoft.com/office/powerpoint/2010/main" val="227202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3AED5E1A-A541-4194-A25A-B460EA5442FF}"/>
              </a:ext>
            </a:extLst>
          </p:cNvPr>
          <p:cNvSpPr>
            <a:spLocks noGrp="1"/>
          </p:cNvSpPr>
          <p:nvPr>
            <p:ph type="ctrTitle"/>
          </p:nvPr>
        </p:nvSpPr>
        <p:spPr>
          <a:xfrm>
            <a:off x="76201" y="409574"/>
            <a:ext cx="4819650" cy="6105525"/>
          </a:xfrm>
        </p:spPr>
        <p:txBody>
          <a:bodyPr anchor="ctr">
            <a:normAutofit fontScale="90000"/>
          </a:bodyPr>
          <a:lstStyle/>
          <a:p>
            <a:pPr>
              <a:lnSpc>
                <a:spcPct val="90000"/>
              </a:lnSpc>
            </a:pPr>
            <a:br>
              <a:rPr lang="es-ES" sz="2700" dirty="0">
                <a:solidFill>
                  <a:schemeClr val="bg1"/>
                </a:solidFill>
              </a:rPr>
            </a:br>
            <a:r>
              <a:rPr lang="es-ES" sz="2700" b="0" dirty="0">
                <a:solidFill>
                  <a:schemeClr val="bg1"/>
                </a:solidFill>
              </a:rPr>
              <a:t>Se dice que dos proposiciones son lógicamente equivalentes, o simplemente </a:t>
            </a:r>
            <a:r>
              <a:rPr lang="es-ES" sz="2700" dirty="0">
                <a:solidFill>
                  <a:schemeClr val="bg1"/>
                </a:solidFill>
              </a:rPr>
              <a:t>equivalentes</a:t>
            </a:r>
            <a:r>
              <a:rPr lang="es-ES" sz="2700" b="0" dirty="0">
                <a:solidFill>
                  <a:schemeClr val="bg1"/>
                </a:solidFill>
              </a:rPr>
              <a:t>. Si coinciden sus resultados para los mismo valores de verdad. Se indican como p º q.</a:t>
            </a:r>
            <a:br>
              <a:rPr lang="es-ES" sz="2700" b="0" dirty="0">
                <a:solidFill>
                  <a:schemeClr val="bg1"/>
                </a:solidFill>
              </a:rPr>
            </a:br>
            <a:r>
              <a:rPr lang="es-ES" sz="2700" b="0" dirty="0">
                <a:solidFill>
                  <a:schemeClr val="bg1"/>
                </a:solidFill>
              </a:rPr>
              <a:t>Considero que un buen ejemplo es el que se estableció para ilustrar la tautología en donde se puede observar que las columnas de (p® q) y (q’® p’) para los mismo valores de verdad, por lo tanto se puede establecer que (p® q) º (q’® p’)</a:t>
            </a:r>
            <a:br>
              <a:rPr lang="es-ES" sz="1800" b="0" dirty="0"/>
            </a:br>
            <a:r>
              <a:rPr lang="es-ES" sz="1800" dirty="0"/>
              <a:t> </a:t>
            </a:r>
            <a:br>
              <a:rPr lang="es-ES" sz="1800" dirty="0"/>
            </a:br>
            <a:endParaRPr lang="es-EC" sz="1800" dirty="0"/>
          </a:p>
        </p:txBody>
      </p:sp>
      <p:sp>
        <p:nvSpPr>
          <p:cNvPr id="3" name="Subtítulo 2">
            <a:extLst>
              <a:ext uri="{FF2B5EF4-FFF2-40B4-BE49-F238E27FC236}">
                <a16:creationId xmlns:a16="http://schemas.microsoft.com/office/drawing/2014/main" id="{3FD2578D-138E-4E8E-9124-4708AD812594}"/>
              </a:ext>
            </a:extLst>
          </p:cNvPr>
          <p:cNvSpPr>
            <a:spLocks noGrp="1"/>
          </p:cNvSpPr>
          <p:nvPr>
            <p:ph type="subTitle" idx="1"/>
          </p:nvPr>
        </p:nvSpPr>
        <p:spPr>
          <a:xfrm>
            <a:off x="7229344" y="947607"/>
            <a:ext cx="4695955" cy="4962785"/>
          </a:xfrm>
          <a:effectLst/>
        </p:spPr>
        <p:txBody>
          <a:bodyPr anchor="ctr">
            <a:normAutofit/>
          </a:bodyPr>
          <a:lstStyle/>
          <a:p>
            <a:pPr algn="ctr"/>
            <a:r>
              <a:rPr lang="es-ES" sz="5400" b="1" dirty="0"/>
              <a:t>Equivalencia lógica.</a:t>
            </a:r>
            <a:endParaRPr lang="es-EC" sz="5400" b="1" dirty="0"/>
          </a:p>
        </p:txBody>
      </p:sp>
    </p:spTree>
    <p:extLst>
      <p:ext uri="{BB962C8B-B14F-4D97-AF65-F5344CB8AC3E}">
        <p14:creationId xmlns:p14="http://schemas.microsoft.com/office/powerpoint/2010/main" val="8737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E629873-2E91-4B9A-8113-38FCF7DA2E72}"/>
              </a:ext>
            </a:extLst>
          </p:cNvPr>
          <p:cNvSpPr>
            <a:spLocks noGrp="1" noChangeArrowheads="1"/>
          </p:cNvSpPr>
          <p:nvPr>
            <p:ph type="ctrTitle"/>
          </p:nvPr>
        </p:nvSpPr>
        <p:spPr bwMode="auto">
          <a:xfrm>
            <a:off x="66675" y="180975"/>
            <a:ext cx="4429125" cy="45910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br>
              <a:rPr kumimoji="0" lang="es-EC" altLang="es-EC" sz="2000" b="1" i="0" u="none" strike="noStrike" cap="none" normalizeH="0" baseline="0" dirty="0">
                <a:ln>
                  <a:noFill/>
                </a:ln>
                <a:effectLst/>
                <a:latin typeface="Arial" panose="020B0604020202020204" pitchFamily="34" charset="0"/>
                <a:cs typeface="Arial" panose="020B0604020202020204" pitchFamily="34" charset="0"/>
              </a:rPr>
            </a:b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Tautología, es aquella proposición (compuesta) que es cierta para todos los valores de verdad de sus variables. Un ejemplo típico es la </a:t>
            </a:r>
            <a:r>
              <a:rPr kumimoji="0" lang="es-EC" altLang="es-EC" sz="2000" b="0" i="0" u="none" strike="noStrike" cap="none" normalizeH="0" baseline="0" dirty="0" err="1">
                <a:ln>
                  <a:noFill/>
                </a:ln>
                <a:effectLst/>
                <a:latin typeface="Arial" panose="020B0604020202020204" pitchFamily="34" charset="0"/>
                <a:cs typeface="Arial" panose="020B0604020202020204" pitchFamily="34" charset="0"/>
              </a:rPr>
              <a:t>contrapositiva</a:t>
            </a: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 cuya tabla de verdad se indica a continuación.</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Note que en las tautologías para todos los valores de verdad el resultado de la proposición es siempre 1. Las tautologías son muy importantes en lógica matemática ya que se consideran leyes en las cuales nos podemos apoyar para realizar demostraciones.</a:t>
            </a:r>
            <a:endParaRPr kumimoji="0" lang="es-EC" altLang="es-EC" sz="2000" b="0" i="0" u="none" strike="noStrike" cap="none" normalizeH="0" baseline="0" dirty="0">
              <a:ln>
                <a:noFill/>
              </a:ln>
              <a:effectLst/>
              <a:latin typeface="Arial" panose="020B0604020202020204" pitchFamily="34" charset="0"/>
            </a:endParaRPr>
          </a:p>
        </p:txBody>
      </p:sp>
      <p:sp>
        <p:nvSpPr>
          <p:cNvPr id="10" name="Freeform: Shape 9">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6E52D899-7A7A-48F9-9AD2-A3DCEDD9AB32}"/>
              </a:ext>
            </a:extLst>
          </p:cNvPr>
          <p:cNvSpPr>
            <a:spLocks noGrp="1"/>
          </p:cNvSpPr>
          <p:nvPr>
            <p:ph type="subTitle" idx="1"/>
          </p:nvPr>
        </p:nvSpPr>
        <p:spPr>
          <a:xfrm>
            <a:off x="798849" y="5484512"/>
            <a:ext cx="3211393" cy="785656"/>
          </a:xfrm>
        </p:spPr>
        <p:txBody>
          <a:bodyPr>
            <a:normAutofit/>
          </a:bodyPr>
          <a:lstStyle/>
          <a:p>
            <a:pPr algn="ctr"/>
            <a:r>
              <a:rPr lang="es-EC" altLang="es-EC" sz="3600" b="1" dirty="0">
                <a:solidFill>
                  <a:schemeClr val="bg1"/>
                </a:solidFill>
                <a:latin typeface="Arial" panose="020B0604020202020204" pitchFamily="34" charset="0"/>
                <a:cs typeface="Arial" panose="020B0604020202020204" pitchFamily="34" charset="0"/>
              </a:rPr>
              <a:t>Tautología </a:t>
            </a:r>
            <a:endParaRPr lang="es-EC" sz="3600" dirty="0">
              <a:solidFill>
                <a:schemeClr val="bg1"/>
              </a:solidFill>
            </a:endParaRPr>
          </a:p>
        </p:txBody>
      </p:sp>
      <p:sp>
        <p:nvSpPr>
          <p:cNvPr id="12" name="Rectangle 11">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DF60979D-D370-4304-B083-95A4E2AD1485}"/>
              </a:ext>
            </a:extLst>
          </p:cNvPr>
          <p:cNvGraphicFramePr>
            <a:graphicFrameLocks noGrp="1"/>
          </p:cNvGraphicFramePr>
          <p:nvPr>
            <p:extLst>
              <p:ext uri="{D42A27DB-BD31-4B8C-83A1-F6EECF244321}">
                <p14:modId xmlns:p14="http://schemas.microsoft.com/office/powerpoint/2010/main" val="2119609082"/>
              </p:ext>
            </p:extLst>
          </p:nvPr>
        </p:nvGraphicFramePr>
        <p:xfrm>
          <a:off x="5612118" y="2290582"/>
          <a:ext cx="5630444" cy="2247130"/>
        </p:xfrm>
        <a:graphic>
          <a:graphicData uri="http://schemas.openxmlformats.org/drawingml/2006/table">
            <a:tbl>
              <a:tblPr firstRow="1" bandRow="1">
                <a:tableStyleId>{3B4B98B0-60AC-42C2-AFA5-B58CD77FA1E5}</a:tableStyleId>
              </a:tblPr>
              <a:tblGrid>
                <a:gridCol w="385042">
                  <a:extLst>
                    <a:ext uri="{9D8B030D-6E8A-4147-A177-3AD203B41FA5}">
                      <a16:colId xmlns:a16="http://schemas.microsoft.com/office/drawing/2014/main" val="965614437"/>
                    </a:ext>
                  </a:extLst>
                </a:gridCol>
                <a:gridCol w="385042">
                  <a:extLst>
                    <a:ext uri="{9D8B030D-6E8A-4147-A177-3AD203B41FA5}">
                      <a16:colId xmlns:a16="http://schemas.microsoft.com/office/drawing/2014/main" val="4118000407"/>
                    </a:ext>
                  </a:extLst>
                </a:gridCol>
                <a:gridCol w="448163">
                  <a:extLst>
                    <a:ext uri="{9D8B030D-6E8A-4147-A177-3AD203B41FA5}">
                      <a16:colId xmlns:a16="http://schemas.microsoft.com/office/drawing/2014/main" val="4235870516"/>
                    </a:ext>
                  </a:extLst>
                </a:gridCol>
                <a:gridCol w="448163">
                  <a:extLst>
                    <a:ext uri="{9D8B030D-6E8A-4147-A177-3AD203B41FA5}">
                      <a16:colId xmlns:a16="http://schemas.microsoft.com/office/drawing/2014/main" val="2339650976"/>
                    </a:ext>
                  </a:extLst>
                </a:gridCol>
                <a:gridCol w="830838">
                  <a:extLst>
                    <a:ext uri="{9D8B030D-6E8A-4147-A177-3AD203B41FA5}">
                      <a16:colId xmlns:a16="http://schemas.microsoft.com/office/drawing/2014/main" val="3957611272"/>
                    </a:ext>
                  </a:extLst>
                </a:gridCol>
                <a:gridCol w="957081">
                  <a:extLst>
                    <a:ext uri="{9D8B030D-6E8A-4147-A177-3AD203B41FA5}">
                      <a16:colId xmlns:a16="http://schemas.microsoft.com/office/drawing/2014/main" val="268320152"/>
                    </a:ext>
                  </a:extLst>
                </a:gridCol>
                <a:gridCol w="2176115">
                  <a:extLst>
                    <a:ext uri="{9D8B030D-6E8A-4147-A177-3AD203B41FA5}">
                      <a16:colId xmlns:a16="http://schemas.microsoft.com/office/drawing/2014/main" val="477731187"/>
                    </a:ext>
                  </a:extLst>
                </a:gridCol>
              </a:tblGrid>
              <a:tr h="449426">
                <a:tc>
                  <a:txBody>
                    <a:bodyPr/>
                    <a:lstStyle/>
                    <a:p>
                      <a:pPr algn="ctr"/>
                      <a:r>
                        <a:rPr lang="es-EC" sz="2200"/>
                        <a:t>p</a:t>
                      </a:r>
                    </a:p>
                  </a:txBody>
                  <a:tcPr marL="31561" marR="31561" marT="31561" marB="31561"/>
                </a:tc>
                <a:tc>
                  <a:txBody>
                    <a:bodyPr/>
                    <a:lstStyle/>
                    <a:p>
                      <a:pPr algn="ctr"/>
                      <a:r>
                        <a:rPr lang="es-EC" sz="2200"/>
                        <a:t>q</a:t>
                      </a:r>
                    </a:p>
                  </a:txBody>
                  <a:tcPr marL="31561" marR="31561" marT="31561" marB="31561"/>
                </a:tc>
                <a:tc>
                  <a:txBody>
                    <a:bodyPr/>
                    <a:lstStyle/>
                    <a:p>
                      <a:pPr algn="ctr"/>
                      <a:r>
                        <a:rPr lang="es-EC" sz="2200"/>
                        <a:t>p’</a:t>
                      </a:r>
                    </a:p>
                  </a:txBody>
                  <a:tcPr marL="31561" marR="31561" marT="31561" marB="31561"/>
                </a:tc>
                <a:tc>
                  <a:txBody>
                    <a:bodyPr/>
                    <a:lstStyle/>
                    <a:p>
                      <a:pPr algn="ctr"/>
                      <a:r>
                        <a:rPr lang="es-EC" sz="2200"/>
                        <a:t>q’</a:t>
                      </a:r>
                    </a:p>
                  </a:txBody>
                  <a:tcPr marL="31561" marR="31561" marT="31561" marB="31561"/>
                </a:tc>
                <a:tc>
                  <a:txBody>
                    <a:bodyPr/>
                    <a:lstStyle/>
                    <a:p>
                      <a:pPr algn="ctr"/>
                      <a:r>
                        <a:rPr lang="es-EC" sz="2200" dirty="0"/>
                        <a:t>p® q</a:t>
                      </a:r>
                    </a:p>
                  </a:txBody>
                  <a:tcPr marL="31561" marR="31561" marT="31561" marB="31561"/>
                </a:tc>
                <a:tc>
                  <a:txBody>
                    <a:bodyPr/>
                    <a:lstStyle/>
                    <a:p>
                      <a:pPr algn="ctr"/>
                      <a:r>
                        <a:rPr lang="es-EC" sz="2200"/>
                        <a:t>q’® p’</a:t>
                      </a:r>
                    </a:p>
                  </a:txBody>
                  <a:tcPr marL="31561" marR="31561" marT="31561" marB="31561"/>
                </a:tc>
                <a:tc>
                  <a:txBody>
                    <a:bodyPr/>
                    <a:lstStyle/>
                    <a:p>
                      <a:pPr algn="ctr"/>
                      <a:r>
                        <a:rPr lang="es-EC" sz="2200"/>
                        <a:t>(p® q)« (q’® p’)</a:t>
                      </a:r>
                    </a:p>
                  </a:txBody>
                  <a:tcPr marL="31561" marR="31561" marT="31561" marB="31561"/>
                </a:tc>
                <a:extLst>
                  <a:ext uri="{0D108BD9-81ED-4DB2-BD59-A6C34878D82A}">
                    <a16:rowId xmlns:a16="http://schemas.microsoft.com/office/drawing/2014/main" val="68830198"/>
                  </a:ext>
                </a:extLst>
              </a:tr>
              <a:tr h="449426">
                <a:tc>
                  <a:txBody>
                    <a:bodyPr/>
                    <a:lstStyle/>
                    <a:p>
                      <a:pPr algn="ctr"/>
                      <a:r>
                        <a:rPr lang="es-EC" sz="2200"/>
                        <a:t>0</a:t>
                      </a:r>
                    </a:p>
                  </a:txBody>
                  <a:tcPr marL="31561" marR="31561" marT="31561" marB="31561"/>
                </a:tc>
                <a:tc>
                  <a:txBody>
                    <a:bodyPr/>
                    <a:lstStyle/>
                    <a:p>
                      <a:pPr algn="ctr"/>
                      <a:r>
                        <a:rPr lang="es-EC" sz="2200"/>
                        <a:t>0</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extLst>
                  <a:ext uri="{0D108BD9-81ED-4DB2-BD59-A6C34878D82A}">
                    <a16:rowId xmlns:a16="http://schemas.microsoft.com/office/drawing/2014/main" val="2149979010"/>
                  </a:ext>
                </a:extLst>
              </a:tr>
              <a:tr h="449426">
                <a:tc>
                  <a:txBody>
                    <a:bodyPr/>
                    <a:lstStyle/>
                    <a:p>
                      <a:pPr algn="ctr"/>
                      <a:r>
                        <a:rPr lang="es-EC" sz="2200"/>
                        <a:t>0</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tc>
                  <a:txBody>
                    <a:bodyPr/>
                    <a:lstStyle/>
                    <a:p>
                      <a:pPr algn="ctr"/>
                      <a:r>
                        <a:rPr lang="es-EC" sz="2200"/>
                        <a:t>0</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extLst>
                  <a:ext uri="{0D108BD9-81ED-4DB2-BD59-A6C34878D82A}">
                    <a16:rowId xmlns:a16="http://schemas.microsoft.com/office/drawing/2014/main" val="1075253416"/>
                  </a:ext>
                </a:extLst>
              </a:tr>
              <a:tr h="449426">
                <a:tc>
                  <a:txBody>
                    <a:bodyPr/>
                    <a:lstStyle/>
                    <a:p>
                      <a:pPr algn="ctr"/>
                      <a:r>
                        <a:rPr lang="es-EC" sz="2200"/>
                        <a:t>1</a:t>
                      </a:r>
                    </a:p>
                  </a:txBody>
                  <a:tcPr marL="31561" marR="31561" marT="31561" marB="31561"/>
                </a:tc>
                <a:tc>
                  <a:txBody>
                    <a:bodyPr/>
                    <a:lstStyle/>
                    <a:p>
                      <a:pPr algn="ctr"/>
                      <a:r>
                        <a:rPr lang="es-EC" sz="2200"/>
                        <a:t>0</a:t>
                      </a:r>
                    </a:p>
                  </a:txBody>
                  <a:tcPr marL="31561" marR="31561" marT="31561" marB="31561"/>
                </a:tc>
                <a:tc>
                  <a:txBody>
                    <a:bodyPr/>
                    <a:lstStyle/>
                    <a:p>
                      <a:pPr algn="ctr"/>
                      <a:r>
                        <a:rPr lang="es-EC" sz="2200"/>
                        <a:t>0</a:t>
                      </a:r>
                    </a:p>
                  </a:txBody>
                  <a:tcPr marL="31561" marR="31561" marT="31561" marB="31561"/>
                </a:tc>
                <a:tc>
                  <a:txBody>
                    <a:bodyPr/>
                    <a:lstStyle/>
                    <a:p>
                      <a:pPr algn="ctr"/>
                      <a:r>
                        <a:rPr lang="es-EC" sz="2200"/>
                        <a:t>1</a:t>
                      </a:r>
                    </a:p>
                  </a:txBody>
                  <a:tcPr marL="31561" marR="31561" marT="31561" marB="31561"/>
                </a:tc>
                <a:tc>
                  <a:txBody>
                    <a:bodyPr/>
                    <a:lstStyle/>
                    <a:p>
                      <a:pPr algn="ctr"/>
                      <a:r>
                        <a:rPr lang="es-EC" sz="2200"/>
                        <a:t>0</a:t>
                      </a:r>
                    </a:p>
                  </a:txBody>
                  <a:tcPr marL="31561" marR="31561" marT="31561" marB="31561"/>
                </a:tc>
                <a:tc>
                  <a:txBody>
                    <a:bodyPr/>
                    <a:lstStyle/>
                    <a:p>
                      <a:pPr algn="ctr"/>
                      <a:r>
                        <a:rPr lang="es-EC" sz="2200"/>
                        <a:t>0</a:t>
                      </a:r>
                    </a:p>
                  </a:txBody>
                  <a:tcPr marL="31561" marR="31561" marT="31561" marB="31561"/>
                </a:tc>
                <a:tc>
                  <a:txBody>
                    <a:bodyPr/>
                    <a:lstStyle/>
                    <a:p>
                      <a:pPr algn="ctr"/>
                      <a:r>
                        <a:rPr lang="es-EC" sz="2200"/>
                        <a:t>1</a:t>
                      </a:r>
                    </a:p>
                  </a:txBody>
                  <a:tcPr marL="31561" marR="31561" marT="31561" marB="31561"/>
                </a:tc>
                <a:extLst>
                  <a:ext uri="{0D108BD9-81ED-4DB2-BD59-A6C34878D82A}">
                    <a16:rowId xmlns:a16="http://schemas.microsoft.com/office/drawing/2014/main" val="2819699976"/>
                  </a:ext>
                </a:extLst>
              </a:tr>
              <a:tr h="449426">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tc>
                  <a:txBody>
                    <a:bodyPr/>
                    <a:lstStyle/>
                    <a:p>
                      <a:pPr algn="ctr"/>
                      <a:r>
                        <a:rPr lang="es-EC" sz="2200"/>
                        <a:t>0</a:t>
                      </a:r>
                    </a:p>
                  </a:txBody>
                  <a:tcPr marL="31561" marR="31561" marT="31561" marB="31561"/>
                </a:tc>
                <a:tc>
                  <a:txBody>
                    <a:bodyPr/>
                    <a:lstStyle/>
                    <a:p>
                      <a:pPr algn="ctr"/>
                      <a:r>
                        <a:rPr lang="es-EC" sz="2200"/>
                        <a:t>0</a:t>
                      </a:r>
                    </a:p>
                  </a:txBody>
                  <a:tcPr marL="31561" marR="31561" marT="31561" marB="31561"/>
                </a:tc>
                <a:tc>
                  <a:txBody>
                    <a:bodyPr/>
                    <a:lstStyle/>
                    <a:p>
                      <a:pPr algn="ctr"/>
                      <a:r>
                        <a:rPr lang="es-EC" sz="2200"/>
                        <a:t>1</a:t>
                      </a:r>
                    </a:p>
                  </a:txBody>
                  <a:tcPr marL="31561" marR="31561" marT="31561" marB="31561"/>
                </a:tc>
                <a:tc>
                  <a:txBody>
                    <a:bodyPr/>
                    <a:lstStyle/>
                    <a:p>
                      <a:pPr algn="ctr"/>
                      <a:r>
                        <a:rPr lang="es-EC" sz="2200"/>
                        <a:t>1</a:t>
                      </a:r>
                    </a:p>
                  </a:txBody>
                  <a:tcPr marL="31561" marR="31561" marT="31561" marB="31561"/>
                </a:tc>
                <a:tc>
                  <a:txBody>
                    <a:bodyPr/>
                    <a:lstStyle/>
                    <a:p>
                      <a:pPr algn="ctr"/>
                      <a:r>
                        <a:rPr lang="es-EC" sz="2200" dirty="0"/>
                        <a:t>1</a:t>
                      </a:r>
                    </a:p>
                  </a:txBody>
                  <a:tcPr marL="31561" marR="31561" marT="31561" marB="31561"/>
                </a:tc>
                <a:extLst>
                  <a:ext uri="{0D108BD9-81ED-4DB2-BD59-A6C34878D82A}">
                    <a16:rowId xmlns:a16="http://schemas.microsoft.com/office/drawing/2014/main" val="1790101766"/>
                  </a:ext>
                </a:extLst>
              </a:tr>
            </a:tbl>
          </a:graphicData>
        </a:graphic>
      </p:graphicFrame>
    </p:spTree>
    <p:extLst>
      <p:ext uri="{BB962C8B-B14F-4D97-AF65-F5344CB8AC3E}">
        <p14:creationId xmlns:p14="http://schemas.microsoft.com/office/powerpoint/2010/main" val="223074429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CFAEB18-F04F-40F2-8B4B-77FB4D3187BE}"/>
              </a:ext>
            </a:extLst>
          </p:cNvPr>
          <p:cNvSpPr>
            <a:spLocks noGrp="1" noChangeArrowheads="1"/>
          </p:cNvSpPr>
          <p:nvPr>
            <p:ph type="ctrTitle"/>
          </p:nvPr>
        </p:nvSpPr>
        <p:spPr bwMode="auto">
          <a:xfrm>
            <a:off x="228599" y="152401"/>
            <a:ext cx="4257675" cy="45624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1" i="0" u="none" strike="noStrike" cap="none" normalizeH="0" baseline="0" dirty="0">
                <a:ln>
                  <a:noFill/>
                </a:ln>
                <a:effectLst/>
                <a:latin typeface="Arial" panose="020B0604020202020204" pitchFamily="34" charset="0"/>
                <a:cs typeface="Arial" panose="020B0604020202020204" pitchFamily="34" charset="0"/>
              </a:rPr>
              <a:t>Contradicción</a:t>
            </a: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es aquella proposición que siempre es falsa para todos los valores de verdad, una de las mas usadas y mas sencilla es </a:t>
            </a:r>
            <a:r>
              <a:rPr kumimoji="0" lang="es-EC" altLang="es-EC" sz="1800" b="0" i="0" u="none" strike="noStrike" cap="none" normalizeH="0" baseline="0" dirty="0" err="1">
                <a:ln>
                  <a:noFill/>
                </a:ln>
                <a:effectLst/>
                <a:latin typeface="Arial" panose="020B0604020202020204" pitchFamily="34" charset="0"/>
                <a:cs typeface="Arial" panose="020B0604020202020204" pitchFamily="34" charset="0"/>
              </a:rPr>
              <a:t>p</a:t>
            </a:r>
            <a:r>
              <a:rPr kumimoji="0" lang="es-EC" altLang="es-EC" sz="1800" b="0" i="0" u="none" strike="noStrike" cap="none" normalizeH="0" baseline="0" dirty="0" err="1">
                <a:ln>
                  <a:noFill/>
                </a:ln>
                <a:effectLst/>
                <a:latin typeface="Symbol" panose="05050102010706020507" pitchFamily="18" charset="2"/>
                <a:cs typeface="Arial" panose="020B0604020202020204" pitchFamily="34" charset="0"/>
              </a:rPr>
              <a:t>Ù</a:t>
            </a: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p’ . Como lo muestra su correspondiente tabla de verdad.</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endParaRPr kumimoji="0" lang="es-EC" altLang="es-EC" sz="18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Si en el ejemplo anterior</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p: La puerta es verde.</a:t>
            </a:r>
            <a:endParaRPr kumimoji="0" lang="es-EC" altLang="es-EC" sz="18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La proposición </a:t>
            </a:r>
            <a:r>
              <a:rPr kumimoji="0" lang="es-EC" altLang="es-EC" sz="1800" b="0" i="0" u="none" strike="noStrike" cap="none" normalizeH="0" baseline="0" dirty="0" err="1">
                <a:ln>
                  <a:noFill/>
                </a:ln>
                <a:effectLst/>
                <a:latin typeface="Arial" panose="020B0604020202020204" pitchFamily="34" charset="0"/>
                <a:cs typeface="Arial" panose="020B0604020202020204" pitchFamily="34" charset="0"/>
              </a:rPr>
              <a:t>p</a:t>
            </a:r>
            <a:r>
              <a:rPr kumimoji="0" lang="es-EC" altLang="es-EC" sz="1800" b="0" i="0" u="none" strike="noStrike" cap="none" normalizeH="0" baseline="0" dirty="0" err="1">
                <a:ln>
                  <a:noFill/>
                </a:ln>
                <a:effectLst/>
                <a:latin typeface="Symbol" panose="05050102010706020507" pitchFamily="18" charset="2"/>
                <a:cs typeface="Arial" panose="020B0604020202020204" pitchFamily="34" charset="0"/>
              </a:rPr>
              <a:t>Ù</a:t>
            </a: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p’ equivale a decir que "La puerta es verde y la puerta no es verde". Por lo tanto se esta contradiciendo o se dice que es una </a:t>
            </a:r>
            <a:r>
              <a:rPr kumimoji="0" lang="es-EC" altLang="es-EC" sz="1800" b="1" i="0" u="none" strike="noStrike" cap="none" normalizeH="0" baseline="0" dirty="0">
                <a:ln>
                  <a:noFill/>
                </a:ln>
                <a:effectLst/>
                <a:latin typeface="Arial" panose="020B0604020202020204" pitchFamily="34" charset="0"/>
                <a:cs typeface="Arial" panose="020B0604020202020204" pitchFamily="34" charset="0"/>
              </a:rPr>
              <a:t>falacia.</a:t>
            </a:r>
            <a:endParaRPr kumimoji="0" lang="es-EC" altLang="es-EC" sz="18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Una proposición compuesta cuyos resultados en sus deferentes líneas de la tabla de verdad, dan como resultado 1s y 0s se le llama </a:t>
            </a:r>
            <a:r>
              <a:rPr kumimoji="0" lang="es-EC" altLang="es-EC" sz="1800" b="1" i="0" u="none" strike="noStrike" cap="none" normalizeH="0" baseline="0" dirty="0">
                <a:ln>
                  <a:noFill/>
                </a:ln>
                <a:effectLst/>
                <a:latin typeface="Arial" panose="020B0604020202020204" pitchFamily="34" charset="0"/>
                <a:cs typeface="Arial" panose="020B0604020202020204" pitchFamily="34" charset="0"/>
              </a:rPr>
              <a:t>contingente.</a:t>
            </a:r>
            <a:endParaRPr kumimoji="0" lang="es-EC" altLang="es-EC" sz="1800" b="0" i="0" u="none" strike="noStrike" cap="none" normalizeH="0" baseline="0" dirty="0">
              <a:ln>
                <a:noFill/>
              </a:ln>
              <a:effectLst/>
              <a:latin typeface="Arial" panose="020B0604020202020204" pitchFamily="34" charset="0"/>
            </a:endParaRPr>
          </a:p>
        </p:txBody>
      </p:sp>
      <p:sp>
        <p:nvSpPr>
          <p:cNvPr id="10" name="Freeform: Shape 9">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5122AF90-41EC-4AA5-A49D-A5FDDA61EFA0}"/>
              </a:ext>
            </a:extLst>
          </p:cNvPr>
          <p:cNvSpPr>
            <a:spLocks noGrp="1"/>
          </p:cNvSpPr>
          <p:nvPr>
            <p:ph type="subTitle" idx="1"/>
          </p:nvPr>
        </p:nvSpPr>
        <p:spPr>
          <a:xfrm>
            <a:off x="810001" y="5280847"/>
            <a:ext cx="3211393" cy="785656"/>
          </a:xfrm>
        </p:spPr>
        <p:txBody>
          <a:bodyPr>
            <a:normAutofit/>
          </a:bodyPr>
          <a:lstStyle/>
          <a:p>
            <a:pPr algn="ctr"/>
            <a:r>
              <a:rPr lang="es-EC" altLang="es-EC" sz="3200" b="1" dirty="0">
                <a:solidFill>
                  <a:schemeClr val="bg1"/>
                </a:solidFill>
                <a:latin typeface="Arial" panose="020B0604020202020204" pitchFamily="34" charset="0"/>
                <a:cs typeface="Arial" panose="020B0604020202020204" pitchFamily="34" charset="0"/>
              </a:rPr>
              <a:t>Contradicción</a:t>
            </a:r>
            <a:endParaRPr lang="es-EC" sz="3200" dirty="0">
              <a:solidFill>
                <a:schemeClr val="bg1"/>
              </a:solidFill>
            </a:endParaRPr>
          </a:p>
        </p:txBody>
      </p:sp>
      <p:sp>
        <p:nvSpPr>
          <p:cNvPr id="12" name="Rectangle 11">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D9D045F5-D572-40A6-83BA-B10AF7A9DFE2}"/>
              </a:ext>
            </a:extLst>
          </p:cNvPr>
          <p:cNvGraphicFramePr>
            <a:graphicFrameLocks noGrp="1"/>
          </p:cNvGraphicFramePr>
          <p:nvPr>
            <p:extLst>
              <p:ext uri="{D42A27DB-BD31-4B8C-83A1-F6EECF244321}">
                <p14:modId xmlns:p14="http://schemas.microsoft.com/office/powerpoint/2010/main" val="1946700209"/>
              </p:ext>
            </p:extLst>
          </p:nvPr>
        </p:nvGraphicFramePr>
        <p:xfrm>
          <a:off x="7180807" y="2419481"/>
          <a:ext cx="2493063" cy="1989330"/>
        </p:xfrm>
        <a:graphic>
          <a:graphicData uri="http://schemas.openxmlformats.org/drawingml/2006/table">
            <a:tbl>
              <a:tblPr firstRow="1" bandRow="1"/>
              <a:tblGrid>
                <a:gridCol w="568114">
                  <a:extLst>
                    <a:ext uri="{9D8B030D-6E8A-4147-A177-3AD203B41FA5}">
                      <a16:colId xmlns:a16="http://schemas.microsoft.com/office/drawing/2014/main" val="654091110"/>
                    </a:ext>
                  </a:extLst>
                </a:gridCol>
                <a:gridCol w="661247">
                  <a:extLst>
                    <a:ext uri="{9D8B030D-6E8A-4147-A177-3AD203B41FA5}">
                      <a16:colId xmlns:a16="http://schemas.microsoft.com/office/drawing/2014/main" val="1739303347"/>
                    </a:ext>
                  </a:extLst>
                </a:gridCol>
                <a:gridCol w="1263702">
                  <a:extLst>
                    <a:ext uri="{9D8B030D-6E8A-4147-A177-3AD203B41FA5}">
                      <a16:colId xmlns:a16="http://schemas.microsoft.com/office/drawing/2014/main" val="1340384265"/>
                    </a:ext>
                  </a:extLst>
                </a:gridCol>
              </a:tblGrid>
              <a:tr h="663110">
                <a:tc>
                  <a:txBody>
                    <a:bodyPr/>
                    <a:lstStyle/>
                    <a:p>
                      <a:pPr algn="ctr"/>
                      <a:r>
                        <a:rPr lang="es-EC" sz="3300">
                          <a:latin typeface="Arial" panose="020B0604020202020204" pitchFamily="34" charset="0"/>
                        </a:rPr>
                        <a:t>p</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p’</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p</a:t>
                      </a:r>
                      <a:r>
                        <a:rPr lang="es-EC" sz="3300">
                          <a:latin typeface="Symbol" panose="05050102010706020507" pitchFamily="18" charset="2"/>
                        </a:rPr>
                        <a:t>Ù</a:t>
                      </a:r>
                      <a:r>
                        <a:rPr lang="es-EC" sz="3300">
                          <a:latin typeface="Arial" panose="020B0604020202020204" pitchFamily="34" charset="0"/>
                        </a:rPr>
                        <a:t> p’</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1819699088"/>
                  </a:ext>
                </a:extLst>
              </a:tr>
              <a:tr h="663110">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3669560600"/>
                  </a:ext>
                </a:extLst>
              </a:tr>
              <a:tr h="663110">
                <a:tc>
                  <a:txBody>
                    <a:bodyPr/>
                    <a:lstStyle/>
                    <a:p>
                      <a:pPr algn="ctr"/>
                      <a:r>
                        <a:rPr lang="es-EC" sz="3300">
                          <a:latin typeface="Arial" panose="020B0604020202020204" pitchFamily="34" charset="0"/>
                        </a:rPr>
                        <a:t>1</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tc>
                  <a:txBody>
                    <a:bodyPr/>
                    <a:lstStyle/>
                    <a:p>
                      <a:pPr algn="ctr"/>
                      <a:r>
                        <a:rPr lang="es-EC" sz="3300">
                          <a:latin typeface="Arial" panose="020B0604020202020204" pitchFamily="34" charset="0"/>
                        </a:rPr>
                        <a:t>0</a:t>
                      </a:r>
                      <a:endParaRPr lang="es-EC" sz="3300"/>
                    </a:p>
                  </a:txBody>
                  <a:tcPr marL="46567" marR="46567" marT="46567" marB="46567">
                    <a:lnL>
                      <a:noFill/>
                    </a:lnL>
                    <a:lnR>
                      <a:noFill/>
                    </a:lnR>
                    <a:lnT>
                      <a:noFill/>
                    </a:lnT>
                    <a:lnB>
                      <a:noFill/>
                    </a:lnB>
                  </a:tcPr>
                </a:tc>
                <a:extLst>
                  <a:ext uri="{0D108BD9-81ED-4DB2-BD59-A6C34878D82A}">
                    <a16:rowId xmlns:a16="http://schemas.microsoft.com/office/drawing/2014/main" val="2017977560"/>
                  </a:ext>
                </a:extLst>
              </a:tr>
            </a:tbl>
          </a:graphicData>
        </a:graphic>
      </p:graphicFrame>
    </p:spTree>
    <p:extLst>
      <p:ext uri="{BB962C8B-B14F-4D97-AF65-F5344CB8AC3E}">
        <p14:creationId xmlns:p14="http://schemas.microsoft.com/office/powerpoint/2010/main" val="189392158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Rectangle 1">
            <a:extLst>
              <a:ext uri="{FF2B5EF4-FFF2-40B4-BE49-F238E27FC236}">
                <a16:creationId xmlns:a16="http://schemas.microsoft.com/office/drawing/2014/main" id="{D2D1AFD7-F4B3-4C2C-A42C-BEEE65C369ED}"/>
              </a:ext>
            </a:extLst>
          </p:cNvPr>
          <p:cNvSpPr>
            <a:spLocks noGrp="1" noChangeArrowheads="1"/>
          </p:cNvSpPr>
          <p:nvPr>
            <p:ph type="ctrTitle"/>
          </p:nvPr>
        </p:nvSpPr>
        <p:spPr bwMode="auto">
          <a:xfrm>
            <a:off x="451514" y="1800225"/>
            <a:ext cx="3444211" cy="42411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s-EC" altLang="es-EC" sz="4400" b="0" i="0" u="none" strike="noStrike" cap="none" normalizeH="0" baseline="0" dirty="0">
                <a:ln>
                  <a:noFill/>
                </a:ln>
                <a:effectLst/>
                <a:latin typeface="Arial" panose="020B0604020202020204" pitchFamily="34" charset="0"/>
              </a:rPr>
              <a:t>Expresiones con lenguaje natural </a:t>
            </a:r>
          </a:p>
        </p:txBody>
      </p:sp>
      <p:sp>
        <p:nvSpPr>
          <p:cNvPr id="3" name="Subtítulo 2">
            <a:extLst>
              <a:ext uri="{FF2B5EF4-FFF2-40B4-BE49-F238E27FC236}">
                <a16:creationId xmlns:a16="http://schemas.microsoft.com/office/drawing/2014/main" id="{FCCDB09E-2E22-447C-864A-96ABBBB4ABBC}"/>
              </a:ext>
            </a:extLst>
          </p:cNvPr>
          <p:cNvSpPr>
            <a:spLocks noGrp="1"/>
          </p:cNvSpPr>
          <p:nvPr>
            <p:ph type="subTitle" idx="1"/>
          </p:nvPr>
        </p:nvSpPr>
        <p:spPr>
          <a:xfrm>
            <a:off x="451514" y="457198"/>
            <a:ext cx="3444211" cy="1343025"/>
          </a:xfrm>
        </p:spPr>
        <p:txBody>
          <a:bodyPr anchor="b">
            <a:normAutofit/>
          </a:bodyPr>
          <a:lstStyle/>
          <a:p>
            <a:endParaRPr lang="es-EC">
              <a:solidFill>
                <a:srgbClr val="FFFFFF"/>
              </a:solidFill>
            </a:endParaRPr>
          </a:p>
        </p:txBody>
      </p:sp>
      <p:pic>
        <p:nvPicPr>
          <p:cNvPr id="2050" name="Picture 2" descr="Ver las imágenes de origen">
            <a:extLst>
              <a:ext uri="{FF2B5EF4-FFF2-40B4-BE49-F238E27FC236}">
                <a16:creationId xmlns:a16="http://schemas.microsoft.com/office/drawing/2014/main" id="{18678653-97D3-4A57-84B0-27CF3A96A8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01992" y="643465"/>
            <a:ext cx="5425022" cy="5397897"/>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4176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91BA91A-B147-4170-A265-F6AEF0E98365}"/>
              </a:ext>
            </a:extLst>
          </p:cNvPr>
          <p:cNvSpPr>
            <a:spLocks noGrp="1"/>
          </p:cNvSpPr>
          <p:nvPr>
            <p:ph type="ctrTitle"/>
          </p:nvPr>
        </p:nvSpPr>
        <p:spPr>
          <a:xfrm>
            <a:off x="451514" y="1800225"/>
            <a:ext cx="3444211" cy="4241136"/>
          </a:xfrm>
        </p:spPr>
        <p:txBody>
          <a:bodyPr anchor="t">
            <a:normAutofit/>
          </a:bodyPr>
          <a:lstStyle/>
          <a:p>
            <a:endParaRPr lang="es-EC" sz="4400" dirty="0"/>
          </a:p>
        </p:txBody>
      </p:sp>
      <p:sp>
        <p:nvSpPr>
          <p:cNvPr id="3" name="Subtítulo 2">
            <a:extLst>
              <a:ext uri="{FF2B5EF4-FFF2-40B4-BE49-F238E27FC236}">
                <a16:creationId xmlns:a16="http://schemas.microsoft.com/office/drawing/2014/main" id="{0B0CAFBC-8127-4594-ADA4-7A8B27FB095A}"/>
              </a:ext>
            </a:extLst>
          </p:cNvPr>
          <p:cNvSpPr>
            <a:spLocks noGrp="1"/>
          </p:cNvSpPr>
          <p:nvPr>
            <p:ph type="subTitle" idx="1"/>
          </p:nvPr>
        </p:nvSpPr>
        <p:spPr>
          <a:xfrm>
            <a:off x="451514" y="457198"/>
            <a:ext cx="3444211" cy="1343025"/>
          </a:xfrm>
        </p:spPr>
        <p:txBody>
          <a:bodyPr anchor="b">
            <a:normAutofit/>
          </a:bodyPr>
          <a:lstStyle/>
          <a:p>
            <a:endParaRPr lang="es-EC" dirty="0">
              <a:solidFill>
                <a:srgbClr val="FFFFFF"/>
              </a:solidFill>
            </a:endParaRPr>
          </a:p>
        </p:txBody>
      </p:sp>
      <p:pic>
        <p:nvPicPr>
          <p:cNvPr id="2050" name="Picture 2">
            <a:extLst>
              <a:ext uri="{FF2B5EF4-FFF2-40B4-BE49-F238E27FC236}">
                <a16:creationId xmlns:a16="http://schemas.microsoft.com/office/drawing/2014/main" id="{D8E90508-3FFC-4B8D-840B-8709096D80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0050" y="643465"/>
            <a:ext cx="4088906" cy="5397897"/>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8227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AC2953C6-7956-4C2D-AABF-5C55EEDF49CD}"/>
              </a:ext>
            </a:extLst>
          </p:cNvPr>
          <p:cNvSpPr>
            <a:spLocks noGrp="1"/>
          </p:cNvSpPr>
          <p:nvPr>
            <p:ph type="ctrTitle"/>
          </p:nvPr>
        </p:nvSpPr>
        <p:spPr>
          <a:xfrm>
            <a:off x="451514" y="247650"/>
            <a:ext cx="4389427" cy="6229350"/>
          </a:xfrm>
        </p:spPr>
        <p:txBody>
          <a:bodyPr anchor="ctr">
            <a:normAutofit/>
          </a:bodyPr>
          <a:lstStyle/>
          <a:p>
            <a:pPr>
              <a:lnSpc>
                <a:spcPct val="90000"/>
              </a:lnSpc>
            </a:pPr>
            <a:br>
              <a:rPr lang="es-ES" sz="2200" dirty="0"/>
            </a:br>
            <a:r>
              <a:rPr lang="es-ES" sz="2700" dirty="0"/>
              <a:t>Lógica matemática, </a:t>
            </a:r>
            <a:br>
              <a:rPr lang="es-ES" sz="2700" dirty="0"/>
            </a:br>
            <a:r>
              <a:rPr lang="es-ES" sz="2700" dirty="0"/>
              <a:t>proposición, </a:t>
            </a:r>
            <a:br>
              <a:rPr lang="es-ES" sz="2700" dirty="0"/>
            </a:br>
            <a:r>
              <a:rPr lang="es-ES" sz="2700" dirty="0"/>
              <a:t>tautología,</a:t>
            </a:r>
            <a:br>
              <a:rPr lang="es-ES" sz="2700" dirty="0"/>
            </a:br>
            <a:r>
              <a:rPr lang="es-ES" sz="2700" dirty="0"/>
              <a:t>contradicción, </a:t>
            </a:r>
            <a:br>
              <a:rPr lang="es-ES" sz="2700" dirty="0"/>
            </a:br>
            <a:r>
              <a:rPr lang="es-ES" sz="2700" dirty="0"/>
              <a:t>operadores lógicos, </a:t>
            </a:r>
            <a:br>
              <a:rPr lang="es-ES" sz="2700" dirty="0"/>
            </a:br>
            <a:r>
              <a:rPr lang="es-ES" sz="2700" dirty="0"/>
              <a:t>conjunción,</a:t>
            </a:r>
            <a:br>
              <a:rPr lang="es-ES" sz="2700" dirty="0"/>
            </a:br>
            <a:r>
              <a:rPr lang="es-ES" sz="2700" dirty="0"/>
              <a:t>disyunción,</a:t>
            </a:r>
            <a:br>
              <a:rPr lang="es-ES" sz="2700" dirty="0"/>
            </a:br>
            <a:r>
              <a:rPr lang="es-ES" sz="2700" dirty="0"/>
              <a:t>complementación, </a:t>
            </a:r>
            <a:br>
              <a:rPr lang="es-ES" sz="2700" dirty="0"/>
            </a:br>
            <a:r>
              <a:rPr lang="es-ES" sz="2700" dirty="0"/>
              <a:t>proposición condicional, </a:t>
            </a:r>
            <a:br>
              <a:rPr lang="es-ES" sz="2700" dirty="0"/>
            </a:br>
            <a:r>
              <a:rPr lang="es-ES" sz="2700" dirty="0"/>
              <a:t>proposición bicondicional, </a:t>
            </a:r>
            <a:br>
              <a:rPr lang="es-ES" sz="2700" dirty="0"/>
            </a:br>
            <a:r>
              <a:rPr lang="es-ES" sz="2700" dirty="0"/>
              <a:t>teoremas, </a:t>
            </a:r>
            <a:br>
              <a:rPr lang="es-ES" sz="2700" dirty="0"/>
            </a:br>
            <a:r>
              <a:rPr lang="es-ES" sz="2700" dirty="0"/>
              <a:t>hipótesis, </a:t>
            </a:r>
            <a:br>
              <a:rPr lang="es-ES" sz="2700" dirty="0"/>
            </a:br>
            <a:r>
              <a:rPr lang="es-ES" sz="2700" dirty="0"/>
              <a:t>demostración formal</a:t>
            </a:r>
            <a:br>
              <a:rPr lang="es-ES" sz="2200" b="0" dirty="0"/>
            </a:br>
            <a:endParaRPr lang="es-EC" sz="2200" dirty="0"/>
          </a:p>
        </p:txBody>
      </p:sp>
      <p:sp>
        <p:nvSpPr>
          <p:cNvPr id="3" name="Subtítulo 2">
            <a:extLst>
              <a:ext uri="{FF2B5EF4-FFF2-40B4-BE49-F238E27FC236}">
                <a16:creationId xmlns:a16="http://schemas.microsoft.com/office/drawing/2014/main" id="{72236004-077A-4388-A5C3-72D728BFD7E5}"/>
              </a:ext>
            </a:extLst>
          </p:cNvPr>
          <p:cNvSpPr>
            <a:spLocks noGrp="1"/>
          </p:cNvSpPr>
          <p:nvPr>
            <p:ph type="subTitle" idx="1"/>
          </p:nvPr>
        </p:nvSpPr>
        <p:spPr>
          <a:xfrm>
            <a:off x="7229345" y="947607"/>
            <a:ext cx="4152655" cy="4962785"/>
          </a:xfrm>
          <a:effectLst/>
        </p:spPr>
        <p:txBody>
          <a:bodyPr anchor="ctr">
            <a:normAutofit/>
          </a:bodyPr>
          <a:lstStyle/>
          <a:p>
            <a:r>
              <a:rPr lang="es-ES" sz="6600" dirty="0"/>
              <a:t>Palabras clave:</a:t>
            </a:r>
            <a:endParaRPr lang="es-EC" sz="6600" dirty="0"/>
          </a:p>
        </p:txBody>
      </p:sp>
    </p:spTree>
    <p:extLst>
      <p:ext uri="{BB962C8B-B14F-4D97-AF65-F5344CB8AC3E}">
        <p14:creationId xmlns:p14="http://schemas.microsoft.com/office/powerpoint/2010/main" val="3616651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04A35AA-0262-4423-8FA2-CECA24EDDEA7}"/>
              </a:ext>
            </a:extLst>
          </p:cNvPr>
          <p:cNvSpPr>
            <a:spLocks noGrp="1"/>
          </p:cNvSpPr>
          <p:nvPr>
            <p:ph type="ctrTitle"/>
          </p:nvPr>
        </p:nvSpPr>
        <p:spPr>
          <a:xfrm>
            <a:off x="8134349" y="1819275"/>
            <a:ext cx="3606137" cy="4222087"/>
          </a:xfrm>
        </p:spPr>
        <p:txBody>
          <a:bodyPr anchor="t">
            <a:normAutofit/>
          </a:bodyPr>
          <a:lstStyle/>
          <a:p>
            <a:endParaRPr lang="es-EC" sz="4400"/>
          </a:p>
        </p:txBody>
      </p:sp>
      <p:sp>
        <p:nvSpPr>
          <p:cNvPr id="3" name="Subtítulo 2">
            <a:extLst>
              <a:ext uri="{FF2B5EF4-FFF2-40B4-BE49-F238E27FC236}">
                <a16:creationId xmlns:a16="http://schemas.microsoft.com/office/drawing/2014/main" id="{604B2D30-61E5-43CF-B819-530A465CC69D}"/>
              </a:ext>
            </a:extLst>
          </p:cNvPr>
          <p:cNvSpPr>
            <a:spLocks noGrp="1"/>
          </p:cNvSpPr>
          <p:nvPr>
            <p:ph type="subTitle" idx="1"/>
          </p:nvPr>
        </p:nvSpPr>
        <p:spPr>
          <a:xfrm>
            <a:off x="8134349" y="457199"/>
            <a:ext cx="3247652" cy="1362075"/>
          </a:xfrm>
        </p:spPr>
        <p:txBody>
          <a:bodyPr anchor="b">
            <a:normAutofit/>
          </a:bodyPr>
          <a:lstStyle/>
          <a:p>
            <a:endParaRPr lang="es-EC">
              <a:solidFill>
                <a:srgbClr val="FFFFFF"/>
              </a:solidFill>
            </a:endParaRPr>
          </a:p>
        </p:txBody>
      </p:sp>
      <p:pic>
        <p:nvPicPr>
          <p:cNvPr id="3074" name="Picture 2">
            <a:extLst>
              <a:ext uri="{FF2B5EF4-FFF2-40B4-BE49-F238E27FC236}">
                <a16:creationId xmlns:a16="http://schemas.microsoft.com/office/drawing/2014/main" id="{C169382A-4D87-4B0D-9F96-1330CA6215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52075" y="643467"/>
            <a:ext cx="4250843" cy="5397896"/>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58794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C534005E-2637-49A2-BBE1-48E0006A6205}"/>
              </a:ext>
            </a:extLst>
          </p:cNvPr>
          <p:cNvSpPr>
            <a:spLocks noGrp="1"/>
          </p:cNvSpPr>
          <p:nvPr>
            <p:ph type="ctrTitle"/>
          </p:nvPr>
        </p:nvSpPr>
        <p:spPr>
          <a:xfrm>
            <a:off x="8134349" y="1819275"/>
            <a:ext cx="3606137" cy="4222087"/>
          </a:xfrm>
        </p:spPr>
        <p:txBody>
          <a:bodyPr anchor="t">
            <a:normAutofit/>
          </a:bodyPr>
          <a:lstStyle/>
          <a:p>
            <a:endParaRPr lang="es-EC" sz="4400"/>
          </a:p>
        </p:txBody>
      </p:sp>
      <p:sp>
        <p:nvSpPr>
          <p:cNvPr id="3" name="Subtítulo 2">
            <a:extLst>
              <a:ext uri="{FF2B5EF4-FFF2-40B4-BE49-F238E27FC236}">
                <a16:creationId xmlns:a16="http://schemas.microsoft.com/office/drawing/2014/main" id="{4EE2C504-D656-478E-ABEA-3532BFAC1D5F}"/>
              </a:ext>
            </a:extLst>
          </p:cNvPr>
          <p:cNvSpPr>
            <a:spLocks noGrp="1"/>
          </p:cNvSpPr>
          <p:nvPr>
            <p:ph type="subTitle" idx="1"/>
          </p:nvPr>
        </p:nvSpPr>
        <p:spPr>
          <a:xfrm>
            <a:off x="8134349" y="457199"/>
            <a:ext cx="3247652" cy="1362075"/>
          </a:xfrm>
        </p:spPr>
        <p:txBody>
          <a:bodyPr anchor="b">
            <a:normAutofit/>
          </a:bodyPr>
          <a:lstStyle/>
          <a:p>
            <a:endParaRPr lang="es-EC">
              <a:solidFill>
                <a:srgbClr val="FFFFFF"/>
              </a:solidFill>
            </a:endParaRPr>
          </a:p>
        </p:txBody>
      </p:sp>
      <p:pic>
        <p:nvPicPr>
          <p:cNvPr id="4098" name="Picture 2">
            <a:extLst>
              <a:ext uri="{FF2B5EF4-FFF2-40B4-BE49-F238E27FC236}">
                <a16:creationId xmlns:a16="http://schemas.microsoft.com/office/drawing/2014/main" id="{63B04CA9-1535-4575-B5DF-6AD81A1067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6297" y="643467"/>
            <a:ext cx="4102400" cy="5397896"/>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1203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D4F0B09C-A201-4FD3-9CD7-FAFD86B0F6E9}"/>
              </a:ext>
            </a:extLst>
          </p:cNvPr>
          <p:cNvSpPr>
            <a:spLocks noGrp="1"/>
          </p:cNvSpPr>
          <p:nvPr>
            <p:ph type="subTitle" idx="1"/>
          </p:nvPr>
        </p:nvSpPr>
        <p:spPr>
          <a:xfrm>
            <a:off x="8039100" y="457199"/>
            <a:ext cx="4010025" cy="3276601"/>
          </a:xfrm>
        </p:spPr>
        <p:txBody>
          <a:bodyPr anchor="b">
            <a:normAutofit/>
          </a:bodyPr>
          <a:lstStyle/>
          <a:p>
            <a:endParaRPr lang="es-EC" dirty="0">
              <a:solidFill>
                <a:srgbClr val="FFFFFF"/>
              </a:solidFill>
            </a:endParaRPr>
          </a:p>
        </p:txBody>
      </p:sp>
      <p:pic>
        <p:nvPicPr>
          <p:cNvPr id="1026" name="Picture 2" descr="Tablas de Verdad – Universidad Tecnológica Metropolitana ...">
            <a:extLst>
              <a:ext uri="{FF2B5EF4-FFF2-40B4-BE49-F238E27FC236}">
                <a16:creationId xmlns:a16="http://schemas.microsoft.com/office/drawing/2014/main" id="{53702A44-5BAC-4AB3-9570-96E8BB8225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579523"/>
            <a:ext cx="6268060" cy="3525783"/>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4" name="Picture 2" descr="Ver las imágenes de origen">
            <a:extLst>
              <a:ext uri="{FF2B5EF4-FFF2-40B4-BE49-F238E27FC236}">
                <a16:creationId xmlns:a16="http://schemas.microsoft.com/office/drawing/2014/main" id="{C860B517-9053-4A53-8679-6DB135666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511" y="714374"/>
            <a:ext cx="3581589" cy="2619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 las imágenes de origen">
            <a:extLst>
              <a:ext uri="{FF2B5EF4-FFF2-40B4-BE49-F238E27FC236}">
                <a16:creationId xmlns:a16="http://schemas.microsoft.com/office/drawing/2014/main" id="{6651BBE9-476C-48A2-9CBC-4172B7F4A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3360" y="3990975"/>
            <a:ext cx="4215765" cy="254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2561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745D31-3864-440A-A029-1B7449AEC21D}"/>
              </a:ext>
            </a:extLst>
          </p:cNvPr>
          <p:cNvSpPr>
            <a:spLocks noGrp="1" noChangeArrowheads="1"/>
          </p:cNvSpPr>
          <p:nvPr>
            <p:ph type="ctrTitle"/>
          </p:nvPr>
        </p:nvSpPr>
        <p:spPr bwMode="auto">
          <a:xfrm>
            <a:off x="810002" y="639097"/>
            <a:ext cx="3211392" cy="3781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s-EC" altLang="es-EC" sz="3800" b="1" i="0" u="none" strike="noStrike" cap="none" normalizeH="0" baseline="0" dirty="0">
                <a:ln>
                  <a:noFill/>
                </a:ln>
                <a:effectLst/>
                <a:latin typeface="Arial" panose="020B0604020202020204" pitchFamily="34" charset="0"/>
                <a:cs typeface="Arial" panose="020B0604020202020204" pitchFamily="34" charset="0"/>
              </a:rPr>
              <a:t>Bibliografía.</a:t>
            </a:r>
            <a:endParaRPr kumimoji="0" lang="es-EC" altLang="es-EC" sz="3800" b="0" i="0" u="none" strike="noStrike" cap="none" normalizeH="0" baseline="0" dirty="0">
              <a:ln>
                <a:noFill/>
              </a:ln>
              <a:effectLst/>
              <a:latin typeface="Arial" panose="020B0604020202020204" pitchFamily="34" charset="0"/>
            </a:endParaRPr>
          </a:p>
        </p:txBody>
      </p:sp>
      <p:sp>
        <p:nvSpPr>
          <p:cNvPr id="10" name="Freeform: Shape 9">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ítulo 2">
            <a:extLst>
              <a:ext uri="{FF2B5EF4-FFF2-40B4-BE49-F238E27FC236}">
                <a16:creationId xmlns:a16="http://schemas.microsoft.com/office/drawing/2014/main" id="{20C65D51-F6AF-4DB6-A9FA-1AC2055A8371}"/>
              </a:ext>
            </a:extLst>
          </p:cNvPr>
          <p:cNvSpPr>
            <a:spLocks noGrp="1"/>
          </p:cNvSpPr>
          <p:nvPr>
            <p:ph type="subTitle" idx="1"/>
          </p:nvPr>
        </p:nvSpPr>
        <p:spPr>
          <a:xfrm>
            <a:off x="810001" y="5280847"/>
            <a:ext cx="3211393" cy="785656"/>
          </a:xfrm>
        </p:spPr>
        <p:txBody>
          <a:bodyPr>
            <a:normAutofit/>
          </a:bodyPr>
          <a:lstStyle/>
          <a:p>
            <a:endParaRPr lang="es-EC" dirty="0">
              <a:solidFill>
                <a:srgbClr val="FFFFFF"/>
              </a:solidFill>
            </a:endParaRPr>
          </a:p>
        </p:txBody>
      </p:sp>
      <p:sp>
        <p:nvSpPr>
          <p:cNvPr id="12" name="Rectangle 11">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a 3">
            <a:extLst>
              <a:ext uri="{FF2B5EF4-FFF2-40B4-BE49-F238E27FC236}">
                <a16:creationId xmlns:a16="http://schemas.microsoft.com/office/drawing/2014/main" id="{8659E56C-5620-4787-9240-23633B06EEF8}"/>
              </a:ext>
            </a:extLst>
          </p:cNvPr>
          <p:cNvGraphicFramePr>
            <a:graphicFrameLocks noGrp="1"/>
          </p:cNvGraphicFramePr>
          <p:nvPr>
            <p:extLst>
              <p:ext uri="{D42A27DB-BD31-4B8C-83A1-F6EECF244321}">
                <p14:modId xmlns:p14="http://schemas.microsoft.com/office/powerpoint/2010/main" val="3210738453"/>
              </p:ext>
            </p:extLst>
          </p:nvPr>
        </p:nvGraphicFramePr>
        <p:xfrm>
          <a:off x="5612118" y="1635701"/>
          <a:ext cx="5630441" cy="3556895"/>
        </p:xfrm>
        <a:graphic>
          <a:graphicData uri="http://schemas.openxmlformats.org/drawingml/2006/table">
            <a:tbl>
              <a:tblPr/>
              <a:tblGrid>
                <a:gridCol w="2160910">
                  <a:extLst>
                    <a:ext uri="{9D8B030D-6E8A-4147-A177-3AD203B41FA5}">
                      <a16:colId xmlns:a16="http://schemas.microsoft.com/office/drawing/2014/main" val="2572156789"/>
                    </a:ext>
                  </a:extLst>
                </a:gridCol>
                <a:gridCol w="2153142">
                  <a:extLst>
                    <a:ext uri="{9D8B030D-6E8A-4147-A177-3AD203B41FA5}">
                      <a16:colId xmlns:a16="http://schemas.microsoft.com/office/drawing/2014/main" val="3993449104"/>
                    </a:ext>
                  </a:extLst>
                </a:gridCol>
                <a:gridCol w="1316389">
                  <a:extLst>
                    <a:ext uri="{9D8B030D-6E8A-4147-A177-3AD203B41FA5}">
                      <a16:colId xmlns:a16="http://schemas.microsoft.com/office/drawing/2014/main" val="1810784668"/>
                    </a:ext>
                  </a:extLst>
                </a:gridCol>
              </a:tblGrid>
              <a:tr h="252846">
                <a:tc>
                  <a:txBody>
                    <a:bodyPr/>
                    <a:lstStyle/>
                    <a:p>
                      <a:pPr algn="just" fontAlgn="t">
                        <a:spcBef>
                          <a:spcPts val="0"/>
                        </a:spcBef>
                        <a:spcAft>
                          <a:spcPts val="0"/>
                        </a:spcAft>
                      </a:pPr>
                      <a:r>
                        <a:rPr lang="es-EC" sz="1300" b="1" i="0" u="none" strike="noStrike" dirty="0">
                          <a:effectLst/>
                          <a:latin typeface="Arial" panose="020B0604020202020204" pitchFamily="34" charset="0"/>
                        </a:rPr>
                        <a:t>Libro</a:t>
                      </a:r>
                      <a:endParaRPr lang="es-EC" sz="1300" b="0" i="0" u="none" strike="noStrike" dirty="0">
                        <a:effectLst/>
                        <a:latin typeface="Arial" panose="020B0604020202020204" pitchFamily="34" charset="0"/>
                      </a:endParaRP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1" i="0" u="none" strike="noStrike" dirty="0">
                          <a:effectLst/>
                          <a:latin typeface="Arial" panose="020B0604020202020204" pitchFamily="34" charset="0"/>
                        </a:rPr>
                        <a:t>Autor</a:t>
                      </a:r>
                      <a:endParaRPr lang="es-EC" sz="1300" b="0" i="0" u="none" strike="noStrike" dirty="0">
                        <a:effectLst/>
                        <a:latin typeface="Arial" panose="020B0604020202020204" pitchFamily="34" charset="0"/>
                      </a:endParaRP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1" i="0" u="none" strike="noStrike" dirty="0">
                          <a:effectLst/>
                          <a:latin typeface="Arial" panose="020B0604020202020204" pitchFamily="34" charset="0"/>
                        </a:rPr>
                        <a:t>Editorial</a:t>
                      </a:r>
                      <a:endParaRPr lang="es-EC" sz="1300" b="0" i="0" u="none" strike="noStrike" dirty="0">
                        <a:effectLst/>
                        <a:latin typeface="Arial" panose="020B0604020202020204" pitchFamily="34" charset="0"/>
                      </a:endParaRPr>
                    </a:p>
                  </a:txBody>
                  <a:tcPr marL="17756" marR="17756" marT="17756" marB="17756">
                    <a:lnL>
                      <a:noFill/>
                    </a:lnL>
                    <a:lnR>
                      <a:noFill/>
                    </a:lnR>
                    <a:lnT>
                      <a:noFill/>
                    </a:lnT>
                    <a:lnB>
                      <a:noFill/>
                    </a:lnB>
                  </a:tcPr>
                </a:tc>
                <a:extLst>
                  <a:ext uri="{0D108BD9-81ED-4DB2-BD59-A6C34878D82A}">
                    <a16:rowId xmlns:a16="http://schemas.microsoft.com/office/drawing/2014/main" val="800676156"/>
                  </a:ext>
                </a:extLst>
              </a:tr>
              <a:tr h="444612">
                <a:tc>
                  <a:txBody>
                    <a:bodyPr/>
                    <a:lstStyle/>
                    <a:p>
                      <a:pPr algn="just" fontAlgn="t">
                        <a:spcBef>
                          <a:spcPts val="0"/>
                        </a:spcBef>
                        <a:spcAft>
                          <a:spcPts val="0"/>
                        </a:spcAft>
                      </a:pPr>
                      <a:r>
                        <a:rPr lang="es-EC" sz="1300" b="0" i="0" u="none" strike="noStrike" dirty="0">
                          <a:effectLst/>
                          <a:latin typeface="Arial" panose="020B0604020202020204" pitchFamily="34" charset="0"/>
                        </a:rPr>
                        <a:t>Estructuras de Matemáticas Discretas</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dirty="0">
                          <a:effectLst/>
                          <a:latin typeface="Arial" panose="020B0604020202020204" pitchFamily="34" charset="0"/>
                        </a:rPr>
                        <a:t>Bernard </a:t>
                      </a:r>
                      <a:r>
                        <a:rPr lang="es-EC" sz="1300" b="0" i="0" u="none" strike="noStrike" dirty="0" err="1">
                          <a:effectLst/>
                          <a:latin typeface="Arial" panose="020B0604020202020204" pitchFamily="34" charset="0"/>
                        </a:rPr>
                        <a:t>Kolman</a:t>
                      </a:r>
                      <a:r>
                        <a:rPr lang="es-EC" sz="1300" b="0" i="0" u="none" strike="noStrike" dirty="0">
                          <a:effectLst/>
                          <a:latin typeface="Arial" panose="020B0604020202020204" pitchFamily="34" charset="0"/>
                        </a:rPr>
                        <a:t>, Robert C. </a:t>
                      </a:r>
                      <a:r>
                        <a:rPr lang="es-EC" sz="1300" b="0" i="0" u="none" strike="noStrike" dirty="0" err="1">
                          <a:effectLst/>
                          <a:latin typeface="Arial" panose="020B0604020202020204" pitchFamily="34" charset="0"/>
                        </a:rPr>
                        <a:t>Bisby</a:t>
                      </a:r>
                      <a:r>
                        <a:rPr lang="es-EC" sz="1300" b="0" i="0" u="none" strike="noStrike" dirty="0">
                          <a:effectLst/>
                          <a:latin typeface="Arial" panose="020B0604020202020204" pitchFamily="34" charset="0"/>
                        </a:rPr>
                        <a:t>, Sharon Ross</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Prentice Hall</a:t>
                      </a:r>
                    </a:p>
                  </a:txBody>
                  <a:tcPr marL="17756" marR="17756" marT="17756" marB="17756">
                    <a:lnL>
                      <a:noFill/>
                    </a:lnL>
                    <a:lnR>
                      <a:noFill/>
                    </a:lnR>
                    <a:lnT>
                      <a:noFill/>
                    </a:lnT>
                    <a:lnB>
                      <a:noFill/>
                    </a:lnB>
                  </a:tcPr>
                </a:tc>
                <a:extLst>
                  <a:ext uri="{0D108BD9-81ED-4DB2-BD59-A6C34878D82A}">
                    <a16:rowId xmlns:a16="http://schemas.microsoft.com/office/drawing/2014/main" val="3694039809"/>
                  </a:ext>
                </a:extLst>
              </a:tr>
              <a:tr h="444612">
                <a:tc>
                  <a:txBody>
                    <a:bodyPr/>
                    <a:lstStyle/>
                    <a:p>
                      <a:pPr algn="just" fontAlgn="t">
                        <a:spcBef>
                          <a:spcPts val="0"/>
                        </a:spcBef>
                        <a:spcAft>
                          <a:spcPts val="0"/>
                        </a:spcAft>
                      </a:pPr>
                      <a:r>
                        <a:rPr lang="es-EC" sz="1300" b="0" i="0" u="none" strike="noStrike">
                          <a:effectLst/>
                          <a:latin typeface="Arial" panose="020B0604020202020204" pitchFamily="34" charset="0"/>
                        </a:rPr>
                        <a:t>Elements of Discrete Mathematics</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C.L.Liu</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Mc graw Hill</a:t>
                      </a:r>
                    </a:p>
                  </a:txBody>
                  <a:tcPr marL="17756" marR="17756" marT="17756" marB="17756">
                    <a:lnL>
                      <a:noFill/>
                    </a:lnL>
                    <a:lnR>
                      <a:noFill/>
                    </a:lnR>
                    <a:lnT>
                      <a:noFill/>
                    </a:lnT>
                    <a:lnB>
                      <a:noFill/>
                    </a:lnB>
                  </a:tcPr>
                </a:tc>
                <a:extLst>
                  <a:ext uri="{0D108BD9-81ED-4DB2-BD59-A6C34878D82A}">
                    <a16:rowId xmlns:a16="http://schemas.microsoft.com/office/drawing/2014/main" val="1382175691"/>
                  </a:ext>
                </a:extLst>
              </a:tr>
              <a:tr h="444612">
                <a:tc>
                  <a:txBody>
                    <a:bodyPr/>
                    <a:lstStyle/>
                    <a:p>
                      <a:pPr algn="just" fontAlgn="t">
                        <a:spcBef>
                          <a:spcPts val="0"/>
                        </a:spcBef>
                        <a:spcAft>
                          <a:spcPts val="0"/>
                        </a:spcAft>
                      </a:pPr>
                      <a:r>
                        <a:rPr lang="es-EC" sz="1300" b="0" i="0" u="none" strike="noStrike">
                          <a:effectLst/>
                          <a:latin typeface="Arial" panose="020B0604020202020204" pitchFamily="34" charset="0"/>
                        </a:rPr>
                        <a:t>Matemáticas Discreta y Combinatoria</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Ralph P. Grimaldi</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Addiso Wesley</a:t>
                      </a:r>
                    </a:p>
                  </a:txBody>
                  <a:tcPr marL="17756" marR="17756" marT="17756" marB="17756">
                    <a:lnL>
                      <a:noFill/>
                    </a:lnL>
                    <a:lnR>
                      <a:noFill/>
                    </a:lnR>
                    <a:lnT>
                      <a:noFill/>
                    </a:lnT>
                    <a:lnB>
                      <a:noFill/>
                    </a:lnB>
                  </a:tcPr>
                </a:tc>
                <a:extLst>
                  <a:ext uri="{0D108BD9-81ED-4DB2-BD59-A6C34878D82A}">
                    <a16:rowId xmlns:a16="http://schemas.microsoft.com/office/drawing/2014/main" val="3494839024"/>
                  </a:ext>
                </a:extLst>
              </a:tr>
              <a:tr h="636377">
                <a:tc>
                  <a:txBody>
                    <a:bodyPr/>
                    <a:lstStyle/>
                    <a:p>
                      <a:pPr algn="just" fontAlgn="t">
                        <a:spcBef>
                          <a:spcPts val="0"/>
                        </a:spcBef>
                        <a:spcAft>
                          <a:spcPts val="0"/>
                        </a:spcAft>
                      </a:pPr>
                      <a:r>
                        <a:rPr lang="es-ES" sz="1300" b="0" i="0" u="none" strike="noStrike">
                          <a:effectLst/>
                          <a:latin typeface="Arial" panose="020B0604020202020204" pitchFamily="34" charset="0"/>
                        </a:rPr>
                        <a:t>Matemáticas Discretas con aplicación a las ciencias de la computación</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Jean Paul Tremblay, Ram Manohar</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CECSA</a:t>
                      </a:r>
                    </a:p>
                  </a:txBody>
                  <a:tcPr marL="17756" marR="17756" marT="17756" marB="17756">
                    <a:lnL>
                      <a:noFill/>
                    </a:lnL>
                    <a:lnR>
                      <a:noFill/>
                    </a:lnR>
                    <a:lnT>
                      <a:noFill/>
                    </a:lnT>
                    <a:lnB>
                      <a:noFill/>
                    </a:lnB>
                  </a:tcPr>
                </a:tc>
                <a:extLst>
                  <a:ext uri="{0D108BD9-81ED-4DB2-BD59-A6C34878D82A}">
                    <a16:rowId xmlns:a16="http://schemas.microsoft.com/office/drawing/2014/main" val="852096322"/>
                  </a:ext>
                </a:extLst>
              </a:tr>
              <a:tr h="444612">
                <a:tc>
                  <a:txBody>
                    <a:bodyPr/>
                    <a:lstStyle/>
                    <a:p>
                      <a:pPr algn="just" fontAlgn="t">
                        <a:spcBef>
                          <a:spcPts val="0"/>
                        </a:spcBef>
                        <a:spcAft>
                          <a:spcPts val="0"/>
                        </a:spcAft>
                      </a:pPr>
                      <a:r>
                        <a:rPr lang="es-EC" sz="1300" b="0" i="0" u="none" strike="noStrike">
                          <a:effectLst/>
                          <a:latin typeface="Arial" panose="020B0604020202020204" pitchFamily="34" charset="0"/>
                        </a:rPr>
                        <a:t>Matemáticas Discretas</a:t>
                      </a:r>
                    </a:p>
                  </a:txBody>
                  <a:tcPr marL="17756" marR="17756" marT="17756" marB="17756">
                    <a:lnL>
                      <a:noFill/>
                    </a:lnL>
                    <a:lnR>
                      <a:noFill/>
                    </a:lnR>
                    <a:lnT>
                      <a:noFill/>
                    </a:lnT>
                    <a:lnB>
                      <a:noFill/>
                    </a:lnB>
                  </a:tcPr>
                </a:tc>
                <a:tc>
                  <a:txBody>
                    <a:bodyPr/>
                    <a:lstStyle/>
                    <a:p>
                      <a:pPr algn="just" fontAlgn="t">
                        <a:spcBef>
                          <a:spcPts val="0"/>
                        </a:spcBef>
                        <a:spcAft>
                          <a:spcPts val="0"/>
                        </a:spcAft>
                      </a:pPr>
                      <a:r>
                        <a:rPr lang="en-US" sz="1300" b="0" i="0" u="none" strike="noStrike">
                          <a:effectLst/>
                          <a:latin typeface="Arial" panose="020B0604020202020204" pitchFamily="34" charset="0"/>
                        </a:rPr>
                        <a:t>Kenneth A. Ross, Charles R.B. Wright</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Prentice Hall</a:t>
                      </a:r>
                    </a:p>
                  </a:txBody>
                  <a:tcPr marL="17756" marR="17756" marT="17756" marB="17756">
                    <a:lnL>
                      <a:noFill/>
                    </a:lnL>
                    <a:lnR>
                      <a:noFill/>
                    </a:lnR>
                    <a:lnT>
                      <a:noFill/>
                    </a:lnT>
                    <a:lnB>
                      <a:noFill/>
                    </a:lnB>
                  </a:tcPr>
                </a:tc>
                <a:extLst>
                  <a:ext uri="{0D108BD9-81ED-4DB2-BD59-A6C34878D82A}">
                    <a16:rowId xmlns:a16="http://schemas.microsoft.com/office/drawing/2014/main" val="2521026088"/>
                  </a:ext>
                </a:extLst>
              </a:tr>
              <a:tr h="444612">
                <a:tc>
                  <a:txBody>
                    <a:bodyPr/>
                    <a:lstStyle/>
                    <a:p>
                      <a:pPr algn="just" fontAlgn="t">
                        <a:spcBef>
                          <a:spcPts val="0"/>
                        </a:spcBef>
                        <a:spcAft>
                          <a:spcPts val="0"/>
                        </a:spcAft>
                      </a:pPr>
                      <a:r>
                        <a:rPr lang="es-EC" sz="1300" b="0" i="0" u="none" strike="noStrike">
                          <a:effectLst/>
                          <a:latin typeface="Arial" panose="020B0604020202020204" pitchFamily="34" charset="0"/>
                        </a:rPr>
                        <a:t>Matemática Discreta y Lógica</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Winfried Karl, Jean Paul Tremblay</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Prentice Hall</a:t>
                      </a:r>
                    </a:p>
                  </a:txBody>
                  <a:tcPr marL="17756" marR="17756" marT="17756" marB="17756">
                    <a:lnL>
                      <a:noFill/>
                    </a:lnL>
                    <a:lnR>
                      <a:noFill/>
                    </a:lnR>
                    <a:lnT>
                      <a:noFill/>
                    </a:lnT>
                    <a:lnB>
                      <a:noFill/>
                    </a:lnB>
                  </a:tcPr>
                </a:tc>
                <a:extLst>
                  <a:ext uri="{0D108BD9-81ED-4DB2-BD59-A6C34878D82A}">
                    <a16:rowId xmlns:a16="http://schemas.microsoft.com/office/drawing/2014/main" val="3929056121"/>
                  </a:ext>
                </a:extLst>
              </a:tr>
              <a:tr h="444612">
                <a:tc>
                  <a:txBody>
                    <a:bodyPr/>
                    <a:lstStyle/>
                    <a:p>
                      <a:pPr algn="just" fontAlgn="t">
                        <a:spcBef>
                          <a:spcPts val="0"/>
                        </a:spcBef>
                        <a:spcAft>
                          <a:spcPts val="0"/>
                        </a:spcAft>
                      </a:pPr>
                      <a:r>
                        <a:rPr lang="es-EC" sz="1300" b="0" i="0" u="none" strike="noStrike">
                          <a:effectLst/>
                          <a:latin typeface="Arial" panose="020B0604020202020204" pitchFamily="34" charset="0"/>
                        </a:rPr>
                        <a:t>Matemáticas Discretas</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a:effectLst/>
                          <a:latin typeface="Arial" panose="020B0604020202020204" pitchFamily="34" charset="0"/>
                        </a:rPr>
                        <a:t>Richard Johnsonbaugh</a:t>
                      </a:r>
                    </a:p>
                  </a:txBody>
                  <a:tcPr marL="17756" marR="17756" marT="17756" marB="17756">
                    <a:lnL>
                      <a:noFill/>
                    </a:lnL>
                    <a:lnR>
                      <a:noFill/>
                    </a:lnR>
                    <a:lnT>
                      <a:noFill/>
                    </a:lnT>
                    <a:lnB>
                      <a:noFill/>
                    </a:lnB>
                  </a:tcPr>
                </a:tc>
                <a:tc>
                  <a:txBody>
                    <a:bodyPr/>
                    <a:lstStyle/>
                    <a:p>
                      <a:pPr algn="just" fontAlgn="t">
                        <a:spcBef>
                          <a:spcPts val="0"/>
                        </a:spcBef>
                        <a:spcAft>
                          <a:spcPts val="0"/>
                        </a:spcAft>
                      </a:pPr>
                      <a:r>
                        <a:rPr lang="es-EC" sz="1300" b="0" i="0" u="none" strike="noStrike" dirty="0" err="1">
                          <a:effectLst/>
                          <a:latin typeface="Arial" panose="020B0604020202020204" pitchFamily="34" charset="0"/>
                        </a:rPr>
                        <a:t>Gpo</a:t>
                      </a:r>
                      <a:r>
                        <a:rPr lang="es-EC" sz="1300" b="0" i="0" u="none" strike="noStrike" dirty="0">
                          <a:effectLst/>
                          <a:latin typeface="Arial" panose="020B0604020202020204" pitchFamily="34" charset="0"/>
                        </a:rPr>
                        <a:t>. </a:t>
                      </a:r>
                      <a:r>
                        <a:rPr lang="es-EC" sz="1300" b="0" i="0" u="none" strike="noStrike">
                          <a:effectLst/>
                          <a:latin typeface="Arial" panose="020B0604020202020204" pitchFamily="34" charset="0"/>
                        </a:rPr>
                        <a:t>Editorial Iberoamérica</a:t>
                      </a:r>
                      <a:endParaRPr lang="es-EC" sz="1300" b="0" i="0" u="none" strike="noStrike" dirty="0">
                        <a:effectLst/>
                        <a:latin typeface="Arial" panose="020B0604020202020204" pitchFamily="34" charset="0"/>
                      </a:endParaRPr>
                    </a:p>
                  </a:txBody>
                  <a:tcPr marL="17756" marR="17756" marT="17756" marB="17756">
                    <a:lnL>
                      <a:noFill/>
                    </a:lnL>
                    <a:lnR>
                      <a:noFill/>
                    </a:lnR>
                    <a:lnT>
                      <a:noFill/>
                    </a:lnT>
                    <a:lnB>
                      <a:noFill/>
                    </a:lnB>
                  </a:tcPr>
                </a:tc>
                <a:extLst>
                  <a:ext uri="{0D108BD9-81ED-4DB2-BD59-A6C34878D82A}">
                    <a16:rowId xmlns:a16="http://schemas.microsoft.com/office/drawing/2014/main" val="791426000"/>
                  </a:ext>
                </a:extLst>
              </a:tr>
            </a:tbl>
          </a:graphicData>
        </a:graphic>
      </p:graphicFrame>
    </p:spTree>
    <p:extLst>
      <p:ext uri="{BB962C8B-B14F-4D97-AF65-F5344CB8AC3E}">
        <p14:creationId xmlns:p14="http://schemas.microsoft.com/office/powerpoint/2010/main" val="162664090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F320E-332A-4663-B82C-8BB54549E320}"/>
              </a:ext>
            </a:extLst>
          </p:cNvPr>
          <p:cNvSpPr>
            <a:spLocks noGrp="1"/>
          </p:cNvSpPr>
          <p:nvPr>
            <p:ph type="title"/>
          </p:nvPr>
        </p:nvSpPr>
        <p:spPr>
          <a:xfrm>
            <a:off x="638174" y="428625"/>
            <a:ext cx="6238875" cy="4187309"/>
          </a:xfrm>
        </p:spPr>
        <p:txBody>
          <a:bodyPr/>
          <a:lstStyle/>
          <a:p>
            <a:r>
              <a:rPr lang="es-ES" sz="1600" dirty="0"/>
              <a:t>.</a:t>
            </a:r>
            <a:br>
              <a:rPr lang="es-ES" sz="1600" dirty="0"/>
            </a:br>
            <a:r>
              <a:rPr lang="es-ES" sz="1800" dirty="0"/>
              <a:t>Una proposición o enunciado es una oración que puede ser falsa o verdadera pero no ambas a la vez. La proposición es un elemento fundamental de la lógica matemática.</a:t>
            </a:r>
            <a:br>
              <a:rPr lang="es-ES" sz="1800" dirty="0"/>
            </a:br>
            <a:r>
              <a:rPr lang="es-ES" sz="1800" dirty="0"/>
              <a:t>A continuación se tienen algunos ejemplos de proposiciones válidas y no válidas, y se explica el porqué algunos enunciados no son proposiciones. Las proposiciones se indican por medio de una letra minúscula, dos puntos y la proposición propiamente dicha. Ejemplo.</a:t>
            </a:r>
            <a:br>
              <a:rPr lang="es-ES" sz="4400" dirty="0"/>
            </a:br>
            <a:endParaRPr lang="es-EC" dirty="0"/>
          </a:p>
        </p:txBody>
      </p:sp>
      <p:sp>
        <p:nvSpPr>
          <p:cNvPr id="3" name="Marcador de texto 2">
            <a:extLst>
              <a:ext uri="{FF2B5EF4-FFF2-40B4-BE49-F238E27FC236}">
                <a16:creationId xmlns:a16="http://schemas.microsoft.com/office/drawing/2014/main" id="{8A37F7FA-29B6-4465-99C3-5792CAD5F830}"/>
              </a:ext>
            </a:extLst>
          </p:cNvPr>
          <p:cNvSpPr>
            <a:spLocks noGrp="1"/>
          </p:cNvSpPr>
          <p:nvPr>
            <p:ph type="body" idx="1"/>
          </p:nvPr>
        </p:nvSpPr>
        <p:spPr>
          <a:xfrm>
            <a:off x="853190" y="4443680"/>
            <a:ext cx="5891636" cy="1728520"/>
          </a:xfrm>
        </p:spPr>
        <p:txBody>
          <a:bodyPr/>
          <a:lstStyle/>
          <a:p>
            <a:pPr algn="ctr"/>
            <a:r>
              <a:rPr lang="es-ES" sz="4000" b="1" dirty="0"/>
              <a:t>Proposiciones y operaciones lógicas</a:t>
            </a:r>
            <a:endParaRPr lang="es-EC" sz="4000" b="1" dirty="0"/>
          </a:p>
        </p:txBody>
      </p:sp>
      <p:sp>
        <p:nvSpPr>
          <p:cNvPr id="4" name="Marcador de texto 3">
            <a:extLst>
              <a:ext uri="{FF2B5EF4-FFF2-40B4-BE49-F238E27FC236}">
                <a16:creationId xmlns:a16="http://schemas.microsoft.com/office/drawing/2014/main" id="{D04F66F7-62A6-4D4C-A4F7-1F759D482325}"/>
              </a:ext>
            </a:extLst>
          </p:cNvPr>
          <p:cNvSpPr>
            <a:spLocks noGrp="1"/>
          </p:cNvSpPr>
          <p:nvPr>
            <p:ph type="body" sz="quarter" idx="16"/>
          </p:nvPr>
        </p:nvSpPr>
        <p:spPr>
          <a:xfrm>
            <a:off x="7210425" y="561975"/>
            <a:ext cx="4810125" cy="6362699"/>
          </a:xfrm>
        </p:spPr>
        <p:txBody>
          <a:bodyPr>
            <a:normAutofit fontScale="25000" lnSpcReduction="20000"/>
          </a:bodyPr>
          <a:lstStyle/>
          <a:p>
            <a:endParaRPr lang="es-ES" sz="2600" dirty="0"/>
          </a:p>
          <a:p>
            <a:r>
              <a:rPr lang="es-ES" sz="6400" dirty="0"/>
              <a:t>p: La tierra es plana.</a:t>
            </a:r>
          </a:p>
          <a:p>
            <a:r>
              <a:rPr lang="es-ES" sz="6400" dirty="0"/>
              <a:t>q: -17 + 38 = 21</a:t>
            </a:r>
          </a:p>
          <a:p>
            <a:r>
              <a:rPr lang="es-ES" sz="6400" dirty="0"/>
              <a:t>r: x &gt; y-9</a:t>
            </a:r>
          </a:p>
          <a:p>
            <a:r>
              <a:rPr lang="es-ES" sz="6400" dirty="0"/>
              <a:t>s: El Olmedo será campeón en la presente temporada de futbol</a:t>
            </a:r>
          </a:p>
          <a:p>
            <a:r>
              <a:rPr lang="es-ES" sz="6400" dirty="0"/>
              <a:t>t: Hola ¿como estas?</a:t>
            </a:r>
          </a:p>
          <a:p>
            <a:r>
              <a:rPr lang="es-ES" sz="6400" dirty="0"/>
              <a:t>w: Lava el coche por favor.</a:t>
            </a:r>
          </a:p>
          <a:p>
            <a:r>
              <a:rPr lang="es-ES" sz="6400" dirty="0"/>
              <a:t>Los incisos </a:t>
            </a:r>
            <a:r>
              <a:rPr lang="es-ES" sz="6400" b="1" dirty="0"/>
              <a:t>p</a:t>
            </a:r>
            <a:r>
              <a:rPr lang="es-ES" sz="6400" dirty="0"/>
              <a:t> y </a:t>
            </a:r>
            <a:r>
              <a:rPr lang="es-ES" sz="6400" b="1" dirty="0"/>
              <a:t>q</a:t>
            </a:r>
            <a:r>
              <a:rPr lang="es-ES" sz="6400" dirty="0"/>
              <a:t> sabemos que pueden tomar un valor de falso o verdadero; por lo tanto son proposiciones validas. </a:t>
            </a:r>
          </a:p>
          <a:p>
            <a:r>
              <a:rPr lang="es-ES" sz="6400" dirty="0"/>
              <a:t>El inciso </a:t>
            </a:r>
            <a:r>
              <a:rPr lang="es-ES" sz="6400" b="1" dirty="0"/>
              <a:t>r</a:t>
            </a:r>
            <a:r>
              <a:rPr lang="es-ES" sz="6400" dirty="0"/>
              <a:t> también es una proposición valida, aunque el valor de falso o verdadero depende del valor asignado a las variables </a:t>
            </a:r>
            <a:r>
              <a:rPr lang="es-ES" sz="6400" b="1" dirty="0"/>
              <a:t>x </a:t>
            </a:r>
            <a:r>
              <a:rPr lang="es-ES" sz="6400" dirty="0"/>
              <a:t>y </a:t>
            </a:r>
            <a:r>
              <a:rPr lang="es-ES" sz="6400" b="1" dirty="0" err="1"/>
              <a:t>y</a:t>
            </a:r>
            <a:r>
              <a:rPr lang="es-ES" sz="6400" b="1" dirty="0"/>
              <a:t> </a:t>
            </a:r>
            <a:r>
              <a:rPr lang="es-ES" sz="6400" dirty="0"/>
              <a:t>en determinado momento. </a:t>
            </a:r>
          </a:p>
          <a:p>
            <a:r>
              <a:rPr lang="es-ES" sz="6400" dirty="0"/>
              <a:t>La proposición del inciso </a:t>
            </a:r>
            <a:r>
              <a:rPr lang="es-ES" sz="6400" b="1" dirty="0"/>
              <a:t>s</a:t>
            </a:r>
            <a:r>
              <a:rPr lang="es-ES" sz="6400" dirty="0"/>
              <a:t> también esta perfectamente expresada aunque para decir si es falsa o verdadera se tendría que esperar a que terminara la temporada de futbol. </a:t>
            </a:r>
          </a:p>
          <a:p>
            <a:r>
              <a:rPr lang="es-ES" sz="6400" dirty="0"/>
              <a:t>Sin embargo los enunciados </a:t>
            </a:r>
            <a:r>
              <a:rPr lang="es-ES" sz="6400" b="1" dirty="0"/>
              <a:t>t</a:t>
            </a:r>
            <a:r>
              <a:rPr lang="es-ES" sz="6400" dirty="0"/>
              <a:t> y </a:t>
            </a:r>
            <a:r>
              <a:rPr lang="es-ES" sz="6400" b="1" dirty="0"/>
              <a:t>w</a:t>
            </a:r>
            <a:r>
              <a:rPr lang="es-ES" sz="6400" dirty="0"/>
              <a:t> no son válidos, ya que no pueden tomar un valor de falso o verdadero, uno de ellos es un saludo y el otro es una orden.</a:t>
            </a:r>
            <a:endParaRPr lang="es-EC" sz="6400" dirty="0"/>
          </a:p>
          <a:p>
            <a:endParaRPr lang="es-EC" dirty="0"/>
          </a:p>
        </p:txBody>
      </p:sp>
    </p:spTree>
    <p:extLst>
      <p:ext uri="{BB962C8B-B14F-4D97-AF65-F5344CB8AC3E}">
        <p14:creationId xmlns:p14="http://schemas.microsoft.com/office/powerpoint/2010/main" val="171784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65D15EE1-B190-41DC-86F7-20C3BA1DA047}"/>
              </a:ext>
            </a:extLst>
          </p:cNvPr>
          <p:cNvSpPr>
            <a:spLocks noGrp="1"/>
          </p:cNvSpPr>
          <p:nvPr>
            <p:ph type="ctrTitle"/>
          </p:nvPr>
        </p:nvSpPr>
        <p:spPr>
          <a:xfrm>
            <a:off x="-1" y="209550"/>
            <a:ext cx="4838702" cy="6286499"/>
          </a:xfrm>
        </p:spPr>
        <p:txBody>
          <a:bodyPr anchor="ctr">
            <a:normAutofit fontScale="90000"/>
          </a:bodyPr>
          <a:lstStyle/>
          <a:p>
            <a:pPr>
              <a:lnSpc>
                <a:spcPct val="90000"/>
              </a:lnSpc>
            </a:pPr>
            <a:br>
              <a:rPr lang="es-ES" sz="1800" dirty="0">
                <a:solidFill>
                  <a:schemeClr val="bg1"/>
                </a:solidFill>
              </a:rPr>
            </a:br>
            <a:r>
              <a:rPr lang="es-ES" sz="2800" b="0" dirty="0">
                <a:solidFill>
                  <a:schemeClr val="bg1"/>
                </a:solidFill>
              </a:rPr>
              <a:t>Existen conectores u operadores lógicas que permiten formar proposiciones compuestas (formadas por varias proposiciones). Los operadores o conectores básicos son:</a:t>
            </a:r>
            <a:br>
              <a:rPr lang="es-ES" sz="2800" b="0" dirty="0">
                <a:solidFill>
                  <a:schemeClr val="bg1"/>
                </a:solidFill>
              </a:rPr>
            </a:br>
            <a:r>
              <a:rPr lang="es-ES" sz="2800" b="0" dirty="0">
                <a:solidFill>
                  <a:schemeClr val="bg1"/>
                </a:solidFill>
              </a:rPr>
              <a:t>Operador and (y)</a:t>
            </a:r>
            <a:br>
              <a:rPr lang="es-ES" sz="2800" b="0" dirty="0">
                <a:solidFill>
                  <a:schemeClr val="bg1"/>
                </a:solidFill>
              </a:rPr>
            </a:br>
            <a:r>
              <a:rPr lang="es-ES" sz="2800" b="0" dirty="0">
                <a:solidFill>
                  <a:schemeClr val="bg1"/>
                </a:solidFill>
              </a:rPr>
              <a:t>Se utiliza para conectar dos proposiciones que se deben cumplir para que se pueda obtener un resultado verdadero. Su símbolo es: { ^ , un punto (.), un paréntesis}. Se le conoce como la multiplicación lógica:</a:t>
            </a:r>
            <a:br>
              <a:rPr lang="es-ES" sz="2800" b="0" dirty="0"/>
            </a:br>
            <a:endParaRPr lang="es-EC" sz="1800" dirty="0"/>
          </a:p>
        </p:txBody>
      </p:sp>
      <p:sp>
        <p:nvSpPr>
          <p:cNvPr id="8" name="Subtítulo 7">
            <a:extLst>
              <a:ext uri="{FF2B5EF4-FFF2-40B4-BE49-F238E27FC236}">
                <a16:creationId xmlns:a16="http://schemas.microsoft.com/office/drawing/2014/main" id="{6CA9EC46-1F5E-4FE5-97D1-27CAEA482C98}"/>
              </a:ext>
            </a:extLst>
          </p:cNvPr>
          <p:cNvSpPr>
            <a:spLocks noGrp="1"/>
          </p:cNvSpPr>
          <p:nvPr>
            <p:ph type="subTitle" idx="1"/>
          </p:nvPr>
        </p:nvSpPr>
        <p:spPr>
          <a:xfrm>
            <a:off x="7229345" y="947607"/>
            <a:ext cx="4448305" cy="4962785"/>
          </a:xfrm>
          <a:effectLst/>
        </p:spPr>
        <p:txBody>
          <a:bodyPr anchor="ctr">
            <a:normAutofit/>
          </a:bodyPr>
          <a:lstStyle/>
          <a:p>
            <a:r>
              <a:rPr lang="es-ES" sz="4800" b="1" dirty="0"/>
              <a:t>Conectivos lógicos y proposiciones compuestas.</a:t>
            </a:r>
            <a:endParaRPr lang="es-EC" sz="4800" b="1" dirty="0"/>
          </a:p>
        </p:txBody>
      </p:sp>
    </p:spTree>
    <p:extLst>
      <p:ext uri="{BB962C8B-B14F-4D97-AF65-F5344CB8AC3E}">
        <p14:creationId xmlns:p14="http://schemas.microsoft.com/office/powerpoint/2010/main" val="334466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80492E7-681F-4D92-9E1E-AFD371CE18CC}"/>
              </a:ext>
            </a:extLst>
          </p:cNvPr>
          <p:cNvSpPr>
            <a:spLocks noGrp="1" noChangeArrowheads="1"/>
          </p:cNvSpPr>
          <p:nvPr>
            <p:ph type="ctrTitle"/>
          </p:nvPr>
        </p:nvSpPr>
        <p:spPr bwMode="auto">
          <a:xfrm>
            <a:off x="200025" y="200025"/>
            <a:ext cx="4210050" cy="46005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Ejemplo.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Sea el siguiente enunciado "El coche enciende cuando tiene gasolina en el tanque y tiene corriente la batería"</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Sean:</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p: El coche enciende.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q: Tiene gasolina el tanque.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r: Tiene corriente la batería.</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De tal manera que la representación del enunciado anterior usando simbología lógica es como sigue:</a:t>
            </a:r>
            <a:endParaRPr kumimoji="0" lang="es-EC" altLang="es-EC" sz="18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p = q </a:t>
            </a:r>
            <a:r>
              <a:rPr kumimoji="0" lang="es-EC" altLang="es-EC" sz="1800" b="0" i="0" u="none" strike="noStrike" cap="none" normalizeH="0" baseline="0" dirty="0">
                <a:ln>
                  <a:noFill/>
                </a:ln>
                <a:effectLst/>
                <a:latin typeface="Symbol" panose="05050102010706020507" pitchFamily="18" charset="2"/>
                <a:cs typeface="Arial" panose="020B0604020202020204" pitchFamily="34" charset="0"/>
              </a:rPr>
              <a:t>Ù</a:t>
            </a: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r</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Su tabla de verdad es como sigue: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Donde.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1 = verdadero V</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0 = falso F</a:t>
            </a:r>
            <a:endParaRPr kumimoji="0" lang="es-EC" altLang="es-EC" sz="1800" b="0" i="0" u="none" strike="noStrike" cap="none" normalizeH="0" baseline="0" dirty="0">
              <a:ln>
                <a:noFill/>
              </a:ln>
              <a:effectLst/>
              <a:latin typeface="Arial" panose="020B0604020202020204" pitchFamily="34" charset="0"/>
            </a:endParaRPr>
          </a:p>
        </p:txBody>
      </p:sp>
      <p:sp>
        <p:nvSpPr>
          <p:cNvPr id="15" name="Freeform: Shape 9">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27DC05CF-2FEA-4A78-939B-24C2D7ED37B5}"/>
              </a:ext>
            </a:extLst>
          </p:cNvPr>
          <p:cNvSpPr>
            <a:spLocks noGrp="1"/>
          </p:cNvSpPr>
          <p:nvPr>
            <p:ph type="subTitle" idx="1"/>
          </p:nvPr>
        </p:nvSpPr>
        <p:spPr>
          <a:xfrm>
            <a:off x="886201" y="5511056"/>
            <a:ext cx="3211393" cy="785656"/>
          </a:xfrm>
        </p:spPr>
        <p:txBody>
          <a:bodyPr>
            <a:normAutofit fontScale="92500"/>
          </a:bodyPr>
          <a:lstStyle/>
          <a:p>
            <a:pPr algn="ctr"/>
            <a:r>
              <a:rPr lang="es-EC" sz="3600" b="1" dirty="0">
                <a:solidFill>
                  <a:srgbClr val="FFFFFF"/>
                </a:solidFill>
              </a:rPr>
              <a:t>CONJUNCIÓN</a:t>
            </a:r>
          </a:p>
        </p:txBody>
      </p:sp>
      <p:sp>
        <p:nvSpPr>
          <p:cNvPr id="16" name="Rectangle 11">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75C069F6-BA66-453E-91FE-56044C5A5A1A}"/>
              </a:ext>
            </a:extLst>
          </p:cNvPr>
          <p:cNvGraphicFramePr>
            <a:graphicFrameLocks noGrp="1"/>
          </p:cNvGraphicFramePr>
          <p:nvPr>
            <p:extLst>
              <p:ext uri="{D42A27DB-BD31-4B8C-83A1-F6EECF244321}">
                <p14:modId xmlns:p14="http://schemas.microsoft.com/office/powerpoint/2010/main" val="74486020"/>
              </p:ext>
            </p:extLst>
          </p:nvPr>
        </p:nvGraphicFramePr>
        <p:xfrm>
          <a:off x="7202635" y="1504912"/>
          <a:ext cx="3221525" cy="3818470"/>
        </p:xfrm>
        <a:graphic>
          <a:graphicData uri="http://schemas.openxmlformats.org/drawingml/2006/table">
            <a:tbl>
              <a:tblPr firstRow="1" bandRow="1">
                <a:tableStyleId>{69012ECD-51FC-41F1-AA8D-1B2483CD663E}</a:tableStyleId>
              </a:tblPr>
              <a:tblGrid>
                <a:gridCol w="591397">
                  <a:extLst>
                    <a:ext uri="{9D8B030D-6E8A-4147-A177-3AD203B41FA5}">
                      <a16:colId xmlns:a16="http://schemas.microsoft.com/office/drawing/2014/main" val="304303026"/>
                    </a:ext>
                  </a:extLst>
                </a:gridCol>
                <a:gridCol w="568114">
                  <a:extLst>
                    <a:ext uri="{9D8B030D-6E8A-4147-A177-3AD203B41FA5}">
                      <a16:colId xmlns:a16="http://schemas.microsoft.com/office/drawing/2014/main" val="1932242920"/>
                    </a:ext>
                  </a:extLst>
                </a:gridCol>
                <a:gridCol w="2062014">
                  <a:extLst>
                    <a:ext uri="{9D8B030D-6E8A-4147-A177-3AD203B41FA5}">
                      <a16:colId xmlns:a16="http://schemas.microsoft.com/office/drawing/2014/main" val="431277283"/>
                    </a:ext>
                  </a:extLst>
                </a:gridCol>
              </a:tblGrid>
              <a:tr h="1166030">
                <a:tc>
                  <a:txBody>
                    <a:bodyPr/>
                    <a:lstStyle/>
                    <a:p>
                      <a:pPr algn="ctr"/>
                      <a:r>
                        <a:rPr lang="es-EC" sz="3300" b="1"/>
                        <a:t>q</a:t>
                      </a:r>
                      <a:endParaRPr lang="es-EC" sz="3300"/>
                    </a:p>
                  </a:txBody>
                  <a:tcPr marL="46567" marR="46567" marT="46567" marB="46567"/>
                </a:tc>
                <a:tc>
                  <a:txBody>
                    <a:bodyPr/>
                    <a:lstStyle/>
                    <a:p>
                      <a:pPr algn="ctr"/>
                      <a:r>
                        <a:rPr lang="es-EC" sz="3300" b="1"/>
                        <a:t>r</a:t>
                      </a:r>
                      <a:endParaRPr lang="es-EC" sz="3300"/>
                    </a:p>
                  </a:txBody>
                  <a:tcPr marL="46567" marR="46567" marT="46567" marB="46567"/>
                </a:tc>
                <a:tc>
                  <a:txBody>
                    <a:bodyPr/>
                    <a:lstStyle/>
                    <a:p>
                      <a:pPr algn="ctr"/>
                      <a:r>
                        <a:rPr lang="es-EC" sz="3300" b="1" dirty="0"/>
                        <a:t>p = q  ^  r</a:t>
                      </a:r>
                      <a:endParaRPr lang="es-EC" sz="3300" dirty="0"/>
                    </a:p>
                  </a:txBody>
                  <a:tcPr marL="46567" marR="46567" marT="46567" marB="46567"/>
                </a:tc>
                <a:extLst>
                  <a:ext uri="{0D108BD9-81ED-4DB2-BD59-A6C34878D82A}">
                    <a16:rowId xmlns:a16="http://schemas.microsoft.com/office/drawing/2014/main" val="3295785769"/>
                  </a:ext>
                </a:extLst>
              </a:tr>
              <a:tr h="663110">
                <a:tc>
                  <a:txBody>
                    <a:bodyPr/>
                    <a:lstStyle/>
                    <a:p>
                      <a:pPr algn="ctr"/>
                      <a:r>
                        <a:rPr lang="es-EC" sz="3300" dirty="0"/>
                        <a:t>V</a:t>
                      </a:r>
                    </a:p>
                  </a:txBody>
                  <a:tcPr marL="46567" marR="46567" marT="46567" marB="46567"/>
                </a:tc>
                <a:tc>
                  <a:txBody>
                    <a:bodyPr/>
                    <a:lstStyle/>
                    <a:p>
                      <a:pPr algn="ctr"/>
                      <a:r>
                        <a:rPr lang="es-EC" sz="3300" dirty="0"/>
                        <a:t>V</a:t>
                      </a:r>
                    </a:p>
                  </a:txBody>
                  <a:tcPr marL="46567" marR="46567" marT="46567" marB="46567"/>
                </a:tc>
                <a:tc>
                  <a:txBody>
                    <a:bodyPr/>
                    <a:lstStyle/>
                    <a:p>
                      <a:pPr algn="ctr"/>
                      <a:r>
                        <a:rPr lang="es-EC" sz="3300" dirty="0"/>
                        <a:t>V</a:t>
                      </a:r>
                    </a:p>
                  </a:txBody>
                  <a:tcPr marL="46567" marR="46567" marT="46567" marB="46567"/>
                </a:tc>
                <a:extLst>
                  <a:ext uri="{0D108BD9-81ED-4DB2-BD59-A6C34878D82A}">
                    <a16:rowId xmlns:a16="http://schemas.microsoft.com/office/drawing/2014/main" val="282118249"/>
                  </a:ext>
                </a:extLst>
              </a:tr>
              <a:tr h="663110">
                <a:tc>
                  <a:txBody>
                    <a:bodyPr/>
                    <a:lstStyle/>
                    <a:p>
                      <a:pPr algn="ctr"/>
                      <a:r>
                        <a:rPr lang="es-EC" sz="3300" dirty="0"/>
                        <a:t>V</a:t>
                      </a:r>
                    </a:p>
                  </a:txBody>
                  <a:tcPr marL="46567" marR="46567" marT="46567" marB="46567"/>
                </a:tc>
                <a:tc>
                  <a:txBody>
                    <a:bodyPr/>
                    <a:lstStyle/>
                    <a:p>
                      <a:pPr algn="ctr"/>
                      <a:r>
                        <a:rPr lang="es-EC" sz="3300" dirty="0"/>
                        <a:t>F</a:t>
                      </a:r>
                    </a:p>
                  </a:txBody>
                  <a:tcPr marL="46567" marR="46567" marT="46567" marB="46567"/>
                </a:tc>
                <a:tc>
                  <a:txBody>
                    <a:bodyPr/>
                    <a:lstStyle/>
                    <a:p>
                      <a:pPr algn="ctr"/>
                      <a:r>
                        <a:rPr lang="es-EC" sz="3300" dirty="0"/>
                        <a:t>F</a:t>
                      </a:r>
                    </a:p>
                  </a:txBody>
                  <a:tcPr marL="46567" marR="46567" marT="46567" marB="46567"/>
                </a:tc>
                <a:extLst>
                  <a:ext uri="{0D108BD9-81ED-4DB2-BD59-A6C34878D82A}">
                    <a16:rowId xmlns:a16="http://schemas.microsoft.com/office/drawing/2014/main" val="676648352"/>
                  </a:ext>
                </a:extLst>
              </a:tr>
              <a:tr h="663110">
                <a:tc>
                  <a:txBody>
                    <a:bodyPr/>
                    <a:lstStyle/>
                    <a:p>
                      <a:pPr algn="ctr"/>
                      <a:r>
                        <a:rPr lang="es-EC" sz="3300" dirty="0"/>
                        <a:t>F</a:t>
                      </a:r>
                    </a:p>
                  </a:txBody>
                  <a:tcPr marL="46567" marR="46567" marT="46567" marB="46567"/>
                </a:tc>
                <a:tc>
                  <a:txBody>
                    <a:bodyPr/>
                    <a:lstStyle/>
                    <a:p>
                      <a:pPr algn="ctr"/>
                      <a:r>
                        <a:rPr lang="es-EC" sz="3300" dirty="0"/>
                        <a:t>V</a:t>
                      </a:r>
                    </a:p>
                  </a:txBody>
                  <a:tcPr marL="46567" marR="46567" marT="46567" marB="46567"/>
                </a:tc>
                <a:tc>
                  <a:txBody>
                    <a:bodyPr/>
                    <a:lstStyle/>
                    <a:p>
                      <a:pPr algn="ctr"/>
                      <a:r>
                        <a:rPr lang="es-EC" sz="3300" dirty="0"/>
                        <a:t>F</a:t>
                      </a:r>
                    </a:p>
                  </a:txBody>
                  <a:tcPr marL="46567" marR="46567" marT="46567" marB="46567"/>
                </a:tc>
                <a:extLst>
                  <a:ext uri="{0D108BD9-81ED-4DB2-BD59-A6C34878D82A}">
                    <a16:rowId xmlns:a16="http://schemas.microsoft.com/office/drawing/2014/main" val="3390139196"/>
                  </a:ext>
                </a:extLst>
              </a:tr>
              <a:tr h="663110">
                <a:tc>
                  <a:txBody>
                    <a:bodyPr/>
                    <a:lstStyle/>
                    <a:p>
                      <a:pPr algn="ctr"/>
                      <a:r>
                        <a:rPr lang="es-EC" sz="3300" dirty="0"/>
                        <a:t>F</a:t>
                      </a:r>
                    </a:p>
                  </a:txBody>
                  <a:tcPr marL="46567" marR="46567" marT="46567" marB="46567"/>
                </a:tc>
                <a:tc>
                  <a:txBody>
                    <a:bodyPr/>
                    <a:lstStyle/>
                    <a:p>
                      <a:pPr algn="ctr"/>
                      <a:r>
                        <a:rPr lang="es-EC" sz="3300" dirty="0"/>
                        <a:t>F</a:t>
                      </a:r>
                    </a:p>
                  </a:txBody>
                  <a:tcPr marL="46567" marR="46567" marT="46567" marB="46567"/>
                </a:tc>
                <a:tc>
                  <a:txBody>
                    <a:bodyPr/>
                    <a:lstStyle/>
                    <a:p>
                      <a:pPr algn="ctr"/>
                      <a:r>
                        <a:rPr lang="es-EC" sz="3300" dirty="0"/>
                        <a:t>F</a:t>
                      </a:r>
                    </a:p>
                  </a:txBody>
                  <a:tcPr marL="46567" marR="46567" marT="46567" marB="46567"/>
                </a:tc>
                <a:extLst>
                  <a:ext uri="{0D108BD9-81ED-4DB2-BD59-A6C34878D82A}">
                    <a16:rowId xmlns:a16="http://schemas.microsoft.com/office/drawing/2014/main" val="1582993212"/>
                  </a:ext>
                </a:extLst>
              </a:tr>
            </a:tbl>
          </a:graphicData>
        </a:graphic>
      </p:graphicFrame>
    </p:spTree>
    <p:extLst>
      <p:ext uri="{BB962C8B-B14F-4D97-AF65-F5344CB8AC3E}">
        <p14:creationId xmlns:p14="http://schemas.microsoft.com/office/powerpoint/2010/main" val="388352644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0672B2-E69F-47B5-92FF-4857CA6A662E}"/>
              </a:ext>
            </a:extLst>
          </p:cNvPr>
          <p:cNvSpPr>
            <a:spLocks noGrp="1" noChangeArrowheads="1"/>
          </p:cNvSpPr>
          <p:nvPr>
            <p:ph type="ctrTitle"/>
          </p:nvPr>
        </p:nvSpPr>
        <p:spPr bwMode="auto">
          <a:xfrm>
            <a:off x="171449" y="561287"/>
            <a:ext cx="4219575" cy="45345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br>
              <a:rPr kumimoji="0" lang="es-EC" altLang="es-EC" sz="2800" b="0" i="0" u="none" strike="noStrike" cap="none" normalizeH="0" baseline="0" dirty="0">
                <a:ln>
                  <a:noFill/>
                </a:ln>
                <a:effectLst/>
                <a:latin typeface="Arial" panose="020B0604020202020204" pitchFamily="34" charset="0"/>
                <a:cs typeface="Arial" panose="020B0604020202020204" pitchFamily="34" charset="0"/>
              </a:rPr>
            </a:br>
            <a:br>
              <a:rPr kumimoji="0" lang="es-EC" altLang="es-EC" sz="2800" b="0" i="0" u="none" strike="noStrike" cap="none" normalizeH="0" baseline="0" dirty="0">
                <a:ln>
                  <a:noFill/>
                </a:ln>
                <a:effectLst/>
                <a:latin typeface="Arial" panose="020B0604020202020204" pitchFamily="34" charset="0"/>
                <a:cs typeface="Arial" panose="020B0604020202020204" pitchFamily="34" charset="0"/>
              </a:rPr>
            </a:br>
            <a:r>
              <a:rPr kumimoji="0" lang="es-EC" altLang="es-EC" sz="2800" b="0" i="0" u="none" strike="noStrike" cap="none" normalizeH="0" baseline="0" dirty="0">
                <a:ln>
                  <a:noFill/>
                </a:ln>
                <a:effectLst/>
                <a:latin typeface="Arial" panose="020B0604020202020204" pitchFamily="34" charset="0"/>
                <a:cs typeface="Arial" panose="020B0604020202020204" pitchFamily="34" charset="0"/>
              </a:rPr>
              <a:t>En la tabla anterior el valor de q=1 significa que el tanque tiene gasolina, r=1 significa que la batería tiene corriente y p = q </a:t>
            </a:r>
            <a:r>
              <a:rPr kumimoji="0" lang="es-EC" altLang="es-EC" sz="2800" b="0" i="0" u="none" strike="noStrike" cap="none" normalizeH="0" baseline="0" dirty="0">
                <a:ln>
                  <a:noFill/>
                </a:ln>
                <a:effectLst/>
                <a:latin typeface="Symbol" panose="05050102010706020507" pitchFamily="18" charset="2"/>
                <a:cs typeface="Arial" panose="020B0604020202020204" pitchFamily="34" charset="0"/>
              </a:rPr>
              <a:t>Ù</a:t>
            </a:r>
            <a:r>
              <a:rPr kumimoji="0" lang="es-EC" altLang="es-EC" sz="2800" b="0" i="0" u="none" strike="noStrike" cap="none" normalizeH="0" baseline="0" dirty="0">
                <a:ln>
                  <a:noFill/>
                </a:ln>
                <a:effectLst/>
                <a:latin typeface="Arial" panose="020B0604020202020204" pitchFamily="34" charset="0"/>
                <a:cs typeface="Arial" panose="020B0604020202020204" pitchFamily="34" charset="0"/>
              </a:rPr>
              <a:t> r=1 significa que el coche puede encender. Se puede notar que si q o r valen cero implica que el auto no tiene gasolina y que por lo tanto no puede encender.</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endParaRPr kumimoji="0" lang="es-EC" altLang="es-EC" sz="1800" b="0" i="0" u="none" strike="noStrike" cap="none" normalizeH="0" baseline="0" dirty="0">
              <a:ln>
                <a:noFill/>
              </a:ln>
              <a:effectLst/>
              <a:latin typeface="Arial" panose="020B0604020202020204" pitchFamily="34" charset="0"/>
            </a:endParaRPr>
          </a:p>
        </p:txBody>
      </p:sp>
      <p:sp>
        <p:nvSpPr>
          <p:cNvPr id="12" name="Freeform: Shape 11">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5469C9F5-9863-4974-8F99-DE93F5A46E6F}"/>
              </a:ext>
            </a:extLst>
          </p:cNvPr>
          <p:cNvSpPr>
            <a:spLocks noGrp="1"/>
          </p:cNvSpPr>
          <p:nvPr>
            <p:ph type="subTitle" idx="1"/>
          </p:nvPr>
        </p:nvSpPr>
        <p:spPr>
          <a:xfrm>
            <a:off x="810002" y="5511056"/>
            <a:ext cx="3211393" cy="785656"/>
          </a:xfrm>
        </p:spPr>
        <p:txBody>
          <a:bodyPr>
            <a:normAutofit/>
          </a:bodyPr>
          <a:lstStyle/>
          <a:p>
            <a:pPr algn="ctr"/>
            <a:r>
              <a:rPr lang="es-EC" sz="3200" b="1" dirty="0">
                <a:solidFill>
                  <a:srgbClr val="FFFFFF"/>
                </a:solidFill>
              </a:rPr>
              <a:t>CONJUNCIÓN</a:t>
            </a:r>
          </a:p>
          <a:p>
            <a:endParaRPr lang="es-EC" dirty="0">
              <a:solidFill>
                <a:srgbClr val="FFFFFF"/>
              </a:solidFill>
            </a:endParaRPr>
          </a:p>
        </p:txBody>
      </p:sp>
      <p:sp>
        <p:nvSpPr>
          <p:cNvPr id="14" name="Rectangle 13">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a 5">
            <a:extLst>
              <a:ext uri="{FF2B5EF4-FFF2-40B4-BE49-F238E27FC236}">
                <a16:creationId xmlns:a16="http://schemas.microsoft.com/office/drawing/2014/main" id="{8304AFCF-B4B6-4111-9887-0C0459DEF899}"/>
              </a:ext>
            </a:extLst>
          </p:cNvPr>
          <p:cNvGraphicFramePr>
            <a:graphicFrameLocks noGrp="1"/>
          </p:cNvGraphicFramePr>
          <p:nvPr>
            <p:extLst>
              <p:ext uri="{D42A27DB-BD31-4B8C-83A1-F6EECF244321}">
                <p14:modId xmlns:p14="http://schemas.microsoft.com/office/powerpoint/2010/main" val="2437847192"/>
              </p:ext>
            </p:extLst>
          </p:nvPr>
        </p:nvGraphicFramePr>
        <p:xfrm>
          <a:off x="7202635" y="1504912"/>
          <a:ext cx="3221525" cy="3818470"/>
        </p:xfrm>
        <a:graphic>
          <a:graphicData uri="http://schemas.openxmlformats.org/drawingml/2006/table">
            <a:tbl>
              <a:tblPr firstRow="1" bandRow="1">
                <a:tableStyleId>{69012ECD-51FC-41F1-AA8D-1B2483CD663E}</a:tableStyleId>
              </a:tblPr>
              <a:tblGrid>
                <a:gridCol w="591397">
                  <a:extLst>
                    <a:ext uri="{9D8B030D-6E8A-4147-A177-3AD203B41FA5}">
                      <a16:colId xmlns:a16="http://schemas.microsoft.com/office/drawing/2014/main" val="82705965"/>
                    </a:ext>
                  </a:extLst>
                </a:gridCol>
                <a:gridCol w="568114">
                  <a:extLst>
                    <a:ext uri="{9D8B030D-6E8A-4147-A177-3AD203B41FA5}">
                      <a16:colId xmlns:a16="http://schemas.microsoft.com/office/drawing/2014/main" val="468291430"/>
                    </a:ext>
                  </a:extLst>
                </a:gridCol>
                <a:gridCol w="2062014">
                  <a:extLst>
                    <a:ext uri="{9D8B030D-6E8A-4147-A177-3AD203B41FA5}">
                      <a16:colId xmlns:a16="http://schemas.microsoft.com/office/drawing/2014/main" val="2215678163"/>
                    </a:ext>
                  </a:extLst>
                </a:gridCol>
              </a:tblGrid>
              <a:tr h="1166030">
                <a:tc>
                  <a:txBody>
                    <a:bodyPr/>
                    <a:lstStyle/>
                    <a:p>
                      <a:pPr algn="ctr"/>
                      <a:r>
                        <a:rPr lang="es-EC" sz="3300" b="1"/>
                        <a:t>q</a:t>
                      </a:r>
                      <a:endParaRPr lang="es-EC" sz="3300"/>
                    </a:p>
                  </a:txBody>
                  <a:tcPr marL="46567" marR="46567" marT="46567" marB="46567"/>
                </a:tc>
                <a:tc>
                  <a:txBody>
                    <a:bodyPr/>
                    <a:lstStyle/>
                    <a:p>
                      <a:pPr algn="ctr"/>
                      <a:r>
                        <a:rPr lang="es-EC" sz="3300" b="1"/>
                        <a:t>r</a:t>
                      </a:r>
                      <a:endParaRPr lang="es-EC" sz="3300"/>
                    </a:p>
                  </a:txBody>
                  <a:tcPr marL="46567" marR="46567" marT="46567" marB="46567"/>
                </a:tc>
                <a:tc>
                  <a:txBody>
                    <a:bodyPr/>
                    <a:lstStyle/>
                    <a:p>
                      <a:pPr algn="ctr"/>
                      <a:r>
                        <a:rPr lang="es-EC" sz="3300" b="1" dirty="0"/>
                        <a:t>p = q ^ r</a:t>
                      </a:r>
                      <a:endParaRPr lang="es-EC" sz="3300" dirty="0"/>
                    </a:p>
                  </a:txBody>
                  <a:tcPr marL="46567" marR="46567" marT="46567" marB="46567"/>
                </a:tc>
                <a:extLst>
                  <a:ext uri="{0D108BD9-81ED-4DB2-BD59-A6C34878D82A}">
                    <a16:rowId xmlns:a16="http://schemas.microsoft.com/office/drawing/2014/main" val="1231081255"/>
                  </a:ext>
                </a:extLst>
              </a:tr>
              <a:tr h="663110">
                <a:tc>
                  <a:txBody>
                    <a:bodyPr/>
                    <a:lstStyle/>
                    <a:p>
                      <a:pPr algn="ctr"/>
                      <a:r>
                        <a:rPr lang="es-EC" sz="3300"/>
                        <a:t>1</a:t>
                      </a:r>
                    </a:p>
                  </a:txBody>
                  <a:tcPr marL="46567" marR="46567" marT="46567" marB="46567"/>
                </a:tc>
                <a:tc>
                  <a:txBody>
                    <a:bodyPr/>
                    <a:lstStyle/>
                    <a:p>
                      <a:pPr algn="ctr"/>
                      <a:r>
                        <a:rPr lang="es-EC" sz="3300"/>
                        <a:t>1</a:t>
                      </a:r>
                    </a:p>
                  </a:txBody>
                  <a:tcPr marL="46567" marR="46567" marT="46567" marB="46567"/>
                </a:tc>
                <a:tc>
                  <a:txBody>
                    <a:bodyPr/>
                    <a:lstStyle/>
                    <a:p>
                      <a:pPr algn="ctr"/>
                      <a:r>
                        <a:rPr lang="es-EC" sz="3300"/>
                        <a:t>1</a:t>
                      </a:r>
                    </a:p>
                  </a:txBody>
                  <a:tcPr marL="46567" marR="46567" marT="46567" marB="46567"/>
                </a:tc>
                <a:extLst>
                  <a:ext uri="{0D108BD9-81ED-4DB2-BD59-A6C34878D82A}">
                    <a16:rowId xmlns:a16="http://schemas.microsoft.com/office/drawing/2014/main" val="929329442"/>
                  </a:ext>
                </a:extLst>
              </a:tr>
              <a:tr h="663110">
                <a:tc>
                  <a:txBody>
                    <a:bodyPr/>
                    <a:lstStyle/>
                    <a:p>
                      <a:pPr algn="ctr"/>
                      <a:r>
                        <a:rPr lang="es-EC" sz="3300"/>
                        <a:t>1</a:t>
                      </a:r>
                    </a:p>
                  </a:txBody>
                  <a:tcPr marL="46567" marR="46567" marT="46567" marB="46567"/>
                </a:tc>
                <a:tc>
                  <a:txBody>
                    <a:bodyPr/>
                    <a:lstStyle/>
                    <a:p>
                      <a:pPr algn="ctr"/>
                      <a:r>
                        <a:rPr lang="es-EC" sz="3300"/>
                        <a:t>0</a:t>
                      </a:r>
                    </a:p>
                  </a:txBody>
                  <a:tcPr marL="46567" marR="46567" marT="46567" marB="46567"/>
                </a:tc>
                <a:tc>
                  <a:txBody>
                    <a:bodyPr/>
                    <a:lstStyle/>
                    <a:p>
                      <a:pPr algn="ctr"/>
                      <a:r>
                        <a:rPr lang="es-EC" sz="3300"/>
                        <a:t>0</a:t>
                      </a:r>
                    </a:p>
                  </a:txBody>
                  <a:tcPr marL="46567" marR="46567" marT="46567" marB="46567"/>
                </a:tc>
                <a:extLst>
                  <a:ext uri="{0D108BD9-81ED-4DB2-BD59-A6C34878D82A}">
                    <a16:rowId xmlns:a16="http://schemas.microsoft.com/office/drawing/2014/main" val="4120356483"/>
                  </a:ext>
                </a:extLst>
              </a:tr>
              <a:tr h="663110">
                <a:tc>
                  <a:txBody>
                    <a:bodyPr/>
                    <a:lstStyle/>
                    <a:p>
                      <a:pPr algn="ctr"/>
                      <a:r>
                        <a:rPr lang="es-EC" sz="3300"/>
                        <a:t>0</a:t>
                      </a:r>
                    </a:p>
                  </a:txBody>
                  <a:tcPr marL="46567" marR="46567" marT="46567" marB="46567"/>
                </a:tc>
                <a:tc>
                  <a:txBody>
                    <a:bodyPr/>
                    <a:lstStyle/>
                    <a:p>
                      <a:pPr algn="ctr"/>
                      <a:r>
                        <a:rPr lang="es-EC" sz="3300"/>
                        <a:t>1</a:t>
                      </a:r>
                    </a:p>
                  </a:txBody>
                  <a:tcPr marL="46567" marR="46567" marT="46567" marB="46567"/>
                </a:tc>
                <a:tc>
                  <a:txBody>
                    <a:bodyPr/>
                    <a:lstStyle/>
                    <a:p>
                      <a:pPr algn="ctr"/>
                      <a:r>
                        <a:rPr lang="es-EC" sz="3300"/>
                        <a:t>0</a:t>
                      </a:r>
                    </a:p>
                  </a:txBody>
                  <a:tcPr marL="46567" marR="46567" marT="46567" marB="46567"/>
                </a:tc>
                <a:extLst>
                  <a:ext uri="{0D108BD9-81ED-4DB2-BD59-A6C34878D82A}">
                    <a16:rowId xmlns:a16="http://schemas.microsoft.com/office/drawing/2014/main" val="2477501975"/>
                  </a:ext>
                </a:extLst>
              </a:tr>
              <a:tr h="663110">
                <a:tc>
                  <a:txBody>
                    <a:bodyPr/>
                    <a:lstStyle/>
                    <a:p>
                      <a:pPr algn="ctr"/>
                      <a:r>
                        <a:rPr lang="es-EC" sz="3300"/>
                        <a:t>0</a:t>
                      </a:r>
                    </a:p>
                  </a:txBody>
                  <a:tcPr marL="46567" marR="46567" marT="46567" marB="46567"/>
                </a:tc>
                <a:tc>
                  <a:txBody>
                    <a:bodyPr/>
                    <a:lstStyle/>
                    <a:p>
                      <a:pPr algn="ctr"/>
                      <a:r>
                        <a:rPr lang="es-EC" sz="3300"/>
                        <a:t>0</a:t>
                      </a:r>
                    </a:p>
                  </a:txBody>
                  <a:tcPr marL="46567" marR="46567" marT="46567" marB="46567"/>
                </a:tc>
                <a:tc>
                  <a:txBody>
                    <a:bodyPr/>
                    <a:lstStyle/>
                    <a:p>
                      <a:pPr algn="ctr"/>
                      <a:r>
                        <a:rPr lang="es-EC" sz="3300" dirty="0"/>
                        <a:t>0</a:t>
                      </a:r>
                    </a:p>
                  </a:txBody>
                  <a:tcPr marL="46567" marR="46567" marT="46567" marB="46567"/>
                </a:tc>
                <a:extLst>
                  <a:ext uri="{0D108BD9-81ED-4DB2-BD59-A6C34878D82A}">
                    <a16:rowId xmlns:a16="http://schemas.microsoft.com/office/drawing/2014/main" val="143287328"/>
                  </a:ext>
                </a:extLst>
              </a:tr>
            </a:tbl>
          </a:graphicData>
        </a:graphic>
      </p:graphicFrame>
    </p:spTree>
    <p:extLst>
      <p:ext uri="{BB962C8B-B14F-4D97-AF65-F5344CB8AC3E}">
        <p14:creationId xmlns:p14="http://schemas.microsoft.com/office/powerpoint/2010/main" val="211878895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5B29E6B-DD22-4465-85B7-F5F069DEF618}"/>
              </a:ext>
            </a:extLst>
          </p:cNvPr>
          <p:cNvSpPr>
            <a:spLocks noGrp="1" noChangeArrowheads="1"/>
          </p:cNvSpPr>
          <p:nvPr>
            <p:ph type="ctrTitle"/>
          </p:nvPr>
        </p:nvSpPr>
        <p:spPr bwMode="auto">
          <a:xfrm>
            <a:off x="257175" y="639097"/>
            <a:ext cx="5514361" cy="40376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Operador </a:t>
            </a:r>
            <a:r>
              <a:rPr kumimoji="0" lang="es-EC" altLang="es-EC" sz="2000" b="0" i="0" u="none" strike="noStrike" cap="none" normalizeH="0" baseline="0" dirty="0" err="1">
                <a:ln>
                  <a:noFill/>
                </a:ln>
                <a:effectLst/>
                <a:latin typeface="Arial" panose="020B0604020202020204" pitchFamily="34" charset="0"/>
                <a:cs typeface="Arial" panose="020B0604020202020204" pitchFamily="34" charset="0"/>
              </a:rPr>
              <a:t>Or</a:t>
            </a: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 (o)</a:t>
            </a:r>
            <a:endParaRPr kumimoji="0" lang="es-EC" altLang="es-EC" sz="20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Con este operador se obtiene un resultado verdadero cuando alguna de las proposiciones es verdadera. Se indica por medio de los siguientes símbolos: {</a:t>
            </a:r>
            <a:r>
              <a:rPr kumimoji="0" lang="es-EC" altLang="es-EC" sz="2000" b="0" i="0" u="none" strike="noStrike" cap="none" normalizeH="0" baseline="0" dirty="0">
                <a:ln>
                  <a:noFill/>
                </a:ln>
                <a:effectLst/>
                <a:latin typeface="Symbol" panose="05050102010706020507" pitchFamily="18" charset="2"/>
                <a:cs typeface="Arial" panose="020B0604020202020204" pitchFamily="34" charset="0"/>
              </a:rPr>
              <a:t>Ú</a:t>
            </a: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 </a:t>
            </a:r>
            <a:r>
              <a:rPr kumimoji="0" lang="es-EC" altLang="es-EC" sz="2000" b="1" i="0" u="none" strike="noStrike" cap="none" normalizeH="0" baseline="0" dirty="0">
                <a:ln>
                  <a:noFill/>
                </a:ln>
                <a:effectLst/>
                <a:latin typeface="Arial" panose="020B0604020202020204" pitchFamily="34" charset="0"/>
                <a:cs typeface="Arial" panose="020B0604020202020204" pitchFamily="34" charset="0"/>
              </a:rPr>
              <a:t>,+,</a:t>
            </a:r>
            <a:r>
              <a:rPr kumimoji="0" lang="es-EC" altLang="es-EC" sz="2000" b="1" i="0" u="none" strike="noStrike" cap="none" normalizeH="0" baseline="0" dirty="0">
                <a:ln>
                  <a:noFill/>
                </a:ln>
                <a:effectLst/>
                <a:latin typeface="Symbol" panose="05050102010706020507" pitchFamily="18" charset="2"/>
                <a:cs typeface="Arial" panose="020B0604020202020204" pitchFamily="34" charset="0"/>
              </a:rPr>
              <a:t>È</a:t>
            </a:r>
            <a:r>
              <a:rPr kumimoji="0" lang="es-EC" altLang="es-EC" sz="2000" b="1" i="0" u="none" strike="noStrike" cap="none" normalizeH="0" baseline="0" dirty="0">
                <a:ln>
                  <a:noFill/>
                </a:ln>
                <a:effectLst/>
                <a:latin typeface="Arial" panose="020B0604020202020204" pitchFamily="34" charset="0"/>
                <a:cs typeface="Arial" panose="020B0604020202020204" pitchFamily="34" charset="0"/>
              </a:rPr>
              <a:t> </a:t>
            </a: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 Se conoce como las suma lógica. Ejemplo.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Sea el siguiente enunciado "Una persona puede entrar al cine si compra su boleto u obtiene un pase". Donde.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p: Entra al cine.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q: Compra su boleto.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000" b="0" i="0" u="none" strike="noStrike" cap="none" normalizeH="0" baseline="0" dirty="0">
                <a:ln>
                  <a:noFill/>
                </a:ln>
                <a:effectLst/>
                <a:latin typeface="Arial" panose="020B0604020202020204" pitchFamily="34" charset="0"/>
                <a:cs typeface="Arial" panose="020B0604020202020204" pitchFamily="34" charset="0"/>
              </a:rPr>
              <a:t>r: Obtiene un pase.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effectLst/>
                <a:latin typeface="Arial" panose="020B0604020202020204" pitchFamily="34" charset="0"/>
                <a:cs typeface="Arial" panose="020B0604020202020204" pitchFamily="34" charset="0"/>
              </a:rPr>
              <a:t> </a:t>
            </a:r>
            <a:endParaRPr kumimoji="0" lang="es-EC" altLang="es-EC" sz="1800" b="0" i="0" u="none" strike="noStrike" cap="none" normalizeH="0" baseline="0" dirty="0">
              <a:ln>
                <a:noFill/>
              </a:ln>
              <a:effectLst/>
              <a:latin typeface="Arial" panose="020B0604020202020204" pitchFamily="34" charset="0"/>
            </a:endParaRPr>
          </a:p>
        </p:txBody>
      </p:sp>
      <p:sp>
        <p:nvSpPr>
          <p:cNvPr id="16" name="Freeform: Shape 9">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A28977BC-057D-4EA0-B84D-1F74586C3D0D}"/>
              </a:ext>
            </a:extLst>
          </p:cNvPr>
          <p:cNvSpPr>
            <a:spLocks noGrp="1"/>
          </p:cNvSpPr>
          <p:nvPr>
            <p:ph type="subTitle" idx="1"/>
          </p:nvPr>
        </p:nvSpPr>
        <p:spPr>
          <a:xfrm>
            <a:off x="810002" y="5280847"/>
            <a:ext cx="4961535" cy="785656"/>
          </a:xfrm>
        </p:spPr>
        <p:txBody>
          <a:bodyPr>
            <a:normAutofit/>
          </a:bodyPr>
          <a:lstStyle/>
          <a:p>
            <a:pPr algn="ctr"/>
            <a:r>
              <a:rPr lang="es-EC" sz="4000" b="1" dirty="0">
                <a:solidFill>
                  <a:schemeClr val="bg1"/>
                </a:solidFill>
              </a:rPr>
              <a:t>Disyunción</a:t>
            </a:r>
          </a:p>
        </p:txBody>
      </p:sp>
      <p:sp>
        <p:nvSpPr>
          <p:cNvPr id="17" name="Rectangle 11">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D9622FF3-3F51-445E-B08B-070A9406C898}"/>
              </a:ext>
            </a:extLst>
          </p:cNvPr>
          <p:cNvGraphicFramePr>
            <a:graphicFrameLocks noGrp="1"/>
          </p:cNvGraphicFramePr>
          <p:nvPr>
            <p:extLst>
              <p:ext uri="{D42A27DB-BD31-4B8C-83A1-F6EECF244321}">
                <p14:modId xmlns:p14="http://schemas.microsoft.com/office/powerpoint/2010/main" val="2821568420"/>
              </p:ext>
            </p:extLst>
          </p:nvPr>
        </p:nvGraphicFramePr>
        <p:xfrm>
          <a:off x="7111676" y="1756372"/>
          <a:ext cx="4087434" cy="3315550"/>
        </p:xfrm>
        <a:graphic>
          <a:graphicData uri="http://schemas.openxmlformats.org/drawingml/2006/table">
            <a:tbl>
              <a:tblPr firstRow="1" bandRow="1">
                <a:tableStyleId>{69012ECD-51FC-41F1-AA8D-1B2483CD663E}</a:tableStyleId>
              </a:tblPr>
              <a:tblGrid>
                <a:gridCol w="1066155">
                  <a:extLst>
                    <a:ext uri="{9D8B030D-6E8A-4147-A177-3AD203B41FA5}">
                      <a16:colId xmlns:a16="http://schemas.microsoft.com/office/drawing/2014/main" val="583240284"/>
                    </a:ext>
                  </a:extLst>
                </a:gridCol>
                <a:gridCol w="1003380">
                  <a:extLst>
                    <a:ext uri="{9D8B030D-6E8A-4147-A177-3AD203B41FA5}">
                      <a16:colId xmlns:a16="http://schemas.microsoft.com/office/drawing/2014/main" val="2808450733"/>
                    </a:ext>
                  </a:extLst>
                </a:gridCol>
                <a:gridCol w="2017899">
                  <a:extLst>
                    <a:ext uri="{9D8B030D-6E8A-4147-A177-3AD203B41FA5}">
                      <a16:colId xmlns:a16="http://schemas.microsoft.com/office/drawing/2014/main" val="3217981122"/>
                    </a:ext>
                  </a:extLst>
                </a:gridCol>
              </a:tblGrid>
              <a:tr h="663110">
                <a:tc>
                  <a:txBody>
                    <a:bodyPr/>
                    <a:lstStyle/>
                    <a:p>
                      <a:pPr algn="ctr"/>
                      <a:r>
                        <a:rPr lang="es-EC" sz="3300" b="1"/>
                        <a:t>q</a:t>
                      </a:r>
                      <a:endParaRPr lang="es-EC" sz="3300"/>
                    </a:p>
                  </a:txBody>
                  <a:tcPr marL="46567" marR="46567" marT="46567" marB="46567"/>
                </a:tc>
                <a:tc>
                  <a:txBody>
                    <a:bodyPr/>
                    <a:lstStyle/>
                    <a:p>
                      <a:pPr algn="ctr"/>
                      <a:r>
                        <a:rPr lang="es-EC" sz="3300" b="1"/>
                        <a:t>r</a:t>
                      </a:r>
                      <a:endParaRPr lang="es-EC" sz="3300"/>
                    </a:p>
                  </a:txBody>
                  <a:tcPr marL="46567" marR="46567" marT="46567" marB="46567"/>
                </a:tc>
                <a:tc>
                  <a:txBody>
                    <a:bodyPr/>
                    <a:lstStyle/>
                    <a:p>
                      <a:pPr algn="ctr"/>
                      <a:r>
                        <a:rPr lang="es-EC" sz="3300" b="1" dirty="0"/>
                        <a:t>p = q  V r</a:t>
                      </a:r>
                      <a:endParaRPr lang="es-EC" sz="3300" dirty="0"/>
                    </a:p>
                  </a:txBody>
                  <a:tcPr marL="46567" marR="46567" marT="46567" marB="46567"/>
                </a:tc>
                <a:extLst>
                  <a:ext uri="{0D108BD9-81ED-4DB2-BD59-A6C34878D82A}">
                    <a16:rowId xmlns:a16="http://schemas.microsoft.com/office/drawing/2014/main" val="3157147997"/>
                  </a:ext>
                </a:extLst>
              </a:tr>
              <a:tr h="663110">
                <a:tc>
                  <a:txBody>
                    <a:bodyPr/>
                    <a:lstStyle/>
                    <a:p>
                      <a:pPr algn="ctr"/>
                      <a:r>
                        <a:rPr lang="es-EC" sz="3300"/>
                        <a:t>1</a:t>
                      </a:r>
                    </a:p>
                  </a:txBody>
                  <a:tcPr marL="46567" marR="46567" marT="46567" marB="46567"/>
                </a:tc>
                <a:tc>
                  <a:txBody>
                    <a:bodyPr/>
                    <a:lstStyle/>
                    <a:p>
                      <a:pPr algn="ctr"/>
                      <a:r>
                        <a:rPr lang="es-EC" sz="3300"/>
                        <a:t>1</a:t>
                      </a:r>
                    </a:p>
                  </a:txBody>
                  <a:tcPr marL="46567" marR="46567" marT="46567" marB="46567"/>
                </a:tc>
                <a:tc>
                  <a:txBody>
                    <a:bodyPr/>
                    <a:lstStyle/>
                    <a:p>
                      <a:pPr algn="ctr"/>
                      <a:r>
                        <a:rPr lang="es-EC" sz="3300"/>
                        <a:t>1</a:t>
                      </a:r>
                    </a:p>
                  </a:txBody>
                  <a:tcPr marL="46567" marR="46567" marT="46567" marB="46567"/>
                </a:tc>
                <a:extLst>
                  <a:ext uri="{0D108BD9-81ED-4DB2-BD59-A6C34878D82A}">
                    <a16:rowId xmlns:a16="http://schemas.microsoft.com/office/drawing/2014/main" val="81118585"/>
                  </a:ext>
                </a:extLst>
              </a:tr>
              <a:tr h="663110">
                <a:tc>
                  <a:txBody>
                    <a:bodyPr/>
                    <a:lstStyle/>
                    <a:p>
                      <a:pPr algn="ctr"/>
                      <a:r>
                        <a:rPr lang="es-EC" sz="3300"/>
                        <a:t>1</a:t>
                      </a:r>
                    </a:p>
                  </a:txBody>
                  <a:tcPr marL="46567" marR="46567" marT="46567" marB="46567"/>
                </a:tc>
                <a:tc>
                  <a:txBody>
                    <a:bodyPr/>
                    <a:lstStyle/>
                    <a:p>
                      <a:pPr algn="ctr"/>
                      <a:r>
                        <a:rPr lang="es-EC" sz="3300"/>
                        <a:t>0</a:t>
                      </a:r>
                    </a:p>
                  </a:txBody>
                  <a:tcPr marL="46567" marR="46567" marT="46567" marB="46567"/>
                </a:tc>
                <a:tc>
                  <a:txBody>
                    <a:bodyPr/>
                    <a:lstStyle/>
                    <a:p>
                      <a:pPr algn="ctr"/>
                      <a:r>
                        <a:rPr lang="es-EC" sz="3300"/>
                        <a:t>1</a:t>
                      </a:r>
                    </a:p>
                  </a:txBody>
                  <a:tcPr marL="46567" marR="46567" marT="46567" marB="46567"/>
                </a:tc>
                <a:extLst>
                  <a:ext uri="{0D108BD9-81ED-4DB2-BD59-A6C34878D82A}">
                    <a16:rowId xmlns:a16="http://schemas.microsoft.com/office/drawing/2014/main" val="1898459895"/>
                  </a:ext>
                </a:extLst>
              </a:tr>
              <a:tr h="663110">
                <a:tc>
                  <a:txBody>
                    <a:bodyPr/>
                    <a:lstStyle/>
                    <a:p>
                      <a:pPr algn="ctr"/>
                      <a:r>
                        <a:rPr lang="es-EC" sz="3300"/>
                        <a:t>0</a:t>
                      </a:r>
                    </a:p>
                  </a:txBody>
                  <a:tcPr marL="46567" marR="46567" marT="46567" marB="46567"/>
                </a:tc>
                <a:tc>
                  <a:txBody>
                    <a:bodyPr/>
                    <a:lstStyle/>
                    <a:p>
                      <a:pPr algn="ctr"/>
                      <a:r>
                        <a:rPr lang="es-EC" sz="3300"/>
                        <a:t>1</a:t>
                      </a:r>
                    </a:p>
                  </a:txBody>
                  <a:tcPr marL="46567" marR="46567" marT="46567" marB="46567"/>
                </a:tc>
                <a:tc>
                  <a:txBody>
                    <a:bodyPr/>
                    <a:lstStyle/>
                    <a:p>
                      <a:pPr algn="ctr"/>
                      <a:r>
                        <a:rPr lang="es-EC" sz="3300"/>
                        <a:t>1</a:t>
                      </a:r>
                    </a:p>
                  </a:txBody>
                  <a:tcPr marL="46567" marR="46567" marT="46567" marB="46567"/>
                </a:tc>
                <a:extLst>
                  <a:ext uri="{0D108BD9-81ED-4DB2-BD59-A6C34878D82A}">
                    <a16:rowId xmlns:a16="http://schemas.microsoft.com/office/drawing/2014/main" val="1830154475"/>
                  </a:ext>
                </a:extLst>
              </a:tr>
              <a:tr h="663110">
                <a:tc>
                  <a:txBody>
                    <a:bodyPr/>
                    <a:lstStyle/>
                    <a:p>
                      <a:pPr algn="ctr"/>
                      <a:r>
                        <a:rPr lang="es-EC" sz="3300"/>
                        <a:t>0</a:t>
                      </a:r>
                    </a:p>
                  </a:txBody>
                  <a:tcPr marL="46567" marR="46567" marT="46567" marB="46567"/>
                </a:tc>
                <a:tc>
                  <a:txBody>
                    <a:bodyPr/>
                    <a:lstStyle/>
                    <a:p>
                      <a:pPr algn="ctr"/>
                      <a:r>
                        <a:rPr lang="es-EC" sz="3300"/>
                        <a:t>0</a:t>
                      </a:r>
                    </a:p>
                  </a:txBody>
                  <a:tcPr marL="46567" marR="46567" marT="46567" marB="46567"/>
                </a:tc>
                <a:tc>
                  <a:txBody>
                    <a:bodyPr/>
                    <a:lstStyle/>
                    <a:p>
                      <a:pPr algn="ctr"/>
                      <a:r>
                        <a:rPr lang="es-EC" sz="3300" dirty="0"/>
                        <a:t>0</a:t>
                      </a:r>
                    </a:p>
                  </a:txBody>
                  <a:tcPr marL="46567" marR="46567" marT="46567" marB="46567"/>
                </a:tc>
                <a:extLst>
                  <a:ext uri="{0D108BD9-81ED-4DB2-BD59-A6C34878D82A}">
                    <a16:rowId xmlns:a16="http://schemas.microsoft.com/office/drawing/2014/main" val="4112282118"/>
                  </a:ext>
                </a:extLst>
              </a:tr>
            </a:tbl>
          </a:graphicData>
        </a:graphic>
      </p:graphicFrame>
    </p:spTree>
    <p:extLst>
      <p:ext uri="{BB962C8B-B14F-4D97-AF65-F5344CB8AC3E}">
        <p14:creationId xmlns:p14="http://schemas.microsoft.com/office/powerpoint/2010/main" val="97258270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B2F0E12-09E7-4542-A9ED-808EADBD22AF}"/>
              </a:ext>
            </a:extLst>
          </p:cNvPr>
          <p:cNvSpPr>
            <a:spLocks noGrp="1" noChangeArrowheads="1"/>
          </p:cNvSpPr>
          <p:nvPr>
            <p:ph type="ctrTitle"/>
          </p:nvPr>
        </p:nvSpPr>
        <p:spPr bwMode="auto">
          <a:xfrm>
            <a:off x="810002" y="639097"/>
            <a:ext cx="4961534" cy="3781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200" b="0" i="0" u="none" strike="noStrike" cap="none" normalizeH="0" baseline="0">
                <a:ln>
                  <a:noFill/>
                </a:ln>
                <a:effectLst/>
                <a:latin typeface="Arial" panose="020B0604020202020204" pitchFamily="34" charset="0"/>
                <a:cs typeface="Arial" panose="020B0604020202020204" pitchFamily="34" charset="0"/>
              </a:rPr>
              <a:t>Operador </a:t>
            </a:r>
            <a:r>
              <a:rPr kumimoji="0" lang="es-EC" altLang="es-EC" sz="2200" b="0" i="0" u="none" strike="noStrike" cap="none" normalizeH="0" baseline="0" err="1">
                <a:ln>
                  <a:noFill/>
                </a:ln>
                <a:effectLst/>
                <a:latin typeface="Arial" panose="020B0604020202020204" pitchFamily="34" charset="0"/>
                <a:cs typeface="Arial" panose="020B0604020202020204" pitchFamily="34" charset="0"/>
              </a:rPr>
              <a:t>Not</a:t>
            </a:r>
            <a:r>
              <a:rPr kumimoji="0" lang="es-EC" altLang="es-EC" sz="2200" b="0" i="0" u="none" strike="noStrike" cap="none" normalizeH="0" baseline="0">
                <a:ln>
                  <a:noFill/>
                </a:ln>
                <a:effectLst/>
                <a:latin typeface="Arial" panose="020B0604020202020204" pitchFamily="34" charset="0"/>
                <a:cs typeface="Arial" panose="020B0604020202020204" pitchFamily="34" charset="0"/>
              </a:rPr>
              <a:t> (no)</a:t>
            </a:r>
            <a:endParaRPr kumimoji="0" lang="es-EC" altLang="es-EC" sz="2200" b="0" i="0" u="none" strike="noStrike" cap="none" normalizeH="0" baseline="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200" b="0" i="0" u="none" strike="noStrike" cap="none" normalizeH="0" baseline="0">
                <a:ln>
                  <a:noFill/>
                </a:ln>
                <a:effectLst/>
                <a:latin typeface="Arial" panose="020B0604020202020204" pitchFamily="34" charset="0"/>
                <a:cs typeface="Arial" panose="020B0604020202020204" pitchFamily="34" charset="0"/>
              </a:rPr>
              <a:t>Su función es negar la proposición. Esto significa que sí alguna proposición es verdadera y se le aplica el operador </a:t>
            </a:r>
            <a:r>
              <a:rPr kumimoji="0" lang="es-EC" altLang="es-EC" sz="2200" b="0" i="0" u="none" strike="noStrike" cap="none" normalizeH="0" baseline="0" err="1">
                <a:ln>
                  <a:noFill/>
                </a:ln>
                <a:effectLst/>
                <a:latin typeface="Arial" panose="020B0604020202020204" pitchFamily="34" charset="0"/>
                <a:cs typeface="Arial" panose="020B0604020202020204" pitchFamily="34" charset="0"/>
              </a:rPr>
              <a:t>not</a:t>
            </a:r>
            <a:r>
              <a:rPr kumimoji="0" lang="es-EC" altLang="es-EC" sz="2200" b="0" i="0" u="none" strike="noStrike" cap="none" normalizeH="0" baseline="0">
                <a:ln>
                  <a:noFill/>
                </a:ln>
                <a:effectLst/>
                <a:latin typeface="Arial" panose="020B0604020202020204" pitchFamily="34" charset="0"/>
                <a:cs typeface="Arial" panose="020B0604020202020204" pitchFamily="34" charset="0"/>
              </a:rPr>
              <a:t> se obtendrá su complemento o negación (falso). Este operador se indica por medio de los siguientes símbolos: {‘, </a:t>
            </a:r>
            <a:r>
              <a:rPr kumimoji="0" lang="es-EC" altLang="es-EC" sz="2200" b="0" i="0" u="none" strike="noStrike" cap="none" normalizeH="0" baseline="0">
                <a:ln>
                  <a:noFill/>
                </a:ln>
                <a:effectLst/>
                <a:latin typeface="Symbol" panose="05050102010706020507" pitchFamily="18" charset="2"/>
                <a:cs typeface="Arial" panose="020B0604020202020204" pitchFamily="34" charset="0"/>
              </a:rPr>
              <a:t>Ø</a:t>
            </a:r>
            <a:r>
              <a:rPr kumimoji="0" lang="es-EC" altLang="es-EC" sz="2200" b="0" i="0" u="none" strike="noStrike" cap="none" normalizeH="0" baseline="0">
                <a:ln>
                  <a:noFill/>
                </a:ln>
                <a:effectLst/>
                <a:latin typeface="Arial" panose="020B0604020202020204" pitchFamily="34" charset="0"/>
                <a:cs typeface="Arial" panose="020B0604020202020204" pitchFamily="34" charset="0"/>
              </a:rPr>
              <a:t> ,</a:t>
            </a:r>
            <a:r>
              <a:rPr kumimoji="0" lang="es-EC" altLang="es-EC" sz="2200" b="0" i="0" u="none" strike="noStrike" cap="none" normalizeH="0" baseline="0">
                <a:ln>
                  <a:noFill/>
                </a:ln>
                <a:effectLst/>
                <a:latin typeface="Symbol" panose="05050102010706020507" pitchFamily="18" charset="2"/>
                <a:cs typeface="Arial" panose="020B0604020202020204" pitchFamily="34" charset="0"/>
              </a:rPr>
              <a:t>-</a:t>
            </a:r>
            <a:r>
              <a:rPr kumimoji="0" lang="es-EC" altLang="es-EC" sz="2200" b="0" i="0" u="none" strike="noStrike" cap="none" normalizeH="0" baseline="0">
                <a:ln>
                  <a:noFill/>
                </a:ln>
                <a:effectLst/>
                <a:latin typeface="Arial" panose="020B0604020202020204" pitchFamily="34" charset="0"/>
                <a:cs typeface="Arial" panose="020B0604020202020204" pitchFamily="34" charset="0"/>
              </a:rPr>
              <a:t>  ~}. Ejemplo.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2200" b="0" i="0" u="none" strike="noStrike" cap="none" normalizeH="0" baseline="0">
                <a:ln>
                  <a:noFill/>
                </a:ln>
                <a:effectLst/>
                <a:latin typeface="Arial" panose="020B0604020202020204" pitchFamily="34" charset="0"/>
                <a:cs typeface="Arial" panose="020B0604020202020204" pitchFamily="34" charset="0"/>
              </a:rPr>
              <a:t> </a:t>
            </a:r>
            <a:endParaRPr kumimoji="0" lang="es-EC" altLang="es-EC" sz="2200" b="0" i="0" u="none" strike="noStrike" cap="none" normalizeH="0" baseline="0">
              <a:ln>
                <a:noFill/>
              </a:ln>
              <a:effectLst/>
              <a:latin typeface="Arial" panose="020B0604020202020204" pitchFamily="34" charset="0"/>
            </a:endParaRPr>
          </a:p>
        </p:txBody>
      </p:sp>
      <p:sp>
        <p:nvSpPr>
          <p:cNvPr id="27" name="Freeform: Shape 26">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13A4B25B-8411-4C01-BE5C-EAB2CECB9074}"/>
              </a:ext>
            </a:extLst>
          </p:cNvPr>
          <p:cNvSpPr>
            <a:spLocks noGrp="1"/>
          </p:cNvSpPr>
          <p:nvPr>
            <p:ph type="subTitle" idx="1"/>
          </p:nvPr>
        </p:nvSpPr>
        <p:spPr>
          <a:xfrm>
            <a:off x="810002" y="5270687"/>
            <a:ext cx="4961535" cy="785656"/>
          </a:xfrm>
        </p:spPr>
        <p:txBody>
          <a:bodyPr>
            <a:normAutofit/>
          </a:bodyPr>
          <a:lstStyle/>
          <a:p>
            <a:pPr algn="ctr"/>
            <a:r>
              <a:rPr lang="es-EC" sz="3600" b="1" dirty="0">
                <a:solidFill>
                  <a:srgbClr val="FFFFFF"/>
                </a:solidFill>
              </a:rPr>
              <a:t>NEGACIÓN</a:t>
            </a:r>
          </a:p>
        </p:txBody>
      </p:sp>
      <p:sp>
        <p:nvSpPr>
          <p:cNvPr id="29" name="Rectangle 28">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4F03FC3B-AE38-450A-9E1A-498363DFE8A5}"/>
              </a:ext>
            </a:extLst>
          </p:cNvPr>
          <p:cNvGraphicFramePr>
            <a:graphicFrameLocks noGrp="1"/>
          </p:cNvGraphicFramePr>
          <p:nvPr>
            <p:extLst>
              <p:ext uri="{D42A27DB-BD31-4B8C-83A1-F6EECF244321}">
                <p14:modId xmlns:p14="http://schemas.microsoft.com/office/powerpoint/2010/main" val="2911054117"/>
              </p:ext>
            </p:extLst>
          </p:nvPr>
        </p:nvGraphicFramePr>
        <p:xfrm>
          <a:off x="8597597" y="2465200"/>
          <a:ext cx="1115590" cy="1897890"/>
        </p:xfrm>
        <a:graphic>
          <a:graphicData uri="http://schemas.openxmlformats.org/drawingml/2006/table">
            <a:tbl>
              <a:tblPr firstRow="1" bandRow="1">
                <a:tableStyleId>{69012ECD-51FC-41F1-AA8D-1B2483CD663E}</a:tableStyleId>
              </a:tblPr>
              <a:tblGrid>
                <a:gridCol w="510964">
                  <a:extLst>
                    <a:ext uri="{9D8B030D-6E8A-4147-A177-3AD203B41FA5}">
                      <a16:colId xmlns:a16="http://schemas.microsoft.com/office/drawing/2014/main" val="2307143698"/>
                    </a:ext>
                  </a:extLst>
                </a:gridCol>
                <a:gridCol w="604626">
                  <a:extLst>
                    <a:ext uri="{9D8B030D-6E8A-4147-A177-3AD203B41FA5}">
                      <a16:colId xmlns:a16="http://schemas.microsoft.com/office/drawing/2014/main" val="3672732042"/>
                    </a:ext>
                  </a:extLst>
                </a:gridCol>
              </a:tblGrid>
              <a:tr h="632630">
                <a:tc>
                  <a:txBody>
                    <a:bodyPr/>
                    <a:lstStyle/>
                    <a:p>
                      <a:pPr algn="ctr"/>
                      <a:r>
                        <a:rPr lang="es-EC" sz="3300"/>
                        <a:t>p</a:t>
                      </a:r>
                    </a:p>
                  </a:txBody>
                  <a:tcPr marL="46567" marR="46567" marT="46567" marB="46567"/>
                </a:tc>
                <a:tc>
                  <a:txBody>
                    <a:bodyPr/>
                    <a:lstStyle/>
                    <a:p>
                      <a:pPr algn="ctr"/>
                      <a:r>
                        <a:rPr lang="es-EC" sz="3300"/>
                        <a:t>p’</a:t>
                      </a:r>
                    </a:p>
                  </a:txBody>
                  <a:tcPr marL="46567" marR="46567" marT="46567" marB="46567"/>
                </a:tc>
                <a:extLst>
                  <a:ext uri="{0D108BD9-81ED-4DB2-BD59-A6C34878D82A}">
                    <a16:rowId xmlns:a16="http://schemas.microsoft.com/office/drawing/2014/main" val="3504819633"/>
                  </a:ext>
                </a:extLst>
              </a:tr>
              <a:tr h="632630">
                <a:tc>
                  <a:txBody>
                    <a:bodyPr/>
                    <a:lstStyle/>
                    <a:p>
                      <a:pPr algn="ctr"/>
                      <a:r>
                        <a:rPr lang="es-EC" sz="3300"/>
                        <a:t>1</a:t>
                      </a:r>
                    </a:p>
                  </a:txBody>
                  <a:tcPr marL="46567" marR="46567" marT="46567" marB="46567"/>
                </a:tc>
                <a:tc>
                  <a:txBody>
                    <a:bodyPr/>
                    <a:lstStyle/>
                    <a:p>
                      <a:pPr algn="ctr"/>
                      <a:r>
                        <a:rPr lang="es-EC" sz="3300"/>
                        <a:t>0</a:t>
                      </a:r>
                    </a:p>
                  </a:txBody>
                  <a:tcPr marL="46567" marR="46567" marT="46567" marB="46567"/>
                </a:tc>
                <a:extLst>
                  <a:ext uri="{0D108BD9-81ED-4DB2-BD59-A6C34878D82A}">
                    <a16:rowId xmlns:a16="http://schemas.microsoft.com/office/drawing/2014/main" val="3330069479"/>
                  </a:ext>
                </a:extLst>
              </a:tr>
              <a:tr h="632630">
                <a:tc>
                  <a:txBody>
                    <a:bodyPr/>
                    <a:lstStyle/>
                    <a:p>
                      <a:pPr algn="ctr"/>
                      <a:r>
                        <a:rPr lang="es-EC" sz="3300"/>
                        <a:t>0</a:t>
                      </a:r>
                    </a:p>
                  </a:txBody>
                  <a:tcPr marL="46567" marR="46567" marT="46567" marB="46567"/>
                </a:tc>
                <a:tc>
                  <a:txBody>
                    <a:bodyPr/>
                    <a:lstStyle/>
                    <a:p>
                      <a:pPr algn="ctr"/>
                      <a:r>
                        <a:rPr lang="es-EC" sz="3300"/>
                        <a:t>1</a:t>
                      </a:r>
                    </a:p>
                  </a:txBody>
                  <a:tcPr marL="46567" marR="46567" marT="46567" marB="46567"/>
                </a:tc>
                <a:extLst>
                  <a:ext uri="{0D108BD9-81ED-4DB2-BD59-A6C34878D82A}">
                    <a16:rowId xmlns:a16="http://schemas.microsoft.com/office/drawing/2014/main" val="4186223374"/>
                  </a:ext>
                </a:extLst>
              </a:tr>
            </a:tbl>
          </a:graphicData>
        </a:graphic>
      </p:graphicFrame>
    </p:spTree>
    <p:extLst>
      <p:ext uri="{BB962C8B-B14F-4D97-AF65-F5344CB8AC3E}">
        <p14:creationId xmlns:p14="http://schemas.microsoft.com/office/powerpoint/2010/main" val="1831633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9260B6D-8761-4016-8D72-52001ECF0BFB}"/>
              </a:ext>
            </a:extLst>
          </p:cNvPr>
          <p:cNvSpPr>
            <a:spLocks noGrp="1" noChangeArrowheads="1"/>
          </p:cNvSpPr>
          <p:nvPr>
            <p:ph type="ctrTitle"/>
          </p:nvPr>
        </p:nvSpPr>
        <p:spPr bwMode="auto">
          <a:xfrm>
            <a:off x="190499" y="266700"/>
            <a:ext cx="5800725" cy="44936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Además de los operadores básicos (and,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y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not</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existe el operador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xor</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cuyo funcionamiento es semejante al operador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con la diferencia en que su resultado es verdadero solamente si una de las proposiciones es cierta, cuando ambas con verdad el resultado es falso.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 este momento ya se pueden representar con notación lógica enunciados más complejos. Ejemplo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Sean las proposiciones:</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 Hoy es domingo.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q: Tengo que estudiar teorías del aprendizaje.</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 Aprobaré el curso.</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El enunciado: "Hoy es domingo y tengo que estudiar teorías de aprendizaje o no aprobaré el curso". Se puede representar simbólicamente de la siguiente manera:</a:t>
            </a:r>
            <a:endParaRPr kumimoji="0" lang="es-EC" altLang="es-EC" sz="1800" b="0" i="0" u="none" strike="noStrike" cap="none" normalizeH="0" baseline="0" dirty="0">
              <a:ln>
                <a:noFill/>
              </a:ln>
              <a:solidFill>
                <a:schemeClr val="tx1"/>
              </a:solidFill>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 </a:t>
            </a:r>
            <a:r>
              <a:rPr kumimoji="0" lang="es-EC" altLang="es-EC" sz="1800" b="0" i="0" u="none" strike="noStrike" cap="none" normalizeH="0" baseline="0" dirty="0">
                <a:ln>
                  <a:noFill/>
                </a:ln>
                <a:solidFill>
                  <a:schemeClr val="tx1"/>
                </a:solidFill>
                <a:effectLst/>
                <a:latin typeface="Symbol" panose="05050102010706020507" pitchFamily="18" charset="2"/>
                <a:cs typeface="Arial" panose="020B0604020202020204" pitchFamily="34" charset="0"/>
              </a:rPr>
              <a:t>Ù</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q</a:t>
            </a:r>
            <a:r>
              <a:rPr kumimoji="0" lang="es-EC" altLang="es-EC" sz="1800" b="0" i="0" u="none" strike="noStrike" cap="none" normalizeH="0" baseline="0" dirty="0" err="1">
                <a:ln>
                  <a:noFill/>
                </a:ln>
                <a:solidFill>
                  <a:schemeClr val="tx1"/>
                </a:solidFill>
                <a:effectLst/>
                <a:latin typeface="Symbol" panose="05050102010706020507" pitchFamily="18" charset="2"/>
                <a:cs typeface="Arial" panose="020B0604020202020204" pitchFamily="34" charset="0"/>
              </a:rPr>
              <a:t>Ú</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a:t>
            </a:r>
          </a:p>
          <a:p>
            <a:pPr marL="0" marR="0" lvl="0" indent="0" defTabSz="914400" rtl="0" eaLnBrk="0" fontAlgn="base" latinLnBrk="0" hangingPunct="0">
              <a:lnSpc>
                <a:spcPct val="9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Por otro lado con ayuda de estos operadores básicos se pueden formar los operadores compuestos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Nand</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(combinación de los operadores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Not</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y And),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Nor</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(combina operadores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Not</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y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Or</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y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Xnor</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(resultado de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Xor</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y </a:t>
            </a:r>
            <a:r>
              <a:rPr kumimoji="0" lang="es-EC" altLang="es-EC"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Not</a:t>
            </a:r>
            <a:r>
              <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76" name="Freeform: Shape 75">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ítulo 2">
            <a:extLst>
              <a:ext uri="{FF2B5EF4-FFF2-40B4-BE49-F238E27FC236}">
                <a16:creationId xmlns:a16="http://schemas.microsoft.com/office/drawing/2014/main" id="{B92D4C85-B288-4797-92DC-B15EE0719F98}"/>
              </a:ext>
            </a:extLst>
          </p:cNvPr>
          <p:cNvSpPr>
            <a:spLocks noGrp="1"/>
          </p:cNvSpPr>
          <p:nvPr>
            <p:ph type="subTitle" idx="1"/>
          </p:nvPr>
        </p:nvSpPr>
        <p:spPr>
          <a:xfrm>
            <a:off x="724276" y="5511056"/>
            <a:ext cx="4961535" cy="785656"/>
          </a:xfrm>
        </p:spPr>
        <p:txBody>
          <a:bodyPr>
            <a:normAutofit fontScale="92500"/>
          </a:bodyPr>
          <a:lstStyle/>
          <a:p>
            <a:pPr algn="ctr"/>
            <a:r>
              <a:rPr lang="es-EC" sz="4000" dirty="0">
                <a:solidFill>
                  <a:srgbClr val="FFFFFF"/>
                </a:solidFill>
              </a:rPr>
              <a:t>Operadores lógicos</a:t>
            </a:r>
          </a:p>
        </p:txBody>
      </p:sp>
      <p:sp>
        <p:nvSpPr>
          <p:cNvPr id="78" name="Rectangle 77">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descr="Ver las imágenes de origen">
            <a:extLst>
              <a:ext uri="{FF2B5EF4-FFF2-40B4-BE49-F238E27FC236}">
                <a16:creationId xmlns:a16="http://schemas.microsoft.com/office/drawing/2014/main" id="{CFE69BDA-C3D9-4B91-8AAB-49827F9243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4200" y="1181100"/>
            <a:ext cx="4447799"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0729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3</TotalTime>
  <Words>2213</Words>
  <Application>Microsoft Office PowerPoint</Application>
  <PresentationFormat>Panorámica</PresentationFormat>
  <Paragraphs>354</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Arial Black</vt:lpstr>
      <vt:lpstr>Century Gothic</vt:lpstr>
      <vt:lpstr>Symbol</vt:lpstr>
      <vt:lpstr>Wingdings 2</vt:lpstr>
      <vt:lpstr>Citable</vt:lpstr>
      <vt:lpstr>Lógica Matemática </vt:lpstr>
      <vt:lpstr> Lógica matemática,  proposición,  tautología, contradicción,  operadores lógicos,  conjunción, disyunción, complementación,  proposición condicional,  proposición bicondicional,  teoremas,  hipótesis,  demostración formal </vt:lpstr>
      <vt:lpstr>. Una proposición o enunciado es una oración que puede ser falsa o verdadera pero no ambas a la vez. La proposición es un elemento fundamental de la lógica matemática. A continuación se tienen algunos ejemplos de proposiciones válidas y no válidas, y se explica el porqué algunos enunciados no son proposiciones. Las proposiciones se indican por medio de una letra minúscula, dos puntos y la proposición propiamente dicha. Ejemplo. </vt:lpstr>
      <vt:lpstr> Existen conectores u operadores lógicas que permiten formar proposiciones compuestas (formadas por varias proposiciones). Los operadores o conectores básicos son: Operador and (y) Se utiliza para conectar dos proposiciones que se deben cumplir para que se pueda obtener un resultado verdadero. Su símbolo es: { ^ , un punto (.), un paréntesis}. Se le conoce como la multiplicación lógica: </vt:lpstr>
      <vt:lpstr>Ejemplo. Sea el siguiente enunciado "El coche enciende cuando tiene gasolina en el tanque y tiene corriente la batería" Sean: p: El coche enciende. q: Tiene gasolina el tanque. r: Tiene corriente la batería. De tal manera que la representación del enunciado anterior usando simbología lógica es como sigue: p = q Ù r Su tabla de verdad es como sigue:       Donde. 1 = verdadero V 0 = falso F</vt:lpstr>
      <vt:lpstr>  En la tabla anterior el valor de q=1 significa que el tanque tiene gasolina, r=1 significa que la batería tiene corriente y p = q Ù r=1 significa que el coche puede encender. Se puede notar que si q o r valen cero implica que el auto no tiene gasolina y que por lo tanto no puede encender.      </vt:lpstr>
      <vt:lpstr>Operador Or (o) Con este operador se obtiene un resultado verdadero cuando alguna de las proposiciones es verdadera. Se indica por medio de los siguientes símbolos: {Ú ,+,È }. Se conoce como las suma lógica. Ejemplo. Sea el siguiente enunciado "Una persona puede entrar al cine si compra su boleto u obtiene un pase". Donde. p: Entra al cine. q: Compra su boleto. r: Obtiene un pase.  </vt:lpstr>
      <vt:lpstr>Operador Not (no) Su función es negar la proposición. Esto significa que sí alguna proposición es verdadera y se le aplica el operador not se obtendrá su complemento o negación (falso). Este operador se indica por medio de los siguientes símbolos: {‘, Ø ,-  ~}. Ejemplo.  </vt:lpstr>
      <vt:lpstr>Además de los operadores básicos (and, or y not) existe el operador xor, cuyo funcionamiento es semejante al operador or con la diferencia en que su resultado es verdadero solamente si una de las proposiciones es cierta, cuando ambas con verdad el resultado es falso. En este momento ya se pueden representar con notación lógica enunciados más complejos. Ejemplo Sean las proposiciones: p: Hoy es domingo. q: Tengo que estudiar teorías del aprendizaje. r: Aprobaré el curso. El enunciado: "Hoy es domingo y tengo que estudiar teorías de aprendizaje o no aprobaré el curso". Se puede representar simbólicamente de la siguiente manera: p Ù qÚ r Por otro lado con ayuda de estos operadores básicos se pueden formar los operadores compuestos Nand (combinación de los operadores Not y And), Nor (combina operadores Not y Or) y Xnor (resultado de Xor y Not).</vt:lpstr>
      <vt:lpstr>Proposiciones condicionales. Una proposición condicional, es aquella que está formada por dos proposiciones simples (o compuesta) p y q. La cual se indica de la siguiente manera: p ® q Se lee "Si p entonces q" Ejemplo. El candidato del Partido amarillo dice "Si salgo electo presidente de la República recibirán un 50% de aumento en su sueldo el próximo año". Una declaración como esta se conoce como condicional. Su tabla de verdad es la siguiente: Sean p: Salió electo Presidente de la República. q: Recibirán un 50% de aumento en su sueldo el próximo año. De tal manera que el enunciado se puede expresar de las siguiente manera. p ® q Su tabla de verdad queda de la siguiente manera:   </vt:lpstr>
      <vt:lpstr>Proposición bicondicional. Sean p y q dos proposiciones entonces se puede indicar la proposición bicondicinal de la siguiente manera: p « q Se lee "p si solo si q" Esto significa que p es verdadera si y solo si q es también verdadera. O bien p es falsa si y solo si q también lo es. Ejemplo; el enunciado siguiente es una proposición bicondicional "Es buen estudiante, si y solo si; tiene promedio de diez" Donde: p: Es buen estudiante. q: Tiene promedio de diez. por lo tanto su tabla de verdad es.     A partir de este momento, ya se está en condiciones de representar cualquier enunciado con conectores lógicos.</vt:lpstr>
      <vt:lpstr>Ejemplo. Sea el siguiente enunciado "Si no pago la luz, entonces me cortarán la corriente eléctrica. Y Si pago la luz, entonces me quedaré sin dinero o pediré prestado. Y Si me quedo sin dinero y pido prestado, entonces no podré pagar la deuda, si solo si soy desorganizado" Donde: p: Pago la luz. q: Me cortarán la corriente eléctrica. r: Me quedaré sin dinero. s: Pediré prestado. t: Pagar la deuda. w: soy desorganizado. (p’ ® q) Ù [ p ® (rÚ s) ] Ù [ (rÙ s) ® t’ ] « w </vt:lpstr>
      <vt:lpstr>Tablas de verdad. En estos momentos ya se está en condiciones de elaborar cualquier tabla de verdad.  A continuación se presenta un ejemplo para la proposición [(p® q)Ú (q’Ù r) ] « (r® q).    </vt:lpstr>
      <vt:lpstr>El número de líneas de la tabla de verdad depende del número de variables de la expresión y se puede calcular por medio de la siguiente formula. No de líneas = 2n Donde n = número de variables distintas. </vt:lpstr>
      <vt:lpstr> Se dice que dos proposiciones son lógicamente equivalentes, o simplemente equivalentes. Si coinciden sus resultados para los mismo valores de verdad. Se indican como p º q. Considero que un buen ejemplo es el que se estableció para ilustrar la tautología en donde se puede observar que las columnas de (p® q) y (q’® p’) para los mismo valores de verdad, por lo tanto se puede establecer que (p® q) º (q’® p’)   </vt:lpstr>
      <vt:lpstr> Tautología, es aquella proposición (compuesta) que es cierta para todos los valores de verdad de sus variables. Un ejemplo típico es la contrapositiva cuya tabla de verdad se indica a continuación.   Note que en las tautologías para todos los valores de verdad el resultado de la proposición es siempre 1. Las tautologías son muy importantes en lógica matemática ya que se consideran leyes en las cuales nos podemos apoyar para realizar demostraciones.</vt:lpstr>
      <vt:lpstr>Contradicción es aquella proposición que siempre es falsa para todos los valores de verdad, una de las mas usadas y mas sencilla es pÙ p’ . Como lo muestra su correspondiente tabla de verdad.     Si en el ejemplo anterior p: La puerta es verde. La proposición pÙ p’ equivale a decir que "La puerta es verde y la puerta no es verde". Por lo tanto se esta contradiciendo o se dice que es una falacia. Una proposición compuesta cuyos resultados en sus deferentes líneas de la tabla de verdad, dan como resultado 1s y 0s se le llama contingente.</vt:lpstr>
      <vt:lpstr>Expresiones con lenguaje natural </vt:lpstr>
      <vt:lpstr>Presentación de PowerPoint</vt:lpstr>
      <vt:lpstr>Presentación de PowerPoint</vt:lpstr>
      <vt:lpstr>Presentación de PowerPoint</vt:lpstr>
      <vt:lpstr>Presentación de PowerPoint</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Lógica Matemática </dc:title>
  <dc:creator>maria del consuelo orozco coronel</dc:creator>
  <cp:lastModifiedBy>maria del consuelo orozco coronel</cp:lastModifiedBy>
  <cp:revision>1</cp:revision>
  <dcterms:created xsi:type="dcterms:W3CDTF">2020-07-27T14:28:25Z</dcterms:created>
  <dcterms:modified xsi:type="dcterms:W3CDTF">2020-07-27T14:31:39Z</dcterms:modified>
</cp:coreProperties>
</file>