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53" d="100"/>
          <a:sy n="53" d="100"/>
        </p:scale>
        <p:origin x="74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569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1768793"/>
            <a:ext cx="7468553" cy="2914650"/>
          </a:xfrm>
          <a:prstGeom prst="rect">
            <a:avLst/>
          </a:prstGeom>
          <a:noFill/>
          <a:ln/>
        </p:spPr>
        <p:txBody>
          <a:bodyPr wrap="square" lIns="0" tIns="0" rIns="0" bIns="0" rtlCol="0" anchor="t"/>
          <a:lstStyle/>
          <a:p>
            <a:pPr marL="0" indent="0">
              <a:lnSpc>
                <a:spcPts val="7650"/>
              </a:lnSpc>
              <a:buNone/>
            </a:pPr>
            <a:r>
              <a:rPr lang="en-US" sz="6100" kern="0" spc="-122" dirty="0">
                <a:solidFill>
                  <a:srgbClr val="D73AD7"/>
                </a:solidFill>
                <a:latin typeface="Source Serif Pro Semi Bold" pitchFamily="34" charset="0"/>
                <a:ea typeface="Source Serif Pro Semi Bold" pitchFamily="34" charset="-122"/>
                <a:cs typeface="Source Serif Pro Semi Bold" pitchFamily="34" charset="-120"/>
              </a:rPr>
              <a:t>Componentes moleculares de las células</a:t>
            </a:r>
            <a:endParaRPr lang="en-US" sz="6100" dirty="0"/>
          </a:p>
        </p:txBody>
      </p:sp>
      <p:sp>
        <p:nvSpPr>
          <p:cNvPr id="4" name="Text 1"/>
          <p:cNvSpPr/>
          <p:nvPr/>
        </p:nvSpPr>
        <p:spPr>
          <a:xfrm>
            <a:off x="837724" y="5042416"/>
            <a:ext cx="7468553" cy="766048"/>
          </a:xfrm>
          <a:prstGeom prst="rect">
            <a:avLst/>
          </a:prstGeom>
          <a:noFill/>
          <a:ln/>
        </p:spPr>
        <p:txBody>
          <a:bodyPr wrap="square" lIns="0" tIns="0" rIns="0" bIns="0" rtlCol="0" anchor="t"/>
          <a:lstStyle/>
          <a:p>
            <a:pPr marL="0" indent="0" algn="ctr">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 Las células están formadas por moléculas simples y complejas, como elementos químicos, agua, proteínas y ácidos nucleicos.</a:t>
            </a:r>
            <a:endParaRPr lang="en-US" sz="1850" dirty="0"/>
          </a:p>
        </p:txBody>
      </p:sp>
      <p:sp>
        <p:nvSpPr>
          <p:cNvPr id="5" name="Text 2"/>
          <p:cNvSpPr/>
          <p:nvPr/>
        </p:nvSpPr>
        <p:spPr>
          <a:xfrm>
            <a:off x="837724" y="6077664"/>
            <a:ext cx="7468553" cy="383024"/>
          </a:xfrm>
          <a:prstGeom prst="rect">
            <a:avLst/>
          </a:prstGeom>
          <a:noFill/>
          <a:ln/>
        </p:spPr>
        <p:txBody>
          <a:bodyPr wrap="non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Vanessa Carvajal </a:t>
            </a:r>
            <a:endParaRPr lang="en-US" sz="18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28636" y="753904"/>
            <a:ext cx="4990028" cy="623649"/>
          </a:xfrm>
          <a:prstGeom prst="rect">
            <a:avLst/>
          </a:prstGeom>
          <a:noFill/>
          <a:ln/>
        </p:spPr>
        <p:txBody>
          <a:bodyPr wrap="none" lIns="0" tIns="0" rIns="0" bIns="0" rtlCol="0" anchor="t"/>
          <a:lstStyle/>
          <a:p>
            <a:pPr marL="0" indent="0">
              <a:lnSpc>
                <a:spcPts val="4900"/>
              </a:lnSpc>
              <a:buNone/>
            </a:pPr>
            <a:r>
              <a:rPr lang="en-US" sz="3900" kern="0" spc="-79" dirty="0">
                <a:solidFill>
                  <a:srgbClr val="D73AD7"/>
                </a:solidFill>
                <a:latin typeface="Source Serif Pro Semi Bold" pitchFamily="34" charset="0"/>
                <a:ea typeface="Source Serif Pro Semi Bold" pitchFamily="34" charset="-122"/>
                <a:cs typeface="Source Serif Pro Semi Bold" pitchFamily="34" charset="-120"/>
              </a:rPr>
              <a:t>Carbohidratos</a:t>
            </a:r>
            <a:endParaRPr lang="en-US" sz="3900" dirty="0"/>
          </a:p>
        </p:txBody>
      </p:sp>
      <p:sp>
        <p:nvSpPr>
          <p:cNvPr id="4" name="Shape 1"/>
          <p:cNvSpPr/>
          <p:nvPr/>
        </p:nvSpPr>
        <p:spPr>
          <a:xfrm>
            <a:off x="6228636" y="1695569"/>
            <a:ext cx="3723799" cy="4450318"/>
          </a:xfrm>
          <a:prstGeom prst="roundRect">
            <a:avLst>
              <a:gd name="adj" fmla="val 2392"/>
            </a:avLst>
          </a:prstGeom>
          <a:solidFill>
            <a:srgbClr val="F4D4F7"/>
          </a:solidFill>
          <a:ln w="7620">
            <a:solidFill>
              <a:srgbClr val="DABADD"/>
            </a:solidFill>
            <a:prstDash val="solid"/>
          </a:ln>
        </p:spPr>
        <p:txBody>
          <a:bodyPr/>
          <a:lstStyle/>
          <a:p>
            <a:endParaRPr lang="en-US"/>
          </a:p>
        </p:txBody>
      </p:sp>
      <p:sp>
        <p:nvSpPr>
          <p:cNvPr id="5" name="Text 2"/>
          <p:cNvSpPr/>
          <p:nvPr/>
        </p:nvSpPr>
        <p:spPr>
          <a:xfrm>
            <a:off x="6448306" y="1915239"/>
            <a:ext cx="2494955" cy="311944"/>
          </a:xfrm>
          <a:prstGeom prst="rect">
            <a:avLst/>
          </a:prstGeom>
          <a:noFill/>
          <a:ln/>
        </p:spPr>
        <p:txBody>
          <a:bodyPr wrap="none" lIns="0" tIns="0" rIns="0" bIns="0" rtlCol="0" anchor="t"/>
          <a:lstStyle/>
          <a:p>
            <a:pPr marL="0" indent="0">
              <a:lnSpc>
                <a:spcPts val="2450"/>
              </a:lnSpc>
              <a:buNone/>
            </a:pPr>
            <a:r>
              <a:rPr lang="en-US" sz="1950" kern="0" spc="-39" dirty="0">
                <a:solidFill>
                  <a:srgbClr val="272525"/>
                </a:solidFill>
                <a:latin typeface="Source Serif Pro Semi Bold" pitchFamily="34" charset="0"/>
                <a:ea typeface="Source Serif Pro Semi Bold" pitchFamily="34" charset="-122"/>
                <a:cs typeface="Source Serif Pro Semi Bold" pitchFamily="34" charset="-120"/>
              </a:rPr>
              <a:t>Fuente de energía</a:t>
            </a:r>
            <a:endParaRPr lang="en-US" sz="1950" dirty="0"/>
          </a:p>
        </p:txBody>
      </p:sp>
      <p:sp>
        <p:nvSpPr>
          <p:cNvPr id="6" name="Text 3"/>
          <p:cNvSpPr/>
          <p:nvPr/>
        </p:nvSpPr>
        <p:spPr>
          <a:xfrm>
            <a:off x="6448306" y="2354342"/>
            <a:ext cx="3284458" cy="678418"/>
          </a:xfrm>
          <a:prstGeom prst="rect">
            <a:avLst/>
          </a:prstGeom>
          <a:noFill/>
          <a:ln/>
        </p:spPr>
        <p:txBody>
          <a:bodyPr wrap="square" lIns="0" tIns="0" rIns="0" bIns="0" rtlCol="0" anchor="t"/>
          <a:lstStyle/>
          <a:p>
            <a:pPr marL="0" indent="0">
              <a:lnSpc>
                <a:spcPts val="2650"/>
              </a:lnSpc>
              <a:buNone/>
            </a:pPr>
            <a:r>
              <a:rPr lang="en-US" sz="1650" kern="0" spc="-33" dirty="0">
                <a:solidFill>
                  <a:srgbClr val="272525"/>
                </a:solidFill>
                <a:latin typeface="Source Sans Pro" pitchFamily="34" charset="0"/>
                <a:ea typeface="Source Sans Pro" pitchFamily="34" charset="-122"/>
                <a:cs typeface="Source Sans Pro" pitchFamily="34" charset="-120"/>
              </a:rPr>
              <a:t>Los carbohidratos son la principal fuente de energía para las células.</a:t>
            </a:r>
            <a:endParaRPr lang="en-US" sz="1650" dirty="0"/>
          </a:p>
        </p:txBody>
      </p:sp>
      <p:sp>
        <p:nvSpPr>
          <p:cNvPr id="7" name="Text 4"/>
          <p:cNvSpPr/>
          <p:nvPr/>
        </p:nvSpPr>
        <p:spPr>
          <a:xfrm>
            <a:off x="6448306" y="3159919"/>
            <a:ext cx="3284458" cy="1356836"/>
          </a:xfrm>
          <a:prstGeom prst="rect">
            <a:avLst/>
          </a:prstGeom>
          <a:noFill/>
          <a:ln/>
        </p:spPr>
        <p:txBody>
          <a:bodyPr wrap="square" lIns="0" tIns="0" rIns="0" bIns="0" rtlCol="0" anchor="t"/>
          <a:lstStyle/>
          <a:p>
            <a:pPr marL="0" indent="0">
              <a:lnSpc>
                <a:spcPts val="2650"/>
              </a:lnSpc>
              <a:buNone/>
            </a:pPr>
            <a:r>
              <a:rPr lang="en-US" sz="1650" kern="0" spc="-33" dirty="0">
                <a:solidFill>
                  <a:srgbClr val="272525"/>
                </a:solidFill>
                <a:latin typeface="Source Sans Pro" pitchFamily="34" charset="0"/>
                <a:ea typeface="Source Sans Pro" pitchFamily="34" charset="-122"/>
                <a:cs typeface="Source Sans Pro" pitchFamily="34" charset="-120"/>
              </a:rPr>
              <a:t>Los seres vivos necesitan energía para realizar sus funciones vitales; para ello, almacenan unas biomoléculas que cuando se destruyen aportan energía.</a:t>
            </a:r>
            <a:endParaRPr lang="en-US" sz="1650" dirty="0"/>
          </a:p>
        </p:txBody>
      </p:sp>
      <p:pic>
        <p:nvPicPr>
          <p:cNvPr id="8" name="Image 1" descr="preencoded.png"/>
          <p:cNvPicPr>
            <a:picLocks noChangeAspect="1"/>
          </p:cNvPicPr>
          <p:nvPr/>
        </p:nvPicPr>
        <p:blipFill>
          <a:blip r:embed="rId4"/>
          <a:stretch>
            <a:fillRect/>
          </a:stretch>
        </p:blipFill>
        <p:spPr>
          <a:xfrm>
            <a:off x="6448306" y="4755237"/>
            <a:ext cx="2084665" cy="1170980"/>
          </a:xfrm>
          <a:prstGeom prst="rect">
            <a:avLst/>
          </a:prstGeom>
        </p:spPr>
      </p:pic>
      <p:sp>
        <p:nvSpPr>
          <p:cNvPr id="9" name="Shape 5"/>
          <p:cNvSpPr/>
          <p:nvPr/>
        </p:nvSpPr>
        <p:spPr>
          <a:xfrm>
            <a:off x="10164485" y="1695569"/>
            <a:ext cx="3723799" cy="4450318"/>
          </a:xfrm>
          <a:prstGeom prst="roundRect">
            <a:avLst>
              <a:gd name="adj" fmla="val 2392"/>
            </a:avLst>
          </a:prstGeom>
          <a:solidFill>
            <a:srgbClr val="F4D4F7"/>
          </a:solidFill>
          <a:ln w="7620">
            <a:solidFill>
              <a:srgbClr val="DABADD"/>
            </a:solidFill>
            <a:prstDash val="solid"/>
          </a:ln>
        </p:spPr>
        <p:txBody>
          <a:bodyPr/>
          <a:lstStyle/>
          <a:p>
            <a:endParaRPr lang="en-US"/>
          </a:p>
        </p:txBody>
      </p:sp>
      <p:sp>
        <p:nvSpPr>
          <p:cNvPr id="10" name="Text 6"/>
          <p:cNvSpPr/>
          <p:nvPr/>
        </p:nvSpPr>
        <p:spPr>
          <a:xfrm>
            <a:off x="10384155" y="1915239"/>
            <a:ext cx="2494955" cy="311944"/>
          </a:xfrm>
          <a:prstGeom prst="rect">
            <a:avLst/>
          </a:prstGeom>
          <a:noFill/>
          <a:ln/>
        </p:spPr>
        <p:txBody>
          <a:bodyPr wrap="none" lIns="0" tIns="0" rIns="0" bIns="0" rtlCol="0" anchor="t"/>
          <a:lstStyle/>
          <a:p>
            <a:pPr marL="0" indent="0">
              <a:lnSpc>
                <a:spcPts val="2450"/>
              </a:lnSpc>
              <a:buNone/>
            </a:pPr>
            <a:r>
              <a:rPr lang="en-US" sz="1950" kern="0" spc="-39" dirty="0">
                <a:solidFill>
                  <a:srgbClr val="272525"/>
                </a:solidFill>
                <a:latin typeface="Source Serif Pro Semi Bold" pitchFamily="34" charset="0"/>
                <a:ea typeface="Source Serif Pro Semi Bold" pitchFamily="34" charset="-122"/>
                <a:cs typeface="Source Serif Pro Semi Bold" pitchFamily="34" charset="-120"/>
              </a:rPr>
              <a:t>Estructura celular</a:t>
            </a:r>
            <a:endParaRPr lang="en-US" sz="1950" dirty="0"/>
          </a:p>
        </p:txBody>
      </p:sp>
      <p:sp>
        <p:nvSpPr>
          <p:cNvPr id="11" name="Text 7"/>
          <p:cNvSpPr/>
          <p:nvPr/>
        </p:nvSpPr>
        <p:spPr>
          <a:xfrm>
            <a:off x="10384155" y="2354342"/>
            <a:ext cx="3284458" cy="3052882"/>
          </a:xfrm>
          <a:prstGeom prst="rect">
            <a:avLst/>
          </a:prstGeom>
          <a:noFill/>
          <a:ln/>
        </p:spPr>
        <p:txBody>
          <a:bodyPr wrap="square" lIns="0" tIns="0" rIns="0" bIns="0" rtlCol="0" anchor="t"/>
          <a:lstStyle/>
          <a:p>
            <a:pPr marL="0" indent="0">
              <a:lnSpc>
                <a:spcPts val="2650"/>
              </a:lnSpc>
              <a:buNone/>
            </a:pPr>
            <a:r>
              <a:rPr lang="en-US" sz="1650" kern="0" spc="-33" dirty="0">
                <a:solidFill>
                  <a:srgbClr val="272525"/>
                </a:solidFill>
                <a:latin typeface="Source Sans Pro" pitchFamily="34" charset="0"/>
                <a:ea typeface="Source Sans Pro" pitchFamily="34" charset="-122"/>
                <a:cs typeface="Source Sans Pro" pitchFamily="34" charset="-120"/>
              </a:rPr>
              <a:t>Están formados por unas pequeñas moléculas, los monosacáridos. El monosacárido más conocido es la glucosa. La unión de dos monosacáridos da lugar a un disacárido; la unión de tres, a un trisacárido, etc. Si se unen más de diez monosacáridos, tenemos un polisacárido.</a:t>
            </a:r>
            <a:endParaRPr lang="en-US" sz="1650" dirty="0"/>
          </a:p>
        </p:txBody>
      </p:sp>
      <p:sp>
        <p:nvSpPr>
          <p:cNvPr id="12" name="Shape 8"/>
          <p:cNvSpPr/>
          <p:nvPr/>
        </p:nvSpPr>
        <p:spPr>
          <a:xfrm>
            <a:off x="6228636" y="6357938"/>
            <a:ext cx="7659529" cy="1117759"/>
          </a:xfrm>
          <a:prstGeom prst="roundRect">
            <a:avLst>
              <a:gd name="adj" fmla="val 7969"/>
            </a:avLst>
          </a:prstGeom>
          <a:solidFill>
            <a:srgbClr val="F4D4F7"/>
          </a:solidFill>
          <a:ln w="7620">
            <a:solidFill>
              <a:srgbClr val="DABADD"/>
            </a:solidFill>
            <a:prstDash val="solid"/>
          </a:ln>
        </p:spPr>
        <p:txBody>
          <a:bodyPr/>
          <a:lstStyle/>
          <a:p>
            <a:endParaRPr lang="en-US"/>
          </a:p>
        </p:txBody>
      </p:sp>
      <p:sp>
        <p:nvSpPr>
          <p:cNvPr id="13" name="Text 9"/>
          <p:cNvSpPr/>
          <p:nvPr/>
        </p:nvSpPr>
        <p:spPr>
          <a:xfrm>
            <a:off x="6448306" y="6577608"/>
            <a:ext cx="7220188" cy="678418"/>
          </a:xfrm>
          <a:prstGeom prst="rect">
            <a:avLst/>
          </a:prstGeom>
          <a:noFill/>
          <a:ln/>
        </p:spPr>
        <p:txBody>
          <a:bodyPr wrap="square" lIns="0" tIns="0" rIns="0" bIns="0" rtlCol="0" anchor="t"/>
          <a:lstStyle/>
          <a:p>
            <a:pPr marL="0" indent="0">
              <a:lnSpc>
                <a:spcPts val="2650"/>
              </a:lnSpc>
              <a:buNone/>
            </a:pPr>
            <a:r>
              <a:rPr lang="en-US" sz="1650" kern="0" spc="-33" dirty="0">
                <a:solidFill>
                  <a:srgbClr val="272525"/>
                </a:solidFill>
                <a:latin typeface="Source Sans Pro" pitchFamily="34" charset="0"/>
                <a:ea typeface="Source Sans Pro" pitchFamily="34" charset="-122"/>
                <a:cs typeface="Source Sans Pro" pitchFamily="34" charset="-120"/>
              </a:rPr>
              <a:t>Responden a la fórmula general Cn(H2O)n), son principios inmediatos orgánicos constituidos por carbono (C), oxígeno (O) e hidrógeno (H).</a:t>
            </a:r>
            <a:endParaRPr lang="en-US" sz="16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837724" y="2183487"/>
            <a:ext cx="8560118" cy="704017"/>
          </a:xfrm>
          <a:prstGeom prst="rect">
            <a:avLst/>
          </a:prstGeom>
          <a:noFill/>
          <a:ln/>
        </p:spPr>
        <p:txBody>
          <a:bodyPr wrap="none" lIns="0" tIns="0" rIns="0" bIns="0" rtlCol="0" anchor="t"/>
          <a:lstStyle/>
          <a:p>
            <a:pPr marL="0" indent="0">
              <a:lnSpc>
                <a:spcPts val="5500"/>
              </a:lnSpc>
              <a:buNone/>
            </a:pPr>
            <a:r>
              <a:rPr lang="en-US" sz="4400" kern="0" spc="-89" dirty="0">
                <a:solidFill>
                  <a:srgbClr val="D73AD7"/>
                </a:solidFill>
                <a:latin typeface="Source Serif Pro Semi Bold" pitchFamily="34" charset="0"/>
                <a:ea typeface="Source Serif Pro Semi Bold" pitchFamily="34" charset="-122"/>
                <a:cs typeface="Source Serif Pro Semi Bold" pitchFamily="34" charset="-120"/>
              </a:rPr>
              <a:t>Estructura Química de los Glúcidos</a:t>
            </a:r>
            <a:endParaRPr lang="en-US" sz="4400" dirty="0"/>
          </a:p>
        </p:txBody>
      </p:sp>
      <p:sp>
        <p:nvSpPr>
          <p:cNvPr id="3" name="Shape 1"/>
          <p:cNvSpPr/>
          <p:nvPr/>
        </p:nvSpPr>
        <p:spPr>
          <a:xfrm>
            <a:off x="837724" y="3635454"/>
            <a:ext cx="538520" cy="538520"/>
          </a:xfrm>
          <a:prstGeom prst="roundRect">
            <a:avLst>
              <a:gd name="adj" fmla="val 18670"/>
            </a:avLst>
          </a:prstGeom>
          <a:solidFill>
            <a:srgbClr val="F4D4F7"/>
          </a:solidFill>
          <a:ln w="7620">
            <a:solidFill>
              <a:srgbClr val="DABADD"/>
            </a:solidFill>
            <a:prstDash val="solid"/>
          </a:ln>
        </p:spPr>
        <p:txBody>
          <a:bodyPr/>
          <a:lstStyle/>
          <a:p>
            <a:endParaRPr lang="en-US"/>
          </a:p>
        </p:txBody>
      </p:sp>
      <p:sp>
        <p:nvSpPr>
          <p:cNvPr id="4" name="Text 2"/>
          <p:cNvSpPr/>
          <p:nvPr/>
        </p:nvSpPr>
        <p:spPr>
          <a:xfrm>
            <a:off x="1022509" y="3735705"/>
            <a:ext cx="168950" cy="337899"/>
          </a:xfrm>
          <a:prstGeom prst="rect">
            <a:avLst/>
          </a:prstGeom>
          <a:noFill/>
          <a:ln/>
        </p:spPr>
        <p:txBody>
          <a:bodyPr wrap="none" lIns="0" tIns="0" rIns="0" bIns="0" rtlCol="0" anchor="t"/>
          <a:lstStyle/>
          <a:p>
            <a:pPr marL="0" indent="0" algn="ctr">
              <a:lnSpc>
                <a:spcPts val="2650"/>
              </a:lnSpc>
              <a:buNone/>
            </a:pPr>
            <a:r>
              <a:rPr lang="en-US" sz="2650" kern="0" spc="-53"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650" dirty="0"/>
          </a:p>
        </p:txBody>
      </p:sp>
      <p:sp>
        <p:nvSpPr>
          <p:cNvPr id="5" name="Text 3"/>
          <p:cNvSpPr/>
          <p:nvPr/>
        </p:nvSpPr>
        <p:spPr>
          <a:xfrm>
            <a:off x="1615559" y="3635454"/>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Monosacáridos</a:t>
            </a:r>
            <a:endParaRPr lang="en-US" sz="2200" dirty="0"/>
          </a:p>
        </p:txBody>
      </p:sp>
      <p:sp>
        <p:nvSpPr>
          <p:cNvPr id="6" name="Text 4"/>
          <p:cNvSpPr/>
          <p:nvPr/>
        </p:nvSpPr>
        <p:spPr>
          <a:xfrm>
            <a:off x="1615559" y="4130993"/>
            <a:ext cx="3380899" cy="1915120"/>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Los monosacáridos son los glúcidos más simples. Son moléculas pequeñas, como la glucosa, que actúan como fuente de energía.</a:t>
            </a:r>
            <a:endParaRPr lang="en-US" sz="1850" dirty="0"/>
          </a:p>
        </p:txBody>
      </p:sp>
      <p:sp>
        <p:nvSpPr>
          <p:cNvPr id="7" name="Shape 5"/>
          <p:cNvSpPr/>
          <p:nvPr/>
        </p:nvSpPr>
        <p:spPr>
          <a:xfrm>
            <a:off x="5235773" y="3635454"/>
            <a:ext cx="538520" cy="538520"/>
          </a:xfrm>
          <a:prstGeom prst="roundRect">
            <a:avLst>
              <a:gd name="adj" fmla="val 18670"/>
            </a:avLst>
          </a:prstGeom>
          <a:solidFill>
            <a:srgbClr val="F4D4F7"/>
          </a:solidFill>
          <a:ln w="7620">
            <a:solidFill>
              <a:srgbClr val="DABADD"/>
            </a:solidFill>
            <a:prstDash val="solid"/>
          </a:ln>
        </p:spPr>
        <p:txBody>
          <a:bodyPr/>
          <a:lstStyle/>
          <a:p>
            <a:endParaRPr lang="en-US"/>
          </a:p>
        </p:txBody>
      </p:sp>
      <p:sp>
        <p:nvSpPr>
          <p:cNvPr id="8" name="Text 6"/>
          <p:cNvSpPr/>
          <p:nvPr/>
        </p:nvSpPr>
        <p:spPr>
          <a:xfrm>
            <a:off x="5420558" y="3735705"/>
            <a:ext cx="168950" cy="337899"/>
          </a:xfrm>
          <a:prstGeom prst="rect">
            <a:avLst/>
          </a:prstGeom>
          <a:noFill/>
          <a:ln/>
        </p:spPr>
        <p:txBody>
          <a:bodyPr wrap="none" lIns="0" tIns="0" rIns="0" bIns="0" rtlCol="0" anchor="t"/>
          <a:lstStyle/>
          <a:p>
            <a:pPr marL="0" indent="0" algn="ctr">
              <a:lnSpc>
                <a:spcPts val="2650"/>
              </a:lnSpc>
              <a:buNone/>
            </a:pPr>
            <a:r>
              <a:rPr lang="en-US" sz="2650" kern="0" spc="-53"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650" dirty="0"/>
          </a:p>
        </p:txBody>
      </p:sp>
      <p:sp>
        <p:nvSpPr>
          <p:cNvPr id="9" name="Text 7"/>
          <p:cNvSpPr/>
          <p:nvPr/>
        </p:nvSpPr>
        <p:spPr>
          <a:xfrm>
            <a:off x="6013609" y="3635454"/>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Disacáridos</a:t>
            </a:r>
            <a:endParaRPr lang="en-US" sz="2200" dirty="0"/>
          </a:p>
        </p:txBody>
      </p:sp>
      <p:sp>
        <p:nvSpPr>
          <p:cNvPr id="10" name="Text 8"/>
          <p:cNvSpPr/>
          <p:nvPr/>
        </p:nvSpPr>
        <p:spPr>
          <a:xfrm>
            <a:off x="6013609" y="4130993"/>
            <a:ext cx="3380899" cy="1532096"/>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La unión de dos monosacáridos forma un disacárido. La sacarosa es un ejemplo común, formada por glucosa y fructosa.</a:t>
            </a:r>
            <a:endParaRPr lang="en-US" sz="1850" dirty="0"/>
          </a:p>
        </p:txBody>
      </p:sp>
      <p:sp>
        <p:nvSpPr>
          <p:cNvPr id="11" name="Shape 9"/>
          <p:cNvSpPr/>
          <p:nvPr/>
        </p:nvSpPr>
        <p:spPr>
          <a:xfrm>
            <a:off x="9633823" y="3635454"/>
            <a:ext cx="538520" cy="538520"/>
          </a:xfrm>
          <a:prstGeom prst="roundRect">
            <a:avLst>
              <a:gd name="adj" fmla="val 18670"/>
            </a:avLst>
          </a:prstGeom>
          <a:solidFill>
            <a:srgbClr val="F4D4F7"/>
          </a:solidFill>
          <a:ln w="7620">
            <a:solidFill>
              <a:srgbClr val="DABADD"/>
            </a:solidFill>
            <a:prstDash val="solid"/>
          </a:ln>
        </p:spPr>
        <p:txBody>
          <a:bodyPr/>
          <a:lstStyle/>
          <a:p>
            <a:endParaRPr lang="en-US"/>
          </a:p>
        </p:txBody>
      </p:sp>
      <p:sp>
        <p:nvSpPr>
          <p:cNvPr id="12" name="Text 10"/>
          <p:cNvSpPr/>
          <p:nvPr/>
        </p:nvSpPr>
        <p:spPr>
          <a:xfrm>
            <a:off x="9818608" y="3735705"/>
            <a:ext cx="168950" cy="337899"/>
          </a:xfrm>
          <a:prstGeom prst="rect">
            <a:avLst/>
          </a:prstGeom>
          <a:noFill/>
          <a:ln/>
        </p:spPr>
        <p:txBody>
          <a:bodyPr wrap="none" lIns="0" tIns="0" rIns="0" bIns="0" rtlCol="0" anchor="t"/>
          <a:lstStyle/>
          <a:p>
            <a:pPr marL="0" indent="0" algn="ctr">
              <a:lnSpc>
                <a:spcPts val="2650"/>
              </a:lnSpc>
              <a:buNone/>
            </a:pPr>
            <a:r>
              <a:rPr lang="en-US" sz="2650" kern="0" spc="-53"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650" dirty="0"/>
          </a:p>
        </p:txBody>
      </p:sp>
      <p:sp>
        <p:nvSpPr>
          <p:cNvPr id="13" name="Text 11"/>
          <p:cNvSpPr/>
          <p:nvPr/>
        </p:nvSpPr>
        <p:spPr>
          <a:xfrm>
            <a:off x="10411658" y="3635454"/>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Polisacáridos</a:t>
            </a:r>
            <a:endParaRPr lang="en-US" sz="2200" dirty="0"/>
          </a:p>
        </p:txBody>
      </p:sp>
      <p:sp>
        <p:nvSpPr>
          <p:cNvPr id="14" name="Text 12"/>
          <p:cNvSpPr/>
          <p:nvPr/>
        </p:nvSpPr>
        <p:spPr>
          <a:xfrm>
            <a:off x="10411658" y="4130993"/>
            <a:ext cx="3380899" cy="1915120"/>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Los polisacáridos son cadenas largas de monosacáridos. El almidón y la celulosa son ejemplos comunes, formados por cadenas de glucosa.</a:t>
            </a:r>
            <a:endParaRPr lang="en-US" sz="18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3897273" y="382856"/>
            <a:ext cx="6317538" cy="3631339"/>
          </a:xfrm>
          <a:prstGeom prst="rect">
            <a:avLst/>
          </a:prstGeom>
        </p:spPr>
      </p:pic>
      <p:pic>
        <p:nvPicPr>
          <p:cNvPr id="3" name="Image 1" descr="preencoded.png"/>
          <p:cNvPicPr>
            <a:picLocks noChangeAspect="1"/>
          </p:cNvPicPr>
          <p:nvPr/>
        </p:nvPicPr>
        <p:blipFill>
          <a:blip r:embed="rId4"/>
          <a:stretch>
            <a:fillRect/>
          </a:stretch>
        </p:blipFill>
        <p:spPr>
          <a:xfrm>
            <a:off x="2321956" y="4296784"/>
            <a:ext cx="9887664" cy="3403521"/>
          </a:xfrm>
          <a:prstGeom prst="rect">
            <a:avLst/>
          </a:prstGeom>
        </p:spPr>
      </p:pic>
      <p:sp>
        <p:nvSpPr>
          <p:cNvPr id="4" name="Text 0"/>
          <p:cNvSpPr/>
          <p:nvPr/>
        </p:nvSpPr>
        <p:spPr>
          <a:xfrm>
            <a:off x="532328" y="7362944"/>
            <a:ext cx="3579257" cy="447318"/>
          </a:xfrm>
          <a:prstGeom prst="rect">
            <a:avLst/>
          </a:prstGeom>
          <a:noFill/>
          <a:ln/>
        </p:spPr>
        <p:txBody>
          <a:bodyPr wrap="none" lIns="0" tIns="0" rIns="0" bIns="0" rtlCol="0" anchor="t"/>
          <a:lstStyle/>
          <a:p>
            <a:pPr marL="0" indent="0">
              <a:lnSpc>
                <a:spcPts val="3500"/>
              </a:lnSpc>
              <a:buNone/>
            </a:pP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837724" y="2210514"/>
            <a:ext cx="5632490" cy="704017"/>
          </a:xfrm>
          <a:prstGeom prst="rect">
            <a:avLst/>
          </a:prstGeom>
          <a:noFill/>
          <a:ln/>
        </p:spPr>
        <p:txBody>
          <a:bodyPr wrap="none" lIns="0" tIns="0" rIns="0" bIns="0" rtlCol="0" anchor="t"/>
          <a:lstStyle/>
          <a:p>
            <a:pPr marL="0" indent="0">
              <a:lnSpc>
                <a:spcPts val="5500"/>
              </a:lnSpc>
              <a:buNone/>
            </a:pPr>
            <a:r>
              <a:rPr lang="en-US" sz="4400" kern="0" spc="-89" dirty="0">
                <a:solidFill>
                  <a:srgbClr val="D73AD7"/>
                </a:solidFill>
                <a:latin typeface="Source Serif Pro Semi Bold" pitchFamily="34" charset="0"/>
                <a:ea typeface="Source Serif Pro Semi Bold" pitchFamily="34" charset="-122"/>
                <a:cs typeface="Source Serif Pro Semi Bold" pitchFamily="34" charset="-120"/>
              </a:rPr>
              <a:t>Lípidos</a:t>
            </a:r>
            <a:endParaRPr lang="en-US" sz="4400" dirty="0"/>
          </a:p>
        </p:txBody>
      </p:sp>
      <p:sp>
        <p:nvSpPr>
          <p:cNvPr id="3" name="Text 1"/>
          <p:cNvSpPr/>
          <p:nvPr/>
        </p:nvSpPr>
        <p:spPr>
          <a:xfrm>
            <a:off x="837724" y="3512820"/>
            <a:ext cx="3443407" cy="351949"/>
          </a:xfrm>
          <a:prstGeom prst="rect">
            <a:avLst/>
          </a:prstGeom>
          <a:noFill/>
          <a:ln/>
        </p:spPr>
        <p:txBody>
          <a:bodyPr wrap="none" lIns="0" tIns="0" rIns="0" bIns="0" rtlCol="0" anchor="t"/>
          <a:lstStyle/>
          <a:p>
            <a:pPr marL="0" indent="0">
              <a:lnSpc>
                <a:spcPts val="2750"/>
              </a:lnSpc>
              <a:buNone/>
            </a:pPr>
            <a:r>
              <a:rPr lang="en-US" sz="2200" b="1" kern="0" spc="-44" dirty="0">
                <a:solidFill>
                  <a:srgbClr val="D73AD7"/>
                </a:solidFill>
                <a:latin typeface="Source Serif Pro Semi Bold" pitchFamily="34" charset="0"/>
                <a:ea typeface="Source Serif Pro Semi Bold" pitchFamily="34" charset="-122"/>
                <a:cs typeface="Source Serif Pro Semi Bold" pitchFamily="34" charset="-120"/>
              </a:rPr>
              <a:t>Almacenamiento de energía</a:t>
            </a:r>
            <a:endParaRPr lang="en-US" sz="2200" b="1" dirty="0"/>
          </a:p>
        </p:txBody>
      </p:sp>
      <p:sp>
        <p:nvSpPr>
          <p:cNvPr id="4" name="Text 2"/>
          <p:cNvSpPr/>
          <p:nvPr/>
        </p:nvSpPr>
        <p:spPr>
          <a:xfrm>
            <a:off x="837724" y="4104084"/>
            <a:ext cx="3928586" cy="766048"/>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Los lípidos son una fuente concentrada de energía.</a:t>
            </a:r>
            <a:endParaRPr lang="en-US" sz="1850" dirty="0"/>
          </a:p>
        </p:txBody>
      </p:sp>
      <p:sp>
        <p:nvSpPr>
          <p:cNvPr id="5" name="Text 3"/>
          <p:cNvSpPr/>
          <p:nvPr/>
        </p:nvSpPr>
        <p:spPr>
          <a:xfrm>
            <a:off x="837724" y="5085517"/>
            <a:ext cx="3928586" cy="383024"/>
          </a:xfrm>
          <a:prstGeom prst="rect">
            <a:avLst/>
          </a:prstGeom>
          <a:noFill/>
          <a:ln/>
        </p:spPr>
        <p:txBody>
          <a:bodyPr wrap="none" lIns="0" tIns="0" rIns="0" bIns="0" rtlCol="0" anchor="t"/>
          <a:lstStyle/>
          <a:p>
            <a:pPr marL="342900" indent="-342900" algn="l">
              <a:lnSpc>
                <a:spcPts val="3000"/>
              </a:lnSpc>
              <a:buSzPct val="100000"/>
              <a:buChar char="•"/>
            </a:pPr>
            <a:r>
              <a:rPr lang="en-US" sz="1850" kern="0" spc="-38" dirty="0">
                <a:solidFill>
                  <a:srgbClr val="272525"/>
                </a:solidFill>
                <a:latin typeface="Source Sans Pro" pitchFamily="34" charset="0"/>
                <a:ea typeface="Source Sans Pro" pitchFamily="34" charset="-122"/>
                <a:cs typeface="Source Sans Pro" pitchFamily="34" charset="-120"/>
              </a:rPr>
              <a:t>Grasas</a:t>
            </a:r>
            <a:endParaRPr lang="en-US" sz="1850" dirty="0"/>
          </a:p>
        </p:txBody>
      </p:sp>
      <p:sp>
        <p:nvSpPr>
          <p:cNvPr id="6" name="Text 4"/>
          <p:cNvSpPr/>
          <p:nvPr/>
        </p:nvSpPr>
        <p:spPr>
          <a:xfrm>
            <a:off x="837724" y="5552242"/>
            <a:ext cx="3928586" cy="383024"/>
          </a:xfrm>
          <a:prstGeom prst="rect">
            <a:avLst/>
          </a:prstGeom>
          <a:noFill/>
          <a:ln/>
        </p:spPr>
        <p:txBody>
          <a:bodyPr wrap="none" lIns="0" tIns="0" rIns="0" bIns="0" rtlCol="0" anchor="t"/>
          <a:lstStyle/>
          <a:p>
            <a:pPr marL="342900" indent="-342900" algn="l">
              <a:lnSpc>
                <a:spcPts val="3000"/>
              </a:lnSpc>
              <a:buSzPct val="100000"/>
              <a:buChar char="•"/>
            </a:pPr>
            <a:r>
              <a:rPr lang="en-US" sz="1850" kern="0" spc="-38" dirty="0">
                <a:solidFill>
                  <a:srgbClr val="272525"/>
                </a:solidFill>
                <a:latin typeface="Source Sans Pro" pitchFamily="34" charset="0"/>
                <a:ea typeface="Source Sans Pro" pitchFamily="34" charset="-122"/>
                <a:cs typeface="Source Sans Pro" pitchFamily="34" charset="-120"/>
              </a:rPr>
              <a:t>Aceites</a:t>
            </a:r>
            <a:endParaRPr lang="en-US" sz="1850" dirty="0"/>
          </a:p>
        </p:txBody>
      </p:sp>
      <p:sp>
        <p:nvSpPr>
          <p:cNvPr id="7" name="Text 5"/>
          <p:cNvSpPr/>
          <p:nvPr/>
        </p:nvSpPr>
        <p:spPr>
          <a:xfrm>
            <a:off x="5357813" y="3512820"/>
            <a:ext cx="2816185" cy="351949"/>
          </a:xfrm>
          <a:prstGeom prst="rect">
            <a:avLst/>
          </a:prstGeom>
          <a:noFill/>
          <a:ln/>
        </p:spPr>
        <p:txBody>
          <a:bodyPr wrap="none" lIns="0" tIns="0" rIns="0" bIns="0" rtlCol="0" anchor="t"/>
          <a:lstStyle/>
          <a:p>
            <a:pPr marL="0" indent="0">
              <a:lnSpc>
                <a:spcPts val="2750"/>
              </a:lnSpc>
              <a:buNone/>
            </a:pPr>
            <a:r>
              <a:rPr lang="en-US" sz="2200" b="1" kern="0" spc="-44" dirty="0">
                <a:solidFill>
                  <a:srgbClr val="D73AD7"/>
                </a:solidFill>
                <a:latin typeface="Source Serif Pro Semi Bold" pitchFamily="34" charset="0"/>
                <a:ea typeface="Source Serif Pro Semi Bold" pitchFamily="34" charset="-122"/>
                <a:cs typeface="Source Serif Pro Semi Bold" pitchFamily="34" charset="-120"/>
              </a:rPr>
              <a:t>Aislamiento térmico</a:t>
            </a:r>
            <a:endParaRPr lang="en-US" sz="2200" b="1" dirty="0"/>
          </a:p>
        </p:txBody>
      </p:sp>
      <p:sp>
        <p:nvSpPr>
          <p:cNvPr id="8" name="Text 6"/>
          <p:cNvSpPr/>
          <p:nvPr/>
        </p:nvSpPr>
        <p:spPr>
          <a:xfrm>
            <a:off x="5357813" y="4104084"/>
            <a:ext cx="3928586" cy="766048"/>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Los lípidos ayudan a aislar al cuerpo de las temperaturas extremas.</a:t>
            </a:r>
            <a:endParaRPr lang="en-US" sz="1850" dirty="0"/>
          </a:p>
        </p:txBody>
      </p:sp>
      <p:sp>
        <p:nvSpPr>
          <p:cNvPr id="9" name="Text 7"/>
          <p:cNvSpPr/>
          <p:nvPr/>
        </p:nvSpPr>
        <p:spPr>
          <a:xfrm>
            <a:off x="5357813" y="5085517"/>
            <a:ext cx="3928586" cy="383024"/>
          </a:xfrm>
          <a:prstGeom prst="rect">
            <a:avLst/>
          </a:prstGeom>
          <a:noFill/>
          <a:ln/>
        </p:spPr>
        <p:txBody>
          <a:bodyPr wrap="none" lIns="0" tIns="0" rIns="0" bIns="0" rtlCol="0" anchor="t"/>
          <a:lstStyle/>
          <a:p>
            <a:pPr marL="342900" indent="-342900" algn="l">
              <a:lnSpc>
                <a:spcPts val="3000"/>
              </a:lnSpc>
              <a:buSzPct val="100000"/>
              <a:buChar char="•"/>
            </a:pPr>
            <a:r>
              <a:rPr lang="en-US" sz="1850" kern="0" spc="-38" dirty="0">
                <a:solidFill>
                  <a:srgbClr val="272525"/>
                </a:solidFill>
                <a:latin typeface="Source Sans Pro" pitchFamily="34" charset="0"/>
                <a:ea typeface="Source Sans Pro" pitchFamily="34" charset="-122"/>
                <a:cs typeface="Source Sans Pro" pitchFamily="34" charset="-120"/>
              </a:rPr>
              <a:t>Ceras</a:t>
            </a:r>
            <a:endParaRPr lang="en-US" sz="1850" dirty="0"/>
          </a:p>
        </p:txBody>
      </p:sp>
      <p:sp>
        <p:nvSpPr>
          <p:cNvPr id="10" name="Text 8"/>
          <p:cNvSpPr/>
          <p:nvPr/>
        </p:nvSpPr>
        <p:spPr>
          <a:xfrm>
            <a:off x="5357813" y="5552242"/>
            <a:ext cx="3928586" cy="383024"/>
          </a:xfrm>
          <a:prstGeom prst="rect">
            <a:avLst/>
          </a:prstGeom>
          <a:noFill/>
          <a:ln/>
        </p:spPr>
        <p:txBody>
          <a:bodyPr wrap="none" lIns="0" tIns="0" rIns="0" bIns="0" rtlCol="0" anchor="t"/>
          <a:lstStyle/>
          <a:p>
            <a:pPr marL="342900" indent="-342900" algn="l">
              <a:lnSpc>
                <a:spcPts val="3000"/>
              </a:lnSpc>
              <a:buSzPct val="100000"/>
              <a:buChar char="•"/>
            </a:pPr>
            <a:r>
              <a:rPr lang="en-US" sz="1850" kern="0" spc="-38" dirty="0">
                <a:solidFill>
                  <a:srgbClr val="272525"/>
                </a:solidFill>
                <a:latin typeface="Source Sans Pro" pitchFamily="34" charset="0"/>
                <a:ea typeface="Source Sans Pro" pitchFamily="34" charset="-122"/>
                <a:cs typeface="Source Sans Pro" pitchFamily="34" charset="-120"/>
              </a:rPr>
              <a:t>Fosfolípidos</a:t>
            </a:r>
            <a:endParaRPr lang="en-US" sz="1850" dirty="0"/>
          </a:p>
        </p:txBody>
      </p:sp>
      <p:sp>
        <p:nvSpPr>
          <p:cNvPr id="11" name="Text 9"/>
          <p:cNvSpPr/>
          <p:nvPr/>
        </p:nvSpPr>
        <p:spPr>
          <a:xfrm>
            <a:off x="9877901" y="3512820"/>
            <a:ext cx="2816185" cy="351949"/>
          </a:xfrm>
          <a:prstGeom prst="rect">
            <a:avLst/>
          </a:prstGeom>
          <a:noFill/>
          <a:ln/>
        </p:spPr>
        <p:txBody>
          <a:bodyPr wrap="none" lIns="0" tIns="0" rIns="0" bIns="0" rtlCol="0" anchor="t"/>
          <a:lstStyle/>
          <a:p>
            <a:pPr marL="0" indent="0">
              <a:lnSpc>
                <a:spcPts val="2750"/>
              </a:lnSpc>
              <a:buNone/>
            </a:pPr>
            <a:r>
              <a:rPr lang="en-US" sz="2200" b="1" kern="0" spc="-44" dirty="0">
                <a:solidFill>
                  <a:srgbClr val="D73AD7"/>
                </a:solidFill>
                <a:latin typeface="Source Serif Pro Semi Bold" pitchFamily="34" charset="0"/>
                <a:ea typeface="Source Serif Pro Semi Bold" pitchFamily="34" charset="-122"/>
                <a:cs typeface="Source Serif Pro Semi Bold" pitchFamily="34" charset="-120"/>
              </a:rPr>
              <a:t>Estructura celular</a:t>
            </a:r>
            <a:endParaRPr lang="en-US" sz="2200" b="1" dirty="0"/>
          </a:p>
        </p:txBody>
      </p:sp>
      <p:sp>
        <p:nvSpPr>
          <p:cNvPr id="12" name="Text 10"/>
          <p:cNvSpPr/>
          <p:nvPr/>
        </p:nvSpPr>
        <p:spPr>
          <a:xfrm>
            <a:off x="9877901" y="4104084"/>
            <a:ext cx="3928586" cy="766048"/>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Los lípidos son componentes importantes de las membranas celulares.</a:t>
            </a:r>
            <a:endParaRPr lang="en-US" sz="1850" dirty="0"/>
          </a:p>
        </p:txBody>
      </p:sp>
      <p:sp>
        <p:nvSpPr>
          <p:cNvPr id="13" name="Text 11"/>
          <p:cNvSpPr/>
          <p:nvPr/>
        </p:nvSpPr>
        <p:spPr>
          <a:xfrm>
            <a:off x="9877901" y="5085517"/>
            <a:ext cx="3928586" cy="383024"/>
          </a:xfrm>
          <a:prstGeom prst="rect">
            <a:avLst/>
          </a:prstGeom>
          <a:noFill/>
          <a:ln/>
        </p:spPr>
        <p:txBody>
          <a:bodyPr wrap="none" lIns="0" tIns="0" rIns="0" bIns="0" rtlCol="0" anchor="t"/>
          <a:lstStyle/>
          <a:p>
            <a:pPr marL="342900" indent="-342900" algn="l">
              <a:lnSpc>
                <a:spcPts val="3000"/>
              </a:lnSpc>
              <a:buSzPct val="100000"/>
              <a:buChar char="•"/>
            </a:pPr>
            <a:r>
              <a:rPr lang="en-US" sz="1850" kern="0" spc="-38" dirty="0">
                <a:solidFill>
                  <a:srgbClr val="272525"/>
                </a:solidFill>
                <a:latin typeface="Source Sans Pro" pitchFamily="34" charset="0"/>
                <a:ea typeface="Source Sans Pro" pitchFamily="34" charset="-122"/>
                <a:cs typeface="Source Sans Pro" pitchFamily="34" charset="-120"/>
              </a:rPr>
              <a:t>Esteroides</a:t>
            </a:r>
            <a:endParaRPr lang="en-US" sz="1850" dirty="0"/>
          </a:p>
        </p:txBody>
      </p:sp>
      <p:sp>
        <p:nvSpPr>
          <p:cNvPr id="14" name="Text 12"/>
          <p:cNvSpPr/>
          <p:nvPr/>
        </p:nvSpPr>
        <p:spPr>
          <a:xfrm>
            <a:off x="9877901" y="5552242"/>
            <a:ext cx="3928586" cy="383024"/>
          </a:xfrm>
          <a:prstGeom prst="rect">
            <a:avLst/>
          </a:prstGeom>
          <a:noFill/>
          <a:ln/>
        </p:spPr>
        <p:txBody>
          <a:bodyPr wrap="none" lIns="0" tIns="0" rIns="0" bIns="0" rtlCol="0" anchor="t"/>
          <a:lstStyle/>
          <a:p>
            <a:pPr marL="342900" indent="-342900" algn="l">
              <a:lnSpc>
                <a:spcPts val="3000"/>
              </a:lnSpc>
              <a:buSzPct val="100000"/>
              <a:buChar char="•"/>
            </a:pPr>
            <a:r>
              <a:rPr lang="en-US" sz="1850" kern="0" spc="-38" dirty="0">
                <a:solidFill>
                  <a:srgbClr val="272525"/>
                </a:solidFill>
                <a:latin typeface="Source Sans Pro" pitchFamily="34" charset="0"/>
                <a:ea typeface="Source Sans Pro" pitchFamily="34" charset="-122"/>
                <a:cs typeface="Source Sans Pro" pitchFamily="34" charset="-120"/>
              </a:rPr>
              <a:t>Hormonas</a:t>
            </a:r>
            <a:endParaRPr lang="en-US" sz="18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837724" y="1719143"/>
            <a:ext cx="12954952" cy="1408033"/>
          </a:xfrm>
          <a:prstGeom prst="rect">
            <a:avLst/>
          </a:prstGeom>
          <a:noFill/>
          <a:ln/>
        </p:spPr>
        <p:txBody>
          <a:bodyPr wrap="square" lIns="0" tIns="0" rIns="0" bIns="0" rtlCol="0" anchor="t"/>
          <a:lstStyle/>
          <a:p>
            <a:pPr marL="0" indent="0">
              <a:lnSpc>
                <a:spcPts val="5500"/>
              </a:lnSpc>
              <a:buNone/>
            </a:pPr>
            <a:r>
              <a:rPr lang="en-US" sz="4400" kern="0" spc="-89" dirty="0">
                <a:solidFill>
                  <a:srgbClr val="D73AD7"/>
                </a:solidFill>
                <a:latin typeface="Source Serif Pro Semi Bold" pitchFamily="34" charset="0"/>
                <a:ea typeface="Source Serif Pro Semi Bold" pitchFamily="34" charset="-122"/>
                <a:cs typeface="Source Serif Pro Semi Bold" pitchFamily="34" charset="-120"/>
              </a:rPr>
              <a:t>Ácidos grasos, lípidos saponificables e insaponificables</a:t>
            </a:r>
            <a:endParaRPr lang="en-US" sz="4400" dirty="0"/>
          </a:p>
        </p:txBody>
      </p:sp>
      <p:sp>
        <p:nvSpPr>
          <p:cNvPr id="3" name="Shape 1"/>
          <p:cNvSpPr/>
          <p:nvPr/>
        </p:nvSpPr>
        <p:spPr>
          <a:xfrm>
            <a:off x="837724" y="3605927"/>
            <a:ext cx="4158734" cy="2904530"/>
          </a:xfrm>
          <a:prstGeom prst="roundRect">
            <a:avLst>
              <a:gd name="adj" fmla="val 3461"/>
            </a:avLst>
          </a:prstGeom>
          <a:solidFill>
            <a:srgbClr val="F4D4F7"/>
          </a:solidFill>
          <a:ln w="7620">
            <a:solidFill>
              <a:srgbClr val="DABADD"/>
            </a:solidFill>
            <a:prstDash val="solid"/>
          </a:ln>
        </p:spPr>
        <p:txBody>
          <a:bodyPr/>
          <a:lstStyle/>
          <a:p>
            <a:endParaRPr lang="en-US"/>
          </a:p>
        </p:txBody>
      </p:sp>
      <p:sp>
        <p:nvSpPr>
          <p:cNvPr id="4" name="Text 2"/>
          <p:cNvSpPr/>
          <p:nvPr/>
        </p:nvSpPr>
        <p:spPr>
          <a:xfrm>
            <a:off x="1084659" y="3852863"/>
            <a:ext cx="2816185" cy="351949"/>
          </a:xfrm>
          <a:prstGeom prst="rect">
            <a:avLst/>
          </a:prstGeom>
          <a:noFill/>
          <a:ln/>
        </p:spPr>
        <p:txBody>
          <a:bodyPr wrap="none" lIns="0" tIns="0" rIns="0" bIns="0" rtlCol="0" anchor="t"/>
          <a:lstStyle/>
          <a:p>
            <a:pPr marL="0" indent="0">
              <a:lnSpc>
                <a:spcPts val="2750"/>
              </a:lnSpc>
              <a:buNone/>
            </a:pPr>
            <a:r>
              <a:rPr lang="en-US" sz="2200" b="1" kern="0" spc="-44" dirty="0">
                <a:solidFill>
                  <a:srgbClr val="272525"/>
                </a:solidFill>
                <a:latin typeface="Source Serif Pro Semi Bold" pitchFamily="34" charset="0"/>
                <a:ea typeface="Source Serif Pro Semi Bold" pitchFamily="34" charset="-122"/>
                <a:cs typeface="Source Serif Pro Semi Bold" pitchFamily="34" charset="-120"/>
              </a:rPr>
              <a:t>Ácidos grasos</a:t>
            </a:r>
            <a:endParaRPr lang="en-US" sz="2200" b="1" dirty="0"/>
          </a:p>
        </p:txBody>
      </p:sp>
      <p:sp>
        <p:nvSpPr>
          <p:cNvPr id="5" name="Text 3"/>
          <p:cNvSpPr/>
          <p:nvPr/>
        </p:nvSpPr>
        <p:spPr>
          <a:xfrm>
            <a:off x="1084659" y="4348401"/>
            <a:ext cx="3664863" cy="1915120"/>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Los ácidos grasos son cadenas largas de hidrocarburos con un grupo carboxilo en un extremo. Son la unidad básica de los lípidos saponificables.</a:t>
            </a:r>
            <a:endParaRPr lang="en-US" sz="1850" dirty="0"/>
          </a:p>
        </p:txBody>
      </p:sp>
      <p:sp>
        <p:nvSpPr>
          <p:cNvPr id="6" name="Shape 4"/>
          <p:cNvSpPr/>
          <p:nvPr/>
        </p:nvSpPr>
        <p:spPr>
          <a:xfrm>
            <a:off x="5235773" y="3605927"/>
            <a:ext cx="4158734" cy="2904530"/>
          </a:xfrm>
          <a:prstGeom prst="roundRect">
            <a:avLst>
              <a:gd name="adj" fmla="val 3461"/>
            </a:avLst>
          </a:prstGeom>
          <a:solidFill>
            <a:srgbClr val="F4D4F7"/>
          </a:solidFill>
          <a:ln w="7620">
            <a:solidFill>
              <a:srgbClr val="DABADD"/>
            </a:solidFill>
            <a:prstDash val="solid"/>
          </a:ln>
        </p:spPr>
        <p:txBody>
          <a:bodyPr/>
          <a:lstStyle/>
          <a:p>
            <a:endParaRPr lang="en-US"/>
          </a:p>
        </p:txBody>
      </p:sp>
      <p:sp>
        <p:nvSpPr>
          <p:cNvPr id="7" name="Text 5"/>
          <p:cNvSpPr/>
          <p:nvPr/>
        </p:nvSpPr>
        <p:spPr>
          <a:xfrm>
            <a:off x="5482709" y="3852863"/>
            <a:ext cx="2816185" cy="351949"/>
          </a:xfrm>
          <a:prstGeom prst="rect">
            <a:avLst/>
          </a:prstGeom>
          <a:noFill/>
          <a:ln/>
        </p:spPr>
        <p:txBody>
          <a:bodyPr wrap="none" lIns="0" tIns="0" rIns="0" bIns="0" rtlCol="0" anchor="t"/>
          <a:lstStyle/>
          <a:p>
            <a:pPr marL="0" indent="0">
              <a:lnSpc>
                <a:spcPts val="2750"/>
              </a:lnSpc>
              <a:buNone/>
            </a:pPr>
            <a:r>
              <a:rPr lang="en-US" sz="2200" b="1" kern="0" spc="-44" dirty="0">
                <a:solidFill>
                  <a:srgbClr val="272525"/>
                </a:solidFill>
                <a:latin typeface="Source Serif Pro Semi Bold" pitchFamily="34" charset="0"/>
                <a:ea typeface="Source Serif Pro Semi Bold" pitchFamily="34" charset="-122"/>
                <a:cs typeface="Source Serif Pro Semi Bold" pitchFamily="34" charset="-120"/>
              </a:rPr>
              <a:t>Lípidos saponificables</a:t>
            </a:r>
            <a:endParaRPr lang="en-US" sz="2200" b="1" dirty="0"/>
          </a:p>
        </p:txBody>
      </p:sp>
      <p:sp>
        <p:nvSpPr>
          <p:cNvPr id="8" name="Text 6"/>
          <p:cNvSpPr/>
          <p:nvPr/>
        </p:nvSpPr>
        <p:spPr>
          <a:xfrm>
            <a:off x="5482709" y="4348401"/>
            <a:ext cx="3664863" cy="1915120"/>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Los lípidos saponificables son aquellos que contienen ácidos grasos unidos a un glicerol. Se pueden convertir en jabón mediante saponificación.</a:t>
            </a:r>
            <a:endParaRPr lang="en-US" sz="1850" dirty="0"/>
          </a:p>
        </p:txBody>
      </p:sp>
      <p:sp>
        <p:nvSpPr>
          <p:cNvPr id="9" name="Shape 7"/>
          <p:cNvSpPr/>
          <p:nvPr/>
        </p:nvSpPr>
        <p:spPr>
          <a:xfrm>
            <a:off x="9633823" y="3605927"/>
            <a:ext cx="4158734" cy="2904530"/>
          </a:xfrm>
          <a:prstGeom prst="roundRect">
            <a:avLst>
              <a:gd name="adj" fmla="val 3461"/>
            </a:avLst>
          </a:prstGeom>
          <a:solidFill>
            <a:srgbClr val="F4D4F7"/>
          </a:solidFill>
          <a:ln w="7620">
            <a:solidFill>
              <a:srgbClr val="DABADD"/>
            </a:solidFill>
            <a:prstDash val="solid"/>
          </a:ln>
        </p:spPr>
        <p:txBody>
          <a:bodyPr/>
          <a:lstStyle/>
          <a:p>
            <a:endParaRPr lang="en-US"/>
          </a:p>
        </p:txBody>
      </p:sp>
      <p:sp>
        <p:nvSpPr>
          <p:cNvPr id="10" name="Text 8"/>
          <p:cNvSpPr/>
          <p:nvPr/>
        </p:nvSpPr>
        <p:spPr>
          <a:xfrm>
            <a:off x="9880759" y="3852863"/>
            <a:ext cx="2990493" cy="351949"/>
          </a:xfrm>
          <a:prstGeom prst="rect">
            <a:avLst/>
          </a:prstGeom>
          <a:noFill/>
          <a:ln/>
        </p:spPr>
        <p:txBody>
          <a:bodyPr wrap="none" lIns="0" tIns="0" rIns="0" bIns="0" rtlCol="0" anchor="t"/>
          <a:lstStyle/>
          <a:p>
            <a:pPr marL="0" indent="0">
              <a:lnSpc>
                <a:spcPts val="2750"/>
              </a:lnSpc>
              <a:buNone/>
            </a:pPr>
            <a:r>
              <a:rPr lang="en-US" sz="2200" b="1" kern="0" spc="-44" dirty="0">
                <a:solidFill>
                  <a:srgbClr val="272525"/>
                </a:solidFill>
                <a:latin typeface="Source Serif Pro Semi Bold" pitchFamily="34" charset="0"/>
                <a:ea typeface="Source Serif Pro Semi Bold" pitchFamily="34" charset="-122"/>
                <a:cs typeface="Source Serif Pro Semi Bold" pitchFamily="34" charset="-120"/>
              </a:rPr>
              <a:t>Lípidos insaponificables</a:t>
            </a:r>
            <a:endParaRPr lang="en-US" sz="2200" b="1" dirty="0"/>
          </a:p>
        </p:txBody>
      </p:sp>
      <p:sp>
        <p:nvSpPr>
          <p:cNvPr id="11" name="Text 9"/>
          <p:cNvSpPr/>
          <p:nvPr/>
        </p:nvSpPr>
        <p:spPr>
          <a:xfrm>
            <a:off x="9880759" y="4348401"/>
            <a:ext cx="3664863" cy="1915120"/>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Los lípidos insaponificables no contienen ácidos grasos y no se pueden convertir en jabón. Están formados por otras estructuras químicas, como los esteroides.</a:t>
            </a:r>
            <a:endParaRPr lang="en-US" sz="18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495062" y="750808"/>
            <a:ext cx="5394008" cy="415885"/>
          </a:xfrm>
          <a:prstGeom prst="rect">
            <a:avLst/>
          </a:prstGeom>
          <a:noFill/>
          <a:ln/>
        </p:spPr>
        <p:txBody>
          <a:bodyPr wrap="none" lIns="0" tIns="0" rIns="0" bIns="0" rtlCol="0" anchor="t"/>
          <a:lstStyle/>
          <a:p>
            <a:pPr marL="0" indent="0">
              <a:lnSpc>
                <a:spcPts val="3250"/>
              </a:lnSpc>
              <a:buNone/>
            </a:pPr>
            <a:r>
              <a:rPr lang="en-US" sz="2600" kern="0" spc="-52" dirty="0">
                <a:solidFill>
                  <a:srgbClr val="D73AD7"/>
                </a:solidFill>
                <a:latin typeface="Source Serif Pro Semi Bold" pitchFamily="34" charset="0"/>
                <a:ea typeface="Source Serif Pro Semi Bold" pitchFamily="34" charset="-122"/>
                <a:cs typeface="Source Serif Pro Semi Bold" pitchFamily="34" charset="-120"/>
              </a:rPr>
              <a:t>Propiedades Biológicas de los Lípidos</a:t>
            </a:r>
            <a:endParaRPr lang="en-US" sz="2600" dirty="0"/>
          </a:p>
        </p:txBody>
      </p:sp>
      <p:sp>
        <p:nvSpPr>
          <p:cNvPr id="3" name="Text 1"/>
          <p:cNvSpPr/>
          <p:nvPr/>
        </p:nvSpPr>
        <p:spPr>
          <a:xfrm>
            <a:off x="495062" y="1449586"/>
            <a:ext cx="13640276" cy="226219"/>
          </a:xfrm>
          <a:prstGeom prst="rect">
            <a:avLst/>
          </a:prstGeom>
          <a:noFill/>
          <a:ln/>
        </p:spPr>
        <p:txBody>
          <a:bodyPr wrap="none" lIns="0" tIns="0" rIns="0" bIns="0" rtlCol="0" anchor="t"/>
          <a:lstStyle/>
          <a:p>
            <a:pPr marL="0" indent="0">
              <a:lnSpc>
                <a:spcPts val="1750"/>
              </a:lnSpc>
              <a:buNone/>
            </a:pPr>
            <a:r>
              <a:rPr lang="en-US" sz="2400" kern="0" spc="-22" dirty="0">
                <a:solidFill>
                  <a:srgbClr val="272525"/>
                </a:solidFill>
                <a:latin typeface="Source Sans Pro" pitchFamily="34" charset="0"/>
                <a:ea typeface="Source Sans Pro" pitchFamily="34" charset="-122"/>
                <a:cs typeface="Source Sans Pro" pitchFamily="34" charset="-120"/>
              </a:rPr>
              <a:t>Los lípidos desempeñan funciones cruciales en los organismos vivos.</a:t>
            </a:r>
            <a:endParaRPr lang="en-US" sz="2400" dirty="0"/>
          </a:p>
        </p:txBody>
      </p:sp>
      <p:pic>
        <p:nvPicPr>
          <p:cNvPr id="4" name="Image 0" descr="preencoded.png"/>
          <p:cNvPicPr>
            <a:picLocks noChangeAspect="1"/>
          </p:cNvPicPr>
          <p:nvPr/>
        </p:nvPicPr>
        <p:blipFill>
          <a:blip r:embed="rId3"/>
          <a:stretch>
            <a:fillRect/>
          </a:stretch>
        </p:blipFill>
        <p:spPr>
          <a:xfrm>
            <a:off x="3061097" y="1834872"/>
            <a:ext cx="1687949" cy="1288137"/>
          </a:xfrm>
          <a:prstGeom prst="rect">
            <a:avLst/>
          </a:prstGeom>
        </p:spPr>
      </p:pic>
      <p:sp>
        <p:nvSpPr>
          <p:cNvPr id="5" name="Text 2"/>
          <p:cNvSpPr/>
          <p:nvPr/>
        </p:nvSpPr>
        <p:spPr>
          <a:xfrm>
            <a:off x="3860840" y="2509361"/>
            <a:ext cx="88344" cy="282893"/>
          </a:xfrm>
          <a:prstGeom prst="rect">
            <a:avLst/>
          </a:prstGeom>
          <a:noFill/>
          <a:ln/>
        </p:spPr>
        <p:txBody>
          <a:bodyPr wrap="none" lIns="0" tIns="0" rIns="0" bIns="0" rtlCol="0" anchor="t"/>
          <a:lstStyle/>
          <a:p>
            <a:pPr marL="0" indent="0" algn="ctr">
              <a:lnSpc>
                <a:spcPts val="2200"/>
              </a:lnSpc>
              <a:buNone/>
            </a:pPr>
            <a:r>
              <a:rPr lang="en-US" sz="1350" kern="0" spc="-28" dirty="0">
                <a:solidFill>
                  <a:srgbClr val="272525"/>
                </a:solidFill>
                <a:latin typeface="Source Serif Pro Semi Bold" pitchFamily="34" charset="0"/>
                <a:ea typeface="Source Serif Pro Semi Bold" pitchFamily="34" charset="-122"/>
                <a:cs typeface="Source Serif Pro Semi Bold" pitchFamily="34" charset="-120"/>
              </a:rPr>
              <a:t>1</a:t>
            </a:r>
            <a:endParaRPr lang="en-US" sz="1350" dirty="0"/>
          </a:p>
        </p:txBody>
      </p:sp>
      <p:sp>
        <p:nvSpPr>
          <p:cNvPr id="6" name="Text 3"/>
          <p:cNvSpPr/>
          <p:nvPr/>
        </p:nvSpPr>
        <p:spPr>
          <a:xfrm>
            <a:off x="4890492" y="1923455"/>
            <a:ext cx="1664017" cy="208002"/>
          </a:xfrm>
          <a:prstGeom prst="rect">
            <a:avLst/>
          </a:prstGeom>
          <a:noFill/>
          <a:ln/>
        </p:spPr>
        <p:txBody>
          <a:bodyPr wrap="none" lIns="0" tIns="0" rIns="0" bIns="0" rtlCol="0" anchor="t"/>
          <a:lstStyle/>
          <a:p>
            <a:pPr marL="0" indent="0" algn="l">
              <a:lnSpc>
                <a:spcPts val="1600"/>
              </a:lnSpc>
              <a:buNone/>
            </a:pPr>
            <a:r>
              <a:rPr lang="en-US" sz="2000" b="1" kern="0" spc="-26" dirty="0">
                <a:solidFill>
                  <a:srgbClr val="272525"/>
                </a:solidFill>
                <a:latin typeface="Source Serif Pro Semi Bold" pitchFamily="34" charset="0"/>
                <a:ea typeface="Source Serif Pro Semi Bold" pitchFamily="34" charset="-122"/>
                <a:cs typeface="Source Serif Pro Semi Bold" pitchFamily="34" charset="-120"/>
              </a:rPr>
              <a:t>Función energética</a:t>
            </a:r>
            <a:endParaRPr lang="en-US" sz="2000" b="1" dirty="0"/>
          </a:p>
        </p:txBody>
      </p:sp>
      <p:sp>
        <p:nvSpPr>
          <p:cNvPr id="7" name="Text 4"/>
          <p:cNvSpPr/>
          <p:nvPr/>
        </p:nvSpPr>
        <p:spPr>
          <a:xfrm>
            <a:off x="4890492" y="2238846"/>
            <a:ext cx="8675132" cy="180975"/>
          </a:xfrm>
          <a:prstGeom prst="rect">
            <a:avLst/>
          </a:prstGeom>
          <a:noFill/>
          <a:ln/>
        </p:spPr>
        <p:txBody>
          <a:bodyPr wrap="none" lIns="0" tIns="0" rIns="0" bIns="0" rtlCol="0" anchor="t"/>
          <a:lstStyle/>
          <a:p>
            <a:pPr marL="0" indent="0" algn="l">
              <a:lnSpc>
                <a:spcPts val="1400"/>
              </a:lnSpc>
              <a:buNone/>
            </a:pPr>
            <a:r>
              <a:rPr lang="en-US" kern="0" spc="-22" dirty="0">
                <a:solidFill>
                  <a:srgbClr val="FFA44F"/>
                </a:solidFill>
                <a:latin typeface="Source Sans Pro" pitchFamily="34" charset="0"/>
                <a:ea typeface="Source Sans Pro" pitchFamily="34" charset="-122"/>
                <a:cs typeface="Source Sans Pro" pitchFamily="34" charset="-120"/>
              </a:rPr>
              <a:t>Ácidos grasos</a:t>
            </a:r>
            <a:r>
              <a:rPr lang="en-US" kern="0" spc="-22" dirty="0">
                <a:solidFill>
                  <a:srgbClr val="272525"/>
                </a:solidFill>
                <a:latin typeface="Source Sans Pro" pitchFamily="34" charset="0"/>
                <a:ea typeface="Source Sans Pro" pitchFamily="34" charset="-122"/>
                <a:cs typeface="Source Sans Pro" pitchFamily="34" charset="-120"/>
              </a:rPr>
              <a:t> Suministran más energía mediante su oxidación en las mitocondrias.</a:t>
            </a:r>
            <a:endParaRPr lang="en-US" dirty="0"/>
          </a:p>
        </p:txBody>
      </p:sp>
      <p:sp>
        <p:nvSpPr>
          <p:cNvPr id="8" name="Text 5"/>
          <p:cNvSpPr/>
          <p:nvPr/>
        </p:nvSpPr>
        <p:spPr>
          <a:xfrm>
            <a:off x="4892769" y="2531507"/>
            <a:ext cx="8675132" cy="180975"/>
          </a:xfrm>
          <a:prstGeom prst="rect">
            <a:avLst/>
          </a:prstGeom>
          <a:noFill/>
          <a:ln/>
        </p:spPr>
        <p:txBody>
          <a:bodyPr wrap="none" lIns="0" tIns="0" rIns="0" bIns="0" rtlCol="0" anchor="t"/>
          <a:lstStyle/>
          <a:p>
            <a:pPr marL="0" indent="0" algn="l">
              <a:lnSpc>
                <a:spcPts val="1400"/>
              </a:lnSpc>
              <a:buNone/>
            </a:pPr>
            <a:r>
              <a:rPr lang="en-US" sz="2000" kern="0" spc="-22" dirty="0">
                <a:solidFill>
                  <a:srgbClr val="272525"/>
                </a:solidFill>
                <a:latin typeface="Source Sans Pro" pitchFamily="34" charset="0"/>
                <a:ea typeface="Source Sans Pro" pitchFamily="34" charset="-122"/>
                <a:cs typeface="Source Sans Pro" pitchFamily="34" charset="-120"/>
              </a:rPr>
              <a:t> </a:t>
            </a:r>
            <a:r>
              <a:rPr lang="en-US" sz="2000" kern="0" spc="-22" dirty="0">
                <a:solidFill>
                  <a:srgbClr val="FFA44F"/>
                </a:solidFill>
                <a:latin typeface="Source Sans Pro" pitchFamily="34" charset="0"/>
                <a:ea typeface="Source Sans Pro" pitchFamily="34" charset="-122"/>
                <a:cs typeface="Source Sans Pro" pitchFamily="34" charset="-120"/>
              </a:rPr>
              <a:t>Grasas </a:t>
            </a:r>
            <a:r>
              <a:rPr lang="en-US" sz="2000" kern="0" spc="-22" dirty="0">
                <a:solidFill>
                  <a:srgbClr val="272525"/>
                </a:solidFill>
                <a:latin typeface="Source Sans Pro" pitchFamily="34" charset="0"/>
                <a:ea typeface="Source Sans Pro" pitchFamily="34" charset="-122"/>
                <a:cs typeface="Source Sans Pro" pitchFamily="34" charset="-120"/>
              </a:rPr>
              <a:t>El exceso de ácidos grasos se </a:t>
            </a:r>
            <a:r>
              <a:rPr lang="en-US" sz="2000" kern="0" spc="-22" dirty="0" err="1">
                <a:solidFill>
                  <a:srgbClr val="272525"/>
                </a:solidFill>
                <a:latin typeface="Source Sans Pro" pitchFamily="34" charset="0"/>
                <a:ea typeface="Source Sans Pro" pitchFamily="34" charset="-122"/>
                <a:cs typeface="Source Sans Pro" pitchFamily="34" charset="-120"/>
              </a:rPr>
              <a:t>almacena</a:t>
            </a:r>
            <a:r>
              <a:rPr lang="en-US" sz="2000" kern="0" spc="-22" dirty="0">
                <a:solidFill>
                  <a:srgbClr val="272525"/>
                </a:solidFill>
                <a:latin typeface="Source Sans Pro" pitchFamily="34" charset="0"/>
                <a:ea typeface="Source Sans Pro" pitchFamily="34" charset="-122"/>
                <a:cs typeface="Source Sans Pro" pitchFamily="34" charset="-120"/>
              </a:rPr>
              <a:t> </a:t>
            </a:r>
            <a:r>
              <a:rPr lang="en-US" sz="2000" kern="0" spc="-22" dirty="0" err="1">
                <a:solidFill>
                  <a:srgbClr val="272525"/>
                </a:solidFill>
                <a:latin typeface="Source Sans Pro" pitchFamily="34" charset="0"/>
                <a:ea typeface="Source Sans Pro" pitchFamily="34" charset="-122"/>
                <a:cs typeface="Source Sans Pro" pitchFamily="34" charset="-120"/>
              </a:rPr>
              <a:t>en</a:t>
            </a:r>
            <a:r>
              <a:rPr lang="en-US" sz="2000" kern="0" spc="-22" dirty="0">
                <a:solidFill>
                  <a:srgbClr val="272525"/>
                </a:solidFill>
                <a:latin typeface="Source Sans Pro" pitchFamily="34" charset="0"/>
                <a:ea typeface="Source Sans Pro" pitchFamily="34" charset="-122"/>
                <a:cs typeface="Source Sans Pro" pitchFamily="34" charset="-120"/>
              </a:rPr>
              <a:t> </a:t>
            </a:r>
            <a:r>
              <a:rPr lang="en-US" kern="0" spc="-22" dirty="0">
                <a:solidFill>
                  <a:srgbClr val="272525"/>
                </a:solidFill>
                <a:latin typeface="Source Sans Pro" pitchFamily="34" charset="0"/>
                <a:ea typeface="Source Sans Pro" pitchFamily="34" charset="-122"/>
                <a:cs typeface="Source Sans Pro" pitchFamily="34" charset="-120"/>
              </a:rPr>
              <a:t>forma de </a:t>
            </a:r>
            <a:r>
              <a:rPr lang="en-US" kern="0" spc="-22" dirty="0" err="1">
                <a:solidFill>
                  <a:srgbClr val="272525"/>
                </a:solidFill>
                <a:latin typeface="Source Sans Pro" pitchFamily="34" charset="0"/>
                <a:ea typeface="Source Sans Pro" pitchFamily="34" charset="-122"/>
                <a:cs typeface="Source Sans Pro" pitchFamily="34" charset="-120"/>
              </a:rPr>
              <a:t>grasas</a:t>
            </a:r>
            <a:r>
              <a:rPr lang="en-US" kern="0" spc="-22" dirty="0">
                <a:solidFill>
                  <a:srgbClr val="272525"/>
                </a:solidFill>
                <a:latin typeface="Source Sans Pro" pitchFamily="34" charset="0"/>
                <a:ea typeface="Source Sans Pro" pitchFamily="34" charset="-122"/>
                <a:cs typeface="Source Sans Pro" pitchFamily="34" charset="-120"/>
              </a:rPr>
              <a:t> </a:t>
            </a:r>
            <a:r>
              <a:rPr lang="en-US" kern="0" spc="-22" dirty="0" err="1">
                <a:solidFill>
                  <a:srgbClr val="272525"/>
                </a:solidFill>
                <a:latin typeface="Source Sans Pro" pitchFamily="34" charset="0"/>
                <a:ea typeface="Source Sans Pro" pitchFamily="34" charset="-122"/>
                <a:cs typeface="Source Sans Pro" pitchFamily="34" charset="-120"/>
              </a:rPr>
              <a:t>en</a:t>
            </a:r>
            <a:r>
              <a:rPr lang="en-US" kern="0" spc="-22" dirty="0">
                <a:solidFill>
                  <a:srgbClr val="272525"/>
                </a:solidFill>
                <a:latin typeface="Source Sans Pro" pitchFamily="34" charset="0"/>
                <a:ea typeface="Source Sans Pro" pitchFamily="34" charset="-122"/>
                <a:cs typeface="Source Sans Pro" pitchFamily="34" charset="-120"/>
              </a:rPr>
              <a:t> </a:t>
            </a:r>
            <a:r>
              <a:rPr lang="en-US" kern="0" spc="-22" dirty="0" err="1">
                <a:solidFill>
                  <a:srgbClr val="272525"/>
                </a:solidFill>
                <a:latin typeface="Source Sans Pro" pitchFamily="34" charset="0"/>
                <a:ea typeface="Source Sans Pro" pitchFamily="34" charset="-122"/>
                <a:cs typeface="Source Sans Pro" pitchFamily="34" charset="-120"/>
              </a:rPr>
              <a:t>el</a:t>
            </a:r>
            <a:r>
              <a:rPr lang="en-US" kern="0" spc="-22" dirty="0">
                <a:solidFill>
                  <a:srgbClr val="272525"/>
                </a:solidFill>
                <a:latin typeface="Source Sans Pro" pitchFamily="34" charset="0"/>
                <a:ea typeface="Source Sans Pro" pitchFamily="34" charset="-122"/>
                <a:cs typeface="Source Sans Pro" pitchFamily="34" charset="-120"/>
              </a:rPr>
              <a:t> </a:t>
            </a:r>
            <a:r>
              <a:rPr lang="en-US" kern="0" spc="-22" dirty="0" err="1">
                <a:solidFill>
                  <a:srgbClr val="272525"/>
                </a:solidFill>
                <a:latin typeface="Source Sans Pro" pitchFamily="34" charset="0"/>
                <a:ea typeface="Source Sans Pro" pitchFamily="34" charset="-122"/>
                <a:cs typeface="Source Sans Pro" pitchFamily="34" charset="-120"/>
              </a:rPr>
              <a:t>tejido</a:t>
            </a:r>
            <a:r>
              <a:rPr lang="en-US" kern="0" spc="-22" dirty="0">
                <a:solidFill>
                  <a:srgbClr val="272525"/>
                </a:solidFill>
                <a:latin typeface="Source Sans Pro" pitchFamily="34" charset="0"/>
                <a:ea typeface="Source Sans Pro" pitchFamily="34" charset="-122"/>
                <a:cs typeface="Source Sans Pro" pitchFamily="34" charset="-120"/>
              </a:rPr>
              <a:t> </a:t>
            </a:r>
            <a:r>
              <a:rPr lang="en-US" kern="0" spc="-22" dirty="0" err="1">
                <a:solidFill>
                  <a:srgbClr val="272525"/>
                </a:solidFill>
                <a:latin typeface="Source Sans Pro" pitchFamily="34" charset="0"/>
                <a:ea typeface="Source Sans Pro" pitchFamily="34" charset="-122"/>
                <a:cs typeface="Source Sans Pro" pitchFamily="34" charset="-120"/>
              </a:rPr>
              <a:t>adiposode</a:t>
            </a:r>
            <a:r>
              <a:rPr lang="en-US" kern="0" spc="-22" dirty="0">
                <a:solidFill>
                  <a:srgbClr val="272525"/>
                </a:solidFill>
                <a:latin typeface="Source Sans Pro" pitchFamily="34" charset="0"/>
                <a:ea typeface="Source Sans Pro" pitchFamily="34" charset="-122"/>
                <a:cs typeface="Source Sans Pro" pitchFamily="34" charset="-120"/>
              </a:rPr>
              <a:t> </a:t>
            </a:r>
            <a:r>
              <a:rPr lang="en-US" kern="0" spc="-22" dirty="0" err="1">
                <a:solidFill>
                  <a:srgbClr val="272525"/>
                </a:solidFill>
                <a:latin typeface="Source Sans Pro" pitchFamily="34" charset="0"/>
                <a:ea typeface="Source Sans Pro" pitchFamily="34" charset="-122"/>
                <a:cs typeface="Source Sans Pro" pitchFamily="34" charset="-120"/>
              </a:rPr>
              <a:t>los</a:t>
            </a:r>
            <a:r>
              <a:rPr lang="en-US" kern="0" spc="-22" dirty="0">
                <a:solidFill>
                  <a:srgbClr val="272525"/>
                </a:solidFill>
                <a:latin typeface="Source Sans Pro" pitchFamily="34" charset="0"/>
                <a:ea typeface="Source Sans Pro" pitchFamily="34" charset="-122"/>
                <a:cs typeface="Source Sans Pro" pitchFamily="34" charset="-120"/>
              </a:rPr>
              <a:t> </a:t>
            </a:r>
          </a:p>
          <a:p>
            <a:pPr marL="0" indent="0" algn="l">
              <a:lnSpc>
                <a:spcPts val="1400"/>
              </a:lnSpc>
              <a:buNone/>
            </a:pPr>
            <a:endParaRPr lang="en-US" kern="0" spc="-22" dirty="0">
              <a:solidFill>
                <a:srgbClr val="272525"/>
              </a:solidFill>
              <a:latin typeface="Source Sans Pro" pitchFamily="34" charset="0"/>
              <a:ea typeface="Source Sans Pro" pitchFamily="34" charset="-122"/>
              <a:cs typeface="Source Sans Pro" pitchFamily="34" charset="-120"/>
            </a:endParaRPr>
          </a:p>
          <a:p>
            <a:pPr marL="0" indent="0" algn="l">
              <a:lnSpc>
                <a:spcPts val="1400"/>
              </a:lnSpc>
              <a:buNone/>
            </a:pPr>
            <a:r>
              <a:rPr lang="en-US" kern="0" spc="-22" dirty="0" err="1">
                <a:solidFill>
                  <a:srgbClr val="272525"/>
                </a:solidFill>
                <a:latin typeface="Source Sans Pro" pitchFamily="34" charset="0"/>
                <a:ea typeface="Source Sans Pro" pitchFamily="34" charset="-122"/>
                <a:cs typeface="Source Sans Pro" pitchFamily="34" charset="-120"/>
              </a:rPr>
              <a:t>animales</a:t>
            </a:r>
            <a:r>
              <a:rPr lang="en-US" kern="0" spc="-22" dirty="0">
                <a:solidFill>
                  <a:srgbClr val="272525"/>
                </a:solidFill>
                <a:latin typeface="Source Sans Pro" pitchFamily="34" charset="0"/>
                <a:ea typeface="Source Sans Pro" pitchFamily="34" charset="-122"/>
                <a:cs typeface="Source Sans Pro" pitchFamily="34" charset="-120"/>
              </a:rPr>
              <a:t> o </a:t>
            </a:r>
            <a:r>
              <a:rPr lang="en-US" kern="0" spc="-22" dirty="0" err="1">
                <a:solidFill>
                  <a:srgbClr val="272525"/>
                </a:solidFill>
                <a:latin typeface="Source Sans Pro" pitchFamily="34" charset="0"/>
                <a:ea typeface="Source Sans Pro" pitchFamily="34" charset="-122"/>
                <a:cs typeface="Source Sans Pro" pitchFamily="34" charset="-120"/>
              </a:rPr>
              <a:t>en</a:t>
            </a:r>
            <a:r>
              <a:rPr lang="en-US" kern="0" spc="-22" dirty="0">
                <a:solidFill>
                  <a:srgbClr val="272525"/>
                </a:solidFill>
                <a:latin typeface="Source Sans Pro" pitchFamily="34" charset="0"/>
                <a:ea typeface="Source Sans Pro" pitchFamily="34" charset="-122"/>
                <a:cs typeface="Source Sans Pro" pitchFamily="34" charset="-120"/>
              </a:rPr>
              <a:t> forma de </a:t>
            </a:r>
            <a:r>
              <a:rPr lang="en-US" kern="0" spc="-22" dirty="0" err="1">
                <a:solidFill>
                  <a:srgbClr val="272525"/>
                </a:solidFill>
                <a:latin typeface="Source Sans Pro" pitchFamily="34" charset="0"/>
                <a:ea typeface="Source Sans Pro" pitchFamily="34" charset="-122"/>
                <a:cs typeface="Source Sans Pro" pitchFamily="34" charset="-120"/>
              </a:rPr>
              <a:t>aceites</a:t>
            </a:r>
            <a:r>
              <a:rPr lang="en-US" kern="0" spc="-22" dirty="0">
                <a:solidFill>
                  <a:srgbClr val="272525"/>
                </a:solidFill>
                <a:latin typeface="Source Sans Pro" pitchFamily="34" charset="0"/>
                <a:ea typeface="Source Sans Pro" pitchFamily="34" charset="-122"/>
                <a:cs typeface="Source Sans Pro" pitchFamily="34" charset="-120"/>
              </a:rPr>
              <a:t> </a:t>
            </a:r>
            <a:r>
              <a:rPr lang="en-US" kern="0" spc="-22" dirty="0" err="1">
                <a:solidFill>
                  <a:srgbClr val="272525"/>
                </a:solidFill>
                <a:latin typeface="Source Sans Pro" pitchFamily="34" charset="0"/>
                <a:ea typeface="Source Sans Pro" pitchFamily="34" charset="-122"/>
                <a:cs typeface="Source Sans Pro" pitchFamily="34" charset="-120"/>
              </a:rPr>
              <a:t>en</a:t>
            </a:r>
            <a:r>
              <a:rPr lang="en-US" kern="0" spc="-22" dirty="0">
                <a:solidFill>
                  <a:srgbClr val="272525"/>
                </a:solidFill>
                <a:latin typeface="Source Sans Pro" pitchFamily="34" charset="0"/>
                <a:ea typeface="Source Sans Pro" pitchFamily="34" charset="-122"/>
                <a:cs typeface="Source Sans Pro" pitchFamily="34" charset="-120"/>
              </a:rPr>
              <a:t> las </a:t>
            </a:r>
            <a:r>
              <a:rPr lang="en-US" kern="0" spc="-22" dirty="0" err="1">
                <a:solidFill>
                  <a:srgbClr val="272525"/>
                </a:solidFill>
                <a:latin typeface="Source Sans Pro" pitchFamily="34" charset="0"/>
                <a:ea typeface="Source Sans Pro" pitchFamily="34" charset="-122"/>
                <a:cs typeface="Source Sans Pro" pitchFamily="34" charset="-120"/>
              </a:rPr>
              <a:t>vacuolas</a:t>
            </a:r>
            <a:r>
              <a:rPr lang="en-US" kern="0" spc="-22" dirty="0">
                <a:solidFill>
                  <a:srgbClr val="272525"/>
                </a:solidFill>
                <a:latin typeface="Source Sans Pro" pitchFamily="34" charset="0"/>
                <a:ea typeface="Source Sans Pro" pitchFamily="34" charset="-122"/>
                <a:cs typeface="Source Sans Pro" pitchFamily="34" charset="-120"/>
              </a:rPr>
              <a:t> de </a:t>
            </a:r>
            <a:r>
              <a:rPr lang="en-US" kern="0" spc="-22" dirty="0" err="1">
                <a:solidFill>
                  <a:srgbClr val="272525"/>
                </a:solidFill>
                <a:latin typeface="Source Sans Pro" pitchFamily="34" charset="0"/>
                <a:ea typeface="Source Sans Pro" pitchFamily="34" charset="-122"/>
                <a:cs typeface="Source Sans Pro" pitchFamily="34" charset="-120"/>
              </a:rPr>
              <a:t>los</a:t>
            </a:r>
            <a:r>
              <a:rPr lang="en-US" kern="0" spc="-22" dirty="0">
                <a:solidFill>
                  <a:srgbClr val="272525"/>
                </a:solidFill>
                <a:latin typeface="Source Sans Pro" pitchFamily="34" charset="0"/>
                <a:ea typeface="Source Sans Pro" pitchFamily="34" charset="-122"/>
                <a:cs typeface="Source Sans Pro" pitchFamily="34" charset="-120"/>
              </a:rPr>
              <a:t> </a:t>
            </a:r>
            <a:r>
              <a:rPr lang="en-US" kern="0" spc="-22" dirty="0" err="1">
                <a:solidFill>
                  <a:srgbClr val="272525"/>
                </a:solidFill>
                <a:latin typeface="Source Sans Pro" pitchFamily="34" charset="0"/>
                <a:ea typeface="Source Sans Pro" pitchFamily="34" charset="-122"/>
                <a:cs typeface="Source Sans Pro" pitchFamily="34" charset="-120"/>
              </a:rPr>
              <a:t>frutos</a:t>
            </a:r>
            <a:r>
              <a:rPr lang="en-US" kern="0" spc="-22" dirty="0">
                <a:solidFill>
                  <a:srgbClr val="272525"/>
                </a:solidFill>
                <a:latin typeface="Source Sans Pro" pitchFamily="34" charset="0"/>
                <a:ea typeface="Source Sans Pro" pitchFamily="34" charset="-122"/>
                <a:cs typeface="Source Sans Pro" pitchFamily="34" charset="-120"/>
              </a:rPr>
              <a:t> y </a:t>
            </a:r>
            <a:r>
              <a:rPr lang="en-US" kern="0" spc="-22" dirty="0" err="1">
                <a:solidFill>
                  <a:srgbClr val="272525"/>
                </a:solidFill>
                <a:latin typeface="Source Sans Pro" pitchFamily="34" charset="0"/>
                <a:ea typeface="Source Sans Pro" pitchFamily="34" charset="-122"/>
                <a:cs typeface="Source Sans Pro" pitchFamily="34" charset="-120"/>
              </a:rPr>
              <a:t>en</a:t>
            </a:r>
            <a:r>
              <a:rPr lang="en-US" kern="0" spc="-22" dirty="0">
                <a:solidFill>
                  <a:srgbClr val="272525"/>
                </a:solidFill>
                <a:latin typeface="Source Sans Pro" pitchFamily="34" charset="0"/>
                <a:ea typeface="Source Sans Pro" pitchFamily="34" charset="-122"/>
                <a:cs typeface="Source Sans Pro" pitchFamily="34" charset="-120"/>
              </a:rPr>
              <a:t> las </a:t>
            </a:r>
            <a:r>
              <a:rPr lang="en-US" kern="0" spc="-22" dirty="0" err="1">
                <a:solidFill>
                  <a:srgbClr val="272525"/>
                </a:solidFill>
                <a:latin typeface="Source Sans Pro" pitchFamily="34" charset="0"/>
                <a:ea typeface="Source Sans Pro" pitchFamily="34" charset="-122"/>
                <a:cs typeface="Source Sans Pro" pitchFamily="34" charset="-120"/>
              </a:rPr>
              <a:t>semillas</a:t>
            </a:r>
            <a:r>
              <a:rPr lang="en-US" kern="0" spc="-22" dirty="0">
                <a:solidFill>
                  <a:srgbClr val="272525"/>
                </a:solidFill>
                <a:latin typeface="Source Sans Pro" pitchFamily="34" charset="0"/>
                <a:ea typeface="Source Sans Pro" pitchFamily="34" charset="-122"/>
                <a:cs typeface="Source Sans Pro" pitchFamily="34" charset="-120"/>
              </a:rPr>
              <a:t> de las </a:t>
            </a:r>
            <a:r>
              <a:rPr lang="en-US" kern="0" spc="-22" dirty="0" err="1">
                <a:solidFill>
                  <a:srgbClr val="272525"/>
                </a:solidFill>
                <a:latin typeface="Source Sans Pro" pitchFamily="34" charset="0"/>
                <a:ea typeface="Source Sans Pro" pitchFamily="34" charset="-122"/>
                <a:cs typeface="Source Sans Pro" pitchFamily="34" charset="-120"/>
              </a:rPr>
              <a:t>plantas</a:t>
            </a:r>
            <a:r>
              <a:rPr lang="en-US" kern="0" spc="-22" dirty="0">
                <a:solidFill>
                  <a:srgbClr val="272525"/>
                </a:solidFill>
                <a:latin typeface="Source Sans Pro" pitchFamily="34" charset="0"/>
                <a:ea typeface="Source Sans Pro" pitchFamily="34" charset="-122"/>
                <a:cs typeface="Source Sans Pro" pitchFamily="34" charset="-120"/>
              </a:rPr>
              <a:t> </a:t>
            </a:r>
            <a:r>
              <a:rPr lang="en-US" kern="0" spc="-22" dirty="0" err="1">
                <a:solidFill>
                  <a:srgbClr val="272525"/>
                </a:solidFill>
                <a:latin typeface="Source Sans Pro" pitchFamily="34" charset="0"/>
                <a:ea typeface="Source Sans Pro" pitchFamily="34" charset="-122"/>
                <a:cs typeface="Source Sans Pro" pitchFamily="34" charset="-120"/>
              </a:rPr>
              <a:t>oleaginosas</a:t>
            </a:r>
            <a:r>
              <a:rPr lang="en-US" kern="0" spc="-22" dirty="0">
                <a:solidFill>
                  <a:srgbClr val="272525"/>
                </a:solidFill>
                <a:latin typeface="Source Sans Pro" pitchFamily="34" charset="0"/>
                <a:ea typeface="Source Sans Pro" pitchFamily="34" charset="-122"/>
                <a:cs typeface="Source Sans Pro" pitchFamily="34" charset="-120"/>
              </a:rPr>
              <a:t>.</a:t>
            </a:r>
            <a:endParaRPr lang="en-US" dirty="0"/>
          </a:p>
        </p:txBody>
      </p:sp>
      <p:sp>
        <p:nvSpPr>
          <p:cNvPr id="9" name="Shape 6"/>
          <p:cNvSpPr/>
          <p:nvPr/>
        </p:nvSpPr>
        <p:spPr>
          <a:xfrm>
            <a:off x="4784407" y="3136821"/>
            <a:ext cx="9315569" cy="7620"/>
          </a:xfrm>
          <a:prstGeom prst="roundRect">
            <a:avLst>
              <a:gd name="adj" fmla="val 779626"/>
            </a:avLst>
          </a:prstGeom>
          <a:solidFill>
            <a:srgbClr val="DABADD"/>
          </a:solidFill>
          <a:ln/>
        </p:spPr>
        <p:txBody>
          <a:bodyPr/>
          <a:lstStyle/>
          <a:p>
            <a:endParaRPr lang="en-US"/>
          </a:p>
        </p:txBody>
      </p:sp>
      <p:pic>
        <p:nvPicPr>
          <p:cNvPr id="10" name="Image 1" descr="preencoded.png"/>
          <p:cNvPicPr>
            <a:picLocks noChangeAspect="1"/>
          </p:cNvPicPr>
          <p:nvPr/>
        </p:nvPicPr>
        <p:blipFill>
          <a:blip r:embed="rId4"/>
          <a:stretch>
            <a:fillRect/>
          </a:stretch>
        </p:blipFill>
        <p:spPr>
          <a:xfrm>
            <a:off x="2217063" y="3158371"/>
            <a:ext cx="3375898" cy="1288137"/>
          </a:xfrm>
          <a:prstGeom prst="rect">
            <a:avLst/>
          </a:prstGeom>
        </p:spPr>
      </p:pic>
      <p:sp>
        <p:nvSpPr>
          <p:cNvPr id="11" name="Text 7"/>
          <p:cNvSpPr/>
          <p:nvPr/>
        </p:nvSpPr>
        <p:spPr>
          <a:xfrm>
            <a:off x="3860721" y="3660934"/>
            <a:ext cx="88344" cy="282893"/>
          </a:xfrm>
          <a:prstGeom prst="rect">
            <a:avLst/>
          </a:prstGeom>
          <a:noFill/>
          <a:ln/>
        </p:spPr>
        <p:txBody>
          <a:bodyPr wrap="none" lIns="0" tIns="0" rIns="0" bIns="0" rtlCol="0" anchor="t"/>
          <a:lstStyle/>
          <a:p>
            <a:pPr marL="0" indent="0" algn="ctr">
              <a:lnSpc>
                <a:spcPts val="2200"/>
              </a:lnSpc>
              <a:buNone/>
            </a:pPr>
            <a:r>
              <a:rPr lang="en-US" sz="1350" kern="0" spc="-28" dirty="0">
                <a:solidFill>
                  <a:srgbClr val="000000"/>
                </a:solidFill>
                <a:latin typeface="Source Serif Pro Semi Bold" pitchFamily="34" charset="0"/>
                <a:ea typeface="Source Serif Pro Semi Bold" pitchFamily="34" charset="-122"/>
                <a:cs typeface="Source Serif Pro Semi Bold" pitchFamily="34" charset="-120"/>
              </a:rPr>
              <a:t>2</a:t>
            </a:r>
            <a:endParaRPr lang="en-US" sz="1350" dirty="0"/>
          </a:p>
        </p:txBody>
      </p:sp>
      <p:sp>
        <p:nvSpPr>
          <p:cNvPr id="12" name="Text 8"/>
          <p:cNvSpPr/>
          <p:nvPr/>
        </p:nvSpPr>
        <p:spPr>
          <a:xfrm>
            <a:off x="5734407" y="3299817"/>
            <a:ext cx="1664017" cy="208002"/>
          </a:xfrm>
          <a:prstGeom prst="rect">
            <a:avLst/>
          </a:prstGeom>
          <a:noFill/>
          <a:ln/>
        </p:spPr>
        <p:txBody>
          <a:bodyPr wrap="none" lIns="0" tIns="0" rIns="0" bIns="0" rtlCol="0" anchor="t"/>
          <a:lstStyle/>
          <a:p>
            <a:pPr marL="0" indent="0" algn="l">
              <a:lnSpc>
                <a:spcPts val="1600"/>
              </a:lnSpc>
              <a:buNone/>
            </a:pPr>
            <a:r>
              <a:rPr lang="en-US" b="1" kern="0" spc="-26" dirty="0">
                <a:solidFill>
                  <a:srgbClr val="272525"/>
                </a:solidFill>
                <a:ea typeface="Source Serif Pro Semi Bold" pitchFamily="34" charset="-122"/>
                <a:cs typeface="Source Serif Pro Semi Bold" pitchFamily="34" charset="-120"/>
              </a:rPr>
              <a:t>Función estructural</a:t>
            </a:r>
            <a:endParaRPr lang="en-US" b="1" dirty="0"/>
          </a:p>
        </p:txBody>
      </p:sp>
      <p:sp>
        <p:nvSpPr>
          <p:cNvPr id="13" name="Text 9"/>
          <p:cNvSpPr/>
          <p:nvPr/>
        </p:nvSpPr>
        <p:spPr>
          <a:xfrm>
            <a:off x="5734407" y="3592592"/>
            <a:ext cx="7154585" cy="180975"/>
          </a:xfrm>
          <a:prstGeom prst="rect">
            <a:avLst/>
          </a:prstGeom>
          <a:noFill/>
          <a:ln/>
        </p:spPr>
        <p:txBody>
          <a:bodyPr wrap="none" lIns="0" tIns="0" rIns="0" bIns="0" rtlCol="0" anchor="t"/>
          <a:lstStyle/>
          <a:p>
            <a:pPr marL="0" indent="0" algn="l">
              <a:lnSpc>
                <a:spcPts val="1400"/>
              </a:lnSpc>
              <a:buNone/>
            </a:pPr>
            <a:r>
              <a:rPr lang="en-US" b="1" kern="0" spc="-22" dirty="0">
                <a:solidFill>
                  <a:srgbClr val="5CC97B"/>
                </a:solidFill>
                <a:latin typeface="Source Sans Pro" pitchFamily="34" charset="0"/>
                <a:ea typeface="Source Sans Pro" pitchFamily="34" charset="-122"/>
                <a:cs typeface="Source Sans Pro" pitchFamily="34" charset="-120"/>
              </a:rPr>
              <a:t>Ceras</a:t>
            </a:r>
            <a:r>
              <a:rPr lang="en-US" b="1" kern="0" spc="-22" dirty="0">
                <a:solidFill>
                  <a:srgbClr val="272525"/>
                </a:solidFill>
                <a:latin typeface="Source Sans Pro" pitchFamily="34" charset="0"/>
                <a:ea typeface="Source Sans Pro" pitchFamily="34" charset="-122"/>
                <a:cs typeface="Source Sans Pro" pitchFamily="34" charset="-120"/>
              </a:rPr>
              <a:t> </a:t>
            </a:r>
            <a:r>
              <a:rPr lang="en-US" kern="0" spc="-22" dirty="0">
                <a:solidFill>
                  <a:srgbClr val="272525"/>
                </a:solidFill>
                <a:latin typeface="Source Sans Pro" pitchFamily="34" charset="0"/>
                <a:ea typeface="Source Sans Pro" pitchFamily="34" charset="-122"/>
                <a:cs typeface="Source Sans Pro" pitchFamily="34" charset="-120"/>
              </a:rPr>
              <a:t>Capa protectora e impermeabilizante pelo, las uñas, la piel y el </a:t>
            </a:r>
            <a:r>
              <a:rPr lang="en-US" kern="0" spc="-22" dirty="0" err="1">
                <a:solidFill>
                  <a:srgbClr val="272525"/>
                </a:solidFill>
                <a:latin typeface="Source Sans Pro" pitchFamily="34" charset="0"/>
                <a:ea typeface="Source Sans Pro" pitchFamily="34" charset="-122"/>
                <a:cs typeface="Source Sans Pro" pitchFamily="34" charset="-120"/>
              </a:rPr>
              <a:t>exoesqueleto</a:t>
            </a:r>
            <a:r>
              <a:rPr lang="en-US" kern="0" spc="-22" dirty="0">
                <a:solidFill>
                  <a:srgbClr val="272525"/>
                </a:solidFill>
                <a:latin typeface="Source Sans Pro" pitchFamily="34" charset="0"/>
                <a:ea typeface="Source Sans Pro" pitchFamily="34" charset="-122"/>
                <a:cs typeface="Source Sans Pro" pitchFamily="34" charset="-120"/>
              </a:rPr>
              <a:t> de</a:t>
            </a:r>
          </a:p>
          <a:p>
            <a:pPr marL="0" indent="0" algn="l">
              <a:lnSpc>
                <a:spcPts val="1400"/>
              </a:lnSpc>
              <a:buNone/>
            </a:pPr>
            <a:r>
              <a:rPr lang="en-US" kern="0" spc="-22" dirty="0">
                <a:solidFill>
                  <a:srgbClr val="272525"/>
                </a:solidFill>
                <a:latin typeface="Source Sans Pro" pitchFamily="34" charset="0"/>
                <a:ea typeface="Source Sans Pro" pitchFamily="34" charset="-122"/>
                <a:cs typeface="Source Sans Pro" pitchFamily="34" charset="-120"/>
              </a:rPr>
              <a:t> </a:t>
            </a:r>
            <a:r>
              <a:rPr lang="en-US" kern="0" spc="-22" dirty="0" err="1">
                <a:solidFill>
                  <a:srgbClr val="272525"/>
                </a:solidFill>
                <a:latin typeface="Source Sans Pro" pitchFamily="34" charset="0"/>
                <a:ea typeface="Source Sans Pro" pitchFamily="34" charset="-122"/>
                <a:cs typeface="Source Sans Pro" pitchFamily="34" charset="-120"/>
              </a:rPr>
              <a:t>los</a:t>
            </a:r>
            <a:r>
              <a:rPr lang="en-US" kern="0" spc="-22" dirty="0">
                <a:solidFill>
                  <a:srgbClr val="272525"/>
                </a:solidFill>
                <a:latin typeface="Source Sans Pro" pitchFamily="34" charset="0"/>
                <a:ea typeface="Source Sans Pro" pitchFamily="34" charset="-122"/>
                <a:cs typeface="Source Sans Pro" pitchFamily="34" charset="-120"/>
              </a:rPr>
              <a:t> </a:t>
            </a:r>
            <a:r>
              <a:rPr lang="en-US" kern="0" spc="-22" dirty="0" err="1">
                <a:solidFill>
                  <a:srgbClr val="272525"/>
                </a:solidFill>
                <a:latin typeface="Source Sans Pro" pitchFamily="34" charset="0"/>
                <a:ea typeface="Source Sans Pro" pitchFamily="34" charset="-122"/>
                <a:cs typeface="Source Sans Pro" pitchFamily="34" charset="-120"/>
              </a:rPr>
              <a:t>insectos</a:t>
            </a:r>
            <a:r>
              <a:rPr lang="en-US" kern="0" spc="-22" dirty="0">
                <a:solidFill>
                  <a:srgbClr val="272525"/>
                </a:solidFill>
                <a:latin typeface="Source Sans Pro" pitchFamily="34" charset="0"/>
                <a:ea typeface="Source Sans Pro" pitchFamily="34" charset="-122"/>
                <a:cs typeface="Source Sans Pro" pitchFamily="34" charset="-120"/>
              </a:rPr>
              <a:t> y </a:t>
            </a:r>
            <a:r>
              <a:rPr lang="en-US" kern="0" spc="-22" dirty="0" err="1">
                <a:solidFill>
                  <a:srgbClr val="272525"/>
                </a:solidFill>
                <a:latin typeface="Source Sans Pro" pitchFamily="34" charset="0"/>
                <a:ea typeface="Source Sans Pro" pitchFamily="34" charset="-122"/>
                <a:cs typeface="Source Sans Pro" pitchFamily="34" charset="-120"/>
              </a:rPr>
              <a:t>alrededor</a:t>
            </a:r>
            <a:r>
              <a:rPr lang="en-US" kern="0" spc="-22" dirty="0">
                <a:solidFill>
                  <a:srgbClr val="272525"/>
                </a:solidFill>
                <a:latin typeface="Source Sans Pro" pitchFamily="34" charset="0"/>
                <a:ea typeface="Source Sans Pro" pitchFamily="34" charset="-122"/>
                <a:cs typeface="Source Sans Pro" pitchFamily="34" charset="-120"/>
              </a:rPr>
              <a:t> del </a:t>
            </a:r>
            <a:r>
              <a:rPr lang="en-US" kern="0" spc="-22" dirty="0" err="1">
                <a:solidFill>
                  <a:srgbClr val="272525"/>
                </a:solidFill>
                <a:latin typeface="Source Sans Pro" pitchFamily="34" charset="0"/>
                <a:ea typeface="Source Sans Pro" pitchFamily="34" charset="-122"/>
                <a:cs typeface="Source Sans Pro" pitchFamily="34" charset="-120"/>
              </a:rPr>
              <a:t>fruto</a:t>
            </a:r>
            <a:r>
              <a:rPr lang="en-US" kern="0" spc="-22" dirty="0">
                <a:solidFill>
                  <a:srgbClr val="272525"/>
                </a:solidFill>
                <a:latin typeface="Source Sans Pro" pitchFamily="34" charset="0"/>
                <a:ea typeface="Source Sans Pro" pitchFamily="34" charset="-122"/>
                <a:cs typeface="Source Sans Pro" pitchFamily="34" charset="-120"/>
              </a:rPr>
              <a:t>, las hojas y </a:t>
            </a:r>
            <a:r>
              <a:rPr lang="en-US" kern="0" spc="-22" dirty="0" err="1">
                <a:solidFill>
                  <a:srgbClr val="272525"/>
                </a:solidFill>
                <a:latin typeface="Source Sans Pro" pitchFamily="34" charset="0"/>
                <a:ea typeface="Source Sans Pro" pitchFamily="34" charset="-122"/>
                <a:cs typeface="Source Sans Pro" pitchFamily="34" charset="-120"/>
              </a:rPr>
              <a:t>los</a:t>
            </a:r>
            <a:r>
              <a:rPr lang="en-US" kern="0" spc="-22" dirty="0">
                <a:solidFill>
                  <a:srgbClr val="272525"/>
                </a:solidFill>
                <a:latin typeface="Source Sans Pro" pitchFamily="34" charset="0"/>
                <a:ea typeface="Source Sans Pro" pitchFamily="34" charset="-122"/>
                <a:cs typeface="Source Sans Pro" pitchFamily="34" charset="-120"/>
              </a:rPr>
              <a:t> </a:t>
            </a:r>
            <a:r>
              <a:rPr lang="en-US" kern="0" spc="-22" dirty="0" err="1">
                <a:solidFill>
                  <a:srgbClr val="272525"/>
                </a:solidFill>
                <a:latin typeface="Source Sans Pro" pitchFamily="34" charset="0"/>
                <a:ea typeface="Source Sans Pro" pitchFamily="34" charset="-122"/>
                <a:cs typeface="Source Sans Pro" pitchFamily="34" charset="-120"/>
              </a:rPr>
              <a:t>tallos</a:t>
            </a:r>
            <a:r>
              <a:rPr lang="en-US" kern="0" spc="-22" dirty="0">
                <a:solidFill>
                  <a:srgbClr val="272525"/>
                </a:solidFill>
                <a:latin typeface="Source Sans Pro" pitchFamily="34" charset="0"/>
                <a:ea typeface="Source Sans Pro" pitchFamily="34" charset="-122"/>
                <a:cs typeface="Source Sans Pro" pitchFamily="34" charset="-120"/>
              </a:rPr>
              <a:t> </a:t>
            </a:r>
            <a:r>
              <a:rPr lang="en-US" kern="0" spc="-22" dirty="0" err="1">
                <a:solidFill>
                  <a:srgbClr val="272525"/>
                </a:solidFill>
                <a:latin typeface="Source Sans Pro" pitchFamily="34" charset="0"/>
                <a:ea typeface="Source Sans Pro" pitchFamily="34" charset="-122"/>
                <a:cs typeface="Source Sans Pro" pitchFamily="34" charset="-120"/>
              </a:rPr>
              <a:t>tiernos</a:t>
            </a:r>
            <a:r>
              <a:rPr lang="en-US" kern="0" spc="-22" dirty="0">
                <a:solidFill>
                  <a:srgbClr val="272525"/>
                </a:solidFill>
                <a:latin typeface="Source Sans Pro" pitchFamily="34" charset="0"/>
                <a:ea typeface="Source Sans Pro" pitchFamily="34" charset="-122"/>
                <a:cs typeface="Source Sans Pro" pitchFamily="34" charset="-120"/>
              </a:rPr>
              <a:t> de las </a:t>
            </a:r>
            <a:r>
              <a:rPr lang="en-US" kern="0" spc="-22" dirty="0" err="1">
                <a:solidFill>
                  <a:srgbClr val="272525"/>
                </a:solidFill>
                <a:latin typeface="Source Sans Pro" pitchFamily="34" charset="0"/>
                <a:ea typeface="Source Sans Pro" pitchFamily="34" charset="-122"/>
                <a:cs typeface="Source Sans Pro" pitchFamily="34" charset="-120"/>
              </a:rPr>
              <a:t>plantas</a:t>
            </a:r>
            <a:r>
              <a:rPr lang="en-US" kern="0" spc="-22" dirty="0">
                <a:solidFill>
                  <a:srgbClr val="272525"/>
                </a:solidFill>
                <a:latin typeface="Source Sans Pro" pitchFamily="34" charset="0"/>
                <a:ea typeface="Source Sans Pro" pitchFamily="34" charset="-122"/>
                <a:cs typeface="Source Sans Pro" pitchFamily="34" charset="-120"/>
              </a:rPr>
              <a:t>. </a:t>
            </a:r>
            <a:endParaRPr lang="en-US" dirty="0"/>
          </a:p>
        </p:txBody>
      </p:sp>
      <p:sp>
        <p:nvSpPr>
          <p:cNvPr id="14" name="Text 10"/>
          <p:cNvSpPr/>
          <p:nvPr/>
        </p:nvSpPr>
        <p:spPr>
          <a:xfrm>
            <a:off x="5734407" y="4032014"/>
            <a:ext cx="7154585" cy="180975"/>
          </a:xfrm>
          <a:prstGeom prst="rect">
            <a:avLst/>
          </a:prstGeom>
          <a:noFill/>
          <a:ln/>
        </p:spPr>
        <p:txBody>
          <a:bodyPr wrap="none" lIns="0" tIns="0" rIns="0" bIns="0" rtlCol="0" anchor="t"/>
          <a:lstStyle/>
          <a:p>
            <a:pPr marL="0" indent="0" algn="l">
              <a:lnSpc>
                <a:spcPts val="1400"/>
              </a:lnSpc>
              <a:buNone/>
            </a:pPr>
            <a:r>
              <a:rPr lang="en-US" b="1" kern="0" spc="-22" dirty="0">
                <a:solidFill>
                  <a:srgbClr val="5CC97B"/>
                </a:solidFill>
                <a:latin typeface="Source Sans Pro" pitchFamily="34" charset="0"/>
                <a:ea typeface="Source Sans Pro" pitchFamily="34" charset="-122"/>
                <a:cs typeface="Source Sans Pro" pitchFamily="34" charset="-120"/>
              </a:rPr>
              <a:t>Triglicéridos</a:t>
            </a:r>
            <a:r>
              <a:rPr lang="en-US" kern="0" spc="-22" dirty="0">
                <a:solidFill>
                  <a:srgbClr val="272525"/>
                </a:solidFill>
                <a:latin typeface="Source Sans Pro" pitchFamily="34" charset="0"/>
                <a:ea typeface="Source Sans Pro" pitchFamily="34" charset="-122"/>
                <a:cs typeface="Source Sans Pro" pitchFamily="34" charset="-120"/>
              </a:rPr>
              <a:t> Intervienen en la construcción de las membranas en las bacterias y las plantas </a:t>
            </a:r>
            <a:endParaRPr lang="en-US" dirty="0"/>
          </a:p>
        </p:txBody>
      </p:sp>
      <p:sp>
        <p:nvSpPr>
          <p:cNvPr id="15" name="Text 11"/>
          <p:cNvSpPr/>
          <p:nvPr/>
        </p:nvSpPr>
        <p:spPr>
          <a:xfrm>
            <a:off x="5734407" y="4270415"/>
            <a:ext cx="7154585" cy="180975"/>
          </a:xfrm>
          <a:prstGeom prst="rect">
            <a:avLst/>
          </a:prstGeom>
          <a:noFill/>
          <a:ln/>
        </p:spPr>
        <p:txBody>
          <a:bodyPr wrap="none" lIns="0" tIns="0" rIns="0" bIns="0" rtlCol="0" anchor="t"/>
          <a:lstStyle/>
          <a:p>
            <a:pPr marL="0" indent="0" algn="l">
              <a:lnSpc>
                <a:spcPts val="1400"/>
              </a:lnSpc>
              <a:buNone/>
            </a:pPr>
            <a:r>
              <a:rPr lang="en-US" sz="1600" b="1" kern="0" spc="-22" dirty="0">
                <a:solidFill>
                  <a:srgbClr val="5CC97B"/>
                </a:solidFill>
                <a:latin typeface="Source Sans Pro" pitchFamily="34" charset="0"/>
                <a:ea typeface="Source Sans Pro" pitchFamily="34" charset="-122"/>
                <a:cs typeface="Source Sans Pro" pitchFamily="34" charset="-120"/>
              </a:rPr>
              <a:t>Colesterol</a:t>
            </a:r>
            <a:r>
              <a:rPr lang="en-US" sz="1600" kern="0" spc="-22" dirty="0">
                <a:solidFill>
                  <a:srgbClr val="272525"/>
                </a:solidFill>
                <a:latin typeface="Source Sans Pro" pitchFamily="34" charset="0"/>
                <a:ea typeface="Source Sans Pro" pitchFamily="34" charset="-122"/>
                <a:cs typeface="Source Sans Pro" pitchFamily="34" charset="-120"/>
              </a:rPr>
              <a:t> Forma parte de la membrana citoplasmática aportando rigidez a su estructura.</a:t>
            </a:r>
            <a:endParaRPr lang="en-US" sz="1600" dirty="0"/>
          </a:p>
        </p:txBody>
      </p:sp>
      <p:sp>
        <p:nvSpPr>
          <p:cNvPr id="16" name="Shape 12"/>
          <p:cNvSpPr/>
          <p:nvPr/>
        </p:nvSpPr>
        <p:spPr>
          <a:xfrm>
            <a:off x="5628323" y="4460319"/>
            <a:ext cx="8471654" cy="7620"/>
          </a:xfrm>
          <a:prstGeom prst="roundRect">
            <a:avLst>
              <a:gd name="adj" fmla="val 779626"/>
            </a:avLst>
          </a:prstGeom>
          <a:solidFill>
            <a:srgbClr val="FCEC99"/>
          </a:solidFill>
          <a:ln/>
        </p:spPr>
        <p:txBody>
          <a:bodyPr/>
          <a:lstStyle/>
          <a:p>
            <a:endParaRPr lang="en-US"/>
          </a:p>
        </p:txBody>
      </p:sp>
      <p:pic>
        <p:nvPicPr>
          <p:cNvPr id="17" name="Image 2" descr="preencoded.png"/>
          <p:cNvPicPr>
            <a:picLocks noChangeAspect="1"/>
          </p:cNvPicPr>
          <p:nvPr/>
        </p:nvPicPr>
        <p:blipFill>
          <a:blip r:embed="rId5"/>
          <a:stretch>
            <a:fillRect/>
          </a:stretch>
        </p:blipFill>
        <p:spPr>
          <a:xfrm>
            <a:off x="1373148" y="4481870"/>
            <a:ext cx="5063847" cy="1288137"/>
          </a:xfrm>
          <a:prstGeom prst="rect">
            <a:avLst/>
          </a:prstGeom>
        </p:spPr>
      </p:pic>
      <p:sp>
        <p:nvSpPr>
          <p:cNvPr id="18" name="Text 13"/>
          <p:cNvSpPr/>
          <p:nvPr/>
        </p:nvSpPr>
        <p:spPr>
          <a:xfrm>
            <a:off x="3860840" y="4984432"/>
            <a:ext cx="88344" cy="282893"/>
          </a:xfrm>
          <a:prstGeom prst="rect">
            <a:avLst/>
          </a:prstGeom>
          <a:noFill/>
          <a:ln/>
        </p:spPr>
        <p:txBody>
          <a:bodyPr wrap="none" lIns="0" tIns="0" rIns="0" bIns="0" rtlCol="0" anchor="t"/>
          <a:lstStyle/>
          <a:p>
            <a:pPr marL="0" indent="0" algn="ctr">
              <a:lnSpc>
                <a:spcPts val="2200"/>
              </a:lnSpc>
              <a:buNone/>
            </a:pPr>
            <a:r>
              <a:rPr lang="en-US" sz="1350" kern="0" spc="-28" dirty="0">
                <a:solidFill>
                  <a:srgbClr val="272525"/>
                </a:solidFill>
                <a:latin typeface="Source Serif Pro Semi Bold" pitchFamily="34" charset="0"/>
                <a:ea typeface="Source Serif Pro Semi Bold" pitchFamily="34" charset="-122"/>
                <a:cs typeface="Source Serif Pro Semi Bold" pitchFamily="34" charset="-120"/>
              </a:rPr>
              <a:t>3</a:t>
            </a:r>
            <a:endParaRPr lang="en-US" sz="1350" dirty="0"/>
          </a:p>
        </p:txBody>
      </p:sp>
      <p:sp>
        <p:nvSpPr>
          <p:cNvPr id="19" name="Text 14"/>
          <p:cNvSpPr/>
          <p:nvPr/>
        </p:nvSpPr>
        <p:spPr>
          <a:xfrm>
            <a:off x="6578441" y="4623316"/>
            <a:ext cx="1664017" cy="208002"/>
          </a:xfrm>
          <a:prstGeom prst="rect">
            <a:avLst/>
          </a:prstGeom>
          <a:noFill/>
          <a:ln/>
        </p:spPr>
        <p:txBody>
          <a:bodyPr wrap="none" lIns="0" tIns="0" rIns="0" bIns="0" rtlCol="0" anchor="t"/>
          <a:lstStyle/>
          <a:p>
            <a:pPr marL="0" indent="0" algn="l">
              <a:lnSpc>
                <a:spcPts val="1600"/>
              </a:lnSpc>
              <a:buNone/>
            </a:pPr>
            <a:r>
              <a:rPr lang="en-US" b="1" kern="0" spc="-26" dirty="0">
                <a:solidFill>
                  <a:srgbClr val="272525"/>
                </a:solidFill>
                <a:latin typeface="Source Serif Pro Semi Bold" pitchFamily="34" charset="0"/>
                <a:ea typeface="Source Serif Pro Semi Bold" pitchFamily="34" charset="-122"/>
                <a:cs typeface="Source Serif Pro Semi Bold" pitchFamily="34" charset="-120"/>
              </a:rPr>
              <a:t>Función Vitamínica</a:t>
            </a:r>
            <a:endParaRPr lang="en-US" b="1" dirty="0"/>
          </a:p>
        </p:txBody>
      </p:sp>
      <p:sp>
        <p:nvSpPr>
          <p:cNvPr id="20" name="Text 15"/>
          <p:cNvSpPr/>
          <p:nvPr/>
        </p:nvSpPr>
        <p:spPr>
          <a:xfrm>
            <a:off x="6578441" y="4916091"/>
            <a:ext cx="5694402" cy="180975"/>
          </a:xfrm>
          <a:prstGeom prst="rect">
            <a:avLst/>
          </a:prstGeom>
          <a:noFill/>
          <a:ln/>
        </p:spPr>
        <p:txBody>
          <a:bodyPr wrap="none" lIns="0" tIns="0" rIns="0" bIns="0" rtlCol="0" anchor="t"/>
          <a:lstStyle/>
          <a:p>
            <a:pPr marL="0" indent="0" algn="l">
              <a:lnSpc>
                <a:spcPts val="1400"/>
              </a:lnSpc>
              <a:buNone/>
            </a:pPr>
            <a:r>
              <a:rPr lang="en-US" sz="1600" kern="0" spc="-22" dirty="0">
                <a:solidFill>
                  <a:srgbClr val="FFA44F"/>
                </a:solidFill>
                <a:latin typeface="Source Sans Pro" pitchFamily="34" charset="0"/>
                <a:ea typeface="Source Sans Pro" pitchFamily="34" charset="-122"/>
                <a:cs typeface="Source Sans Pro" pitchFamily="34" charset="-120"/>
              </a:rPr>
              <a:t>Ácido linoleico Ácido linolénico Ácido araquidónico</a:t>
            </a:r>
            <a:r>
              <a:rPr lang="en-US" sz="1600" kern="0" spc="-22" dirty="0">
                <a:solidFill>
                  <a:srgbClr val="272525"/>
                </a:solidFill>
                <a:latin typeface="Source Sans Pro" pitchFamily="34" charset="0"/>
                <a:ea typeface="Source Sans Pro" pitchFamily="34" charset="-122"/>
                <a:cs typeface="Source Sans Pro" pitchFamily="34" charset="-120"/>
              </a:rPr>
              <a:t> Son ácidos grasos </a:t>
            </a:r>
            <a:r>
              <a:rPr lang="en-US" sz="1600" kern="0" spc="-22" dirty="0" err="1">
                <a:solidFill>
                  <a:srgbClr val="272525"/>
                </a:solidFill>
                <a:latin typeface="Source Sans Pro" pitchFamily="34" charset="0"/>
                <a:ea typeface="Source Sans Pro" pitchFamily="34" charset="-122"/>
                <a:cs typeface="Source Sans Pro" pitchFamily="34" charset="-120"/>
              </a:rPr>
              <a:t>esenciales</a:t>
            </a:r>
            <a:r>
              <a:rPr lang="en-US" sz="1600" kern="0" spc="-22" dirty="0">
                <a:solidFill>
                  <a:srgbClr val="272525"/>
                </a:solidFill>
                <a:latin typeface="Source Sans Pro" pitchFamily="34" charset="0"/>
                <a:ea typeface="Source Sans Pro" pitchFamily="34" charset="-122"/>
                <a:cs typeface="Source Sans Pro" pitchFamily="34" charset="-120"/>
              </a:rPr>
              <a:t> indispensables</a:t>
            </a:r>
          </a:p>
          <a:p>
            <a:pPr marL="0" indent="0" algn="l">
              <a:lnSpc>
                <a:spcPts val="1400"/>
              </a:lnSpc>
              <a:buNone/>
            </a:pPr>
            <a:r>
              <a:rPr lang="en-US" sz="1600" kern="0" spc="-22" dirty="0">
                <a:solidFill>
                  <a:srgbClr val="272525"/>
                </a:solidFill>
                <a:latin typeface="Source Sans Pro" pitchFamily="34" charset="0"/>
                <a:ea typeface="Source Sans Pro" pitchFamily="34" charset="-122"/>
                <a:cs typeface="Source Sans Pro" pitchFamily="34" charset="-120"/>
              </a:rPr>
              <a:t> en la formación de membranas. </a:t>
            </a:r>
          </a:p>
          <a:p>
            <a:pPr marL="0" indent="0" algn="l">
              <a:lnSpc>
                <a:spcPts val="1400"/>
              </a:lnSpc>
              <a:buNone/>
            </a:pPr>
            <a:endParaRPr lang="en-US" sz="1600" dirty="0"/>
          </a:p>
        </p:txBody>
      </p:sp>
      <p:sp>
        <p:nvSpPr>
          <p:cNvPr id="21" name="Text 16"/>
          <p:cNvSpPr/>
          <p:nvPr/>
        </p:nvSpPr>
        <p:spPr>
          <a:xfrm>
            <a:off x="6578441" y="5277565"/>
            <a:ext cx="5694402" cy="180975"/>
          </a:xfrm>
          <a:prstGeom prst="rect">
            <a:avLst/>
          </a:prstGeom>
          <a:noFill/>
          <a:ln/>
        </p:spPr>
        <p:txBody>
          <a:bodyPr wrap="none" lIns="0" tIns="0" rIns="0" bIns="0" rtlCol="0" anchor="t"/>
          <a:lstStyle/>
          <a:p>
            <a:pPr marL="0" indent="0" algn="l">
              <a:lnSpc>
                <a:spcPts val="1400"/>
              </a:lnSpc>
              <a:buNone/>
            </a:pPr>
            <a:r>
              <a:rPr lang="en-US" kern="0" spc="-22" dirty="0">
                <a:solidFill>
                  <a:srgbClr val="FFA44F"/>
                </a:solidFill>
                <a:latin typeface="Source Sans Pro" pitchFamily="34" charset="0"/>
                <a:ea typeface="Source Sans Pro" pitchFamily="34" charset="-122"/>
                <a:cs typeface="Source Sans Pro" pitchFamily="34" charset="-120"/>
              </a:rPr>
              <a:t>Terpenos </a:t>
            </a:r>
            <a:r>
              <a:rPr lang="en-US" kern="0" spc="-22" dirty="0">
                <a:solidFill>
                  <a:srgbClr val="272525"/>
                </a:solidFill>
                <a:latin typeface="Source Sans Pro" pitchFamily="34" charset="0"/>
                <a:ea typeface="Source Sans Pro" pitchFamily="34" charset="-122"/>
                <a:cs typeface="Source Sans Pro" pitchFamily="34" charset="-120"/>
              </a:rPr>
              <a:t>Vitamina A, Vitamina E, Vitamina K</a:t>
            </a:r>
            <a:endParaRPr lang="en-US" dirty="0"/>
          </a:p>
        </p:txBody>
      </p:sp>
      <p:sp>
        <p:nvSpPr>
          <p:cNvPr id="22" name="Text 17"/>
          <p:cNvSpPr/>
          <p:nvPr/>
        </p:nvSpPr>
        <p:spPr>
          <a:xfrm>
            <a:off x="6578441" y="5530452"/>
            <a:ext cx="5694402" cy="180975"/>
          </a:xfrm>
          <a:prstGeom prst="rect">
            <a:avLst/>
          </a:prstGeom>
          <a:noFill/>
          <a:ln/>
        </p:spPr>
        <p:txBody>
          <a:bodyPr wrap="none" lIns="0" tIns="0" rIns="0" bIns="0" rtlCol="0" anchor="t"/>
          <a:lstStyle/>
          <a:p>
            <a:pPr marL="0" indent="0" algn="l">
              <a:lnSpc>
                <a:spcPts val="1400"/>
              </a:lnSpc>
              <a:buNone/>
            </a:pPr>
            <a:r>
              <a:rPr lang="en-US" kern="0" spc="-22" dirty="0">
                <a:solidFill>
                  <a:srgbClr val="FFA44F"/>
                </a:solidFill>
                <a:latin typeface="Source Sans Pro" pitchFamily="34" charset="0"/>
                <a:ea typeface="Source Sans Pro" pitchFamily="34" charset="-122"/>
                <a:cs typeface="Source Sans Pro" pitchFamily="34" charset="-120"/>
              </a:rPr>
              <a:t>Esteroides </a:t>
            </a:r>
            <a:r>
              <a:rPr lang="en-US" kern="0" spc="-22" dirty="0">
                <a:solidFill>
                  <a:srgbClr val="272525"/>
                </a:solidFill>
                <a:latin typeface="Source Sans Pro" pitchFamily="34" charset="0"/>
                <a:ea typeface="Source Sans Pro" pitchFamily="34" charset="-122"/>
                <a:cs typeface="Source Sans Pro" pitchFamily="34" charset="-120"/>
              </a:rPr>
              <a:t>Vitamina D</a:t>
            </a:r>
            <a:endParaRPr lang="en-US" dirty="0"/>
          </a:p>
        </p:txBody>
      </p:sp>
      <p:sp>
        <p:nvSpPr>
          <p:cNvPr id="23" name="Shape 18"/>
          <p:cNvSpPr/>
          <p:nvPr/>
        </p:nvSpPr>
        <p:spPr>
          <a:xfrm>
            <a:off x="6472357" y="5783818"/>
            <a:ext cx="7627620" cy="7620"/>
          </a:xfrm>
          <a:prstGeom prst="roundRect">
            <a:avLst>
              <a:gd name="adj" fmla="val 779626"/>
            </a:avLst>
          </a:prstGeom>
          <a:solidFill>
            <a:srgbClr val="DABADD"/>
          </a:solidFill>
          <a:ln/>
        </p:spPr>
        <p:txBody>
          <a:bodyPr/>
          <a:lstStyle/>
          <a:p>
            <a:endParaRPr lang="en-US"/>
          </a:p>
        </p:txBody>
      </p:sp>
      <p:pic>
        <p:nvPicPr>
          <p:cNvPr id="24" name="Image 3" descr="preencoded.png"/>
          <p:cNvPicPr>
            <a:picLocks noChangeAspect="1"/>
          </p:cNvPicPr>
          <p:nvPr/>
        </p:nvPicPr>
        <p:blipFill>
          <a:blip r:embed="rId6"/>
          <a:stretch>
            <a:fillRect/>
          </a:stretch>
        </p:blipFill>
        <p:spPr>
          <a:xfrm>
            <a:off x="529114" y="5805368"/>
            <a:ext cx="6751915" cy="1288137"/>
          </a:xfrm>
          <a:prstGeom prst="rect">
            <a:avLst/>
          </a:prstGeom>
        </p:spPr>
      </p:pic>
      <p:sp>
        <p:nvSpPr>
          <p:cNvPr id="25" name="Text 19"/>
          <p:cNvSpPr/>
          <p:nvPr/>
        </p:nvSpPr>
        <p:spPr>
          <a:xfrm>
            <a:off x="3860840" y="6307931"/>
            <a:ext cx="88344" cy="282893"/>
          </a:xfrm>
          <a:prstGeom prst="rect">
            <a:avLst/>
          </a:prstGeom>
          <a:noFill/>
          <a:ln/>
        </p:spPr>
        <p:txBody>
          <a:bodyPr wrap="none" lIns="0" tIns="0" rIns="0" bIns="0" rtlCol="0" anchor="t"/>
          <a:lstStyle/>
          <a:p>
            <a:pPr marL="0" indent="0" algn="ctr">
              <a:lnSpc>
                <a:spcPts val="2200"/>
              </a:lnSpc>
              <a:buNone/>
            </a:pPr>
            <a:r>
              <a:rPr lang="en-US" sz="1350" kern="0" spc="-28" dirty="0">
                <a:solidFill>
                  <a:srgbClr val="000000"/>
                </a:solidFill>
                <a:latin typeface="Source Serif Pro Semi Bold" pitchFamily="34" charset="0"/>
                <a:ea typeface="Source Serif Pro Semi Bold" pitchFamily="34" charset="-122"/>
                <a:cs typeface="Source Serif Pro Semi Bold" pitchFamily="34" charset="-120"/>
              </a:rPr>
              <a:t>4</a:t>
            </a:r>
            <a:endParaRPr lang="en-US" sz="1350" dirty="0"/>
          </a:p>
        </p:txBody>
      </p:sp>
      <p:sp>
        <p:nvSpPr>
          <p:cNvPr id="26" name="Text 20"/>
          <p:cNvSpPr/>
          <p:nvPr/>
        </p:nvSpPr>
        <p:spPr>
          <a:xfrm>
            <a:off x="7097622" y="5952293"/>
            <a:ext cx="1664017" cy="208002"/>
          </a:xfrm>
          <a:prstGeom prst="rect">
            <a:avLst/>
          </a:prstGeom>
          <a:noFill/>
          <a:ln/>
        </p:spPr>
        <p:txBody>
          <a:bodyPr wrap="none" lIns="0" tIns="0" rIns="0" bIns="0" rtlCol="0" anchor="t"/>
          <a:lstStyle/>
          <a:p>
            <a:pPr marL="0" indent="0" algn="l">
              <a:lnSpc>
                <a:spcPts val="1600"/>
              </a:lnSpc>
              <a:buNone/>
            </a:pPr>
            <a:r>
              <a:rPr lang="en-US" b="1" kern="0" spc="-26" dirty="0">
                <a:solidFill>
                  <a:srgbClr val="272525"/>
                </a:solidFill>
                <a:latin typeface="Source Serif Pro Semi Bold" pitchFamily="34" charset="0"/>
                <a:ea typeface="Source Serif Pro Semi Bold" pitchFamily="34" charset="-122"/>
                <a:cs typeface="Source Serif Pro Semi Bold" pitchFamily="34" charset="-120"/>
              </a:rPr>
              <a:t>Función hormonal</a:t>
            </a:r>
            <a:endParaRPr lang="en-US" b="1" dirty="0"/>
          </a:p>
        </p:txBody>
      </p:sp>
      <p:sp>
        <p:nvSpPr>
          <p:cNvPr id="27" name="Text 21"/>
          <p:cNvSpPr/>
          <p:nvPr/>
        </p:nvSpPr>
        <p:spPr>
          <a:xfrm>
            <a:off x="7422475" y="6281976"/>
            <a:ext cx="6571417" cy="180975"/>
          </a:xfrm>
          <a:prstGeom prst="rect">
            <a:avLst/>
          </a:prstGeom>
          <a:noFill/>
          <a:ln/>
        </p:spPr>
        <p:txBody>
          <a:bodyPr wrap="none" lIns="0" tIns="0" rIns="0" bIns="0" rtlCol="0" anchor="t"/>
          <a:lstStyle/>
          <a:p>
            <a:pPr marL="0" indent="0" algn="l">
              <a:lnSpc>
                <a:spcPts val="1400"/>
              </a:lnSpc>
              <a:buNone/>
            </a:pPr>
            <a:r>
              <a:rPr lang="en-US" sz="1600" b="1" kern="0" spc="-22" dirty="0">
                <a:solidFill>
                  <a:srgbClr val="5CC97B"/>
                </a:solidFill>
                <a:latin typeface="Source Sans Pro" pitchFamily="34" charset="0"/>
                <a:ea typeface="Source Sans Pro" pitchFamily="34" charset="-122"/>
                <a:cs typeface="Source Sans Pro" pitchFamily="34" charset="-120"/>
              </a:rPr>
              <a:t>Esteroides</a:t>
            </a:r>
            <a:r>
              <a:rPr lang="en-US" sz="1600" b="1" kern="0" spc="-22" dirty="0">
                <a:solidFill>
                  <a:srgbClr val="272525"/>
                </a:solidFill>
                <a:latin typeface="Source Sans Pro" pitchFamily="34" charset="0"/>
                <a:ea typeface="Source Sans Pro" pitchFamily="34" charset="-122"/>
                <a:cs typeface="Source Sans Pro" pitchFamily="34" charset="-120"/>
              </a:rPr>
              <a:t> </a:t>
            </a:r>
            <a:r>
              <a:rPr lang="en-US" kern="0" spc="-22" dirty="0">
                <a:solidFill>
                  <a:srgbClr val="272525"/>
                </a:solidFill>
                <a:latin typeface="Source Sans Pro" pitchFamily="34" charset="0"/>
                <a:ea typeface="Source Sans Pro" pitchFamily="34" charset="-122"/>
                <a:cs typeface="Source Sans Pro" pitchFamily="34" charset="-120"/>
              </a:rPr>
              <a:t>Aldosterona</a:t>
            </a:r>
            <a:r>
              <a:rPr lang="en-US" sz="1600" kern="0" spc="-22" dirty="0">
                <a:solidFill>
                  <a:srgbClr val="272525"/>
                </a:solidFill>
                <a:latin typeface="Source Sans Pro" pitchFamily="34" charset="0"/>
                <a:ea typeface="Source Sans Pro" pitchFamily="34" charset="-122"/>
                <a:cs typeface="Source Sans Pro" pitchFamily="34" charset="-120"/>
              </a:rPr>
              <a:t>, Cortisona Hormonas  Ecdisona</a:t>
            </a:r>
            <a:endParaRPr lang="en-US" sz="1600" dirty="0"/>
          </a:p>
        </p:txBody>
      </p:sp>
      <p:sp>
        <p:nvSpPr>
          <p:cNvPr id="28" name="Text 22"/>
          <p:cNvSpPr/>
          <p:nvPr/>
        </p:nvSpPr>
        <p:spPr>
          <a:xfrm>
            <a:off x="7422475" y="6547723"/>
            <a:ext cx="6571417" cy="361950"/>
          </a:xfrm>
          <a:prstGeom prst="rect">
            <a:avLst/>
          </a:prstGeom>
          <a:noFill/>
          <a:ln/>
        </p:spPr>
        <p:txBody>
          <a:bodyPr wrap="square" lIns="0" tIns="0" rIns="0" bIns="0" rtlCol="0" anchor="t"/>
          <a:lstStyle/>
          <a:p>
            <a:pPr marL="0" indent="0" algn="l">
              <a:lnSpc>
                <a:spcPts val="1400"/>
              </a:lnSpc>
              <a:buNone/>
            </a:pPr>
            <a:r>
              <a:rPr lang="en-US" b="1" kern="0" spc="-22" dirty="0">
                <a:solidFill>
                  <a:srgbClr val="5CC97B"/>
                </a:solidFill>
                <a:latin typeface="Source Sans Pro" pitchFamily="34" charset="0"/>
                <a:ea typeface="Source Sans Pro" pitchFamily="34" charset="-122"/>
                <a:cs typeface="Source Sans Pro" pitchFamily="34" charset="-120"/>
              </a:rPr>
              <a:t>Prostaglandinas </a:t>
            </a:r>
            <a:r>
              <a:rPr lang="en-US" kern="0" spc="-22" dirty="0">
                <a:solidFill>
                  <a:srgbClr val="272525"/>
                </a:solidFill>
                <a:latin typeface="Source Sans Pro" pitchFamily="34" charset="0"/>
                <a:ea typeface="Source Sans Pro" pitchFamily="34" charset="-122"/>
                <a:cs typeface="Source Sans Pro" pitchFamily="34" charset="-120"/>
              </a:rPr>
              <a:t>Regulan diversas funciones: la vasodilatación, las</a:t>
            </a:r>
          </a:p>
          <a:p>
            <a:pPr marL="0" indent="0" algn="l">
              <a:lnSpc>
                <a:spcPts val="1400"/>
              </a:lnSpc>
              <a:buNone/>
            </a:pPr>
            <a:r>
              <a:rPr lang="en-US" kern="0" spc="-22" dirty="0">
                <a:solidFill>
                  <a:srgbClr val="272525"/>
                </a:solidFill>
                <a:latin typeface="Source Sans Pro" pitchFamily="34" charset="0"/>
                <a:ea typeface="Source Sans Pro" pitchFamily="34" charset="-122"/>
                <a:cs typeface="Source Sans Pro" pitchFamily="34" charset="-120"/>
              </a:rPr>
              <a:t> secreciones de las paredes del estómago, </a:t>
            </a:r>
            <a:r>
              <a:rPr lang="en-US" sz="2000" kern="0" spc="-22" dirty="0">
                <a:solidFill>
                  <a:srgbClr val="272525"/>
                </a:solidFill>
                <a:latin typeface="Source Sans Pro" pitchFamily="34" charset="0"/>
                <a:ea typeface="Source Sans Pro" pitchFamily="34" charset="-122"/>
                <a:cs typeface="Source Sans Pro" pitchFamily="34" charset="-120"/>
              </a:rPr>
              <a:t>la</a:t>
            </a:r>
            <a:r>
              <a:rPr lang="en-US" kern="0" spc="-22" dirty="0">
                <a:solidFill>
                  <a:srgbClr val="272525"/>
                </a:solidFill>
                <a:latin typeface="Source Sans Pro" pitchFamily="34" charset="0"/>
                <a:ea typeface="Source Sans Pro" pitchFamily="34" charset="-122"/>
                <a:cs typeface="Source Sans Pro" pitchFamily="34" charset="-120"/>
              </a:rPr>
              <a:t> agregación </a:t>
            </a:r>
            <a:r>
              <a:rPr lang="en-US" kern="0" spc="-22" dirty="0" err="1">
                <a:solidFill>
                  <a:srgbClr val="272525"/>
                </a:solidFill>
                <a:latin typeface="Source Sans Pro" pitchFamily="34" charset="0"/>
                <a:ea typeface="Source Sans Pro" pitchFamily="34" charset="-122"/>
                <a:cs typeface="Source Sans Pro" pitchFamily="34" charset="-120"/>
              </a:rPr>
              <a:t>plaquetaria</a:t>
            </a:r>
            <a:r>
              <a:rPr lang="en-US" kern="0" spc="-22" dirty="0">
                <a:solidFill>
                  <a:srgbClr val="272525"/>
                </a:solidFill>
                <a:latin typeface="Source Sans Pro" pitchFamily="34" charset="0"/>
                <a:ea typeface="Source Sans Pro" pitchFamily="34" charset="-122"/>
                <a:cs typeface="Source Sans Pro" pitchFamily="34" charset="-120"/>
              </a:rPr>
              <a:t>, la contracción uterina en el parto, etc.</a:t>
            </a:r>
            <a:endParaRPr lang="en-US" dirty="0"/>
          </a:p>
        </p:txBody>
      </p:sp>
      <p:sp>
        <p:nvSpPr>
          <p:cNvPr id="29" name="Text 23"/>
          <p:cNvSpPr/>
          <p:nvPr/>
        </p:nvSpPr>
        <p:spPr>
          <a:xfrm>
            <a:off x="495062" y="7252573"/>
            <a:ext cx="13640276" cy="226219"/>
          </a:xfrm>
          <a:prstGeom prst="rect">
            <a:avLst/>
          </a:prstGeom>
          <a:noFill/>
          <a:ln/>
        </p:spPr>
        <p:txBody>
          <a:bodyPr wrap="none" lIns="0" tIns="0" rIns="0" bIns="0" rtlCol="0" anchor="t"/>
          <a:lstStyle/>
          <a:p>
            <a:pPr marL="0" indent="0">
              <a:lnSpc>
                <a:spcPts val="1750"/>
              </a:lnSpc>
              <a:buNone/>
            </a:pPr>
            <a:r>
              <a:rPr lang="en-US" kern="0" spc="-22" dirty="0">
                <a:solidFill>
                  <a:srgbClr val="272525"/>
                </a:solidFill>
                <a:latin typeface="Source Sans Pro" pitchFamily="34" charset="0"/>
                <a:ea typeface="Source Sans Pro" pitchFamily="34" charset="-122"/>
                <a:cs typeface="Source Sans Pro" pitchFamily="34" charset="-120"/>
              </a:rPr>
              <a:t>Los lípidos se encuentran en el interior de las células, como en los tejidos grasos, y desempeñan un papel fundamental en la protección de </a:t>
            </a:r>
            <a:r>
              <a:rPr lang="en-US" kern="0" spc="-22" dirty="0" err="1">
                <a:solidFill>
                  <a:srgbClr val="272525"/>
                </a:solidFill>
                <a:latin typeface="Source Sans Pro" pitchFamily="34" charset="0"/>
                <a:ea typeface="Source Sans Pro" pitchFamily="34" charset="-122"/>
                <a:cs typeface="Source Sans Pro" pitchFamily="34" charset="-120"/>
              </a:rPr>
              <a:t>los</a:t>
            </a:r>
            <a:r>
              <a:rPr lang="en-US" kern="0" spc="-22" dirty="0">
                <a:solidFill>
                  <a:srgbClr val="272525"/>
                </a:solidFill>
                <a:latin typeface="Source Sans Pro" pitchFamily="34" charset="0"/>
                <a:ea typeface="Source Sans Pro" pitchFamily="34" charset="-122"/>
                <a:cs typeface="Source Sans Pro" pitchFamily="34" charset="-120"/>
              </a:rPr>
              <a:t> </a:t>
            </a:r>
          </a:p>
          <a:p>
            <a:pPr marL="0" indent="0">
              <a:lnSpc>
                <a:spcPts val="1750"/>
              </a:lnSpc>
              <a:buNone/>
            </a:pPr>
            <a:r>
              <a:rPr lang="en-US" kern="0" spc="-22" dirty="0" err="1">
                <a:solidFill>
                  <a:srgbClr val="272525"/>
                </a:solidFill>
                <a:latin typeface="Source Sans Pro" pitchFamily="34" charset="0"/>
                <a:ea typeface="Source Sans Pro" pitchFamily="34" charset="-122"/>
                <a:cs typeface="Source Sans Pro" pitchFamily="34" charset="-120"/>
              </a:rPr>
              <a:t>órganos</a:t>
            </a:r>
            <a:r>
              <a:rPr lang="en-US" kern="0" spc="-22" dirty="0">
                <a:solidFill>
                  <a:srgbClr val="272525"/>
                </a:solidFill>
                <a:latin typeface="Source Sans Pro" pitchFamily="34" charset="0"/>
                <a:ea typeface="Source Sans Pro" pitchFamily="34" charset="-122"/>
                <a:cs typeface="Source Sans Pro" pitchFamily="34" charset="-120"/>
              </a:rPr>
              <a:t> vitales, como el corazón y el hígado.</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710803"/>
            <a:ext cx="5632490" cy="704017"/>
          </a:xfrm>
          <a:prstGeom prst="rect">
            <a:avLst/>
          </a:prstGeom>
          <a:noFill/>
          <a:ln/>
        </p:spPr>
        <p:txBody>
          <a:bodyPr wrap="none" lIns="0" tIns="0" rIns="0" bIns="0" rtlCol="0" anchor="t"/>
          <a:lstStyle/>
          <a:p>
            <a:pPr marL="0" indent="0">
              <a:lnSpc>
                <a:spcPts val="5500"/>
              </a:lnSpc>
              <a:buNone/>
            </a:pPr>
            <a:r>
              <a:rPr lang="en-US" sz="4400" kern="0" spc="-89" dirty="0">
                <a:solidFill>
                  <a:srgbClr val="D73AD7"/>
                </a:solidFill>
                <a:latin typeface="Source Serif Pro Semi Bold" pitchFamily="34" charset="0"/>
                <a:ea typeface="Source Serif Pro Semi Bold" pitchFamily="34" charset="-122"/>
                <a:cs typeface="Source Serif Pro Semi Bold" pitchFamily="34" charset="-120"/>
              </a:rPr>
              <a:t>Proteínas</a:t>
            </a:r>
            <a:endParaRPr lang="en-US" sz="4400" dirty="0"/>
          </a:p>
        </p:txBody>
      </p:sp>
      <p:pic>
        <p:nvPicPr>
          <p:cNvPr id="4" name="Image 1" descr="preencoded.png"/>
          <p:cNvPicPr>
            <a:picLocks noChangeAspect="1"/>
          </p:cNvPicPr>
          <p:nvPr/>
        </p:nvPicPr>
        <p:blipFill>
          <a:blip r:embed="rId4"/>
          <a:stretch>
            <a:fillRect/>
          </a:stretch>
        </p:blipFill>
        <p:spPr>
          <a:xfrm>
            <a:off x="6324124" y="1773793"/>
            <a:ext cx="1196816" cy="1915001"/>
          </a:xfrm>
          <a:prstGeom prst="rect">
            <a:avLst/>
          </a:prstGeom>
        </p:spPr>
      </p:pic>
      <p:sp>
        <p:nvSpPr>
          <p:cNvPr id="5" name="Text 1"/>
          <p:cNvSpPr/>
          <p:nvPr/>
        </p:nvSpPr>
        <p:spPr>
          <a:xfrm>
            <a:off x="7879913" y="2013109"/>
            <a:ext cx="2816185" cy="351949"/>
          </a:xfrm>
          <a:prstGeom prst="rect">
            <a:avLst/>
          </a:prstGeom>
          <a:noFill/>
          <a:ln/>
        </p:spPr>
        <p:txBody>
          <a:bodyPr wrap="none" lIns="0" tIns="0" rIns="0" bIns="0" rtlCol="0" anchor="t"/>
          <a:lstStyle/>
          <a:p>
            <a:pPr marL="0" indent="0" algn="l">
              <a:lnSpc>
                <a:spcPts val="2750"/>
              </a:lnSpc>
              <a:buNone/>
            </a:pPr>
            <a:r>
              <a:rPr lang="en-US" sz="2200" b="1" kern="0" spc="-44" dirty="0">
                <a:solidFill>
                  <a:srgbClr val="272525"/>
                </a:solidFill>
                <a:latin typeface="Source Serif Pro Semi Bold" pitchFamily="34" charset="0"/>
                <a:ea typeface="Source Serif Pro Semi Bold" pitchFamily="34" charset="-122"/>
                <a:cs typeface="Source Serif Pro Semi Bold" pitchFamily="34" charset="-120"/>
              </a:rPr>
              <a:t>Estructura</a:t>
            </a:r>
            <a:endParaRPr lang="en-US" sz="2200" b="1" dirty="0"/>
          </a:p>
        </p:txBody>
      </p:sp>
      <p:sp>
        <p:nvSpPr>
          <p:cNvPr id="6" name="Text 2"/>
          <p:cNvSpPr/>
          <p:nvPr/>
        </p:nvSpPr>
        <p:spPr>
          <a:xfrm>
            <a:off x="7879913" y="2508647"/>
            <a:ext cx="5912763" cy="383024"/>
          </a:xfrm>
          <a:prstGeom prst="rect">
            <a:avLst/>
          </a:prstGeom>
          <a:noFill/>
          <a:ln/>
        </p:spPr>
        <p:txBody>
          <a:bodyPr wrap="non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Las proteínas son polímeros de aminoácidos.</a:t>
            </a:r>
            <a:endParaRPr lang="en-US" sz="1850" dirty="0"/>
          </a:p>
        </p:txBody>
      </p:sp>
      <p:pic>
        <p:nvPicPr>
          <p:cNvPr id="7" name="Image 2" descr="preencoded.png"/>
          <p:cNvPicPr>
            <a:picLocks noChangeAspect="1"/>
          </p:cNvPicPr>
          <p:nvPr/>
        </p:nvPicPr>
        <p:blipFill>
          <a:blip r:embed="rId5"/>
          <a:stretch>
            <a:fillRect/>
          </a:stretch>
        </p:blipFill>
        <p:spPr>
          <a:xfrm>
            <a:off x="6324124" y="3688794"/>
            <a:ext cx="1196816" cy="1915001"/>
          </a:xfrm>
          <a:prstGeom prst="rect">
            <a:avLst/>
          </a:prstGeom>
        </p:spPr>
      </p:pic>
      <p:sp>
        <p:nvSpPr>
          <p:cNvPr id="8" name="Text 3"/>
          <p:cNvSpPr/>
          <p:nvPr/>
        </p:nvSpPr>
        <p:spPr>
          <a:xfrm>
            <a:off x="7879913" y="3928110"/>
            <a:ext cx="2816185" cy="351949"/>
          </a:xfrm>
          <a:prstGeom prst="rect">
            <a:avLst/>
          </a:prstGeom>
          <a:noFill/>
          <a:ln/>
        </p:spPr>
        <p:txBody>
          <a:bodyPr wrap="none" lIns="0" tIns="0" rIns="0" bIns="0" rtlCol="0" anchor="t"/>
          <a:lstStyle/>
          <a:p>
            <a:pPr marL="0" indent="0" algn="l">
              <a:lnSpc>
                <a:spcPts val="2750"/>
              </a:lnSpc>
              <a:buNone/>
            </a:pPr>
            <a:r>
              <a:rPr lang="en-US" sz="2200" b="1" kern="0" spc="-44" dirty="0">
                <a:solidFill>
                  <a:srgbClr val="272525"/>
                </a:solidFill>
                <a:latin typeface="Source Serif Pro Semi Bold" pitchFamily="34" charset="0"/>
                <a:ea typeface="Source Serif Pro Semi Bold" pitchFamily="34" charset="-122"/>
                <a:cs typeface="Source Serif Pro Semi Bold" pitchFamily="34" charset="-120"/>
              </a:rPr>
              <a:t>Función</a:t>
            </a:r>
            <a:endParaRPr lang="en-US" sz="2200" b="1" dirty="0"/>
          </a:p>
        </p:txBody>
      </p:sp>
      <p:sp>
        <p:nvSpPr>
          <p:cNvPr id="9" name="Text 4"/>
          <p:cNvSpPr/>
          <p:nvPr/>
        </p:nvSpPr>
        <p:spPr>
          <a:xfrm>
            <a:off x="7879913" y="4423648"/>
            <a:ext cx="5912763" cy="383024"/>
          </a:xfrm>
          <a:prstGeom prst="rect">
            <a:avLst/>
          </a:prstGeom>
          <a:noFill/>
          <a:ln/>
        </p:spPr>
        <p:txBody>
          <a:bodyPr wrap="non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Las proteínas desempeñan una variedad de funciones.</a:t>
            </a:r>
            <a:endParaRPr lang="en-US" sz="1850" dirty="0"/>
          </a:p>
        </p:txBody>
      </p:sp>
      <p:pic>
        <p:nvPicPr>
          <p:cNvPr id="10" name="Image 3" descr="preencoded.png"/>
          <p:cNvPicPr>
            <a:picLocks noChangeAspect="1"/>
          </p:cNvPicPr>
          <p:nvPr/>
        </p:nvPicPr>
        <p:blipFill>
          <a:blip r:embed="rId6"/>
          <a:stretch>
            <a:fillRect/>
          </a:stretch>
        </p:blipFill>
        <p:spPr>
          <a:xfrm>
            <a:off x="6324124" y="5603796"/>
            <a:ext cx="1196816" cy="1915001"/>
          </a:xfrm>
          <a:prstGeom prst="rect">
            <a:avLst/>
          </a:prstGeom>
        </p:spPr>
      </p:pic>
      <p:sp>
        <p:nvSpPr>
          <p:cNvPr id="11" name="Text 5"/>
          <p:cNvSpPr/>
          <p:nvPr/>
        </p:nvSpPr>
        <p:spPr>
          <a:xfrm>
            <a:off x="7879913" y="5843111"/>
            <a:ext cx="2816185" cy="351949"/>
          </a:xfrm>
          <a:prstGeom prst="rect">
            <a:avLst/>
          </a:prstGeom>
          <a:noFill/>
          <a:ln/>
        </p:spPr>
        <p:txBody>
          <a:bodyPr wrap="none" lIns="0" tIns="0" rIns="0" bIns="0" rtlCol="0" anchor="t"/>
          <a:lstStyle/>
          <a:p>
            <a:pPr marL="0" indent="0" algn="l">
              <a:lnSpc>
                <a:spcPts val="2750"/>
              </a:lnSpc>
              <a:buNone/>
            </a:pPr>
            <a:r>
              <a:rPr lang="en-US" sz="2200" b="1" kern="0" spc="-44" dirty="0">
                <a:solidFill>
                  <a:srgbClr val="272525"/>
                </a:solidFill>
                <a:latin typeface="Source Serif Pro Semi Bold" pitchFamily="34" charset="0"/>
                <a:ea typeface="Source Serif Pro Semi Bold" pitchFamily="34" charset="-122"/>
                <a:cs typeface="Source Serif Pro Semi Bold" pitchFamily="34" charset="-120"/>
              </a:rPr>
              <a:t>Ejemplos</a:t>
            </a:r>
            <a:endParaRPr lang="en-US" sz="2200" b="1" dirty="0"/>
          </a:p>
        </p:txBody>
      </p:sp>
      <p:sp>
        <p:nvSpPr>
          <p:cNvPr id="12" name="Text 6"/>
          <p:cNvSpPr/>
          <p:nvPr/>
        </p:nvSpPr>
        <p:spPr>
          <a:xfrm>
            <a:off x="7879913" y="6338649"/>
            <a:ext cx="5912763" cy="383024"/>
          </a:xfrm>
          <a:prstGeom prst="rect">
            <a:avLst/>
          </a:prstGeom>
          <a:noFill/>
          <a:ln/>
        </p:spPr>
        <p:txBody>
          <a:bodyPr wrap="non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Enzimas, hormonas, anticuerpos, proteínas estructurales.</a:t>
            </a:r>
            <a:endParaRPr lang="en-US" sz="18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2356009"/>
            <a:ext cx="7135297" cy="704017"/>
          </a:xfrm>
          <a:prstGeom prst="rect">
            <a:avLst/>
          </a:prstGeom>
          <a:noFill/>
          <a:ln/>
        </p:spPr>
        <p:txBody>
          <a:bodyPr wrap="none" lIns="0" tIns="0" rIns="0" bIns="0" rtlCol="0" anchor="t"/>
          <a:lstStyle/>
          <a:p>
            <a:pPr marL="0" indent="0">
              <a:lnSpc>
                <a:spcPts val="5500"/>
              </a:lnSpc>
              <a:buNone/>
            </a:pPr>
            <a:r>
              <a:rPr lang="en-US" sz="4400" kern="0" spc="-89" dirty="0">
                <a:solidFill>
                  <a:srgbClr val="D73AD7"/>
                </a:solidFill>
                <a:latin typeface="Source Serif Pro Semi Bold" pitchFamily="34" charset="0"/>
                <a:ea typeface="Source Serif Pro Semi Bold" pitchFamily="34" charset="-122"/>
                <a:cs typeface="Source Serif Pro Semi Bold" pitchFamily="34" charset="-120"/>
              </a:rPr>
              <a:t>Ácidos nucleicos: ADN y ARN</a:t>
            </a:r>
            <a:endParaRPr lang="en-US" sz="4400" dirty="0"/>
          </a:p>
        </p:txBody>
      </p:sp>
      <p:sp>
        <p:nvSpPr>
          <p:cNvPr id="4" name="Shape 1"/>
          <p:cNvSpPr/>
          <p:nvPr/>
        </p:nvSpPr>
        <p:spPr>
          <a:xfrm>
            <a:off x="6324124" y="3418999"/>
            <a:ext cx="7468553" cy="2454593"/>
          </a:xfrm>
          <a:prstGeom prst="roundRect">
            <a:avLst>
              <a:gd name="adj" fmla="val 4096"/>
            </a:avLst>
          </a:prstGeom>
          <a:noFill/>
          <a:ln w="7620">
            <a:solidFill>
              <a:srgbClr val="000000">
                <a:alpha val="8000"/>
              </a:srgbClr>
            </a:solidFill>
            <a:prstDash val="solid"/>
          </a:ln>
        </p:spPr>
        <p:txBody>
          <a:bodyPr/>
          <a:lstStyle/>
          <a:p>
            <a:endParaRPr lang="en-US"/>
          </a:p>
        </p:txBody>
      </p:sp>
      <p:sp>
        <p:nvSpPr>
          <p:cNvPr id="5" name="Shape 2"/>
          <p:cNvSpPr/>
          <p:nvPr/>
        </p:nvSpPr>
        <p:spPr>
          <a:xfrm>
            <a:off x="6331744" y="3426619"/>
            <a:ext cx="7453312" cy="685443"/>
          </a:xfrm>
          <a:prstGeom prst="rect">
            <a:avLst/>
          </a:prstGeom>
          <a:solidFill>
            <a:srgbClr val="FFFFFF">
              <a:alpha val="4000"/>
            </a:srgbClr>
          </a:solidFill>
          <a:ln/>
        </p:spPr>
        <p:txBody>
          <a:bodyPr/>
          <a:lstStyle/>
          <a:p>
            <a:endParaRPr lang="en-US"/>
          </a:p>
        </p:txBody>
      </p:sp>
      <p:sp>
        <p:nvSpPr>
          <p:cNvPr id="6" name="Text 3"/>
          <p:cNvSpPr/>
          <p:nvPr/>
        </p:nvSpPr>
        <p:spPr>
          <a:xfrm>
            <a:off x="6571059" y="3577828"/>
            <a:ext cx="3244215" cy="383024"/>
          </a:xfrm>
          <a:prstGeom prst="rect">
            <a:avLst/>
          </a:prstGeom>
          <a:noFill/>
          <a:ln/>
        </p:spPr>
        <p:txBody>
          <a:bodyPr wrap="non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ADN</a:t>
            </a:r>
            <a:endParaRPr lang="en-US" sz="1850" dirty="0"/>
          </a:p>
        </p:txBody>
      </p:sp>
      <p:sp>
        <p:nvSpPr>
          <p:cNvPr id="7" name="Text 4"/>
          <p:cNvSpPr/>
          <p:nvPr/>
        </p:nvSpPr>
        <p:spPr>
          <a:xfrm>
            <a:off x="10301526" y="3577828"/>
            <a:ext cx="3244215" cy="383024"/>
          </a:xfrm>
          <a:prstGeom prst="rect">
            <a:avLst/>
          </a:prstGeom>
          <a:noFill/>
          <a:ln/>
        </p:spPr>
        <p:txBody>
          <a:bodyPr wrap="non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ARN</a:t>
            </a:r>
            <a:endParaRPr lang="en-US" sz="1850" dirty="0"/>
          </a:p>
        </p:txBody>
      </p:sp>
      <p:sp>
        <p:nvSpPr>
          <p:cNvPr id="8" name="Shape 5"/>
          <p:cNvSpPr/>
          <p:nvPr/>
        </p:nvSpPr>
        <p:spPr>
          <a:xfrm>
            <a:off x="6331744" y="4112062"/>
            <a:ext cx="7453312" cy="1068467"/>
          </a:xfrm>
          <a:prstGeom prst="rect">
            <a:avLst/>
          </a:prstGeom>
          <a:solidFill>
            <a:srgbClr val="000000">
              <a:alpha val="4000"/>
            </a:srgbClr>
          </a:solidFill>
          <a:ln/>
        </p:spPr>
        <p:txBody>
          <a:bodyPr/>
          <a:lstStyle/>
          <a:p>
            <a:endParaRPr lang="en-US"/>
          </a:p>
        </p:txBody>
      </p:sp>
      <p:sp>
        <p:nvSpPr>
          <p:cNvPr id="9" name="Text 6"/>
          <p:cNvSpPr/>
          <p:nvPr/>
        </p:nvSpPr>
        <p:spPr>
          <a:xfrm>
            <a:off x="6571059" y="4263271"/>
            <a:ext cx="3244215" cy="383024"/>
          </a:xfrm>
          <a:prstGeom prst="rect">
            <a:avLst/>
          </a:prstGeom>
          <a:noFill/>
          <a:ln/>
        </p:spPr>
        <p:txBody>
          <a:bodyPr wrap="non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Contiene la información genética</a:t>
            </a:r>
            <a:endParaRPr lang="en-US" sz="1850" dirty="0"/>
          </a:p>
        </p:txBody>
      </p:sp>
      <p:sp>
        <p:nvSpPr>
          <p:cNvPr id="10" name="Text 7"/>
          <p:cNvSpPr/>
          <p:nvPr/>
        </p:nvSpPr>
        <p:spPr>
          <a:xfrm>
            <a:off x="10301526" y="4263271"/>
            <a:ext cx="3244215" cy="766048"/>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Participa en la síntesis de proteínas</a:t>
            </a:r>
            <a:endParaRPr lang="en-US" sz="1850" dirty="0"/>
          </a:p>
        </p:txBody>
      </p:sp>
      <p:sp>
        <p:nvSpPr>
          <p:cNvPr id="11" name="Shape 8"/>
          <p:cNvSpPr/>
          <p:nvPr/>
        </p:nvSpPr>
        <p:spPr>
          <a:xfrm>
            <a:off x="6331744" y="5180528"/>
            <a:ext cx="7453312" cy="685443"/>
          </a:xfrm>
          <a:prstGeom prst="rect">
            <a:avLst/>
          </a:prstGeom>
          <a:solidFill>
            <a:srgbClr val="FFFFFF">
              <a:alpha val="4000"/>
            </a:srgbClr>
          </a:solidFill>
          <a:ln/>
        </p:spPr>
        <p:txBody>
          <a:bodyPr/>
          <a:lstStyle/>
          <a:p>
            <a:endParaRPr lang="en-US"/>
          </a:p>
        </p:txBody>
      </p:sp>
      <p:sp>
        <p:nvSpPr>
          <p:cNvPr id="12" name="Text 9"/>
          <p:cNvSpPr/>
          <p:nvPr/>
        </p:nvSpPr>
        <p:spPr>
          <a:xfrm>
            <a:off x="6571059" y="5331738"/>
            <a:ext cx="3244215" cy="383024"/>
          </a:xfrm>
          <a:prstGeom prst="rect">
            <a:avLst/>
          </a:prstGeom>
          <a:noFill/>
          <a:ln/>
        </p:spPr>
        <p:txBody>
          <a:bodyPr wrap="non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Estructura de doble hélice</a:t>
            </a:r>
            <a:endParaRPr lang="en-US" sz="1850" dirty="0"/>
          </a:p>
        </p:txBody>
      </p:sp>
      <p:sp>
        <p:nvSpPr>
          <p:cNvPr id="13" name="Text 10"/>
          <p:cNvSpPr/>
          <p:nvPr/>
        </p:nvSpPr>
        <p:spPr>
          <a:xfrm>
            <a:off x="10301526" y="5331738"/>
            <a:ext cx="3244215" cy="383024"/>
          </a:xfrm>
          <a:prstGeom prst="rect">
            <a:avLst/>
          </a:prstGeom>
          <a:noFill/>
          <a:ln/>
        </p:spPr>
        <p:txBody>
          <a:bodyPr wrap="non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Estructura de cadena sencilla</a:t>
            </a:r>
            <a:endParaRPr lang="en-US" sz="18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2338"/>
          </a:xfrm>
          <a:prstGeom prst="rect">
            <a:avLst/>
          </a:prstGeom>
        </p:spPr>
      </p:pic>
      <p:sp>
        <p:nvSpPr>
          <p:cNvPr id="3" name="Text 0"/>
          <p:cNvSpPr/>
          <p:nvPr/>
        </p:nvSpPr>
        <p:spPr>
          <a:xfrm>
            <a:off x="769382" y="604480"/>
            <a:ext cx="5652016" cy="646628"/>
          </a:xfrm>
          <a:prstGeom prst="rect">
            <a:avLst/>
          </a:prstGeom>
          <a:noFill/>
          <a:ln/>
        </p:spPr>
        <p:txBody>
          <a:bodyPr wrap="none" lIns="0" tIns="0" rIns="0" bIns="0" rtlCol="0" anchor="t"/>
          <a:lstStyle/>
          <a:p>
            <a:pPr marL="0" indent="0">
              <a:lnSpc>
                <a:spcPts val="5050"/>
              </a:lnSpc>
              <a:buNone/>
            </a:pPr>
            <a:r>
              <a:rPr lang="en-US" sz="4050" kern="0" spc="-81" dirty="0">
                <a:solidFill>
                  <a:srgbClr val="D73AD7"/>
                </a:solidFill>
                <a:latin typeface="Source Serif Pro Semi Bold" pitchFamily="34" charset="0"/>
                <a:ea typeface="Source Serif Pro Semi Bold" pitchFamily="34" charset="-122"/>
                <a:cs typeface="Source Serif Pro Semi Bold" pitchFamily="34" charset="-120"/>
              </a:rPr>
              <a:t>Adenosín trifosfato (ATP)</a:t>
            </a:r>
            <a:endParaRPr lang="en-US" sz="4050" dirty="0"/>
          </a:p>
        </p:txBody>
      </p:sp>
      <p:pic>
        <p:nvPicPr>
          <p:cNvPr id="4" name="Image 1" descr="preencoded.png"/>
          <p:cNvPicPr>
            <a:picLocks noChangeAspect="1"/>
          </p:cNvPicPr>
          <p:nvPr/>
        </p:nvPicPr>
        <p:blipFill>
          <a:blip r:embed="rId4"/>
          <a:stretch>
            <a:fillRect/>
          </a:stretch>
        </p:blipFill>
        <p:spPr>
          <a:xfrm>
            <a:off x="769382" y="1580793"/>
            <a:ext cx="549593" cy="549593"/>
          </a:xfrm>
          <a:prstGeom prst="rect">
            <a:avLst/>
          </a:prstGeom>
        </p:spPr>
      </p:pic>
      <p:sp>
        <p:nvSpPr>
          <p:cNvPr id="5" name="Text 1"/>
          <p:cNvSpPr/>
          <p:nvPr/>
        </p:nvSpPr>
        <p:spPr>
          <a:xfrm>
            <a:off x="769382" y="2350175"/>
            <a:ext cx="2586276" cy="323255"/>
          </a:xfrm>
          <a:prstGeom prst="rect">
            <a:avLst/>
          </a:prstGeom>
          <a:noFill/>
          <a:ln/>
        </p:spPr>
        <p:txBody>
          <a:bodyPr wrap="none" lIns="0" tIns="0" rIns="0" bIns="0" rtlCol="0" anchor="t"/>
          <a:lstStyle/>
          <a:p>
            <a:pPr marL="0" indent="0" algn="l">
              <a:lnSpc>
                <a:spcPts val="2500"/>
              </a:lnSpc>
              <a:buNone/>
            </a:pPr>
            <a:r>
              <a:rPr lang="en-US" sz="2000" kern="0" spc="-41" dirty="0">
                <a:solidFill>
                  <a:srgbClr val="272525"/>
                </a:solidFill>
                <a:latin typeface="Source Serif Pro Semi Bold" pitchFamily="34" charset="0"/>
                <a:ea typeface="Source Serif Pro Semi Bold" pitchFamily="34" charset="-122"/>
                <a:cs typeface="Source Serif Pro Semi Bold" pitchFamily="34" charset="-120"/>
              </a:rPr>
              <a:t>Moneda de energía</a:t>
            </a:r>
            <a:endParaRPr lang="en-US" sz="2000" dirty="0"/>
          </a:p>
        </p:txBody>
      </p:sp>
      <p:sp>
        <p:nvSpPr>
          <p:cNvPr id="6" name="Text 2"/>
          <p:cNvSpPr/>
          <p:nvPr/>
        </p:nvSpPr>
        <p:spPr>
          <a:xfrm>
            <a:off x="769382" y="2805232"/>
            <a:ext cx="7605236" cy="351592"/>
          </a:xfrm>
          <a:prstGeom prst="rect">
            <a:avLst/>
          </a:prstGeom>
          <a:noFill/>
          <a:ln/>
        </p:spPr>
        <p:txBody>
          <a:bodyPr wrap="none" lIns="0" tIns="0" rIns="0" bIns="0" rtlCol="0" anchor="t"/>
          <a:lstStyle/>
          <a:p>
            <a:pPr marL="0" indent="0" algn="l">
              <a:lnSpc>
                <a:spcPts val="2750"/>
              </a:lnSpc>
              <a:buNone/>
            </a:pPr>
            <a:r>
              <a:rPr lang="en-US" sz="1700" kern="0" spc="-35" dirty="0">
                <a:solidFill>
                  <a:srgbClr val="272525"/>
                </a:solidFill>
                <a:latin typeface="Source Sans Pro" pitchFamily="34" charset="0"/>
                <a:ea typeface="Source Sans Pro" pitchFamily="34" charset="-122"/>
                <a:cs typeface="Source Sans Pro" pitchFamily="34" charset="-120"/>
              </a:rPr>
              <a:t>El ATP es la principal molécula portadora de energía en las células.</a:t>
            </a:r>
            <a:endParaRPr lang="en-US" sz="1700" dirty="0"/>
          </a:p>
        </p:txBody>
      </p:sp>
      <p:pic>
        <p:nvPicPr>
          <p:cNvPr id="7" name="Image 2" descr="preencoded.png"/>
          <p:cNvPicPr>
            <a:picLocks noChangeAspect="1"/>
          </p:cNvPicPr>
          <p:nvPr/>
        </p:nvPicPr>
        <p:blipFill>
          <a:blip r:embed="rId5"/>
          <a:stretch>
            <a:fillRect/>
          </a:stretch>
        </p:blipFill>
        <p:spPr>
          <a:xfrm>
            <a:off x="769382" y="3816310"/>
            <a:ext cx="549593" cy="549593"/>
          </a:xfrm>
          <a:prstGeom prst="rect">
            <a:avLst/>
          </a:prstGeom>
        </p:spPr>
      </p:pic>
      <p:sp>
        <p:nvSpPr>
          <p:cNvPr id="8" name="Text 3"/>
          <p:cNvSpPr/>
          <p:nvPr/>
        </p:nvSpPr>
        <p:spPr>
          <a:xfrm>
            <a:off x="769382" y="4585692"/>
            <a:ext cx="2586276" cy="323255"/>
          </a:xfrm>
          <a:prstGeom prst="rect">
            <a:avLst/>
          </a:prstGeom>
          <a:noFill/>
          <a:ln/>
        </p:spPr>
        <p:txBody>
          <a:bodyPr wrap="none" lIns="0" tIns="0" rIns="0" bIns="0" rtlCol="0" anchor="t"/>
          <a:lstStyle/>
          <a:p>
            <a:pPr marL="0" indent="0" algn="l">
              <a:lnSpc>
                <a:spcPts val="2500"/>
              </a:lnSpc>
              <a:buNone/>
            </a:pPr>
            <a:r>
              <a:rPr lang="en-US" sz="2000" kern="0" spc="-41" dirty="0">
                <a:solidFill>
                  <a:srgbClr val="272525"/>
                </a:solidFill>
                <a:latin typeface="Source Serif Pro Semi Bold" pitchFamily="34" charset="0"/>
                <a:ea typeface="Source Serif Pro Semi Bold" pitchFamily="34" charset="-122"/>
                <a:cs typeface="Source Serif Pro Semi Bold" pitchFamily="34" charset="-120"/>
              </a:rPr>
              <a:t>Reacciones químicas</a:t>
            </a:r>
            <a:endParaRPr lang="en-US" sz="2000" dirty="0"/>
          </a:p>
        </p:txBody>
      </p:sp>
      <p:sp>
        <p:nvSpPr>
          <p:cNvPr id="9" name="Text 4"/>
          <p:cNvSpPr/>
          <p:nvPr/>
        </p:nvSpPr>
        <p:spPr>
          <a:xfrm>
            <a:off x="769382" y="5040749"/>
            <a:ext cx="7605236" cy="351592"/>
          </a:xfrm>
          <a:prstGeom prst="rect">
            <a:avLst/>
          </a:prstGeom>
          <a:noFill/>
          <a:ln/>
        </p:spPr>
        <p:txBody>
          <a:bodyPr wrap="none" lIns="0" tIns="0" rIns="0" bIns="0" rtlCol="0" anchor="t"/>
          <a:lstStyle/>
          <a:p>
            <a:pPr marL="0" indent="0" algn="l">
              <a:lnSpc>
                <a:spcPts val="2750"/>
              </a:lnSpc>
              <a:buNone/>
            </a:pPr>
            <a:r>
              <a:rPr lang="en-US" sz="1700" kern="0" spc="-35" dirty="0">
                <a:solidFill>
                  <a:srgbClr val="272525"/>
                </a:solidFill>
                <a:latin typeface="Source Sans Pro" pitchFamily="34" charset="0"/>
                <a:ea typeface="Source Sans Pro" pitchFamily="34" charset="-122"/>
                <a:cs typeface="Source Sans Pro" pitchFamily="34" charset="-120"/>
              </a:rPr>
              <a:t>El ATP se utiliza para alimentar reacciones químicas celulares.</a:t>
            </a:r>
            <a:endParaRPr lang="en-US" sz="1700" dirty="0"/>
          </a:p>
        </p:txBody>
      </p:sp>
      <p:pic>
        <p:nvPicPr>
          <p:cNvPr id="10" name="Image 3" descr="preencoded.png"/>
          <p:cNvPicPr>
            <a:picLocks noChangeAspect="1"/>
          </p:cNvPicPr>
          <p:nvPr/>
        </p:nvPicPr>
        <p:blipFill>
          <a:blip r:embed="rId6"/>
          <a:stretch>
            <a:fillRect/>
          </a:stretch>
        </p:blipFill>
        <p:spPr>
          <a:xfrm>
            <a:off x="769382" y="6051828"/>
            <a:ext cx="549593" cy="549593"/>
          </a:xfrm>
          <a:prstGeom prst="rect">
            <a:avLst/>
          </a:prstGeom>
        </p:spPr>
      </p:pic>
      <p:sp>
        <p:nvSpPr>
          <p:cNvPr id="11" name="Text 5"/>
          <p:cNvSpPr/>
          <p:nvPr/>
        </p:nvSpPr>
        <p:spPr>
          <a:xfrm>
            <a:off x="769382" y="6821210"/>
            <a:ext cx="2586276" cy="323255"/>
          </a:xfrm>
          <a:prstGeom prst="rect">
            <a:avLst/>
          </a:prstGeom>
          <a:noFill/>
          <a:ln/>
        </p:spPr>
        <p:txBody>
          <a:bodyPr wrap="none" lIns="0" tIns="0" rIns="0" bIns="0" rtlCol="0" anchor="t"/>
          <a:lstStyle/>
          <a:p>
            <a:pPr marL="0" indent="0" algn="l">
              <a:lnSpc>
                <a:spcPts val="2500"/>
              </a:lnSpc>
              <a:buNone/>
            </a:pPr>
            <a:r>
              <a:rPr lang="en-US" sz="2000" kern="0" spc="-41" dirty="0">
                <a:solidFill>
                  <a:srgbClr val="272525"/>
                </a:solidFill>
                <a:latin typeface="Source Serif Pro Semi Bold" pitchFamily="34" charset="0"/>
                <a:ea typeface="Source Serif Pro Semi Bold" pitchFamily="34" charset="-122"/>
                <a:cs typeface="Source Serif Pro Semi Bold" pitchFamily="34" charset="-120"/>
              </a:rPr>
              <a:t>Contracción muscular</a:t>
            </a:r>
            <a:endParaRPr lang="en-US" sz="2000" dirty="0"/>
          </a:p>
        </p:txBody>
      </p:sp>
      <p:sp>
        <p:nvSpPr>
          <p:cNvPr id="12" name="Text 6"/>
          <p:cNvSpPr/>
          <p:nvPr/>
        </p:nvSpPr>
        <p:spPr>
          <a:xfrm>
            <a:off x="769382" y="7276267"/>
            <a:ext cx="7605236" cy="351592"/>
          </a:xfrm>
          <a:prstGeom prst="rect">
            <a:avLst/>
          </a:prstGeom>
          <a:noFill/>
          <a:ln/>
        </p:spPr>
        <p:txBody>
          <a:bodyPr wrap="none" lIns="0" tIns="0" rIns="0" bIns="0" rtlCol="0" anchor="t"/>
          <a:lstStyle/>
          <a:p>
            <a:pPr marL="0" indent="0" algn="l">
              <a:lnSpc>
                <a:spcPts val="2750"/>
              </a:lnSpc>
              <a:buNone/>
            </a:pPr>
            <a:r>
              <a:rPr lang="en-US" sz="1700" kern="0" spc="-35" dirty="0">
                <a:solidFill>
                  <a:srgbClr val="272525"/>
                </a:solidFill>
                <a:latin typeface="Source Sans Pro" pitchFamily="34" charset="0"/>
                <a:ea typeface="Source Sans Pro" pitchFamily="34" charset="-122"/>
                <a:cs typeface="Source Sans Pro" pitchFamily="34" charset="-120"/>
              </a:rPr>
              <a:t>El ATP proporciona la energía necesaria para la contracción muscular.</a:t>
            </a:r>
            <a:endParaRPr lang="en-US" sz="17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2458"/>
          </a:xfrm>
          <a:prstGeom prst="rect">
            <a:avLst/>
          </a:prstGeom>
        </p:spPr>
      </p:pic>
      <p:sp>
        <p:nvSpPr>
          <p:cNvPr id="3" name="Text 0"/>
          <p:cNvSpPr/>
          <p:nvPr/>
        </p:nvSpPr>
        <p:spPr>
          <a:xfrm>
            <a:off x="6203871" y="563761"/>
            <a:ext cx="7709059" cy="1205627"/>
          </a:xfrm>
          <a:prstGeom prst="rect">
            <a:avLst/>
          </a:prstGeom>
          <a:noFill/>
          <a:ln/>
        </p:spPr>
        <p:txBody>
          <a:bodyPr wrap="square" lIns="0" tIns="0" rIns="0" bIns="0" rtlCol="0" anchor="t"/>
          <a:lstStyle/>
          <a:p>
            <a:pPr marL="0" indent="0">
              <a:lnSpc>
                <a:spcPts val="4700"/>
              </a:lnSpc>
              <a:buNone/>
            </a:pPr>
            <a:r>
              <a:rPr lang="en-US" sz="3750" kern="0" spc="-76" dirty="0">
                <a:solidFill>
                  <a:srgbClr val="D73AD7"/>
                </a:solidFill>
                <a:latin typeface="Source Serif Pro Semi Bold" pitchFamily="34" charset="0"/>
                <a:ea typeface="Source Serif Pro Semi Bold" pitchFamily="34" charset="-122"/>
                <a:cs typeface="Source Serif Pro Semi Bold" pitchFamily="34" charset="-120"/>
              </a:rPr>
              <a:t>Funciones de los componentes moleculares</a:t>
            </a:r>
            <a:endParaRPr lang="en-US" sz="3750" dirty="0"/>
          </a:p>
        </p:txBody>
      </p:sp>
      <p:sp>
        <p:nvSpPr>
          <p:cNvPr id="4" name="Shape 1"/>
          <p:cNvSpPr/>
          <p:nvPr/>
        </p:nvSpPr>
        <p:spPr>
          <a:xfrm>
            <a:off x="6499860" y="2076807"/>
            <a:ext cx="22860" cy="5591889"/>
          </a:xfrm>
          <a:prstGeom prst="roundRect">
            <a:avLst>
              <a:gd name="adj" fmla="val 376658"/>
            </a:avLst>
          </a:prstGeom>
          <a:solidFill>
            <a:srgbClr val="DABADD"/>
          </a:solidFill>
          <a:ln/>
        </p:spPr>
        <p:txBody>
          <a:bodyPr/>
          <a:lstStyle/>
          <a:p>
            <a:endParaRPr lang="en-US"/>
          </a:p>
        </p:txBody>
      </p:sp>
      <p:sp>
        <p:nvSpPr>
          <p:cNvPr id="5" name="Shape 2"/>
          <p:cNvSpPr/>
          <p:nvPr/>
        </p:nvSpPr>
        <p:spPr>
          <a:xfrm>
            <a:off x="6719054" y="2526625"/>
            <a:ext cx="717471" cy="22860"/>
          </a:xfrm>
          <a:prstGeom prst="roundRect">
            <a:avLst>
              <a:gd name="adj" fmla="val 376658"/>
            </a:avLst>
          </a:prstGeom>
          <a:solidFill>
            <a:srgbClr val="DABADD"/>
          </a:solidFill>
          <a:ln/>
        </p:spPr>
        <p:txBody>
          <a:bodyPr/>
          <a:lstStyle/>
          <a:p>
            <a:endParaRPr lang="en-US"/>
          </a:p>
        </p:txBody>
      </p:sp>
      <p:sp>
        <p:nvSpPr>
          <p:cNvPr id="6" name="Shape 3"/>
          <p:cNvSpPr/>
          <p:nvPr/>
        </p:nvSpPr>
        <p:spPr>
          <a:xfrm>
            <a:off x="6280666" y="2307431"/>
            <a:ext cx="461248" cy="461248"/>
          </a:xfrm>
          <a:prstGeom prst="roundRect">
            <a:avLst>
              <a:gd name="adj" fmla="val 18668"/>
            </a:avLst>
          </a:prstGeom>
          <a:solidFill>
            <a:srgbClr val="F4D4F7"/>
          </a:solidFill>
          <a:ln w="7620">
            <a:solidFill>
              <a:srgbClr val="DABADD"/>
            </a:solidFill>
            <a:prstDash val="solid"/>
          </a:ln>
        </p:spPr>
        <p:txBody>
          <a:bodyPr/>
          <a:lstStyle/>
          <a:p>
            <a:endParaRPr lang="en-US"/>
          </a:p>
        </p:txBody>
      </p:sp>
      <p:sp>
        <p:nvSpPr>
          <p:cNvPr id="7" name="Text 4"/>
          <p:cNvSpPr/>
          <p:nvPr/>
        </p:nvSpPr>
        <p:spPr>
          <a:xfrm>
            <a:off x="6438900" y="2393275"/>
            <a:ext cx="144661" cy="289441"/>
          </a:xfrm>
          <a:prstGeom prst="rect">
            <a:avLst/>
          </a:prstGeom>
          <a:noFill/>
          <a:ln/>
        </p:spPr>
        <p:txBody>
          <a:bodyPr wrap="none" lIns="0" tIns="0" rIns="0" bIns="0" rtlCol="0" anchor="t"/>
          <a:lstStyle/>
          <a:p>
            <a:pPr marL="0" indent="0" algn="ctr">
              <a:lnSpc>
                <a:spcPts val="2250"/>
              </a:lnSpc>
              <a:buNone/>
            </a:pPr>
            <a:r>
              <a:rPr lang="en-US" sz="2250" kern="0" spc="-46"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250" dirty="0"/>
          </a:p>
        </p:txBody>
      </p:sp>
      <p:sp>
        <p:nvSpPr>
          <p:cNvPr id="8" name="Text 5"/>
          <p:cNvSpPr/>
          <p:nvPr/>
        </p:nvSpPr>
        <p:spPr>
          <a:xfrm>
            <a:off x="7638812" y="2281714"/>
            <a:ext cx="2411849" cy="301466"/>
          </a:xfrm>
          <a:prstGeom prst="rect">
            <a:avLst/>
          </a:prstGeom>
          <a:noFill/>
          <a:ln/>
        </p:spPr>
        <p:txBody>
          <a:bodyPr wrap="none" lIns="0" tIns="0" rIns="0" bIns="0" rtlCol="0" anchor="t"/>
          <a:lstStyle/>
          <a:p>
            <a:pPr marL="0" indent="0" algn="l">
              <a:lnSpc>
                <a:spcPts val="2350"/>
              </a:lnSpc>
              <a:buNone/>
            </a:pPr>
            <a:r>
              <a:rPr lang="en-US" sz="1850" kern="0" spc="-38" dirty="0">
                <a:solidFill>
                  <a:srgbClr val="272525"/>
                </a:solidFill>
                <a:latin typeface="Source Serif Pro Semi Bold" pitchFamily="34" charset="0"/>
                <a:ea typeface="Source Serif Pro Semi Bold" pitchFamily="34" charset="-122"/>
                <a:cs typeface="Source Serif Pro Semi Bold" pitchFamily="34" charset="-120"/>
              </a:rPr>
              <a:t>Estructura</a:t>
            </a:r>
            <a:endParaRPr lang="en-US" sz="1850" dirty="0"/>
          </a:p>
        </p:txBody>
      </p:sp>
      <p:sp>
        <p:nvSpPr>
          <p:cNvPr id="9" name="Text 6"/>
          <p:cNvSpPr/>
          <p:nvPr/>
        </p:nvSpPr>
        <p:spPr>
          <a:xfrm>
            <a:off x="7638812" y="2706172"/>
            <a:ext cx="6274118" cy="656034"/>
          </a:xfrm>
          <a:prstGeom prst="rect">
            <a:avLst/>
          </a:prstGeom>
          <a:noFill/>
          <a:ln/>
        </p:spPr>
        <p:txBody>
          <a:bodyPr wrap="square" lIns="0" tIns="0" rIns="0" bIns="0" rtlCol="0" anchor="t"/>
          <a:lstStyle/>
          <a:p>
            <a:pPr marL="0" indent="0" algn="l">
              <a:lnSpc>
                <a:spcPts val="2550"/>
              </a:lnSpc>
              <a:buNone/>
            </a:pPr>
            <a:r>
              <a:rPr lang="en-US" sz="1600" kern="0" spc="-32" dirty="0">
                <a:solidFill>
                  <a:srgbClr val="272525"/>
                </a:solidFill>
                <a:latin typeface="Source Sans Pro" pitchFamily="34" charset="0"/>
                <a:ea typeface="Source Sans Pro" pitchFamily="34" charset="-122"/>
                <a:cs typeface="Source Sans Pro" pitchFamily="34" charset="-120"/>
              </a:rPr>
              <a:t>Los componentes moleculares proporcionan la estructura física de las células.</a:t>
            </a:r>
            <a:endParaRPr lang="en-US" sz="1600" dirty="0"/>
          </a:p>
        </p:txBody>
      </p:sp>
      <p:sp>
        <p:nvSpPr>
          <p:cNvPr id="10" name="Shape 7"/>
          <p:cNvSpPr/>
          <p:nvPr/>
        </p:nvSpPr>
        <p:spPr>
          <a:xfrm>
            <a:off x="6719054" y="4221837"/>
            <a:ext cx="717471" cy="22860"/>
          </a:xfrm>
          <a:prstGeom prst="roundRect">
            <a:avLst>
              <a:gd name="adj" fmla="val 376658"/>
            </a:avLst>
          </a:prstGeom>
          <a:solidFill>
            <a:srgbClr val="DABADD"/>
          </a:solidFill>
          <a:ln/>
        </p:spPr>
        <p:txBody>
          <a:bodyPr/>
          <a:lstStyle/>
          <a:p>
            <a:endParaRPr lang="en-US"/>
          </a:p>
        </p:txBody>
      </p:sp>
      <p:sp>
        <p:nvSpPr>
          <p:cNvPr id="11" name="Shape 8"/>
          <p:cNvSpPr/>
          <p:nvPr/>
        </p:nvSpPr>
        <p:spPr>
          <a:xfrm>
            <a:off x="6280666" y="4002643"/>
            <a:ext cx="461248" cy="461248"/>
          </a:xfrm>
          <a:prstGeom prst="roundRect">
            <a:avLst>
              <a:gd name="adj" fmla="val 18668"/>
            </a:avLst>
          </a:prstGeom>
          <a:solidFill>
            <a:srgbClr val="F4D4F7"/>
          </a:solidFill>
          <a:ln w="7620">
            <a:solidFill>
              <a:srgbClr val="DABADD"/>
            </a:solidFill>
            <a:prstDash val="solid"/>
          </a:ln>
        </p:spPr>
        <p:txBody>
          <a:bodyPr/>
          <a:lstStyle/>
          <a:p>
            <a:endParaRPr lang="en-US"/>
          </a:p>
        </p:txBody>
      </p:sp>
      <p:sp>
        <p:nvSpPr>
          <p:cNvPr id="12" name="Text 9"/>
          <p:cNvSpPr/>
          <p:nvPr/>
        </p:nvSpPr>
        <p:spPr>
          <a:xfrm>
            <a:off x="6438900" y="4088487"/>
            <a:ext cx="144661" cy="289441"/>
          </a:xfrm>
          <a:prstGeom prst="rect">
            <a:avLst/>
          </a:prstGeom>
          <a:noFill/>
          <a:ln/>
        </p:spPr>
        <p:txBody>
          <a:bodyPr wrap="none" lIns="0" tIns="0" rIns="0" bIns="0" rtlCol="0" anchor="t"/>
          <a:lstStyle/>
          <a:p>
            <a:pPr marL="0" indent="0" algn="ctr">
              <a:lnSpc>
                <a:spcPts val="2250"/>
              </a:lnSpc>
              <a:buNone/>
            </a:pPr>
            <a:r>
              <a:rPr lang="en-US" sz="2250" kern="0" spc="-46"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250" dirty="0"/>
          </a:p>
        </p:txBody>
      </p:sp>
      <p:sp>
        <p:nvSpPr>
          <p:cNvPr id="13" name="Text 10"/>
          <p:cNvSpPr/>
          <p:nvPr/>
        </p:nvSpPr>
        <p:spPr>
          <a:xfrm>
            <a:off x="7638812" y="3976926"/>
            <a:ext cx="2411849" cy="301466"/>
          </a:xfrm>
          <a:prstGeom prst="rect">
            <a:avLst/>
          </a:prstGeom>
          <a:noFill/>
          <a:ln/>
        </p:spPr>
        <p:txBody>
          <a:bodyPr wrap="none" lIns="0" tIns="0" rIns="0" bIns="0" rtlCol="0" anchor="t"/>
          <a:lstStyle/>
          <a:p>
            <a:pPr marL="0" indent="0" algn="l">
              <a:lnSpc>
                <a:spcPts val="2350"/>
              </a:lnSpc>
              <a:buNone/>
            </a:pPr>
            <a:r>
              <a:rPr lang="en-US" sz="1850" kern="0" spc="-38" dirty="0">
                <a:solidFill>
                  <a:srgbClr val="272525"/>
                </a:solidFill>
                <a:latin typeface="Source Serif Pro Semi Bold" pitchFamily="34" charset="0"/>
                <a:ea typeface="Source Serif Pro Semi Bold" pitchFamily="34" charset="-122"/>
                <a:cs typeface="Source Serif Pro Semi Bold" pitchFamily="34" charset="-120"/>
              </a:rPr>
              <a:t>Función</a:t>
            </a:r>
            <a:endParaRPr lang="en-US" sz="1850" dirty="0"/>
          </a:p>
        </p:txBody>
      </p:sp>
      <p:sp>
        <p:nvSpPr>
          <p:cNvPr id="14" name="Text 11"/>
          <p:cNvSpPr/>
          <p:nvPr/>
        </p:nvSpPr>
        <p:spPr>
          <a:xfrm>
            <a:off x="7638812" y="4401383"/>
            <a:ext cx="6274118" cy="328017"/>
          </a:xfrm>
          <a:prstGeom prst="rect">
            <a:avLst/>
          </a:prstGeom>
          <a:noFill/>
          <a:ln/>
        </p:spPr>
        <p:txBody>
          <a:bodyPr wrap="none" lIns="0" tIns="0" rIns="0" bIns="0" rtlCol="0" anchor="t"/>
          <a:lstStyle/>
          <a:p>
            <a:pPr marL="0" indent="0" algn="l">
              <a:lnSpc>
                <a:spcPts val="2550"/>
              </a:lnSpc>
              <a:buNone/>
            </a:pPr>
            <a:r>
              <a:rPr lang="en-US" sz="1600" kern="0" spc="-32" dirty="0">
                <a:solidFill>
                  <a:srgbClr val="272525"/>
                </a:solidFill>
                <a:latin typeface="Source Sans Pro" pitchFamily="34" charset="0"/>
                <a:ea typeface="Source Sans Pro" pitchFamily="34" charset="-122"/>
                <a:cs typeface="Source Sans Pro" pitchFamily="34" charset="-120"/>
              </a:rPr>
              <a:t>Las moléculas desempeñan funciones esenciales en los procesos celulares.</a:t>
            </a:r>
            <a:endParaRPr lang="en-US" sz="1600" dirty="0"/>
          </a:p>
        </p:txBody>
      </p:sp>
      <p:sp>
        <p:nvSpPr>
          <p:cNvPr id="15" name="Shape 12"/>
          <p:cNvSpPr/>
          <p:nvPr/>
        </p:nvSpPr>
        <p:spPr>
          <a:xfrm>
            <a:off x="6719054" y="5589032"/>
            <a:ext cx="717471" cy="22860"/>
          </a:xfrm>
          <a:prstGeom prst="roundRect">
            <a:avLst>
              <a:gd name="adj" fmla="val 376658"/>
            </a:avLst>
          </a:prstGeom>
          <a:solidFill>
            <a:srgbClr val="DABADD"/>
          </a:solidFill>
          <a:ln/>
        </p:spPr>
        <p:txBody>
          <a:bodyPr/>
          <a:lstStyle/>
          <a:p>
            <a:endParaRPr lang="en-US"/>
          </a:p>
        </p:txBody>
      </p:sp>
      <p:sp>
        <p:nvSpPr>
          <p:cNvPr id="16" name="Shape 13"/>
          <p:cNvSpPr/>
          <p:nvPr/>
        </p:nvSpPr>
        <p:spPr>
          <a:xfrm>
            <a:off x="6280666" y="5369838"/>
            <a:ext cx="461248" cy="461248"/>
          </a:xfrm>
          <a:prstGeom prst="roundRect">
            <a:avLst>
              <a:gd name="adj" fmla="val 18668"/>
            </a:avLst>
          </a:prstGeom>
          <a:solidFill>
            <a:srgbClr val="F4D4F7"/>
          </a:solidFill>
          <a:ln w="7620">
            <a:solidFill>
              <a:srgbClr val="DABADD"/>
            </a:solidFill>
            <a:prstDash val="solid"/>
          </a:ln>
        </p:spPr>
        <p:txBody>
          <a:bodyPr/>
          <a:lstStyle/>
          <a:p>
            <a:endParaRPr lang="en-US"/>
          </a:p>
        </p:txBody>
      </p:sp>
      <p:sp>
        <p:nvSpPr>
          <p:cNvPr id="17" name="Text 14"/>
          <p:cNvSpPr/>
          <p:nvPr/>
        </p:nvSpPr>
        <p:spPr>
          <a:xfrm>
            <a:off x="6438900" y="5455682"/>
            <a:ext cx="144661" cy="289441"/>
          </a:xfrm>
          <a:prstGeom prst="rect">
            <a:avLst/>
          </a:prstGeom>
          <a:noFill/>
          <a:ln/>
        </p:spPr>
        <p:txBody>
          <a:bodyPr wrap="none" lIns="0" tIns="0" rIns="0" bIns="0" rtlCol="0" anchor="t"/>
          <a:lstStyle/>
          <a:p>
            <a:pPr marL="0" indent="0" algn="ctr">
              <a:lnSpc>
                <a:spcPts val="2250"/>
              </a:lnSpc>
              <a:buNone/>
            </a:pPr>
            <a:r>
              <a:rPr lang="en-US" sz="2250" kern="0" spc="-46"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250" dirty="0"/>
          </a:p>
        </p:txBody>
      </p:sp>
      <p:sp>
        <p:nvSpPr>
          <p:cNvPr id="18" name="Text 15"/>
          <p:cNvSpPr/>
          <p:nvPr/>
        </p:nvSpPr>
        <p:spPr>
          <a:xfrm>
            <a:off x="7638812" y="5344120"/>
            <a:ext cx="2411849" cy="301466"/>
          </a:xfrm>
          <a:prstGeom prst="rect">
            <a:avLst/>
          </a:prstGeom>
          <a:noFill/>
          <a:ln/>
        </p:spPr>
        <p:txBody>
          <a:bodyPr wrap="none" lIns="0" tIns="0" rIns="0" bIns="0" rtlCol="0" anchor="t"/>
          <a:lstStyle/>
          <a:p>
            <a:pPr marL="0" indent="0" algn="l">
              <a:lnSpc>
                <a:spcPts val="2350"/>
              </a:lnSpc>
              <a:buNone/>
            </a:pPr>
            <a:r>
              <a:rPr lang="en-US" sz="1850" kern="0" spc="-38" dirty="0">
                <a:solidFill>
                  <a:srgbClr val="272525"/>
                </a:solidFill>
                <a:latin typeface="Source Serif Pro Semi Bold" pitchFamily="34" charset="0"/>
                <a:ea typeface="Source Serif Pro Semi Bold" pitchFamily="34" charset="-122"/>
                <a:cs typeface="Source Serif Pro Semi Bold" pitchFamily="34" charset="-120"/>
              </a:rPr>
              <a:t>Regulación</a:t>
            </a:r>
            <a:endParaRPr lang="en-US" sz="1850" dirty="0"/>
          </a:p>
        </p:txBody>
      </p:sp>
      <p:sp>
        <p:nvSpPr>
          <p:cNvPr id="19" name="Text 16"/>
          <p:cNvSpPr/>
          <p:nvPr/>
        </p:nvSpPr>
        <p:spPr>
          <a:xfrm>
            <a:off x="7638812" y="5768578"/>
            <a:ext cx="6274118" cy="328017"/>
          </a:xfrm>
          <a:prstGeom prst="rect">
            <a:avLst/>
          </a:prstGeom>
          <a:noFill/>
          <a:ln/>
        </p:spPr>
        <p:txBody>
          <a:bodyPr wrap="none" lIns="0" tIns="0" rIns="0" bIns="0" rtlCol="0" anchor="t"/>
          <a:lstStyle/>
          <a:p>
            <a:pPr marL="0" indent="0" algn="l">
              <a:lnSpc>
                <a:spcPts val="2550"/>
              </a:lnSpc>
              <a:buNone/>
            </a:pPr>
            <a:r>
              <a:rPr lang="en-US" sz="1600" kern="0" spc="-32" dirty="0">
                <a:solidFill>
                  <a:srgbClr val="272525"/>
                </a:solidFill>
                <a:latin typeface="Source Sans Pro" pitchFamily="34" charset="0"/>
                <a:ea typeface="Source Sans Pro" pitchFamily="34" charset="-122"/>
                <a:cs typeface="Source Sans Pro" pitchFamily="34" charset="-120"/>
              </a:rPr>
              <a:t>Los componentes moleculares regulan las actividades celulares.</a:t>
            </a:r>
            <a:endParaRPr lang="en-US" sz="1600" dirty="0"/>
          </a:p>
        </p:txBody>
      </p:sp>
      <p:sp>
        <p:nvSpPr>
          <p:cNvPr id="20" name="Shape 17"/>
          <p:cNvSpPr/>
          <p:nvPr/>
        </p:nvSpPr>
        <p:spPr>
          <a:xfrm>
            <a:off x="6719054" y="6956227"/>
            <a:ext cx="717471" cy="22860"/>
          </a:xfrm>
          <a:prstGeom prst="roundRect">
            <a:avLst>
              <a:gd name="adj" fmla="val 376658"/>
            </a:avLst>
          </a:prstGeom>
          <a:solidFill>
            <a:srgbClr val="DABADD"/>
          </a:solidFill>
          <a:ln/>
        </p:spPr>
        <p:txBody>
          <a:bodyPr/>
          <a:lstStyle/>
          <a:p>
            <a:endParaRPr lang="en-US"/>
          </a:p>
        </p:txBody>
      </p:sp>
      <p:sp>
        <p:nvSpPr>
          <p:cNvPr id="21" name="Shape 18"/>
          <p:cNvSpPr/>
          <p:nvPr/>
        </p:nvSpPr>
        <p:spPr>
          <a:xfrm>
            <a:off x="6280666" y="6737033"/>
            <a:ext cx="461248" cy="461248"/>
          </a:xfrm>
          <a:prstGeom prst="roundRect">
            <a:avLst>
              <a:gd name="adj" fmla="val 18668"/>
            </a:avLst>
          </a:prstGeom>
          <a:solidFill>
            <a:srgbClr val="F4D4F7"/>
          </a:solidFill>
          <a:ln w="7620">
            <a:solidFill>
              <a:srgbClr val="DABADD"/>
            </a:solidFill>
            <a:prstDash val="solid"/>
          </a:ln>
        </p:spPr>
        <p:txBody>
          <a:bodyPr/>
          <a:lstStyle/>
          <a:p>
            <a:endParaRPr lang="en-US"/>
          </a:p>
        </p:txBody>
      </p:sp>
      <p:sp>
        <p:nvSpPr>
          <p:cNvPr id="22" name="Text 19"/>
          <p:cNvSpPr/>
          <p:nvPr/>
        </p:nvSpPr>
        <p:spPr>
          <a:xfrm>
            <a:off x="6438900" y="6822877"/>
            <a:ext cx="144661" cy="289441"/>
          </a:xfrm>
          <a:prstGeom prst="rect">
            <a:avLst/>
          </a:prstGeom>
          <a:noFill/>
          <a:ln/>
        </p:spPr>
        <p:txBody>
          <a:bodyPr wrap="none" lIns="0" tIns="0" rIns="0" bIns="0" rtlCol="0" anchor="t"/>
          <a:lstStyle/>
          <a:p>
            <a:pPr marL="0" indent="0" algn="ctr">
              <a:lnSpc>
                <a:spcPts val="2250"/>
              </a:lnSpc>
              <a:buNone/>
            </a:pPr>
            <a:r>
              <a:rPr lang="en-US" sz="2250" kern="0" spc="-46" dirty="0">
                <a:solidFill>
                  <a:srgbClr val="272525"/>
                </a:solidFill>
                <a:latin typeface="Source Serif Pro Semi Bold" pitchFamily="34" charset="0"/>
                <a:ea typeface="Source Serif Pro Semi Bold" pitchFamily="34" charset="-122"/>
                <a:cs typeface="Source Serif Pro Semi Bold" pitchFamily="34" charset="-120"/>
              </a:rPr>
              <a:t>4</a:t>
            </a:r>
            <a:endParaRPr lang="en-US" sz="2250" dirty="0"/>
          </a:p>
        </p:txBody>
      </p:sp>
      <p:sp>
        <p:nvSpPr>
          <p:cNvPr id="23" name="Text 20"/>
          <p:cNvSpPr/>
          <p:nvPr/>
        </p:nvSpPr>
        <p:spPr>
          <a:xfrm>
            <a:off x="7638812" y="6711315"/>
            <a:ext cx="2411849" cy="301466"/>
          </a:xfrm>
          <a:prstGeom prst="rect">
            <a:avLst/>
          </a:prstGeom>
          <a:noFill/>
          <a:ln/>
        </p:spPr>
        <p:txBody>
          <a:bodyPr wrap="none" lIns="0" tIns="0" rIns="0" bIns="0" rtlCol="0" anchor="t"/>
          <a:lstStyle/>
          <a:p>
            <a:pPr marL="0" indent="0" algn="l">
              <a:lnSpc>
                <a:spcPts val="2350"/>
              </a:lnSpc>
              <a:buNone/>
            </a:pPr>
            <a:r>
              <a:rPr lang="en-US" sz="1850" kern="0" spc="-38" dirty="0">
                <a:solidFill>
                  <a:srgbClr val="272525"/>
                </a:solidFill>
                <a:latin typeface="Source Serif Pro Semi Bold" pitchFamily="34" charset="0"/>
                <a:ea typeface="Source Serif Pro Semi Bold" pitchFamily="34" charset="-122"/>
                <a:cs typeface="Source Serif Pro Semi Bold" pitchFamily="34" charset="-120"/>
              </a:rPr>
              <a:t>Comunicación</a:t>
            </a:r>
            <a:endParaRPr lang="en-US" sz="1850" dirty="0"/>
          </a:p>
        </p:txBody>
      </p:sp>
      <p:sp>
        <p:nvSpPr>
          <p:cNvPr id="24" name="Text 21"/>
          <p:cNvSpPr/>
          <p:nvPr/>
        </p:nvSpPr>
        <p:spPr>
          <a:xfrm>
            <a:off x="7638812" y="7135773"/>
            <a:ext cx="6274118" cy="328017"/>
          </a:xfrm>
          <a:prstGeom prst="rect">
            <a:avLst/>
          </a:prstGeom>
          <a:noFill/>
          <a:ln/>
        </p:spPr>
        <p:txBody>
          <a:bodyPr wrap="none" lIns="0" tIns="0" rIns="0" bIns="0" rtlCol="0" anchor="t"/>
          <a:lstStyle/>
          <a:p>
            <a:pPr marL="0" indent="0" algn="l">
              <a:lnSpc>
                <a:spcPts val="2550"/>
              </a:lnSpc>
              <a:buNone/>
            </a:pPr>
            <a:r>
              <a:rPr lang="en-US" sz="1600" kern="0" spc="-32" dirty="0">
                <a:solidFill>
                  <a:srgbClr val="272525"/>
                </a:solidFill>
                <a:latin typeface="Source Sans Pro" pitchFamily="34" charset="0"/>
                <a:ea typeface="Source Sans Pro" pitchFamily="34" charset="-122"/>
                <a:cs typeface="Source Sans Pro" pitchFamily="34" charset="-120"/>
              </a:rPr>
              <a:t>Las moléculas permiten la comunicación entre las células.</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37724" y="851773"/>
            <a:ext cx="5632490" cy="704017"/>
          </a:xfrm>
          <a:prstGeom prst="rect">
            <a:avLst/>
          </a:prstGeom>
          <a:noFill/>
          <a:ln/>
        </p:spPr>
        <p:txBody>
          <a:bodyPr wrap="none" lIns="0" tIns="0" rIns="0" bIns="0" rtlCol="0" anchor="t"/>
          <a:lstStyle/>
          <a:p>
            <a:pPr marL="0" indent="0">
              <a:lnSpc>
                <a:spcPts val="5500"/>
              </a:lnSpc>
              <a:buNone/>
            </a:pPr>
            <a:r>
              <a:rPr lang="en-US" sz="4400" kern="0" spc="-89" dirty="0">
                <a:solidFill>
                  <a:srgbClr val="D73AD7"/>
                </a:solidFill>
                <a:latin typeface="Source Serif Pro Semi Bold" pitchFamily="34" charset="0"/>
                <a:ea typeface="Source Serif Pro Semi Bold" pitchFamily="34" charset="-122"/>
                <a:cs typeface="Source Serif Pro Semi Bold" pitchFamily="34" charset="-120"/>
              </a:rPr>
              <a:t>Bioelementos</a:t>
            </a:r>
            <a:endParaRPr lang="en-US" sz="4400" dirty="0"/>
          </a:p>
        </p:txBody>
      </p:sp>
      <p:pic>
        <p:nvPicPr>
          <p:cNvPr id="3" name="Image 0" descr="preencoded.png"/>
          <p:cNvPicPr>
            <a:picLocks noChangeAspect="1"/>
          </p:cNvPicPr>
          <p:nvPr/>
        </p:nvPicPr>
        <p:blipFill>
          <a:blip r:embed="rId3"/>
          <a:stretch>
            <a:fillRect/>
          </a:stretch>
        </p:blipFill>
        <p:spPr>
          <a:xfrm>
            <a:off x="4786789" y="2034540"/>
            <a:ext cx="5056703" cy="3494127"/>
          </a:xfrm>
          <a:prstGeom prst="rect">
            <a:avLst/>
          </a:prstGeom>
        </p:spPr>
      </p:pic>
      <p:sp>
        <p:nvSpPr>
          <p:cNvPr id="4" name="Text 1"/>
          <p:cNvSpPr/>
          <p:nvPr/>
        </p:nvSpPr>
        <p:spPr>
          <a:xfrm>
            <a:off x="837724" y="6013252"/>
            <a:ext cx="3477697" cy="1149072"/>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Los seres vivos están formados por átomos y elementos químicos, llamados bioelementos.</a:t>
            </a:r>
            <a:endParaRPr lang="en-US" sz="1850" dirty="0"/>
          </a:p>
        </p:txBody>
      </p:sp>
      <p:sp>
        <p:nvSpPr>
          <p:cNvPr id="5" name="Text 2"/>
          <p:cNvSpPr/>
          <p:nvPr/>
        </p:nvSpPr>
        <p:spPr>
          <a:xfrm>
            <a:off x="4906923" y="6204704"/>
            <a:ext cx="8893254" cy="766048"/>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Cuatro bioelementos, el carbono, el oxígeno, el hidrógeno y el nitrógeno, son los principales componentes de la materia viva.</a:t>
            </a:r>
            <a:endParaRPr lang="en-US" sz="18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3008709"/>
            <a:ext cx="5748218" cy="704017"/>
          </a:xfrm>
          <a:prstGeom prst="rect">
            <a:avLst/>
          </a:prstGeom>
          <a:noFill/>
          <a:ln/>
        </p:spPr>
        <p:txBody>
          <a:bodyPr wrap="none" lIns="0" tIns="0" rIns="0" bIns="0" rtlCol="0" anchor="t"/>
          <a:lstStyle/>
          <a:p>
            <a:pPr marL="0" indent="0">
              <a:lnSpc>
                <a:spcPts val="5500"/>
              </a:lnSpc>
              <a:buNone/>
            </a:pPr>
            <a:r>
              <a:rPr lang="en-US" sz="4400" kern="0" spc="-89" dirty="0">
                <a:solidFill>
                  <a:srgbClr val="D73AD7"/>
                </a:solidFill>
                <a:latin typeface="Source Serif Pro Semi Bold" pitchFamily="34" charset="0"/>
                <a:ea typeface="Source Serif Pro Semi Bold" pitchFamily="34" charset="-122"/>
                <a:cs typeface="Source Serif Pro Semi Bold" pitchFamily="34" charset="-120"/>
              </a:rPr>
              <a:t>Conclusión y preguntas</a:t>
            </a:r>
            <a:endParaRPr lang="en-US" sz="4400" dirty="0"/>
          </a:p>
        </p:txBody>
      </p:sp>
      <p:sp>
        <p:nvSpPr>
          <p:cNvPr id="4" name="Text 1"/>
          <p:cNvSpPr/>
          <p:nvPr/>
        </p:nvSpPr>
        <p:spPr>
          <a:xfrm>
            <a:off x="837724" y="4071699"/>
            <a:ext cx="7468553" cy="1149072"/>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Los componentes moleculares de las células son esenciales para la vida. ¿Puedes explicar la importancia de cada componente molecular para el funcionamiento celular?</a:t>
            </a:r>
            <a:endParaRPr lang="en-US" sz="1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37724" y="1113592"/>
            <a:ext cx="6800850" cy="704017"/>
          </a:xfrm>
          <a:prstGeom prst="rect">
            <a:avLst/>
          </a:prstGeom>
          <a:noFill/>
          <a:ln/>
        </p:spPr>
        <p:txBody>
          <a:bodyPr wrap="none" lIns="0" tIns="0" rIns="0" bIns="0" rtlCol="0" anchor="t"/>
          <a:lstStyle/>
          <a:p>
            <a:pPr marL="0" indent="0">
              <a:lnSpc>
                <a:spcPts val="5500"/>
              </a:lnSpc>
              <a:buNone/>
            </a:pPr>
            <a:r>
              <a:rPr lang="en-US" sz="4400" kern="0" spc="-89" dirty="0">
                <a:solidFill>
                  <a:srgbClr val="D73AD7"/>
                </a:solidFill>
                <a:latin typeface="Source Serif Pro Semi Bold" pitchFamily="34" charset="0"/>
                <a:ea typeface="Source Serif Pro Semi Bold" pitchFamily="34" charset="-122"/>
                <a:cs typeface="Source Serif Pro Semi Bold" pitchFamily="34" charset="-120"/>
              </a:rPr>
              <a:t>Bioelementos: Clasificación</a:t>
            </a:r>
            <a:endParaRPr lang="en-US" sz="4400" dirty="0"/>
          </a:p>
        </p:txBody>
      </p:sp>
      <p:sp>
        <p:nvSpPr>
          <p:cNvPr id="3" name="Shape 1"/>
          <p:cNvSpPr/>
          <p:nvPr/>
        </p:nvSpPr>
        <p:spPr>
          <a:xfrm>
            <a:off x="837724" y="2296358"/>
            <a:ext cx="4158734" cy="4819650"/>
          </a:xfrm>
          <a:prstGeom prst="roundRect">
            <a:avLst>
              <a:gd name="adj" fmla="val 2418"/>
            </a:avLst>
          </a:prstGeom>
          <a:solidFill>
            <a:srgbClr val="F4D4F7"/>
          </a:solidFill>
          <a:ln w="7620">
            <a:solidFill>
              <a:srgbClr val="DABADD"/>
            </a:solidFill>
            <a:prstDash val="solid"/>
          </a:ln>
        </p:spPr>
        <p:txBody>
          <a:bodyPr/>
          <a:lstStyle/>
          <a:p>
            <a:endParaRPr lang="en-US"/>
          </a:p>
        </p:txBody>
      </p:sp>
      <p:sp>
        <p:nvSpPr>
          <p:cNvPr id="4" name="Text 2"/>
          <p:cNvSpPr/>
          <p:nvPr/>
        </p:nvSpPr>
        <p:spPr>
          <a:xfrm>
            <a:off x="1439823" y="2543294"/>
            <a:ext cx="2954536" cy="351949"/>
          </a:xfrm>
          <a:prstGeom prst="rect">
            <a:avLst/>
          </a:prstGeom>
          <a:noFill/>
          <a:ln/>
        </p:spPr>
        <p:txBody>
          <a:bodyPr wrap="none" lIns="0" tIns="0" rIns="0" bIns="0" rtlCol="0" anchor="t"/>
          <a:lstStyle/>
          <a:p>
            <a:pPr marL="0" indent="0" algn="ctr">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Bioelementos Primarios</a:t>
            </a:r>
            <a:endParaRPr lang="en-US" sz="2200" dirty="0"/>
          </a:p>
        </p:txBody>
      </p:sp>
      <p:sp>
        <p:nvSpPr>
          <p:cNvPr id="5" name="Text 3"/>
          <p:cNvSpPr/>
          <p:nvPr/>
        </p:nvSpPr>
        <p:spPr>
          <a:xfrm>
            <a:off x="1084659" y="3038832"/>
            <a:ext cx="3664863" cy="383024"/>
          </a:xfrm>
          <a:prstGeom prst="rect">
            <a:avLst/>
          </a:prstGeom>
          <a:noFill/>
          <a:ln/>
        </p:spPr>
        <p:txBody>
          <a:bodyPr wrap="none" lIns="0" tIns="0" rIns="0" bIns="0" rtlCol="0" anchor="t"/>
          <a:lstStyle/>
          <a:p>
            <a:pPr marL="0" indent="0">
              <a:lnSpc>
                <a:spcPts val="3000"/>
              </a:lnSpc>
              <a:buNone/>
            </a:pPr>
            <a:r>
              <a:rPr lang="en-US" sz="1850" b="1" kern="0" spc="-38" dirty="0">
                <a:solidFill>
                  <a:srgbClr val="5CC97B"/>
                </a:solidFill>
                <a:latin typeface="Source Sans Pro" pitchFamily="34" charset="0"/>
                <a:ea typeface="Source Sans Pro" pitchFamily="34" charset="-122"/>
                <a:cs typeface="Source Sans Pro" pitchFamily="34" charset="-120"/>
              </a:rPr>
              <a:t>ESTRUCTURAL</a:t>
            </a:r>
            <a:r>
              <a:rPr lang="en-US" sz="1850" kern="0" spc="-38" dirty="0">
                <a:solidFill>
                  <a:srgbClr val="272525"/>
                </a:solidFill>
                <a:latin typeface="Source Sans Pro" pitchFamily="34" charset="0"/>
                <a:ea typeface="Source Sans Pro" pitchFamily="34" charset="-122"/>
                <a:cs typeface="Source Sans Pro" pitchFamily="34" charset="-120"/>
              </a:rPr>
              <a:t>:</a:t>
            </a:r>
            <a:endParaRPr lang="en-US" sz="1850" dirty="0"/>
          </a:p>
        </p:txBody>
      </p:sp>
      <p:sp>
        <p:nvSpPr>
          <p:cNvPr id="6" name="Text 4"/>
          <p:cNvSpPr/>
          <p:nvPr/>
        </p:nvSpPr>
        <p:spPr>
          <a:xfrm>
            <a:off x="1084659" y="3565446"/>
            <a:ext cx="3664863" cy="3064193"/>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Los bioelementos primarios constituyen el 96% de la materia viva. Estos son el carbono, el oxígeno, el hidrógeno el nitrógeno, fósforo y azufre. Forman la mayor parte de las moléculas orgánicas como proteínas, carbohidratos, lípidos y ácidos nucleicos.</a:t>
            </a:r>
            <a:endParaRPr lang="en-US" sz="1850" dirty="0"/>
          </a:p>
        </p:txBody>
      </p:sp>
      <p:sp>
        <p:nvSpPr>
          <p:cNvPr id="7" name="Shape 5"/>
          <p:cNvSpPr/>
          <p:nvPr/>
        </p:nvSpPr>
        <p:spPr>
          <a:xfrm>
            <a:off x="5235773" y="2296358"/>
            <a:ext cx="4158734" cy="4819650"/>
          </a:xfrm>
          <a:prstGeom prst="roundRect">
            <a:avLst>
              <a:gd name="adj" fmla="val 2418"/>
            </a:avLst>
          </a:prstGeom>
          <a:solidFill>
            <a:srgbClr val="F4D4F7"/>
          </a:solidFill>
          <a:ln w="7620">
            <a:solidFill>
              <a:srgbClr val="DABADD"/>
            </a:solidFill>
            <a:prstDash val="solid"/>
          </a:ln>
        </p:spPr>
        <p:txBody>
          <a:bodyPr/>
          <a:lstStyle/>
          <a:p>
            <a:endParaRPr lang="en-US"/>
          </a:p>
        </p:txBody>
      </p:sp>
      <p:sp>
        <p:nvSpPr>
          <p:cNvPr id="8" name="Text 6"/>
          <p:cNvSpPr/>
          <p:nvPr/>
        </p:nvSpPr>
        <p:spPr>
          <a:xfrm>
            <a:off x="5482709" y="2543294"/>
            <a:ext cx="3244096" cy="351949"/>
          </a:xfrm>
          <a:prstGeom prst="rect">
            <a:avLst/>
          </a:prstGeom>
          <a:noFill/>
          <a:ln/>
        </p:spPr>
        <p:txBody>
          <a:bodyPr wrap="non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Bioelementos Secundarios</a:t>
            </a:r>
            <a:endParaRPr lang="en-US" sz="2200" dirty="0"/>
          </a:p>
        </p:txBody>
      </p:sp>
      <p:sp>
        <p:nvSpPr>
          <p:cNvPr id="9" name="Text 7"/>
          <p:cNvSpPr/>
          <p:nvPr/>
        </p:nvSpPr>
        <p:spPr>
          <a:xfrm>
            <a:off x="5482709" y="3038832"/>
            <a:ext cx="3664863" cy="306229"/>
          </a:xfrm>
          <a:prstGeom prst="rect">
            <a:avLst/>
          </a:prstGeom>
          <a:noFill/>
          <a:ln/>
        </p:spPr>
        <p:txBody>
          <a:bodyPr wrap="none" lIns="0" tIns="0" rIns="0" bIns="0" rtlCol="0" anchor="t"/>
          <a:lstStyle/>
          <a:p>
            <a:pPr marL="0" indent="0" algn="l">
              <a:lnSpc>
                <a:spcPts val="2400"/>
              </a:lnSpc>
              <a:buNone/>
            </a:pPr>
            <a:r>
              <a:rPr lang="en-US" sz="1500" b="1" kern="0" spc="-38" dirty="0">
                <a:solidFill>
                  <a:srgbClr val="5CC97B"/>
                </a:solidFill>
                <a:latin typeface="Source Sans Pro" pitchFamily="34" charset="0"/>
                <a:ea typeface="Source Sans Pro" pitchFamily="34" charset="-122"/>
                <a:cs typeface="Source Sans Pro" pitchFamily="34" charset="-120"/>
              </a:rPr>
              <a:t>Regulan procesos fisiológicos</a:t>
            </a:r>
            <a:r>
              <a:rPr lang="en-US" sz="1500" kern="0" spc="-38" dirty="0">
                <a:solidFill>
                  <a:srgbClr val="272525"/>
                </a:solidFill>
                <a:latin typeface="Source Sans Pro" pitchFamily="34" charset="0"/>
                <a:ea typeface="Source Sans Pro" pitchFamily="34" charset="-122"/>
                <a:cs typeface="Source Sans Pro" pitchFamily="34" charset="-120"/>
              </a:rPr>
              <a:t> </a:t>
            </a:r>
            <a:endParaRPr lang="en-US" sz="1500" dirty="0"/>
          </a:p>
        </p:txBody>
      </p:sp>
      <p:sp>
        <p:nvSpPr>
          <p:cNvPr id="10" name="Text 8"/>
          <p:cNvSpPr/>
          <p:nvPr/>
        </p:nvSpPr>
        <p:spPr>
          <a:xfrm>
            <a:off x="5482709" y="3488650"/>
            <a:ext cx="3664863" cy="3064193"/>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Los bioelementos secundarios se encuentran en menor cantidad que los primarios. Algunos ejemplos son el calcio, el sodio, el potasio, el magnesio y el cloro. Estos elementos son importantes para la estructura, función y regulación de los organismos.</a:t>
            </a:r>
            <a:endParaRPr lang="en-US" sz="1850" dirty="0"/>
          </a:p>
        </p:txBody>
      </p:sp>
      <p:sp>
        <p:nvSpPr>
          <p:cNvPr id="11" name="Shape 9"/>
          <p:cNvSpPr/>
          <p:nvPr/>
        </p:nvSpPr>
        <p:spPr>
          <a:xfrm>
            <a:off x="9633823" y="2296358"/>
            <a:ext cx="4158734" cy="4819650"/>
          </a:xfrm>
          <a:prstGeom prst="roundRect">
            <a:avLst>
              <a:gd name="adj" fmla="val 2418"/>
            </a:avLst>
          </a:prstGeom>
          <a:solidFill>
            <a:srgbClr val="F4D4F7"/>
          </a:solidFill>
          <a:ln w="7620">
            <a:solidFill>
              <a:srgbClr val="DABADD"/>
            </a:solidFill>
            <a:prstDash val="solid"/>
          </a:ln>
        </p:spPr>
        <p:txBody>
          <a:bodyPr/>
          <a:lstStyle/>
          <a:p>
            <a:endParaRPr lang="en-US"/>
          </a:p>
        </p:txBody>
      </p:sp>
      <p:sp>
        <p:nvSpPr>
          <p:cNvPr id="12" name="Text 10"/>
          <p:cNvSpPr/>
          <p:nvPr/>
        </p:nvSpPr>
        <p:spPr>
          <a:xfrm>
            <a:off x="9880759" y="2543294"/>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Oligoelementos</a:t>
            </a:r>
            <a:endParaRPr lang="en-US" sz="2200" dirty="0"/>
          </a:p>
        </p:txBody>
      </p:sp>
      <p:sp>
        <p:nvSpPr>
          <p:cNvPr id="13" name="Text 11"/>
          <p:cNvSpPr/>
          <p:nvPr/>
        </p:nvSpPr>
        <p:spPr>
          <a:xfrm>
            <a:off x="9880759" y="3038832"/>
            <a:ext cx="3664863" cy="3830241"/>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Los oligoelementos se encuentran en cantidades muy pequeñas, pero son esenciales para el funcionamiento de las células. Algunos ejemplos son el hierro, el cobre, el zinc, el manganeso, el yodo, el flúor y el selenio. Estos elementos participan en procesos metabólicos vitales como la respiración celular, la síntesis de proteínas y la función hormonal.</a:t>
            </a:r>
            <a:endParaRPr lang="en-US" sz="1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2875002"/>
            <a:ext cx="7468553" cy="971550"/>
          </a:xfrm>
          <a:prstGeom prst="rect">
            <a:avLst/>
          </a:prstGeom>
          <a:noFill/>
          <a:ln/>
        </p:spPr>
        <p:txBody>
          <a:bodyPr wrap="none" lIns="0" tIns="0" rIns="0" bIns="0" rtlCol="0" anchor="t"/>
          <a:lstStyle/>
          <a:p>
            <a:pPr marL="0" indent="0">
              <a:lnSpc>
                <a:spcPts val="7650"/>
              </a:lnSpc>
              <a:buNone/>
            </a:pPr>
            <a:r>
              <a:rPr lang="en-US" sz="6100" kern="0" spc="-122" dirty="0">
                <a:solidFill>
                  <a:srgbClr val="D73AD7"/>
                </a:solidFill>
                <a:latin typeface="Source Serif Pro Semi Bold" pitchFamily="34" charset="0"/>
                <a:ea typeface="Source Serif Pro Semi Bold" pitchFamily="34" charset="-122"/>
                <a:cs typeface="Source Serif Pro Semi Bold" pitchFamily="34" charset="-120"/>
              </a:rPr>
              <a:t>Biomoléculas</a:t>
            </a:r>
            <a:endParaRPr lang="en-US" sz="6100" dirty="0"/>
          </a:p>
        </p:txBody>
      </p:sp>
      <p:sp>
        <p:nvSpPr>
          <p:cNvPr id="4" name="Text 1"/>
          <p:cNvSpPr/>
          <p:nvPr/>
        </p:nvSpPr>
        <p:spPr>
          <a:xfrm>
            <a:off x="837724" y="4205526"/>
            <a:ext cx="7468553" cy="1149072"/>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Las biomoléculas son las moléculas que componen los seres vivos. Los bioelementos se enlazan entre sí y forman biomoléculas o principios inmediatos</a:t>
            </a:r>
            <a:endParaRPr lang="en-US" sz="1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2580680"/>
            <a:ext cx="7468553" cy="1943100"/>
          </a:xfrm>
          <a:prstGeom prst="rect">
            <a:avLst/>
          </a:prstGeom>
          <a:noFill/>
          <a:ln/>
        </p:spPr>
        <p:txBody>
          <a:bodyPr wrap="square" lIns="0" tIns="0" rIns="0" bIns="0" rtlCol="0" anchor="t"/>
          <a:lstStyle/>
          <a:p>
            <a:pPr marL="0" indent="0">
              <a:lnSpc>
                <a:spcPts val="7650"/>
              </a:lnSpc>
              <a:buNone/>
            </a:pPr>
            <a:r>
              <a:rPr lang="en-US" sz="6100" kern="0" spc="-122" dirty="0">
                <a:solidFill>
                  <a:srgbClr val="D73AD7"/>
                </a:solidFill>
                <a:latin typeface="Source Serif Pro Semi Bold" pitchFamily="34" charset="0"/>
                <a:ea typeface="Source Serif Pro Semi Bold" pitchFamily="34" charset="-122"/>
                <a:cs typeface="Source Serif Pro Semi Bold" pitchFamily="34" charset="-120"/>
              </a:rPr>
              <a:t>Clasificación de las biomoléculas</a:t>
            </a:r>
            <a:endParaRPr lang="en-US" sz="6100" dirty="0"/>
          </a:p>
        </p:txBody>
      </p:sp>
      <p:sp>
        <p:nvSpPr>
          <p:cNvPr id="4" name="Text 1"/>
          <p:cNvSpPr/>
          <p:nvPr/>
        </p:nvSpPr>
        <p:spPr>
          <a:xfrm>
            <a:off x="837724" y="4882753"/>
            <a:ext cx="7468553" cy="766048"/>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Las biomoléculas se clasifican en dos grupos principales: las biomoléculas inorgánicas y las biomoléculas orgánicas.</a:t>
            </a:r>
            <a:endParaRPr lang="en-US" sz="18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78418" y="534591"/>
            <a:ext cx="7537371" cy="570071"/>
          </a:xfrm>
          <a:prstGeom prst="rect">
            <a:avLst/>
          </a:prstGeom>
          <a:noFill/>
          <a:ln/>
        </p:spPr>
        <p:txBody>
          <a:bodyPr wrap="none" lIns="0" tIns="0" rIns="0" bIns="0" rtlCol="0" anchor="t"/>
          <a:lstStyle/>
          <a:p>
            <a:pPr marL="0" indent="0">
              <a:lnSpc>
                <a:spcPts val="4450"/>
              </a:lnSpc>
              <a:buNone/>
            </a:pPr>
            <a:r>
              <a:rPr lang="en-US" sz="3550" kern="0" spc="-72" dirty="0">
                <a:solidFill>
                  <a:srgbClr val="D73AD7"/>
                </a:solidFill>
                <a:latin typeface="Source Serif Pro Semi Bold" pitchFamily="34" charset="0"/>
                <a:ea typeface="Source Serif Pro Semi Bold" pitchFamily="34" charset="-122"/>
                <a:cs typeface="Source Serif Pro Semi Bold" pitchFamily="34" charset="-120"/>
              </a:rPr>
              <a:t>Biomoléculas Orgánicas e Inorgánicas</a:t>
            </a:r>
            <a:endParaRPr lang="en-US" sz="3550" dirty="0"/>
          </a:p>
        </p:txBody>
      </p:sp>
      <p:pic>
        <p:nvPicPr>
          <p:cNvPr id="3" name="Image 0" descr="preencoded.png"/>
          <p:cNvPicPr>
            <a:picLocks noChangeAspect="1"/>
          </p:cNvPicPr>
          <p:nvPr/>
        </p:nvPicPr>
        <p:blipFill>
          <a:blip r:embed="rId3"/>
          <a:stretch>
            <a:fillRect/>
          </a:stretch>
        </p:blipFill>
        <p:spPr>
          <a:xfrm>
            <a:off x="678418" y="1492329"/>
            <a:ext cx="969169" cy="1550670"/>
          </a:xfrm>
          <a:prstGeom prst="rect">
            <a:avLst/>
          </a:prstGeom>
        </p:spPr>
      </p:pic>
      <p:sp>
        <p:nvSpPr>
          <p:cNvPr id="4" name="Text 1"/>
          <p:cNvSpPr/>
          <p:nvPr/>
        </p:nvSpPr>
        <p:spPr>
          <a:xfrm>
            <a:off x="1938337" y="1686163"/>
            <a:ext cx="2384346" cy="284917"/>
          </a:xfrm>
          <a:prstGeom prst="rect">
            <a:avLst/>
          </a:prstGeom>
          <a:noFill/>
          <a:ln/>
        </p:spPr>
        <p:txBody>
          <a:bodyPr wrap="none" lIns="0" tIns="0" rIns="0" bIns="0" rtlCol="0" anchor="t"/>
          <a:lstStyle/>
          <a:p>
            <a:pPr marL="0" indent="0" algn="l">
              <a:lnSpc>
                <a:spcPts val="2200"/>
              </a:lnSpc>
              <a:buNone/>
            </a:pPr>
            <a:r>
              <a:rPr lang="en-US" sz="1750" kern="0" spc="-36" dirty="0">
                <a:solidFill>
                  <a:srgbClr val="272525"/>
                </a:solidFill>
                <a:latin typeface="Source Serif Pro Semi Bold" pitchFamily="34" charset="0"/>
                <a:ea typeface="Source Serif Pro Semi Bold" pitchFamily="34" charset="-122"/>
                <a:cs typeface="Source Serif Pro Semi Bold" pitchFamily="34" charset="-120"/>
              </a:rPr>
              <a:t>Biomoléculas Orgánicas</a:t>
            </a:r>
            <a:endParaRPr lang="en-US" sz="1750" dirty="0"/>
          </a:p>
        </p:txBody>
      </p:sp>
      <p:sp>
        <p:nvSpPr>
          <p:cNvPr id="5" name="Text 2"/>
          <p:cNvSpPr/>
          <p:nvPr/>
        </p:nvSpPr>
        <p:spPr>
          <a:xfrm>
            <a:off x="1938337" y="2087285"/>
            <a:ext cx="12013644" cy="310039"/>
          </a:xfrm>
          <a:prstGeom prst="rect">
            <a:avLst/>
          </a:prstGeom>
          <a:noFill/>
          <a:ln/>
        </p:spPr>
        <p:txBody>
          <a:bodyPr wrap="none" lIns="0" tIns="0" rIns="0" bIns="0" rtlCol="0" anchor="t"/>
          <a:lstStyle/>
          <a:p>
            <a:pPr marL="0" indent="0" algn="l">
              <a:lnSpc>
                <a:spcPts val="2400"/>
              </a:lnSpc>
              <a:buNone/>
            </a:pPr>
            <a:r>
              <a:rPr lang="en-US" sz="1500" kern="0" spc="-31" dirty="0">
                <a:solidFill>
                  <a:srgbClr val="272525"/>
                </a:solidFill>
                <a:latin typeface="Source Sans Pro" pitchFamily="34" charset="0"/>
                <a:ea typeface="Source Sans Pro" pitchFamily="34" charset="-122"/>
                <a:cs typeface="Source Sans Pro" pitchFamily="34" charset="-120"/>
              </a:rPr>
              <a:t>Son moléculas exclusivas de los seres vivos. Son más complejas y variadas debido a las características del átomo de carbono, que es la base de su estructura.</a:t>
            </a:r>
            <a:endParaRPr lang="en-US" sz="1500" dirty="0"/>
          </a:p>
        </p:txBody>
      </p:sp>
      <p:pic>
        <p:nvPicPr>
          <p:cNvPr id="6" name="Image 1" descr="preencoded.png"/>
          <p:cNvPicPr>
            <a:picLocks noChangeAspect="1"/>
          </p:cNvPicPr>
          <p:nvPr/>
        </p:nvPicPr>
        <p:blipFill>
          <a:blip r:embed="rId4"/>
          <a:stretch>
            <a:fillRect/>
          </a:stretch>
        </p:blipFill>
        <p:spPr>
          <a:xfrm>
            <a:off x="678418" y="3042999"/>
            <a:ext cx="969169" cy="1550670"/>
          </a:xfrm>
          <a:prstGeom prst="rect">
            <a:avLst/>
          </a:prstGeom>
        </p:spPr>
      </p:pic>
      <p:sp>
        <p:nvSpPr>
          <p:cNvPr id="7" name="Text 3"/>
          <p:cNvSpPr/>
          <p:nvPr/>
        </p:nvSpPr>
        <p:spPr>
          <a:xfrm>
            <a:off x="1938337" y="3236833"/>
            <a:ext cx="2280404" cy="284917"/>
          </a:xfrm>
          <a:prstGeom prst="rect">
            <a:avLst/>
          </a:prstGeom>
          <a:noFill/>
          <a:ln/>
        </p:spPr>
        <p:txBody>
          <a:bodyPr wrap="none" lIns="0" tIns="0" rIns="0" bIns="0" rtlCol="0" anchor="t"/>
          <a:lstStyle/>
          <a:p>
            <a:pPr marL="0" indent="0" algn="l">
              <a:lnSpc>
                <a:spcPts val="2200"/>
              </a:lnSpc>
              <a:buNone/>
            </a:pPr>
            <a:r>
              <a:rPr lang="en-US" sz="1750" kern="0" spc="-36" dirty="0">
                <a:solidFill>
                  <a:srgbClr val="272525"/>
                </a:solidFill>
                <a:latin typeface="Source Serif Pro Semi Bold" pitchFamily="34" charset="0"/>
                <a:ea typeface="Source Serif Pro Semi Bold" pitchFamily="34" charset="-122"/>
                <a:cs typeface="Source Serif Pro Semi Bold" pitchFamily="34" charset="-120"/>
              </a:rPr>
              <a:t>Ejemplos</a:t>
            </a:r>
            <a:endParaRPr lang="en-US" sz="1750" dirty="0"/>
          </a:p>
        </p:txBody>
      </p:sp>
      <p:sp>
        <p:nvSpPr>
          <p:cNvPr id="8" name="Text 4"/>
          <p:cNvSpPr/>
          <p:nvPr/>
        </p:nvSpPr>
        <p:spPr>
          <a:xfrm>
            <a:off x="1938337" y="3637955"/>
            <a:ext cx="12013644" cy="310039"/>
          </a:xfrm>
          <a:prstGeom prst="rect">
            <a:avLst/>
          </a:prstGeom>
          <a:noFill/>
          <a:ln/>
        </p:spPr>
        <p:txBody>
          <a:bodyPr wrap="none" lIns="0" tIns="0" rIns="0" bIns="0" rtlCol="0" anchor="t"/>
          <a:lstStyle/>
          <a:p>
            <a:pPr marL="0" indent="0" algn="l">
              <a:lnSpc>
                <a:spcPts val="2400"/>
              </a:lnSpc>
              <a:buNone/>
            </a:pPr>
            <a:r>
              <a:rPr lang="en-US" sz="1500" kern="0" spc="-31" dirty="0">
                <a:solidFill>
                  <a:srgbClr val="272525"/>
                </a:solidFill>
                <a:latin typeface="Source Sans Pro" pitchFamily="34" charset="0"/>
                <a:ea typeface="Source Sans Pro" pitchFamily="34" charset="-122"/>
                <a:cs typeface="Source Sans Pro" pitchFamily="34" charset="-120"/>
              </a:rPr>
              <a:t>Los carbohidratos, lípidos, proteínas y ácidos nucleicos.</a:t>
            </a:r>
            <a:endParaRPr lang="en-US" sz="1500" dirty="0"/>
          </a:p>
        </p:txBody>
      </p:sp>
      <p:pic>
        <p:nvPicPr>
          <p:cNvPr id="9" name="Image 2" descr="preencoded.png"/>
          <p:cNvPicPr>
            <a:picLocks noChangeAspect="1"/>
          </p:cNvPicPr>
          <p:nvPr/>
        </p:nvPicPr>
        <p:blipFill>
          <a:blip r:embed="rId5"/>
          <a:stretch>
            <a:fillRect/>
          </a:stretch>
        </p:blipFill>
        <p:spPr>
          <a:xfrm>
            <a:off x="678418" y="4593669"/>
            <a:ext cx="969169" cy="1550670"/>
          </a:xfrm>
          <a:prstGeom prst="rect">
            <a:avLst/>
          </a:prstGeom>
        </p:spPr>
      </p:pic>
      <p:sp>
        <p:nvSpPr>
          <p:cNvPr id="10" name="Text 5"/>
          <p:cNvSpPr/>
          <p:nvPr/>
        </p:nvSpPr>
        <p:spPr>
          <a:xfrm>
            <a:off x="1938337" y="4787503"/>
            <a:ext cx="2567345" cy="284917"/>
          </a:xfrm>
          <a:prstGeom prst="rect">
            <a:avLst/>
          </a:prstGeom>
          <a:noFill/>
          <a:ln/>
        </p:spPr>
        <p:txBody>
          <a:bodyPr wrap="none" lIns="0" tIns="0" rIns="0" bIns="0" rtlCol="0" anchor="t"/>
          <a:lstStyle/>
          <a:p>
            <a:pPr marL="0" indent="0" algn="l">
              <a:lnSpc>
                <a:spcPts val="2200"/>
              </a:lnSpc>
              <a:buNone/>
            </a:pPr>
            <a:r>
              <a:rPr lang="en-US" sz="1750" kern="0" spc="-36" dirty="0">
                <a:solidFill>
                  <a:srgbClr val="272525"/>
                </a:solidFill>
                <a:latin typeface="Source Serif Pro Semi Bold" pitchFamily="34" charset="0"/>
                <a:ea typeface="Source Serif Pro Semi Bold" pitchFamily="34" charset="-122"/>
                <a:cs typeface="Source Serif Pro Semi Bold" pitchFamily="34" charset="-120"/>
              </a:rPr>
              <a:t>Biomoléculas Inorgánicas</a:t>
            </a:r>
            <a:endParaRPr lang="en-US" sz="1750" dirty="0"/>
          </a:p>
        </p:txBody>
      </p:sp>
      <p:sp>
        <p:nvSpPr>
          <p:cNvPr id="11" name="Text 6"/>
          <p:cNvSpPr/>
          <p:nvPr/>
        </p:nvSpPr>
        <p:spPr>
          <a:xfrm>
            <a:off x="1938337" y="5188625"/>
            <a:ext cx="12013644" cy="620078"/>
          </a:xfrm>
          <a:prstGeom prst="rect">
            <a:avLst/>
          </a:prstGeom>
          <a:noFill/>
          <a:ln/>
        </p:spPr>
        <p:txBody>
          <a:bodyPr wrap="square" lIns="0" tIns="0" rIns="0" bIns="0" rtlCol="0" anchor="t"/>
          <a:lstStyle/>
          <a:p>
            <a:pPr marL="0" indent="0" algn="l">
              <a:lnSpc>
                <a:spcPts val="2400"/>
              </a:lnSpc>
              <a:buNone/>
            </a:pPr>
            <a:r>
              <a:rPr lang="en-US" sz="1500" kern="0" spc="-31" dirty="0">
                <a:solidFill>
                  <a:srgbClr val="272525"/>
                </a:solidFill>
                <a:latin typeface="Source Sans Pro" pitchFamily="34" charset="0"/>
                <a:ea typeface="Source Sans Pro" pitchFamily="34" charset="-122"/>
                <a:cs typeface="Source Sans Pro" pitchFamily="34" charset="-120"/>
              </a:rPr>
              <a:t>Estas moléculas no contienen carbono e hidrógeno, o si lo hacen, solo están presentes en pequeñas cantidades. Son más simples y más comunes en la naturaleza.</a:t>
            </a:r>
            <a:endParaRPr lang="en-US" sz="1500" dirty="0"/>
          </a:p>
        </p:txBody>
      </p:sp>
      <p:pic>
        <p:nvPicPr>
          <p:cNvPr id="12" name="Image 3" descr="preencoded.png"/>
          <p:cNvPicPr>
            <a:picLocks noChangeAspect="1"/>
          </p:cNvPicPr>
          <p:nvPr/>
        </p:nvPicPr>
        <p:blipFill>
          <a:blip r:embed="rId6"/>
          <a:stretch>
            <a:fillRect/>
          </a:stretch>
        </p:blipFill>
        <p:spPr>
          <a:xfrm>
            <a:off x="678418" y="6144339"/>
            <a:ext cx="969169" cy="1550670"/>
          </a:xfrm>
          <a:prstGeom prst="rect">
            <a:avLst/>
          </a:prstGeom>
        </p:spPr>
      </p:pic>
      <p:sp>
        <p:nvSpPr>
          <p:cNvPr id="13" name="Text 7"/>
          <p:cNvSpPr/>
          <p:nvPr/>
        </p:nvSpPr>
        <p:spPr>
          <a:xfrm>
            <a:off x="1938337" y="6338173"/>
            <a:ext cx="2280404" cy="284917"/>
          </a:xfrm>
          <a:prstGeom prst="rect">
            <a:avLst/>
          </a:prstGeom>
          <a:noFill/>
          <a:ln/>
        </p:spPr>
        <p:txBody>
          <a:bodyPr wrap="none" lIns="0" tIns="0" rIns="0" bIns="0" rtlCol="0" anchor="t"/>
          <a:lstStyle/>
          <a:p>
            <a:pPr marL="0" indent="0" algn="l">
              <a:lnSpc>
                <a:spcPts val="2200"/>
              </a:lnSpc>
              <a:buNone/>
            </a:pPr>
            <a:r>
              <a:rPr lang="en-US" sz="1750" kern="0" spc="-36" dirty="0">
                <a:solidFill>
                  <a:srgbClr val="272525"/>
                </a:solidFill>
                <a:latin typeface="Source Serif Pro Semi Bold" pitchFamily="34" charset="0"/>
                <a:ea typeface="Source Serif Pro Semi Bold" pitchFamily="34" charset="-122"/>
                <a:cs typeface="Source Serif Pro Semi Bold" pitchFamily="34" charset="-120"/>
              </a:rPr>
              <a:t>Ejemplos</a:t>
            </a:r>
            <a:endParaRPr lang="en-US" sz="1750" dirty="0"/>
          </a:p>
        </p:txBody>
      </p:sp>
      <p:sp>
        <p:nvSpPr>
          <p:cNvPr id="14" name="Text 8"/>
          <p:cNvSpPr/>
          <p:nvPr/>
        </p:nvSpPr>
        <p:spPr>
          <a:xfrm>
            <a:off x="1938337" y="6739295"/>
            <a:ext cx="12013644" cy="310039"/>
          </a:xfrm>
          <a:prstGeom prst="rect">
            <a:avLst/>
          </a:prstGeom>
          <a:noFill/>
          <a:ln/>
        </p:spPr>
        <p:txBody>
          <a:bodyPr wrap="none" lIns="0" tIns="0" rIns="0" bIns="0" rtlCol="0" anchor="t"/>
          <a:lstStyle/>
          <a:p>
            <a:pPr marL="0" indent="0" algn="l">
              <a:lnSpc>
                <a:spcPts val="2400"/>
              </a:lnSpc>
              <a:buNone/>
            </a:pPr>
            <a:r>
              <a:rPr lang="en-US" sz="1500" kern="0" spc="-31" dirty="0">
                <a:solidFill>
                  <a:srgbClr val="272525"/>
                </a:solidFill>
                <a:latin typeface="Source Sans Pro" pitchFamily="34" charset="0"/>
                <a:ea typeface="Source Sans Pro" pitchFamily="34" charset="-122"/>
                <a:cs typeface="Source Sans Pro" pitchFamily="34" charset="-120"/>
              </a:rPr>
              <a:t>El agua, las sales minerales y los gases como el oxígeno y el dióxido de carbono.</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37724" y="2090738"/>
            <a:ext cx="5892403" cy="704017"/>
          </a:xfrm>
          <a:prstGeom prst="rect">
            <a:avLst/>
          </a:prstGeom>
          <a:noFill/>
          <a:ln/>
        </p:spPr>
        <p:txBody>
          <a:bodyPr wrap="none" lIns="0" tIns="0" rIns="0" bIns="0" rtlCol="0" anchor="t"/>
          <a:lstStyle/>
          <a:p>
            <a:pPr marL="0" indent="0">
              <a:lnSpc>
                <a:spcPts val="5500"/>
              </a:lnSpc>
              <a:buNone/>
            </a:pPr>
            <a:r>
              <a:rPr lang="en-US" sz="4400" kern="0" spc="-89" dirty="0">
                <a:solidFill>
                  <a:srgbClr val="D73AD7"/>
                </a:solidFill>
                <a:latin typeface="Source Serif Pro Semi Bold" pitchFamily="34" charset="0"/>
                <a:ea typeface="Source Serif Pro Semi Bold" pitchFamily="34" charset="-122"/>
                <a:cs typeface="Source Serif Pro Semi Bold" pitchFamily="34" charset="-120"/>
              </a:rPr>
              <a:t>Biomoléculas Orgánicas</a:t>
            </a:r>
            <a:endParaRPr lang="en-US" sz="4400" dirty="0"/>
          </a:p>
        </p:txBody>
      </p:sp>
      <p:pic>
        <p:nvPicPr>
          <p:cNvPr id="3" name="Image 0" descr="preencoded.png"/>
          <p:cNvPicPr>
            <a:picLocks noChangeAspect="1"/>
          </p:cNvPicPr>
          <p:nvPr/>
        </p:nvPicPr>
        <p:blipFill>
          <a:blip r:embed="rId3"/>
          <a:stretch>
            <a:fillRect/>
          </a:stretch>
        </p:blipFill>
        <p:spPr>
          <a:xfrm>
            <a:off x="837724" y="3273504"/>
            <a:ext cx="598408" cy="598408"/>
          </a:xfrm>
          <a:prstGeom prst="rect">
            <a:avLst/>
          </a:prstGeom>
        </p:spPr>
      </p:pic>
      <p:sp>
        <p:nvSpPr>
          <p:cNvPr id="4" name="Text 1"/>
          <p:cNvSpPr/>
          <p:nvPr/>
        </p:nvSpPr>
        <p:spPr>
          <a:xfrm>
            <a:off x="837724" y="4111228"/>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Carbohidratos</a:t>
            </a:r>
            <a:endParaRPr lang="en-US" sz="2200" dirty="0"/>
          </a:p>
        </p:txBody>
      </p:sp>
      <p:sp>
        <p:nvSpPr>
          <p:cNvPr id="5" name="Text 2"/>
          <p:cNvSpPr/>
          <p:nvPr/>
        </p:nvSpPr>
        <p:spPr>
          <a:xfrm>
            <a:off x="837724" y="4606766"/>
            <a:ext cx="2969419" cy="1532096"/>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Son la fuente de energía principal para las células. También forman estructuras como la celulosa.</a:t>
            </a:r>
            <a:endParaRPr lang="en-US" sz="1850" dirty="0"/>
          </a:p>
        </p:txBody>
      </p:sp>
      <p:pic>
        <p:nvPicPr>
          <p:cNvPr id="6" name="Image 1" descr="preencoded.png"/>
          <p:cNvPicPr>
            <a:picLocks noChangeAspect="1"/>
          </p:cNvPicPr>
          <p:nvPr/>
        </p:nvPicPr>
        <p:blipFill>
          <a:blip r:embed="rId4"/>
          <a:stretch>
            <a:fillRect/>
          </a:stretch>
        </p:blipFill>
        <p:spPr>
          <a:xfrm>
            <a:off x="4166116" y="3273504"/>
            <a:ext cx="598408" cy="598408"/>
          </a:xfrm>
          <a:prstGeom prst="rect">
            <a:avLst/>
          </a:prstGeom>
        </p:spPr>
      </p:pic>
      <p:sp>
        <p:nvSpPr>
          <p:cNvPr id="7" name="Text 3"/>
          <p:cNvSpPr/>
          <p:nvPr/>
        </p:nvSpPr>
        <p:spPr>
          <a:xfrm>
            <a:off x="4166116" y="4111228"/>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Lípidos</a:t>
            </a:r>
            <a:endParaRPr lang="en-US" sz="2200" dirty="0"/>
          </a:p>
        </p:txBody>
      </p:sp>
      <p:sp>
        <p:nvSpPr>
          <p:cNvPr id="8" name="Text 4"/>
          <p:cNvSpPr/>
          <p:nvPr/>
        </p:nvSpPr>
        <p:spPr>
          <a:xfrm>
            <a:off x="4166116" y="4606766"/>
            <a:ext cx="2969538" cy="1532096"/>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Almacenan energía, protegen órganos internos, y forman parte de las membranas celulares.</a:t>
            </a:r>
            <a:endParaRPr lang="en-US" sz="1850" dirty="0"/>
          </a:p>
        </p:txBody>
      </p:sp>
      <p:pic>
        <p:nvPicPr>
          <p:cNvPr id="9" name="Image 2" descr="preencoded.png"/>
          <p:cNvPicPr>
            <a:picLocks noChangeAspect="1"/>
          </p:cNvPicPr>
          <p:nvPr/>
        </p:nvPicPr>
        <p:blipFill>
          <a:blip r:embed="rId3"/>
          <a:stretch>
            <a:fillRect/>
          </a:stretch>
        </p:blipFill>
        <p:spPr>
          <a:xfrm>
            <a:off x="7494627" y="3273504"/>
            <a:ext cx="598408" cy="598408"/>
          </a:xfrm>
          <a:prstGeom prst="rect">
            <a:avLst/>
          </a:prstGeom>
        </p:spPr>
      </p:pic>
      <p:sp>
        <p:nvSpPr>
          <p:cNvPr id="10" name="Text 5"/>
          <p:cNvSpPr/>
          <p:nvPr/>
        </p:nvSpPr>
        <p:spPr>
          <a:xfrm>
            <a:off x="7494627" y="4111228"/>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Ácidos Nucleicos</a:t>
            </a:r>
            <a:endParaRPr lang="en-US" sz="2200" dirty="0"/>
          </a:p>
        </p:txBody>
      </p:sp>
      <p:sp>
        <p:nvSpPr>
          <p:cNvPr id="11" name="Text 6"/>
          <p:cNvSpPr/>
          <p:nvPr/>
        </p:nvSpPr>
        <p:spPr>
          <a:xfrm>
            <a:off x="7494627" y="4606766"/>
            <a:ext cx="2969538" cy="1532096"/>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Almacenan la información genética, que define las características de los organismos.</a:t>
            </a:r>
            <a:endParaRPr lang="en-US" sz="1850" dirty="0"/>
          </a:p>
        </p:txBody>
      </p:sp>
      <p:pic>
        <p:nvPicPr>
          <p:cNvPr id="12" name="Image 3" descr="preencoded.png"/>
          <p:cNvPicPr>
            <a:picLocks noChangeAspect="1"/>
          </p:cNvPicPr>
          <p:nvPr/>
        </p:nvPicPr>
        <p:blipFill>
          <a:blip r:embed="rId5"/>
          <a:stretch>
            <a:fillRect/>
          </a:stretch>
        </p:blipFill>
        <p:spPr>
          <a:xfrm>
            <a:off x="10823138" y="3273504"/>
            <a:ext cx="598408" cy="598408"/>
          </a:xfrm>
          <a:prstGeom prst="rect">
            <a:avLst/>
          </a:prstGeom>
        </p:spPr>
      </p:pic>
      <p:sp>
        <p:nvSpPr>
          <p:cNvPr id="13" name="Text 7"/>
          <p:cNvSpPr/>
          <p:nvPr/>
        </p:nvSpPr>
        <p:spPr>
          <a:xfrm>
            <a:off x="10823138" y="4111228"/>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Proteínas</a:t>
            </a:r>
            <a:endParaRPr lang="en-US" sz="2200" dirty="0"/>
          </a:p>
        </p:txBody>
      </p:sp>
      <p:sp>
        <p:nvSpPr>
          <p:cNvPr id="14" name="Text 8"/>
          <p:cNvSpPr/>
          <p:nvPr/>
        </p:nvSpPr>
        <p:spPr>
          <a:xfrm>
            <a:off x="10823138" y="4606766"/>
            <a:ext cx="2969538" cy="1532096"/>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Intervienen en la construcción y reparación de tejidos, transportan sustancias y regulan las funciones celulares.</a:t>
            </a:r>
            <a:endParaRPr lang="en-US" sz="1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58547" y="596027"/>
            <a:ext cx="5743694" cy="637342"/>
          </a:xfrm>
          <a:prstGeom prst="rect">
            <a:avLst/>
          </a:prstGeom>
          <a:noFill/>
          <a:ln/>
        </p:spPr>
        <p:txBody>
          <a:bodyPr wrap="none" lIns="0" tIns="0" rIns="0" bIns="0" rtlCol="0" anchor="t"/>
          <a:lstStyle/>
          <a:p>
            <a:pPr marL="0" indent="0">
              <a:lnSpc>
                <a:spcPts val="5000"/>
              </a:lnSpc>
              <a:buNone/>
            </a:pPr>
            <a:r>
              <a:rPr lang="en-US" sz="4000" kern="0" spc="-80" dirty="0">
                <a:solidFill>
                  <a:srgbClr val="D73AD7"/>
                </a:solidFill>
                <a:latin typeface="Source Serif Pro Semi Bold" pitchFamily="34" charset="0"/>
                <a:ea typeface="Source Serif Pro Semi Bold" pitchFamily="34" charset="-122"/>
                <a:cs typeface="Source Serif Pro Semi Bold" pitchFamily="34" charset="-120"/>
              </a:rPr>
              <a:t>Biomoléculas Inorgánicas</a:t>
            </a:r>
            <a:endParaRPr lang="en-US" sz="4000" dirty="0"/>
          </a:p>
        </p:txBody>
      </p:sp>
      <p:pic>
        <p:nvPicPr>
          <p:cNvPr id="3" name="Image 0" descr="preencoded.png"/>
          <p:cNvPicPr>
            <a:picLocks noChangeAspect="1"/>
          </p:cNvPicPr>
          <p:nvPr/>
        </p:nvPicPr>
        <p:blipFill>
          <a:blip r:embed="rId3"/>
          <a:stretch>
            <a:fillRect/>
          </a:stretch>
        </p:blipFill>
        <p:spPr>
          <a:xfrm>
            <a:off x="758547" y="1666756"/>
            <a:ext cx="4154329" cy="2567464"/>
          </a:xfrm>
          <a:prstGeom prst="rect">
            <a:avLst/>
          </a:prstGeom>
        </p:spPr>
      </p:pic>
      <p:sp>
        <p:nvSpPr>
          <p:cNvPr id="4" name="Text 1"/>
          <p:cNvSpPr/>
          <p:nvPr/>
        </p:nvSpPr>
        <p:spPr>
          <a:xfrm>
            <a:off x="758547" y="4505087"/>
            <a:ext cx="2549843" cy="318730"/>
          </a:xfrm>
          <a:prstGeom prst="rect">
            <a:avLst/>
          </a:prstGeom>
          <a:noFill/>
          <a:ln/>
        </p:spPr>
        <p:txBody>
          <a:bodyPr wrap="none" lIns="0" tIns="0" rIns="0" bIns="0" rtlCol="0" anchor="t"/>
          <a:lstStyle/>
          <a:p>
            <a:pPr marL="0" indent="0" algn="l">
              <a:lnSpc>
                <a:spcPts val="2500"/>
              </a:lnSpc>
              <a:buNone/>
            </a:pPr>
            <a:r>
              <a:rPr lang="en-US" sz="2000" kern="0" spc="-40" dirty="0">
                <a:solidFill>
                  <a:srgbClr val="272525"/>
                </a:solidFill>
                <a:latin typeface="Source Serif Pro Semi Bold" pitchFamily="34" charset="0"/>
                <a:ea typeface="Source Serif Pro Semi Bold" pitchFamily="34" charset="-122"/>
                <a:cs typeface="Source Serif Pro Semi Bold" pitchFamily="34" charset="-120"/>
              </a:rPr>
              <a:t>Agua</a:t>
            </a:r>
            <a:endParaRPr lang="en-US" sz="2000" dirty="0"/>
          </a:p>
        </p:txBody>
      </p:sp>
      <p:sp>
        <p:nvSpPr>
          <p:cNvPr id="5" name="Text 2"/>
          <p:cNvSpPr/>
          <p:nvPr/>
        </p:nvSpPr>
        <p:spPr>
          <a:xfrm>
            <a:off x="758547" y="4953833"/>
            <a:ext cx="4154329" cy="1040130"/>
          </a:xfrm>
          <a:prstGeom prst="rect">
            <a:avLst/>
          </a:prstGeom>
          <a:noFill/>
          <a:ln/>
        </p:spPr>
        <p:txBody>
          <a:bodyPr wrap="square" lIns="0" tIns="0" rIns="0" bIns="0" rtlCol="0" anchor="t"/>
          <a:lstStyle/>
          <a:p>
            <a:pPr marL="0" indent="0" algn="l">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Es el componente más abundante de los seres vivos. Es un disolvente universal y participa en muchas reacciones químicas.</a:t>
            </a:r>
            <a:endParaRPr lang="en-US" sz="1700" dirty="0"/>
          </a:p>
        </p:txBody>
      </p:sp>
      <p:pic>
        <p:nvPicPr>
          <p:cNvPr id="6" name="Image 1" descr="preencoded.png"/>
          <p:cNvPicPr>
            <a:picLocks noChangeAspect="1"/>
          </p:cNvPicPr>
          <p:nvPr/>
        </p:nvPicPr>
        <p:blipFill>
          <a:blip r:embed="rId4"/>
          <a:stretch>
            <a:fillRect/>
          </a:stretch>
        </p:blipFill>
        <p:spPr>
          <a:xfrm>
            <a:off x="5237917" y="1666756"/>
            <a:ext cx="4154448" cy="2567583"/>
          </a:xfrm>
          <a:prstGeom prst="rect">
            <a:avLst/>
          </a:prstGeom>
        </p:spPr>
      </p:pic>
      <p:sp>
        <p:nvSpPr>
          <p:cNvPr id="7" name="Text 3"/>
          <p:cNvSpPr/>
          <p:nvPr/>
        </p:nvSpPr>
        <p:spPr>
          <a:xfrm>
            <a:off x="5237917" y="4505206"/>
            <a:ext cx="2549843" cy="318730"/>
          </a:xfrm>
          <a:prstGeom prst="rect">
            <a:avLst/>
          </a:prstGeom>
          <a:noFill/>
          <a:ln/>
        </p:spPr>
        <p:txBody>
          <a:bodyPr wrap="none" lIns="0" tIns="0" rIns="0" bIns="0" rtlCol="0" anchor="t"/>
          <a:lstStyle/>
          <a:p>
            <a:pPr marL="0" indent="0" algn="l">
              <a:lnSpc>
                <a:spcPts val="2500"/>
              </a:lnSpc>
              <a:buNone/>
            </a:pPr>
            <a:r>
              <a:rPr lang="en-US" sz="2000" kern="0" spc="-40" dirty="0">
                <a:solidFill>
                  <a:srgbClr val="272525"/>
                </a:solidFill>
                <a:latin typeface="Source Serif Pro Semi Bold" pitchFamily="34" charset="0"/>
                <a:ea typeface="Source Serif Pro Semi Bold" pitchFamily="34" charset="-122"/>
                <a:cs typeface="Source Serif Pro Semi Bold" pitchFamily="34" charset="-120"/>
              </a:rPr>
              <a:t>Sales Minerales</a:t>
            </a:r>
            <a:endParaRPr lang="en-US" sz="2000" dirty="0"/>
          </a:p>
        </p:txBody>
      </p:sp>
      <p:sp>
        <p:nvSpPr>
          <p:cNvPr id="8" name="Text 4"/>
          <p:cNvSpPr/>
          <p:nvPr/>
        </p:nvSpPr>
        <p:spPr>
          <a:xfrm>
            <a:off x="5237917" y="4953953"/>
            <a:ext cx="4154448" cy="1040130"/>
          </a:xfrm>
          <a:prstGeom prst="rect">
            <a:avLst/>
          </a:prstGeom>
          <a:noFill/>
          <a:ln/>
        </p:spPr>
        <p:txBody>
          <a:bodyPr wrap="square" lIns="0" tIns="0" rIns="0" bIns="0" rtlCol="0" anchor="t"/>
          <a:lstStyle/>
          <a:p>
            <a:pPr marL="0" indent="0" algn="l">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Los iones de sales minerales solubles tienen funciones clave, como la transmisión de impulsos nerviosos y la contracción muscular.</a:t>
            </a:r>
            <a:endParaRPr lang="en-US" sz="1700" dirty="0"/>
          </a:p>
        </p:txBody>
      </p:sp>
      <p:sp>
        <p:nvSpPr>
          <p:cNvPr id="9" name="Text 5"/>
          <p:cNvSpPr/>
          <p:nvPr/>
        </p:nvSpPr>
        <p:spPr>
          <a:xfrm>
            <a:off x="5237917" y="6124099"/>
            <a:ext cx="4154448" cy="1040130"/>
          </a:xfrm>
          <a:prstGeom prst="rect">
            <a:avLst/>
          </a:prstGeom>
          <a:noFill/>
          <a:ln/>
        </p:spPr>
        <p:txBody>
          <a:bodyPr wrap="square" lIns="0" tIns="0" rIns="0" bIns="0" rtlCol="0" anchor="t"/>
          <a:lstStyle/>
          <a:p>
            <a:pPr marL="0" indent="0" algn="l">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Las sales insolubles, como los carbonatos o fosfatos, que son los principales componentes de las estructuras óseas o de las conchas.</a:t>
            </a:r>
            <a:endParaRPr lang="en-US" sz="1700" dirty="0"/>
          </a:p>
        </p:txBody>
      </p:sp>
      <p:sp>
        <p:nvSpPr>
          <p:cNvPr id="10" name="Text 6"/>
          <p:cNvSpPr/>
          <p:nvPr/>
        </p:nvSpPr>
        <p:spPr>
          <a:xfrm>
            <a:off x="5237917" y="7294245"/>
            <a:ext cx="4154448" cy="346710"/>
          </a:xfrm>
          <a:prstGeom prst="rect">
            <a:avLst/>
          </a:prstGeom>
          <a:noFill/>
          <a:ln/>
        </p:spPr>
        <p:txBody>
          <a:bodyPr wrap="none" lIns="0" tIns="0" rIns="0" bIns="0" rtlCol="0" anchor="t"/>
          <a:lstStyle/>
          <a:p>
            <a:pPr marL="0" indent="0" algn="l">
              <a:lnSpc>
                <a:spcPts val="2700"/>
              </a:lnSpc>
              <a:buNone/>
            </a:pPr>
            <a:endParaRPr lang="en-US" sz="1700" dirty="0"/>
          </a:p>
        </p:txBody>
      </p:sp>
      <p:pic>
        <p:nvPicPr>
          <p:cNvPr id="11" name="Image 2" descr="preencoded.png"/>
          <p:cNvPicPr>
            <a:picLocks noChangeAspect="1"/>
          </p:cNvPicPr>
          <p:nvPr/>
        </p:nvPicPr>
        <p:blipFill>
          <a:blip r:embed="rId5"/>
          <a:stretch>
            <a:fillRect/>
          </a:stretch>
        </p:blipFill>
        <p:spPr>
          <a:xfrm>
            <a:off x="9717405" y="1666756"/>
            <a:ext cx="4154329" cy="2567464"/>
          </a:xfrm>
          <a:prstGeom prst="rect">
            <a:avLst/>
          </a:prstGeom>
        </p:spPr>
      </p:pic>
      <p:sp>
        <p:nvSpPr>
          <p:cNvPr id="12" name="Text 7"/>
          <p:cNvSpPr/>
          <p:nvPr/>
        </p:nvSpPr>
        <p:spPr>
          <a:xfrm>
            <a:off x="9717405" y="4505087"/>
            <a:ext cx="2549843" cy="318730"/>
          </a:xfrm>
          <a:prstGeom prst="rect">
            <a:avLst/>
          </a:prstGeom>
          <a:noFill/>
          <a:ln/>
        </p:spPr>
        <p:txBody>
          <a:bodyPr wrap="none" lIns="0" tIns="0" rIns="0" bIns="0" rtlCol="0" anchor="t"/>
          <a:lstStyle/>
          <a:p>
            <a:pPr marL="0" indent="0" algn="l">
              <a:lnSpc>
                <a:spcPts val="2500"/>
              </a:lnSpc>
              <a:buNone/>
            </a:pPr>
            <a:r>
              <a:rPr lang="en-US" sz="2000" kern="0" spc="-40" dirty="0">
                <a:solidFill>
                  <a:srgbClr val="272525"/>
                </a:solidFill>
                <a:latin typeface="Source Serif Pro Semi Bold" pitchFamily="34" charset="0"/>
                <a:ea typeface="Source Serif Pro Semi Bold" pitchFamily="34" charset="-122"/>
                <a:cs typeface="Source Serif Pro Semi Bold" pitchFamily="34" charset="-120"/>
              </a:rPr>
              <a:t>Gases</a:t>
            </a:r>
            <a:endParaRPr lang="en-US" sz="2000" dirty="0"/>
          </a:p>
        </p:txBody>
      </p:sp>
      <p:sp>
        <p:nvSpPr>
          <p:cNvPr id="13" name="Text 8"/>
          <p:cNvSpPr/>
          <p:nvPr/>
        </p:nvSpPr>
        <p:spPr>
          <a:xfrm>
            <a:off x="9717405" y="4953833"/>
            <a:ext cx="4154329" cy="1040130"/>
          </a:xfrm>
          <a:prstGeom prst="rect">
            <a:avLst/>
          </a:prstGeom>
          <a:noFill/>
          <a:ln/>
        </p:spPr>
        <p:txBody>
          <a:bodyPr wrap="square" lIns="0" tIns="0" rIns="0" bIns="0" rtlCol="0" anchor="t"/>
          <a:lstStyle/>
          <a:p>
            <a:pPr marL="0" indent="0" algn="l">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El oxígeno es esencial para la respiración celular, y el dióxido de carbono se libera como producto de desecho.</a:t>
            </a:r>
            <a:endParaRPr lang="en-US" sz="1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9641"/>
          </a:xfrm>
          <a:prstGeom prst="rect">
            <a:avLst/>
          </a:prstGeom>
        </p:spPr>
      </p:pic>
      <p:sp>
        <p:nvSpPr>
          <p:cNvPr id="3" name="Text 0"/>
          <p:cNvSpPr/>
          <p:nvPr/>
        </p:nvSpPr>
        <p:spPr>
          <a:xfrm>
            <a:off x="795099" y="3464362"/>
            <a:ext cx="5345311" cy="668179"/>
          </a:xfrm>
          <a:prstGeom prst="rect">
            <a:avLst/>
          </a:prstGeom>
          <a:noFill/>
          <a:ln/>
        </p:spPr>
        <p:txBody>
          <a:bodyPr wrap="none" lIns="0" tIns="0" rIns="0" bIns="0" rtlCol="0" anchor="t"/>
          <a:lstStyle/>
          <a:p>
            <a:pPr marL="0" indent="0">
              <a:lnSpc>
                <a:spcPts val="5250"/>
              </a:lnSpc>
              <a:buNone/>
            </a:pPr>
            <a:r>
              <a:rPr lang="en-US" sz="4200" kern="0" spc="-84" dirty="0">
                <a:solidFill>
                  <a:srgbClr val="D73AD7"/>
                </a:solidFill>
                <a:latin typeface="Source Serif Pro Semi Bold" pitchFamily="34" charset="0"/>
                <a:ea typeface="Source Serif Pro Semi Bold" pitchFamily="34" charset="-122"/>
                <a:cs typeface="Source Serif Pro Semi Bold" pitchFamily="34" charset="-120"/>
              </a:rPr>
              <a:t>Agua</a:t>
            </a:r>
            <a:endParaRPr lang="en-US" sz="4200" dirty="0"/>
          </a:p>
        </p:txBody>
      </p:sp>
      <p:sp>
        <p:nvSpPr>
          <p:cNvPr id="4" name="Shape 1"/>
          <p:cNvSpPr/>
          <p:nvPr/>
        </p:nvSpPr>
        <p:spPr>
          <a:xfrm>
            <a:off x="795099" y="4728805"/>
            <a:ext cx="511135" cy="511135"/>
          </a:xfrm>
          <a:prstGeom prst="roundRect">
            <a:avLst>
              <a:gd name="adj" fmla="val 18667"/>
            </a:avLst>
          </a:prstGeom>
          <a:solidFill>
            <a:srgbClr val="F4D4F7"/>
          </a:solidFill>
          <a:ln w="7620">
            <a:solidFill>
              <a:srgbClr val="DABADD"/>
            </a:solidFill>
            <a:prstDash val="solid"/>
          </a:ln>
        </p:spPr>
        <p:txBody>
          <a:bodyPr/>
          <a:lstStyle/>
          <a:p>
            <a:endParaRPr lang="en-US"/>
          </a:p>
        </p:txBody>
      </p:sp>
      <p:sp>
        <p:nvSpPr>
          <p:cNvPr id="5" name="Text 2"/>
          <p:cNvSpPr/>
          <p:nvPr/>
        </p:nvSpPr>
        <p:spPr>
          <a:xfrm>
            <a:off x="970478" y="4823936"/>
            <a:ext cx="160377" cy="320754"/>
          </a:xfrm>
          <a:prstGeom prst="rect">
            <a:avLst/>
          </a:prstGeom>
          <a:noFill/>
          <a:ln/>
        </p:spPr>
        <p:txBody>
          <a:bodyPr wrap="none" lIns="0" tIns="0" rIns="0" bIns="0" rtlCol="0" anchor="t"/>
          <a:lstStyle/>
          <a:p>
            <a:pPr marL="0" indent="0" algn="ctr">
              <a:lnSpc>
                <a:spcPts val="2500"/>
              </a:lnSpc>
              <a:buNone/>
            </a:pPr>
            <a:r>
              <a:rPr lang="en-US" sz="2500" kern="0" spc="-51"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500" dirty="0"/>
          </a:p>
        </p:txBody>
      </p:sp>
      <p:sp>
        <p:nvSpPr>
          <p:cNvPr id="6" name="Text 3"/>
          <p:cNvSpPr/>
          <p:nvPr/>
        </p:nvSpPr>
        <p:spPr>
          <a:xfrm>
            <a:off x="1533406" y="4728805"/>
            <a:ext cx="2672596" cy="334089"/>
          </a:xfrm>
          <a:prstGeom prst="rect">
            <a:avLst/>
          </a:prstGeom>
          <a:noFill/>
          <a:ln/>
        </p:spPr>
        <p:txBody>
          <a:bodyPr wrap="none" lIns="0" tIns="0" rIns="0" bIns="0" rtlCol="0" anchor="t"/>
          <a:lstStyle/>
          <a:p>
            <a:pPr marL="0" indent="0">
              <a:lnSpc>
                <a:spcPts val="2600"/>
              </a:lnSpc>
              <a:buNone/>
            </a:pPr>
            <a:r>
              <a:rPr lang="en-US" sz="2100" kern="0" spc="-42" dirty="0">
                <a:solidFill>
                  <a:srgbClr val="272525"/>
                </a:solidFill>
                <a:latin typeface="Source Serif Pro Semi Bold" pitchFamily="34" charset="0"/>
                <a:ea typeface="Source Serif Pro Semi Bold" pitchFamily="34" charset="-122"/>
                <a:cs typeface="Source Serif Pro Semi Bold" pitchFamily="34" charset="-120"/>
              </a:rPr>
              <a:t>Solvente universal</a:t>
            </a:r>
            <a:endParaRPr lang="en-US" sz="2100" dirty="0"/>
          </a:p>
        </p:txBody>
      </p:sp>
      <p:sp>
        <p:nvSpPr>
          <p:cNvPr id="7" name="Text 4"/>
          <p:cNvSpPr/>
          <p:nvPr/>
        </p:nvSpPr>
        <p:spPr>
          <a:xfrm>
            <a:off x="1533406" y="5199102"/>
            <a:ext cx="5668208" cy="726758"/>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Source Sans Pro" pitchFamily="34" charset="0"/>
                <a:ea typeface="Source Sans Pro" pitchFamily="34" charset="-122"/>
                <a:cs typeface="Source Sans Pro" pitchFamily="34" charset="-120"/>
              </a:rPr>
              <a:t>El agua es el componente más abundante de las células y sirve como solvente para muchas moléculas.</a:t>
            </a:r>
            <a:endParaRPr lang="en-US" sz="1750" dirty="0"/>
          </a:p>
        </p:txBody>
      </p:sp>
      <p:sp>
        <p:nvSpPr>
          <p:cNvPr id="8" name="Shape 5"/>
          <p:cNvSpPr/>
          <p:nvPr/>
        </p:nvSpPr>
        <p:spPr>
          <a:xfrm>
            <a:off x="7428786" y="4728805"/>
            <a:ext cx="511135" cy="511135"/>
          </a:xfrm>
          <a:prstGeom prst="roundRect">
            <a:avLst>
              <a:gd name="adj" fmla="val 18667"/>
            </a:avLst>
          </a:prstGeom>
          <a:solidFill>
            <a:srgbClr val="F4D4F7"/>
          </a:solidFill>
          <a:ln w="7620">
            <a:solidFill>
              <a:srgbClr val="DABADD"/>
            </a:solidFill>
            <a:prstDash val="solid"/>
          </a:ln>
        </p:spPr>
        <p:txBody>
          <a:bodyPr/>
          <a:lstStyle/>
          <a:p>
            <a:endParaRPr lang="en-US"/>
          </a:p>
        </p:txBody>
      </p:sp>
      <p:sp>
        <p:nvSpPr>
          <p:cNvPr id="9" name="Text 6"/>
          <p:cNvSpPr/>
          <p:nvPr/>
        </p:nvSpPr>
        <p:spPr>
          <a:xfrm>
            <a:off x="7604165" y="4823936"/>
            <a:ext cx="160377" cy="320754"/>
          </a:xfrm>
          <a:prstGeom prst="rect">
            <a:avLst/>
          </a:prstGeom>
          <a:noFill/>
          <a:ln/>
        </p:spPr>
        <p:txBody>
          <a:bodyPr wrap="none" lIns="0" tIns="0" rIns="0" bIns="0" rtlCol="0" anchor="t"/>
          <a:lstStyle/>
          <a:p>
            <a:pPr marL="0" indent="0" algn="ctr">
              <a:lnSpc>
                <a:spcPts val="2500"/>
              </a:lnSpc>
              <a:buNone/>
            </a:pPr>
            <a:r>
              <a:rPr lang="en-US" sz="2500" kern="0" spc="-51"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500" dirty="0"/>
          </a:p>
        </p:txBody>
      </p:sp>
      <p:sp>
        <p:nvSpPr>
          <p:cNvPr id="10" name="Text 7"/>
          <p:cNvSpPr/>
          <p:nvPr/>
        </p:nvSpPr>
        <p:spPr>
          <a:xfrm>
            <a:off x="8167092" y="4728805"/>
            <a:ext cx="2706291" cy="334089"/>
          </a:xfrm>
          <a:prstGeom prst="rect">
            <a:avLst/>
          </a:prstGeom>
          <a:noFill/>
          <a:ln/>
        </p:spPr>
        <p:txBody>
          <a:bodyPr wrap="none" lIns="0" tIns="0" rIns="0" bIns="0" rtlCol="0" anchor="t"/>
          <a:lstStyle/>
          <a:p>
            <a:pPr marL="0" indent="0">
              <a:lnSpc>
                <a:spcPts val="2600"/>
              </a:lnSpc>
              <a:buNone/>
            </a:pPr>
            <a:r>
              <a:rPr lang="en-US" sz="2100" kern="0" spc="-42" dirty="0">
                <a:solidFill>
                  <a:srgbClr val="272525"/>
                </a:solidFill>
                <a:latin typeface="Source Serif Pro Semi Bold" pitchFamily="34" charset="0"/>
                <a:ea typeface="Source Serif Pro Semi Bold" pitchFamily="34" charset="-122"/>
                <a:cs typeface="Source Serif Pro Semi Bold" pitchFamily="34" charset="-120"/>
              </a:rPr>
              <a:t>Participa en reacciones</a:t>
            </a:r>
            <a:endParaRPr lang="en-US" sz="2100" dirty="0"/>
          </a:p>
        </p:txBody>
      </p:sp>
      <p:sp>
        <p:nvSpPr>
          <p:cNvPr id="11" name="Text 8"/>
          <p:cNvSpPr/>
          <p:nvPr/>
        </p:nvSpPr>
        <p:spPr>
          <a:xfrm>
            <a:off x="8167092" y="5199102"/>
            <a:ext cx="5668208" cy="726758"/>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Source Sans Pro" pitchFamily="34" charset="0"/>
                <a:ea typeface="Source Sans Pro" pitchFamily="34" charset="-122"/>
                <a:cs typeface="Source Sans Pro" pitchFamily="34" charset="-120"/>
              </a:rPr>
              <a:t>El agua participa en reacciones químicas como la fotosíntesis y la respiración celular.</a:t>
            </a:r>
            <a:endParaRPr lang="en-US" sz="1750" dirty="0"/>
          </a:p>
        </p:txBody>
      </p:sp>
      <p:sp>
        <p:nvSpPr>
          <p:cNvPr id="12" name="Shape 9"/>
          <p:cNvSpPr/>
          <p:nvPr/>
        </p:nvSpPr>
        <p:spPr>
          <a:xfrm>
            <a:off x="795099" y="6408539"/>
            <a:ext cx="511135" cy="511135"/>
          </a:xfrm>
          <a:prstGeom prst="roundRect">
            <a:avLst>
              <a:gd name="adj" fmla="val 18667"/>
            </a:avLst>
          </a:prstGeom>
          <a:solidFill>
            <a:srgbClr val="F4D4F7"/>
          </a:solidFill>
          <a:ln w="7620">
            <a:solidFill>
              <a:srgbClr val="DABADD"/>
            </a:solidFill>
            <a:prstDash val="solid"/>
          </a:ln>
        </p:spPr>
        <p:txBody>
          <a:bodyPr/>
          <a:lstStyle/>
          <a:p>
            <a:endParaRPr lang="en-US"/>
          </a:p>
        </p:txBody>
      </p:sp>
      <p:sp>
        <p:nvSpPr>
          <p:cNvPr id="13" name="Text 10"/>
          <p:cNvSpPr/>
          <p:nvPr/>
        </p:nvSpPr>
        <p:spPr>
          <a:xfrm>
            <a:off x="970478" y="6503670"/>
            <a:ext cx="160377" cy="320754"/>
          </a:xfrm>
          <a:prstGeom prst="rect">
            <a:avLst/>
          </a:prstGeom>
          <a:noFill/>
          <a:ln/>
        </p:spPr>
        <p:txBody>
          <a:bodyPr wrap="none" lIns="0" tIns="0" rIns="0" bIns="0" rtlCol="0" anchor="t"/>
          <a:lstStyle/>
          <a:p>
            <a:pPr marL="0" indent="0" algn="ctr">
              <a:lnSpc>
                <a:spcPts val="2500"/>
              </a:lnSpc>
              <a:buNone/>
            </a:pPr>
            <a:r>
              <a:rPr lang="en-US" sz="2500" kern="0" spc="-51"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500" dirty="0"/>
          </a:p>
        </p:txBody>
      </p:sp>
      <p:sp>
        <p:nvSpPr>
          <p:cNvPr id="14" name="Text 11"/>
          <p:cNvSpPr/>
          <p:nvPr/>
        </p:nvSpPr>
        <p:spPr>
          <a:xfrm>
            <a:off x="1533406" y="6408539"/>
            <a:ext cx="2672596" cy="334089"/>
          </a:xfrm>
          <a:prstGeom prst="rect">
            <a:avLst/>
          </a:prstGeom>
          <a:noFill/>
          <a:ln/>
        </p:spPr>
        <p:txBody>
          <a:bodyPr wrap="none" lIns="0" tIns="0" rIns="0" bIns="0" rtlCol="0" anchor="t"/>
          <a:lstStyle/>
          <a:p>
            <a:pPr marL="0" indent="0">
              <a:lnSpc>
                <a:spcPts val="2600"/>
              </a:lnSpc>
              <a:buNone/>
            </a:pPr>
            <a:r>
              <a:rPr lang="en-US" sz="2100" kern="0" spc="-42" dirty="0">
                <a:solidFill>
                  <a:srgbClr val="272525"/>
                </a:solidFill>
                <a:latin typeface="Source Serif Pro Semi Bold" pitchFamily="34" charset="0"/>
                <a:ea typeface="Source Serif Pro Semi Bold" pitchFamily="34" charset="-122"/>
                <a:cs typeface="Source Serif Pro Semi Bold" pitchFamily="34" charset="-120"/>
              </a:rPr>
              <a:t>Regula la temperatura</a:t>
            </a:r>
            <a:endParaRPr lang="en-US" sz="2100" dirty="0"/>
          </a:p>
        </p:txBody>
      </p:sp>
      <p:sp>
        <p:nvSpPr>
          <p:cNvPr id="15" name="Text 12"/>
          <p:cNvSpPr/>
          <p:nvPr/>
        </p:nvSpPr>
        <p:spPr>
          <a:xfrm>
            <a:off x="1533406" y="6878836"/>
            <a:ext cx="5668208" cy="726758"/>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Source Sans Pro" pitchFamily="34" charset="0"/>
                <a:ea typeface="Source Sans Pro" pitchFamily="34" charset="-122"/>
                <a:cs typeface="Source Sans Pro" pitchFamily="34" charset="-120"/>
              </a:rPr>
              <a:t>El agua ayuda a mantener la temperatura corporal estable debido a su alta capacidad calorífica.</a:t>
            </a:r>
            <a:endParaRPr lang="en-US" sz="1750" dirty="0"/>
          </a:p>
        </p:txBody>
      </p:sp>
      <p:sp>
        <p:nvSpPr>
          <p:cNvPr id="16" name="Shape 13"/>
          <p:cNvSpPr/>
          <p:nvPr/>
        </p:nvSpPr>
        <p:spPr>
          <a:xfrm>
            <a:off x="7428786" y="6408539"/>
            <a:ext cx="511135" cy="511135"/>
          </a:xfrm>
          <a:prstGeom prst="roundRect">
            <a:avLst>
              <a:gd name="adj" fmla="val 18667"/>
            </a:avLst>
          </a:prstGeom>
          <a:solidFill>
            <a:srgbClr val="F4D4F7"/>
          </a:solidFill>
          <a:ln w="7620">
            <a:solidFill>
              <a:srgbClr val="DABADD"/>
            </a:solidFill>
            <a:prstDash val="solid"/>
          </a:ln>
        </p:spPr>
        <p:txBody>
          <a:bodyPr/>
          <a:lstStyle/>
          <a:p>
            <a:endParaRPr lang="en-US"/>
          </a:p>
        </p:txBody>
      </p:sp>
      <p:sp>
        <p:nvSpPr>
          <p:cNvPr id="17" name="Text 14"/>
          <p:cNvSpPr/>
          <p:nvPr/>
        </p:nvSpPr>
        <p:spPr>
          <a:xfrm>
            <a:off x="7604165" y="6503670"/>
            <a:ext cx="160377" cy="320754"/>
          </a:xfrm>
          <a:prstGeom prst="rect">
            <a:avLst/>
          </a:prstGeom>
          <a:noFill/>
          <a:ln/>
        </p:spPr>
        <p:txBody>
          <a:bodyPr wrap="none" lIns="0" tIns="0" rIns="0" bIns="0" rtlCol="0" anchor="t"/>
          <a:lstStyle/>
          <a:p>
            <a:pPr marL="0" indent="0" algn="ctr">
              <a:lnSpc>
                <a:spcPts val="2500"/>
              </a:lnSpc>
              <a:buNone/>
            </a:pPr>
            <a:r>
              <a:rPr lang="en-US" sz="2500" kern="0" spc="-51" dirty="0">
                <a:solidFill>
                  <a:srgbClr val="272525"/>
                </a:solidFill>
                <a:latin typeface="Source Serif Pro Semi Bold" pitchFamily="34" charset="0"/>
                <a:ea typeface="Source Serif Pro Semi Bold" pitchFamily="34" charset="-122"/>
                <a:cs typeface="Source Serif Pro Semi Bold" pitchFamily="34" charset="-120"/>
              </a:rPr>
              <a:t>4</a:t>
            </a:r>
            <a:endParaRPr lang="en-US" sz="2500" dirty="0"/>
          </a:p>
        </p:txBody>
      </p:sp>
      <p:sp>
        <p:nvSpPr>
          <p:cNvPr id="18" name="Text 15"/>
          <p:cNvSpPr/>
          <p:nvPr/>
        </p:nvSpPr>
        <p:spPr>
          <a:xfrm>
            <a:off x="8167092" y="6408539"/>
            <a:ext cx="2672596" cy="334089"/>
          </a:xfrm>
          <a:prstGeom prst="rect">
            <a:avLst/>
          </a:prstGeom>
          <a:noFill/>
          <a:ln/>
        </p:spPr>
        <p:txBody>
          <a:bodyPr wrap="none" lIns="0" tIns="0" rIns="0" bIns="0" rtlCol="0" anchor="t"/>
          <a:lstStyle/>
          <a:p>
            <a:pPr marL="0" indent="0">
              <a:lnSpc>
                <a:spcPts val="2600"/>
              </a:lnSpc>
              <a:buNone/>
            </a:pPr>
            <a:r>
              <a:rPr lang="en-US" sz="2100" kern="0" spc="-42" dirty="0">
                <a:solidFill>
                  <a:srgbClr val="272525"/>
                </a:solidFill>
                <a:latin typeface="Source Serif Pro Semi Bold" pitchFamily="34" charset="0"/>
                <a:ea typeface="Source Serif Pro Semi Bold" pitchFamily="34" charset="-122"/>
                <a:cs typeface="Source Serif Pro Semi Bold" pitchFamily="34" charset="-120"/>
              </a:rPr>
              <a:t>Transporta sustancias</a:t>
            </a:r>
            <a:endParaRPr lang="en-US" sz="2100" dirty="0"/>
          </a:p>
        </p:txBody>
      </p:sp>
      <p:sp>
        <p:nvSpPr>
          <p:cNvPr id="19" name="Text 16"/>
          <p:cNvSpPr/>
          <p:nvPr/>
        </p:nvSpPr>
        <p:spPr>
          <a:xfrm>
            <a:off x="8167092" y="6878836"/>
            <a:ext cx="5668208" cy="726758"/>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Source Sans Pro" pitchFamily="34" charset="0"/>
                <a:ea typeface="Source Sans Pro" pitchFamily="34" charset="-122"/>
                <a:cs typeface="Source Sans Pro" pitchFamily="34" charset="-120"/>
              </a:rPr>
              <a:t>El agua transporta nutrientes y productos de desecho a través de la célula.</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TotalTime>
  <Words>1395</Words>
  <Application>Microsoft Office PowerPoint</Application>
  <PresentationFormat>Custom</PresentationFormat>
  <Paragraphs>178</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Source Sans Pro</vt:lpstr>
      <vt:lpstr>Source Serif Pro Semi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Vane Carvajal</cp:lastModifiedBy>
  <cp:revision>2</cp:revision>
  <dcterms:created xsi:type="dcterms:W3CDTF">2024-10-28T17:49:51Z</dcterms:created>
  <dcterms:modified xsi:type="dcterms:W3CDTF">2024-10-28T18:04:41Z</dcterms:modified>
</cp:coreProperties>
</file>