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08869F-B0A6-4069-AABC-4B47CF1B06D3}" type="datetimeFigureOut">
              <a:rPr lang="es-EC" smtClean="0"/>
              <a:t>24/10/2014</a:t>
            </a:fld>
            <a:endParaRPr lang="es-EC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85E953-265F-4FA9-96D9-FD657683A910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26015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85E953-265F-4FA9-96D9-FD657683A910}" type="slidenum">
              <a:rPr lang="es-EC" smtClean="0"/>
              <a:t>9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286008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B81160F-334C-435A-8DAB-75DBABB756E1}" type="datetimeFigureOut">
              <a:rPr lang="es-EC" smtClean="0"/>
              <a:t>24/10/2014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229737-1261-4D04-A1BF-B058D31C02D4}" type="slidenum">
              <a:rPr lang="es-EC" smtClean="0"/>
              <a:t>‹Nº›</a:t>
            </a:fld>
            <a:endParaRPr lang="es-EC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1160F-334C-435A-8DAB-75DBABB756E1}" type="datetimeFigureOut">
              <a:rPr lang="es-EC" smtClean="0"/>
              <a:t>24/10/2014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29737-1261-4D04-A1BF-B058D31C02D4}" type="slidenum">
              <a:rPr lang="es-EC" smtClean="0"/>
              <a:t>‹Nº›</a:t>
            </a:fld>
            <a:endParaRPr lang="es-EC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1160F-334C-435A-8DAB-75DBABB756E1}" type="datetimeFigureOut">
              <a:rPr lang="es-EC" smtClean="0"/>
              <a:t>24/10/2014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29737-1261-4D04-A1BF-B058D31C02D4}" type="slidenum">
              <a:rPr lang="es-EC" smtClean="0"/>
              <a:t>‹Nº›</a:t>
            </a:fld>
            <a:endParaRPr lang="es-EC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1160F-334C-435A-8DAB-75DBABB756E1}" type="datetimeFigureOut">
              <a:rPr lang="es-EC" smtClean="0"/>
              <a:t>24/10/2014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29737-1261-4D04-A1BF-B058D31C02D4}" type="slidenum">
              <a:rPr lang="es-EC" smtClean="0"/>
              <a:t>‹Nº›</a:t>
            </a:fld>
            <a:endParaRPr lang="es-EC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1160F-334C-435A-8DAB-75DBABB756E1}" type="datetimeFigureOut">
              <a:rPr lang="es-EC" smtClean="0"/>
              <a:t>24/10/2014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29737-1261-4D04-A1BF-B058D31C02D4}" type="slidenum">
              <a:rPr lang="es-EC" smtClean="0"/>
              <a:t>‹Nº›</a:t>
            </a:fld>
            <a:endParaRPr lang="es-EC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1160F-334C-435A-8DAB-75DBABB756E1}" type="datetimeFigureOut">
              <a:rPr lang="es-EC" smtClean="0"/>
              <a:t>24/10/2014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29737-1261-4D04-A1BF-B058D31C02D4}" type="slidenum">
              <a:rPr lang="es-EC" smtClean="0"/>
              <a:t>‹Nº›</a:t>
            </a:fld>
            <a:endParaRPr lang="es-EC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1160F-334C-435A-8DAB-75DBABB756E1}" type="datetimeFigureOut">
              <a:rPr lang="es-EC" smtClean="0"/>
              <a:t>24/10/2014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29737-1261-4D04-A1BF-B058D31C02D4}" type="slidenum">
              <a:rPr lang="es-EC" smtClean="0"/>
              <a:t>‹Nº›</a:t>
            </a:fld>
            <a:endParaRPr lang="es-EC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1160F-334C-435A-8DAB-75DBABB756E1}" type="datetimeFigureOut">
              <a:rPr lang="es-EC" smtClean="0"/>
              <a:t>24/10/2014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29737-1261-4D04-A1BF-B058D31C02D4}" type="slidenum">
              <a:rPr lang="es-EC" smtClean="0"/>
              <a:t>‹Nº›</a:t>
            </a:fld>
            <a:endParaRPr lang="es-EC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1160F-334C-435A-8DAB-75DBABB756E1}" type="datetimeFigureOut">
              <a:rPr lang="es-EC" smtClean="0"/>
              <a:t>24/10/2014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29737-1261-4D04-A1BF-B058D31C02D4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1160F-334C-435A-8DAB-75DBABB756E1}" type="datetimeFigureOut">
              <a:rPr lang="es-EC" smtClean="0"/>
              <a:t>24/10/2014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29737-1261-4D04-A1BF-B058D31C02D4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1160F-334C-435A-8DAB-75DBABB756E1}" type="datetimeFigureOut">
              <a:rPr lang="es-EC" smtClean="0"/>
              <a:t>24/10/2014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29737-1261-4D04-A1BF-B058D31C02D4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9B81160F-334C-435A-8DAB-75DBABB756E1}" type="datetimeFigureOut">
              <a:rPr lang="es-EC" smtClean="0"/>
              <a:t>24/10/2014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1229737-1261-4D04-A1BF-B058D31C02D4}" type="slidenum">
              <a:rPr lang="es-EC" smtClean="0"/>
              <a:t>‹Nº›</a:t>
            </a:fld>
            <a:endParaRPr lang="es-EC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C" dirty="0" smtClean="0">
                <a:latin typeface="Bookman Old Style" pitchFamily="18" charset="0"/>
              </a:rPr>
              <a:t>LA PERICIA</a:t>
            </a:r>
            <a:endParaRPr lang="es-EC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03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1662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s-EC" dirty="0" smtClean="0">
                <a:latin typeface="Bookman Old Style" pitchFamily="18" charset="0"/>
              </a:rPr>
              <a:t>Ser profesionales expertos en el </a:t>
            </a:r>
            <a:r>
              <a:rPr lang="es-EC" dirty="0">
                <a:latin typeface="Bookman Old Style" pitchFamily="18" charset="0"/>
              </a:rPr>
              <a:t>á</a:t>
            </a:r>
            <a:r>
              <a:rPr lang="es-EC" dirty="0" smtClean="0">
                <a:latin typeface="Bookman Old Style" pitchFamily="18" charset="0"/>
              </a:rPr>
              <a:t>rea, especialistas titulados o con conocimientos, experiencia y experticia en la materia y especialidad, acreditados por el Consejo de la Judicatura;</a:t>
            </a:r>
          </a:p>
          <a:p>
            <a:pPr>
              <a:buFont typeface="Wingdings" pitchFamily="2" charset="2"/>
              <a:buChar char="ü"/>
            </a:pPr>
            <a:r>
              <a:rPr lang="es-EC" dirty="0" smtClean="0">
                <a:latin typeface="Bookman Old Style" pitchFamily="18" charset="0"/>
              </a:rPr>
              <a:t>Desempeño de función obligatoria; designado y notificado con el cargo;</a:t>
            </a:r>
          </a:p>
          <a:p>
            <a:pPr>
              <a:buFont typeface="Wingdings" pitchFamily="2" charset="2"/>
              <a:buChar char="ü"/>
            </a:pPr>
            <a:r>
              <a:rPr lang="es-EC" dirty="0" smtClean="0">
                <a:latin typeface="Bookman Old Style" pitchFamily="18" charset="0"/>
              </a:rPr>
              <a:t>Rige las mismas causales de excusa de los jueces;</a:t>
            </a:r>
          </a:p>
          <a:p>
            <a:pPr>
              <a:buFont typeface="Wingdings" pitchFamily="2" charset="2"/>
              <a:buChar char="ü"/>
            </a:pPr>
            <a:r>
              <a:rPr lang="es-EC" dirty="0" smtClean="0">
                <a:latin typeface="Bookman Old Style" pitchFamily="18" charset="0"/>
              </a:rPr>
              <a:t>Perito no puede ser recusado;</a:t>
            </a:r>
          </a:p>
          <a:p>
            <a:pPr>
              <a:buFont typeface="Wingdings" pitchFamily="2" charset="2"/>
              <a:buChar char="ü"/>
            </a:pPr>
            <a:r>
              <a:rPr lang="es-EC" dirty="0" smtClean="0">
                <a:latin typeface="Bookman Old Style" pitchFamily="18" charset="0"/>
              </a:rPr>
              <a:t>Debe presentar dentro del plazo señalado por la autoridad, ampliar o aclarar a pedido de los sujetos procesales. </a:t>
            </a:r>
          </a:p>
          <a:p>
            <a:pPr>
              <a:buFont typeface="Wingdings" pitchFamily="2" charset="2"/>
              <a:buChar char="ü"/>
            </a:pPr>
            <a:r>
              <a:rPr lang="es-EC" dirty="0" smtClean="0">
                <a:latin typeface="Bookman Old Style" pitchFamily="18" charset="0"/>
              </a:rPr>
              <a:t>Comparecer a juicio y sustentar de manera oral sus informes y contestar al interrogatorio de las partes.</a:t>
            </a:r>
            <a:endParaRPr lang="es-EC" dirty="0">
              <a:latin typeface="Bookman Old Style" pitchFamily="18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es-EC" sz="3200" dirty="0" smtClean="0">
                <a:latin typeface="Bookman Old Style" pitchFamily="18" charset="0"/>
              </a:rPr>
              <a:t>REGLAS PARA EL DESEMPEÑO DE PERITO</a:t>
            </a:r>
            <a:endParaRPr lang="es-EC" sz="3200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3283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81744"/>
            <a:ext cx="8229600" cy="557159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s-EC" dirty="0" smtClean="0">
                <a:latin typeface="Bookman Old Style" pitchFamily="18" charset="0"/>
              </a:rPr>
              <a:t>Lugar y fecha de realización del peritaje;</a:t>
            </a:r>
          </a:p>
          <a:p>
            <a:pPr algn="just">
              <a:buFont typeface="Wingdings" pitchFamily="2" charset="2"/>
              <a:buChar char="v"/>
            </a:pPr>
            <a:r>
              <a:rPr lang="es-EC" dirty="0" smtClean="0">
                <a:latin typeface="Bookman Old Style" pitchFamily="18" charset="0"/>
              </a:rPr>
              <a:t>Identificación del Perito;</a:t>
            </a:r>
          </a:p>
          <a:p>
            <a:pPr algn="just">
              <a:buFont typeface="Wingdings" pitchFamily="2" charset="2"/>
              <a:buChar char="v"/>
            </a:pPr>
            <a:r>
              <a:rPr lang="es-EC" dirty="0" smtClean="0">
                <a:latin typeface="Bookman Old Style" pitchFamily="18" charset="0"/>
              </a:rPr>
              <a:t>Descripción y estado de la persona u objeto materia de la pericia;}</a:t>
            </a:r>
          </a:p>
          <a:p>
            <a:pPr algn="just">
              <a:buFont typeface="Wingdings" pitchFamily="2" charset="2"/>
              <a:buChar char="v"/>
            </a:pPr>
            <a:r>
              <a:rPr lang="es-EC" dirty="0" smtClean="0">
                <a:latin typeface="Bookman Old Style" pitchFamily="18" charset="0"/>
              </a:rPr>
              <a:t>Descripción de la técnica utilizada en la pericia;</a:t>
            </a:r>
          </a:p>
          <a:p>
            <a:pPr algn="just">
              <a:buFont typeface="Wingdings" pitchFamily="2" charset="2"/>
              <a:buChar char="v"/>
            </a:pPr>
            <a:r>
              <a:rPr lang="es-EC" dirty="0" smtClean="0">
                <a:latin typeface="Bookman Old Style" pitchFamily="18" charset="0"/>
              </a:rPr>
              <a:t>Fundamentación científica de terminología y procedimiento utilizado;</a:t>
            </a:r>
          </a:p>
          <a:p>
            <a:pPr algn="just">
              <a:buFont typeface="Wingdings" pitchFamily="2" charset="2"/>
              <a:buChar char="v"/>
            </a:pPr>
            <a:r>
              <a:rPr lang="es-EC" dirty="0" smtClean="0">
                <a:latin typeface="Bookman Old Style" pitchFamily="18" charset="0"/>
              </a:rPr>
              <a:t>Ilustraciones graficas correspondientes;</a:t>
            </a:r>
          </a:p>
          <a:p>
            <a:pPr algn="just">
              <a:buFont typeface="Wingdings" pitchFamily="2" charset="2"/>
              <a:buChar char="v"/>
            </a:pPr>
            <a:r>
              <a:rPr lang="es-EC" dirty="0" smtClean="0">
                <a:latin typeface="Bookman Old Style" pitchFamily="18" charset="0"/>
              </a:rPr>
              <a:t>Conclusiones sobre la experticia;</a:t>
            </a:r>
          </a:p>
          <a:p>
            <a:pPr algn="just">
              <a:buFont typeface="Wingdings" pitchFamily="2" charset="2"/>
              <a:buChar char="v"/>
            </a:pPr>
            <a:r>
              <a:rPr lang="es-EC" dirty="0" smtClean="0">
                <a:latin typeface="Bookman Old Style" pitchFamily="18" charset="0"/>
              </a:rPr>
              <a:t>Firma del Perito.</a:t>
            </a:r>
            <a:endParaRPr lang="es-EC" dirty="0">
              <a:latin typeface="Bookman Old Style" pitchFamily="18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es-EC" sz="3600" dirty="0" smtClean="0">
                <a:latin typeface="Bookman Old Style" pitchFamily="18" charset="0"/>
              </a:rPr>
              <a:t>REQUISITOS DEL INFORME PERICIAL</a:t>
            </a:r>
            <a:endParaRPr lang="es-EC" sz="3600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78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marL="0" indent="0" algn="just">
              <a:buNone/>
            </a:pPr>
            <a:endParaRPr lang="es-EC" dirty="0" smtClean="0"/>
          </a:p>
          <a:p>
            <a:pPr marL="0" indent="0" algn="just">
              <a:buNone/>
            </a:pPr>
            <a:r>
              <a:rPr lang="es-EC" dirty="0" smtClean="0">
                <a:latin typeface="Bookman Old Style" pitchFamily="18" charset="0"/>
              </a:rPr>
              <a:t>En los lugares donde no exista peritos acreditados, se deberá contar con quien tenga conocimiento, especialidad, experiencia o título que acredite su capacidad para desarrollar el peritaje.</a:t>
            </a:r>
          </a:p>
          <a:p>
            <a:pPr marL="0" indent="0" algn="just">
              <a:buNone/>
            </a:pPr>
            <a:endParaRPr lang="es-EC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es-EC" dirty="0" smtClean="0">
                <a:latin typeface="Bookman Old Style" pitchFamily="18" charset="0"/>
              </a:rPr>
              <a:t>AUSENCIA DE PERITOS</a:t>
            </a:r>
            <a:endParaRPr lang="es-EC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75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algn="just"/>
            <a:r>
              <a:rPr lang="es-EC" dirty="0" smtClean="0">
                <a:latin typeface="Bookman Old Style" pitchFamily="18" charset="0"/>
              </a:rPr>
              <a:t>Caso de mala práctica profesional: terna de profesionales  con especialidad correspondiente al organismo rector de la materia.</a:t>
            </a:r>
          </a:p>
          <a:p>
            <a:pPr algn="just"/>
            <a:r>
              <a:rPr lang="es-EC" dirty="0" smtClean="0">
                <a:latin typeface="Bookman Old Style" pitchFamily="18" charset="0"/>
              </a:rPr>
              <a:t>Pericia de reconocimientos de grabaciones: deben ser dos peritos designados y juramentados por el fiscal.</a:t>
            </a:r>
          </a:p>
          <a:p>
            <a:pPr algn="just"/>
            <a:r>
              <a:rPr lang="es-EC" dirty="0" smtClean="0">
                <a:latin typeface="Bookman Old Style" pitchFamily="18" charset="0"/>
              </a:rPr>
              <a:t>En caso de peritos internacionales: sus informes  pueden ser incorporados como prueba, a través de testimonios anticipados o por video conferencia</a:t>
            </a:r>
            <a:r>
              <a:rPr lang="es-EC" dirty="0" smtClean="0"/>
              <a:t>.</a:t>
            </a:r>
            <a:endParaRPr lang="es-EC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es-EC" sz="3600" dirty="0" smtClean="0">
                <a:latin typeface="Bookman Old Style" pitchFamily="18" charset="0"/>
              </a:rPr>
              <a:t>NUMERO DE PERITOS DESIGNADOS</a:t>
            </a:r>
            <a:endParaRPr lang="es-EC" sz="3600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961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s-EC" sz="2400" b="1" u="sng" dirty="0" smtClean="0">
                <a:latin typeface="Bookman Old Style" pitchFamily="18" charset="0"/>
              </a:rPr>
              <a:t> Para que un indicio sirva como prueba, se debe</a:t>
            </a:r>
            <a:r>
              <a:rPr lang="es-EC" sz="2400" dirty="0" smtClean="0">
                <a:latin typeface="Bookman Old Style" pitchFamily="18" charset="0"/>
              </a:rPr>
              <a:t>:</a:t>
            </a:r>
          </a:p>
          <a:p>
            <a:pPr marL="0" indent="0" algn="just">
              <a:buNone/>
            </a:pPr>
            <a:endParaRPr lang="es-EC" sz="2400" dirty="0" smtClean="0">
              <a:latin typeface="Bookman Old Style" pitchFamily="18" charset="0"/>
            </a:endParaRPr>
          </a:p>
          <a:p>
            <a:pPr algn="just">
              <a:buFontTx/>
              <a:buChar char="-"/>
            </a:pPr>
            <a:r>
              <a:rPr lang="es-EC" sz="2400" dirty="0" smtClean="0">
                <a:latin typeface="Bookman Old Style" pitchFamily="18" charset="0"/>
              </a:rPr>
              <a:t>Proteger adecuadamente la escena del hecho;</a:t>
            </a:r>
          </a:p>
          <a:p>
            <a:pPr algn="just">
              <a:buFontTx/>
              <a:buChar char="-"/>
            </a:pPr>
            <a:r>
              <a:rPr lang="es-EC" sz="2400" dirty="0" smtClean="0">
                <a:latin typeface="Bookman Old Style" pitchFamily="18" charset="0"/>
              </a:rPr>
              <a:t>Observar cadena de custodia: fijar, levantar, embalar, asegurar, trasladar y almacenar adecuadamente el indicio;</a:t>
            </a:r>
          </a:p>
          <a:p>
            <a:pPr algn="just">
              <a:buFontTx/>
              <a:buChar char="-"/>
            </a:pPr>
            <a:r>
              <a:rPr lang="es-EC" sz="2400" dirty="0" smtClean="0">
                <a:latin typeface="Bookman Old Style" pitchFamily="18" charset="0"/>
              </a:rPr>
              <a:t>Considerar que debe existir una única cadena de custodia;</a:t>
            </a:r>
          </a:p>
          <a:p>
            <a:pPr algn="just">
              <a:buFontTx/>
              <a:buChar char="-"/>
            </a:pPr>
            <a:r>
              <a:rPr lang="es-EC" sz="2400" dirty="0" smtClean="0">
                <a:latin typeface="Bookman Old Style" pitchFamily="18" charset="0"/>
              </a:rPr>
              <a:t>La o el perito designado, debe realizar su labor, conforme a las exigencias del COIP ( requisitos del informe)</a:t>
            </a:r>
          </a:p>
          <a:p>
            <a:pPr algn="just">
              <a:buFontTx/>
              <a:buChar char="-"/>
            </a:pPr>
            <a:r>
              <a:rPr lang="es-EC" sz="2400" dirty="0" smtClean="0">
                <a:latin typeface="Bookman Old Style" pitchFamily="18" charset="0"/>
              </a:rPr>
              <a:t>Presentar en el plazo concedido;</a:t>
            </a:r>
          </a:p>
          <a:p>
            <a:pPr algn="just">
              <a:buFontTx/>
              <a:buChar char="-"/>
            </a:pPr>
            <a:r>
              <a:rPr lang="es-EC" sz="2400" dirty="0" smtClean="0">
                <a:latin typeface="Bookman Old Style" pitchFamily="18" charset="0"/>
              </a:rPr>
              <a:t>Atender los pedidos de aclaración y / o ampliación;</a:t>
            </a:r>
          </a:p>
          <a:p>
            <a:pPr algn="just">
              <a:buFontTx/>
              <a:buChar char="-"/>
            </a:pPr>
            <a:r>
              <a:rPr lang="es-EC" sz="2400" dirty="0" smtClean="0">
                <a:latin typeface="Bookman Old Style" pitchFamily="18" charset="0"/>
              </a:rPr>
              <a:t>Considerar que su criterio debe sustentar oralmente en el juicio; sujeto a interrogatorio y contrainterrogatorio de las partes procesales;</a:t>
            </a:r>
          </a:p>
          <a:p>
            <a:pPr algn="just">
              <a:buFontTx/>
              <a:buChar char="-"/>
            </a:pPr>
            <a:r>
              <a:rPr lang="es-EC" sz="2400" dirty="0" smtClean="0">
                <a:latin typeface="Bookman Old Style" pitchFamily="18" charset="0"/>
              </a:rPr>
              <a:t>Reunirse con el Fiscal antes de acudir al juicio (sobre aspectos relevantes de la pericia);</a:t>
            </a:r>
          </a:p>
          <a:p>
            <a:pPr algn="just">
              <a:buFontTx/>
              <a:buChar char="-"/>
            </a:pPr>
            <a:r>
              <a:rPr lang="es-EC" sz="2400" dirty="0" smtClean="0">
                <a:latin typeface="Bookman Old Style" pitchFamily="18" charset="0"/>
              </a:rPr>
              <a:t>Al momento de rendir su declaración  debe manejarse con un lenguaje sencillo; utilizar terminología técnica únicamente cuando sea indispensable.</a:t>
            </a:r>
            <a:endParaRPr lang="es-EC" sz="2400" dirty="0">
              <a:latin typeface="Bookman Old Style" pitchFamily="18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es-EC" dirty="0" smtClean="0">
                <a:latin typeface="Bookman Old Style" pitchFamily="18" charset="0"/>
              </a:rPr>
              <a:t>BUENAS PRACTICAS</a:t>
            </a:r>
            <a:endParaRPr lang="es-EC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988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03514"/>
            <a:ext cx="8229600" cy="576584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C" dirty="0" smtClean="0">
                <a:latin typeface="Bookman Old Style" pitchFamily="18" charset="0"/>
              </a:rPr>
              <a:t>Derecho al debido proceso</a:t>
            </a:r>
          </a:p>
          <a:p>
            <a:pPr marL="0" indent="0" algn="ctr">
              <a:buNone/>
            </a:pPr>
            <a:endParaRPr lang="es-EC" dirty="0" smtClean="0">
              <a:latin typeface="Bookman Old Style" pitchFamily="18" charset="0"/>
            </a:endParaRPr>
          </a:p>
          <a:p>
            <a:pPr marL="0" indent="0" algn="just">
              <a:buNone/>
            </a:pPr>
            <a:r>
              <a:rPr lang="es-EC" dirty="0" smtClean="0">
                <a:latin typeface="Bookman Old Style" pitchFamily="18" charset="0"/>
              </a:rPr>
              <a:t>a.- Las pruebas obtenidas o actuadas con violación de la constitución o la ley no tendrán validez alguna  y carecerán de eficacia probatoria;</a:t>
            </a:r>
          </a:p>
          <a:p>
            <a:pPr marL="0" indent="0" algn="just">
              <a:buNone/>
            </a:pPr>
            <a:r>
              <a:rPr lang="es-EC" dirty="0" smtClean="0">
                <a:latin typeface="Bookman Old Style" pitchFamily="18" charset="0"/>
              </a:rPr>
              <a:t>b.- ser escuchado en el momento oportuno y en igualdad de condiciones;</a:t>
            </a:r>
          </a:p>
          <a:p>
            <a:pPr marL="0" indent="0" algn="just">
              <a:buNone/>
            </a:pPr>
            <a:r>
              <a:rPr lang="es-EC" dirty="0" smtClean="0">
                <a:latin typeface="Bookman Old Style" pitchFamily="18" charset="0"/>
              </a:rPr>
              <a:t>c.- Toda persona conserva su estatus jurídico de inocencia y debe ser tratado como tal;</a:t>
            </a:r>
          </a:p>
          <a:p>
            <a:pPr marL="0" indent="0" algn="just">
              <a:buNone/>
            </a:pPr>
            <a:r>
              <a:rPr lang="es-EC" dirty="0" smtClean="0">
                <a:latin typeface="Bookman Old Style" pitchFamily="18" charset="0"/>
              </a:rPr>
              <a:t>d.- no ser </a:t>
            </a:r>
            <a:r>
              <a:rPr lang="es-EC" dirty="0" err="1" smtClean="0">
                <a:latin typeface="Bookman Old Style" pitchFamily="18" charset="0"/>
              </a:rPr>
              <a:t>revictimizada</a:t>
            </a:r>
            <a:r>
              <a:rPr lang="es-EC" dirty="0" smtClean="0">
                <a:latin typeface="Bookman Old Style" pitchFamily="18" charset="0"/>
              </a:rPr>
              <a:t>, particularmente  en la obtención y valoración de la prueba.</a:t>
            </a:r>
            <a:endParaRPr lang="es-EC" dirty="0">
              <a:latin typeface="Bookman Old Style" pitchFamily="18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07571"/>
          </a:xfrm>
        </p:spPr>
        <p:txBody>
          <a:bodyPr>
            <a:normAutofit/>
          </a:bodyPr>
          <a:lstStyle/>
          <a:p>
            <a:r>
              <a:rPr lang="es-EC" sz="3600" dirty="0" smtClean="0">
                <a:latin typeface="Bookman Old Style" pitchFamily="18" charset="0"/>
              </a:rPr>
              <a:t>PRINCIPIOS CONSTITUCIONALES</a:t>
            </a:r>
            <a:endParaRPr lang="es-EC" sz="3600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594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EC" dirty="0" smtClean="0">
                <a:latin typeface="Bookman Old Style" pitchFamily="18" charset="0"/>
              </a:rPr>
              <a:t>El Art. 195 dirige la investigación pre-procesal y procesal penal. Es titular de la acción penal en los delitos de ejercicio público de la acción.</a:t>
            </a:r>
          </a:p>
          <a:p>
            <a:pPr marL="0" indent="0" algn="just">
              <a:buNone/>
            </a:pPr>
            <a:endParaRPr lang="es-EC" dirty="0" smtClean="0">
              <a:latin typeface="Bookman Old Style" pitchFamily="18" charset="0"/>
            </a:endParaRPr>
          </a:p>
          <a:p>
            <a:pPr marL="0" indent="0" algn="just">
              <a:buNone/>
            </a:pPr>
            <a:r>
              <a:rPr lang="es-EC" dirty="0" smtClean="0">
                <a:latin typeface="Bookman Old Style" pitchFamily="18" charset="0"/>
              </a:rPr>
              <a:t>Funciones del Fiscal:</a:t>
            </a:r>
          </a:p>
          <a:p>
            <a:pPr algn="just">
              <a:buFont typeface="Wingdings" pitchFamily="2" charset="2"/>
              <a:buChar char="Ø"/>
            </a:pPr>
            <a:r>
              <a:rPr lang="es-EC" dirty="0" smtClean="0">
                <a:latin typeface="Bookman Old Style" pitchFamily="18" charset="0"/>
              </a:rPr>
              <a:t> </a:t>
            </a:r>
            <a:r>
              <a:rPr lang="es-EC" dirty="0" smtClean="0">
                <a:latin typeface="Bookman Old Style" pitchFamily="18" charset="0"/>
              </a:rPr>
              <a:t>Disponer </a:t>
            </a:r>
            <a:r>
              <a:rPr lang="es-EC" dirty="0" smtClean="0">
                <a:latin typeface="Bookman Old Style" pitchFamily="18" charset="0"/>
              </a:rPr>
              <a:t>al personal del sistema especializado integral de investigación, medicina legal y ciencias forenses, la practica de diligencias tendientes al esclarecimiento del hecho;</a:t>
            </a:r>
          </a:p>
          <a:p>
            <a:pPr algn="just">
              <a:buFont typeface="Wingdings" pitchFamily="2" charset="2"/>
              <a:buChar char="Ø"/>
            </a:pPr>
            <a:r>
              <a:rPr lang="es-EC" dirty="0" smtClean="0">
                <a:latin typeface="Bookman Old Style" pitchFamily="18" charset="0"/>
              </a:rPr>
              <a:t>Ordenar el peritaje integral de todos los indicios que hayan sido levantados en la escena del hecho, garantizando la preservación y correcto manejo de las evidencias.</a:t>
            </a:r>
            <a:endParaRPr lang="es-EC" dirty="0">
              <a:latin typeface="Bookman Old Style" pitchFamily="18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es-EC" sz="2800" dirty="0" smtClean="0">
                <a:latin typeface="Bookman Old Style" pitchFamily="18" charset="0"/>
              </a:rPr>
              <a:t>LA FISCALIA COMO TITULAR DE LA INVESTIGACION E IMPULSO DE LA ACCION PENAL</a:t>
            </a:r>
            <a:endParaRPr lang="es-EC" sz="2800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15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492896"/>
            <a:ext cx="8229600" cy="1584176"/>
          </a:xfrm>
        </p:spPr>
        <p:txBody>
          <a:bodyPr>
            <a:normAutofit fontScale="90000"/>
          </a:bodyPr>
          <a:lstStyle/>
          <a:p>
            <a:r>
              <a:rPr lang="es-EC" dirty="0" smtClean="0">
                <a:latin typeface="Bookman Old Style" pitchFamily="18" charset="0"/>
              </a:rPr>
              <a:t>EL SISTEMA INTEGRAL DE </a:t>
            </a:r>
            <a:r>
              <a:rPr lang="es-EC" dirty="0" smtClean="0">
                <a:latin typeface="Bookman Old Style" pitchFamily="18" charset="0"/>
              </a:rPr>
              <a:t>INVESTIGACIONES</a:t>
            </a:r>
            <a:br>
              <a:rPr lang="es-EC" dirty="0" smtClean="0">
                <a:latin typeface="Bookman Old Style" pitchFamily="18" charset="0"/>
              </a:rPr>
            </a:br>
            <a:endParaRPr lang="es-EC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701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/>
          <a:lstStyle/>
          <a:p>
            <a:pPr marL="0" indent="0" algn="just">
              <a:buNone/>
            </a:pPr>
            <a:endParaRPr lang="es-EC" dirty="0" smtClean="0"/>
          </a:p>
          <a:p>
            <a:pPr marL="0" indent="0" algn="just">
              <a:buNone/>
            </a:pPr>
            <a:endParaRPr lang="es-EC" dirty="0"/>
          </a:p>
          <a:p>
            <a:pPr marL="0" indent="0" algn="just">
              <a:buNone/>
            </a:pPr>
            <a:r>
              <a:rPr lang="es-EC" dirty="0" smtClean="0">
                <a:latin typeface="Bookman Old Style" pitchFamily="18" charset="0"/>
              </a:rPr>
              <a:t>Finalidad.- llevar al juzgador al convencimiento de los hechos y circunstancias materia de la infracción y responsabilidad de la persona procesada.</a:t>
            </a:r>
            <a:endParaRPr lang="es-EC" dirty="0">
              <a:latin typeface="Bookman Old Style" pitchFamily="18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/>
          <a:lstStyle/>
          <a:p>
            <a:r>
              <a:rPr lang="es-EC" dirty="0" smtClean="0">
                <a:latin typeface="Bookman Old Style" pitchFamily="18" charset="0"/>
              </a:rPr>
              <a:t>LA PRUEBA</a:t>
            </a:r>
            <a:endParaRPr lang="es-EC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587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49086"/>
            <a:ext cx="8229600" cy="5277077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es-EC" dirty="0" smtClean="0">
                <a:latin typeface="Bookman Old Style" pitchFamily="18" charset="0"/>
              </a:rPr>
              <a:t>Oportunidad: anunciada en la etapa de evaluación; practicada </a:t>
            </a:r>
            <a:r>
              <a:rPr lang="es-EC" dirty="0">
                <a:latin typeface="Bookman Old Style" pitchFamily="18" charset="0"/>
              </a:rPr>
              <a:t>ú</a:t>
            </a:r>
            <a:r>
              <a:rPr lang="es-EC" dirty="0" smtClean="0">
                <a:latin typeface="Bookman Old Style" pitchFamily="18" charset="0"/>
              </a:rPr>
              <a:t>nicamente en la audiencia de juicio.</a:t>
            </a:r>
          </a:p>
          <a:p>
            <a:pPr marL="0" indent="0" algn="just">
              <a:buNone/>
            </a:pPr>
            <a:r>
              <a:rPr lang="es-EC" dirty="0" smtClean="0">
                <a:latin typeface="Bookman Old Style" pitchFamily="18" charset="0"/>
              </a:rPr>
              <a:t>Las pericias practicadas  durante la investigación, alcanzarán el valor de prueba, una vez que sean presentadas, incorporadas y valoradas en la audiencia de juicio;</a:t>
            </a:r>
          </a:p>
          <a:p>
            <a:pPr algn="just">
              <a:buFont typeface="Wingdings" pitchFamily="2" charset="2"/>
              <a:buChar char="ü"/>
            </a:pPr>
            <a:r>
              <a:rPr lang="es-EC" dirty="0" smtClean="0">
                <a:latin typeface="Bookman Old Style" pitchFamily="18" charset="0"/>
              </a:rPr>
              <a:t>Inmediación: los juzgadores y las partes procesales deberán estar presente en la práctica de la prueba;</a:t>
            </a:r>
          </a:p>
          <a:p>
            <a:pPr algn="just">
              <a:buFont typeface="Wingdings" pitchFamily="2" charset="2"/>
              <a:buChar char="ü"/>
            </a:pPr>
            <a:r>
              <a:rPr lang="es-EC" dirty="0" smtClean="0">
                <a:latin typeface="Bookman Old Style" pitchFamily="18" charset="0"/>
              </a:rPr>
              <a:t>Contradicción: derecho de las partes de conocer oportunamente y controvertirlas pruebas. </a:t>
            </a:r>
            <a:endParaRPr lang="es-EC" dirty="0">
              <a:latin typeface="Bookman Old Style" pitchFamily="18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/>
          </a:bodyPr>
          <a:lstStyle/>
          <a:p>
            <a:r>
              <a:rPr lang="es-EC" sz="3600" dirty="0" smtClean="0">
                <a:latin typeface="Bookman Old Style" pitchFamily="18" charset="0"/>
              </a:rPr>
              <a:t>PRINCIPIOS SOBRE LA PRUEBA</a:t>
            </a:r>
            <a:endParaRPr lang="es-EC" sz="3600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51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8863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es-EC" dirty="0" smtClean="0">
                <a:latin typeface="Bookman Old Style" pitchFamily="18" charset="0"/>
              </a:rPr>
              <a:t>Libertad probatoria: los hechos y circunstancias pertinentes del caso, se podrán probar por cualquier  medio que no sea contrario a la constitución, instrumentos internacionales  de derechos humanos, instrumentos internacionales ratificados por el estado y demás normas jurídicas.</a:t>
            </a:r>
          </a:p>
          <a:p>
            <a:pPr algn="just">
              <a:buFont typeface="Wingdings" pitchFamily="2" charset="2"/>
              <a:buChar char="ü"/>
            </a:pPr>
            <a:r>
              <a:rPr lang="es-EC" dirty="0" smtClean="0">
                <a:latin typeface="Bookman Old Style" pitchFamily="18" charset="0"/>
              </a:rPr>
              <a:t>Pertinencia: debe referirse, directa o indirecta a los hechos y circunstancias relativas a la infracción y sus consecuencias- responsabilidad de procesado;</a:t>
            </a:r>
          </a:p>
          <a:p>
            <a:pPr algn="just">
              <a:buFont typeface="Wingdings" pitchFamily="2" charset="2"/>
              <a:buChar char="ü"/>
            </a:pPr>
            <a:r>
              <a:rPr lang="es-EC" dirty="0" smtClean="0">
                <a:latin typeface="Bookman Old Style" pitchFamily="18" charset="0"/>
              </a:rPr>
              <a:t>Exclusión: la prueba obtenida con violación a los derechos establecidos en la constitución, en los instrumentos internacionales.</a:t>
            </a:r>
          </a:p>
          <a:p>
            <a:pPr algn="just">
              <a:buFont typeface="Wingdings" pitchFamily="2" charset="2"/>
              <a:buChar char="ü"/>
            </a:pPr>
            <a:r>
              <a:rPr lang="es-EC" dirty="0" smtClean="0">
                <a:latin typeface="Bookman Old Style" pitchFamily="18" charset="0"/>
              </a:rPr>
              <a:t>Igualdad probatoria: igualdad formal y material de los intervinientes en la práctica de prueba.</a:t>
            </a:r>
            <a:endParaRPr lang="es-EC" dirty="0">
              <a:latin typeface="Bookman Old Style" pitchFamily="18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es-EC" dirty="0" smtClean="0">
                <a:latin typeface="Bookman Old Style" pitchFamily="18" charset="0"/>
              </a:rPr>
              <a:t>Sigue</a:t>
            </a:r>
            <a:r>
              <a:rPr lang="es-EC" dirty="0" smtClean="0"/>
              <a:t>….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17729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/>
          <a:lstStyle/>
          <a:p>
            <a:endParaRPr lang="es-EC" dirty="0" smtClean="0"/>
          </a:p>
          <a:p>
            <a:pPr marL="0" indent="0">
              <a:buNone/>
            </a:pPr>
            <a:endParaRPr lang="es-EC" dirty="0" smtClean="0">
              <a:latin typeface="Bookman Old Style" pitchFamily="18" charset="0"/>
            </a:endParaRPr>
          </a:p>
          <a:p>
            <a:pPr algn="just"/>
            <a:r>
              <a:rPr lang="es-EC" dirty="0" smtClean="0">
                <a:latin typeface="Bookman Old Style" pitchFamily="18" charset="0"/>
              </a:rPr>
              <a:t>El documento</a:t>
            </a:r>
          </a:p>
          <a:p>
            <a:pPr algn="just"/>
            <a:endParaRPr lang="es-EC" dirty="0" smtClean="0">
              <a:latin typeface="Bookman Old Style" pitchFamily="18" charset="0"/>
            </a:endParaRPr>
          </a:p>
          <a:p>
            <a:pPr algn="just"/>
            <a:r>
              <a:rPr lang="es-EC" dirty="0" smtClean="0">
                <a:latin typeface="Bookman Old Style" pitchFamily="18" charset="0"/>
              </a:rPr>
              <a:t>El testimonio</a:t>
            </a:r>
          </a:p>
          <a:p>
            <a:pPr algn="just"/>
            <a:endParaRPr lang="es-EC" dirty="0" smtClean="0">
              <a:latin typeface="Bookman Old Style" pitchFamily="18" charset="0"/>
            </a:endParaRPr>
          </a:p>
          <a:p>
            <a:pPr algn="just"/>
            <a:r>
              <a:rPr lang="es-EC" dirty="0" smtClean="0">
                <a:latin typeface="Bookman Old Style" pitchFamily="18" charset="0"/>
              </a:rPr>
              <a:t>La pericia.</a:t>
            </a:r>
            <a:endParaRPr lang="es-EC" dirty="0">
              <a:latin typeface="Bookman Old Style" pitchFamily="18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es-EC" dirty="0" smtClean="0">
                <a:latin typeface="Bookman Old Style" pitchFamily="18" charset="0"/>
              </a:rPr>
              <a:t>MEDIOS DE PRUEBA</a:t>
            </a:r>
            <a:endParaRPr lang="es-EC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999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720079"/>
          </a:xfrm>
        </p:spPr>
        <p:txBody>
          <a:bodyPr>
            <a:normAutofit fontScale="90000"/>
          </a:bodyPr>
          <a:lstStyle/>
          <a:p>
            <a:r>
              <a:rPr lang="es-EC" dirty="0" smtClean="0">
                <a:latin typeface="Bookman Old Style" pitchFamily="18" charset="0"/>
              </a:rPr>
              <a:t>LA PERICIA</a:t>
            </a:r>
            <a:endParaRPr lang="es-EC" dirty="0">
              <a:latin typeface="Bookman Old Style" pitchFamily="18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1700808"/>
            <a:ext cx="6400800" cy="1152128"/>
          </a:xfrm>
        </p:spPr>
        <p:txBody>
          <a:bodyPr>
            <a:normAutofit/>
          </a:bodyPr>
          <a:lstStyle/>
          <a:p>
            <a:r>
              <a:rPr lang="es-EC" dirty="0" smtClean="0">
                <a:latin typeface="Bookman Old Style" pitchFamily="18" charset="0"/>
              </a:rPr>
              <a:t>Habilidad, sabiduría y experiencia en una determinada materia. </a:t>
            </a:r>
            <a:endParaRPr lang="es-EC" dirty="0">
              <a:latin typeface="Bookman Old Style" pitchFamily="18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971600" y="3429000"/>
            <a:ext cx="6552727" cy="16344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dirty="0" smtClean="0">
                <a:latin typeface="Bookman Old Style" pitchFamily="18" charset="0"/>
              </a:rPr>
              <a:t>ESTUDIO QUE DESARROLLA UN PERITO  SOBRE UN ASUNTO  POR DISPOSICIÓN DE  UN JUEZ, TRIBUNAL U OTRA AUTORIDAD .</a:t>
            </a:r>
            <a:endParaRPr lang="es-EC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44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oné">
  <a:themeElements>
    <a:clrScheme name="Cartoné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artoné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rtoné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173</TotalTime>
  <Words>843</Words>
  <Application>Microsoft Office PowerPoint</Application>
  <PresentationFormat>Presentación en pantalla (4:3)</PresentationFormat>
  <Paragraphs>76</Paragraphs>
  <Slides>14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Cartoné</vt:lpstr>
      <vt:lpstr>LA PERICIA</vt:lpstr>
      <vt:lpstr>PRINCIPIOS CONSTITUCIONALES</vt:lpstr>
      <vt:lpstr>LA FISCALIA COMO TITULAR DE LA INVESTIGACION E IMPULSO DE LA ACCION PENAL</vt:lpstr>
      <vt:lpstr>EL SISTEMA INTEGRAL DE INVESTIGACIONES </vt:lpstr>
      <vt:lpstr>LA PRUEBA</vt:lpstr>
      <vt:lpstr>PRINCIPIOS SOBRE LA PRUEBA</vt:lpstr>
      <vt:lpstr>Sigue….</vt:lpstr>
      <vt:lpstr>MEDIOS DE PRUEBA</vt:lpstr>
      <vt:lpstr>LA PERICIA</vt:lpstr>
      <vt:lpstr>REGLAS PARA EL DESEMPEÑO DE PERITO</vt:lpstr>
      <vt:lpstr>REQUISITOS DEL INFORME PERICIAL</vt:lpstr>
      <vt:lpstr>AUSENCIA DE PERITOS</vt:lpstr>
      <vt:lpstr>NUMERO DE PERITOS DESIGNADOS</vt:lpstr>
      <vt:lpstr>BUENAS PRACTICAS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PERICIA</dc:title>
  <dc:creator>Wilson Toainga</dc:creator>
  <cp:lastModifiedBy>Wilson Toainga</cp:lastModifiedBy>
  <cp:revision>45</cp:revision>
  <dcterms:created xsi:type="dcterms:W3CDTF">2014-10-24T00:26:47Z</dcterms:created>
  <dcterms:modified xsi:type="dcterms:W3CDTF">2014-10-24T17:35:51Z</dcterms:modified>
</cp:coreProperties>
</file>