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5" d="100"/>
          <a:sy n="65" d="100"/>
        </p:scale>
        <p:origin x="93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12/17/2024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‹Nº›</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12/17/2024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12/17/2024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12/17/2024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7" name="Date Placeholder 6"/>
          <p:cNvSpPr>
            <a:spLocks noGrp="1"/>
          </p:cNvSpPr>
          <p:nvPr>
            <p:ph type="dt" sz="half" idx="10"/>
          </p:nvPr>
        </p:nvSpPr>
        <p:spPr/>
        <p:txBody>
          <a:bodyPr/>
          <a:lstStyle/>
          <a:p>
            <a:fld id="{1160EA64-D806-43AC-9DF2-F8C432F32B4C}" type="datetimeFigureOut">
              <a:rPr lang="en-US" dirty="0"/>
              <a:t>12/17/2024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‹Nº›</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12/17/2024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583436" y="3143250"/>
            <a:ext cx="4270248" cy="259677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7" name="Date Placeholder 6"/>
          <p:cNvSpPr>
            <a:spLocks noGrp="1"/>
          </p:cNvSpPr>
          <p:nvPr>
            <p:ph type="dt" sz="half" idx="10"/>
          </p:nvPr>
        </p:nvSpPr>
        <p:spPr/>
        <p:txBody>
          <a:bodyPr/>
          <a:lstStyle/>
          <a:p>
            <a:fld id="{4F7D4976-E339-4826-83B7-FBD03F55ECF8}" type="datetimeFigureOut">
              <a:rPr lang="en-US" dirty="0"/>
              <a:t>12/17/2024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‹Nº›</a:t>
            </a:fld>
            <a:endParaRPr lang="en-US" dirty="0"/>
          </a:p>
        </p:txBody>
      </p:sp>
      <p:sp>
        <p:nvSpPr>
          <p:cNvPr id="10" name="Title 9"/>
          <p:cNvSpPr>
            <a:spLocks noGrp="1"/>
          </p:cNvSpPr>
          <p:nvPr>
            <p:ph type="title"/>
          </p:nvPr>
        </p:nvSpPr>
        <p:spPr/>
        <p:txBody>
          <a:bodyPr/>
          <a:lstStyle/>
          <a:p>
            <a:r>
              <a:rPr lang="es-ES"/>
              <a:t>Haga clic para modificar el estilo de título del patrón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12/17/2024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12/17/2024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9" name="Date Placeholder 8"/>
          <p:cNvSpPr>
            <a:spLocks noGrp="1"/>
          </p:cNvSpPr>
          <p:nvPr>
            <p:ph type="dt" sz="half" idx="10"/>
          </p:nvPr>
        </p:nvSpPr>
        <p:spPr/>
        <p:txBody>
          <a:bodyPr/>
          <a:lstStyle/>
          <a:p>
            <a:fld id="{D1BE4249-C0D0-4B06-8692-E8BB871AF643}" type="datetimeFigureOut">
              <a:rPr lang="en-US" dirty="0"/>
              <a:t>12/17/2024</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12/17/2024</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12/17/2024</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01DBBC-F205-8E3A-B235-EF1F91216116}"/>
              </a:ext>
            </a:extLst>
          </p:cNvPr>
          <p:cNvSpPr>
            <a:spLocks noGrp="1"/>
          </p:cNvSpPr>
          <p:nvPr>
            <p:ph type="ctrTitle"/>
          </p:nvPr>
        </p:nvSpPr>
        <p:spPr/>
        <p:txBody>
          <a:bodyPr/>
          <a:lstStyle/>
          <a:p>
            <a:r>
              <a:rPr lang="es-ES" dirty="0"/>
              <a:t>Rendimientos a escala</a:t>
            </a:r>
            <a:endParaRPr lang="es-EC" dirty="0"/>
          </a:p>
        </p:txBody>
      </p:sp>
      <p:sp>
        <p:nvSpPr>
          <p:cNvPr id="3" name="Subtítulo 2">
            <a:extLst>
              <a:ext uri="{FF2B5EF4-FFF2-40B4-BE49-F238E27FC236}">
                <a16:creationId xmlns:a16="http://schemas.microsoft.com/office/drawing/2014/main" id="{E19CDCED-E140-E086-DAFD-7304CA9C891D}"/>
              </a:ext>
            </a:extLst>
          </p:cNvPr>
          <p:cNvSpPr>
            <a:spLocks noGrp="1"/>
          </p:cNvSpPr>
          <p:nvPr>
            <p:ph type="subTitle" idx="1"/>
          </p:nvPr>
        </p:nvSpPr>
        <p:spPr/>
        <p:txBody>
          <a:bodyPr/>
          <a:lstStyle/>
          <a:p>
            <a:endParaRPr lang="es-EC"/>
          </a:p>
        </p:txBody>
      </p:sp>
    </p:spTree>
    <p:extLst>
      <p:ext uri="{BB962C8B-B14F-4D97-AF65-F5344CB8AC3E}">
        <p14:creationId xmlns:p14="http://schemas.microsoft.com/office/powerpoint/2010/main" val="29273995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24B4EBB-3BEE-1D22-4CB0-955A113FE87B}"/>
              </a:ext>
            </a:extLst>
          </p:cNvPr>
          <p:cNvSpPr txBox="1"/>
          <p:nvPr/>
        </p:nvSpPr>
        <p:spPr>
          <a:xfrm>
            <a:off x="1002890" y="899651"/>
            <a:ext cx="10087897" cy="3785652"/>
          </a:xfrm>
          <a:prstGeom prst="rect">
            <a:avLst/>
          </a:prstGeom>
          <a:noFill/>
        </p:spPr>
        <p:txBody>
          <a:bodyPr wrap="square">
            <a:spAutoFit/>
          </a:bodyPr>
          <a:lstStyle/>
          <a:p>
            <a:pPr defTabSz="914400" eaLnBrk="0" fontAlgn="base" hangingPunct="0">
              <a:spcBef>
                <a:spcPct val="0"/>
              </a:spcBef>
              <a:spcAft>
                <a:spcPct val="0"/>
              </a:spcAft>
              <a:buFontTx/>
              <a:buChar char="•"/>
            </a:pPr>
            <a:r>
              <a:rPr lang="es-EC" altLang="es-EC" sz="2000" b="1" dirty="0">
                <a:latin typeface="Arial" panose="020B0604020202020204" pitchFamily="34" charset="0"/>
              </a:rPr>
              <a:t>Costos Variables (CV)</a:t>
            </a:r>
            <a:r>
              <a:rPr lang="es-EC" altLang="es-EC" sz="2000" dirty="0">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C" altLang="es-EC" sz="2000" b="1" i="0" u="none" strike="noStrike" cap="none" normalizeH="0" baseline="0" dirty="0">
                <a:ln>
                  <a:noFill/>
                </a:ln>
                <a:solidFill>
                  <a:schemeClr val="tx1"/>
                </a:solidFill>
                <a:effectLst/>
                <a:latin typeface="Arial" panose="020B0604020202020204" pitchFamily="34" charset="0"/>
              </a:rPr>
              <a:t>Definición</a:t>
            </a:r>
            <a:r>
              <a:rPr kumimoji="0" lang="es-EC" altLang="es-EC" sz="2000" b="0" i="0" u="none" strike="noStrike" cap="none" normalizeH="0" baseline="0" dirty="0">
                <a:ln>
                  <a:noFill/>
                </a:ln>
                <a:solidFill>
                  <a:schemeClr val="tx1"/>
                </a:solidFill>
                <a:effectLst/>
                <a:latin typeface="Arial" panose="020B0604020202020204" pitchFamily="34" charset="0"/>
              </a:rPr>
              <a:t>: Son los costos que cambian directamente con el nivel de producción. A medida que aumenta la cantidad de productos fabricados, los costos variables también aumentan, y viceversa.</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C" altLang="es-EC" sz="2000" b="1" i="0" u="none" strike="noStrike" cap="none" normalizeH="0" baseline="0" dirty="0">
                <a:ln>
                  <a:noFill/>
                </a:ln>
                <a:solidFill>
                  <a:schemeClr val="tx1"/>
                </a:solidFill>
                <a:effectLst/>
                <a:latin typeface="Arial" panose="020B0604020202020204" pitchFamily="34" charset="0"/>
              </a:rPr>
              <a:t>Ejemplos</a:t>
            </a:r>
            <a:r>
              <a:rPr kumimoji="0" lang="es-EC" altLang="es-EC" sz="2000" b="0" i="0" u="none" strike="noStrike" cap="none" normalizeH="0" baseline="0" dirty="0">
                <a:ln>
                  <a:noFill/>
                </a:ln>
                <a:solidFill>
                  <a:schemeClr val="tx1"/>
                </a:solidFill>
                <a:effectLst/>
                <a:latin typeface="Arial" panose="020B0604020202020204" pitchFamily="34" charset="0"/>
              </a:rPr>
              <a:t>:</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s-EC" altLang="es-EC" sz="2000" b="0" i="0" u="none" strike="noStrike" cap="none" normalizeH="0" baseline="0" dirty="0">
                <a:ln>
                  <a:noFill/>
                </a:ln>
                <a:solidFill>
                  <a:schemeClr val="tx1"/>
                </a:solidFill>
                <a:effectLst/>
                <a:latin typeface="Arial" panose="020B0604020202020204" pitchFamily="34" charset="0"/>
              </a:rPr>
              <a:t>Materias primas y materiales directos.</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s-EC" altLang="es-EC" sz="2000" b="0" i="0" u="none" strike="noStrike" cap="none" normalizeH="0" baseline="0" dirty="0">
                <a:ln>
                  <a:noFill/>
                </a:ln>
                <a:solidFill>
                  <a:schemeClr val="tx1"/>
                </a:solidFill>
                <a:effectLst/>
                <a:latin typeface="Arial" panose="020B0604020202020204" pitchFamily="34" charset="0"/>
              </a:rPr>
              <a:t>Mano de obra directa (si está relacionada con la producción).</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s-EC" altLang="es-EC" sz="2000" b="0" i="0" u="none" strike="noStrike" cap="none" normalizeH="0" baseline="0" dirty="0">
                <a:ln>
                  <a:noFill/>
                </a:ln>
                <a:solidFill>
                  <a:schemeClr val="tx1"/>
                </a:solidFill>
                <a:effectLst/>
                <a:latin typeface="Arial" panose="020B0604020202020204" pitchFamily="34" charset="0"/>
              </a:rPr>
              <a:t>Energía utilizada en el proceso de producción.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C" altLang="es-EC" sz="2000" b="1" i="0" u="none" strike="noStrike" cap="none" normalizeH="0" baseline="0" dirty="0">
                <a:ln>
                  <a:noFill/>
                </a:ln>
                <a:solidFill>
                  <a:schemeClr val="tx1"/>
                </a:solidFill>
                <a:effectLst/>
                <a:latin typeface="Arial" panose="020B0604020202020204" pitchFamily="34" charset="0"/>
              </a:rPr>
              <a:t>Características</a:t>
            </a:r>
            <a:r>
              <a:rPr kumimoji="0" lang="es-EC" altLang="es-EC" sz="2000" b="0" i="0" u="none" strike="noStrike" cap="none" normalizeH="0" baseline="0" dirty="0">
                <a:ln>
                  <a:noFill/>
                </a:ln>
                <a:solidFill>
                  <a:schemeClr val="tx1"/>
                </a:solidFill>
                <a:effectLst/>
                <a:latin typeface="Arial" panose="020B0604020202020204" pitchFamily="34" charset="0"/>
              </a:rPr>
              <a:t>:</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s-EC" altLang="es-EC" sz="2000" b="0" i="0" u="none" strike="noStrike" cap="none" normalizeH="0" baseline="0" dirty="0">
                <a:ln>
                  <a:noFill/>
                </a:ln>
                <a:solidFill>
                  <a:schemeClr val="tx1"/>
                </a:solidFill>
                <a:effectLst/>
                <a:latin typeface="Arial" panose="020B0604020202020204" pitchFamily="34" charset="0"/>
              </a:rPr>
              <a:t>Fluctúan con la cantidad producida.</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s-EC" altLang="es-EC" sz="2000" b="0" i="0" u="none" strike="noStrike" cap="none" normalizeH="0" baseline="0" dirty="0">
                <a:ln>
                  <a:noFill/>
                </a:ln>
                <a:solidFill>
                  <a:schemeClr val="tx1"/>
                </a:solidFill>
                <a:effectLst/>
                <a:latin typeface="Arial" panose="020B0604020202020204" pitchFamily="34" charset="0"/>
              </a:rPr>
              <a:t>Son más difíciles de predecir a largo plazo, ya que dependen del volumen de producción.</a:t>
            </a:r>
          </a:p>
        </p:txBody>
      </p:sp>
    </p:spTree>
    <p:extLst>
      <p:ext uri="{BB962C8B-B14F-4D97-AF65-F5344CB8AC3E}">
        <p14:creationId xmlns:p14="http://schemas.microsoft.com/office/powerpoint/2010/main" val="23831115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49509F30-D965-F0D4-F571-65566FFE528F}"/>
              </a:ext>
            </a:extLst>
          </p:cNvPr>
          <p:cNvSpPr txBox="1"/>
          <p:nvPr/>
        </p:nvSpPr>
        <p:spPr>
          <a:xfrm>
            <a:off x="1249925" y="675571"/>
            <a:ext cx="10519287" cy="5909310"/>
          </a:xfrm>
          <a:prstGeom prst="rect">
            <a:avLst/>
          </a:prstGeom>
          <a:noFill/>
        </p:spPr>
        <p:txBody>
          <a:bodyPr wrap="square">
            <a:spAutoFit/>
          </a:bodyPr>
          <a:lstStyle/>
          <a:p>
            <a:r>
              <a:rPr lang="es-ES" b="1" dirty="0"/>
              <a:t>Costos  Totales Medios</a:t>
            </a:r>
          </a:p>
          <a:p>
            <a:r>
              <a:rPr lang="es-ES" dirty="0"/>
              <a:t>Los </a:t>
            </a:r>
            <a:r>
              <a:rPr lang="es-ES" b="1" dirty="0"/>
              <a:t>costos totales medios</a:t>
            </a:r>
            <a:r>
              <a:rPr lang="es-ES" dirty="0"/>
              <a:t> (también conocidos como </a:t>
            </a:r>
            <a:r>
              <a:rPr lang="es-ES" b="1" dirty="0"/>
              <a:t>costos unitarios</a:t>
            </a:r>
            <a:r>
              <a:rPr lang="es-ES" dirty="0"/>
              <a:t>) se refieren al costo que una empresa incurre para producir una unidad de un bien o servicio. Son el valor de dividir lo Costos Totales  para el numero de unidades de producción  en un periodo determinado de tiempo.</a:t>
            </a:r>
          </a:p>
          <a:p>
            <a:endParaRPr lang="es-ES" dirty="0"/>
          </a:p>
          <a:p>
            <a:r>
              <a:rPr lang="es-ES" b="1" dirty="0"/>
              <a:t>Costos  fijos medios </a:t>
            </a:r>
            <a:r>
              <a:rPr lang="es-ES" dirty="0"/>
              <a:t>Representa los costos fijos dividido para el numero de unidades</a:t>
            </a:r>
          </a:p>
          <a:p>
            <a:endParaRPr lang="es-ES" dirty="0"/>
          </a:p>
          <a:p>
            <a:r>
              <a:rPr lang="es-ES" b="1" dirty="0"/>
              <a:t>Costos variables medios </a:t>
            </a:r>
            <a:r>
              <a:rPr lang="es-ES" dirty="0"/>
              <a:t>Representa los costos variables dividido para el numero de unidades</a:t>
            </a:r>
            <a:endParaRPr lang="es-ES" b="1" dirty="0"/>
          </a:p>
          <a:p>
            <a:endParaRPr lang="es-ES" dirty="0"/>
          </a:p>
          <a:p>
            <a:r>
              <a:rPr lang="es-ES" b="1" dirty="0"/>
              <a:t>Costos Totales. </a:t>
            </a:r>
            <a:r>
              <a:rPr lang="es-ES" dirty="0"/>
              <a:t>Indica el costo por unidad producida, Es decir representa los insumos que se van a usar en la  producción.</a:t>
            </a:r>
          </a:p>
          <a:p>
            <a:r>
              <a:rPr lang="es-ES" dirty="0"/>
              <a:t>Costos Totales que suma CV + CF..</a:t>
            </a:r>
          </a:p>
          <a:p>
            <a:endParaRPr lang="es-ES" dirty="0"/>
          </a:p>
          <a:p>
            <a:r>
              <a:rPr lang="es-ES" b="1" dirty="0"/>
              <a:t>Cotos Marginales. </a:t>
            </a:r>
            <a:r>
              <a:rPr lang="es-ES" dirty="0"/>
              <a:t>Representa el incremento que va a tener el costo cuando aumenta en una unidad adicional la producción de un bien o servicio y se puede calcular en función de la variación del  CT dividido para la variación del numero de unidades.</a:t>
            </a:r>
          </a:p>
          <a:p>
            <a:endParaRPr lang="es-ES" dirty="0"/>
          </a:p>
          <a:p>
            <a:endParaRPr lang="es-ES" dirty="0"/>
          </a:p>
          <a:p>
            <a:endParaRPr lang="es-ES" dirty="0"/>
          </a:p>
          <a:p>
            <a:endParaRPr lang="es-ES" dirty="0"/>
          </a:p>
          <a:p>
            <a:endParaRPr lang="es-ES" dirty="0"/>
          </a:p>
        </p:txBody>
      </p:sp>
    </p:spTree>
    <p:extLst>
      <p:ext uri="{BB962C8B-B14F-4D97-AF65-F5344CB8AC3E}">
        <p14:creationId xmlns:p14="http://schemas.microsoft.com/office/powerpoint/2010/main" val="3960453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FBDCB9-2B15-B2F9-DF06-A83AAE571620}"/>
              </a:ext>
            </a:extLst>
          </p:cNvPr>
          <p:cNvSpPr>
            <a:spLocks noGrp="1"/>
          </p:cNvSpPr>
          <p:nvPr>
            <p:ph type="title"/>
          </p:nvPr>
        </p:nvSpPr>
        <p:spPr/>
        <p:txBody>
          <a:bodyPr/>
          <a:lstStyle/>
          <a:p>
            <a:r>
              <a:rPr lang="es-ES" dirty="0" err="1"/>
              <a:t>COncepto</a:t>
            </a:r>
            <a:endParaRPr lang="es-EC" dirty="0"/>
          </a:p>
        </p:txBody>
      </p:sp>
      <p:sp>
        <p:nvSpPr>
          <p:cNvPr id="4" name="CuadroTexto 3">
            <a:extLst>
              <a:ext uri="{FF2B5EF4-FFF2-40B4-BE49-F238E27FC236}">
                <a16:creationId xmlns:a16="http://schemas.microsoft.com/office/drawing/2014/main" id="{7790D099-C9F3-4401-A385-7AB1353BF7C8}"/>
              </a:ext>
            </a:extLst>
          </p:cNvPr>
          <p:cNvSpPr txBox="1"/>
          <p:nvPr/>
        </p:nvSpPr>
        <p:spPr>
          <a:xfrm>
            <a:off x="2433484" y="2271252"/>
            <a:ext cx="8391832" cy="3108543"/>
          </a:xfrm>
          <a:prstGeom prst="rect">
            <a:avLst/>
          </a:prstGeom>
          <a:noFill/>
        </p:spPr>
        <p:txBody>
          <a:bodyPr wrap="square">
            <a:spAutoFit/>
          </a:bodyPr>
          <a:lstStyle/>
          <a:p>
            <a:pPr algn="just"/>
            <a:r>
              <a:rPr lang="es-ES" sz="2800" dirty="0"/>
              <a:t>El **rendimiento de escala** se refiere a cómo cambia la producción total de una empresa cuando se aumenta la cantidad de todos sus insumos de manera proporcional. Este concepto es fundamental en la teoría económica y se utiliza para analizar la eficiencia con la que una empresa o industria puede ampliar su producción a medida que incrementa el uso de recursos.</a:t>
            </a:r>
            <a:endParaRPr lang="es-EC" sz="2800" dirty="0"/>
          </a:p>
        </p:txBody>
      </p:sp>
    </p:spTree>
    <p:extLst>
      <p:ext uri="{BB962C8B-B14F-4D97-AF65-F5344CB8AC3E}">
        <p14:creationId xmlns:p14="http://schemas.microsoft.com/office/powerpoint/2010/main" val="372774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B22A4D-D237-0431-BEDC-6401C3042887}"/>
              </a:ext>
            </a:extLst>
          </p:cNvPr>
          <p:cNvSpPr>
            <a:spLocks noGrp="1"/>
          </p:cNvSpPr>
          <p:nvPr>
            <p:ph type="title"/>
          </p:nvPr>
        </p:nvSpPr>
        <p:spPr/>
        <p:txBody>
          <a:bodyPr/>
          <a:lstStyle/>
          <a:p>
            <a:r>
              <a:rPr lang="es-ES" dirty="0"/>
              <a:t>Tipos de rendimiento de escala</a:t>
            </a:r>
            <a:endParaRPr lang="es-EC" dirty="0"/>
          </a:p>
        </p:txBody>
      </p:sp>
      <p:sp>
        <p:nvSpPr>
          <p:cNvPr id="4" name="CuadroTexto 3">
            <a:extLst>
              <a:ext uri="{FF2B5EF4-FFF2-40B4-BE49-F238E27FC236}">
                <a16:creationId xmlns:a16="http://schemas.microsoft.com/office/drawing/2014/main" id="{0FB701A1-1FA2-3F3A-5890-4FBC1B3F60C2}"/>
              </a:ext>
            </a:extLst>
          </p:cNvPr>
          <p:cNvSpPr txBox="1"/>
          <p:nvPr/>
        </p:nvSpPr>
        <p:spPr>
          <a:xfrm>
            <a:off x="2231135" y="2433485"/>
            <a:ext cx="8844903" cy="369332"/>
          </a:xfrm>
          <a:prstGeom prst="rect">
            <a:avLst/>
          </a:prstGeom>
          <a:noFill/>
        </p:spPr>
        <p:txBody>
          <a:bodyPr wrap="square">
            <a:spAutoFit/>
          </a:bodyPr>
          <a:lstStyle/>
          <a:p>
            <a:r>
              <a:rPr lang="es-ES" dirty="0"/>
              <a:t>Existen tres tipos principales de rendimiento de escala:</a:t>
            </a:r>
            <a:endParaRPr lang="es-EC" dirty="0"/>
          </a:p>
        </p:txBody>
      </p:sp>
      <p:sp>
        <p:nvSpPr>
          <p:cNvPr id="7" name="CuadroTexto 6">
            <a:extLst>
              <a:ext uri="{FF2B5EF4-FFF2-40B4-BE49-F238E27FC236}">
                <a16:creationId xmlns:a16="http://schemas.microsoft.com/office/drawing/2014/main" id="{4D1E3F92-4DE4-E782-1C83-A92710C11192}"/>
              </a:ext>
            </a:extLst>
          </p:cNvPr>
          <p:cNvSpPr txBox="1"/>
          <p:nvPr/>
        </p:nvSpPr>
        <p:spPr>
          <a:xfrm>
            <a:off x="2231134" y="3082890"/>
            <a:ext cx="8195975" cy="1857368"/>
          </a:xfrm>
          <a:prstGeom prst="rect">
            <a:avLst/>
          </a:prstGeom>
          <a:noFill/>
        </p:spPr>
        <p:txBody>
          <a:bodyPr wrap="square">
            <a:spAutoFit/>
          </a:bodyPr>
          <a:lstStyle/>
          <a:p>
            <a:pPr marL="342900" lvl="0" indent="-342900">
              <a:lnSpc>
                <a:spcPct val="107000"/>
              </a:lnSpc>
              <a:spcAft>
                <a:spcPts val="800"/>
              </a:spcAft>
              <a:buFont typeface="+mj-lt"/>
              <a:buAutoNum type="arabicPeriod"/>
              <a:tabLst>
                <a:tab pos="457200" algn="l"/>
              </a:tabLst>
            </a:pPr>
            <a:r>
              <a:rPr lang="es-EC" sz="1800" b="1" kern="100" dirty="0">
                <a:effectLst/>
                <a:latin typeface="Calibri" panose="020F0502020204030204" pitchFamily="34" charset="0"/>
                <a:ea typeface="Calibri" panose="020F0502020204030204" pitchFamily="34" charset="0"/>
                <a:cs typeface="Times New Roman" panose="02020603050405020304" pitchFamily="18" charset="0"/>
              </a:rPr>
              <a:t>Rendimiento de escala creciente</a:t>
            </a:r>
            <a:r>
              <a:rPr lang="es-EC" sz="1800" kern="100" dirty="0">
                <a:effectLst/>
                <a:latin typeface="Calibri" panose="020F0502020204030204" pitchFamily="34" charset="0"/>
                <a:ea typeface="Calibri" panose="020F0502020204030204" pitchFamily="34" charset="0"/>
                <a:cs typeface="Times New Roman" panose="02020603050405020304" pitchFamily="18" charset="0"/>
              </a:rPr>
              <a:t>: Se da cuando un aumento proporcional en los insumos produce un aumento mayor que proporcional en la producción. Esto implica que, al incrementar los factores de producción (trabajo, capital, etc.), la empresa es capaz de producir más que proporcionalmente, lo que refleja una eficiencia mejorada a medida que se escala la producción. Esto puede ocurrir por efectos de especialización o economías de escala.</a:t>
            </a:r>
          </a:p>
        </p:txBody>
      </p:sp>
    </p:spTree>
    <p:extLst>
      <p:ext uri="{BB962C8B-B14F-4D97-AF65-F5344CB8AC3E}">
        <p14:creationId xmlns:p14="http://schemas.microsoft.com/office/powerpoint/2010/main" val="1403945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7F99B335-11AE-E4A2-5839-4896FE147E56}"/>
              </a:ext>
            </a:extLst>
          </p:cNvPr>
          <p:cNvSpPr txBox="1"/>
          <p:nvPr/>
        </p:nvSpPr>
        <p:spPr>
          <a:xfrm>
            <a:off x="1607574" y="1961535"/>
            <a:ext cx="8908026" cy="2951642"/>
          </a:xfrm>
          <a:prstGeom prst="rect">
            <a:avLst/>
          </a:prstGeom>
          <a:noFill/>
        </p:spPr>
        <p:txBody>
          <a:bodyPr wrap="square">
            <a:spAutoFit/>
          </a:bodyPr>
          <a:lstStyle/>
          <a:p>
            <a:pPr lvl="0">
              <a:lnSpc>
                <a:spcPct val="107000"/>
              </a:lnSpc>
              <a:spcAft>
                <a:spcPts val="800"/>
              </a:spcAft>
              <a:tabLst>
                <a:tab pos="457200" algn="l"/>
              </a:tabLst>
            </a:pPr>
            <a:r>
              <a:rPr lang="es-EC" sz="1800" b="1" kern="100" dirty="0">
                <a:effectLst/>
                <a:latin typeface="Calibri" panose="020F0502020204030204" pitchFamily="34" charset="0"/>
                <a:ea typeface="Calibri" panose="020F0502020204030204" pitchFamily="34" charset="0"/>
                <a:cs typeface="Times New Roman" panose="02020603050405020304" pitchFamily="18" charset="0"/>
              </a:rPr>
              <a:t>2. Rendimiento de escala constante</a:t>
            </a:r>
            <a:r>
              <a:rPr lang="es-EC" sz="1800" kern="100" dirty="0">
                <a:effectLst/>
                <a:latin typeface="Calibri" panose="020F0502020204030204" pitchFamily="34" charset="0"/>
                <a:ea typeface="Calibri" panose="020F0502020204030204" pitchFamily="34" charset="0"/>
                <a:cs typeface="Times New Roman" panose="02020603050405020304" pitchFamily="18" charset="0"/>
              </a:rPr>
              <a:t>: Se da cuando un aumento proporcional en los insumos produce un aumento proporcional en la producción. Es decir, si duplicas todos los factores de producción, la producción también se duplicará. Este tipo de rendimiento de escala indica una relación lineal entre los insumos y la producción.</a:t>
            </a:r>
          </a:p>
          <a:p>
            <a:pPr lvl="0">
              <a:lnSpc>
                <a:spcPct val="107000"/>
              </a:lnSpc>
              <a:spcAft>
                <a:spcPts val="800"/>
              </a:spcAft>
              <a:tabLst>
                <a:tab pos="457200" algn="l"/>
              </a:tabLst>
            </a:pPr>
            <a:endParaRPr lang="es-EC" sz="1800" kern="1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tabLst>
                <a:tab pos="457200" algn="l"/>
              </a:tabLst>
            </a:pPr>
            <a:r>
              <a:rPr lang="es-EC" sz="1800" b="1" kern="100" dirty="0">
                <a:effectLst/>
                <a:latin typeface="Calibri" panose="020F0502020204030204" pitchFamily="34" charset="0"/>
                <a:ea typeface="Calibri" panose="020F0502020204030204" pitchFamily="34" charset="0"/>
                <a:cs typeface="Times New Roman" panose="02020603050405020304" pitchFamily="18" charset="0"/>
              </a:rPr>
              <a:t>3. Rendimiento de escala decreciente</a:t>
            </a:r>
            <a:r>
              <a:rPr lang="es-EC" sz="1800" kern="100" dirty="0">
                <a:effectLst/>
                <a:latin typeface="Calibri" panose="020F0502020204030204" pitchFamily="34" charset="0"/>
                <a:ea typeface="Calibri" panose="020F0502020204030204" pitchFamily="34" charset="0"/>
                <a:cs typeface="Times New Roman" panose="02020603050405020304" pitchFamily="18" charset="0"/>
              </a:rPr>
              <a:t>: Se produce cuando un aumento proporcional en los insumos genera un aumento menor que proporcional en la producción. En este caso, al agregar más recursos, la empresa no consigue aumentar su producción en la misma medida, lo que refleja una menor eficiencia operativa a medida que la empresa crece.</a:t>
            </a:r>
          </a:p>
        </p:txBody>
      </p:sp>
    </p:spTree>
    <p:extLst>
      <p:ext uri="{BB962C8B-B14F-4D97-AF65-F5344CB8AC3E}">
        <p14:creationId xmlns:p14="http://schemas.microsoft.com/office/powerpoint/2010/main" val="3212162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BA588E-4D22-119F-2155-003DF6C80DAA}"/>
              </a:ext>
            </a:extLst>
          </p:cNvPr>
          <p:cNvSpPr>
            <a:spLocks noGrp="1"/>
          </p:cNvSpPr>
          <p:nvPr>
            <p:ph type="title"/>
          </p:nvPr>
        </p:nvSpPr>
        <p:spPr/>
        <p:txBody>
          <a:bodyPr/>
          <a:lstStyle/>
          <a:p>
            <a:pPr>
              <a:lnSpc>
                <a:spcPct val="107000"/>
              </a:lnSpc>
              <a:spcAft>
                <a:spcPts val="800"/>
              </a:spcAft>
            </a:pPr>
            <a:r>
              <a:rPr lang="es-EC" sz="1800" b="1" kern="100">
                <a:effectLst/>
                <a:latin typeface="Calibri" panose="020F0502020204030204" pitchFamily="34" charset="0"/>
                <a:ea typeface="Calibri" panose="020F0502020204030204" pitchFamily="34" charset="0"/>
                <a:cs typeface="Times New Roman" panose="02020603050405020304" pitchFamily="18" charset="0"/>
              </a:rPr>
              <a:t>Factores que influyen en el rendimiento de escala:</a:t>
            </a:r>
            <a:endParaRPr lang="es-EC" sz="1800" kern="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Marcador de contenido 2">
            <a:extLst>
              <a:ext uri="{FF2B5EF4-FFF2-40B4-BE49-F238E27FC236}">
                <a16:creationId xmlns:a16="http://schemas.microsoft.com/office/drawing/2014/main" id="{4A543177-7DBA-84E9-8AF1-86E58B792347}"/>
              </a:ext>
            </a:extLst>
          </p:cNvPr>
          <p:cNvSpPr>
            <a:spLocks noGrp="1"/>
          </p:cNvSpPr>
          <p:nvPr>
            <p:ph idx="1"/>
          </p:nvPr>
        </p:nvSpPr>
        <p:spPr/>
        <p:txBody>
          <a:bodyPr>
            <a:normAutofit lnSpcReduction="10000"/>
          </a:bodyPr>
          <a:lstStyle/>
          <a:p>
            <a:pPr marL="342900" lvl="0" indent="-342900">
              <a:lnSpc>
                <a:spcPct val="107000"/>
              </a:lnSpc>
              <a:spcAft>
                <a:spcPts val="800"/>
              </a:spcAft>
              <a:buSzPts val="1000"/>
              <a:buFont typeface="Symbol" panose="05050102010706020507" pitchFamily="18" charset="2"/>
              <a:buChar char=""/>
              <a:tabLst>
                <a:tab pos="457200" algn="l"/>
              </a:tabLst>
            </a:pPr>
            <a:r>
              <a:rPr lang="es-EC" sz="1800" b="1" kern="100" dirty="0">
                <a:effectLst/>
                <a:latin typeface="Calibri" panose="020F0502020204030204" pitchFamily="34" charset="0"/>
                <a:ea typeface="Calibri" panose="020F0502020204030204" pitchFamily="34" charset="0"/>
                <a:cs typeface="Times New Roman" panose="02020603050405020304" pitchFamily="18" charset="0"/>
              </a:rPr>
              <a:t>Tecnología</a:t>
            </a:r>
            <a:r>
              <a:rPr lang="es-EC" sz="1800" kern="100" dirty="0">
                <a:effectLst/>
                <a:latin typeface="Calibri" panose="020F0502020204030204" pitchFamily="34" charset="0"/>
                <a:ea typeface="Calibri" panose="020F0502020204030204" pitchFamily="34" charset="0"/>
                <a:cs typeface="Times New Roman" panose="02020603050405020304" pitchFamily="18" charset="0"/>
              </a:rPr>
              <a:t>: El uso de nuevas tecnologías o la mejora de los procesos productivos puede generar rendimientos de escala crecientes.</a:t>
            </a:r>
          </a:p>
          <a:p>
            <a:pPr marL="342900" lvl="0" indent="-342900">
              <a:lnSpc>
                <a:spcPct val="107000"/>
              </a:lnSpc>
              <a:spcAft>
                <a:spcPts val="800"/>
              </a:spcAft>
              <a:buSzPts val="1000"/>
              <a:buFont typeface="Symbol" panose="05050102010706020507" pitchFamily="18" charset="2"/>
              <a:buChar char=""/>
              <a:tabLst>
                <a:tab pos="457200" algn="l"/>
              </a:tabLst>
            </a:pPr>
            <a:r>
              <a:rPr lang="es-EC" sz="1800" b="1" kern="100" dirty="0">
                <a:effectLst/>
                <a:latin typeface="Calibri" panose="020F0502020204030204" pitchFamily="34" charset="0"/>
                <a:ea typeface="Calibri" panose="020F0502020204030204" pitchFamily="34" charset="0"/>
                <a:cs typeface="Times New Roman" panose="02020603050405020304" pitchFamily="18" charset="0"/>
              </a:rPr>
              <a:t>Especialización</a:t>
            </a:r>
            <a:r>
              <a:rPr lang="es-EC" sz="1800" kern="100" dirty="0">
                <a:effectLst/>
                <a:latin typeface="Calibri" panose="020F0502020204030204" pitchFamily="34" charset="0"/>
                <a:ea typeface="Calibri" panose="020F0502020204030204" pitchFamily="34" charset="0"/>
                <a:cs typeface="Times New Roman" panose="02020603050405020304" pitchFamily="18" charset="0"/>
              </a:rPr>
              <a:t>: La división del trabajo y la especialización pueden permitir a las empresas ser más eficientes.</a:t>
            </a:r>
          </a:p>
          <a:p>
            <a:pPr marL="342900" lvl="0" indent="-342900">
              <a:lnSpc>
                <a:spcPct val="107000"/>
              </a:lnSpc>
              <a:spcAft>
                <a:spcPts val="800"/>
              </a:spcAft>
              <a:buSzPts val="1000"/>
              <a:buFont typeface="Symbol" panose="05050102010706020507" pitchFamily="18" charset="2"/>
              <a:buChar char=""/>
              <a:tabLst>
                <a:tab pos="457200" algn="l"/>
              </a:tabLst>
            </a:pPr>
            <a:r>
              <a:rPr lang="es-EC" sz="1800" b="1" kern="100" dirty="0">
                <a:effectLst/>
                <a:latin typeface="Calibri" panose="020F0502020204030204" pitchFamily="34" charset="0"/>
                <a:ea typeface="Calibri" panose="020F0502020204030204" pitchFamily="34" charset="0"/>
                <a:cs typeface="Times New Roman" panose="02020603050405020304" pitchFamily="18" charset="0"/>
              </a:rPr>
              <a:t>Economías de escala</a:t>
            </a:r>
            <a:r>
              <a:rPr lang="es-EC" sz="1800" kern="100" dirty="0">
                <a:effectLst/>
                <a:latin typeface="Calibri" panose="020F0502020204030204" pitchFamily="34" charset="0"/>
                <a:ea typeface="Calibri" panose="020F0502020204030204" pitchFamily="34" charset="0"/>
                <a:cs typeface="Times New Roman" panose="02020603050405020304" pitchFamily="18" charset="0"/>
              </a:rPr>
              <a:t>: Cuando las empresas producen más, pueden obtener descuentos por compras a granel o reducir los costos de producción por unidad.</a:t>
            </a:r>
          </a:p>
          <a:p>
            <a:pPr>
              <a:lnSpc>
                <a:spcPct val="107000"/>
              </a:lnSpc>
              <a:spcAft>
                <a:spcPts val="800"/>
              </a:spcAft>
            </a:pPr>
            <a:r>
              <a:rPr lang="es-EC" sz="1800" kern="100" dirty="0">
                <a:effectLst/>
                <a:latin typeface="Calibri" panose="020F0502020204030204" pitchFamily="34" charset="0"/>
                <a:ea typeface="Calibri" panose="020F0502020204030204" pitchFamily="34" charset="0"/>
                <a:cs typeface="Times New Roman" panose="02020603050405020304" pitchFamily="18" charset="0"/>
              </a:rPr>
              <a:t>El análisis del rendimiento de escala es crucial para las empresas que están considerando expandirse, ya que les ayuda a entender cómo los costos y la eficiencia pueden cambiar al aumentar su tamaño.</a:t>
            </a:r>
          </a:p>
          <a:p>
            <a:endParaRPr lang="es-EC" dirty="0"/>
          </a:p>
        </p:txBody>
      </p:sp>
      <p:sp>
        <p:nvSpPr>
          <p:cNvPr id="4" name="Marcador de texto 3">
            <a:extLst>
              <a:ext uri="{FF2B5EF4-FFF2-40B4-BE49-F238E27FC236}">
                <a16:creationId xmlns:a16="http://schemas.microsoft.com/office/drawing/2014/main" id="{FD4C51E4-A002-07E3-36EB-4C6D57098D9D}"/>
              </a:ext>
            </a:extLst>
          </p:cNvPr>
          <p:cNvSpPr>
            <a:spLocks noGrp="1"/>
          </p:cNvSpPr>
          <p:nvPr>
            <p:ph type="body" sz="half" idx="2"/>
          </p:nvPr>
        </p:nvSpPr>
        <p:spPr/>
        <p:txBody>
          <a:bodyPr/>
          <a:lstStyle/>
          <a:p>
            <a:r>
              <a:rPr lang="es-ES" dirty="0"/>
              <a:t>Verónica Carrasco</a:t>
            </a:r>
            <a:endParaRPr lang="es-EC" dirty="0"/>
          </a:p>
        </p:txBody>
      </p:sp>
    </p:spTree>
    <p:extLst>
      <p:ext uri="{BB962C8B-B14F-4D97-AF65-F5344CB8AC3E}">
        <p14:creationId xmlns:p14="http://schemas.microsoft.com/office/powerpoint/2010/main" val="1843588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8BE3EC-C6AC-30F7-01C1-34FFC57F37CA}"/>
              </a:ext>
            </a:extLst>
          </p:cNvPr>
          <p:cNvSpPr>
            <a:spLocks noGrp="1"/>
          </p:cNvSpPr>
          <p:nvPr>
            <p:ph type="title"/>
          </p:nvPr>
        </p:nvSpPr>
        <p:spPr/>
        <p:txBody>
          <a:bodyPr/>
          <a:lstStyle/>
          <a:p>
            <a:r>
              <a:rPr lang="es-ES" dirty="0"/>
              <a:t>COSTOS DE PRODUCCION</a:t>
            </a:r>
            <a:endParaRPr lang="es-EC" dirty="0"/>
          </a:p>
        </p:txBody>
      </p:sp>
      <p:sp>
        <p:nvSpPr>
          <p:cNvPr id="3" name="Marcador de texto 2">
            <a:extLst>
              <a:ext uri="{FF2B5EF4-FFF2-40B4-BE49-F238E27FC236}">
                <a16:creationId xmlns:a16="http://schemas.microsoft.com/office/drawing/2014/main" id="{4BB3FB98-7A4F-3A66-3733-470AC50FB195}"/>
              </a:ext>
            </a:extLst>
          </p:cNvPr>
          <p:cNvSpPr>
            <a:spLocks noGrp="1"/>
          </p:cNvSpPr>
          <p:nvPr>
            <p:ph type="body" idx="1"/>
          </p:nvPr>
        </p:nvSpPr>
        <p:spPr/>
        <p:txBody>
          <a:bodyPr/>
          <a:lstStyle/>
          <a:p>
            <a:r>
              <a:rPr lang="es-ES" dirty="0" err="1"/>
              <a:t>Veronica</a:t>
            </a:r>
            <a:r>
              <a:rPr lang="es-ES" dirty="0"/>
              <a:t> Carrasco S</a:t>
            </a:r>
            <a:endParaRPr lang="es-EC" dirty="0"/>
          </a:p>
        </p:txBody>
      </p:sp>
    </p:spTree>
    <p:extLst>
      <p:ext uri="{BB962C8B-B14F-4D97-AF65-F5344CB8AC3E}">
        <p14:creationId xmlns:p14="http://schemas.microsoft.com/office/powerpoint/2010/main" val="4099443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014AA4-560A-983D-F2E6-011255688829}"/>
              </a:ext>
            </a:extLst>
          </p:cNvPr>
          <p:cNvSpPr>
            <a:spLocks noGrp="1"/>
          </p:cNvSpPr>
          <p:nvPr>
            <p:ph type="title"/>
          </p:nvPr>
        </p:nvSpPr>
        <p:spPr/>
        <p:txBody>
          <a:bodyPr/>
          <a:lstStyle/>
          <a:p>
            <a:r>
              <a:rPr lang="es-ES" dirty="0" err="1"/>
              <a:t>Definicion</a:t>
            </a:r>
            <a:endParaRPr lang="es-EC" dirty="0"/>
          </a:p>
        </p:txBody>
      </p:sp>
      <p:sp>
        <p:nvSpPr>
          <p:cNvPr id="3" name="Marcador de contenido 2">
            <a:extLst>
              <a:ext uri="{FF2B5EF4-FFF2-40B4-BE49-F238E27FC236}">
                <a16:creationId xmlns:a16="http://schemas.microsoft.com/office/drawing/2014/main" id="{1C99C742-DEA9-CB36-0D95-042F784B9D09}"/>
              </a:ext>
            </a:extLst>
          </p:cNvPr>
          <p:cNvSpPr>
            <a:spLocks noGrp="1"/>
          </p:cNvSpPr>
          <p:nvPr>
            <p:ph idx="1"/>
          </p:nvPr>
        </p:nvSpPr>
        <p:spPr/>
        <p:txBody>
          <a:bodyPr/>
          <a:lstStyle/>
          <a:p>
            <a:r>
              <a:rPr lang="es-ES" dirty="0"/>
              <a:t>Los </a:t>
            </a:r>
            <a:r>
              <a:rPr lang="es-ES" b="1" dirty="0"/>
              <a:t>costos de producción</a:t>
            </a:r>
            <a:r>
              <a:rPr lang="es-ES" dirty="0"/>
              <a:t> son cruciales para la gestión eficiente de cualquier empresa, ya que impactan directamente en su rentabilidad, competitividad y estrategia de crecimiento.  Según </a:t>
            </a:r>
            <a:r>
              <a:rPr lang="es-EC" dirty="0" err="1"/>
              <a:t>Varian</a:t>
            </a:r>
            <a:r>
              <a:rPr lang="es-EC" dirty="0"/>
              <a:t>, H. R. (2010).</a:t>
            </a:r>
          </a:p>
        </p:txBody>
      </p:sp>
      <p:pic>
        <p:nvPicPr>
          <p:cNvPr id="5" name="Imagen 4">
            <a:extLst>
              <a:ext uri="{FF2B5EF4-FFF2-40B4-BE49-F238E27FC236}">
                <a16:creationId xmlns:a16="http://schemas.microsoft.com/office/drawing/2014/main" id="{30583624-3A93-54D7-CD69-7B7AAD2F63DA}"/>
              </a:ext>
            </a:extLst>
          </p:cNvPr>
          <p:cNvPicPr>
            <a:picLocks noChangeAspect="1"/>
          </p:cNvPicPr>
          <p:nvPr/>
        </p:nvPicPr>
        <p:blipFill>
          <a:blip r:embed="rId2"/>
          <a:stretch>
            <a:fillRect/>
          </a:stretch>
        </p:blipFill>
        <p:spPr>
          <a:xfrm>
            <a:off x="5102942" y="3581012"/>
            <a:ext cx="4699818" cy="2643647"/>
          </a:xfrm>
          <a:prstGeom prst="rect">
            <a:avLst/>
          </a:prstGeom>
        </p:spPr>
      </p:pic>
    </p:spTree>
    <p:extLst>
      <p:ext uri="{BB962C8B-B14F-4D97-AF65-F5344CB8AC3E}">
        <p14:creationId xmlns:p14="http://schemas.microsoft.com/office/powerpoint/2010/main" val="2366975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716B85-5492-B660-DC7D-D5922BFD7C98}"/>
              </a:ext>
            </a:extLst>
          </p:cNvPr>
          <p:cNvSpPr>
            <a:spLocks noGrp="1"/>
          </p:cNvSpPr>
          <p:nvPr>
            <p:ph type="title"/>
          </p:nvPr>
        </p:nvSpPr>
        <p:spPr/>
        <p:txBody>
          <a:bodyPr/>
          <a:lstStyle/>
          <a:p>
            <a:r>
              <a:rPr lang="es-ES" dirty="0"/>
              <a:t>Clasificación de los Costos de Producción</a:t>
            </a:r>
            <a:endParaRPr lang="es-EC" dirty="0"/>
          </a:p>
        </p:txBody>
      </p:sp>
      <p:pic>
        <p:nvPicPr>
          <p:cNvPr id="6" name="Marcador de posición de imagen 5">
            <a:extLst>
              <a:ext uri="{FF2B5EF4-FFF2-40B4-BE49-F238E27FC236}">
                <a16:creationId xmlns:a16="http://schemas.microsoft.com/office/drawing/2014/main" id="{F4C1D084-10AA-CFC5-B019-5D3D4DBC1081}"/>
              </a:ext>
            </a:extLst>
          </p:cNvPr>
          <p:cNvPicPr>
            <a:picLocks noGrp="1" noChangeAspect="1"/>
          </p:cNvPicPr>
          <p:nvPr>
            <p:ph type="pic" idx="1"/>
          </p:nvPr>
        </p:nvPicPr>
        <p:blipFill>
          <a:blip r:embed="rId2"/>
          <a:srcRect l="27755" r="27755"/>
          <a:stretch>
            <a:fillRect/>
          </a:stretch>
        </p:blipFill>
        <p:spPr/>
      </p:pic>
      <p:sp>
        <p:nvSpPr>
          <p:cNvPr id="4" name="Marcador de texto 3">
            <a:extLst>
              <a:ext uri="{FF2B5EF4-FFF2-40B4-BE49-F238E27FC236}">
                <a16:creationId xmlns:a16="http://schemas.microsoft.com/office/drawing/2014/main" id="{B8C05BC4-B906-6899-F962-F73097E4C57E}"/>
              </a:ext>
            </a:extLst>
          </p:cNvPr>
          <p:cNvSpPr>
            <a:spLocks noGrp="1"/>
          </p:cNvSpPr>
          <p:nvPr>
            <p:ph type="body" sz="half" idx="2"/>
          </p:nvPr>
        </p:nvSpPr>
        <p:spPr/>
        <p:txBody>
          <a:bodyPr/>
          <a:lstStyle/>
          <a:p>
            <a:endParaRPr lang="es-EC" dirty="0"/>
          </a:p>
        </p:txBody>
      </p:sp>
    </p:spTree>
    <p:extLst>
      <p:ext uri="{BB962C8B-B14F-4D97-AF65-F5344CB8AC3E}">
        <p14:creationId xmlns:p14="http://schemas.microsoft.com/office/powerpoint/2010/main" val="1412283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AA41DC2-BFF8-CC47-966D-5D55484806B3}"/>
              </a:ext>
            </a:extLst>
          </p:cNvPr>
          <p:cNvSpPr>
            <a:spLocks noChangeArrowheads="1"/>
          </p:cNvSpPr>
          <p:nvPr/>
        </p:nvSpPr>
        <p:spPr bwMode="auto">
          <a:xfrm>
            <a:off x="1725562" y="1878656"/>
            <a:ext cx="9409471" cy="3447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s-EC" altLang="es-EC" sz="2000" b="1" i="0" u="none" strike="noStrike" cap="none" normalizeH="0" baseline="0" dirty="0">
                <a:ln>
                  <a:noFill/>
                </a:ln>
                <a:solidFill>
                  <a:schemeClr val="tx1"/>
                </a:solidFill>
                <a:effectLst/>
                <a:latin typeface="Arial" panose="020B0604020202020204" pitchFamily="34" charset="0"/>
              </a:rPr>
              <a:t>Costos Fijos (CF)</a:t>
            </a:r>
            <a:r>
              <a:rPr kumimoji="0" lang="es-EC" altLang="es-EC" sz="20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C" altLang="es-EC" sz="2000" b="1" i="0" u="none" strike="noStrike" cap="none" normalizeH="0" baseline="0" dirty="0">
                <a:ln>
                  <a:noFill/>
                </a:ln>
                <a:solidFill>
                  <a:schemeClr val="tx1"/>
                </a:solidFill>
                <a:effectLst/>
                <a:latin typeface="Arial" panose="020B0604020202020204" pitchFamily="34" charset="0"/>
              </a:rPr>
              <a:t>Definición</a:t>
            </a:r>
            <a:r>
              <a:rPr kumimoji="0" lang="es-EC" altLang="es-EC" sz="20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C" altLang="es-EC" sz="2000" b="1" i="0" u="none" strike="noStrike" cap="none" normalizeH="0" baseline="0" dirty="0">
                <a:ln>
                  <a:noFill/>
                </a:ln>
                <a:solidFill>
                  <a:schemeClr val="tx1"/>
                </a:solidFill>
                <a:effectLst/>
                <a:latin typeface="Arial" panose="020B0604020202020204" pitchFamily="34" charset="0"/>
              </a:rPr>
              <a:t>Ejemplos</a:t>
            </a:r>
            <a:r>
              <a:rPr kumimoji="0" lang="es-EC" altLang="es-EC" sz="2000" b="0" i="0" u="none" strike="noStrike" cap="none" normalizeH="0" baseline="0" dirty="0">
                <a:ln>
                  <a:noFill/>
                </a:ln>
                <a:solidFill>
                  <a:schemeClr val="tx1"/>
                </a:solidFill>
                <a:effectLst/>
                <a:latin typeface="Arial" panose="020B0604020202020204" pitchFamily="34" charset="0"/>
              </a:rPr>
              <a:t>:</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s-EC" altLang="es-EC" sz="2000" b="0" i="0" u="none" strike="noStrike" cap="none" normalizeH="0" baseline="0" dirty="0">
                <a:ln>
                  <a:noFill/>
                </a:ln>
                <a:solidFill>
                  <a:schemeClr val="tx1"/>
                </a:solidFill>
                <a:effectLst/>
                <a:latin typeface="Arial" panose="020B0604020202020204" pitchFamily="34" charset="0"/>
              </a:rPr>
              <a:t>Alquiler de la fábrica o local.</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s-EC" altLang="es-EC" sz="2000" b="0" i="0" u="none" strike="noStrike" cap="none" normalizeH="0" baseline="0" dirty="0">
                <a:ln>
                  <a:noFill/>
                </a:ln>
                <a:solidFill>
                  <a:schemeClr val="tx1"/>
                </a:solidFill>
                <a:effectLst/>
                <a:latin typeface="Arial" panose="020B0604020202020204" pitchFamily="34" charset="0"/>
              </a:rPr>
              <a:t>Salarios fijos de los empleados.</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s-EC" altLang="es-EC" sz="2000" b="0" i="0" u="none" strike="noStrike" cap="none" normalizeH="0" baseline="0" dirty="0">
                <a:ln>
                  <a:noFill/>
                </a:ln>
                <a:solidFill>
                  <a:schemeClr val="tx1"/>
                </a:solidFill>
                <a:effectLst/>
                <a:latin typeface="Arial" panose="020B0604020202020204" pitchFamily="34" charset="0"/>
              </a:rPr>
              <a:t>Amortización de equipos y maquinaria.</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s-EC" altLang="es-EC" sz="2000" b="0" i="0" u="none" strike="noStrike" cap="none" normalizeH="0" baseline="0" dirty="0">
                <a:ln>
                  <a:noFill/>
                </a:ln>
                <a:solidFill>
                  <a:schemeClr val="tx1"/>
                </a:solidFill>
                <a:effectLst/>
                <a:latin typeface="Arial" panose="020B0604020202020204" pitchFamily="34" charset="0"/>
              </a:rPr>
              <a:t>Seguros.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C" altLang="es-EC" sz="2000" b="1" i="0" u="none" strike="noStrike" cap="none" normalizeH="0" baseline="0" dirty="0">
                <a:ln>
                  <a:noFill/>
                </a:ln>
                <a:solidFill>
                  <a:schemeClr val="tx1"/>
                </a:solidFill>
                <a:effectLst/>
                <a:latin typeface="Arial" panose="020B0604020202020204" pitchFamily="34" charset="0"/>
              </a:rPr>
              <a:t>Características</a:t>
            </a:r>
            <a:r>
              <a:rPr kumimoji="0" lang="es-EC" altLang="es-EC" sz="2000" b="0" i="0" u="none" strike="noStrike" cap="none" normalizeH="0" baseline="0" dirty="0">
                <a:ln>
                  <a:noFill/>
                </a:ln>
                <a:solidFill>
                  <a:schemeClr val="tx1"/>
                </a:solidFill>
                <a:effectLst/>
                <a:latin typeface="Arial" panose="020B0604020202020204" pitchFamily="34" charset="0"/>
              </a:rPr>
              <a:t>:</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s-EC" altLang="es-EC" sz="2000" b="0" i="0" u="none" strike="noStrike" cap="none" normalizeH="0" baseline="0" dirty="0">
                <a:ln>
                  <a:noFill/>
                </a:ln>
                <a:solidFill>
                  <a:schemeClr val="tx1"/>
                </a:solidFill>
                <a:effectLst/>
                <a:latin typeface="Arial" panose="020B0604020202020204" pitchFamily="34" charset="0"/>
              </a:rPr>
              <a:t>Se deben pagar incluso si no se produce nada.</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s-EC" altLang="es-EC" sz="2000" b="0" i="0" u="none" strike="noStrike" cap="none" normalizeH="0" baseline="0" dirty="0">
                <a:ln>
                  <a:noFill/>
                </a:ln>
                <a:solidFill>
                  <a:schemeClr val="tx1"/>
                </a:solidFill>
                <a:effectLst/>
                <a:latin typeface="Arial" panose="020B0604020202020204" pitchFamily="34" charset="0"/>
              </a:rPr>
              <a:t>Son predecibles y relativamente fáciles de planificar.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EC" altLang="es-EC"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97455479"/>
      </p:ext>
    </p:extLst>
  </p:cSld>
  <p:clrMapOvr>
    <a:masterClrMapping/>
  </p:clrMapOvr>
</p:sld>
</file>

<file path=ppt/theme/theme1.xml><?xml version="1.0" encoding="utf-8"?>
<a:theme xmlns:a="http://schemas.openxmlformats.org/drawingml/2006/main" name="Paquete">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TM10001115[[fn=Paquete]]</Template>
  <TotalTime>112</TotalTime>
  <Words>739</Words>
  <Application>Microsoft Office PowerPoint</Application>
  <PresentationFormat>Panorámica</PresentationFormat>
  <Paragraphs>53</Paragraphs>
  <Slides>11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11</vt:i4>
      </vt:variant>
    </vt:vector>
  </HeadingPairs>
  <TitlesOfParts>
    <vt:vector size="16" baseType="lpstr">
      <vt:lpstr>Arial</vt:lpstr>
      <vt:lpstr>Calibri</vt:lpstr>
      <vt:lpstr>Gill Sans MT</vt:lpstr>
      <vt:lpstr>Symbol</vt:lpstr>
      <vt:lpstr>Paquete</vt:lpstr>
      <vt:lpstr>Rendimientos a escala</vt:lpstr>
      <vt:lpstr>COncepto</vt:lpstr>
      <vt:lpstr>Tipos de rendimiento de escala</vt:lpstr>
      <vt:lpstr>Presentación de PowerPoint</vt:lpstr>
      <vt:lpstr>Factores que influyen en el rendimiento de escala:</vt:lpstr>
      <vt:lpstr>COSTOS DE PRODUCCION</vt:lpstr>
      <vt:lpstr>Definicion</vt:lpstr>
      <vt:lpstr>Clasificación de los Costos de Producción</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GlobalOffice</dc:creator>
  <cp:lastModifiedBy>GlobalOffice</cp:lastModifiedBy>
  <cp:revision>3</cp:revision>
  <dcterms:created xsi:type="dcterms:W3CDTF">2024-12-17T14:45:09Z</dcterms:created>
  <dcterms:modified xsi:type="dcterms:W3CDTF">2024-12-17T16:37:14Z</dcterms:modified>
</cp:coreProperties>
</file>