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47"/>
  </p:normalViewPr>
  <p:slideViewPr>
    <p:cSldViewPr snapToGrid="0" snapToObjects="1">
      <p:cViewPr>
        <p:scale>
          <a:sx n="79" d="100"/>
          <a:sy n="79" d="100"/>
        </p:scale>
        <p:origin x="16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8B21C-7C0C-BE43-B8F5-F57C1C03F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3DB6B6-53AE-8A4F-A0B5-33BE99975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5717F-74DE-9D44-AE63-D0EFD14D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ACA26-5A7E-1641-A2DB-C9428E8C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27A9BA-E94A-8144-A96D-C2C2F3EB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2821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A81B8-25DC-8646-B8BA-3FC1B944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8E92E4-7ED6-1847-9CA5-6522EE78E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80EF24-A541-0542-A2F0-7F1B227F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7A5094-6599-4F4F-881D-18C27517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2DA6A6-B369-8148-951F-890195E7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87583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1CC82E-86FF-194F-8C2F-39E9EB85A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D00F28-025D-A548-8539-817E13A63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C02498-075C-FE4D-9D1E-AB72DFC6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8BFA06-CE4D-2440-BDFA-4208E15D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C5AFE-FC30-3641-8FCA-D37946E9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10603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A65C8-2176-8746-8C67-77513805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CA88E2-B50B-3A4A-B408-68802967B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06CAF-AC15-2440-A34C-B0872868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F0FBE4-B891-1941-B419-D70F3911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0C1557-2722-914E-90B4-134920D8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5515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1E44B-20BD-D04C-8BD4-C253C181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8B66F2-1565-6D4C-BFC1-E1EFC1645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F4FE15-125B-CD40-8191-1824C94D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D61B00-C355-9D47-B338-BCA9639A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12927A-FA8A-2444-ACAB-DB00ECF5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8727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1657A-C8C0-1D43-801E-FDBDA0A7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BA3C24-5696-7141-AD8D-EBD45884F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DABB7B-DFED-D941-9A14-4A51121A7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787976-C973-7649-9E50-4CC8F66C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9758EC-844D-C84C-9F3B-7B974925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DDD60A-8864-5B4F-8772-70665D28B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8478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3486D-272B-2742-8D7C-1095FEE0B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32ED92-AF5D-4942-BA14-1896E4C2C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94651A-4C85-2643-8403-8FA8F2175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5D1407-BA72-1644-B868-6E28058FA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EEC0F8-49B3-B148-9EC4-B352D68E9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7A8CC79-B247-D34F-9672-471058F7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8888A0-0D4C-3649-B094-0579D84F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E602BE-4BCB-7048-BD32-C5127CED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8548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3948E-336F-574F-97A0-9769944B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CC63FD-B68C-C44D-8BC0-E3C8699D5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251152-5B95-4745-9A58-3EF6CE99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1AD42F-BB3A-9D40-B5D3-0DAB432F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8846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73BE8B-2A6A-6B4C-B3CC-FDD86EC8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B5D5D4-973D-0746-BF90-F1CF7F96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D848E0-43E5-8A4A-AE29-F186A4E3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0380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048F1-4114-A24B-96CC-9AAF6DB5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C5026-2120-4744-B0D2-730C4550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B31D17-6A68-7648-B408-0F0DE63FC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43FB81-4ACD-5F4E-A838-F7FAD29E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C7091-B66C-4D43-871B-B8D5F2A9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FE20FE-B1C5-734E-B5C7-E5E14F1C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8424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71EDB-BA9C-1E43-B3A4-69FD06AD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0F56D0-62D1-6045-B73F-BFF0B5270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C8C6E4-09BE-2C40-8A03-7CD8CF17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74CDCC-76A8-1D40-81B4-6E6490DC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F6677-CC8C-EA4B-928C-7BA85799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BC8AB3-2CA0-0C4C-A667-6EC2B266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38356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735A60-A0FD-4248-8E2B-A49A52226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DA9368-03E6-FE43-8831-FE79AE98A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A34281-8733-5743-8A37-3CE399138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D77F-8911-FA4C-98EA-78E474C792AF}" type="datetimeFigureOut">
              <a:rPr lang="es-ES_tradnl" smtClean="0"/>
              <a:t>17/8/20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8AEA6-D9D0-A447-88AC-7FBACA285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773C45-BAC9-334F-955F-0C534E407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FF9D1-52CC-5740-AA64-F5C5BD57EA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14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748D99-056C-B447-B0D2-D8EF28736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9886" y="301384"/>
            <a:ext cx="4378177" cy="2468880"/>
          </a:xfrm>
        </p:spPr>
        <p:txBody>
          <a:bodyPr>
            <a:normAutofit/>
          </a:bodyPr>
          <a:lstStyle/>
          <a:p>
            <a:r>
              <a:rPr lang="es-ES_tradnl" sz="4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Interpretación del TRO</a:t>
            </a:r>
          </a:p>
        </p:txBody>
      </p:sp>
      <p:sp>
        <p:nvSpPr>
          <p:cNvPr id="3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" name="Imagen 5" descr="Imagen que contiene periódico&#10;&#10;Descripción generada automáticamente">
            <a:extLst>
              <a:ext uri="{FF2B5EF4-FFF2-40B4-BE49-F238E27FC236}">
                <a16:creationId xmlns:a16="http://schemas.microsoft.com/office/drawing/2014/main" id="{19C04DE5-4D6A-814E-ADED-F9843BA9B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17399"/>
          <a:stretch/>
        </p:blipFill>
        <p:spPr>
          <a:xfrm>
            <a:off x="921910" y="465243"/>
            <a:ext cx="6959900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0473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8085758-3C0F-FA45-87B9-D331E22C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601735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Variables a considerar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94C236-CB1C-284B-99C7-D327C64E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3806169"/>
            <a:ext cx="9469211" cy="865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Tres fases del proceso dinámico</a:t>
            </a:r>
          </a:p>
        </p:txBody>
      </p:sp>
    </p:spTree>
    <p:extLst>
      <p:ext uri="{BB962C8B-B14F-4D97-AF65-F5344CB8AC3E}">
        <p14:creationId xmlns:p14="http://schemas.microsoft.com/office/powerpoint/2010/main" val="375930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D19B1BE-230F-B44F-8523-E393BE62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ES_tradnl" sz="3100">
                <a:solidFill>
                  <a:srgbClr val="FFFFFF"/>
                </a:solidFill>
              </a:rPr>
              <a:t>“Relaciones inconscientes deseadas” </a:t>
            </a:r>
            <a:br>
              <a:rPr lang="es-ES_tradnl" sz="3100">
                <a:solidFill>
                  <a:srgbClr val="FFFFFF"/>
                </a:solidFill>
              </a:rPr>
            </a:br>
            <a:r>
              <a:rPr lang="es-ES_tradnl" sz="3100">
                <a:solidFill>
                  <a:srgbClr val="FFFFFF"/>
                </a:solidFill>
              </a:rPr>
              <a:t>(producto de frustraciones, inclusive tempranas)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C4F285-0FD5-D84C-90DC-EC07DF584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54" y="606994"/>
            <a:ext cx="5886567" cy="523063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_tradnl" sz="3200" b="1" dirty="0">
                <a:solidFill>
                  <a:srgbClr val="000000"/>
                </a:solidFill>
              </a:rPr>
              <a:t>Deseos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3200" dirty="0">
                <a:solidFill>
                  <a:srgbClr val="000000"/>
                </a:solidFill>
              </a:rPr>
              <a:t>(relaciones </a:t>
            </a:r>
            <a:r>
              <a:rPr lang="es-ES_tradnl" sz="3200" dirty="0" err="1">
                <a:solidFill>
                  <a:srgbClr val="000000"/>
                </a:solidFill>
              </a:rPr>
              <a:t>objetales</a:t>
            </a:r>
            <a:r>
              <a:rPr lang="es-ES_tradnl" sz="3200" dirty="0">
                <a:solidFill>
                  <a:srgbClr val="000000"/>
                </a:solidFill>
              </a:rPr>
              <a:t> deseadas)</a:t>
            </a:r>
          </a:p>
          <a:p>
            <a:pPr>
              <a:lnSpc>
                <a:spcPct val="150000"/>
              </a:lnSpc>
            </a:pPr>
            <a:r>
              <a:rPr lang="es-ES_tradnl" sz="3200" dirty="0">
                <a:solidFill>
                  <a:srgbClr val="000000"/>
                </a:solidFill>
              </a:rPr>
              <a:t>Infantil exigente, infantil dependiente, etc.</a:t>
            </a:r>
          </a:p>
          <a:p>
            <a:pPr>
              <a:lnSpc>
                <a:spcPct val="150000"/>
              </a:lnSpc>
            </a:pPr>
            <a:r>
              <a:rPr lang="es-ES_tradnl" sz="3200" dirty="0">
                <a:solidFill>
                  <a:srgbClr val="000000"/>
                </a:solidFill>
              </a:rPr>
              <a:t>Dominación sádica, agresiva, </a:t>
            </a:r>
            <a:r>
              <a:rPr lang="es-ES_tradnl" sz="3200" dirty="0" err="1">
                <a:solidFill>
                  <a:srgbClr val="000000"/>
                </a:solidFill>
              </a:rPr>
              <a:t>etc</a:t>
            </a:r>
            <a:endParaRPr lang="es-ES_tradnl" sz="32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_tradnl" sz="3200" dirty="0" err="1">
                <a:solidFill>
                  <a:srgbClr val="000000"/>
                </a:solidFill>
              </a:rPr>
              <a:t>Sadístico</a:t>
            </a:r>
            <a:r>
              <a:rPr lang="es-ES_tradnl" sz="3200" dirty="0">
                <a:solidFill>
                  <a:srgbClr val="000000"/>
                </a:solidFill>
              </a:rPr>
              <a:t>, sexual, </a:t>
            </a:r>
            <a:r>
              <a:rPr lang="es-ES_tradnl" sz="3200" dirty="0" err="1">
                <a:solidFill>
                  <a:srgbClr val="000000"/>
                </a:solidFill>
              </a:rPr>
              <a:t>etc</a:t>
            </a:r>
            <a:r>
              <a:rPr lang="es-ES_tradnl" sz="32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s-ES_tradnl" sz="3200" dirty="0">
                <a:solidFill>
                  <a:srgbClr val="000000"/>
                </a:solidFill>
              </a:rPr>
              <a:t>Rivalidad agresiva, etc. </a:t>
            </a:r>
          </a:p>
        </p:txBody>
      </p:sp>
    </p:spTree>
    <p:extLst>
      <p:ext uri="{BB962C8B-B14F-4D97-AF65-F5344CB8AC3E}">
        <p14:creationId xmlns:p14="http://schemas.microsoft.com/office/powerpoint/2010/main" val="834064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BDC8C8C-649A-3B4E-87B5-79B873671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ES_tradnl" sz="3100">
                <a:solidFill>
                  <a:srgbClr val="FFFFFF"/>
                </a:solidFill>
              </a:rPr>
              <a:t>“Consecuencias temidas” (principales temores y ansiedades fantaseadas como consecuencia de los deseos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CBE8BF-77C4-2B48-88C7-B79401E9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506" y="359710"/>
            <a:ext cx="6813586" cy="6138580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_tradnl" b="1" dirty="0">
                <a:solidFill>
                  <a:srgbClr val="000000"/>
                </a:solidFill>
              </a:rPr>
              <a:t>Temores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dirty="0">
                <a:solidFill>
                  <a:srgbClr val="000000"/>
                </a:solidFill>
              </a:rPr>
              <a:t>(Relaciones </a:t>
            </a:r>
            <a:r>
              <a:rPr lang="es-ES_tradnl" dirty="0" err="1">
                <a:solidFill>
                  <a:srgbClr val="000000"/>
                </a:solidFill>
              </a:rPr>
              <a:t>objetales</a:t>
            </a:r>
            <a:r>
              <a:rPr lang="es-ES_tradnl" dirty="0">
                <a:solidFill>
                  <a:srgbClr val="000000"/>
                </a:solidFill>
              </a:rPr>
              <a:t> temidas)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000000"/>
                </a:solidFill>
              </a:rPr>
              <a:t>Falta de desenlace, desenlace positivo, desenlace negativo, etc.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000000"/>
                </a:solidFill>
              </a:rPr>
              <a:t>Pérdida de objeto, destrucción del objeto, etc.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000000"/>
                </a:solidFill>
              </a:rPr>
              <a:t>Privación del afecto, rechazo, abandono, etc.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000000"/>
                </a:solidFill>
              </a:rPr>
              <a:t>Retaliación del objeto: ataque, castración, destrucción, lesión física, etc. </a:t>
            </a:r>
          </a:p>
        </p:txBody>
      </p:sp>
    </p:spTree>
    <p:extLst>
      <p:ext uri="{BB962C8B-B14F-4D97-AF65-F5344CB8AC3E}">
        <p14:creationId xmlns:p14="http://schemas.microsoft.com/office/powerpoint/2010/main" val="1410802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CB6957-E0F7-A448-A537-AB00A695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1" y="2053641"/>
            <a:ext cx="4034420" cy="2968064"/>
          </a:xfrm>
        </p:spPr>
        <p:txBody>
          <a:bodyPr>
            <a:normAutofit/>
          </a:bodyPr>
          <a:lstStyle/>
          <a:p>
            <a:r>
              <a:rPr lang="es-ES_tradnl" sz="3100" dirty="0">
                <a:solidFill>
                  <a:srgbClr val="FFFFFF"/>
                </a:solidFill>
              </a:rPr>
              <a:t>“Esfuerzos defensivos” </a:t>
            </a:r>
            <a:br>
              <a:rPr lang="es-ES_tradnl" sz="3100" dirty="0">
                <a:solidFill>
                  <a:srgbClr val="FFFFFF"/>
                </a:solidFill>
              </a:rPr>
            </a:br>
            <a:r>
              <a:rPr lang="es-ES_tradnl" sz="3100" dirty="0">
                <a:solidFill>
                  <a:srgbClr val="FFFFFF"/>
                </a:solidFill>
              </a:rPr>
              <a:t>(Control de los deseos  [a] y evitación de sus consecuencias [b]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8C6089-6A52-A34C-AFC4-EF49BBA26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8" y="350519"/>
            <a:ext cx="6602632" cy="59903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</a:rPr>
              <a:t>Defensas 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</a:rPr>
              <a:t>(Relaciones </a:t>
            </a:r>
            <a:r>
              <a:rPr lang="es-ES_tradnl" dirty="0" err="1">
                <a:solidFill>
                  <a:srgbClr val="000000"/>
                </a:solidFill>
              </a:rPr>
              <a:t>objetales</a:t>
            </a:r>
            <a:r>
              <a:rPr lang="es-ES_tradnl" dirty="0">
                <a:solidFill>
                  <a:srgbClr val="000000"/>
                </a:solidFill>
              </a:rPr>
              <a:t> defensivas)</a:t>
            </a:r>
          </a:p>
          <a:p>
            <a:pPr marL="0" indent="0">
              <a:buNone/>
            </a:pPr>
            <a:endParaRPr lang="es-ES_tradnl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</a:pPr>
            <a:r>
              <a:rPr lang="es-ES_tradnl" dirty="0">
                <a:solidFill>
                  <a:srgbClr val="000000"/>
                </a:solidFill>
              </a:rPr>
              <a:t>Proyección hipervigilancia, omnipotencia</a:t>
            </a:r>
          </a:p>
          <a:p>
            <a:pPr>
              <a:lnSpc>
                <a:spcPct val="114000"/>
              </a:lnSpc>
            </a:pPr>
            <a:r>
              <a:rPr lang="es-ES_tradnl" dirty="0">
                <a:solidFill>
                  <a:srgbClr val="000000"/>
                </a:solidFill>
              </a:rPr>
              <a:t>Disociación, negación, represión, intelectualización </a:t>
            </a:r>
          </a:p>
          <a:p>
            <a:pPr>
              <a:lnSpc>
                <a:spcPct val="114000"/>
              </a:lnSpc>
            </a:pPr>
            <a:r>
              <a:rPr lang="es-ES_tradnl" dirty="0">
                <a:solidFill>
                  <a:srgbClr val="000000"/>
                </a:solidFill>
              </a:rPr>
              <a:t>Pasividad, evitación, evasión, renunciamiento.</a:t>
            </a:r>
          </a:p>
          <a:p>
            <a:pPr>
              <a:lnSpc>
                <a:spcPct val="114000"/>
              </a:lnSpc>
            </a:pPr>
            <a:r>
              <a:rPr lang="es-ES_tradnl" dirty="0">
                <a:solidFill>
                  <a:srgbClr val="000000"/>
                </a:solidFill>
              </a:rPr>
              <a:t>Impotencia, masoquismo, síntomas físicos.</a:t>
            </a:r>
          </a:p>
          <a:p>
            <a:pPr>
              <a:lnSpc>
                <a:spcPct val="114000"/>
              </a:lnSpc>
            </a:pPr>
            <a:r>
              <a:rPr lang="es-ES_tradnl" dirty="0">
                <a:solidFill>
                  <a:srgbClr val="000000"/>
                </a:solidFill>
              </a:rPr>
              <a:t>Esfuerzos </a:t>
            </a:r>
            <a:r>
              <a:rPr lang="es-ES_tradnl" dirty="0" err="1">
                <a:solidFill>
                  <a:srgbClr val="000000"/>
                </a:solidFill>
              </a:rPr>
              <a:t>reparatorios</a:t>
            </a:r>
            <a:r>
              <a:rPr lang="es-ES_tradnl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es-ES_tradnl" dirty="0">
                <a:solidFill>
                  <a:srgbClr val="000000"/>
                </a:solidFill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1656406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8229D2AD-7F05-1448-A3C4-571247D462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9120" y="317798"/>
            <a:ext cx="4312920" cy="6096078"/>
          </a:xfrm>
        </p:spPr>
      </p:pic>
    </p:spTree>
    <p:extLst>
      <p:ext uri="{BB962C8B-B14F-4D97-AF65-F5344CB8AC3E}">
        <p14:creationId xmlns:p14="http://schemas.microsoft.com/office/powerpoint/2010/main" val="3328251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texto&#10;&#10;Descripción generada automáticamente">
            <a:extLst>
              <a:ext uri="{FF2B5EF4-FFF2-40B4-BE49-F238E27FC236}">
                <a16:creationId xmlns:a16="http://schemas.microsoft.com/office/drawing/2014/main" id="{1C58CD5F-33D2-A741-B895-4BDFD98EAF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0" r="2736" b="2534"/>
          <a:stretch/>
        </p:blipFill>
        <p:spPr>
          <a:xfrm rot="16200000">
            <a:off x="2836347" y="-906236"/>
            <a:ext cx="6230834" cy="867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10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texto&#10;&#10;Descripción generada automáticamente">
            <a:extLst>
              <a:ext uri="{FF2B5EF4-FFF2-40B4-BE49-F238E27FC236}">
                <a16:creationId xmlns:a16="http://schemas.microsoft.com/office/drawing/2014/main" id="{B6C3F82E-8B9A-E64C-B169-5F95B80C1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013" y="0"/>
            <a:ext cx="4851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18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CB65583-1A75-B44C-BBD6-F69ECAA2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ES_tradnl" b="1">
                <a:solidFill>
                  <a:srgbClr val="FFFFFF"/>
                </a:solidFill>
              </a:rPr>
              <a:t>Análisis del TRO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5AD863-DDDA-B046-A615-30B334632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Conocer la Historia del examinado </a:t>
            </a:r>
          </a:p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La conducta durante la prueba </a:t>
            </a:r>
          </a:p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El registro de la verbalización </a:t>
            </a:r>
          </a:p>
          <a:p>
            <a:endParaRPr lang="es-ES_tradnl" sz="2400">
              <a:solidFill>
                <a:srgbClr val="000000"/>
              </a:solidFill>
              <a:latin typeface="Abadi" panose="020F0502020204030204" pitchFamily="34" charset="0"/>
            </a:endParaRPr>
          </a:p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Contenido Humano</a:t>
            </a:r>
          </a:p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Contenido de Realidad</a:t>
            </a:r>
          </a:p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Contexto de realidad</a:t>
            </a:r>
          </a:p>
          <a:p>
            <a:r>
              <a:rPr lang="es-ES_tradnl" sz="2400">
                <a:solidFill>
                  <a:srgbClr val="000000"/>
                </a:solidFill>
                <a:latin typeface="Abadi" panose="020F0502020204030204" pitchFamily="34" charset="0"/>
              </a:rPr>
              <a:t>Sistema tensional Inconsciente Dominante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DE461D37-09E6-D547-AAC2-3C42AC608752}"/>
              </a:ext>
            </a:extLst>
          </p:cNvPr>
          <p:cNvSpPr/>
          <p:nvPr/>
        </p:nvSpPr>
        <p:spPr>
          <a:xfrm>
            <a:off x="5136694" y="978108"/>
            <a:ext cx="794479" cy="4901784"/>
          </a:xfrm>
          <a:prstGeom prst="leftBrace">
            <a:avLst>
              <a:gd name="adj1" fmla="val 10220"/>
              <a:gd name="adj2" fmla="val 50000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02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F7E4B7-C278-DC4D-955A-612AA6D1F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Contenido Humano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66AF55-F963-034A-B911-26FFBF1E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161" y="356187"/>
            <a:ext cx="2878409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2000"/>
              <a:t>Criterio: ¿Cómo puebla el examinado su mundo?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80150D9-EE60-3744-80D0-369B00CE5257}"/>
              </a:ext>
            </a:extLst>
          </p:cNvPr>
          <p:cNvSpPr txBox="1">
            <a:spLocks/>
          </p:cNvSpPr>
          <p:nvPr/>
        </p:nvSpPr>
        <p:spPr>
          <a:xfrm>
            <a:off x="8386139" y="3143438"/>
            <a:ext cx="347462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Informa = el esquema interno de las relaciones objetales</a:t>
            </a:r>
          </a:p>
        </p:txBody>
      </p:sp>
    </p:spTree>
    <p:extLst>
      <p:ext uri="{BB962C8B-B14F-4D97-AF65-F5344CB8AC3E}">
        <p14:creationId xmlns:p14="http://schemas.microsoft.com/office/powerpoint/2010/main" val="1256855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91D1DB-467E-004A-98E4-1BC164AE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ES_tradnl" sz="4000">
                <a:solidFill>
                  <a:srgbClr val="FFFFFF"/>
                </a:solidFill>
              </a:rPr>
              <a:t>Variables: Personajes, roles, relaciones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CECD89-6DAC-B94F-9EED-69083FD0A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s-ES_tradnl" sz="2400">
                <a:solidFill>
                  <a:srgbClr val="FEFFFF"/>
                </a:solidFill>
              </a:rPr>
              <a:t>Parental, conyugal, paterno-filial, etc</a:t>
            </a:r>
          </a:p>
          <a:p>
            <a:r>
              <a:rPr lang="es-ES_tradnl" sz="2400">
                <a:solidFill>
                  <a:srgbClr val="FEFFFF"/>
                </a:solidFill>
              </a:rPr>
              <a:t>Idealizado, amistoso, rechazante, agresivo, etc</a:t>
            </a:r>
          </a:p>
          <a:p>
            <a:r>
              <a:rPr lang="es-ES_tradnl" sz="2400">
                <a:solidFill>
                  <a:srgbClr val="FEFFFF"/>
                </a:solidFill>
              </a:rPr>
              <a:t>Pasivo, atemorizado, perseguido, víctima, culpable, etc.</a:t>
            </a:r>
          </a:p>
          <a:p>
            <a:r>
              <a:rPr lang="es-ES_tradnl" sz="2400">
                <a:solidFill>
                  <a:srgbClr val="FEFFFF"/>
                </a:solidFill>
              </a:rPr>
              <a:t>Feliz, Introvertido, triste, trágico, etc.</a:t>
            </a:r>
          </a:p>
        </p:txBody>
      </p:sp>
    </p:spTree>
    <p:extLst>
      <p:ext uri="{BB962C8B-B14F-4D97-AF65-F5344CB8AC3E}">
        <p14:creationId xmlns:p14="http://schemas.microsoft.com/office/powerpoint/2010/main" val="675036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1D0789-790F-8247-8192-5A6DCF23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Contenido de Realidad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DE9F32-D4BF-CF48-B9CF-1E8402097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7537" y="292093"/>
            <a:ext cx="3702080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Criterio: ¿Cómo estructura - ajuste, desvío – la realidad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BE28B0F-326C-6648-94A1-B25551F2AD7B}"/>
              </a:ext>
            </a:extLst>
          </p:cNvPr>
          <p:cNvSpPr txBox="1">
            <a:spLocks/>
          </p:cNvSpPr>
          <p:nvPr/>
        </p:nvSpPr>
        <p:spPr>
          <a:xfrm>
            <a:off x="8386139" y="3143438"/>
            <a:ext cx="347462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600" dirty="0"/>
              <a:t>Informa: Capacidad del yo para utilizar la realidad externa</a:t>
            </a:r>
          </a:p>
        </p:txBody>
      </p:sp>
    </p:spTree>
    <p:extLst>
      <p:ext uri="{BB962C8B-B14F-4D97-AF65-F5344CB8AC3E}">
        <p14:creationId xmlns:p14="http://schemas.microsoft.com/office/powerpoint/2010/main" val="1793305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786B1F-7D97-C140-9899-36598C7D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ES_tradnl" sz="4000">
                <a:solidFill>
                  <a:srgbClr val="FFFFFF"/>
                </a:solidFill>
              </a:rPr>
              <a:t>Variables a considerar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FDDC2B-A8B5-6D42-8D12-AF48037A3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s-ES_tradnl" sz="3200">
                <a:solidFill>
                  <a:srgbClr val="FEFFFF"/>
                </a:solidFill>
              </a:rPr>
              <a:t>Escenario: Paisaje, calle, casa, playa, plaza, cementerio, sin referencia, etc.</a:t>
            </a:r>
          </a:p>
          <a:p>
            <a:pPr>
              <a:lnSpc>
                <a:spcPct val="160000"/>
              </a:lnSpc>
            </a:pPr>
            <a:r>
              <a:rPr lang="es-ES_tradnl" sz="3200">
                <a:solidFill>
                  <a:srgbClr val="FEFFFF"/>
                </a:solidFill>
              </a:rPr>
              <a:t>Detalles: Árboles, fuego, montañas, portal, vitrales, arcos, muebles, sin referencias, etc</a:t>
            </a:r>
          </a:p>
        </p:txBody>
      </p:sp>
    </p:spTree>
    <p:extLst>
      <p:ext uri="{BB962C8B-B14F-4D97-AF65-F5344CB8AC3E}">
        <p14:creationId xmlns:p14="http://schemas.microsoft.com/office/powerpoint/2010/main" val="2564028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8B7C96-A1F0-544F-9DC8-AD57B1DE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Contexto de Realidad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24D1A-3647-344F-9BA1-C64DDA077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710" y="292093"/>
            <a:ext cx="3601734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Criterio: ¿Cómo emplea el sombreado, la oscuridad, el color?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5B3B787-195E-1348-BA6C-B15F3FA31036}"/>
              </a:ext>
            </a:extLst>
          </p:cNvPr>
          <p:cNvSpPr txBox="1">
            <a:spLocks/>
          </p:cNvSpPr>
          <p:nvPr/>
        </p:nvSpPr>
        <p:spPr>
          <a:xfrm>
            <a:off x="8386139" y="3143438"/>
            <a:ext cx="380586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3200"/>
              <a:t>Informa: Necesidad de Ansiedades específicas del sistema tensional  </a:t>
            </a:r>
          </a:p>
        </p:txBody>
      </p:sp>
    </p:spTree>
    <p:extLst>
      <p:ext uri="{BB962C8B-B14F-4D97-AF65-F5344CB8AC3E}">
        <p14:creationId xmlns:p14="http://schemas.microsoft.com/office/powerpoint/2010/main" val="1152157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1BA24B-4A6C-CD40-8866-22AC25DE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ES_tradnl" sz="4000">
                <a:solidFill>
                  <a:srgbClr val="FFFFFF"/>
                </a:solidFill>
              </a:rPr>
              <a:t>Variables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D0A850-90DD-8A45-9091-4DE382531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FEFFFF"/>
                </a:solidFill>
              </a:rPr>
              <a:t>Difuso: Niebla, humo, espuma, aurora, etc.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FEFFFF"/>
                </a:solidFill>
              </a:rPr>
              <a:t>Más Objetivado: Agua, fuego, espectros, etc.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FEFFFF"/>
                </a:solidFill>
              </a:rPr>
              <a:t>Simbólico: Destrucción, guerra, sueño, desesperanza, pensamiento, etc.</a:t>
            </a:r>
          </a:p>
        </p:txBody>
      </p:sp>
    </p:spTree>
    <p:extLst>
      <p:ext uri="{BB962C8B-B14F-4D97-AF65-F5344CB8AC3E}">
        <p14:creationId xmlns:p14="http://schemas.microsoft.com/office/powerpoint/2010/main" val="1673500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0649AE-9B64-B648-B9BD-4102F500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Sistema Tensional Inconsciente dominante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3C495E1-723E-9748-AB8C-8EC809DDB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539" y="292093"/>
            <a:ext cx="3447594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Criterio: ¿Por qué percibe así las situaciones sociales?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080F825-0781-C047-AB3C-BF205D6A102C}"/>
              </a:ext>
            </a:extLst>
          </p:cNvPr>
          <p:cNvSpPr txBox="1">
            <a:spLocks/>
          </p:cNvSpPr>
          <p:nvPr/>
        </p:nvSpPr>
        <p:spPr>
          <a:xfrm>
            <a:off x="8386139" y="3143438"/>
            <a:ext cx="347462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3200"/>
              <a:t>Informa: Dinámica consciente e inconsciente </a:t>
            </a:r>
          </a:p>
        </p:txBody>
      </p:sp>
    </p:spTree>
    <p:extLst>
      <p:ext uri="{BB962C8B-B14F-4D97-AF65-F5344CB8AC3E}">
        <p14:creationId xmlns:p14="http://schemas.microsoft.com/office/powerpoint/2010/main" val="2019785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430</Words>
  <Application>Microsoft Macintosh PowerPoint</Application>
  <PresentationFormat>Panorámica</PresentationFormat>
  <Paragraphs>60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Abadi</vt:lpstr>
      <vt:lpstr>Aharoni</vt:lpstr>
      <vt:lpstr>Arial</vt:lpstr>
      <vt:lpstr>Calibri</vt:lpstr>
      <vt:lpstr>Calibri Light</vt:lpstr>
      <vt:lpstr>Rockwell</vt:lpstr>
      <vt:lpstr>Tema de Office</vt:lpstr>
      <vt:lpstr>Interpretación del TRO</vt:lpstr>
      <vt:lpstr>Análisis del TRO</vt:lpstr>
      <vt:lpstr>Contenido Humano </vt:lpstr>
      <vt:lpstr>Variables: Personajes, roles, relaciones</vt:lpstr>
      <vt:lpstr>Contenido de Realidad</vt:lpstr>
      <vt:lpstr>Variables a considerar</vt:lpstr>
      <vt:lpstr>Contexto de Realidad</vt:lpstr>
      <vt:lpstr>Variables</vt:lpstr>
      <vt:lpstr>Sistema Tensional Inconsciente dominante</vt:lpstr>
      <vt:lpstr>Variables a considerar </vt:lpstr>
      <vt:lpstr>“Relaciones inconscientes deseadas”  (producto de frustraciones, inclusive tempranas) </vt:lpstr>
      <vt:lpstr>“Consecuencias temidas” (principales temores y ansiedades fantaseadas como consecuencia de los deseos</vt:lpstr>
      <vt:lpstr>“Esfuerzos defensivos”  (Control de los deseos  [a] y evitación de sus consecuencias [b]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Interpretación del TRO</dc:title>
  <dc:creator>María Soledad Fierro Villacreses</dc:creator>
  <cp:lastModifiedBy>María Soledad Fierro Villacreses</cp:lastModifiedBy>
  <cp:revision>4</cp:revision>
  <dcterms:created xsi:type="dcterms:W3CDTF">2020-08-18T00:46:53Z</dcterms:created>
  <dcterms:modified xsi:type="dcterms:W3CDTF">2020-08-18T01:17:23Z</dcterms:modified>
</cp:coreProperties>
</file>