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0"/>
    <p:restoredTop sz="94747"/>
  </p:normalViewPr>
  <p:slideViewPr>
    <p:cSldViewPr snapToGrid="0" snapToObjects="1">
      <p:cViewPr>
        <p:scale>
          <a:sx n="79" d="100"/>
          <a:sy n="79" d="100"/>
        </p:scale>
        <p:origin x="160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88B21C-7C0C-BE43-B8F5-F57C1C03F0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E3DB6B6-53AE-8A4F-A0B5-33BE99975E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2C5717F-74DE-9D44-AE63-D0EFD14DA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D77F-8911-FA4C-98EA-78E474C792AF}" type="datetimeFigureOut">
              <a:rPr lang="es-ES_tradnl" smtClean="0"/>
              <a:t>17/8/20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CACA26-5A7E-1641-A2DB-C9428E8C6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E27A9BA-E94A-8144-A96D-C2C2F3EB5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FF9D1-52CC-5740-AA64-F5C5BD57EAB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4282144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4A81B8-25DC-8646-B8BA-3FC1B944A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68E92E4-7ED6-1847-9CA5-6522EE78E7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80EF24-A541-0542-A2F0-7F1B227F7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D77F-8911-FA4C-98EA-78E474C792AF}" type="datetimeFigureOut">
              <a:rPr lang="es-ES_tradnl" smtClean="0"/>
              <a:t>17/8/20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7A5094-6599-4F4F-881D-18C275172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2DA6A6-B369-8148-951F-890195E78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FF9D1-52CC-5740-AA64-F5C5BD57EAB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5875831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71CC82E-86FF-194F-8C2F-39E9EB85A3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7D00F28-025D-A548-8539-817E13A63E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C02498-075C-FE4D-9D1E-AB72DFC67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D77F-8911-FA4C-98EA-78E474C792AF}" type="datetimeFigureOut">
              <a:rPr lang="es-ES_tradnl" smtClean="0"/>
              <a:t>17/8/20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18BFA06-CE4D-2440-BDFA-4208E15D0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0AC5AFE-FC30-3641-8FCA-D37946E93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FF9D1-52CC-5740-AA64-F5C5BD57EAB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1106035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3A65C8-2176-8746-8C67-775138055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0CA88E2-B50B-3A4A-B408-68802967B9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5006CAF-AC15-2440-A34C-B0872868A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D77F-8911-FA4C-98EA-78E474C792AF}" type="datetimeFigureOut">
              <a:rPr lang="es-ES_tradnl" smtClean="0"/>
              <a:t>17/8/20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3F0FBE4-B891-1941-B419-D70F39115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0C1557-2722-914E-90B4-134920D8F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FF9D1-52CC-5740-AA64-F5C5BD57EAB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9551573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F1E44B-20BD-D04C-8BD4-C253C181B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88B66F2-1565-6D4C-BFC1-E1EFC16457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F4FE15-125B-CD40-8191-1824C94DF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D77F-8911-FA4C-98EA-78E474C792AF}" type="datetimeFigureOut">
              <a:rPr lang="es-ES_tradnl" smtClean="0"/>
              <a:t>17/8/20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BD61B00-C355-9D47-B338-BCA9639AB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12927A-FA8A-2444-ACAB-DB00ECF58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FF9D1-52CC-5740-AA64-F5C5BD57EAB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2872760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B1657A-C8C0-1D43-801E-FDBDA0A72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7BA3C24-5696-7141-AD8D-EBD45884F5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2DABB7B-DFED-D941-9A14-4A51121A77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B787976-C973-7649-9E50-4CC8F66CD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D77F-8911-FA4C-98EA-78E474C792AF}" type="datetimeFigureOut">
              <a:rPr lang="es-ES_tradnl" smtClean="0"/>
              <a:t>17/8/20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B9758EC-844D-C84C-9F3B-7B974925F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FDDD60A-8864-5B4F-8772-70665D28B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FF9D1-52CC-5740-AA64-F5C5BD57EAB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9847867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03486D-272B-2742-8D7C-1095FEE0B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032ED92-AF5D-4942-BA14-1896E4C2C6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D94651A-4C85-2643-8403-8FA8F21755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E5D1407-BA72-1644-B868-6E28058FA7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0EEC0F8-49B3-B148-9EC4-B352D68E93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7A8CC79-B247-D34F-9672-471058F74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D77F-8911-FA4C-98EA-78E474C792AF}" type="datetimeFigureOut">
              <a:rPr lang="es-ES_tradnl" smtClean="0"/>
              <a:t>17/8/20</a:t>
            </a:fld>
            <a:endParaRPr lang="es-ES_tradn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28888A0-0D4C-3649-B094-0579D84F8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6E602BE-4BCB-7048-BD32-C5127CEDE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FF9D1-52CC-5740-AA64-F5C5BD57EAB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9854827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83948E-336F-574F-97A0-9769944B3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0CC63FD-B68C-C44D-8BC0-E3C8699D5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D77F-8911-FA4C-98EA-78E474C792AF}" type="datetimeFigureOut">
              <a:rPr lang="es-ES_tradnl" smtClean="0"/>
              <a:t>17/8/20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1251152-5B95-4745-9A58-3EF6CE994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91AD42F-BB3A-9D40-B5D3-0DAB432FE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FF9D1-52CC-5740-AA64-F5C5BD57EAB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1884680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573BE8B-2A6A-6B4C-B3CC-FDD86EC84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D77F-8911-FA4C-98EA-78E474C792AF}" type="datetimeFigureOut">
              <a:rPr lang="es-ES_tradnl" smtClean="0"/>
              <a:t>17/8/20</a:t>
            </a:fld>
            <a:endParaRPr lang="es-ES_tradn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FB5D5D4-973D-0746-BF90-F1CF7F96F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CD848E0-43E5-8A4A-AE29-F186A4E35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FF9D1-52CC-5740-AA64-F5C5BD57EAB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703801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4048F1-4114-A24B-96CC-9AAF6DB58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1C5026-2120-4744-B0D2-730C45508D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BB31D17-6A68-7648-B408-0F0DE63FC2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C43FB81-4ACD-5F4E-A838-F7FAD29EB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D77F-8911-FA4C-98EA-78E474C792AF}" type="datetimeFigureOut">
              <a:rPr lang="es-ES_tradnl" smtClean="0"/>
              <a:t>17/8/20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9DC7091-B66C-4D43-871B-B8D5F2A9A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FFE20FE-B1C5-734E-B5C7-E5E14F1CC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FF9D1-52CC-5740-AA64-F5C5BD57EAB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084241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471EDB-BA9C-1E43-B3A4-69FD06AD7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E0F56D0-62D1-6045-B73F-BFF0B52705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3C8C6E4-09BE-2C40-8A03-7CD8CF1764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C74CDCC-76A8-1D40-81B4-6E6490DC2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D77F-8911-FA4C-98EA-78E474C792AF}" type="datetimeFigureOut">
              <a:rPr lang="es-ES_tradnl" smtClean="0"/>
              <a:t>17/8/20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CAF6677-CC8C-EA4B-928C-7BA85799E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3BC8AB3-2CA0-0C4C-A667-6EC2B266B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FF9D1-52CC-5740-AA64-F5C5BD57EAB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0383562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8735A60-A0FD-4248-8E2B-A49A52226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9DA9368-03E6-FE43-8831-FE79AE98A0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A34281-8733-5743-8A37-3CE399138C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0D77F-8911-FA4C-98EA-78E474C792AF}" type="datetimeFigureOut">
              <a:rPr lang="es-ES_tradnl" smtClean="0"/>
              <a:t>17/8/20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C8AEA6-D9D0-A447-88AC-7FBACA2857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773C45-BAC9-334F-955F-0C534E407A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FF9D1-52CC-5740-AA64-F5C5BD57EAB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81453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>
            <a:extLst>
              <a:ext uri="{FF2B5EF4-FFF2-40B4-BE49-F238E27FC236}">
                <a16:creationId xmlns:a16="http://schemas.microsoft.com/office/drawing/2014/main" id="{07322A9E-F1EC-405E-8971-BA906EFFC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29674" y="1290909"/>
            <a:ext cx="9702800" cy="5573512"/>
          </a:xfrm>
          <a:custGeom>
            <a:avLst/>
            <a:gdLst>
              <a:gd name="T0" fmla="*/ 1752 w 2038"/>
              <a:gd name="T1" fmla="*/ 1169 h 1169"/>
              <a:gd name="T2" fmla="*/ 1487 w 2038"/>
              <a:gd name="T3" fmla="*/ 334 h 1169"/>
              <a:gd name="T4" fmla="*/ 860 w 2038"/>
              <a:gd name="T5" fmla="*/ 22 h 1169"/>
              <a:gd name="T6" fmla="*/ 199 w 2038"/>
              <a:gd name="T7" fmla="*/ 318 h 1169"/>
              <a:gd name="T8" fmla="*/ 399 w 2038"/>
              <a:gd name="T9" fmla="*/ 1165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8" h="1169">
                <a:moveTo>
                  <a:pt x="1752" y="1169"/>
                </a:moveTo>
                <a:cubicBezTo>
                  <a:pt x="2038" y="928"/>
                  <a:pt x="1673" y="513"/>
                  <a:pt x="1487" y="334"/>
                </a:cubicBezTo>
                <a:cubicBezTo>
                  <a:pt x="1316" y="170"/>
                  <a:pt x="1099" y="43"/>
                  <a:pt x="860" y="22"/>
                </a:cubicBezTo>
                <a:cubicBezTo>
                  <a:pt x="621" y="0"/>
                  <a:pt x="341" y="128"/>
                  <a:pt x="199" y="318"/>
                </a:cubicBezTo>
                <a:cubicBezTo>
                  <a:pt x="0" y="586"/>
                  <a:pt x="184" y="965"/>
                  <a:pt x="399" y="116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6">
            <a:extLst>
              <a:ext uri="{FF2B5EF4-FFF2-40B4-BE49-F238E27FC236}">
                <a16:creationId xmlns:a16="http://schemas.microsoft.com/office/drawing/2014/main" id="{A5704422-1118-4FD1-95AD-29A064EB8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0451" y="2010741"/>
            <a:ext cx="7373938" cy="4848892"/>
          </a:xfrm>
          <a:custGeom>
            <a:avLst/>
            <a:gdLst>
              <a:gd name="T0" fmla="*/ 1025 w 1549"/>
              <a:gd name="T1" fmla="*/ 1016 h 1017"/>
              <a:gd name="T2" fmla="*/ 1443 w 1549"/>
              <a:gd name="T3" fmla="*/ 592 h 1017"/>
              <a:gd name="T4" fmla="*/ 782 w 1549"/>
              <a:gd name="T5" fmla="*/ 53 h 1017"/>
              <a:gd name="T6" fmla="*/ 150 w 1549"/>
              <a:gd name="T7" fmla="*/ 329 h 1017"/>
              <a:gd name="T8" fmla="*/ 477 w 1549"/>
              <a:gd name="T9" fmla="*/ 1017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49" h="1017">
                <a:moveTo>
                  <a:pt x="1025" y="1016"/>
                </a:moveTo>
                <a:cubicBezTo>
                  <a:pt x="1223" y="971"/>
                  <a:pt x="1549" y="857"/>
                  <a:pt x="1443" y="592"/>
                </a:cubicBezTo>
                <a:cubicBezTo>
                  <a:pt x="1344" y="344"/>
                  <a:pt x="1041" y="111"/>
                  <a:pt x="782" y="53"/>
                </a:cubicBezTo>
                <a:cubicBezTo>
                  <a:pt x="545" y="0"/>
                  <a:pt x="275" y="117"/>
                  <a:pt x="150" y="329"/>
                </a:cubicBezTo>
                <a:cubicBezTo>
                  <a:pt x="0" y="584"/>
                  <a:pt x="243" y="911"/>
                  <a:pt x="477" y="1017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7">
            <a:extLst>
              <a:ext uri="{FF2B5EF4-FFF2-40B4-BE49-F238E27FC236}">
                <a16:creationId xmlns:a16="http://schemas.microsoft.com/office/drawing/2014/main" id="{A88B2AAA-B805-498E-A9E6-98B8858554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51351" y="1780905"/>
            <a:ext cx="8035925" cy="5083516"/>
          </a:xfrm>
          <a:custGeom>
            <a:avLst/>
            <a:gdLst>
              <a:gd name="T0" fmla="*/ 1302 w 1688"/>
              <a:gd name="T1" fmla="*/ 1066 h 1066"/>
              <a:gd name="T2" fmla="*/ 1613 w 1688"/>
              <a:gd name="T3" fmla="*/ 850 h 1066"/>
              <a:gd name="T4" fmla="*/ 1517 w 1688"/>
              <a:gd name="T5" fmla="*/ 471 h 1066"/>
              <a:gd name="T6" fmla="*/ 798 w 1688"/>
              <a:gd name="T7" fmla="*/ 28 h 1066"/>
              <a:gd name="T8" fmla="*/ 181 w 1688"/>
              <a:gd name="T9" fmla="*/ 333 h 1066"/>
              <a:gd name="T10" fmla="*/ 420 w 1688"/>
              <a:gd name="T11" fmla="*/ 1066 h 1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88" h="1066">
                <a:moveTo>
                  <a:pt x="1302" y="1066"/>
                </a:moveTo>
                <a:cubicBezTo>
                  <a:pt x="1416" y="1024"/>
                  <a:pt x="1551" y="962"/>
                  <a:pt x="1613" y="850"/>
                </a:cubicBezTo>
                <a:cubicBezTo>
                  <a:pt x="1688" y="715"/>
                  <a:pt x="1606" y="575"/>
                  <a:pt x="1517" y="471"/>
                </a:cubicBezTo>
                <a:cubicBezTo>
                  <a:pt x="1336" y="258"/>
                  <a:pt x="1084" y="62"/>
                  <a:pt x="798" y="28"/>
                </a:cubicBezTo>
                <a:cubicBezTo>
                  <a:pt x="559" y="0"/>
                  <a:pt x="317" y="138"/>
                  <a:pt x="181" y="333"/>
                </a:cubicBezTo>
                <a:cubicBezTo>
                  <a:pt x="0" y="592"/>
                  <a:pt x="191" y="907"/>
                  <a:pt x="420" y="10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8">
            <a:extLst>
              <a:ext uri="{FF2B5EF4-FFF2-40B4-BE49-F238E27FC236}">
                <a16:creationId xmlns:a16="http://schemas.microsoft.com/office/drawing/2014/main" id="{9B8051E0-19D7-43E1-BFD9-E6DBFEB3A3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542347"/>
            <a:ext cx="10334625" cy="6322075"/>
          </a:xfrm>
          <a:custGeom>
            <a:avLst/>
            <a:gdLst>
              <a:gd name="T0" fmla="*/ 1873 w 2171"/>
              <a:gd name="T1" fmla="*/ 1326 h 1326"/>
              <a:gd name="T2" fmla="*/ 1609 w 2171"/>
              <a:gd name="T3" fmla="*/ 473 h 1326"/>
              <a:gd name="T4" fmla="*/ 880 w 2171"/>
              <a:gd name="T5" fmla="*/ 63 h 1326"/>
              <a:gd name="T6" fmla="*/ 0 w 2171"/>
              <a:gd name="T7" fmla="*/ 423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71" h="1326">
                <a:moveTo>
                  <a:pt x="1873" y="1326"/>
                </a:moveTo>
                <a:cubicBezTo>
                  <a:pt x="2171" y="1045"/>
                  <a:pt x="1825" y="678"/>
                  <a:pt x="1609" y="473"/>
                </a:cubicBezTo>
                <a:cubicBezTo>
                  <a:pt x="1406" y="281"/>
                  <a:pt x="1159" y="116"/>
                  <a:pt x="880" y="63"/>
                </a:cubicBezTo>
                <a:cubicBezTo>
                  <a:pt x="545" y="0"/>
                  <a:pt x="214" y="161"/>
                  <a:pt x="0" y="423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9">
            <a:extLst>
              <a:ext uri="{FF2B5EF4-FFF2-40B4-BE49-F238E27FC236}">
                <a16:creationId xmlns:a16="http://schemas.microsoft.com/office/drawing/2014/main" id="{4EDB2B02-86A2-46F5-A4BE-B7D9B10411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6178751"/>
            <a:ext cx="504825" cy="681527"/>
          </a:xfrm>
          <a:custGeom>
            <a:avLst/>
            <a:gdLst>
              <a:gd name="T0" fmla="*/ 0 w 106"/>
              <a:gd name="T1" fmla="*/ 0 h 143"/>
              <a:gd name="T2" fmla="*/ 106 w 106"/>
              <a:gd name="T3" fmla="*/ 143 h 14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6" h="143">
                <a:moveTo>
                  <a:pt x="0" y="0"/>
                </a:moveTo>
                <a:cubicBezTo>
                  <a:pt x="35" y="54"/>
                  <a:pt x="70" y="101"/>
                  <a:pt x="106" y="143"/>
                </a:cubicBezTo>
              </a:path>
            </a:pathLst>
          </a:custGeom>
          <a:noFill/>
          <a:ln w="4763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10">
            <a:extLst>
              <a:ext uri="{FF2B5EF4-FFF2-40B4-BE49-F238E27FC236}">
                <a16:creationId xmlns:a16="http://schemas.microsoft.com/office/drawing/2014/main" id="{43954639-FB5D-41F4-9560-6F6DFE7784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59376"/>
            <a:ext cx="11091863" cy="6923796"/>
          </a:xfrm>
          <a:custGeom>
            <a:avLst/>
            <a:gdLst>
              <a:gd name="T0" fmla="*/ 2046 w 2330"/>
              <a:gd name="T1" fmla="*/ 1452 h 1452"/>
              <a:gd name="T2" fmla="*/ 1813 w 2330"/>
              <a:gd name="T3" fmla="*/ 601 h 1452"/>
              <a:gd name="T4" fmla="*/ 956 w 2330"/>
              <a:gd name="T5" fmla="*/ 97 h 1452"/>
              <a:gd name="T6" fmla="*/ 0 w 2330"/>
              <a:gd name="T7" fmla="*/ 366 h 1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0" h="1452">
                <a:moveTo>
                  <a:pt x="2046" y="1452"/>
                </a:moveTo>
                <a:cubicBezTo>
                  <a:pt x="2330" y="1153"/>
                  <a:pt x="2049" y="821"/>
                  <a:pt x="1813" y="601"/>
                </a:cubicBezTo>
                <a:cubicBezTo>
                  <a:pt x="1569" y="375"/>
                  <a:pt x="1282" y="179"/>
                  <a:pt x="956" y="97"/>
                </a:cubicBezTo>
                <a:cubicBezTo>
                  <a:pt x="572" y="0"/>
                  <a:pt x="292" y="101"/>
                  <a:pt x="0" y="3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12">
            <a:extLst>
              <a:ext uri="{FF2B5EF4-FFF2-40B4-BE49-F238E27FC236}">
                <a16:creationId xmlns:a16="http://schemas.microsoft.com/office/drawing/2014/main" id="{E898931C-0323-41FA-A036-20F818B1FF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1057275" cy="614491"/>
          </a:xfrm>
          <a:custGeom>
            <a:avLst/>
            <a:gdLst>
              <a:gd name="T0" fmla="*/ 222 w 222"/>
              <a:gd name="T1" fmla="*/ 0 h 129"/>
              <a:gd name="T2" fmla="*/ 0 w 222"/>
              <a:gd name="T3" fmla="*/ 129 h 12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22" h="129">
                <a:moveTo>
                  <a:pt x="222" y="0"/>
                </a:moveTo>
                <a:cubicBezTo>
                  <a:pt x="152" y="35"/>
                  <a:pt x="76" y="78"/>
                  <a:pt x="0" y="129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Freeform 14">
            <a:extLst>
              <a:ext uri="{FF2B5EF4-FFF2-40B4-BE49-F238E27FC236}">
                <a16:creationId xmlns:a16="http://schemas.microsoft.com/office/drawing/2014/main" id="{89AFE9DD-0792-4B98-B4EB-97ACA17E6A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-6705"/>
            <a:ext cx="595313" cy="352734"/>
          </a:xfrm>
          <a:custGeom>
            <a:avLst/>
            <a:gdLst>
              <a:gd name="T0" fmla="*/ 125 w 125"/>
              <a:gd name="T1" fmla="*/ 0 h 74"/>
              <a:gd name="T2" fmla="*/ 0 w 125"/>
              <a:gd name="T3" fmla="*/ 74 h 7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5" h="74">
                <a:moveTo>
                  <a:pt x="125" y="0"/>
                </a:moveTo>
                <a:cubicBezTo>
                  <a:pt x="85" y="22"/>
                  <a:pt x="43" y="47"/>
                  <a:pt x="0" y="74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16">
            <a:extLst>
              <a:ext uri="{FF2B5EF4-FFF2-40B4-BE49-F238E27FC236}">
                <a16:creationId xmlns:a16="http://schemas.microsoft.com/office/drawing/2014/main" id="{3981F5C4-9AE1-404E-AF44-A4E6DB374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357188" cy="213875"/>
          </a:xfrm>
          <a:custGeom>
            <a:avLst/>
            <a:gdLst>
              <a:gd name="T0" fmla="*/ 75 w 75"/>
              <a:gd name="T1" fmla="*/ 0 h 45"/>
              <a:gd name="T2" fmla="*/ 0 w 75"/>
              <a:gd name="T3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5" h="45">
                <a:moveTo>
                  <a:pt x="75" y="0"/>
                </a:moveTo>
                <a:cubicBezTo>
                  <a:pt x="50" y="14"/>
                  <a:pt x="25" y="29"/>
                  <a:pt x="0" y="45"/>
                </a:cubicBezTo>
              </a:path>
            </a:pathLst>
          </a:custGeom>
          <a:noFill/>
          <a:ln w="12700" cap="flat">
            <a:solidFill>
              <a:schemeClr val="tx1">
                <a:alpha val="20000"/>
              </a:schemeClr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11">
            <a:extLst>
              <a:ext uri="{FF2B5EF4-FFF2-40B4-BE49-F238E27FC236}">
                <a16:creationId xmlns:a16="http://schemas.microsoft.com/office/drawing/2014/main" id="{763C1781-8726-4FAC-8C45-FF40376BE4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26601" y="-1916"/>
            <a:ext cx="5788025" cy="6847184"/>
          </a:xfrm>
          <a:custGeom>
            <a:avLst/>
            <a:gdLst>
              <a:gd name="T0" fmla="*/ 1094 w 1216"/>
              <a:gd name="T1" fmla="*/ 1436 h 1436"/>
              <a:gd name="T2" fmla="*/ 709 w 1216"/>
              <a:gd name="T3" fmla="*/ 551 h 1436"/>
              <a:gd name="T4" fmla="*/ 0 w 1216"/>
              <a:gd name="T5" fmla="*/ 0 h 1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16" h="1436">
                <a:moveTo>
                  <a:pt x="1094" y="1436"/>
                </a:moveTo>
                <a:cubicBezTo>
                  <a:pt x="1216" y="1114"/>
                  <a:pt x="904" y="770"/>
                  <a:pt x="709" y="551"/>
                </a:cubicBezTo>
                <a:cubicBezTo>
                  <a:pt x="509" y="327"/>
                  <a:pt x="274" y="127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Freeform 21">
            <a:extLst>
              <a:ext uri="{FF2B5EF4-FFF2-40B4-BE49-F238E27FC236}">
                <a16:creationId xmlns:a16="http://schemas.microsoft.com/office/drawing/2014/main" id="{301491B5-56C7-43DC-A3D9-861EECCA05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235014" y="2872"/>
            <a:ext cx="2951163" cy="2555325"/>
          </a:xfrm>
          <a:custGeom>
            <a:avLst/>
            <a:gdLst>
              <a:gd name="T0" fmla="*/ 620 w 620"/>
              <a:gd name="T1" fmla="*/ 536 h 536"/>
              <a:gd name="T2" fmla="*/ 0 w 620"/>
              <a:gd name="T3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20" h="536">
                <a:moveTo>
                  <a:pt x="620" y="536"/>
                </a:moveTo>
                <a:cubicBezTo>
                  <a:pt x="404" y="314"/>
                  <a:pt x="196" y="138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E748D99-056C-B447-B0D2-D8EF287366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29886" y="301384"/>
            <a:ext cx="4378177" cy="2468880"/>
          </a:xfrm>
        </p:spPr>
        <p:txBody>
          <a:bodyPr>
            <a:normAutofit/>
          </a:bodyPr>
          <a:lstStyle/>
          <a:p>
            <a:r>
              <a:rPr lang="es-ES_tradnl" sz="4800" b="1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Interpretación del TRO</a:t>
            </a:r>
          </a:p>
        </p:txBody>
      </p:sp>
      <p:sp>
        <p:nvSpPr>
          <p:cNvPr id="33" name="Freeform 22">
            <a:extLst>
              <a:ext uri="{FF2B5EF4-FFF2-40B4-BE49-F238E27FC236}">
                <a16:creationId xmlns:a16="http://schemas.microsoft.com/office/drawing/2014/main" id="{237E2353-22DF-46E0-A200-FB30F8F394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020826" y="-1916"/>
            <a:ext cx="2165350" cy="1358265"/>
          </a:xfrm>
          <a:custGeom>
            <a:avLst/>
            <a:gdLst>
              <a:gd name="T0" fmla="*/ 0 w 455"/>
              <a:gd name="T1" fmla="*/ 0 h 285"/>
              <a:gd name="T2" fmla="*/ 455 w 455"/>
              <a:gd name="T3" fmla="*/ 285 h 28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55" h="285">
                <a:moveTo>
                  <a:pt x="0" y="0"/>
                </a:moveTo>
                <a:cubicBezTo>
                  <a:pt x="153" y="85"/>
                  <a:pt x="308" y="180"/>
                  <a:pt x="455" y="28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Freeform 23">
            <a:extLst>
              <a:ext uri="{FF2B5EF4-FFF2-40B4-BE49-F238E27FC236}">
                <a16:creationId xmlns:a16="http://schemas.microsoft.com/office/drawing/2014/main" id="{DD6138DB-057B-45F7-A5F4-E7BFDA20D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90826" y="-1916"/>
            <a:ext cx="895350" cy="534687"/>
          </a:xfrm>
          <a:custGeom>
            <a:avLst/>
            <a:gdLst>
              <a:gd name="T0" fmla="*/ 0 w 188"/>
              <a:gd name="T1" fmla="*/ 0 h 112"/>
              <a:gd name="T2" fmla="*/ 188 w 188"/>
              <a:gd name="T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8" h="112">
                <a:moveTo>
                  <a:pt x="0" y="0"/>
                </a:moveTo>
                <a:cubicBezTo>
                  <a:pt x="63" y="36"/>
                  <a:pt x="126" y="73"/>
                  <a:pt x="188" y="112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79A54AB1-B64F-4843-BFAB-81CB74E66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752078" y="2218040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pic>
        <p:nvPicPr>
          <p:cNvPr id="6" name="Imagen 5" descr="Imagen que contiene periódico&#10;&#10;Descripción generada automáticamente">
            <a:extLst>
              <a:ext uri="{FF2B5EF4-FFF2-40B4-BE49-F238E27FC236}">
                <a16:creationId xmlns:a16="http://schemas.microsoft.com/office/drawing/2014/main" id="{19C04DE5-4D6A-814E-ADED-F9843BA9B38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" b="17399"/>
          <a:stretch/>
        </p:blipFill>
        <p:spPr>
          <a:xfrm>
            <a:off x="921910" y="465243"/>
            <a:ext cx="6959900" cy="5343065"/>
          </a:xfrm>
          <a:custGeom>
            <a:avLst/>
            <a:gdLst/>
            <a:ahLst/>
            <a:cxnLst/>
            <a:rect l="l" t="t" r="r" b="b"/>
            <a:pathLst>
              <a:path w="7761924" h="5343065">
                <a:moveTo>
                  <a:pt x="3025687" y="76"/>
                </a:moveTo>
                <a:cubicBezTo>
                  <a:pt x="3140786" y="756"/>
                  <a:pt x="3256631" y="6055"/>
                  <a:pt x="3372722" y="16088"/>
                </a:cubicBezTo>
                <a:cubicBezTo>
                  <a:pt x="5230178" y="176616"/>
                  <a:pt x="7761924" y="1424594"/>
                  <a:pt x="7761924" y="3316816"/>
                </a:cubicBezTo>
                <a:cubicBezTo>
                  <a:pt x="7646022" y="5237647"/>
                  <a:pt x="4988715" y="5423921"/>
                  <a:pt x="3701109" y="5320611"/>
                </a:cubicBezTo>
                <a:cubicBezTo>
                  <a:pt x="2413504" y="5217301"/>
                  <a:pt x="351800" y="4486992"/>
                  <a:pt x="36290" y="2696959"/>
                </a:cubicBezTo>
                <a:cubicBezTo>
                  <a:pt x="-259500" y="1018804"/>
                  <a:pt x="1299198" y="-10133"/>
                  <a:pt x="3025687" y="76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40047397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BFE1AD3-B2BC-4567-8B4A-DCB8F90809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D70A28E-4FD8-4474-A206-E15B5EBB3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85801"/>
            <a:ext cx="12188952" cy="521767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DE75AAD-F4A4-4ED2-9A2F-B2412F936C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20008" r="8214" b="52759"/>
          <a:stretch/>
        </p:blipFill>
        <p:spPr>
          <a:xfrm flipV="1">
            <a:off x="2" y="0"/>
            <a:ext cx="12191999" cy="2235323"/>
          </a:xfrm>
          <a:custGeom>
            <a:avLst/>
            <a:gdLst>
              <a:gd name="connsiteX0" fmla="*/ 0 w 12191999"/>
              <a:gd name="connsiteY0" fmla="*/ 2235323 h 2235323"/>
              <a:gd name="connsiteX1" fmla="*/ 12191999 w 12191999"/>
              <a:gd name="connsiteY1" fmla="*/ 2235323 h 2235323"/>
              <a:gd name="connsiteX2" fmla="*/ 12191999 w 12191999"/>
              <a:gd name="connsiteY2" fmla="*/ 0 h 2235323"/>
              <a:gd name="connsiteX3" fmla="*/ 0 w 12191999"/>
              <a:gd name="connsiteY3" fmla="*/ 0 h 2235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2235323">
                <a:moveTo>
                  <a:pt x="0" y="2235323"/>
                </a:moveTo>
                <a:lnTo>
                  <a:pt x="12191999" y="2235323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48085758-3C0F-FA45-87B9-D331E22C3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925" y="1601735"/>
            <a:ext cx="10684151" cy="19919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Variables a considerar 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A20CE0B-92EC-45FD-8F68-38003D6D8C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-1" r="8214" b="80325"/>
          <a:stretch/>
        </p:blipFill>
        <p:spPr>
          <a:xfrm flipV="1">
            <a:off x="0" y="4586080"/>
            <a:ext cx="12191999" cy="1614974"/>
          </a:xfrm>
          <a:custGeom>
            <a:avLst/>
            <a:gdLst>
              <a:gd name="connsiteX0" fmla="*/ 0 w 12191999"/>
              <a:gd name="connsiteY0" fmla="*/ 1614974 h 1614974"/>
              <a:gd name="connsiteX1" fmla="*/ 12191999 w 12191999"/>
              <a:gd name="connsiteY1" fmla="*/ 1614974 h 1614974"/>
              <a:gd name="connsiteX2" fmla="*/ 12191999 w 12191999"/>
              <a:gd name="connsiteY2" fmla="*/ 0 h 1614974"/>
              <a:gd name="connsiteX3" fmla="*/ 0 w 12191999"/>
              <a:gd name="connsiteY3" fmla="*/ 0 h 161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614974">
                <a:moveTo>
                  <a:pt x="0" y="1614974"/>
                </a:moveTo>
                <a:lnTo>
                  <a:pt x="12191999" y="1614974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094C236-CB1C-284B-99C7-D327C64E1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1575" y="3806169"/>
            <a:ext cx="9469211" cy="86563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3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Tres fases del proceso dinámico</a:t>
            </a:r>
          </a:p>
        </p:txBody>
      </p:sp>
    </p:spTree>
    <p:extLst>
      <p:ext uri="{BB962C8B-B14F-4D97-AF65-F5344CB8AC3E}">
        <p14:creationId xmlns:p14="http://schemas.microsoft.com/office/powerpoint/2010/main" val="375930986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D19B1BE-230F-B44F-8523-E393BE62F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s-ES_tradnl" sz="3100">
                <a:solidFill>
                  <a:srgbClr val="FFFFFF"/>
                </a:solidFill>
              </a:rPr>
              <a:t>“Relaciones inconscientes deseadas” </a:t>
            </a:r>
            <a:br>
              <a:rPr lang="es-ES_tradnl" sz="3100">
                <a:solidFill>
                  <a:srgbClr val="FFFFFF"/>
                </a:solidFill>
              </a:rPr>
            </a:br>
            <a:r>
              <a:rPr lang="es-ES_tradnl" sz="3100">
                <a:solidFill>
                  <a:srgbClr val="FFFFFF"/>
                </a:solidFill>
              </a:rPr>
              <a:t>(producto de frustraciones, inclusive tempranas)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C4F285-0FD5-D84C-90DC-EC07DF5846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5354" y="606994"/>
            <a:ext cx="5886567" cy="5230634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ES_tradnl" sz="3200" b="1" dirty="0">
                <a:solidFill>
                  <a:srgbClr val="000000"/>
                </a:solidFill>
              </a:rPr>
              <a:t>Deseos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_tradnl" sz="3200" dirty="0">
                <a:solidFill>
                  <a:srgbClr val="000000"/>
                </a:solidFill>
              </a:rPr>
              <a:t>(relaciones </a:t>
            </a:r>
            <a:r>
              <a:rPr lang="es-ES_tradnl" sz="3200" dirty="0" err="1">
                <a:solidFill>
                  <a:srgbClr val="000000"/>
                </a:solidFill>
              </a:rPr>
              <a:t>objetales</a:t>
            </a:r>
            <a:r>
              <a:rPr lang="es-ES_tradnl" sz="3200" dirty="0">
                <a:solidFill>
                  <a:srgbClr val="000000"/>
                </a:solidFill>
              </a:rPr>
              <a:t> deseadas)</a:t>
            </a:r>
          </a:p>
          <a:p>
            <a:pPr>
              <a:lnSpc>
                <a:spcPct val="150000"/>
              </a:lnSpc>
            </a:pPr>
            <a:r>
              <a:rPr lang="es-ES_tradnl" sz="3200" dirty="0">
                <a:solidFill>
                  <a:srgbClr val="000000"/>
                </a:solidFill>
              </a:rPr>
              <a:t>Infantil exigente, infantil dependiente, etc.</a:t>
            </a:r>
          </a:p>
          <a:p>
            <a:pPr>
              <a:lnSpc>
                <a:spcPct val="150000"/>
              </a:lnSpc>
            </a:pPr>
            <a:r>
              <a:rPr lang="es-ES_tradnl" sz="3200" dirty="0">
                <a:solidFill>
                  <a:srgbClr val="000000"/>
                </a:solidFill>
              </a:rPr>
              <a:t>Dominación sádica, agresiva, </a:t>
            </a:r>
            <a:r>
              <a:rPr lang="es-ES_tradnl" sz="3200" dirty="0" err="1">
                <a:solidFill>
                  <a:srgbClr val="000000"/>
                </a:solidFill>
              </a:rPr>
              <a:t>etc</a:t>
            </a:r>
            <a:endParaRPr lang="es-ES_tradnl" sz="3200" dirty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lang="es-ES_tradnl" sz="3200" dirty="0" err="1">
                <a:solidFill>
                  <a:srgbClr val="000000"/>
                </a:solidFill>
              </a:rPr>
              <a:t>Sadístico</a:t>
            </a:r>
            <a:r>
              <a:rPr lang="es-ES_tradnl" sz="3200" dirty="0">
                <a:solidFill>
                  <a:srgbClr val="000000"/>
                </a:solidFill>
              </a:rPr>
              <a:t>, sexual, </a:t>
            </a:r>
            <a:r>
              <a:rPr lang="es-ES_tradnl" sz="3200" dirty="0" err="1">
                <a:solidFill>
                  <a:srgbClr val="000000"/>
                </a:solidFill>
              </a:rPr>
              <a:t>etc</a:t>
            </a:r>
            <a:r>
              <a:rPr lang="es-ES_tradnl" sz="3200" dirty="0">
                <a:solidFill>
                  <a:srgbClr val="000000"/>
                </a:solidFill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es-ES_tradnl" sz="3200" dirty="0">
                <a:solidFill>
                  <a:srgbClr val="000000"/>
                </a:solidFill>
              </a:rPr>
              <a:t>Rivalidad agresiva, etc. </a:t>
            </a:r>
          </a:p>
        </p:txBody>
      </p:sp>
    </p:spTree>
    <p:extLst>
      <p:ext uri="{BB962C8B-B14F-4D97-AF65-F5344CB8AC3E}">
        <p14:creationId xmlns:p14="http://schemas.microsoft.com/office/powerpoint/2010/main" val="83406406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DBDC8C8C-649A-3B4E-87B5-79B873671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s-ES_tradnl" sz="3100">
                <a:solidFill>
                  <a:srgbClr val="FFFFFF"/>
                </a:solidFill>
              </a:rPr>
              <a:t>“Consecuencias temidas” (principales temores y ansiedades fantaseadas como consecuencia de los deseos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CBE8BF-77C4-2B48-88C7-B79401E94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8506" y="359710"/>
            <a:ext cx="6813586" cy="6138580"/>
          </a:xfrm>
        </p:spPr>
        <p:txBody>
          <a:bodyPr anchor="ctr"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ES_tradnl" b="1" dirty="0">
                <a:solidFill>
                  <a:srgbClr val="000000"/>
                </a:solidFill>
              </a:rPr>
              <a:t>Temores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_tradnl" dirty="0">
                <a:solidFill>
                  <a:srgbClr val="000000"/>
                </a:solidFill>
              </a:rPr>
              <a:t>(Relaciones </a:t>
            </a:r>
            <a:r>
              <a:rPr lang="es-ES_tradnl" dirty="0" err="1">
                <a:solidFill>
                  <a:srgbClr val="000000"/>
                </a:solidFill>
              </a:rPr>
              <a:t>objetales</a:t>
            </a:r>
            <a:r>
              <a:rPr lang="es-ES_tradnl" dirty="0">
                <a:solidFill>
                  <a:srgbClr val="000000"/>
                </a:solidFill>
              </a:rPr>
              <a:t> temidas)</a:t>
            </a:r>
          </a:p>
          <a:p>
            <a:pPr>
              <a:lnSpc>
                <a:spcPct val="150000"/>
              </a:lnSpc>
            </a:pPr>
            <a:r>
              <a:rPr lang="es-ES_tradnl" dirty="0">
                <a:solidFill>
                  <a:srgbClr val="000000"/>
                </a:solidFill>
              </a:rPr>
              <a:t>Falta de desenlace, desenlace positivo, desenlace negativo, etc.</a:t>
            </a:r>
          </a:p>
          <a:p>
            <a:pPr>
              <a:lnSpc>
                <a:spcPct val="150000"/>
              </a:lnSpc>
            </a:pPr>
            <a:r>
              <a:rPr lang="es-ES_tradnl" dirty="0">
                <a:solidFill>
                  <a:srgbClr val="000000"/>
                </a:solidFill>
              </a:rPr>
              <a:t>Pérdida de objeto, destrucción del objeto, etc.</a:t>
            </a:r>
          </a:p>
          <a:p>
            <a:pPr>
              <a:lnSpc>
                <a:spcPct val="150000"/>
              </a:lnSpc>
            </a:pPr>
            <a:r>
              <a:rPr lang="es-ES_tradnl" dirty="0">
                <a:solidFill>
                  <a:srgbClr val="000000"/>
                </a:solidFill>
              </a:rPr>
              <a:t>Privación del afecto, rechazo, abandono, etc.</a:t>
            </a:r>
          </a:p>
          <a:p>
            <a:pPr>
              <a:lnSpc>
                <a:spcPct val="150000"/>
              </a:lnSpc>
            </a:pPr>
            <a:r>
              <a:rPr lang="es-ES_tradnl" dirty="0">
                <a:solidFill>
                  <a:srgbClr val="000000"/>
                </a:solidFill>
              </a:rPr>
              <a:t>Retaliación del objeto: ataque, castración, destrucción, lesión física, etc. </a:t>
            </a:r>
          </a:p>
        </p:txBody>
      </p:sp>
    </p:spTree>
    <p:extLst>
      <p:ext uri="{BB962C8B-B14F-4D97-AF65-F5344CB8AC3E}">
        <p14:creationId xmlns:p14="http://schemas.microsoft.com/office/powerpoint/2010/main" val="141080243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CECB6957-E0F7-A448-A537-AB00A695B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821" y="2053641"/>
            <a:ext cx="4034420" cy="2968064"/>
          </a:xfrm>
        </p:spPr>
        <p:txBody>
          <a:bodyPr>
            <a:normAutofit/>
          </a:bodyPr>
          <a:lstStyle/>
          <a:p>
            <a:r>
              <a:rPr lang="es-ES_tradnl" sz="3100" dirty="0">
                <a:solidFill>
                  <a:srgbClr val="FFFFFF"/>
                </a:solidFill>
              </a:rPr>
              <a:t>“Esfuerzos defensivos” </a:t>
            </a:r>
            <a:br>
              <a:rPr lang="es-ES_tradnl" sz="3100" dirty="0">
                <a:solidFill>
                  <a:srgbClr val="FFFFFF"/>
                </a:solidFill>
              </a:rPr>
            </a:br>
            <a:r>
              <a:rPr lang="es-ES_tradnl" sz="3100" dirty="0">
                <a:solidFill>
                  <a:srgbClr val="FFFFFF"/>
                </a:solidFill>
              </a:rPr>
              <a:t>(Control de los deseos  [a] y evitación de sus consecuencias [b]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68C6089-6A52-A34C-AFC4-EF49BBA260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4548" y="350519"/>
            <a:ext cx="6602632" cy="5990319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es-ES_tradnl" dirty="0">
                <a:solidFill>
                  <a:srgbClr val="000000"/>
                </a:solidFill>
              </a:rPr>
              <a:t>Defensas </a:t>
            </a:r>
          </a:p>
          <a:p>
            <a:pPr marL="0" indent="0">
              <a:buNone/>
            </a:pPr>
            <a:r>
              <a:rPr lang="es-ES_tradnl" dirty="0">
                <a:solidFill>
                  <a:srgbClr val="000000"/>
                </a:solidFill>
              </a:rPr>
              <a:t>(Relaciones </a:t>
            </a:r>
            <a:r>
              <a:rPr lang="es-ES_tradnl" dirty="0" err="1">
                <a:solidFill>
                  <a:srgbClr val="000000"/>
                </a:solidFill>
              </a:rPr>
              <a:t>objetales</a:t>
            </a:r>
            <a:r>
              <a:rPr lang="es-ES_tradnl" dirty="0">
                <a:solidFill>
                  <a:srgbClr val="000000"/>
                </a:solidFill>
              </a:rPr>
              <a:t> defensivas)</a:t>
            </a:r>
          </a:p>
          <a:p>
            <a:pPr marL="0" indent="0">
              <a:buNone/>
            </a:pPr>
            <a:endParaRPr lang="es-ES_tradnl" dirty="0">
              <a:solidFill>
                <a:srgbClr val="000000"/>
              </a:solidFill>
            </a:endParaRPr>
          </a:p>
          <a:p>
            <a:pPr>
              <a:lnSpc>
                <a:spcPct val="114000"/>
              </a:lnSpc>
            </a:pPr>
            <a:r>
              <a:rPr lang="es-ES_tradnl" dirty="0">
                <a:solidFill>
                  <a:srgbClr val="000000"/>
                </a:solidFill>
              </a:rPr>
              <a:t>Proyección hipervigilancia, omnipotencia</a:t>
            </a:r>
          </a:p>
          <a:p>
            <a:pPr>
              <a:lnSpc>
                <a:spcPct val="114000"/>
              </a:lnSpc>
            </a:pPr>
            <a:r>
              <a:rPr lang="es-ES_tradnl" dirty="0">
                <a:solidFill>
                  <a:srgbClr val="000000"/>
                </a:solidFill>
              </a:rPr>
              <a:t>Disociación, negación, represión, intelectualización </a:t>
            </a:r>
          </a:p>
          <a:p>
            <a:pPr>
              <a:lnSpc>
                <a:spcPct val="114000"/>
              </a:lnSpc>
            </a:pPr>
            <a:r>
              <a:rPr lang="es-ES_tradnl" dirty="0">
                <a:solidFill>
                  <a:srgbClr val="000000"/>
                </a:solidFill>
              </a:rPr>
              <a:t>Pasividad, evitación, evasión, renunciamiento.</a:t>
            </a:r>
          </a:p>
          <a:p>
            <a:pPr>
              <a:lnSpc>
                <a:spcPct val="114000"/>
              </a:lnSpc>
            </a:pPr>
            <a:r>
              <a:rPr lang="es-ES_tradnl" dirty="0">
                <a:solidFill>
                  <a:srgbClr val="000000"/>
                </a:solidFill>
              </a:rPr>
              <a:t>Impotencia, masoquismo, síntomas físicos.</a:t>
            </a:r>
          </a:p>
          <a:p>
            <a:pPr>
              <a:lnSpc>
                <a:spcPct val="114000"/>
              </a:lnSpc>
            </a:pPr>
            <a:r>
              <a:rPr lang="es-ES_tradnl" dirty="0">
                <a:solidFill>
                  <a:srgbClr val="000000"/>
                </a:solidFill>
              </a:rPr>
              <a:t>Esfuerzos </a:t>
            </a:r>
            <a:r>
              <a:rPr lang="es-ES_tradnl" dirty="0" err="1">
                <a:solidFill>
                  <a:srgbClr val="000000"/>
                </a:solidFill>
              </a:rPr>
              <a:t>reparatorios</a:t>
            </a:r>
            <a:r>
              <a:rPr lang="es-ES_tradnl" dirty="0">
                <a:solidFill>
                  <a:srgbClr val="000000"/>
                </a:solidFill>
              </a:rPr>
              <a:t>.</a:t>
            </a:r>
          </a:p>
          <a:p>
            <a:pPr>
              <a:lnSpc>
                <a:spcPct val="114000"/>
              </a:lnSpc>
            </a:pPr>
            <a:r>
              <a:rPr lang="es-ES_tradnl" dirty="0">
                <a:solidFill>
                  <a:srgbClr val="000000"/>
                </a:solidFill>
              </a:rPr>
              <a:t>Etc. </a:t>
            </a:r>
          </a:p>
        </p:txBody>
      </p:sp>
    </p:spTree>
    <p:extLst>
      <p:ext uri="{BB962C8B-B14F-4D97-AF65-F5344CB8AC3E}">
        <p14:creationId xmlns:p14="http://schemas.microsoft.com/office/powerpoint/2010/main" val="165640606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Marcador de contenido 8">
            <a:extLst>
              <a:ext uri="{FF2B5EF4-FFF2-40B4-BE49-F238E27FC236}">
                <a16:creationId xmlns:a16="http://schemas.microsoft.com/office/drawing/2014/main" id="{8229D2AD-7F05-1448-A3C4-571247D462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89120" y="317798"/>
            <a:ext cx="4312920" cy="6096078"/>
          </a:xfrm>
        </p:spPr>
      </p:pic>
    </p:spTree>
    <p:extLst>
      <p:ext uri="{BB962C8B-B14F-4D97-AF65-F5344CB8AC3E}">
        <p14:creationId xmlns:p14="http://schemas.microsoft.com/office/powerpoint/2010/main" val="332825154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Imagen que contiene texto&#10;&#10;Descripción generada automáticamente">
            <a:extLst>
              <a:ext uri="{FF2B5EF4-FFF2-40B4-BE49-F238E27FC236}">
                <a16:creationId xmlns:a16="http://schemas.microsoft.com/office/drawing/2014/main" id="{1C58CD5F-33D2-A741-B895-4BDFD98EAFE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10" r="2736" b="2534"/>
          <a:stretch/>
        </p:blipFill>
        <p:spPr>
          <a:xfrm rot="16200000">
            <a:off x="2836347" y="-906236"/>
            <a:ext cx="6230834" cy="8670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11059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Captura de pantalla de un celular con texto&#10;&#10;Descripción generada automáticamente">
            <a:extLst>
              <a:ext uri="{FF2B5EF4-FFF2-40B4-BE49-F238E27FC236}">
                <a16:creationId xmlns:a16="http://schemas.microsoft.com/office/drawing/2014/main" id="{B6C3F82E-8B9A-E64C-B169-5F95B80C16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0013" y="0"/>
            <a:ext cx="485197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81857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DCB65583-1A75-B44C-BBD6-F69ECAA26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s-ES_tradnl" b="1">
                <a:solidFill>
                  <a:srgbClr val="FFFFFF"/>
                </a:solidFill>
              </a:rPr>
              <a:t>Análisis del TRO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F5AD863-DDDA-B046-A615-30B334632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es-ES_tradnl" sz="2400">
                <a:solidFill>
                  <a:srgbClr val="000000"/>
                </a:solidFill>
                <a:latin typeface="Abadi" panose="020F0502020204030204" pitchFamily="34" charset="0"/>
              </a:rPr>
              <a:t>Conocer la Historia del examinado </a:t>
            </a:r>
          </a:p>
          <a:p>
            <a:r>
              <a:rPr lang="es-ES_tradnl" sz="2400">
                <a:solidFill>
                  <a:srgbClr val="000000"/>
                </a:solidFill>
                <a:latin typeface="Abadi" panose="020F0502020204030204" pitchFamily="34" charset="0"/>
              </a:rPr>
              <a:t>La conducta durante la prueba </a:t>
            </a:r>
          </a:p>
          <a:p>
            <a:r>
              <a:rPr lang="es-ES_tradnl" sz="2400">
                <a:solidFill>
                  <a:srgbClr val="000000"/>
                </a:solidFill>
                <a:latin typeface="Abadi" panose="020F0502020204030204" pitchFamily="34" charset="0"/>
              </a:rPr>
              <a:t>El registro de la verbalización </a:t>
            </a:r>
          </a:p>
          <a:p>
            <a:endParaRPr lang="es-ES_tradnl" sz="2400">
              <a:solidFill>
                <a:srgbClr val="000000"/>
              </a:solidFill>
              <a:latin typeface="Abadi" panose="020F0502020204030204" pitchFamily="34" charset="0"/>
            </a:endParaRPr>
          </a:p>
          <a:p>
            <a:r>
              <a:rPr lang="es-ES_tradnl" sz="2400">
                <a:solidFill>
                  <a:srgbClr val="000000"/>
                </a:solidFill>
                <a:latin typeface="Abadi" panose="020F0502020204030204" pitchFamily="34" charset="0"/>
              </a:rPr>
              <a:t>Contenido Humano</a:t>
            </a:r>
          </a:p>
          <a:p>
            <a:r>
              <a:rPr lang="es-ES_tradnl" sz="2400">
                <a:solidFill>
                  <a:srgbClr val="000000"/>
                </a:solidFill>
                <a:latin typeface="Abadi" panose="020F0502020204030204" pitchFamily="34" charset="0"/>
              </a:rPr>
              <a:t>Contenido de Realidad</a:t>
            </a:r>
          </a:p>
          <a:p>
            <a:r>
              <a:rPr lang="es-ES_tradnl" sz="2400">
                <a:solidFill>
                  <a:srgbClr val="000000"/>
                </a:solidFill>
                <a:latin typeface="Abadi" panose="020F0502020204030204" pitchFamily="34" charset="0"/>
              </a:rPr>
              <a:t>Contexto de realidad</a:t>
            </a:r>
          </a:p>
          <a:p>
            <a:r>
              <a:rPr lang="es-ES_tradnl" sz="2400">
                <a:solidFill>
                  <a:srgbClr val="000000"/>
                </a:solidFill>
                <a:latin typeface="Abadi" panose="020F0502020204030204" pitchFamily="34" charset="0"/>
              </a:rPr>
              <a:t>Sistema tensional Inconsciente Dominante</a:t>
            </a:r>
          </a:p>
        </p:txBody>
      </p:sp>
      <p:sp>
        <p:nvSpPr>
          <p:cNvPr id="4" name="Abrir llave 3">
            <a:extLst>
              <a:ext uri="{FF2B5EF4-FFF2-40B4-BE49-F238E27FC236}">
                <a16:creationId xmlns:a16="http://schemas.microsoft.com/office/drawing/2014/main" id="{DE461D37-09E6-D547-AAC2-3C42AC608752}"/>
              </a:ext>
            </a:extLst>
          </p:cNvPr>
          <p:cNvSpPr/>
          <p:nvPr/>
        </p:nvSpPr>
        <p:spPr>
          <a:xfrm>
            <a:off x="5136694" y="978108"/>
            <a:ext cx="794479" cy="4901784"/>
          </a:xfrm>
          <a:prstGeom prst="leftBrace">
            <a:avLst>
              <a:gd name="adj1" fmla="val 10220"/>
              <a:gd name="adj2" fmla="val 50000"/>
            </a:avLst>
          </a:prstGeom>
          <a:ln w="762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_tradnl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60250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F7D788E-2C1B-4EF4-8719-12613771FF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452"/>
          </a:xfrm>
          <a:prstGeom prst="rect">
            <a:avLst/>
          </a:prstGeom>
          <a:solidFill>
            <a:srgbClr val="4040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7F7E4B7-C278-DC4D-955A-612AA6D1F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4949" y="3499076"/>
            <a:ext cx="6053558" cy="242477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Contenido Humano 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C54E824-C0F4-480B-BC88-689F50C45F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6199" y="548"/>
            <a:ext cx="4349752" cy="3142889"/>
          </a:xfrm>
          <a:custGeom>
            <a:avLst/>
            <a:gdLst>
              <a:gd name="connsiteX0" fmla="*/ 229420 w 4349752"/>
              <a:gd name="connsiteY0" fmla="*/ 0 h 3142889"/>
              <a:gd name="connsiteX1" fmla="*/ 4120333 w 4349752"/>
              <a:gd name="connsiteY1" fmla="*/ 0 h 3142889"/>
              <a:gd name="connsiteX2" fmla="*/ 4178840 w 4349752"/>
              <a:gd name="connsiteY2" fmla="*/ 121453 h 3142889"/>
              <a:gd name="connsiteX3" fmla="*/ 4349752 w 4349752"/>
              <a:gd name="connsiteY3" fmla="*/ 968013 h 3142889"/>
              <a:gd name="connsiteX4" fmla="*/ 2174876 w 4349752"/>
              <a:gd name="connsiteY4" fmla="*/ 3142889 h 3142889"/>
              <a:gd name="connsiteX5" fmla="*/ 0 w 4349752"/>
              <a:gd name="connsiteY5" fmla="*/ 968013 h 3142889"/>
              <a:gd name="connsiteX6" fmla="*/ 170913 w 4349752"/>
              <a:gd name="connsiteY6" fmla="*/ 121453 h 3142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49752" h="3142889">
                <a:moveTo>
                  <a:pt x="229420" y="0"/>
                </a:moveTo>
                <a:lnTo>
                  <a:pt x="4120333" y="0"/>
                </a:lnTo>
                <a:lnTo>
                  <a:pt x="4178840" y="121453"/>
                </a:lnTo>
                <a:cubicBezTo>
                  <a:pt x="4288894" y="381652"/>
                  <a:pt x="4349752" y="667725"/>
                  <a:pt x="4349752" y="968013"/>
                </a:cubicBezTo>
                <a:cubicBezTo>
                  <a:pt x="4349752" y="2169164"/>
                  <a:pt x="3376027" y="3142889"/>
                  <a:pt x="2174876" y="3142889"/>
                </a:cubicBezTo>
                <a:cubicBezTo>
                  <a:pt x="973725" y="3142889"/>
                  <a:pt x="0" y="2169164"/>
                  <a:pt x="0" y="968013"/>
                </a:cubicBezTo>
                <a:cubicBezTo>
                  <a:pt x="0" y="667725"/>
                  <a:pt x="60858" y="381652"/>
                  <a:pt x="170913" y="12145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8DEA6A1-FC5C-4E6E-BBBF-7E472949B3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3759" y="1421356"/>
            <a:ext cx="4538241" cy="5436644"/>
          </a:xfrm>
          <a:custGeom>
            <a:avLst/>
            <a:gdLst>
              <a:gd name="connsiteX0" fmla="*/ 3084645 w 4538241"/>
              <a:gd name="connsiteY0" fmla="*/ 0 h 5436644"/>
              <a:gd name="connsiteX1" fmla="*/ 4285328 w 4538241"/>
              <a:gd name="connsiteY1" fmla="*/ 242407 h 5436644"/>
              <a:gd name="connsiteX2" fmla="*/ 4538241 w 4538241"/>
              <a:gd name="connsiteY2" fmla="*/ 364242 h 5436644"/>
              <a:gd name="connsiteX3" fmla="*/ 4538241 w 4538241"/>
              <a:gd name="connsiteY3" fmla="*/ 5436644 h 5436644"/>
              <a:gd name="connsiteX4" fmla="*/ 1091428 w 4538241"/>
              <a:gd name="connsiteY4" fmla="*/ 5436644 h 5436644"/>
              <a:gd name="connsiteX5" fmla="*/ 903472 w 4538241"/>
              <a:gd name="connsiteY5" fmla="*/ 5265818 h 5436644"/>
              <a:gd name="connsiteX6" fmla="*/ 0 w 4538241"/>
              <a:gd name="connsiteY6" fmla="*/ 3084645 h 5436644"/>
              <a:gd name="connsiteX7" fmla="*/ 3084645 w 4538241"/>
              <a:gd name="connsiteY7" fmla="*/ 0 h 5436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38241" h="5436644">
                <a:moveTo>
                  <a:pt x="3084645" y="0"/>
                </a:moveTo>
                <a:cubicBezTo>
                  <a:pt x="3510546" y="0"/>
                  <a:pt x="3916286" y="86315"/>
                  <a:pt x="4285328" y="242407"/>
                </a:cubicBezTo>
                <a:lnTo>
                  <a:pt x="4538241" y="364242"/>
                </a:lnTo>
                <a:lnTo>
                  <a:pt x="4538241" y="5436644"/>
                </a:lnTo>
                <a:lnTo>
                  <a:pt x="1091428" y="5436644"/>
                </a:lnTo>
                <a:lnTo>
                  <a:pt x="903472" y="5265818"/>
                </a:lnTo>
                <a:cubicBezTo>
                  <a:pt x="345261" y="4707608"/>
                  <a:pt x="0" y="3936446"/>
                  <a:pt x="0" y="3084645"/>
                </a:cubicBezTo>
                <a:cubicBezTo>
                  <a:pt x="0" y="1381043"/>
                  <a:pt x="1381043" y="0"/>
                  <a:pt x="3084645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6AAAC3B-1954-46B7-BBAC-27DFF5B529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9395" y="0"/>
            <a:ext cx="4023360" cy="2980240"/>
          </a:xfrm>
          <a:custGeom>
            <a:avLst/>
            <a:gdLst>
              <a:gd name="connsiteX0" fmla="*/ 248676 w 4023360"/>
              <a:gd name="connsiteY0" fmla="*/ 0 h 2980240"/>
              <a:gd name="connsiteX1" fmla="*/ 3774684 w 4023360"/>
              <a:gd name="connsiteY1" fmla="*/ 0 h 2980240"/>
              <a:gd name="connsiteX2" fmla="*/ 3780561 w 4023360"/>
              <a:gd name="connsiteY2" fmla="*/ 9674 h 2980240"/>
              <a:gd name="connsiteX3" fmla="*/ 4023360 w 4023360"/>
              <a:gd name="connsiteY3" fmla="*/ 968560 h 2980240"/>
              <a:gd name="connsiteX4" fmla="*/ 2011680 w 4023360"/>
              <a:gd name="connsiteY4" fmla="*/ 2980240 h 2980240"/>
              <a:gd name="connsiteX5" fmla="*/ 0 w 4023360"/>
              <a:gd name="connsiteY5" fmla="*/ 968560 h 2980240"/>
              <a:gd name="connsiteX6" fmla="*/ 242799 w 4023360"/>
              <a:gd name="connsiteY6" fmla="*/ 9674 h 2980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23360" h="2980240">
                <a:moveTo>
                  <a:pt x="248676" y="0"/>
                </a:moveTo>
                <a:lnTo>
                  <a:pt x="3774684" y="0"/>
                </a:lnTo>
                <a:lnTo>
                  <a:pt x="3780561" y="9674"/>
                </a:lnTo>
                <a:cubicBezTo>
                  <a:pt x="3935405" y="294716"/>
                  <a:pt x="4023360" y="621366"/>
                  <a:pt x="4023360" y="968560"/>
                </a:cubicBezTo>
                <a:cubicBezTo>
                  <a:pt x="4023360" y="2079580"/>
                  <a:pt x="3122700" y="2980240"/>
                  <a:pt x="2011680" y="2980240"/>
                </a:cubicBezTo>
                <a:cubicBezTo>
                  <a:pt x="900660" y="2980240"/>
                  <a:pt x="0" y="2079580"/>
                  <a:pt x="0" y="968560"/>
                </a:cubicBezTo>
                <a:cubicBezTo>
                  <a:pt x="0" y="621366"/>
                  <a:pt x="87955" y="294716"/>
                  <a:pt x="242799" y="967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766AF55-F963-034A-B911-26FFBF1E15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5161" y="356187"/>
            <a:ext cx="2878409" cy="179228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z="2000"/>
              <a:t>Criterio: ¿Cómo puebla el examinado su mundo?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A5AD6500-BB62-4AAC-9D2F-C10DDC90C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16897" y="1584494"/>
            <a:ext cx="4375105" cy="5273507"/>
          </a:xfrm>
          <a:custGeom>
            <a:avLst/>
            <a:gdLst>
              <a:gd name="connsiteX0" fmla="*/ 2921508 w 4375105"/>
              <a:gd name="connsiteY0" fmla="*/ 0 h 5273507"/>
              <a:gd name="connsiteX1" fmla="*/ 4314072 w 4375105"/>
              <a:gd name="connsiteY1" fmla="*/ 352611 h 5273507"/>
              <a:gd name="connsiteX2" fmla="*/ 4375105 w 4375105"/>
              <a:gd name="connsiteY2" fmla="*/ 389689 h 5273507"/>
              <a:gd name="connsiteX3" fmla="*/ 4375105 w 4375105"/>
              <a:gd name="connsiteY3" fmla="*/ 5273507 h 5273507"/>
              <a:gd name="connsiteX4" fmla="*/ 1193705 w 4375105"/>
              <a:gd name="connsiteY4" fmla="*/ 5273507 h 5273507"/>
              <a:gd name="connsiteX5" fmla="*/ 1063158 w 4375105"/>
              <a:gd name="connsiteY5" fmla="*/ 5175886 h 5273507"/>
              <a:gd name="connsiteX6" fmla="*/ 0 w 4375105"/>
              <a:gd name="connsiteY6" fmla="*/ 2921508 h 5273507"/>
              <a:gd name="connsiteX7" fmla="*/ 2921508 w 4375105"/>
              <a:gd name="connsiteY7" fmla="*/ 0 h 5273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75105" h="5273507">
                <a:moveTo>
                  <a:pt x="2921508" y="0"/>
                </a:moveTo>
                <a:cubicBezTo>
                  <a:pt x="3425728" y="0"/>
                  <a:pt x="3900114" y="127735"/>
                  <a:pt x="4314072" y="352611"/>
                </a:cubicBezTo>
                <a:lnTo>
                  <a:pt x="4375105" y="389689"/>
                </a:lnTo>
                <a:lnTo>
                  <a:pt x="4375105" y="5273507"/>
                </a:lnTo>
                <a:lnTo>
                  <a:pt x="1193705" y="5273507"/>
                </a:lnTo>
                <a:lnTo>
                  <a:pt x="1063158" y="5175886"/>
                </a:lnTo>
                <a:cubicBezTo>
                  <a:pt x="413861" y="4640038"/>
                  <a:pt x="0" y="3829104"/>
                  <a:pt x="0" y="2921508"/>
                </a:cubicBezTo>
                <a:cubicBezTo>
                  <a:pt x="0" y="1308004"/>
                  <a:pt x="1308004" y="0"/>
                  <a:pt x="292150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480150D9-EE60-3744-80D0-369B00CE5257}"/>
              </a:ext>
            </a:extLst>
          </p:cNvPr>
          <p:cNvSpPr txBox="1">
            <a:spLocks/>
          </p:cNvSpPr>
          <p:nvPr/>
        </p:nvSpPr>
        <p:spPr>
          <a:xfrm>
            <a:off x="8386139" y="3143438"/>
            <a:ext cx="3474621" cy="27804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/>
              <a:t>Informa = el esquema interno de las relaciones objetales</a:t>
            </a:r>
          </a:p>
        </p:txBody>
      </p:sp>
    </p:spTree>
    <p:extLst>
      <p:ext uri="{BB962C8B-B14F-4D97-AF65-F5344CB8AC3E}">
        <p14:creationId xmlns:p14="http://schemas.microsoft.com/office/powerpoint/2010/main" val="125685558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091D1DB-467E-004A-98E4-1BC164AE0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r>
              <a:rPr lang="es-ES_tradnl" sz="4000">
                <a:solidFill>
                  <a:srgbClr val="FFFFFF"/>
                </a:solidFill>
              </a:rPr>
              <a:t>Variables: Personajes, roles, relaciones</a:t>
            </a:r>
          </a:p>
        </p:txBody>
      </p:sp>
      <p:sp>
        <p:nvSpPr>
          <p:cNvPr id="27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FCECD89-6DAC-B94F-9EED-69083FD0A6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ctr">
            <a:normAutofit/>
          </a:bodyPr>
          <a:lstStyle/>
          <a:p>
            <a:r>
              <a:rPr lang="es-ES_tradnl" sz="2400">
                <a:solidFill>
                  <a:srgbClr val="FEFFFF"/>
                </a:solidFill>
              </a:rPr>
              <a:t>Parental, conyugal, paterno-filial, etc</a:t>
            </a:r>
          </a:p>
          <a:p>
            <a:r>
              <a:rPr lang="es-ES_tradnl" sz="2400">
                <a:solidFill>
                  <a:srgbClr val="FEFFFF"/>
                </a:solidFill>
              </a:rPr>
              <a:t>Idealizado, amistoso, rechazante, agresivo, etc</a:t>
            </a:r>
          </a:p>
          <a:p>
            <a:r>
              <a:rPr lang="es-ES_tradnl" sz="2400">
                <a:solidFill>
                  <a:srgbClr val="FEFFFF"/>
                </a:solidFill>
              </a:rPr>
              <a:t>Pasivo, atemorizado, perseguido, víctima, culpable, etc.</a:t>
            </a:r>
          </a:p>
          <a:p>
            <a:r>
              <a:rPr lang="es-ES_tradnl" sz="2400">
                <a:solidFill>
                  <a:srgbClr val="FEFFFF"/>
                </a:solidFill>
              </a:rPr>
              <a:t>Feliz, Introvertido, triste, trágico, etc.</a:t>
            </a:r>
          </a:p>
        </p:txBody>
      </p:sp>
    </p:spTree>
    <p:extLst>
      <p:ext uri="{BB962C8B-B14F-4D97-AF65-F5344CB8AC3E}">
        <p14:creationId xmlns:p14="http://schemas.microsoft.com/office/powerpoint/2010/main" val="67503661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F7D788E-2C1B-4EF4-8719-12613771FF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452"/>
          </a:xfrm>
          <a:prstGeom prst="rect">
            <a:avLst/>
          </a:prstGeom>
          <a:solidFill>
            <a:srgbClr val="4040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31D0789-790F-8247-8192-5A6DCF23D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4949" y="3499076"/>
            <a:ext cx="6053558" cy="242477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Contenido de Realidad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C54E824-C0F4-480B-BC88-689F50C45F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6199" y="548"/>
            <a:ext cx="4349752" cy="3142889"/>
          </a:xfrm>
          <a:custGeom>
            <a:avLst/>
            <a:gdLst>
              <a:gd name="connsiteX0" fmla="*/ 229420 w 4349752"/>
              <a:gd name="connsiteY0" fmla="*/ 0 h 3142889"/>
              <a:gd name="connsiteX1" fmla="*/ 4120333 w 4349752"/>
              <a:gd name="connsiteY1" fmla="*/ 0 h 3142889"/>
              <a:gd name="connsiteX2" fmla="*/ 4178840 w 4349752"/>
              <a:gd name="connsiteY2" fmla="*/ 121453 h 3142889"/>
              <a:gd name="connsiteX3" fmla="*/ 4349752 w 4349752"/>
              <a:gd name="connsiteY3" fmla="*/ 968013 h 3142889"/>
              <a:gd name="connsiteX4" fmla="*/ 2174876 w 4349752"/>
              <a:gd name="connsiteY4" fmla="*/ 3142889 h 3142889"/>
              <a:gd name="connsiteX5" fmla="*/ 0 w 4349752"/>
              <a:gd name="connsiteY5" fmla="*/ 968013 h 3142889"/>
              <a:gd name="connsiteX6" fmla="*/ 170913 w 4349752"/>
              <a:gd name="connsiteY6" fmla="*/ 121453 h 3142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49752" h="3142889">
                <a:moveTo>
                  <a:pt x="229420" y="0"/>
                </a:moveTo>
                <a:lnTo>
                  <a:pt x="4120333" y="0"/>
                </a:lnTo>
                <a:lnTo>
                  <a:pt x="4178840" y="121453"/>
                </a:lnTo>
                <a:cubicBezTo>
                  <a:pt x="4288894" y="381652"/>
                  <a:pt x="4349752" y="667725"/>
                  <a:pt x="4349752" y="968013"/>
                </a:cubicBezTo>
                <a:cubicBezTo>
                  <a:pt x="4349752" y="2169164"/>
                  <a:pt x="3376027" y="3142889"/>
                  <a:pt x="2174876" y="3142889"/>
                </a:cubicBezTo>
                <a:cubicBezTo>
                  <a:pt x="973725" y="3142889"/>
                  <a:pt x="0" y="2169164"/>
                  <a:pt x="0" y="968013"/>
                </a:cubicBezTo>
                <a:cubicBezTo>
                  <a:pt x="0" y="667725"/>
                  <a:pt x="60858" y="381652"/>
                  <a:pt x="170913" y="12145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8DEA6A1-FC5C-4E6E-BBBF-7E472949B3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3759" y="1421356"/>
            <a:ext cx="4538241" cy="5436644"/>
          </a:xfrm>
          <a:custGeom>
            <a:avLst/>
            <a:gdLst>
              <a:gd name="connsiteX0" fmla="*/ 3084645 w 4538241"/>
              <a:gd name="connsiteY0" fmla="*/ 0 h 5436644"/>
              <a:gd name="connsiteX1" fmla="*/ 4285328 w 4538241"/>
              <a:gd name="connsiteY1" fmla="*/ 242407 h 5436644"/>
              <a:gd name="connsiteX2" fmla="*/ 4538241 w 4538241"/>
              <a:gd name="connsiteY2" fmla="*/ 364242 h 5436644"/>
              <a:gd name="connsiteX3" fmla="*/ 4538241 w 4538241"/>
              <a:gd name="connsiteY3" fmla="*/ 5436644 h 5436644"/>
              <a:gd name="connsiteX4" fmla="*/ 1091428 w 4538241"/>
              <a:gd name="connsiteY4" fmla="*/ 5436644 h 5436644"/>
              <a:gd name="connsiteX5" fmla="*/ 903472 w 4538241"/>
              <a:gd name="connsiteY5" fmla="*/ 5265818 h 5436644"/>
              <a:gd name="connsiteX6" fmla="*/ 0 w 4538241"/>
              <a:gd name="connsiteY6" fmla="*/ 3084645 h 5436644"/>
              <a:gd name="connsiteX7" fmla="*/ 3084645 w 4538241"/>
              <a:gd name="connsiteY7" fmla="*/ 0 h 5436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38241" h="5436644">
                <a:moveTo>
                  <a:pt x="3084645" y="0"/>
                </a:moveTo>
                <a:cubicBezTo>
                  <a:pt x="3510546" y="0"/>
                  <a:pt x="3916286" y="86315"/>
                  <a:pt x="4285328" y="242407"/>
                </a:cubicBezTo>
                <a:lnTo>
                  <a:pt x="4538241" y="364242"/>
                </a:lnTo>
                <a:lnTo>
                  <a:pt x="4538241" y="5436644"/>
                </a:lnTo>
                <a:lnTo>
                  <a:pt x="1091428" y="5436644"/>
                </a:lnTo>
                <a:lnTo>
                  <a:pt x="903472" y="5265818"/>
                </a:lnTo>
                <a:cubicBezTo>
                  <a:pt x="345261" y="4707608"/>
                  <a:pt x="0" y="3936446"/>
                  <a:pt x="0" y="3084645"/>
                </a:cubicBezTo>
                <a:cubicBezTo>
                  <a:pt x="0" y="1381043"/>
                  <a:pt x="1381043" y="0"/>
                  <a:pt x="3084645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6AAAC3B-1954-46B7-BBAC-27DFF5B529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9395" y="0"/>
            <a:ext cx="4023360" cy="2980240"/>
          </a:xfrm>
          <a:custGeom>
            <a:avLst/>
            <a:gdLst>
              <a:gd name="connsiteX0" fmla="*/ 248676 w 4023360"/>
              <a:gd name="connsiteY0" fmla="*/ 0 h 2980240"/>
              <a:gd name="connsiteX1" fmla="*/ 3774684 w 4023360"/>
              <a:gd name="connsiteY1" fmla="*/ 0 h 2980240"/>
              <a:gd name="connsiteX2" fmla="*/ 3780561 w 4023360"/>
              <a:gd name="connsiteY2" fmla="*/ 9674 h 2980240"/>
              <a:gd name="connsiteX3" fmla="*/ 4023360 w 4023360"/>
              <a:gd name="connsiteY3" fmla="*/ 968560 h 2980240"/>
              <a:gd name="connsiteX4" fmla="*/ 2011680 w 4023360"/>
              <a:gd name="connsiteY4" fmla="*/ 2980240 h 2980240"/>
              <a:gd name="connsiteX5" fmla="*/ 0 w 4023360"/>
              <a:gd name="connsiteY5" fmla="*/ 968560 h 2980240"/>
              <a:gd name="connsiteX6" fmla="*/ 242799 w 4023360"/>
              <a:gd name="connsiteY6" fmla="*/ 9674 h 2980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23360" h="2980240">
                <a:moveTo>
                  <a:pt x="248676" y="0"/>
                </a:moveTo>
                <a:lnTo>
                  <a:pt x="3774684" y="0"/>
                </a:lnTo>
                <a:lnTo>
                  <a:pt x="3780561" y="9674"/>
                </a:lnTo>
                <a:cubicBezTo>
                  <a:pt x="3935405" y="294716"/>
                  <a:pt x="4023360" y="621366"/>
                  <a:pt x="4023360" y="968560"/>
                </a:cubicBezTo>
                <a:cubicBezTo>
                  <a:pt x="4023360" y="2079580"/>
                  <a:pt x="3122700" y="2980240"/>
                  <a:pt x="2011680" y="2980240"/>
                </a:cubicBezTo>
                <a:cubicBezTo>
                  <a:pt x="900660" y="2980240"/>
                  <a:pt x="0" y="2079580"/>
                  <a:pt x="0" y="968560"/>
                </a:cubicBezTo>
                <a:cubicBezTo>
                  <a:pt x="0" y="621366"/>
                  <a:pt x="87955" y="294716"/>
                  <a:pt x="242799" y="967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3DE9F32-D4BF-CF48-B9CF-1E8402097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7537" y="292093"/>
            <a:ext cx="3702080" cy="179228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Criterio: ¿Cómo estructura - ajuste, desvío – la realidad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A5AD6500-BB62-4AAC-9D2F-C10DDC90C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16897" y="1584494"/>
            <a:ext cx="4375105" cy="5273507"/>
          </a:xfrm>
          <a:custGeom>
            <a:avLst/>
            <a:gdLst>
              <a:gd name="connsiteX0" fmla="*/ 2921508 w 4375105"/>
              <a:gd name="connsiteY0" fmla="*/ 0 h 5273507"/>
              <a:gd name="connsiteX1" fmla="*/ 4314072 w 4375105"/>
              <a:gd name="connsiteY1" fmla="*/ 352611 h 5273507"/>
              <a:gd name="connsiteX2" fmla="*/ 4375105 w 4375105"/>
              <a:gd name="connsiteY2" fmla="*/ 389689 h 5273507"/>
              <a:gd name="connsiteX3" fmla="*/ 4375105 w 4375105"/>
              <a:gd name="connsiteY3" fmla="*/ 5273507 h 5273507"/>
              <a:gd name="connsiteX4" fmla="*/ 1193705 w 4375105"/>
              <a:gd name="connsiteY4" fmla="*/ 5273507 h 5273507"/>
              <a:gd name="connsiteX5" fmla="*/ 1063158 w 4375105"/>
              <a:gd name="connsiteY5" fmla="*/ 5175886 h 5273507"/>
              <a:gd name="connsiteX6" fmla="*/ 0 w 4375105"/>
              <a:gd name="connsiteY6" fmla="*/ 2921508 h 5273507"/>
              <a:gd name="connsiteX7" fmla="*/ 2921508 w 4375105"/>
              <a:gd name="connsiteY7" fmla="*/ 0 h 5273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75105" h="5273507">
                <a:moveTo>
                  <a:pt x="2921508" y="0"/>
                </a:moveTo>
                <a:cubicBezTo>
                  <a:pt x="3425728" y="0"/>
                  <a:pt x="3900114" y="127735"/>
                  <a:pt x="4314072" y="352611"/>
                </a:cubicBezTo>
                <a:lnTo>
                  <a:pt x="4375105" y="389689"/>
                </a:lnTo>
                <a:lnTo>
                  <a:pt x="4375105" y="5273507"/>
                </a:lnTo>
                <a:lnTo>
                  <a:pt x="1193705" y="5273507"/>
                </a:lnTo>
                <a:lnTo>
                  <a:pt x="1063158" y="5175886"/>
                </a:lnTo>
                <a:cubicBezTo>
                  <a:pt x="413861" y="4640038"/>
                  <a:pt x="0" y="3829104"/>
                  <a:pt x="0" y="2921508"/>
                </a:cubicBezTo>
                <a:cubicBezTo>
                  <a:pt x="0" y="1308004"/>
                  <a:pt x="1308004" y="0"/>
                  <a:pt x="292150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3BE28B0F-326C-6648-94A1-B25551F2AD7B}"/>
              </a:ext>
            </a:extLst>
          </p:cNvPr>
          <p:cNvSpPr txBox="1">
            <a:spLocks/>
          </p:cNvSpPr>
          <p:nvPr/>
        </p:nvSpPr>
        <p:spPr>
          <a:xfrm>
            <a:off x="8386139" y="3143438"/>
            <a:ext cx="3474621" cy="27804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sz="2600" dirty="0"/>
              <a:t>Informa: Capacidad del yo para utilizar la realidad externa</a:t>
            </a:r>
          </a:p>
        </p:txBody>
      </p:sp>
    </p:spTree>
    <p:extLst>
      <p:ext uri="{BB962C8B-B14F-4D97-AF65-F5344CB8AC3E}">
        <p14:creationId xmlns:p14="http://schemas.microsoft.com/office/powerpoint/2010/main" val="179330546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E786B1F-7D97-C140-9899-36598C7D3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r>
              <a:rPr lang="es-ES_tradnl" sz="4000">
                <a:solidFill>
                  <a:srgbClr val="FFFFFF"/>
                </a:solidFill>
              </a:rPr>
              <a:t>Variables a considerar</a:t>
            </a: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5FDDC2B-A8B5-6D42-8D12-AF48037A3B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ctr">
            <a:normAutofit fontScale="92500" lnSpcReduction="10000"/>
          </a:bodyPr>
          <a:lstStyle/>
          <a:p>
            <a:pPr>
              <a:lnSpc>
                <a:spcPct val="160000"/>
              </a:lnSpc>
            </a:pPr>
            <a:r>
              <a:rPr lang="es-ES_tradnl" sz="3200">
                <a:solidFill>
                  <a:srgbClr val="FEFFFF"/>
                </a:solidFill>
              </a:rPr>
              <a:t>Escenario: Paisaje, calle, casa, playa, plaza, cementerio, sin referencia, etc.</a:t>
            </a:r>
          </a:p>
          <a:p>
            <a:pPr>
              <a:lnSpc>
                <a:spcPct val="160000"/>
              </a:lnSpc>
            </a:pPr>
            <a:r>
              <a:rPr lang="es-ES_tradnl" sz="3200">
                <a:solidFill>
                  <a:srgbClr val="FEFFFF"/>
                </a:solidFill>
              </a:rPr>
              <a:t>Detalles: Árboles, fuego, montañas, portal, vitrales, arcos, muebles, sin referencias, etc</a:t>
            </a:r>
          </a:p>
        </p:txBody>
      </p:sp>
    </p:spTree>
    <p:extLst>
      <p:ext uri="{BB962C8B-B14F-4D97-AF65-F5344CB8AC3E}">
        <p14:creationId xmlns:p14="http://schemas.microsoft.com/office/powerpoint/2010/main" val="25640283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F7D788E-2C1B-4EF4-8719-12613771FF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452"/>
          </a:xfrm>
          <a:prstGeom prst="rect">
            <a:avLst/>
          </a:prstGeom>
          <a:solidFill>
            <a:srgbClr val="4040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E8B7C96-A1F0-544F-9DC8-AD57B1DE3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4949" y="3499076"/>
            <a:ext cx="6053558" cy="242477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Contexto de Realidad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C54E824-C0F4-480B-BC88-689F50C45F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6199" y="548"/>
            <a:ext cx="4349752" cy="3142889"/>
          </a:xfrm>
          <a:custGeom>
            <a:avLst/>
            <a:gdLst>
              <a:gd name="connsiteX0" fmla="*/ 229420 w 4349752"/>
              <a:gd name="connsiteY0" fmla="*/ 0 h 3142889"/>
              <a:gd name="connsiteX1" fmla="*/ 4120333 w 4349752"/>
              <a:gd name="connsiteY1" fmla="*/ 0 h 3142889"/>
              <a:gd name="connsiteX2" fmla="*/ 4178840 w 4349752"/>
              <a:gd name="connsiteY2" fmla="*/ 121453 h 3142889"/>
              <a:gd name="connsiteX3" fmla="*/ 4349752 w 4349752"/>
              <a:gd name="connsiteY3" fmla="*/ 968013 h 3142889"/>
              <a:gd name="connsiteX4" fmla="*/ 2174876 w 4349752"/>
              <a:gd name="connsiteY4" fmla="*/ 3142889 h 3142889"/>
              <a:gd name="connsiteX5" fmla="*/ 0 w 4349752"/>
              <a:gd name="connsiteY5" fmla="*/ 968013 h 3142889"/>
              <a:gd name="connsiteX6" fmla="*/ 170913 w 4349752"/>
              <a:gd name="connsiteY6" fmla="*/ 121453 h 3142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49752" h="3142889">
                <a:moveTo>
                  <a:pt x="229420" y="0"/>
                </a:moveTo>
                <a:lnTo>
                  <a:pt x="4120333" y="0"/>
                </a:lnTo>
                <a:lnTo>
                  <a:pt x="4178840" y="121453"/>
                </a:lnTo>
                <a:cubicBezTo>
                  <a:pt x="4288894" y="381652"/>
                  <a:pt x="4349752" y="667725"/>
                  <a:pt x="4349752" y="968013"/>
                </a:cubicBezTo>
                <a:cubicBezTo>
                  <a:pt x="4349752" y="2169164"/>
                  <a:pt x="3376027" y="3142889"/>
                  <a:pt x="2174876" y="3142889"/>
                </a:cubicBezTo>
                <a:cubicBezTo>
                  <a:pt x="973725" y="3142889"/>
                  <a:pt x="0" y="2169164"/>
                  <a:pt x="0" y="968013"/>
                </a:cubicBezTo>
                <a:cubicBezTo>
                  <a:pt x="0" y="667725"/>
                  <a:pt x="60858" y="381652"/>
                  <a:pt x="170913" y="12145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8DEA6A1-FC5C-4E6E-BBBF-7E472949B3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3759" y="1421356"/>
            <a:ext cx="4538241" cy="5436644"/>
          </a:xfrm>
          <a:custGeom>
            <a:avLst/>
            <a:gdLst>
              <a:gd name="connsiteX0" fmla="*/ 3084645 w 4538241"/>
              <a:gd name="connsiteY0" fmla="*/ 0 h 5436644"/>
              <a:gd name="connsiteX1" fmla="*/ 4285328 w 4538241"/>
              <a:gd name="connsiteY1" fmla="*/ 242407 h 5436644"/>
              <a:gd name="connsiteX2" fmla="*/ 4538241 w 4538241"/>
              <a:gd name="connsiteY2" fmla="*/ 364242 h 5436644"/>
              <a:gd name="connsiteX3" fmla="*/ 4538241 w 4538241"/>
              <a:gd name="connsiteY3" fmla="*/ 5436644 h 5436644"/>
              <a:gd name="connsiteX4" fmla="*/ 1091428 w 4538241"/>
              <a:gd name="connsiteY4" fmla="*/ 5436644 h 5436644"/>
              <a:gd name="connsiteX5" fmla="*/ 903472 w 4538241"/>
              <a:gd name="connsiteY5" fmla="*/ 5265818 h 5436644"/>
              <a:gd name="connsiteX6" fmla="*/ 0 w 4538241"/>
              <a:gd name="connsiteY6" fmla="*/ 3084645 h 5436644"/>
              <a:gd name="connsiteX7" fmla="*/ 3084645 w 4538241"/>
              <a:gd name="connsiteY7" fmla="*/ 0 h 5436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38241" h="5436644">
                <a:moveTo>
                  <a:pt x="3084645" y="0"/>
                </a:moveTo>
                <a:cubicBezTo>
                  <a:pt x="3510546" y="0"/>
                  <a:pt x="3916286" y="86315"/>
                  <a:pt x="4285328" y="242407"/>
                </a:cubicBezTo>
                <a:lnTo>
                  <a:pt x="4538241" y="364242"/>
                </a:lnTo>
                <a:lnTo>
                  <a:pt x="4538241" y="5436644"/>
                </a:lnTo>
                <a:lnTo>
                  <a:pt x="1091428" y="5436644"/>
                </a:lnTo>
                <a:lnTo>
                  <a:pt x="903472" y="5265818"/>
                </a:lnTo>
                <a:cubicBezTo>
                  <a:pt x="345261" y="4707608"/>
                  <a:pt x="0" y="3936446"/>
                  <a:pt x="0" y="3084645"/>
                </a:cubicBezTo>
                <a:cubicBezTo>
                  <a:pt x="0" y="1381043"/>
                  <a:pt x="1381043" y="0"/>
                  <a:pt x="3084645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6AAAC3B-1954-46B7-BBAC-27DFF5B529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9395" y="0"/>
            <a:ext cx="4023360" cy="2980240"/>
          </a:xfrm>
          <a:custGeom>
            <a:avLst/>
            <a:gdLst>
              <a:gd name="connsiteX0" fmla="*/ 248676 w 4023360"/>
              <a:gd name="connsiteY0" fmla="*/ 0 h 2980240"/>
              <a:gd name="connsiteX1" fmla="*/ 3774684 w 4023360"/>
              <a:gd name="connsiteY1" fmla="*/ 0 h 2980240"/>
              <a:gd name="connsiteX2" fmla="*/ 3780561 w 4023360"/>
              <a:gd name="connsiteY2" fmla="*/ 9674 h 2980240"/>
              <a:gd name="connsiteX3" fmla="*/ 4023360 w 4023360"/>
              <a:gd name="connsiteY3" fmla="*/ 968560 h 2980240"/>
              <a:gd name="connsiteX4" fmla="*/ 2011680 w 4023360"/>
              <a:gd name="connsiteY4" fmla="*/ 2980240 h 2980240"/>
              <a:gd name="connsiteX5" fmla="*/ 0 w 4023360"/>
              <a:gd name="connsiteY5" fmla="*/ 968560 h 2980240"/>
              <a:gd name="connsiteX6" fmla="*/ 242799 w 4023360"/>
              <a:gd name="connsiteY6" fmla="*/ 9674 h 2980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23360" h="2980240">
                <a:moveTo>
                  <a:pt x="248676" y="0"/>
                </a:moveTo>
                <a:lnTo>
                  <a:pt x="3774684" y="0"/>
                </a:lnTo>
                <a:lnTo>
                  <a:pt x="3780561" y="9674"/>
                </a:lnTo>
                <a:cubicBezTo>
                  <a:pt x="3935405" y="294716"/>
                  <a:pt x="4023360" y="621366"/>
                  <a:pt x="4023360" y="968560"/>
                </a:cubicBezTo>
                <a:cubicBezTo>
                  <a:pt x="4023360" y="2079580"/>
                  <a:pt x="3122700" y="2980240"/>
                  <a:pt x="2011680" y="2980240"/>
                </a:cubicBezTo>
                <a:cubicBezTo>
                  <a:pt x="900660" y="2980240"/>
                  <a:pt x="0" y="2079580"/>
                  <a:pt x="0" y="968560"/>
                </a:cubicBezTo>
                <a:cubicBezTo>
                  <a:pt x="0" y="621366"/>
                  <a:pt x="87955" y="294716"/>
                  <a:pt x="242799" y="967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A24D1A-3647-344F-9BA1-C64DDA077C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5710" y="292093"/>
            <a:ext cx="3601734" cy="179228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Criterio: ¿Cómo emplea el sombreado, la oscuridad, el color?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A5AD6500-BB62-4AAC-9D2F-C10DDC90C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16897" y="1584494"/>
            <a:ext cx="4375105" cy="5273507"/>
          </a:xfrm>
          <a:custGeom>
            <a:avLst/>
            <a:gdLst>
              <a:gd name="connsiteX0" fmla="*/ 2921508 w 4375105"/>
              <a:gd name="connsiteY0" fmla="*/ 0 h 5273507"/>
              <a:gd name="connsiteX1" fmla="*/ 4314072 w 4375105"/>
              <a:gd name="connsiteY1" fmla="*/ 352611 h 5273507"/>
              <a:gd name="connsiteX2" fmla="*/ 4375105 w 4375105"/>
              <a:gd name="connsiteY2" fmla="*/ 389689 h 5273507"/>
              <a:gd name="connsiteX3" fmla="*/ 4375105 w 4375105"/>
              <a:gd name="connsiteY3" fmla="*/ 5273507 h 5273507"/>
              <a:gd name="connsiteX4" fmla="*/ 1193705 w 4375105"/>
              <a:gd name="connsiteY4" fmla="*/ 5273507 h 5273507"/>
              <a:gd name="connsiteX5" fmla="*/ 1063158 w 4375105"/>
              <a:gd name="connsiteY5" fmla="*/ 5175886 h 5273507"/>
              <a:gd name="connsiteX6" fmla="*/ 0 w 4375105"/>
              <a:gd name="connsiteY6" fmla="*/ 2921508 h 5273507"/>
              <a:gd name="connsiteX7" fmla="*/ 2921508 w 4375105"/>
              <a:gd name="connsiteY7" fmla="*/ 0 h 5273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75105" h="5273507">
                <a:moveTo>
                  <a:pt x="2921508" y="0"/>
                </a:moveTo>
                <a:cubicBezTo>
                  <a:pt x="3425728" y="0"/>
                  <a:pt x="3900114" y="127735"/>
                  <a:pt x="4314072" y="352611"/>
                </a:cubicBezTo>
                <a:lnTo>
                  <a:pt x="4375105" y="389689"/>
                </a:lnTo>
                <a:lnTo>
                  <a:pt x="4375105" y="5273507"/>
                </a:lnTo>
                <a:lnTo>
                  <a:pt x="1193705" y="5273507"/>
                </a:lnTo>
                <a:lnTo>
                  <a:pt x="1063158" y="5175886"/>
                </a:lnTo>
                <a:cubicBezTo>
                  <a:pt x="413861" y="4640038"/>
                  <a:pt x="0" y="3829104"/>
                  <a:pt x="0" y="2921508"/>
                </a:cubicBezTo>
                <a:cubicBezTo>
                  <a:pt x="0" y="1308004"/>
                  <a:pt x="1308004" y="0"/>
                  <a:pt x="292150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A5B3B787-195E-1348-BA6C-B15F3FA31036}"/>
              </a:ext>
            </a:extLst>
          </p:cNvPr>
          <p:cNvSpPr txBox="1">
            <a:spLocks/>
          </p:cNvSpPr>
          <p:nvPr/>
        </p:nvSpPr>
        <p:spPr>
          <a:xfrm>
            <a:off x="8386139" y="3143438"/>
            <a:ext cx="3805861" cy="27804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sz="3200"/>
              <a:t>Informa: Necesidad de Ansiedades específicas del sistema tensional  </a:t>
            </a:r>
          </a:p>
        </p:txBody>
      </p:sp>
    </p:spTree>
    <p:extLst>
      <p:ext uri="{BB962C8B-B14F-4D97-AF65-F5344CB8AC3E}">
        <p14:creationId xmlns:p14="http://schemas.microsoft.com/office/powerpoint/2010/main" val="11521572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21BA24B-4A6C-CD40-8866-22AC25DE9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r>
              <a:rPr lang="es-ES_tradnl" sz="4000">
                <a:solidFill>
                  <a:srgbClr val="FFFFFF"/>
                </a:solidFill>
              </a:rPr>
              <a:t>Variables</a:t>
            </a: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D0A850-90DD-8A45-9091-4DE382531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es-ES_tradnl" dirty="0">
                <a:solidFill>
                  <a:srgbClr val="FEFFFF"/>
                </a:solidFill>
              </a:rPr>
              <a:t>Difuso: Niebla, humo, espuma, aurora, etc.</a:t>
            </a:r>
          </a:p>
          <a:p>
            <a:pPr>
              <a:lnSpc>
                <a:spcPct val="150000"/>
              </a:lnSpc>
            </a:pPr>
            <a:r>
              <a:rPr lang="es-ES_tradnl" dirty="0">
                <a:solidFill>
                  <a:srgbClr val="FEFFFF"/>
                </a:solidFill>
              </a:rPr>
              <a:t>Más Objetivado: Agua, fuego, espectros, etc.</a:t>
            </a:r>
          </a:p>
          <a:p>
            <a:pPr>
              <a:lnSpc>
                <a:spcPct val="150000"/>
              </a:lnSpc>
            </a:pPr>
            <a:r>
              <a:rPr lang="es-ES_tradnl" dirty="0">
                <a:solidFill>
                  <a:srgbClr val="FEFFFF"/>
                </a:solidFill>
              </a:rPr>
              <a:t>Simbólico: Destrucción, guerra, sueño, desesperanza, pensamiento, etc.</a:t>
            </a:r>
          </a:p>
        </p:txBody>
      </p:sp>
    </p:spTree>
    <p:extLst>
      <p:ext uri="{BB962C8B-B14F-4D97-AF65-F5344CB8AC3E}">
        <p14:creationId xmlns:p14="http://schemas.microsoft.com/office/powerpoint/2010/main" val="16735000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F7D788E-2C1B-4EF4-8719-12613771FF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452"/>
          </a:xfrm>
          <a:prstGeom prst="rect">
            <a:avLst/>
          </a:prstGeom>
          <a:solidFill>
            <a:srgbClr val="4040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D0649AE-9B64-B648-B9BD-4102F5008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4949" y="3499076"/>
            <a:ext cx="6053558" cy="242477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Sistema Tensional Inconsciente dominante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7C54E824-C0F4-480B-BC88-689F50C45F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6199" y="548"/>
            <a:ext cx="4349752" cy="3142889"/>
          </a:xfrm>
          <a:custGeom>
            <a:avLst/>
            <a:gdLst>
              <a:gd name="connsiteX0" fmla="*/ 229420 w 4349752"/>
              <a:gd name="connsiteY0" fmla="*/ 0 h 3142889"/>
              <a:gd name="connsiteX1" fmla="*/ 4120333 w 4349752"/>
              <a:gd name="connsiteY1" fmla="*/ 0 h 3142889"/>
              <a:gd name="connsiteX2" fmla="*/ 4178840 w 4349752"/>
              <a:gd name="connsiteY2" fmla="*/ 121453 h 3142889"/>
              <a:gd name="connsiteX3" fmla="*/ 4349752 w 4349752"/>
              <a:gd name="connsiteY3" fmla="*/ 968013 h 3142889"/>
              <a:gd name="connsiteX4" fmla="*/ 2174876 w 4349752"/>
              <a:gd name="connsiteY4" fmla="*/ 3142889 h 3142889"/>
              <a:gd name="connsiteX5" fmla="*/ 0 w 4349752"/>
              <a:gd name="connsiteY5" fmla="*/ 968013 h 3142889"/>
              <a:gd name="connsiteX6" fmla="*/ 170913 w 4349752"/>
              <a:gd name="connsiteY6" fmla="*/ 121453 h 3142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49752" h="3142889">
                <a:moveTo>
                  <a:pt x="229420" y="0"/>
                </a:moveTo>
                <a:lnTo>
                  <a:pt x="4120333" y="0"/>
                </a:lnTo>
                <a:lnTo>
                  <a:pt x="4178840" y="121453"/>
                </a:lnTo>
                <a:cubicBezTo>
                  <a:pt x="4288894" y="381652"/>
                  <a:pt x="4349752" y="667725"/>
                  <a:pt x="4349752" y="968013"/>
                </a:cubicBezTo>
                <a:cubicBezTo>
                  <a:pt x="4349752" y="2169164"/>
                  <a:pt x="3376027" y="3142889"/>
                  <a:pt x="2174876" y="3142889"/>
                </a:cubicBezTo>
                <a:cubicBezTo>
                  <a:pt x="973725" y="3142889"/>
                  <a:pt x="0" y="2169164"/>
                  <a:pt x="0" y="968013"/>
                </a:cubicBezTo>
                <a:cubicBezTo>
                  <a:pt x="0" y="667725"/>
                  <a:pt x="60858" y="381652"/>
                  <a:pt x="170913" y="12145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8DEA6A1-FC5C-4E6E-BBBF-7E472949B3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3759" y="1421356"/>
            <a:ext cx="4538241" cy="5436644"/>
          </a:xfrm>
          <a:custGeom>
            <a:avLst/>
            <a:gdLst>
              <a:gd name="connsiteX0" fmla="*/ 3084645 w 4538241"/>
              <a:gd name="connsiteY0" fmla="*/ 0 h 5436644"/>
              <a:gd name="connsiteX1" fmla="*/ 4285328 w 4538241"/>
              <a:gd name="connsiteY1" fmla="*/ 242407 h 5436644"/>
              <a:gd name="connsiteX2" fmla="*/ 4538241 w 4538241"/>
              <a:gd name="connsiteY2" fmla="*/ 364242 h 5436644"/>
              <a:gd name="connsiteX3" fmla="*/ 4538241 w 4538241"/>
              <a:gd name="connsiteY3" fmla="*/ 5436644 h 5436644"/>
              <a:gd name="connsiteX4" fmla="*/ 1091428 w 4538241"/>
              <a:gd name="connsiteY4" fmla="*/ 5436644 h 5436644"/>
              <a:gd name="connsiteX5" fmla="*/ 903472 w 4538241"/>
              <a:gd name="connsiteY5" fmla="*/ 5265818 h 5436644"/>
              <a:gd name="connsiteX6" fmla="*/ 0 w 4538241"/>
              <a:gd name="connsiteY6" fmla="*/ 3084645 h 5436644"/>
              <a:gd name="connsiteX7" fmla="*/ 3084645 w 4538241"/>
              <a:gd name="connsiteY7" fmla="*/ 0 h 5436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38241" h="5436644">
                <a:moveTo>
                  <a:pt x="3084645" y="0"/>
                </a:moveTo>
                <a:cubicBezTo>
                  <a:pt x="3510546" y="0"/>
                  <a:pt x="3916286" y="86315"/>
                  <a:pt x="4285328" y="242407"/>
                </a:cubicBezTo>
                <a:lnTo>
                  <a:pt x="4538241" y="364242"/>
                </a:lnTo>
                <a:lnTo>
                  <a:pt x="4538241" y="5436644"/>
                </a:lnTo>
                <a:lnTo>
                  <a:pt x="1091428" y="5436644"/>
                </a:lnTo>
                <a:lnTo>
                  <a:pt x="903472" y="5265818"/>
                </a:lnTo>
                <a:cubicBezTo>
                  <a:pt x="345261" y="4707608"/>
                  <a:pt x="0" y="3936446"/>
                  <a:pt x="0" y="3084645"/>
                </a:cubicBezTo>
                <a:cubicBezTo>
                  <a:pt x="0" y="1381043"/>
                  <a:pt x="1381043" y="0"/>
                  <a:pt x="3084645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6AAAC3B-1954-46B7-BBAC-27DFF5B529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9395" y="0"/>
            <a:ext cx="4023360" cy="2980240"/>
          </a:xfrm>
          <a:custGeom>
            <a:avLst/>
            <a:gdLst>
              <a:gd name="connsiteX0" fmla="*/ 248676 w 4023360"/>
              <a:gd name="connsiteY0" fmla="*/ 0 h 2980240"/>
              <a:gd name="connsiteX1" fmla="*/ 3774684 w 4023360"/>
              <a:gd name="connsiteY1" fmla="*/ 0 h 2980240"/>
              <a:gd name="connsiteX2" fmla="*/ 3780561 w 4023360"/>
              <a:gd name="connsiteY2" fmla="*/ 9674 h 2980240"/>
              <a:gd name="connsiteX3" fmla="*/ 4023360 w 4023360"/>
              <a:gd name="connsiteY3" fmla="*/ 968560 h 2980240"/>
              <a:gd name="connsiteX4" fmla="*/ 2011680 w 4023360"/>
              <a:gd name="connsiteY4" fmla="*/ 2980240 h 2980240"/>
              <a:gd name="connsiteX5" fmla="*/ 0 w 4023360"/>
              <a:gd name="connsiteY5" fmla="*/ 968560 h 2980240"/>
              <a:gd name="connsiteX6" fmla="*/ 242799 w 4023360"/>
              <a:gd name="connsiteY6" fmla="*/ 9674 h 2980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23360" h="2980240">
                <a:moveTo>
                  <a:pt x="248676" y="0"/>
                </a:moveTo>
                <a:lnTo>
                  <a:pt x="3774684" y="0"/>
                </a:lnTo>
                <a:lnTo>
                  <a:pt x="3780561" y="9674"/>
                </a:lnTo>
                <a:cubicBezTo>
                  <a:pt x="3935405" y="294716"/>
                  <a:pt x="4023360" y="621366"/>
                  <a:pt x="4023360" y="968560"/>
                </a:cubicBezTo>
                <a:cubicBezTo>
                  <a:pt x="4023360" y="2079580"/>
                  <a:pt x="3122700" y="2980240"/>
                  <a:pt x="2011680" y="2980240"/>
                </a:cubicBezTo>
                <a:cubicBezTo>
                  <a:pt x="900660" y="2980240"/>
                  <a:pt x="0" y="2079580"/>
                  <a:pt x="0" y="968560"/>
                </a:cubicBezTo>
                <a:cubicBezTo>
                  <a:pt x="0" y="621366"/>
                  <a:pt x="87955" y="294716"/>
                  <a:pt x="242799" y="967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D3C495E1-723E-9748-AB8C-8EC809DDB6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8539" y="292093"/>
            <a:ext cx="3447594" cy="179228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Criterio: ¿Por qué percibe así las situaciones sociales?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5AD6500-BB62-4AAC-9D2F-C10DDC90C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16897" y="1584494"/>
            <a:ext cx="4375105" cy="5273507"/>
          </a:xfrm>
          <a:custGeom>
            <a:avLst/>
            <a:gdLst>
              <a:gd name="connsiteX0" fmla="*/ 2921508 w 4375105"/>
              <a:gd name="connsiteY0" fmla="*/ 0 h 5273507"/>
              <a:gd name="connsiteX1" fmla="*/ 4314072 w 4375105"/>
              <a:gd name="connsiteY1" fmla="*/ 352611 h 5273507"/>
              <a:gd name="connsiteX2" fmla="*/ 4375105 w 4375105"/>
              <a:gd name="connsiteY2" fmla="*/ 389689 h 5273507"/>
              <a:gd name="connsiteX3" fmla="*/ 4375105 w 4375105"/>
              <a:gd name="connsiteY3" fmla="*/ 5273507 h 5273507"/>
              <a:gd name="connsiteX4" fmla="*/ 1193705 w 4375105"/>
              <a:gd name="connsiteY4" fmla="*/ 5273507 h 5273507"/>
              <a:gd name="connsiteX5" fmla="*/ 1063158 w 4375105"/>
              <a:gd name="connsiteY5" fmla="*/ 5175886 h 5273507"/>
              <a:gd name="connsiteX6" fmla="*/ 0 w 4375105"/>
              <a:gd name="connsiteY6" fmla="*/ 2921508 h 5273507"/>
              <a:gd name="connsiteX7" fmla="*/ 2921508 w 4375105"/>
              <a:gd name="connsiteY7" fmla="*/ 0 h 5273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75105" h="5273507">
                <a:moveTo>
                  <a:pt x="2921508" y="0"/>
                </a:moveTo>
                <a:cubicBezTo>
                  <a:pt x="3425728" y="0"/>
                  <a:pt x="3900114" y="127735"/>
                  <a:pt x="4314072" y="352611"/>
                </a:cubicBezTo>
                <a:lnTo>
                  <a:pt x="4375105" y="389689"/>
                </a:lnTo>
                <a:lnTo>
                  <a:pt x="4375105" y="5273507"/>
                </a:lnTo>
                <a:lnTo>
                  <a:pt x="1193705" y="5273507"/>
                </a:lnTo>
                <a:lnTo>
                  <a:pt x="1063158" y="5175886"/>
                </a:lnTo>
                <a:cubicBezTo>
                  <a:pt x="413861" y="4640038"/>
                  <a:pt x="0" y="3829104"/>
                  <a:pt x="0" y="2921508"/>
                </a:cubicBezTo>
                <a:cubicBezTo>
                  <a:pt x="0" y="1308004"/>
                  <a:pt x="1308004" y="0"/>
                  <a:pt x="292150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C080F825-0781-C047-AB3C-BF205D6A102C}"/>
              </a:ext>
            </a:extLst>
          </p:cNvPr>
          <p:cNvSpPr txBox="1">
            <a:spLocks/>
          </p:cNvSpPr>
          <p:nvPr/>
        </p:nvSpPr>
        <p:spPr>
          <a:xfrm>
            <a:off x="8386139" y="3143438"/>
            <a:ext cx="3474621" cy="27804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sz="3200"/>
              <a:t>Informa: Dinámica consciente e inconsciente </a:t>
            </a:r>
          </a:p>
        </p:txBody>
      </p:sp>
    </p:spTree>
    <p:extLst>
      <p:ext uri="{BB962C8B-B14F-4D97-AF65-F5344CB8AC3E}">
        <p14:creationId xmlns:p14="http://schemas.microsoft.com/office/powerpoint/2010/main" val="201978527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430</Words>
  <Application>Microsoft Macintosh PowerPoint</Application>
  <PresentationFormat>Panorámica</PresentationFormat>
  <Paragraphs>60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3" baseType="lpstr">
      <vt:lpstr>Abadi</vt:lpstr>
      <vt:lpstr>Aharoni</vt:lpstr>
      <vt:lpstr>Arial</vt:lpstr>
      <vt:lpstr>Calibri</vt:lpstr>
      <vt:lpstr>Calibri Light</vt:lpstr>
      <vt:lpstr>Rockwell</vt:lpstr>
      <vt:lpstr>Tema de Office</vt:lpstr>
      <vt:lpstr>Interpretación del TRO</vt:lpstr>
      <vt:lpstr>Análisis del TRO</vt:lpstr>
      <vt:lpstr>Contenido Humano </vt:lpstr>
      <vt:lpstr>Variables: Personajes, roles, relaciones</vt:lpstr>
      <vt:lpstr>Contenido de Realidad</vt:lpstr>
      <vt:lpstr>Variables a considerar</vt:lpstr>
      <vt:lpstr>Contexto de Realidad</vt:lpstr>
      <vt:lpstr>Variables</vt:lpstr>
      <vt:lpstr>Sistema Tensional Inconsciente dominante</vt:lpstr>
      <vt:lpstr>Variables a considerar </vt:lpstr>
      <vt:lpstr>“Relaciones inconscientes deseadas”  (producto de frustraciones, inclusive tempranas) </vt:lpstr>
      <vt:lpstr>“Consecuencias temidas” (principales temores y ansiedades fantaseadas como consecuencia de los deseos</vt:lpstr>
      <vt:lpstr>“Esfuerzos defensivos”  (Control de los deseos  [a] y evitación de sus consecuencias [b]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Interpretación del TRO</dc:title>
  <dc:creator>María Soledad Fierro Villacreses</dc:creator>
  <cp:lastModifiedBy>María Soledad Fierro Villacreses</cp:lastModifiedBy>
  <cp:revision>4</cp:revision>
  <dcterms:created xsi:type="dcterms:W3CDTF">2020-08-18T00:46:53Z</dcterms:created>
  <dcterms:modified xsi:type="dcterms:W3CDTF">2020-08-18T01:17:23Z</dcterms:modified>
</cp:coreProperties>
</file>