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701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64" r:id="rId23"/>
    <p:sldId id="278" r:id="rId24"/>
    <p:sldId id="279" r:id="rId25"/>
  </p:sldIdLst>
  <p:sldSz cx="14630400" cy="8229600"/>
  <p:notesSz cx="8229600" cy="146304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entury Gothic" panose="020B0502020202020204" pitchFamily="34" charset="0"/>
      <p:regular r:id="rId31"/>
      <p:bold r:id="rId32"/>
      <p:italic r:id="rId33"/>
      <p:boldItalic r:id="rId34"/>
    </p:embeddedFont>
    <p:embeddedFont>
      <p:font typeface="Kanit" panose="020B0604020202020204" charset="-34"/>
      <p:regular r:id="rId35"/>
    </p:embeddedFont>
    <p:embeddedFont>
      <p:font typeface="Martel Sans Light" panose="020B0604020202020204" charset="0"/>
      <p:regular r:id="rId36"/>
    </p:embeddedFont>
    <p:embeddedFont>
      <p:font typeface="Wingdings 3" panose="05040102010807070707" pitchFamily="18" charset="2"/>
      <p:regular r:id="rId3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71" d="100"/>
          <a:sy n="71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3541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946" y="1737361"/>
            <a:ext cx="10590790" cy="3995497"/>
          </a:xfrm>
        </p:spPr>
        <p:txBody>
          <a:bodyPr anchor="b"/>
          <a:lstStyle>
            <a:lvl1pPr>
              <a:defRPr sz="864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946" y="5732856"/>
            <a:ext cx="10590790" cy="1033704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53838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948" y="5760704"/>
            <a:ext cx="10590788" cy="680086"/>
          </a:xfrm>
        </p:spPr>
        <p:txBody>
          <a:bodyPr anchor="b">
            <a:normAutofit/>
          </a:bodyPr>
          <a:lstStyle>
            <a:lvl1pPr algn="l">
              <a:defRPr sz="288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85946" y="822960"/>
            <a:ext cx="10590790" cy="436879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5947" y="6440790"/>
            <a:ext cx="10590787" cy="592454"/>
          </a:xfrm>
        </p:spPr>
        <p:txBody>
          <a:bodyPr>
            <a:normAutofit/>
          </a:bodyPr>
          <a:lstStyle>
            <a:lvl1pPr marL="0" indent="0">
              <a:buNone/>
              <a:defRPr sz="144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76620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945" y="1737360"/>
            <a:ext cx="10590791" cy="2377440"/>
          </a:xfrm>
        </p:spPr>
        <p:txBody>
          <a:bodyPr/>
          <a:lstStyle>
            <a:lvl1pPr>
              <a:defRPr sz="576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5945" y="4389120"/>
            <a:ext cx="10590791" cy="2834640"/>
          </a:xfrm>
        </p:spPr>
        <p:txBody>
          <a:bodyPr anchor="ctr">
            <a:normAutofit/>
          </a:bodyPr>
          <a:lstStyle>
            <a:lvl1pPr marL="0" indent="0">
              <a:buNone/>
              <a:defRPr sz="216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82452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762" y="1737360"/>
            <a:ext cx="9599178" cy="2788049"/>
          </a:xfrm>
        </p:spPr>
        <p:txBody>
          <a:bodyPr/>
          <a:lstStyle>
            <a:lvl1pPr>
              <a:defRPr sz="576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2316481" y="4525409"/>
            <a:ext cx="8735579" cy="410609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68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5945" y="5220788"/>
            <a:ext cx="10590791" cy="2011680"/>
          </a:xfrm>
        </p:spPr>
        <p:txBody>
          <a:bodyPr anchor="ctr">
            <a:normAutofit/>
          </a:bodyPr>
          <a:lstStyle>
            <a:lvl1pPr marL="0" indent="0">
              <a:buNone/>
              <a:defRPr sz="216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77954" y="1165504"/>
            <a:ext cx="962294" cy="234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464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96588" y="3136545"/>
            <a:ext cx="962294" cy="234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464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395561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945" y="3749041"/>
            <a:ext cx="10590792" cy="1983816"/>
          </a:xfrm>
        </p:spPr>
        <p:txBody>
          <a:bodyPr anchor="b"/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5945" y="5732857"/>
            <a:ext cx="10590791" cy="1032480"/>
          </a:xfrm>
        </p:spPr>
        <p:txBody>
          <a:bodyPr anchor="t"/>
          <a:lstStyle>
            <a:lvl1pPr marL="0" indent="0" algn="l">
              <a:buNone/>
              <a:defRPr sz="24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8652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04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9537" y="2377440"/>
            <a:ext cx="3536239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782956" y="3200400"/>
            <a:ext cx="3512820" cy="4307206"/>
          </a:xfrm>
        </p:spPr>
        <p:txBody>
          <a:bodyPr anchor="t"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0392" y="2377440"/>
            <a:ext cx="3523489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647727" y="3200400"/>
            <a:ext cx="3536153" cy="4307206"/>
          </a:xfrm>
        </p:spPr>
        <p:txBody>
          <a:bodyPr anchor="t"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549640" y="2377440"/>
            <a:ext cx="3518536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8549640" y="3200400"/>
            <a:ext cx="3518536" cy="4307206"/>
          </a:xfrm>
        </p:spPr>
        <p:txBody>
          <a:bodyPr anchor="t"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71370" y="2560320"/>
            <a:ext cx="0" cy="475488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354672" y="2560320"/>
            <a:ext cx="0" cy="4760258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10/23/2024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8694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04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956" y="5101139"/>
            <a:ext cx="3528060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82956" y="2651760"/>
            <a:ext cx="3528060" cy="18288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782956" y="5792654"/>
            <a:ext cx="3528060" cy="791027"/>
          </a:xfrm>
        </p:spPr>
        <p:txBody>
          <a:bodyPr anchor="t"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7251" y="5101139"/>
            <a:ext cx="3516630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667249" y="2651760"/>
            <a:ext cx="3516630" cy="18288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65627" y="5792653"/>
            <a:ext cx="3521287" cy="791027"/>
          </a:xfrm>
        </p:spPr>
        <p:txBody>
          <a:bodyPr anchor="t"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549640" y="5101139"/>
            <a:ext cx="3518536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549639" y="2651760"/>
            <a:ext cx="3518536" cy="18288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8549491" y="5792650"/>
            <a:ext cx="3523196" cy="791027"/>
          </a:xfrm>
        </p:spPr>
        <p:txBody>
          <a:bodyPr anchor="t"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4471370" y="2560320"/>
            <a:ext cx="0" cy="475488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54672" y="2560320"/>
            <a:ext cx="0" cy="4760258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10/23/2024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40885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22500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65055" y="516256"/>
            <a:ext cx="2103121" cy="6991350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2956" y="1064897"/>
            <a:ext cx="8907779" cy="644270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879445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12657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1965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756449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7072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04935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25992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26639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81302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09382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673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948" y="3434080"/>
            <a:ext cx="10590788" cy="2298776"/>
          </a:xfrm>
        </p:spPr>
        <p:txBody>
          <a:bodyPr anchor="b"/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5946" y="5732857"/>
            <a:ext cx="10590790" cy="1032480"/>
          </a:xfrm>
        </p:spPr>
        <p:txBody>
          <a:bodyPr anchor="t"/>
          <a:lstStyle>
            <a:lvl1pPr marL="0" indent="0" algn="l">
              <a:buNone/>
              <a:defRPr sz="24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27862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3975" y="2472690"/>
            <a:ext cx="5275607" cy="5034916"/>
          </a:xfrm>
        </p:spPr>
        <p:txBody>
          <a:bodyPr>
            <a:normAutofit/>
          </a:bodyPr>
          <a:lstStyle>
            <a:lvl1pPr>
              <a:defRPr sz="2160"/>
            </a:lvl1pPr>
            <a:lvl2pPr>
              <a:defRPr sz="1920"/>
            </a:lvl2pPr>
            <a:lvl3pPr>
              <a:defRPr sz="168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5392" y="2467311"/>
            <a:ext cx="5275609" cy="5040294"/>
          </a:xfrm>
        </p:spPr>
        <p:txBody>
          <a:bodyPr>
            <a:normAutofit/>
          </a:bodyPr>
          <a:lstStyle>
            <a:lvl1pPr>
              <a:defRPr sz="2160"/>
            </a:lvl1pPr>
            <a:lvl2pPr>
              <a:defRPr sz="1920"/>
            </a:lvl2pPr>
            <a:lvl3pPr>
              <a:defRPr sz="168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95280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3975" y="2286000"/>
            <a:ext cx="5275606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23975" y="3017520"/>
            <a:ext cx="5275607" cy="4490086"/>
          </a:xfrm>
        </p:spPr>
        <p:txBody>
          <a:bodyPr>
            <a:normAutofit/>
          </a:bodyPr>
          <a:lstStyle>
            <a:lvl1pPr>
              <a:defRPr sz="2160"/>
            </a:lvl1pPr>
            <a:lvl2pPr>
              <a:defRPr sz="1920"/>
            </a:lvl2pPr>
            <a:lvl3pPr>
              <a:defRPr sz="168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85395" y="2286000"/>
            <a:ext cx="5275607" cy="691514"/>
          </a:xfrm>
        </p:spPr>
        <p:txBody>
          <a:bodyPr anchor="b">
            <a:noAutofit/>
          </a:bodyPr>
          <a:lstStyle>
            <a:lvl1pPr marL="0" indent="0">
              <a:buNone/>
              <a:defRPr sz="288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85395" y="3017520"/>
            <a:ext cx="5275607" cy="4490086"/>
          </a:xfrm>
        </p:spPr>
        <p:txBody>
          <a:bodyPr>
            <a:normAutofit/>
          </a:bodyPr>
          <a:lstStyle>
            <a:lvl1pPr>
              <a:defRPr sz="2160"/>
            </a:lvl1pPr>
            <a:lvl2pPr>
              <a:defRPr sz="1920"/>
            </a:lvl2pPr>
            <a:lvl3pPr>
              <a:defRPr sz="168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58463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10/23/2024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33258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10/23/2024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90990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944" y="1737360"/>
            <a:ext cx="4081277" cy="1737360"/>
          </a:xfrm>
        </p:spPr>
        <p:txBody>
          <a:bodyPr anchor="b"/>
          <a:lstStyle>
            <a:lvl1pPr algn="l">
              <a:defRPr sz="288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1540" y="1737360"/>
            <a:ext cx="6235196" cy="5486400"/>
          </a:xfrm>
        </p:spPr>
        <p:txBody>
          <a:bodyPr anchor="ctr">
            <a:normAutofit/>
          </a:bodyPr>
          <a:lstStyle>
            <a:lvl1pPr>
              <a:defRPr sz="2400"/>
            </a:lvl1pPr>
            <a:lvl2pPr>
              <a:defRPr sz="2160"/>
            </a:lvl2pPr>
            <a:lvl3pPr>
              <a:defRPr sz="192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5944" y="3755137"/>
            <a:ext cx="4081276" cy="3474719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10/23/2024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71635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689" y="2225030"/>
            <a:ext cx="6111487" cy="1889770"/>
          </a:xfrm>
        </p:spPr>
        <p:txBody>
          <a:bodyPr anchor="b">
            <a:normAutofit/>
          </a:bodyPr>
          <a:lstStyle>
            <a:lvl1pPr algn="l">
              <a:defRPr sz="432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39455" y="1371600"/>
            <a:ext cx="3840480" cy="548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920"/>
            </a:lvl1pPr>
            <a:lvl2pPr marL="548640" indent="0">
              <a:buNone/>
              <a:defRPr sz="1920"/>
            </a:lvl2pPr>
            <a:lvl3pPr marL="1097280" indent="0">
              <a:buNone/>
              <a:defRPr sz="1920"/>
            </a:lvl3pPr>
            <a:lvl4pPr marL="1645920" indent="0">
              <a:buNone/>
              <a:defRPr sz="1920"/>
            </a:lvl4pPr>
            <a:lvl5pPr marL="2194560" indent="0">
              <a:buNone/>
              <a:defRPr sz="1920"/>
            </a:lvl5pPr>
            <a:lvl6pPr marL="2743200" indent="0">
              <a:buNone/>
              <a:defRPr sz="1920"/>
            </a:lvl6pPr>
            <a:lvl7pPr marL="3291840" indent="0">
              <a:buNone/>
              <a:defRPr sz="1920"/>
            </a:lvl7pPr>
            <a:lvl8pPr marL="3840480" indent="0">
              <a:buNone/>
              <a:defRPr sz="1920"/>
            </a:lvl8pPr>
            <a:lvl9pPr marL="4389120" indent="0">
              <a:buNone/>
              <a:defRPr sz="192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5945" y="4389120"/>
            <a:ext cx="6101975" cy="1645920"/>
          </a:xfrm>
        </p:spPr>
        <p:txBody>
          <a:bodyPr>
            <a:normAutofit/>
          </a:bodyPr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31708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3203623"/>
            <a:ext cx="4844414" cy="50259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3470817"/>
            <a:ext cx="1826894" cy="2838544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10330814" y="2011680"/>
            <a:ext cx="3383280" cy="338328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9599295" y="1"/>
            <a:ext cx="1924064" cy="13696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10327054" y="7315200"/>
            <a:ext cx="1192481" cy="9144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2525374" y="0"/>
            <a:ext cx="822960" cy="13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5334" y="543262"/>
            <a:ext cx="11285668" cy="16806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3975" y="2463502"/>
            <a:ext cx="10735849" cy="5034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2186767" y="2148842"/>
            <a:ext cx="1188719" cy="3657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32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10/23/2024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10741888" y="3870357"/>
            <a:ext cx="4631754" cy="36576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32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2423049" y="354876"/>
            <a:ext cx="1005839" cy="9212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336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4082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  <p:sldLayoutId id="2147483722" r:id="rId21"/>
    <p:sldLayoutId id="2147483723" r:id="rId22"/>
    <p:sldLayoutId id="2147483724" r:id="rId23"/>
    <p:sldLayoutId id="2147483725" r:id="rId24"/>
    <p:sldLayoutId id="2147483726" r:id="rId25"/>
    <p:sldLayoutId id="2147483727" r:id="rId26"/>
  </p:sldLayoutIdLst>
  <p:hf sldNum="0" hdr="0" ftr="0" dt="0"/>
  <p:txStyles>
    <p:titleStyle>
      <a:lvl1pPr algn="l" defTabSz="548640" rtl="0" eaLnBrk="1" latinLnBrk="0" hangingPunct="1">
        <a:spcBef>
          <a:spcPct val="0"/>
        </a:spcBef>
        <a:buNone/>
        <a:defRPr sz="504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11480" indent="-411480" algn="l" defTabSz="548640" rtl="0" eaLnBrk="1" latinLnBrk="0" hangingPunct="1">
        <a:spcBef>
          <a:spcPts val="12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4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891540" indent="-342900" algn="l" defTabSz="548640" rtl="0" eaLnBrk="1" latinLnBrk="0" hangingPunct="1">
        <a:spcBef>
          <a:spcPts val="12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16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37160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92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92024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8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46888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8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300720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8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356616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8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411480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8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4663440" indent="-274320" algn="l" defTabSz="548640" rtl="0" eaLnBrk="1" latinLnBrk="0" hangingPunct="1">
        <a:spcBef>
          <a:spcPts val="12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8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54864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1176337"/>
            <a:ext cx="7468553" cy="29146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7650"/>
              </a:lnSpc>
              <a:buNone/>
            </a:pPr>
            <a:r>
              <a:rPr lang="en-US" sz="61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Requisitos y Exigencias de un Texto Poético</a:t>
            </a:r>
            <a:endParaRPr lang="en-US" sz="6100" dirty="0"/>
          </a:p>
        </p:txBody>
      </p:sp>
      <p:sp>
        <p:nvSpPr>
          <p:cNvPr id="4" name="Text 1"/>
          <p:cNvSpPr/>
          <p:nvPr/>
        </p:nvSpPr>
        <p:spPr>
          <a:xfrm>
            <a:off x="6324124" y="4449961"/>
            <a:ext cx="7468553" cy="1915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La poesía es un arte que exige el dominio del lenguaje y la sensibilidad para expresar emociones, ideas y percepciones de una manera única y cautivadora. Los requisitos clave incluyen el uso de recursos literarios, ritmo, musicalidad y una conexión emocional con el lector.</a:t>
            </a:r>
            <a:endParaRPr lang="en-US" sz="1850" dirty="0"/>
          </a:p>
        </p:txBody>
      </p:sp>
      <p:sp>
        <p:nvSpPr>
          <p:cNvPr id="5" name="Shape 2"/>
          <p:cNvSpPr/>
          <p:nvPr/>
        </p:nvSpPr>
        <p:spPr>
          <a:xfrm>
            <a:off x="6324124" y="6652141"/>
            <a:ext cx="382905" cy="382905"/>
          </a:xfrm>
          <a:prstGeom prst="roundRect">
            <a:avLst>
              <a:gd name="adj" fmla="val 23878209"/>
            </a:avLst>
          </a:prstGeom>
          <a:solidFill>
            <a:srgbClr val="90FCBE"/>
          </a:solidFill>
          <a:ln w="7620">
            <a:solidFill>
              <a:srgbClr val="FFFFFF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6450687" y="6794778"/>
            <a:ext cx="129659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3C3838"/>
                </a:solidFill>
                <a:latin typeface="Martel Sans Medium" pitchFamily="34" charset="0"/>
                <a:ea typeface="Martel Sans Medium" pitchFamily="34" charset="-122"/>
                <a:cs typeface="Martel Sans Medium" pitchFamily="34" charset="-120"/>
              </a:rPr>
              <a:t>Gp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6826687" y="6634282"/>
            <a:ext cx="2724388" cy="418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r>
              <a:rPr lang="en-US" sz="2350" b="1" dirty="0">
                <a:solidFill>
                  <a:srgbClr val="D9E1FF"/>
                </a:solidFill>
                <a:latin typeface="Martel Sans Bold" pitchFamily="34" charset="0"/>
                <a:ea typeface="Martel Sans Bold" pitchFamily="34" charset="-122"/>
                <a:cs typeface="Martel Sans Bold" pitchFamily="34" charset="-120"/>
              </a:rPr>
              <a:t>by Gladys paredes</a:t>
            </a:r>
            <a:endParaRPr lang="en-US" sz="23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A6A2684-A6A6-4D52-8F11-3092C0F67672}"/>
              </a:ext>
            </a:extLst>
          </p:cNvPr>
          <p:cNvSpPr txBox="1"/>
          <p:nvPr/>
        </p:nvSpPr>
        <p:spPr>
          <a:xfrm>
            <a:off x="1807285" y="537882"/>
            <a:ext cx="11263256" cy="7242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Texto literario</a:t>
            </a:r>
            <a:endParaRPr lang="es-EC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Propósito:</a:t>
            </a:r>
            <a:r>
              <a:rPr lang="es-EC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Comunicar ideas artísticas o estéticas, contar una historia o expresar una visión del mundo.</a:t>
            </a:r>
            <a:endParaRPr lang="es-EC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Tono:</a:t>
            </a:r>
            <a:r>
              <a:rPr lang="es-EC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Más elaborado y estilizado, aunque puede transmitir emociones, pero en un contexto más amplio.</a:t>
            </a:r>
            <a:endParaRPr lang="es-EC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Lenguaje:</a:t>
            </a:r>
            <a:r>
              <a:rPr lang="es-EC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Rico en figuras literarias (metáforas, comparaciones, aliteraciones), con fines estéticos.</a:t>
            </a:r>
            <a:endParaRPr lang="es-EC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Ejemplos:</a:t>
            </a:r>
            <a:r>
              <a:rPr lang="es-EC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Novelas, poemas, cuentos, obras de teatro.</a:t>
            </a:r>
            <a:endParaRPr lang="es-EC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Receptor:</a:t>
            </a:r>
            <a:r>
              <a:rPr lang="es-EC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Busca provocar reflexión o deleite estético en el lector.</a:t>
            </a:r>
            <a:endParaRPr lang="es-EC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Estructura:</a:t>
            </a:r>
            <a:r>
              <a:rPr lang="es-EC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Siguen reglas de género (por ejemplo, los versos en la poesía o la estructura narrativa en la novela).</a:t>
            </a:r>
            <a:endParaRPr lang="es-EC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Ejemplo:</a:t>
            </a:r>
            <a:br>
              <a:rPr lang="es-EC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"Las estrellas en sus pupilas eran un puente hacia la eternidad, y yo me quedé varado en cada destello."</a:t>
            </a:r>
            <a:endParaRPr lang="es-EC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50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8C81BA8-4BBF-46F0-A06B-065295399444}"/>
              </a:ext>
            </a:extLst>
          </p:cNvPr>
          <p:cNvSpPr txBox="1"/>
          <p:nvPr/>
        </p:nvSpPr>
        <p:spPr>
          <a:xfrm>
            <a:off x="2485016" y="1194099"/>
            <a:ext cx="10381130" cy="2691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C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Conclusión:</a:t>
            </a:r>
            <a:br>
              <a:rPr lang="es-EC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Ambos tipos de texto pueden tocar temas emocionales, pero el </a:t>
            </a:r>
            <a:r>
              <a:rPr lang="es-EC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texto emocional</a:t>
            </a:r>
            <a:r>
              <a:rPr lang="es-EC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 hace de forma más espontánea y directa, mientras que el </a:t>
            </a:r>
            <a:r>
              <a:rPr lang="es-EC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texto literario</a:t>
            </a:r>
            <a:r>
              <a:rPr lang="es-EC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utiliza un enfoque más elaborado y artístico.</a:t>
            </a:r>
            <a:endParaRPr lang="es-EC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07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881A1FC-2C3D-488E-A2E0-D9E16602C814}"/>
              </a:ext>
            </a:extLst>
          </p:cNvPr>
          <p:cNvSpPr txBox="1"/>
          <p:nvPr/>
        </p:nvSpPr>
        <p:spPr>
          <a:xfrm>
            <a:off x="2011680" y="1151068"/>
            <a:ext cx="11263256" cy="5756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Requisitos y Exigencias de un Texto Poético</a:t>
            </a:r>
            <a:endParaRPr lang="es-EC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s-EC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Unicidad temática:</a:t>
            </a:r>
            <a:endParaRPr lang="es-EC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poema suele centrarse en un solo tema, emoción o concepto principal (como el amor, la muerte, la nostalgia).</a:t>
            </a:r>
            <a:endParaRPr lang="es-EC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Aunque se pueden abordar varias ideas, estas deben estar interrelacionadas para mantener coherencia.</a:t>
            </a:r>
            <a:endParaRPr lang="es-EC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s-EC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Uso de lenguaje connotativo:</a:t>
            </a:r>
            <a:endParaRPr lang="es-EC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da prioridad al significado implícito, permitiendo múltiples interpretaciones.</a:t>
            </a:r>
            <a:endParaRPr lang="es-EC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 palabras no solo tienen un valor literal, sino que evocan imágenes y emociones.</a:t>
            </a:r>
            <a:endParaRPr lang="es-EC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353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1360CB6-76F3-440B-8D77-91B4917AE59C}"/>
              </a:ext>
            </a:extLst>
          </p:cNvPr>
          <p:cNvSpPr txBox="1"/>
          <p:nvPr/>
        </p:nvSpPr>
        <p:spPr>
          <a:xfrm>
            <a:off x="2216075" y="505610"/>
            <a:ext cx="11048104" cy="5184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s-EC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Presencia de recursos literarios:</a:t>
            </a:r>
            <a:endParaRPr lang="es-EC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texto poético se enriquece con figuras como metáforas, símiles, personificaciones, aliteraciones, entre otras.</a:t>
            </a:r>
            <a:endParaRPr lang="es-EC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Estos recursos generan musicalidad y profundidad simbólica.</a:t>
            </a:r>
            <a:endParaRPr lang="es-EC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s-EC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Musicalidad o ritmo:</a:t>
            </a:r>
            <a:endParaRPr lang="es-EC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Aunque no siempre tiene métrica fija, el poema busca una cadencia rítmica a través de la disposición de las palabras, la repetición o las pausas.</a:t>
            </a:r>
            <a:endParaRPr lang="es-EC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poesía tradicional, se utilizan versos y estrofas, mientras que en poesía libre, el ritmo puede ser más </a:t>
            </a:r>
            <a:r>
              <a:rPr lang="es-EC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intuitivo.</a:t>
            </a:r>
            <a:endParaRPr lang="es-EC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576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459228E-18BB-4D52-9408-362B3C68BA8C}"/>
              </a:ext>
            </a:extLst>
          </p:cNvPr>
          <p:cNvSpPr txBox="1"/>
          <p:nvPr/>
        </p:nvSpPr>
        <p:spPr>
          <a:xfrm>
            <a:off x="1968649" y="634702"/>
            <a:ext cx="10908255" cy="52191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s-EC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Subjetividad y expresión de emociones:</a:t>
            </a:r>
            <a:endParaRPr lang="es-EC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poesía refleja la perspectiva del yo lírico (la voz que transmite los sentimientos).</a:t>
            </a:r>
            <a:endParaRPr lang="es-EC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subjetividad permite expresar experiencias personales o universales de manera íntima.</a:t>
            </a:r>
            <a:endParaRPr lang="es-EC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s-EC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Economía del lenguaje:</a:t>
            </a:r>
            <a:endParaRPr lang="es-EC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Cada palabra tiene un peso significativo y se evita el exceso verbal. La poesía tiende a ser concisa, concentrando el máximo de significado en pocas palabras.</a:t>
            </a:r>
            <a:endParaRPr lang="es-EC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42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48A0D74-4941-4BAE-98C5-977D4CF71848}"/>
              </a:ext>
            </a:extLst>
          </p:cNvPr>
          <p:cNvSpPr txBox="1"/>
          <p:nvPr/>
        </p:nvSpPr>
        <p:spPr>
          <a:xfrm>
            <a:off x="1936376" y="656217"/>
            <a:ext cx="10919012" cy="61504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s-EC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Intención estética:</a:t>
            </a:r>
            <a:endParaRPr lang="es-EC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poesía busca provocar una experiencia estética, más allá de transmitir información o hechos.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s-EC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Ambigüedad controlada:</a:t>
            </a:r>
            <a:endParaRPr lang="es-EC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menudo, el poema deja espacio para que el lector participe en la interpretación. No siempre se da un mensaje claro o explícito.</a:t>
            </a:r>
            <a:endParaRPr lang="es-EC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 ambigüedad invita a múltiples lecturas y reflexiones.</a:t>
            </a:r>
            <a:endParaRPr lang="es-EC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placer de la lectura radica en cómo se combinan las palabras para crear belleza.</a:t>
            </a:r>
            <a:endParaRPr lang="es-EC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endParaRPr lang="es-EC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115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B05FE22-FED3-44D3-8C9F-DCDAE09AFBB6}"/>
              </a:ext>
            </a:extLst>
          </p:cNvPr>
          <p:cNvSpPr txBox="1"/>
          <p:nvPr/>
        </p:nvSpPr>
        <p:spPr>
          <a:xfrm>
            <a:off x="2086983" y="527125"/>
            <a:ext cx="10693101" cy="5746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s-EC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Uso de imágenes poéticas:</a:t>
            </a:r>
            <a:endParaRPr lang="es-EC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 imágenes poéticas sugieren sensaciones visuales, auditivas, olfativas, entre otras, para crear una atmósfera envolvente.</a:t>
            </a:r>
            <a:endParaRPr lang="es-EC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s-EC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Estas imágenes permiten representar ideas abstractas de forma sensorial.</a:t>
            </a:r>
            <a:endParaRPr lang="es-EC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s-EC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Concentración en el presente o en lo eterno:</a:t>
            </a:r>
            <a:endParaRPr lang="es-EC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poema se enfoca en captar un instante fugaz o en explorar conceptos universales e intemporales, como el paso del tiempo o el amor.</a:t>
            </a:r>
            <a:endParaRPr lang="es-EC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9063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F7589A7-960E-46CE-ADCC-17AD7B0EA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641" y="1046596"/>
            <a:ext cx="11134165" cy="613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193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EFAE081-A7AD-4FA4-818F-6BE2FD0A7678}"/>
              </a:ext>
            </a:extLst>
          </p:cNvPr>
          <p:cNvSpPr txBox="1"/>
          <p:nvPr/>
        </p:nvSpPr>
        <p:spPr>
          <a:xfrm>
            <a:off x="1194099" y="2162229"/>
            <a:ext cx="12607962" cy="4932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Características:</a:t>
            </a:r>
            <a:endParaRPr lang="es-EC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Innovación formal:</a:t>
            </a:r>
            <a:r>
              <a:rPr lang="es-EC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Alteración de las estructuras tradicionales, como los versos clásicos o la métrica fija.</a:t>
            </a:r>
            <a:endParaRPr lang="es-EC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Rechazo del canon:</a:t>
            </a:r>
            <a:r>
              <a:rPr lang="es-EC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Cuestiona las normas preestablecidas sobre lo que se considera "bello" o "correcto".</a:t>
            </a:r>
            <a:endParaRPr lang="es-EC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Uso de lo feo o lo absurdo:</a:t>
            </a:r>
            <a:r>
              <a:rPr lang="es-EC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Incorpora elementos grotescos, disruptivos o incoherentes como medio estético válido.</a:t>
            </a:r>
            <a:endParaRPr lang="es-EC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Fragmentación:</a:t>
            </a:r>
            <a:r>
              <a:rPr lang="es-EC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 poema puede estar compuesto por partes aparentemente inconexas, desafiando la idea de unidad.</a:t>
            </a:r>
            <a:endParaRPr lang="es-EC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Experimentación con formatos:</a:t>
            </a:r>
            <a:r>
              <a:rPr lang="es-EC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pueden mezclar géneros (por ejemplo, poesía visual o narrativa híbrida).</a:t>
            </a:r>
            <a:endParaRPr lang="es-EC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990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34CA261-41A3-4C32-A98D-FF2FCA31D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101" y="1871832"/>
            <a:ext cx="11596744" cy="556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429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1166813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Definición de Poesía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837724" y="2499003"/>
            <a:ext cx="538520" cy="538520"/>
          </a:xfrm>
          <a:prstGeom prst="roundRect">
            <a:avLst>
              <a:gd name="adj" fmla="val 6668"/>
            </a:avLst>
          </a:prstGeom>
          <a:solidFill>
            <a:srgbClr val="2F2B54"/>
          </a:solidFill>
          <a:ln/>
        </p:spPr>
      </p:sp>
      <p:sp>
        <p:nvSpPr>
          <p:cNvPr id="5" name="Text 2"/>
          <p:cNvSpPr/>
          <p:nvPr/>
        </p:nvSpPr>
        <p:spPr>
          <a:xfrm>
            <a:off x="1052989" y="2599253"/>
            <a:ext cx="107871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615559" y="249900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Expresión Artística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615559" y="2994541"/>
            <a:ext cx="2836783" cy="22981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La poesía es una forma de arte que utiliza el lenguaje de manera creativa para transmitir emociones, ideas y percepciones.</a:t>
            </a:r>
            <a:endParaRPr lang="en-US" sz="1850" dirty="0"/>
          </a:p>
        </p:txBody>
      </p:sp>
      <p:sp>
        <p:nvSpPr>
          <p:cNvPr id="8" name="Shape 5"/>
          <p:cNvSpPr/>
          <p:nvPr/>
        </p:nvSpPr>
        <p:spPr>
          <a:xfrm>
            <a:off x="4691658" y="2499003"/>
            <a:ext cx="538520" cy="538520"/>
          </a:xfrm>
          <a:prstGeom prst="roundRect">
            <a:avLst>
              <a:gd name="adj" fmla="val 6668"/>
            </a:avLst>
          </a:prstGeom>
          <a:solidFill>
            <a:srgbClr val="2F2B54"/>
          </a:solidFill>
          <a:ln/>
        </p:spPr>
      </p:sp>
      <p:sp>
        <p:nvSpPr>
          <p:cNvPr id="9" name="Text 6"/>
          <p:cNvSpPr/>
          <p:nvPr/>
        </p:nvSpPr>
        <p:spPr>
          <a:xfrm>
            <a:off x="4874895" y="2599253"/>
            <a:ext cx="172045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5469493" y="249900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Lenguaje Simbólico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5469493" y="2994541"/>
            <a:ext cx="2836783" cy="19151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Emplea un lenguaje figurativo y simbólico para ir más allá del significado literal de las palabras.</a:t>
            </a:r>
            <a:endParaRPr lang="en-US" sz="1850" dirty="0"/>
          </a:p>
        </p:txBody>
      </p:sp>
      <p:sp>
        <p:nvSpPr>
          <p:cNvPr id="12" name="Shape 9"/>
          <p:cNvSpPr/>
          <p:nvPr/>
        </p:nvSpPr>
        <p:spPr>
          <a:xfrm>
            <a:off x="837724" y="5801201"/>
            <a:ext cx="538520" cy="538520"/>
          </a:xfrm>
          <a:prstGeom prst="roundRect">
            <a:avLst>
              <a:gd name="adj" fmla="val 6668"/>
            </a:avLst>
          </a:prstGeom>
          <a:solidFill>
            <a:srgbClr val="2F2B54"/>
          </a:solidFill>
          <a:ln/>
        </p:spPr>
      </p:sp>
      <p:sp>
        <p:nvSpPr>
          <p:cNvPr id="13" name="Text 10"/>
          <p:cNvSpPr/>
          <p:nvPr/>
        </p:nvSpPr>
        <p:spPr>
          <a:xfrm>
            <a:off x="1019294" y="5901452"/>
            <a:ext cx="175379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1615559" y="580120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Conexión Emocional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615559" y="6296739"/>
            <a:ext cx="6690717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Busca generar una conexión emocional y una experiencia estética en el lector.</a:t>
            </a:r>
            <a:endParaRPr lang="en-US" sz="185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EE843D7-C7D1-4B7E-B166-88715A5860FF}"/>
              </a:ext>
            </a:extLst>
          </p:cNvPr>
          <p:cNvSpPr txBox="1"/>
          <p:nvPr/>
        </p:nvSpPr>
        <p:spPr>
          <a:xfrm>
            <a:off x="1452281" y="1333948"/>
            <a:ext cx="11629017" cy="6323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C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Transgresión lingüística</a:t>
            </a:r>
            <a:endParaRPr lang="es-EC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C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 refiere a la ruptura de las </a:t>
            </a:r>
            <a:r>
              <a:rPr lang="es-EC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normas del lenguaje</a:t>
            </a:r>
            <a:r>
              <a:rPr lang="es-EC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tradicional en favor de formas expresivas más libres e innovadoras. Esto puede implicar la modificación de las reglas gramaticales, el léxico, la puntuación o la sintaxis.</a:t>
            </a:r>
            <a:endParaRPr lang="es-EC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C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Características:</a:t>
            </a:r>
            <a:endParaRPr lang="es-EC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Alteración de la sintaxis:</a:t>
            </a:r>
            <a:r>
              <a:rPr lang="es-EC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Oraciones incompletas, desorden de palabras o eliminación de nexos.</a:t>
            </a:r>
            <a:endParaRPr lang="es-EC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Neologismos:</a:t>
            </a:r>
            <a:r>
              <a:rPr lang="es-EC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Creación de nuevas palabras que no existen en el lenguaje formal.</a:t>
            </a:r>
            <a:endParaRPr lang="es-EC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Juego fonético:</a:t>
            </a:r>
            <a:r>
              <a:rPr lang="es-EC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Uso de sonidos sin sentido o aliteraciones extremas para priorizar la musicalidad sobre el significado.</a:t>
            </a:r>
            <a:endParaRPr lang="es-EC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Supresión o exceso de signos de puntuación:</a:t>
            </a:r>
            <a:r>
              <a:rPr lang="es-EC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Poemas sin puntos ni comas o con repeticiones innecesarias.</a:t>
            </a:r>
            <a:endParaRPr lang="es-EC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Uso de coloquialismos o lenguaje marginal:</a:t>
            </a:r>
            <a:r>
              <a:rPr lang="es-EC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Incorporación de jergas o registros no literarios.</a:t>
            </a:r>
            <a:endParaRPr lang="es-EC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0028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6884392-710A-4A94-92EF-910A49731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292" y="656217"/>
            <a:ext cx="10993522" cy="629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9632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99216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4504849"/>
            <a:ext cx="9470827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Conclusión y Consideraciones Finales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837724" y="5567839"/>
            <a:ext cx="12954952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320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La poesía es un arte que requiere habilidad técnica y sensibilidad emocional. Dominar los elementos fundamentales como el lenguaje figurativo, el ritmo, la estructura y la temática es esencial para crear textos poéticos que logren una conexión genuina con el lector</a:t>
            </a: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.</a:t>
            </a:r>
            <a:endParaRPr lang="en-US" sz="185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5B6475E-8512-4AB1-8350-A7A35C987F67}"/>
              </a:ext>
            </a:extLst>
          </p:cNvPr>
          <p:cNvSpPr txBox="1"/>
          <p:nvPr/>
        </p:nvSpPr>
        <p:spPr>
          <a:xfrm>
            <a:off x="1721224" y="720762"/>
            <a:ext cx="9380668" cy="66288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08305" algn="l"/>
              </a:tabLst>
            </a:pPr>
            <a:r>
              <a:rPr lang="es-EC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Hiperonimia e Hiponimia</a:t>
            </a:r>
            <a:r>
              <a:rPr lang="es-EC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Estos términos describen relaciones jerárquicas en el significado de palabras. La hiperonimia se refiere a una palabra más general (como "animal"), mientras que la hiponimia se refiere a términos más específicos dentro de esa categoría (como "perro" o "gato"). Estos conceptos se utilizan ampliamente en semántica y lingüística para organizar significados y establecer relaciones entre términos. Autores como John </a:t>
            </a:r>
            <a:r>
              <a:rPr lang="es-EC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Lyons</a:t>
            </a:r>
            <a:r>
              <a:rPr lang="es-EC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han profundizado en la semántica de estas relaciones, y Geoffrey </a:t>
            </a:r>
            <a:r>
              <a:rPr lang="es-EC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Leech</a:t>
            </a:r>
            <a:r>
              <a:rPr lang="es-EC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 explorado su importancia en la estructura del significado lingüístico. También se destaca el trabajo de Salvador Gutiérrez Ordóñez en su </a:t>
            </a:r>
            <a:r>
              <a:rPr lang="es-EC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Introducción a la semántica funcional</a:t>
            </a:r>
            <a:r>
              <a:rPr lang="es-EC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tabLst>
                <a:tab pos="408305" algn="l"/>
              </a:tabLst>
            </a:pPr>
            <a:endParaRPr lang="es-EC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2722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1106326-BB83-4FE5-B013-786B36E46104}"/>
              </a:ext>
            </a:extLst>
          </p:cNvPr>
          <p:cNvSpPr txBox="1"/>
          <p:nvPr/>
        </p:nvSpPr>
        <p:spPr>
          <a:xfrm>
            <a:off x="2388198" y="1570617"/>
            <a:ext cx="8584602" cy="3698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408305" algn="l"/>
              </a:tabLst>
            </a:pPr>
            <a:r>
              <a:rPr lang="es-EC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Bibliografía adicional relevante</a:t>
            </a:r>
            <a:r>
              <a:rPr lang="es-EC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s-EC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865505" algn="l"/>
              </a:tabLst>
            </a:pPr>
            <a:r>
              <a:rPr lang="es-EC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Casas Gómez, Miguel (1999)</a:t>
            </a:r>
            <a:r>
              <a:rPr lang="es-EC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C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Las relaciones léxicas</a:t>
            </a:r>
            <a:r>
              <a:rPr lang="es-EC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C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865505" algn="l"/>
              </a:tabLst>
            </a:pPr>
            <a:r>
              <a:rPr lang="es-EC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Gutiérrez Ordóñez, Salvador (1996)</a:t>
            </a:r>
            <a:r>
              <a:rPr lang="es-EC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C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Introducción a la semántica funcional</a:t>
            </a:r>
            <a:r>
              <a:rPr lang="es-EC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C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865505" algn="l"/>
              </a:tabLst>
            </a:pPr>
            <a:r>
              <a:rPr lang="es-EC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Leech</a:t>
            </a:r>
            <a:r>
              <a:rPr lang="es-EC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Geoffrey (1985)</a:t>
            </a:r>
            <a:r>
              <a:rPr lang="es-EC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C" sz="2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Semántica</a:t>
            </a:r>
            <a:r>
              <a:rPr lang="es-EC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C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865505" algn="l"/>
              </a:tabLst>
            </a:pPr>
            <a:r>
              <a:rPr lang="es-EC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Lyons</a:t>
            </a:r>
            <a:r>
              <a:rPr lang="es-EC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John (1977)</a:t>
            </a:r>
            <a:r>
              <a:rPr lang="es-EC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C" sz="2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Semantics</a:t>
            </a:r>
            <a:r>
              <a:rPr lang="es-EC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  <a:endParaRPr lang="es-EC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449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2294215"/>
            <a:ext cx="1175385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Elementos Fundamentales de un Texto Poético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359652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Lenguaje Figurativo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4187785"/>
            <a:ext cx="3928586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Uso de metáforas, símbolos, analogías y otros recursos literarios para expresar significados más profundos.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5357813" y="359652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Ritmo y Musicalidad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57813" y="4187785"/>
            <a:ext cx="3928586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Cadencia, repetición de sonidos y armonía que crean un efecto musical y melódico.</a:t>
            </a:r>
            <a:endParaRPr lang="en-US" sz="1850" dirty="0"/>
          </a:p>
        </p:txBody>
      </p:sp>
      <p:sp>
        <p:nvSpPr>
          <p:cNvPr id="7" name="Text 5"/>
          <p:cNvSpPr/>
          <p:nvPr/>
        </p:nvSpPr>
        <p:spPr>
          <a:xfrm>
            <a:off x="9877901" y="359652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Estructura y Forma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7901" y="4187785"/>
            <a:ext cx="3928586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Organización del texto a través de versos, estrofas, rimas y otros elementos formales.</a:t>
            </a:r>
            <a:endParaRPr lang="en-US" sz="18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1148834"/>
            <a:ext cx="7001351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Uso del Lenguaje Figurativo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837724" y="2211824"/>
            <a:ext cx="3614618" cy="2506266"/>
          </a:xfrm>
          <a:prstGeom prst="roundRect">
            <a:avLst>
              <a:gd name="adj" fmla="val 1433"/>
            </a:avLst>
          </a:prstGeom>
          <a:solidFill>
            <a:srgbClr val="2F2B54"/>
          </a:solidFill>
          <a:ln/>
        </p:spPr>
      </p:sp>
      <p:sp>
        <p:nvSpPr>
          <p:cNvPr id="5" name="Text 2"/>
          <p:cNvSpPr/>
          <p:nvPr/>
        </p:nvSpPr>
        <p:spPr>
          <a:xfrm>
            <a:off x="1077039" y="2451140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Metáforas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77039" y="2946678"/>
            <a:ext cx="3135987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Comparaciones implícitas que permiten explorar nuevas conexiones y significados.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4691658" y="2211824"/>
            <a:ext cx="3614618" cy="2506266"/>
          </a:xfrm>
          <a:prstGeom prst="roundRect">
            <a:avLst>
              <a:gd name="adj" fmla="val 1433"/>
            </a:avLst>
          </a:prstGeom>
          <a:solidFill>
            <a:srgbClr val="2F2B54"/>
          </a:solidFill>
          <a:ln/>
        </p:spPr>
      </p:sp>
      <p:sp>
        <p:nvSpPr>
          <p:cNvPr id="8" name="Text 5"/>
          <p:cNvSpPr/>
          <p:nvPr/>
        </p:nvSpPr>
        <p:spPr>
          <a:xfrm>
            <a:off x="4930973" y="2451140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Símbolos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30973" y="2946678"/>
            <a:ext cx="3135987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Elementos que representan conceptos o ideas más amplias de manera condensada.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837724" y="4957405"/>
            <a:ext cx="3614618" cy="2123242"/>
          </a:xfrm>
          <a:prstGeom prst="roundRect">
            <a:avLst>
              <a:gd name="adj" fmla="val 1691"/>
            </a:avLst>
          </a:prstGeom>
          <a:solidFill>
            <a:srgbClr val="2F2B54"/>
          </a:solidFill>
          <a:ln/>
        </p:spPr>
      </p:sp>
      <p:sp>
        <p:nvSpPr>
          <p:cNvPr id="11" name="Text 8"/>
          <p:cNvSpPr/>
          <p:nvPr/>
        </p:nvSpPr>
        <p:spPr>
          <a:xfrm>
            <a:off x="1077039" y="519672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Analogías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77039" y="5692259"/>
            <a:ext cx="3135987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Establecen relaciones de semejanza entre objetos, ideas o experiencias.</a:t>
            </a:r>
            <a:endParaRPr lang="en-US" sz="1850" dirty="0"/>
          </a:p>
        </p:txBody>
      </p:sp>
      <p:sp>
        <p:nvSpPr>
          <p:cNvPr id="13" name="Shape 10"/>
          <p:cNvSpPr/>
          <p:nvPr/>
        </p:nvSpPr>
        <p:spPr>
          <a:xfrm>
            <a:off x="4691658" y="4957405"/>
            <a:ext cx="3614618" cy="2123242"/>
          </a:xfrm>
          <a:prstGeom prst="roundRect">
            <a:avLst>
              <a:gd name="adj" fmla="val 1691"/>
            </a:avLst>
          </a:prstGeom>
          <a:solidFill>
            <a:srgbClr val="2F2B54"/>
          </a:solidFill>
          <a:ln/>
        </p:spPr>
      </p:sp>
      <p:sp>
        <p:nvSpPr>
          <p:cNvPr id="14" name="Text 11"/>
          <p:cNvSpPr/>
          <p:nvPr/>
        </p:nvSpPr>
        <p:spPr>
          <a:xfrm>
            <a:off x="4930973" y="519672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Imagenes Sensoriales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4930973" y="5692259"/>
            <a:ext cx="3135987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Descripciones vívidas que apelan a los sentidos y evocan emociones.</a:t>
            </a:r>
            <a:endParaRPr lang="en-US" sz="18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710803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Ritmo y Musicalidad</a:t>
            </a:r>
            <a:endParaRPr lang="en-US" sz="44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724" y="1773793"/>
            <a:ext cx="1196816" cy="191500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393513" y="2013109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Métrica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2393513" y="2508647"/>
            <a:ext cx="591276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Patrones de acentuación y silabas que crean un ritmo reconocible.</a:t>
            </a:r>
            <a:endParaRPr lang="en-US" sz="18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724" y="3688794"/>
            <a:ext cx="1196816" cy="191500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393513" y="3928110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Rima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2393513" y="4423648"/>
            <a:ext cx="591276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Repetición de sonidos al final de los versos que genera musicalidad.</a:t>
            </a:r>
            <a:endParaRPr lang="en-US" sz="18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724" y="5603796"/>
            <a:ext cx="1196816" cy="191500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393513" y="584311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Aliteración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2393513" y="6338649"/>
            <a:ext cx="591276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Repetición de sonidos consonánticos que intensifican el efecto musical.</a:t>
            </a:r>
            <a:endParaRPr lang="en-US" sz="18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733663"/>
            <a:ext cx="5632490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Estructura y Forma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1181457" y="1796653"/>
            <a:ext cx="30480" cy="5699284"/>
          </a:xfrm>
          <a:prstGeom prst="roundRect">
            <a:avLst>
              <a:gd name="adj" fmla="val 117806"/>
            </a:avLst>
          </a:prstGeom>
          <a:solidFill>
            <a:srgbClr val="48446D"/>
          </a:solidFill>
          <a:ln/>
        </p:spPr>
      </p:sp>
      <p:sp>
        <p:nvSpPr>
          <p:cNvPr id="5" name="Shape 2"/>
          <p:cNvSpPr/>
          <p:nvPr/>
        </p:nvSpPr>
        <p:spPr>
          <a:xfrm>
            <a:off x="1435477" y="2319814"/>
            <a:ext cx="837724" cy="30480"/>
          </a:xfrm>
          <a:prstGeom prst="roundRect">
            <a:avLst>
              <a:gd name="adj" fmla="val 117806"/>
            </a:avLst>
          </a:prstGeom>
          <a:solidFill>
            <a:srgbClr val="48446D"/>
          </a:solidFill>
          <a:ln/>
        </p:spPr>
      </p:sp>
      <p:sp>
        <p:nvSpPr>
          <p:cNvPr id="6" name="Shape 3"/>
          <p:cNvSpPr/>
          <p:nvPr/>
        </p:nvSpPr>
        <p:spPr>
          <a:xfrm>
            <a:off x="927437" y="2065853"/>
            <a:ext cx="538520" cy="538520"/>
          </a:xfrm>
          <a:prstGeom prst="roundRect">
            <a:avLst>
              <a:gd name="adj" fmla="val 6668"/>
            </a:avLst>
          </a:prstGeom>
          <a:solidFill>
            <a:srgbClr val="2F2B54"/>
          </a:solidFill>
          <a:ln/>
        </p:spPr>
      </p:sp>
      <p:sp>
        <p:nvSpPr>
          <p:cNvPr id="7" name="Text 4"/>
          <p:cNvSpPr/>
          <p:nvPr/>
        </p:nvSpPr>
        <p:spPr>
          <a:xfrm>
            <a:off x="1142702" y="2166104"/>
            <a:ext cx="107871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1</a:t>
            </a:r>
            <a:endParaRPr lang="en-US" sz="2650" dirty="0"/>
          </a:p>
        </p:txBody>
      </p:sp>
      <p:sp>
        <p:nvSpPr>
          <p:cNvPr id="8" name="Text 5"/>
          <p:cNvSpPr/>
          <p:nvPr/>
        </p:nvSpPr>
        <p:spPr>
          <a:xfrm>
            <a:off x="2513290" y="2035969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Versos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2513290" y="2531507"/>
            <a:ext cx="5792986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Unidades métricas que conforman la estructura del poema.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1435477" y="4299347"/>
            <a:ext cx="837724" cy="30480"/>
          </a:xfrm>
          <a:prstGeom prst="roundRect">
            <a:avLst>
              <a:gd name="adj" fmla="val 117806"/>
            </a:avLst>
          </a:prstGeom>
          <a:solidFill>
            <a:srgbClr val="48446D"/>
          </a:solidFill>
          <a:ln/>
        </p:spPr>
      </p:sp>
      <p:sp>
        <p:nvSpPr>
          <p:cNvPr id="11" name="Shape 8"/>
          <p:cNvSpPr/>
          <p:nvPr/>
        </p:nvSpPr>
        <p:spPr>
          <a:xfrm>
            <a:off x="927437" y="4045387"/>
            <a:ext cx="538520" cy="538520"/>
          </a:xfrm>
          <a:prstGeom prst="roundRect">
            <a:avLst>
              <a:gd name="adj" fmla="val 6668"/>
            </a:avLst>
          </a:prstGeom>
          <a:solidFill>
            <a:srgbClr val="2F2B54"/>
          </a:solidFill>
          <a:ln/>
        </p:spPr>
      </p:sp>
      <p:sp>
        <p:nvSpPr>
          <p:cNvPr id="12" name="Text 9"/>
          <p:cNvSpPr/>
          <p:nvPr/>
        </p:nvSpPr>
        <p:spPr>
          <a:xfrm>
            <a:off x="1110675" y="4145637"/>
            <a:ext cx="172045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2</a:t>
            </a:r>
            <a:endParaRPr lang="en-US" sz="2650" dirty="0"/>
          </a:p>
        </p:txBody>
      </p:sp>
      <p:sp>
        <p:nvSpPr>
          <p:cNvPr id="13" name="Text 10"/>
          <p:cNvSpPr/>
          <p:nvPr/>
        </p:nvSpPr>
        <p:spPr>
          <a:xfrm>
            <a:off x="2513290" y="401550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Estrofas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2513290" y="4511040"/>
            <a:ext cx="5792986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Agrupaciones de versos que organizan el texto de manera lógica.</a:t>
            </a:r>
            <a:endParaRPr lang="en-US" sz="1850" dirty="0"/>
          </a:p>
        </p:txBody>
      </p:sp>
      <p:sp>
        <p:nvSpPr>
          <p:cNvPr id="15" name="Shape 12"/>
          <p:cNvSpPr/>
          <p:nvPr/>
        </p:nvSpPr>
        <p:spPr>
          <a:xfrm>
            <a:off x="1435477" y="6278880"/>
            <a:ext cx="837724" cy="30480"/>
          </a:xfrm>
          <a:prstGeom prst="roundRect">
            <a:avLst>
              <a:gd name="adj" fmla="val 117806"/>
            </a:avLst>
          </a:prstGeom>
          <a:solidFill>
            <a:srgbClr val="48446D"/>
          </a:solidFill>
          <a:ln/>
        </p:spPr>
      </p:sp>
      <p:sp>
        <p:nvSpPr>
          <p:cNvPr id="16" name="Shape 13"/>
          <p:cNvSpPr/>
          <p:nvPr/>
        </p:nvSpPr>
        <p:spPr>
          <a:xfrm>
            <a:off x="927437" y="6024920"/>
            <a:ext cx="538520" cy="538520"/>
          </a:xfrm>
          <a:prstGeom prst="roundRect">
            <a:avLst>
              <a:gd name="adj" fmla="val 6668"/>
            </a:avLst>
          </a:prstGeom>
          <a:solidFill>
            <a:srgbClr val="2F2B54"/>
          </a:solidFill>
          <a:ln/>
        </p:spPr>
      </p:sp>
      <p:sp>
        <p:nvSpPr>
          <p:cNvPr id="17" name="Text 14"/>
          <p:cNvSpPr/>
          <p:nvPr/>
        </p:nvSpPr>
        <p:spPr>
          <a:xfrm>
            <a:off x="1109008" y="6125170"/>
            <a:ext cx="175379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3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2513290" y="599503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Formas Fijas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2513290" y="6490573"/>
            <a:ext cx="5792986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Estructuras predefinidas como el soneto, la canción o el haiku.</a:t>
            </a:r>
            <a:endParaRPr lang="en-US" sz="18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772954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Temática y Contenido Emocional</a:t>
            </a:r>
            <a:endParaRPr lang="en-US" sz="44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124" y="2539960"/>
            <a:ext cx="598408" cy="59840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324124" y="337768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Emociones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6324124" y="3873222"/>
            <a:ext cx="3554730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Expresión de sentimientos, pasiones y estados de ánimo.</a:t>
            </a:r>
            <a:endParaRPr lang="en-US" sz="18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7827" y="2539960"/>
            <a:ext cx="598408" cy="59840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0237827" y="337768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Naturaleza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10237827" y="3873222"/>
            <a:ext cx="3554849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Descripción de fenómenos y elementos del mundo natural.</a:t>
            </a:r>
            <a:endParaRPr lang="en-US" sz="18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124" y="5357336"/>
            <a:ext cx="598408" cy="59840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324124" y="6195060"/>
            <a:ext cx="285047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Experiencias Humanas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6324124" y="6690598"/>
            <a:ext cx="3554730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Reflexión sobre la condición y el devenir del ser humano.</a:t>
            </a:r>
            <a:endParaRPr lang="en-US" sz="18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37827" y="5357336"/>
            <a:ext cx="598408" cy="598408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0237827" y="6195060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Intertextualidad</a:t>
            </a:r>
            <a:endParaRPr lang="en-US" sz="2200" dirty="0"/>
          </a:p>
        </p:txBody>
      </p:sp>
      <p:sp>
        <p:nvSpPr>
          <p:cNvPr id="15" name="Text 8"/>
          <p:cNvSpPr/>
          <p:nvPr/>
        </p:nvSpPr>
        <p:spPr>
          <a:xfrm>
            <a:off x="10237827" y="6690598"/>
            <a:ext cx="3554849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Diálogo con otros textos y tradiciones literarias.</a:t>
            </a:r>
            <a:endParaRPr lang="en-US" sz="18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733663"/>
            <a:ext cx="5707142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Conexión con el Lector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6667857" y="1796653"/>
            <a:ext cx="30480" cy="5699284"/>
          </a:xfrm>
          <a:prstGeom prst="roundRect">
            <a:avLst>
              <a:gd name="adj" fmla="val 117806"/>
            </a:avLst>
          </a:prstGeom>
          <a:solidFill>
            <a:srgbClr val="48446D"/>
          </a:solidFill>
          <a:ln/>
        </p:spPr>
      </p:sp>
      <p:sp>
        <p:nvSpPr>
          <p:cNvPr id="5" name="Shape 2"/>
          <p:cNvSpPr/>
          <p:nvPr/>
        </p:nvSpPr>
        <p:spPr>
          <a:xfrm>
            <a:off x="6921877" y="2319814"/>
            <a:ext cx="837724" cy="30480"/>
          </a:xfrm>
          <a:prstGeom prst="roundRect">
            <a:avLst>
              <a:gd name="adj" fmla="val 117806"/>
            </a:avLst>
          </a:prstGeom>
          <a:solidFill>
            <a:srgbClr val="48446D"/>
          </a:solidFill>
          <a:ln/>
        </p:spPr>
      </p:sp>
      <p:sp>
        <p:nvSpPr>
          <p:cNvPr id="6" name="Shape 3"/>
          <p:cNvSpPr/>
          <p:nvPr/>
        </p:nvSpPr>
        <p:spPr>
          <a:xfrm>
            <a:off x="6413837" y="2065853"/>
            <a:ext cx="538520" cy="538520"/>
          </a:xfrm>
          <a:prstGeom prst="roundRect">
            <a:avLst>
              <a:gd name="adj" fmla="val 6668"/>
            </a:avLst>
          </a:prstGeom>
          <a:solidFill>
            <a:srgbClr val="2F2B54"/>
          </a:solidFill>
          <a:ln/>
        </p:spPr>
      </p:sp>
      <p:sp>
        <p:nvSpPr>
          <p:cNvPr id="7" name="Text 4"/>
          <p:cNvSpPr/>
          <p:nvPr/>
        </p:nvSpPr>
        <p:spPr>
          <a:xfrm>
            <a:off x="6629102" y="2166104"/>
            <a:ext cx="107871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1</a:t>
            </a:r>
            <a:endParaRPr lang="en-US" sz="2650" dirty="0"/>
          </a:p>
        </p:txBody>
      </p:sp>
      <p:sp>
        <p:nvSpPr>
          <p:cNvPr id="8" name="Text 5"/>
          <p:cNvSpPr/>
          <p:nvPr/>
        </p:nvSpPr>
        <p:spPr>
          <a:xfrm>
            <a:off x="7999690" y="2035969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Universalidad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999690" y="2531507"/>
            <a:ext cx="5792986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Abordar temas y emociones que trascienden lo individual.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6921877" y="4299347"/>
            <a:ext cx="837724" cy="30480"/>
          </a:xfrm>
          <a:prstGeom prst="roundRect">
            <a:avLst>
              <a:gd name="adj" fmla="val 117806"/>
            </a:avLst>
          </a:prstGeom>
          <a:solidFill>
            <a:srgbClr val="48446D"/>
          </a:solidFill>
          <a:ln/>
        </p:spPr>
      </p:sp>
      <p:sp>
        <p:nvSpPr>
          <p:cNvPr id="11" name="Shape 8"/>
          <p:cNvSpPr/>
          <p:nvPr/>
        </p:nvSpPr>
        <p:spPr>
          <a:xfrm>
            <a:off x="6413837" y="4045387"/>
            <a:ext cx="538520" cy="538520"/>
          </a:xfrm>
          <a:prstGeom prst="roundRect">
            <a:avLst>
              <a:gd name="adj" fmla="val 6668"/>
            </a:avLst>
          </a:prstGeom>
          <a:solidFill>
            <a:srgbClr val="2F2B54"/>
          </a:solidFill>
          <a:ln/>
        </p:spPr>
      </p:sp>
      <p:sp>
        <p:nvSpPr>
          <p:cNvPr id="12" name="Text 9"/>
          <p:cNvSpPr/>
          <p:nvPr/>
        </p:nvSpPr>
        <p:spPr>
          <a:xfrm>
            <a:off x="6597075" y="4145637"/>
            <a:ext cx="172045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2</a:t>
            </a:r>
            <a:endParaRPr lang="en-US" sz="2650" dirty="0"/>
          </a:p>
        </p:txBody>
      </p:sp>
      <p:sp>
        <p:nvSpPr>
          <p:cNvPr id="13" name="Text 10"/>
          <p:cNvSpPr/>
          <p:nvPr/>
        </p:nvSpPr>
        <p:spPr>
          <a:xfrm>
            <a:off x="7999690" y="4015502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Lenguaje Accesible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7999690" y="4511040"/>
            <a:ext cx="5792986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Uso de un vocabulario y recursos que faciliten la comprensión.</a:t>
            </a:r>
            <a:endParaRPr lang="en-US" sz="1850" dirty="0"/>
          </a:p>
        </p:txBody>
      </p:sp>
      <p:sp>
        <p:nvSpPr>
          <p:cNvPr id="15" name="Shape 12"/>
          <p:cNvSpPr/>
          <p:nvPr/>
        </p:nvSpPr>
        <p:spPr>
          <a:xfrm>
            <a:off x="6921877" y="6278880"/>
            <a:ext cx="837724" cy="30480"/>
          </a:xfrm>
          <a:prstGeom prst="roundRect">
            <a:avLst>
              <a:gd name="adj" fmla="val 117806"/>
            </a:avLst>
          </a:prstGeom>
          <a:solidFill>
            <a:srgbClr val="48446D"/>
          </a:solidFill>
          <a:ln/>
        </p:spPr>
      </p:sp>
      <p:sp>
        <p:nvSpPr>
          <p:cNvPr id="16" name="Shape 13"/>
          <p:cNvSpPr/>
          <p:nvPr/>
        </p:nvSpPr>
        <p:spPr>
          <a:xfrm>
            <a:off x="6413837" y="6024920"/>
            <a:ext cx="538520" cy="538520"/>
          </a:xfrm>
          <a:prstGeom prst="roundRect">
            <a:avLst>
              <a:gd name="adj" fmla="val 6668"/>
            </a:avLst>
          </a:prstGeom>
          <a:solidFill>
            <a:srgbClr val="2F2B54"/>
          </a:solidFill>
          <a:ln/>
        </p:spPr>
      </p:sp>
      <p:sp>
        <p:nvSpPr>
          <p:cNvPr id="17" name="Text 14"/>
          <p:cNvSpPr/>
          <p:nvPr/>
        </p:nvSpPr>
        <p:spPr>
          <a:xfrm>
            <a:off x="6595408" y="6125170"/>
            <a:ext cx="175379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3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7999690" y="599503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D9E1FF"/>
                </a:solidFill>
                <a:latin typeface="Kanit" pitchFamily="34" charset="0"/>
                <a:ea typeface="Kanit" pitchFamily="34" charset="-122"/>
                <a:cs typeface="Kanit" pitchFamily="34" charset="-120"/>
              </a:rPr>
              <a:t>Experiencia Estética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7999690" y="6490573"/>
            <a:ext cx="5792986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Martel Sans Light" pitchFamily="34" charset="0"/>
                <a:ea typeface="Martel Sans Light" pitchFamily="34" charset="-122"/>
                <a:cs typeface="Martel Sans Light" pitchFamily="34" charset="-120"/>
              </a:rPr>
              <a:t>Generar una experiencia sensorial y emocional en el lector.</a:t>
            </a:r>
            <a:endParaRPr lang="en-US" sz="18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684957A4-4D25-466E-9B6C-457E83978504}"/>
              </a:ext>
            </a:extLst>
          </p:cNvPr>
          <p:cNvSpPr txBox="1"/>
          <p:nvPr/>
        </p:nvSpPr>
        <p:spPr>
          <a:xfrm>
            <a:off x="1996069" y="960119"/>
            <a:ext cx="10719470" cy="74544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Texto emocional</a:t>
            </a:r>
            <a:endParaRPr lang="es-EC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Propósito:</a:t>
            </a:r>
            <a:r>
              <a:rPr lang="es-EC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Expresar sentimientos, emociones o estados de ánimo del autor.</a:t>
            </a:r>
            <a:endParaRPr lang="es-EC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Tono:</a:t>
            </a:r>
            <a:r>
              <a:rPr lang="es-EC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Subjetivo e íntimo; puede ser apasionado, melancólico, alegre, etc.</a:t>
            </a:r>
            <a:endParaRPr lang="es-EC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Lenguaje:</a:t>
            </a:r>
            <a:r>
              <a:rPr lang="es-EC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Sencillo, directo y con palabras que evocan emociones intensas.</a:t>
            </a:r>
            <a:endParaRPr lang="es-EC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Ejemplos:</a:t>
            </a:r>
            <a:r>
              <a:rPr lang="es-EC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Cartas personales, mensajes en diarios, publicaciones emocionales en redes sociales.</a:t>
            </a:r>
            <a:endParaRPr lang="es-EC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Receptor:</a:t>
            </a:r>
            <a:r>
              <a:rPr lang="es-EC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Buscan generar empatía o conexión inmediata con quien lo lee.</a:t>
            </a:r>
            <a:endParaRPr lang="es-EC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C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Estructura:</a:t>
            </a:r>
            <a:r>
              <a:rPr lang="es-EC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Puede ser informal, sin seguir reglas estrictas. </a:t>
            </a:r>
            <a:br>
              <a:rPr lang="es-EC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C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"Te extraño tanto, no sé cómo enfrentar estos días sin ti."</a:t>
            </a:r>
            <a:endParaRPr lang="es-EC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s-EC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297FB24C-F4A5-4134-BE88-F30C3612E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10244"/>
            <a:ext cx="18115878" cy="795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1015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Ejemplo:</a:t>
            </a:r>
            <a:br>
              <a:rPr kumimoji="0" lang="es-EC" altLang="es-EC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s-EC" altLang="es-EC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"Te extraño tanto, no sé cómo enfrentar estos días sin ti."</a:t>
            </a:r>
            <a:endParaRPr kumimoji="0" lang="es-EC" altLang="es-EC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B5AB08F7-4F43-479A-8674-801D879FD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8115878" cy="45719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347A421-0242-4FD0-BFF6-964D120F0C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463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1015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Ejemplo:</a:t>
            </a:r>
            <a:br>
              <a:rPr kumimoji="0" lang="es-EC" altLang="es-EC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s-EC" altLang="es-EC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"Te extraño tanto, no sé cómo enfrentar estos días sin ti."</a:t>
            </a:r>
            <a:endParaRPr kumimoji="0" lang="es-EC" altLang="es-EC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ECA29E88-2510-4B93-870A-5A25C5A78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46304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7070B0BA-980D-4657-A455-AABA9AF88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463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10156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Ejemplo:</a:t>
            </a:r>
            <a:br>
              <a:rPr kumimoji="0" lang="es-EC" altLang="es-EC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s-EC" altLang="es-EC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"Te extraño tanto, no sé cómo enfrentar estos días sin ti."</a:t>
            </a:r>
            <a:endParaRPr kumimoji="0" lang="es-EC" altLang="es-EC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D8715236-79A0-42A9-A410-65386B678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14630400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95693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31</TotalTime>
  <Words>1542</Words>
  <Application>Microsoft Office PowerPoint</Application>
  <PresentationFormat>Personalizado</PresentationFormat>
  <Paragraphs>145</Paragraphs>
  <Slides>24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6" baseType="lpstr">
      <vt:lpstr>Martel Sans Light</vt:lpstr>
      <vt:lpstr>Martel Sans Bold</vt:lpstr>
      <vt:lpstr>Martel Sans Medium</vt:lpstr>
      <vt:lpstr>Arial</vt:lpstr>
      <vt:lpstr>Times New Roman</vt:lpstr>
      <vt:lpstr>Century Gothic</vt:lpstr>
      <vt:lpstr>Courier New</vt:lpstr>
      <vt:lpstr>Kanit</vt:lpstr>
      <vt:lpstr>Wingdings 3</vt:lpstr>
      <vt:lpstr>Calibri</vt:lpstr>
      <vt:lpstr>Symbol</vt:lpstr>
      <vt:lpstr>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USUARIO</cp:lastModifiedBy>
  <cp:revision>5</cp:revision>
  <dcterms:created xsi:type="dcterms:W3CDTF">2024-10-23T21:04:15Z</dcterms:created>
  <dcterms:modified xsi:type="dcterms:W3CDTF">2024-10-23T21:44:58Z</dcterms:modified>
</cp:coreProperties>
</file>