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58" r:id="rId5"/>
    <p:sldId id="259" r:id="rId6"/>
    <p:sldId id="275" r:id="rId7"/>
    <p:sldId id="260" r:id="rId8"/>
    <p:sldId id="262" r:id="rId9"/>
    <p:sldId id="263"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8" autoAdjust="0"/>
    <p:restoredTop sz="94660"/>
  </p:normalViewPr>
  <p:slideViewPr>
    <p:cSldViewPr>
      <p:cViewPr varScale="1">
        <p:scale>
          <a:sx n="73" d="100"/>
          <a:sy n="73" d="100"/>
        </p:scale>
        <p:origin x="1068"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47839DA7-97C6-4A6F-9373-7F07057019EE}" type="datetimeFigureOut">
              <a:rPr lang="en-US" smtClean="0"/>
              <a:t>2/2/2024</a:t>
            </a:fld>
            <a:endParaRPr lang="en-U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36CECEF0-EE56-427F-B79B-2B9112E817A2}"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7839DA7-97C6-4A6F-9373-7F07057019EE}" type="datetimeFigureOut">
              <a:rPr lang="en-US" smtClean="0"/>
              <a:t>2/2/2024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7839DA7-97C6-4A6F-9373-7F07057019EE}" type="datetimeFigureOut">
              <a:rPr lang="en-US" smtClean="0"/>
              <a:t>2/2/2024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47839DA7-97C6-4A6F-9373-7F07057019EE}" type="datetimeFigureOut">
              <a:rPr lang="en-US" smtClean="0"/>
              <a:t>2/2/2024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
        <p:nvSpPr>
          <p:cNvPr id="7" name="6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47839DA7-97C6-4A6F-9373-7F07057019EE}" type="datetimeFigureOut">
              <a:rPr lang="en-US" smtClean="0"/>
              <a:t>2/2/2024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47839DA7-97C6-4A6F-9373-7F07057019EE}" type="datetimeFigureOut">
              <a:rPr lang="en-US" smtClean="0"/>
              <a:t>2/2/2024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
        <p:nvSpPr>
          <p:cNvPr id="8" name="7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47839DA7-97C6-4A6F-9373-7F07057019EE}" type="datetimeFigureOut">
              <a:rPr lang="en-US" smtClean="0"/>
              <a:t>2/2/2024</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47839DA7-97C6-4A6F-9373-7F07057019EE}" type="datetimeFigureOut">
              <a:rPr lang="en-US" smtClean="0"/>
              <a:t>2/2/2024</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
        <p:nvSpPr>
          <p:cNvPr id="6" name="5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839DA7-97C6-4A6F-9373-7F07057019EE}" type="datetimeFigureOut">
              <a:rPr lang="en-US" smtClean="0"/>
              <a:t>2/2/2024</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p>
            <a:fld id="{47839DA7-97C6-4A6F-9373-7F07057019EE}" type="datetimeFigureOut">
              <a:rPr lang="en-US" smtClean="0"/>
              <a:t>2/2/2024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36CECEF0-EE56-427F-B79B-2B9112E817A2}" type="slidenum">
              <a:rPr lang="en-US" smtClean="0"/>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47839DA7-97C6-4A6F-9373-7F07057019EE}" type="datetimeFigureOut">
              <a:rPr lang="en-US" smtClean="0"/>
              <a:t>2/2/2024</a:t>
            </a:fld>
            <a:endParaRPr lang="en-U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36CECEF0-EE56-427F-B79B-2B9112E817A2}" type="slidenum">
              <a:rPr lang="en-US" smtClean="0"/>
              <a:t>‹Nº›</a:t>
            </a:fld>
            <a:endParaRPr lang="en-U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7839DA7-97C6-4A6F-9373-7F07057019EE}" type="datetimeFigureOut">
              <a:rPr lang="en-US" smtClean="0"/>
              <a:t>2/2/2024</a:t>
            </a:fld>
            <a:endParaRPr lang="en-U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6CECEF0-EE56-427F-B79B-2B9112E817A2}"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ymesyautonomos.com/legalidad/que-son-los-incoterm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n-US" dirty="0"/>
              <a:t>INCOTERMS </a:t>
            </a:r>
          </a:p>
        </p:txBody>
      </p:sp>
      <p:sp>
        <p:nvSpPr>
          <p:cNvPr id="3" name="2 Subtítulo"/>
          <p:cNvSpPr>
            <a:spLocks noGrp="1"/>
          </p:cNvSpPr>
          <p:nvPr>
            <p:ph type="subTitle" idx="1"/>
          </p:nvPr>
        </p:nvSpPr>
        <p:spPr/>
        <p:txBody>
          <a:bodyPr/>
          <a:lstStyle/>
          <a:p>
            <a:r>
              <a:rPr lang="en-US" dirty="0"/>
              <a:t>TERMINOS DE COMERCIO INTERNACIONAL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10000"/>
          </a:bodyPr>
          <a:lstStyle/>
          <a:p>
            <a:pPr lvl="0"/>
            <a:r>
              <a:rPr lang="es-ES" dirty="0"/>
              <a:t>“FCA” / “Free </a:t>
            </a:r>
            <a:r>
              <a:rPr lang="es-ES" dirty="0" err="1"/>
              <a:t>carrier</a:t>
            </a:r>
            <a:r>
              <a:rPr lang="es-ES" dirty="0"/>
              <a:t>” / “Franco transportista”</a:t>
            </a:r>
            <a:endParaRPr lang="en-US" b="1" i="1" dirty="0"/>
          </a:p>
          <a:p>
            <a:pPr>
              <a:buNone/>
            </a:pPr>
            <a:r>
              <a:rPr lang="es-ES" dirty="0"/>
              <a:t> </a:t>
            </a:r>
            <a:endParaRPr lang="en-US" b="1" i="1" dirty="0"/>
          </a:p>
          <a:p>
            <a:pPr lvl="0"/>
            <a:r>
              <a:rPr lang="es-ES" dirty="0"/>
              <a:t>El vendedor correrá con todos los gastos y riesgos hasta que la mercancía sea entregada en el punto acordado al transportista / </a:t>
            </a:r>
            <a:r>
              <a:rPr lang="es-ES" dirty="0" err="1"/>
              <a:t>transitario</a:t>
            </a:r>
            <a:r>
              <a:rPr lang="es-ES" dirty="0"/>
              <a:t> contratado por el comprador. Normalmente dicho punto es la fábrica o almacén del vendedor, pero puede ser otro.</a:t>
            </a:r>
            <a:endParaRPr lang="en-US" b="1" i="1" dirty="0"/>
          </a:p>
          <a:p>
            <a:pPr>
              <a:buNone/>
            </a:pPr>
            <a:endParaRPr lang="en-US" b="1" i="1" dirty="0"/>
          </a:p>
          <a:p>
            <a:pPr lvl="0"/>
            <a:r>
              <a:rPr lang="es-ES" dirty="0"/>
              <a:t>La exportación corre por cuenta del vendedor, por lo cual este deberá entregar al transportista la documentación necesaria para el despacho de aduanas de salida. Si no es adecuada, la responsabilidad no puede considerarse transferida.</a:t>
            </a:r>
            <a:endParaRPr lang="en-US" b="1" i="1" dirty="0"/>
          </a:p>
          <a:p>
            <a:endParaRPr lang="en-US" dirty="0"/>
          </a:p>
        </p:txBody>
      </p:sp>
      <p:sp>
        <p:nvSpPr>
          <p:cNvPr id="3" name="2 Título"/>
          <p:cNvSpPr>
            <a:spLocks noGrp="1"/>
          </p:cNvSpPr>
          <p:nvPr>
            <p:ph type="title"/>
          </p:nvPr>
        </p:nvSpPr>
        <p:spPr/>
        <p:txBody>
          <a:bodyPr/>
          <a:lstStyle/>
          <a:p>
            <a:r>
              <a:rPr lang="en-US" dirty="0"/>
              <a:t>FCA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lvl="0">
              <a:buNone/>
            </a:pPr>
            <a:r>
              <a:rPr lang="en-GB" dirty="0"/>
              <a:t>“CPT” / “Carriage paid to” / “</a:t>
            </a:r>
            <a:r>
              <a:rPr lang="en-GB" dirty="0" err="1"/>
              <a:t>Transporte</a:t>
            </a:r>
            <a:r>
              <a:rPr lang="en-GB" dirty="0"/>
              <a:t> </a:t>
            </a:r>
            <a:r>
              <a:rPr lang="en-GB" dirty="0" err="1"/>
              <a:t>pagado</a:t>
            </a:r>
            <a:r>
              <a:rPr lang="en-GB" dirty="0"/>
              <a:t> </a:t>
            </a:r>
            <a:r>
              <a:rPr lang="en-GB" dirty="0" err="1"/>
              <a:t>hasta</a:t>
            </a:r>
            <a:r>
              <a:rPr lang="en-GB" dirty="0"/>
              <a:t>”</a:t>
            </a:r>
            <a:endParaRPr lang="en-US" b="1" i="1" dirty="0"/>
          </a:p>
          <a:p>
            <a:pPr>
              <a:buNone/>
            </a:pPr>
            <a:r>
              <a:rPr lang="en-GB" dirty="0"/>
              <a:t> </a:t>
            </a:r>
            <a:endParaRPr lang="en-US" b="1" i="1" dirty="0"/>
          </a:p>
          <a:p>
            <a:pPr lvl="0"/>
            <a:r>
              <a:rPr lang="es-ES" dirty="0"/>
              <a:t>Este término es en el fondo una generalización del CFR., aplicable a cualquier medio de transporte, por lo que el vendedor pagará el transporte hasta el destino.</a:t>
            </a:r>
            <a:endParaRPr lang="en-US" b="1" i="1" dirty="0"/>
          </a:p>
          <a:p>
            <a:pPr>
              <a:buNone/>
            </a:pPr>
            <a:r>
              <a:rPr lang="es-ES" dirty="0"/>
              <a:t> </a:t>
            </a:r>
            <a:endParaRPr lang="en-US" b="1" i="1" dirty="0"/>
          </a:p>
          <a:p>
            <a:pPr lvl="0"/>
            <a:r>
              <a:rPr lang="es-ES" dirty="0"/>
              <a:t>La transferencia de riesgos se realiza en el momento en que  el vendedor entrega la mercancía en origen al primer transportista (terrestre, marítimo o aéreo) de todos los que el mismo haya contratado para transportar la mercancía hasta destino.</a:t>
            </a:r>
            <a:endParaRPr lang="en-US" b="1" i="1" dirty="0"/>
          </a:p>
          <a:p>
            <a:pPr>
              <a:buNone/>
            </a:pPr>
            <a:r>
              <a:rPr lang="es-ES" dirty="0"/>
              <a:t> </a:t>
            </a:r>
            <a:endParaRPr lang="en-US" b="1" i="1" dirty="0"/>
          </a:p>
          <a:p>
            <a:pPr lvl="0"/>
            <a:r>
              <a:rPr lang="es-ES" dirty="0"/>
              <a:t>Hasta que la mercancía queda despachada de exportación no se transfieren todos los riesgos del vendedor al comprador</a:t>
            </a:r>
            <a:endParaRPr lang="en-US" b="1" i="1" dirty="0"/>
          </a:p>
          <a:p>
            <a:endParaRPr lang="en-US" dirty="0"/>
          </a:p>
        </p:txBody>
      </p:sp>
      <p:sp>
        <p:nvSpPr>
          <p:cNvPr id="3" name="2 Título"/>
          <p:cNvSpPr>
            <a:spLocks noGrp="1"/>
          </p:cNvSpPr>
          <p:nvPr>
            <p:ph type="title"/>
          </p:nvPr>
        </p:nvSpPr>
        <p:spPr/>
        <p:txBody>
          <a:bodyPr/>
          <a:lstStyle/>
          <a:p>
            <a:r>
              <a:rPr lang="en-US" dirty="0"/>
              <a:t>CPT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10000"/>
          </a:bodyPr>
          <a:lstStyle/>
          <a:p>
            <a:pPr lvl="0">
              <a:buNone/>
            </a:pPr>
            <a:r>
              <a:rPr lang="es-ES" dirty="0"/>
              <a:t>“CIP “ / “</a:t>
            </a:r>
            <a:r>
              <a:rPr lang="es-ES" dirty="0" err="1"/>
              <a:t>Carriage</a:t>
            </a:r>
            <a:r>
              <a:rPr lang="es-ES" dirty="0"/>
              <a:t>, </a:t>
            </a:r>
            <a:r>
              <a:rPr lang="es-ES" dirty="0" err="1"/>
              <a:t>insurance</a:t>
            </a:r>
            <a:r>
              <a:rPr lang="es-ES" dirty="0"/>
              <a:t> </a:t>
            </a:r>
            <a:r>
              <a:rPr lang="es-ES" dirty="0" err="1"/>
              <a:t>paid</a:t>
            </a:r>
            <a:r>
              <a:rPr lang="es-ES" dirty="0"/>
              <a:t>” / “Transporte y seguro pagado hasta”</a:t>
            </a:r>
            <a:endParaRPr lang="en-US" b="1" i="1" dirty="0"/>
          </a:p>
          <a:p>
            <a:pPr>
              <a:buNone/>
            </a:pPr>
            <a:r>
              <a:rPr lang="es-ES" dirty="0"/>
              <a:t> </a:t>
            </a:r>
            <a:endParaRPr lang="en-US" b="1" i="1" dirty="0"/>
          </a:p>
          <a:p>
            <a:pPr lvl="0"/>
            <a:r>
              <a:rPr lang="es-ES" dirty="0"/>
              <a:t>Análogamente al caso anterior , este término es una </a:t>
            </a:r>
            <a:r>
              <a:rPr lang="es-ES" dirty="0" err="1"/>
              <a:t>generalizacion</a:t>
            </a:r>
            <a:r>
              <a:rPr lang="es-ES" dirty="0"/>
              <a:t> del CIF marítimo, aplicable a cualquier medio de transporte, por lo que la transferencia de riesgos se realizará con la entrega al primer transportista, como en el caso anterior</a:t>
            </a:r>
            <a:endParaRPr lang="en-US" b="1" i="1" dirty="0"/>
          </a:p>
          <a:p>
            <a:endParaRPr lang="en-US" b="1" i="1" dirty="0"/>
          </a:p>
          <a:p>
            <a:pPr lvl="0"/>
            <a:r>
              <a:rPr lang="es-ES" dirty="0"/>
              <a:t>El vendedor también tendrá que contratar una póliza de seguro endosable, de la misma forma que en el CIF., en condiciones mínimas y cubriendo también el valor CIP más 10%.</a:t>
            </a:r>
            <a:endParaRPr lang="en-US" b="1" i="1" dirty="0"/>
          </a:p>
          <a:p>
            <a:pPr>
              <a:buNone/>
            </a:pPr>
            <a:endParaRPr lang="en-US" dirty="0"/>
          </a:p>
          <a:p>
            <a:endParaRPr lang="en-US" dirty="0"/>
          </a:p>
        </p:txBody>
      </p:sp>
      <p:sp>
        <p:nvSpPr>
          <p:cNvPr id="3" name="2 Título"/>
          <p:cNvSpPr>
            <a:spLocks noGrp="1"/>
          </p:cNvSpPr>
          <p:nvPr>
            <p:ph type="title"/>
          </p:nvPr>
        </p:nvSpPr>
        <p:spPr/>
        <p:txBody>
          <a:bodyPr/>
          <a:lstStyle/>
          <a:p>
            <a:r>
              <a:rPr lang="en-US" dirty="0"/>
              <a:t>CIP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ES" b="1" dirty="0"/>
              <a:t>DAT (</a:t>
            </a:r>
            <a:r>
              <a:rPr lang="es-ES" b="1" dirty="0" err="1"/>
              <a:t>Delivered</a:t>
            </a:r>
            <a:r>
              <a:rPr lang="es-ES" b="1" dirty="0"/>
              <a:t> At Terminal)</a:t>
            </a:r>
            <a:r>
              <a:rPr lang="es-ES" dirty="0"/>
              <a:t> </a:t>
            </a:r>
          </a:p>
          <a:p>
            <a:endParaRPr lang="es-ES" dirty="0"/>
          </a:p>
          <a:p>
            <a:r>
              <a:rPr lang="es-ES" dirty="0"/>
              <a:t>Se sitúa como código polivalente aunque puede aplicarse al transporte marítimo, en cuyo caso se marca la entrega en el muelle del puerto de destino </a:t>
            </a:r>
            <a:r>
              <a:rPr lang="es-ES" b="1" dirty="0"/>
              <a:t>después</a:t>
            </a:r>
            <a:r>
              <a:rPr lang="es-ES" dirty="0"/>
              <a:t> de haber descargado la mercancía del buque.</a:t>
            </a:r>
            <a:endParaRPr lang="en-US" dirty="0"/>
          </a:p>
        </p:txBody>
      </p:sp>
      <p:sp>
        <p:nvSpPr>
          <p:cNvPr id="3" name="2 Título"/>
          <p:cNvSpPr>
            <a:spLocks noGrp="1"/>
          </p:cNvSpPr>
          <p:nvPr>
            <p:ph type="title"/>
          </p:nvPr>
        </p:nvSpPr>
        <p:spPr/>
        <p:txBody>
          <a:bodyPr/>
          <a:lstStyle/>
          <a:p>
            <a:r>
              <a:rPr lang="en-US" dirty="0"/>
              <a:t>DAT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ES" b="1" dirty="0"/>
              <a:t>DAP (</a:t>
            </a:r>
            <a:r>
              <a:rPr lang="es-ES" b="1" dirty="0" err="1"/>
              <a:t>Delivered</a:t>
            </a:r>
            <a:r>
              <a:rPr lang="es-ES" b="1" dirty="0"/>
              <a:t> At Place)</a:t>
            </a:r>
            <a:r>
              <a:rPr lang="es-ES" dirty="0"/>
              <a:t> </a:t>
            </a:r>
          </a:p>
          <a:p>
            <a:pPr>
              <a:buNone/>
            </a:pPr>
            <a:endParaRPr lang="es-ES" dirty="0"/>
          </a:p>
          <a:p>
            <a:pPr>
              <a:buNone/>
            </a:pPr>
            <a:r>
              <a:rPr lang="es-ES" dirty="0"/>
              <a:t>	Puede entenderse como una mezcla de los desaparecidos DDU y el DAF, aunque más versátil que este último al eliminarse la palabra frontera del término. La entrega sería realizada en </a:t>
            </a:r>
            <a:r>
              <a:rPr lang="es-ES" b="1" dirty="0"/>
              <a:t>algún punto del país destino</a:t>
            </a:r>
            <a:r>
              <a:rPr lang="es-ES" dirty="0"/>
              <a:t> acordado por ambas partes y especificado documentalmente.</a:t>
            </a:r>
            <a:endParaRPr lang="en-US" dirty="0"/>
          </a:p>
        </p:txBody>
      </p:sp>
      <p:sp>
        <p:nvSpPr>
          <p:cNvPr id="3" name="2 Título"/>
          <p:cNvSpPr>
            <a:spLocks noGrp="1"/>
          </p:cNvSpPr>
          <p:nvPr>
            <p:ph type="title"/>
          </p:nvPr>
        </p:nvSpPr>
        <p:spPr/>
        <p:txBody>
          <a:bodyPr/>
          <a:lstStyle/>
          <a:p>
            <a:r>
              <a:rPr lang="en-US" dirty="0"/>
              <a:t>DAP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pPr lvl="0">
              <a:buNone/>
            </a:pPr>
            <a:r>
              <a:rPr lang="es-ES" dirty="0"/>
              <a:t>“DDP” / “</a:t>
            </a:r>
            <a:r>
              <a:rPr lang="es-ES" dirty="0" err="1"/>
              <a:t>Delivered</a:t>
            </a:r>
            <a:r>
              <a:rPr lang="es-ES" dirty="0"/>
              <a:t> </a:t>
            </a:r>
            <a:r>
              <a:rPr lang="es-ES" dirty="0" err="1"/>
              <a:t>duties</a:t>
            </a:r>
            <a:r>
              <a:rPr lang="es-ES" dirty="0"/>
              <a:t> </a:t>
            </a:r>
            <a:r>
              <a:rPr lang="es-ES" dirty="0" err="1"/>
              <a:t>paid</a:t>
            </a:r>
            <a:r>
              <a:rPr lang="es-ES" dirty="0"/>
              <a:t>” / “ Entregada derechos pagados”</a:t>
            </a:r>
            <a:endParaRPr lang="en-US" b="1" i="1" dirty="0"/>
          </a:p>
          <a:p>
            <a:pPr>
              <a:buNone/>
            </a:pPr>
            <a:r>
              <a:rPr lang="es-ES" dirty="0"/>
              <a:t> </a:t>
            </a:r>
            <a:endParaRPr lang="en-US" b="1" i="1" dirty="0"/>
          </a:p>
          <a:p>
            <a:pPr lvl="0"/>
            <a:r>
              <a:rPr lang="es-ES" dirty="0"/>
              <a:t>El vendedor correrá con todos los gastos y riesgos hasta el lugar de destino convenido, incluyendo exportación, transporte e importación.</a:t>
            </a:r>
            <a:endParaRPr lang="en-US" b="1" i="1" dirty="0"/>
          </a:p>
          <a:p>
            <a:pPr>
              <a:buNone/>
            </a:pPr>
            <a:r>
              <a:rPr lang="es-ES" dirty="0"/>
              <a:t> </a:t>
            </a:r>
            <a:endParaRPr lang="en-US" b="1" i="1" dirty="0"/>
          </a:p>
          <a:p>
            <a:pPr lvl="0"/>
            <a:r>
              <a:rPr lang="es-ES" dirty="0"/>
              <a:t>Si el punto de entrega en destino no está prescrito por la reglamentación de aduanas o de transporte, el vendedor podrá elegir el que más le convenga.</a:t>
            </a:r>
            <a:endParaRPr lang="en-US" b="1" i="1" dirty="0"/>
          </a:p>
          <a:p>
            <a:pPr>
              <a:buNone/>
            </a:pPr>
            <a:r>
              <a:rPr lang="es-ES" dirty="0"/>
              <a:t> </a:t>
            </a:r>
            <a:endParaRPr lang="en-US" b="1" i="1" dirty="0"/>
          </a:p>
          <a:p>
            <a:pPr lvl="0"/>
            <a:r>
              <a:rPr lang="es-ES" dirty="0"/>
              <a:t>El vendedor sólo está obligado a descargar la mercancía en el lugar de destino, si esta operación es necesaria o habitual.</a:t>
            </a:r>
            <a:endParaRPr lang="en-US" b="1" i="1" dirty="0"/>
          </a:p>
          <a:p>
            <a:endParaRPr lang="en-US" dirty="0"/>
          </a:p>
        </p:txBody>
      </p:sp>
      <p:sp>
        <p:nvSpPr>
          <p:cNvPr id="3" name="2 Título"/>
          <p:cNvSpPr>
            <a:spLocks noGrp="1"/>
          </p:cNvSpPr>
          <p:nvPr>
            <p:ph type="title"/>
          </p:nvPr>
        </p:nvSpPr>
        <p:spPr/>
        <p:txBody>
          <a:bodyPr/>
          <a:lstStyle/>
          <a:p>
            <a:r>
              <a:rPr lang="en-US" dirty="0"/>
              <a:t>DDP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lvl="0">
              <a:buNone/>
            </a:pPr>
            <a:r>
              <a:rPr lang="es-ES" dirty="0"/>
              <a:t>“ FAS” / “Free </a:t>
            </a:r>
            <a:r>
              <a:rPr lang="es-ES" dirty="0" err="1"/>
              <a:t>alongside</a:t>
            </a:r>
            <a:r>
              <a:rPr lang="es-ES" dirty="0"/>
              <a:t> </a:t>
            </a:r>
            <a:r>
              <a:rPr lang="es-ES" dirty="0" err="1"/>
              <a:t>ship</a:t>
            </a:r>
            <a:r>
              <a:rPr lang="es-ES" dirty="0"/>
              <a:t>” / “Franco al costado del buque”</a:t>
            </a:r>
            <a:endParaRPr lang="en-US" b="1" i="1" dirty="0"/>
          </a:p>
          <a:p>
            <a:pPr>
              <a:buNone/>
            </a:pPr>
            <a:r>
              <a:rPr lang="es-ES" dirty="0"/>
              <a:t> </a:t>
            </a:r>
            <a:endParaRPr lang="en-US" b="1" i="1" dirty="0"/>
          </a:p>
          <a:p>
            <a:pPr lvl="0"/>
            <a:r>
              <a:rPr lang="es-ES" dirty="0"/>
              <a:t>La mercancía ha de ser colocada por el vendedor a su coste y riesgo en el muelle donde va a atracar el buque (lo que dependerá del tipo de mercancía o de la línea marítima) de forma que quede al alcance de los medios de manipulación, del buque o del puerto, idóneos para cargarla a bordo.</a:t>
            </a:r>
            <a:endParaRPr lang="en-US" b="1" i="1" dirty="0"/>
          </a:p>
          <a:p>
            <a:pPr>
              <a:buNone/>
            </a:pPr>
            <a:endParaRPr lang="en-US" b="1" i="1" dirty="0"/>
          </a:p>
          <a:p>
            <a:pPr lvl="0"/>
            <a:r>
              <a:rPr lang="es-ES" dirty="0"/>
              <a:t>La exportación la hará el vendedor</a:t>
            </a:r>
            <a:endParaRPr lang="en-US" b="1" i="1" dirty="0"/>
          </a:p>
          <a:p>
            <a:pPr lvl="0">
              <a:buNone/>
            </a:pPr>
            <a:r>
              <a:rPr lang="es-ES" dirty="0"/>
              <a:t> </a:t>
            </a:r>
            <a:endParaRPr lang="en-US" b="1" i="1" dirty="0"/>
          </a:p>
          <a:p>
            <a:pPr lvl="0"/>
            <a:r>
              <a:rPr lang="es-ES" dirty="0"/>
              <a:t>Al igual que en el INCOTERM “ex - </a:t>
            </a:r>
            <a:r>
              <a:rPr lang="es-ES" dirty="0" err="1"/>
              <a:t>works</a:t>
            </a:r>
            <a:r>
              <a:rPr lang="es-ES" dirty="0"/>
              <a:t>” los gastos y riesgos de la mercancía, a partir de su colocación en el punto geográfico (“Al costado del buque”) y dentro del momento cronológico (“El plazo acordado” son responsabilidad del comprador, aunque el buque no haya llegado.</a:t>
            </a:r>
            <a:endParaRPr lang="en-US" b="1" i="1" dirty="0"/>
          </a:p>
          <a:p>
            <a:endParaRPr lang="en-US" dirty="0"/>
          </a:p>
        </p:txBody>
      </p:sp>
      <p:sp>
        <p:nvSpPr>
          <p:cNvPr id="3" name="2 Título"/>
          <p:cNvSpPr>
            <a:spLocks noGrp="1"/>
          </p:cNvSpPr>
          <p:nvPr>
            <p:ph type="title"/>
          </p:nvPr>
        </p:nvSpPr>
        <p:spPr/>
        <p:txBody>
          <a:bodyPr/>
          <a:lstStyle/>
          <a:p>
            <a:r>
              <a:rPr lang="en-US" dirty="0"/>
              <a:t>FAS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pPr>
              <a:buNone/>
            </a:pPr>
            <a:r>
              <a:rPr lang="en-GB" dirty="0"/>
              <a:t>“FOB” / “Free on board” / “Franco a </a:t>
            </a:r>
            <a:r>
              <a:rPr lang="en-GB" dirty="0" err="1"/>
              <a:t>bordo</a:t>
            </a:r>
            <a:r>
              <a:rPr lang="en-GB" dirty="0"/>
              <a:t>”</a:t>
            </a:r>
            <a:endParaRPr lang="en-US" b="1" i="1" dirty="0"/>
          </a:p>
          <a:p>
            <a:pPr>
              <a:buNone/>
            </a:pPr>
            <a:endParaRPr lang="en-US" b="1" i="1" dirty="0"/>
          </a:p>
          <a:p>
            <a:pPr lvl="0"/>
            <a:r>
              <a:rPr lang="es-ES" dirty="0"/>
              <a:t>La transferencia de gastos y responsabilidades del vendedor al comprador se realizará en el momento en que la mercancía cruce la vertical de la borda o amura del buque si se carga con grúas)</a:t>
            </a:r>
            <a:endParaRPr lang="en-US" b="1" i="1" dirty="0"/>
          </a:p>
          <a:p>
            <a:pPr>
              <a:buNone/>
            </a:pPr>
            <a:endParaRPr lang="en-US" b="1" i="1" dirty="0"/>
          </a:p>
          <a:p>
            <a:pPr lvl="0"/>
            <a:r>
              <a:rPr lang="es-ES" dirty="0"/>
              <a:t>Si se carga con otros medios, podrá ser la brida de conexión en el piano de válvulas de carga  (petróleo), el perímetro de acceso al buque (carga rodante) u otros</a:t>
            </a:r>
            <a:endParaRPr lang="en-US" b="1" i="1" dirty="0"/>
          </a:p>
          <a:p>
            <a:pPr>
              <a:buNone/>
            </a:pPr>
            <a:endParaRPr lang="en-US" b="1" i="1" dirty="0"/>
          </a:p>
          <a:p>
            <a:pPr lvl="0"/>
            <a:r>
              <a:rPr lang="es-ES" dirty="0"/>
              <a:t>La exportación es responsabilidad del vendedor</a:t>
            </a:r>
            <a:endParaRPr lang="en-US" b="1" i="1" dirty="0"/>
          </a:p>
          <a:p>
            <a:pPr lvl="0">
              <a:buNone/>
            </a:pPr>
            <a:r>
              <a:rPr lang="es-ES" dirty="0"/>
              <a:t> </a:t>
            </a:r>
            <a:endParaRPr lang="en-US" b="1" i="1" dirty="0"/>
          </a:p>
          <a:p>
            <a:endParaRPr lang="en-US" dirty="0"/>
          </a:p>
        </p:txBody>
      </p:sp>
      <p:sp>
        <p:nvSpPr>
          <p:cNvPr id="3" name="2 Título"/>
          <p:cNvSpPr>
            <a:spLocks noGrp="1"/>
          </p:cNvSpPr>
          <p:nvPr>
            <p:ph type="title"/>
          </p:nvPr>
        </p:nvSpPr>
        <p:spPr/>
        <p:txBody>
          <a:bodyPr/>
          <a:lstStyle/>
          <a:p>
            <a:r>
              <a:rPr lang="en-US" dirty="0"/>
              <a:t>FOB</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a:buNone/>
            </a:pPr>
            <a:r>
              <a:rPr lang="en-GB" dirty="0"/>
              <a:t>“CFR” / “Cost and freight” / “</a:t>
            </a:r>
            <a:r>
              <a:rPr lang="en-GB" dirty="0" err="1"/>
              <a:t>Coste</a:t>
            </a:r>
            <a:r>
              <a:rPr lang="en-GB" dirty="0"/>
              <a:t> y </a:t>
            </a:r>
            <a:r>
              <a:rPr lang="en-GB" dirty="0" err="1"/>
              <a:t>flete</a:t>
            </a:r>
            <a:r>
              <a:rPr lang="en-GB" dirty="0"/>
              <a:t>”</a:t>
            </a:r>
            <a:endParaRPr lang="en-US" b="1" i="1" dirty="0"/>
          </a:p>
          <a:p>
            <a:pPr>
              <a:buNone/>
            </a:pPr>
            <a:endParaRPr lang="en-US" b="1" i="1" dirty="0"/>
          </a:p>
          <a:p>
            <a:pPr lvl="0"/>
            <a:r>
              <a:rPr lang="es-ES" dirty="0"/>
              <a:t>Los gastos del vendedor incluyen en este caso los de envío a y carga en el puerto de origen, así como el pago del flete hasta el de destino.</a:t>
            </a:r>
            <a:endParaRPr lang="en-US" b="1" i="1" dirty="0"/>
          </a:p>
          <a:p>
            <a:pPr>
              <a:buNone/>
            </a:pPr>
            <a:endParaRPr lang="en-US" b="1" i="1" dirty="0"/>
          </a:p>
          <a:p>
            <a:pPr lvl="0"/>
            <a:r>
              <a:rPr lang="es-ES" dirty="0"/>
              <a:t>Las responsabilidades del vendedor  terminan sin embargo, en el momento en que la mercancía cruza la vertical de la borda del buque en el puerto de origen. Si la mercancía se daña a partir de ese momento, el problema es del comprador y de su asegurador (si lo tiene)</a:t>
            </a:r>
            <a:endParaRPr lang="en-US" b="1" i="1" dirty="0"/>
          </a:p>
          <a:p>
            <a:pPr>
              <a:buNone/>
            </a:pPr>
            <a:endParaRPr lang="en-US" b="1" i="1" dirty="0"/>
          </a:p>
          <a:p>
            <a:pPr lvl="0"/>
            <a:r>
              <a:rPr lang="es-ES" dirty="0"/>
              <a:t>La exportación es asunto del vendedor.</a:t>
            </a:r>
            <a:endParaRPr lang="en-US" b="1" i="1" dirty="0"/>
          </a:p>
          <a:p>
            <a:pPr>
              <a:buNone/>
            </a:pPr>
            <a:r>
              <a:rPr lang="es-ES" dirty="0"/>
              <a:t> </a:t>
            </a:r>
            <a:endParaRPr lang="en-US" b="1" i="1" dirty="0"/>
          </a:p>
          <a:p>
            <a:pPr lvl="0"/>
            <a:r>
              <a:rPr lang="es-ES" dirty="0"/>
              <a:t>Este INCOTERM es de aplicación estricta a ventas marítimas.</a:t>
            </a:r>
            <a:endParaRPr lang="en-US" b="1" i="1" dirty="0"/>
          </a:p>
          <a:p>
            <a:pPr>
              <a:buNone/>
            </a:pPr>
            <a:endParaRPr lang="en-US" dirty="0"/>
          </a:p>
        </p:txBody>
      </p:sp>
      <p:sp>
        <p:nvSpPr>
          <p:cNvPr id="3" name="2 Título"/>
          <p:cNvSpPr>
            <a:spLocks noGrp="1"/>
          </p:cNvSpPr>
          <p:nvPr>
            <p:ph type="title"/>
          </p:nvPr>
        </p:nvSpPr>
        <p:spPr/>
        <p:txBody>
          <a:bodyPr/>
          <a:lstStyle/>
          <a:p>
            <a:r>
              <a:rPr lang="en-US" dirty="0"/>
              <a:t>CFR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buNone/>
            </a:pPr>
            <a:r>
              <a:rPr lang="es-ES" dirty="0"/>
              <a:t> </a:t>
            </a:r>
            <a:endParaRPr lang="en-US" b="1" i="1" dirty="0"/>
          </a:p>
          <a:p>
            <a:endParaRPr lang="en-US" dirty="0"/>
          </a:p>
        </p:txBody>
      </p:sp>
      <p:sp>
        <p:nvSpPr>
          <p:cNvPr id="3" name="2 Título"/>
          <p:cNvSpPr>
            <a:spLocks noGrp="1"/>
          </p:cNvSpPr>
          <p:nvPr>
            <p:ph type="title"/>
          </p:nvPr>
        </p:nvSpPr>
        <p:spPr/>
        <p:txBody>
          <a:bodyPr/>
          <a:lstStyle/>
          <a:p>
            <a:r>
              <a:rPr lang="en-US" dirty="0"/>
              <a:t>CIF</a:t>
            </a:r>
          </a:p>
        </p:txBody>
      </p:sp>
      <p:sp>
        <p:nvSpPr>
          <p:cNvPr id="4" name="3 Rectángulo"/>
          <p:cNvSpPr/>
          <p:nvPr/>
        </p:nvSpPr>
        <p:spPr>
          <a:xfrm>
            <a:off x="914400" y="1143000"/>
            <a:ext cx="7391400" cy="4247317"/>
          </a:xfrm>
          <a:prstGeom prst="rect">
            <a:avLst/>
          </a:prstGeom>
        </p:spPr>
        <p:txBody>
          <a:bodyPr wrap="square">
            <a:spAutoFit/>
          </a:bodyPr>
          <a:lstStyle/>
          <a:p>
            <a:pPr lvl="0"/>
            <a:r>
              <a:rPr lang="en-GB" dirty="0"/>
              <a:t>“CIF” / “Cost, insurance and freight” / “</a:t>
            </a:r>
            <a:r>
              <a:rPr lang="en-GB" dirty="0" err="1"/>
              <a:t>Coste</a:t>
            </a:r>
            <a:r>
              <a:rPr lang="en-GB" dirty="0"/>
              <a:t>, </a:t>
            </a:r>
            <a:r>
              <a:rPr lang="en-GB" dirty="0" err="1"/>
              <a:t>seguro</a:t>
            </a:r>
            <a:r>
              <a:rPr lang="en-GB" dirty="0"/>
              <a:t> y </a:t>
            </a:r>
            <a:r>
              <a:rPr lang="en-GB" dirty="0" err="1"/>
              <a:t>flete</a:t>
            </a:r>
            <a:r>
              <a:rPr lang="en-GB" dirty="0"/>
              <a:t>”</a:t>
            </a:r>
            <a:endParaRPr lang="en-US" b="1" i="1" dirty="0"/>
          </a:p>
          <a:p>
            <a:r>
              <a:rPr lang="en-GB" dirty="0"/>
              <a:t> </a:t>
            </a:r>
            <a:endParaRPr lang="en-US" b="1" i="1" dirty="0"/>
          </a:p>
          <a:p>
            <a:pPr lvl="0">
              <a:buFont typeface="Wingdings" pitchFamily="2" charset="2"/>
              <a:buChar char="Ø"/>
            </a:pPr>
            <a:r>
              <a:rPr lang="es-ES" dirty="0"/>
              <a:t>Si la mercancía se daña después de cruzar la borda del buque, en el puerto de origen el vendedor en este caso tiene que contratar una póliza de seguro que cubra el transporte, que deberá endosar al comprador extranjero, el cual reclamará directamente a la Cía. Aseguradora</a:t>
            </a:r>
            <a:endParaRPr lang="en-US" b="1" i="1" dirty="0"/>
          </a:p>
          <a:p>
            <a:endParaRPr lang="en-US" b="1" i="1" dirty="0"/>
          </a:p>
          <a:p>
            <a:r>
              <a:rPr lang="es-ES" dirty="0"/>
              <a:t> </a:t>
            </a:r>
            <a:endParaRPr lang="en-US" b="1" i="1" dirty="0"/>
          </a:p>
          <a:p>
            <a:pPr lvl="0">
              <a:buFont typeface="Wingdings" pitchFamily="2" charset="2"/>
              <a:buChar char="Ø"/>
            </a:pPr>
            <a:r>
              <a:rPr lang="es-ES" dirty="0"/>
              <a:t>Se exige una cobertura mínima de seguro. Si el comprador desea más cobertura deberá pagar la diferencia.</a:t>
            </a:r>
            <a:endParaRPr lang="en-US" b="1" i="1" dirty="0"/>
          </a:p>
          <a:p>
            <a:r>
              <a:rPr lang="es-ES" dirty="0"/>
              <a:t> </a:t>
            </a:r>
            <a:endParaRPr lang="en-US" b="1" i="1" dirty="0"/>
          </a:p>
          <a:p>
            <a:pPr lvl="0">
              <a:buFont typeface="Wingdings" pitchFamily="2" charset="2"/>
              <a:buChar char="Ø"/>
            </a:pPr>
            <a:r>
              <a:rPr lang="es-ES" dirty="0"/>
              <a:t>El valor asegurado deberá ser el precio CIF más un 10%.</a:t>
            </a:r>
            <a:endParaRPr lang="en-US" b="1" i="1" dirty="0"/>
          </a:p>
          <a:p>
            <a:r>
              <a:rPr lang="es-ES" dirty="0"/>
              <a:t> </a:t>
            </a:r>
            <a:endParaRPr lang="en-US" b="1" i="1" dirty="0"/>
          </a:p>
          <a:p>
            <a:pPr lvl="0"/>
            <a:endParaRPr lang="en-US"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ES" dirty="0"/>
              <a:t>La Cámara de Comercio Internacional (CCI) suele revisar la lista de </a:t>
            </a:r>
            <a:r>
              <a:rPr lang="es-ES" dirty="0" err="1">
                <a:hlinkClick r:id="rId2"/>
              </a:rPr>
              <a:t>Incoterms</a:t>
            </a:r>
            <a:r>
              <a:rPr lang="es-ES" dirty="0"/>
              <a:t> cada 10 años.</a:t>
            </a:r>
          </a:p>
          <a:p>
            <a:pPr algn="just"/>
            <a:endParaRPr lang="es-ES"/>
          </a:p>
          <a:p>
            <a:pPr algn="just"/>
            <a:r>
              <a:rPr lang="es-ES"/>
              <a:t>Estamos </a:t>
            </a:r>
            <a:r>
              <a:rPr lang="es-ES" dirty="0"/>
              <a:t>hablando de unos códigos de comercio que marcan el tipo de responsabilidad, gastos y documentos que gestionarán exportadores e importadores en las operaciones de comercio.</a:t>
            </a:r>
          </a:p>
        </p:txBody>
      </p:sp>
      <p:sp>
        <p:nvSpPr>
          <p:cNvPr id="3" name="2 Título"/>
          <p:cNvSpPr>
            <a:spLocks noGrp="1"/>
          </p:cNvSpPr>
          <p:nvPr>
            <p:ph type="title"/>
          </p:nvPr>
        </p:nvSpPr>
        <p:spPr/>
        <p:txBody>
          <a:bodyPr/>
          <a:lstStyle/>
          <a:p>
            <a:r>
              <a:rPr lang="en-US" dirty="0"/>
              <a:t>INCOTERMS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ES" dirty="0"/>
              <a:t>   Para utilizar correctamente los INCOTERMS, es preciso saber qué aspectos regulan y cuáles no. Los grandes problemas regulados por los INCOTERMS son cuatro:</a:t>
            </a:r>
            <a:endParaRPr lang="en-US" b="1" i="1" dirty="0"/>
          </a:p>
          <a:p>
            <a:pPr>
              <a:buNone/>
            </a:pPr>
            <a:endParaRPr lang="en-US" b="1" i="1" dirty="0"/>
          </a:p>
          <a:p>
            <a:r>
              <a:rPr lang="es-ES" dirty="0"/>
              <a:t>- 	La entrega de las mercancías.</a:t>
            </a:r>
            <a:endParaRPr lang="en-US" b="1" i="1" dirty="0"/>
          </a:p>
          <a:p>
            <a:r>
              <a:rPr lang="es-ES" dirty="0"/>
              <a:t>- 	La transmisión de los riesgos.</a:t>
            </a:r>
            <a:endParaRPr lang="en-US" b="1" i="1" dirty="0"/>
          </a:p>
          <a:p>
            <a:r>
              <a:rPr lang="es-ES" dirty="0"/>
              <a:t>- 	La distribución de los gastos.</a:t>
            </a:r>
            <a:endParaRPr lang="en-US" b="1" i="1" dirty="0"/>
          </a:p>
          <a:p>
            <a:r>
              <a:rPr lang="es-ES" dirty="0"/>
              <a:t>- 	Los trámites documentales.</a:t>
            </a:r>
            <a:endParaRPr lang="en-US" b="1" i="1" dirty="0"/>
          </a:p>
          <a:p>
            <a:endParaRPr lang="en-US" dirty="0"/>
          </a:p>
        </p:txBody>
      </p:sp>
      <p:sp>
        <p:nvSpPr>
          <p:cNvPr id="3" name="2 Título"/>
          <p:cNvSpPr>
            <a:spLocks noGrp="1"/>
          </p:cNvSpPr>
          <p:nvPr>
            <p:ph type="title"/>
          </p:nvPr>
        </p:nvSpPr>
        <p:spPr/>
        <p:txBody>
          <a:bodyPr/>
          <a:lstStyle/>
          <a:p>
            <a:r>
              <a:rPr lang="en-US" dirty="0"/>
              <a:t>INCOTERMS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algn="just">
              <a:buNone/>
            </a:pPr>
            <a:r>
              <a:rPr lang="es-ES" dirty="0"/>
              <a:t>  Los </a:t>
            </a:r>
            <a:r>
              <a:rPr lang="es-ES" dirty="0" err="1"/>
              <a:t>Incoterms</a:t>
            </a:r>
            <a:r>
              <a:rPr lang="es-ES" dirty="0"/>
              <a:t> han sido </a:t>
            </a:r>
            <a:r>
              <a:rPr lang="es-ES" b="1" dirty="0"/>
              <a:t>categorizados en dos grupos</a:t>
            </a:r>
            <a:r>
              <a:rPr lang="es-ES" dirty="0"/>
              <a:t>: aquellos que se pueden producir en cualquier tipo de transporte (“</a:t>
            </a:r>
            <a:r>
              <a:rPr lang="es-ES" dirty="0" err="1"/>
              <a:t>Any</a:t>
            </a:r>
            <a:r>
              <a:rPr lang="es-ES" dirty="0"/>
              <a:t> </a:t>
            </a:r>
            <a:r>
              <a:rPr lang="es-ES" dirty="0" err="1"/>
              <a:t>mode</a:t>
            </a:r>
            <a:r>
              <a:rPr lang="es-ES" dirty="0"/>
              <a:t> of </a:t>
            </a:r>
            <a:r>
              <a:rPr lang="es-ES" dirty="0" err="1"/>
              <a:t>transport</a:t>
            </a:r>
            <a:r>
              <a:rPr lang="es-ES" dirty="0"/>
              <a:t>”) o también conocidos como multimodales o polivalentes y aquellos que sean transportados por el mar o vías navegables de interior (“Sea and </a:t>
            </a:r>
            <a:r>
              <a:rPr lang="es-ES" dirty="0" err="1"/>
              <a:t>Inland</a:t>
            </a:r>
            <a:r>
              <a:rPr lang="es-ES" dirty="0"/>
              <a:t> </a:t>
            </a:r>
            <a:r>
              <a:rPr lang="es-ES" dirty="0" err="1"/>
              <a:t>Waterway</a:t>
            </a:r>
            <a:r>
              <a:rPr lang="es-ES" dirty="0"/>
              <a:t> </a:t>
            </a:r>
            <a:r>
              <a:rPr lang="es-ES" dirty="0" err="1"/>
              <a:t>Transport</a:t>
            </a:r>
            <a:r>
              <a:rPr lang="es-ES" dirty="0"/>
              <a:t> </a:t>
            </a:r>
            <a:r>
              <a:rPr lang="es-ES" dirty="0" err="1"/>
              <a:t>Only</a:t>
            </a:r>
            <a:r>
              <a:rPr lang="es-ES" dirty="0"/>
              <a:t>”). De esta manera se simplifica su clasificación:</a:t>
            </a:r>
          </a:p>
          <a:p>
            <a:pPr algn="just"/>
            <a:r>
              <a:rPr lang="es-ES" b="1" dirty="0"/>
              <a:t>Multimodales</a:t>
            </a:r>
            <a:r>
              <a:rPr lang="es-ES" dirty="0"/>
              <a:t>: EXW, FCA, CPT, CIP, DAP, DAT y DDP</a:t>
            </a:r>
          </a:p>
          <a:p>
            <a:pPr algn="just"/>
            <a:r>
              <a:rPr lang="es-ES" b="1" dirty="0"/>
              <a:t>Marítimos o vías navegables</a:t>
            </a:r>
            <a:r>
              <a:rPr lang="es-ES" dirty="0"/>
              <a:t>: FAS, CFR, CIF y FOB</a:t>
            </a:r>
          </a:p>
          <a:p>
            <a:endParaRPr lang="en-US" dirty="0"/>
          </a:p>
        </p:txBody>
      </p:sp>
      <p:sp>
        <p:nvSpPr>
          <p:cNvPr id="3" name="2 Título"/>
          <p:cNvSpPr>
            <a:spLocks noGrp="1"/>
          </p:cNvSpPr>
          <p:nvPr>
            <p:ph type="title"/>
          </p:nvPr>
        </p:nvSpPr>
        <p:spPr/>
        <p:txBody>
          <a:bodyPr/>
          <a:lstStyle/>
          <a:p>
            <a:r>
              <a:rPr lang="en-US" dirty="0"/>
              <a:t>NUEVAS CATEGORIAS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a:t>Si alguno conocía la anterior lista de 2000 habrán notado la </a:t>
            </a:r>
            <a:r>
              <a:rPr lang="es-ES" b="1" dirty="0"/>
              <a:t>desaparición de algunos códigos</a:t>
            </a:r>
            <a:r>
              <a:rPr lang="es-ES" dirty="0"/>
              <a:t>, poco utilizados salvo quizás el DDU, que eran:</a:t>
            </a:r>
          </a:p>
          <a:p>
            <a:r>
              <a:rPr lang="es-ES" dirty="0"/>
              <a:t>DES (</a:t>
            </a:r>
            <a:r>
              <a:rPr lang="es-ES" dirty="0" err="1"/>
              <a:t>Delivered</a:t>
            </a:r>
            <a:r>
              <a:rPr lang="es-ES" dirty="0"/>
              <a:t> Ex </a:t>
            </a:r>
            <a:r>
              <a:rPr lang="es-ES" dirty="0" err="1"/>
              <a:t>Ship</a:t>
            </a:r>
            <a:r>
              <a:rPr lang="es-ES" dirty="0"/>
              <a:t>) </a:t>
            </a:r>
          </a:p>
          <a:p>
            <a:r>
              <a:rPr lang="es-ES" dirty="0"/>
              <a:t>DAF (</a:t>
            </a:r>
            <a:r>
              <a:rPr lang="es-ES" dirty="0" err="1"/>
              <a:t>Delivered</a:t>
            </a:r>
            <a:r>
              <a:rPr lang="es-ES" dirty="0"/>
              <a:t> At </a:t>
            </a:r>
            <a:r>
              <a:rPr lang="es-ES" dirty="0" err="1"/>
              <a:t>Frontier</a:t>
            </a:r>
            <a:r>
              <a:rPr lang="es-ES" dirty="0"/>
              <a:t>) </a:t>
            </a:r>
          </a:p>
          <a:p>
            <a:r>
              <a:rPr lang="es-ES" dirty="0"/>
              <a:t>DEQ (</a:t>
            </a:r>
            <a:r>
              <a:rPr lang="es-ES" dirty="0" err="1"/>
              <a:t>Delivered</a:t>
            </a:r>
            <a:r>
              <a:rPr lang="es-ES" dirty="0"/>
              <a:t> Ex </a:t>
            </a:r>
            <a:r>
              <a:rPr lang="es-ES" dirty="0" err="1"/>
              <a:t>Quay</a:t>
            </a:r>
            <a:r>
              <a:rPr lang="es-ES" dirty="0"/>
              <a:t>)</a:t>
            </a:r>
          </a:p>
          <a:p>
            <a:r>
              <a:rPr lang="es-ES" dirty="0"/>
              <a:t>DDU (</a:t>
            </a:r>
            <a:r>
              <a:rPr lang="es-ES" dirty="0" err="1"/>
              <a:t>Delivered</a:t>
            </a:r>
            <a:r>
              <a:rPr lang="es-ES" dirty="0"/>
              <a:t> </a:t>
            </a:r>
            <a:r>
              <a:rPr lang="es-ES" dirty="0" err="1"/>
              <a:t>Duty</a:t>
            </a:r>
            <a:r>
              <a:rPr lang="es-ES" dirty="0"/>
              <a:t> </a:t>
            </a:r>
            <a:r>
              <a:rPr lang="es-ES" dirty="0" err="1"/>
              <a:t>Unpaid</a:t>
            </a:r>
            <a:endParaRPr lang="es-ES" dirty="0"/>
          </a:p>
          <a:p>
            <a:endParaRPr lang="en-US" dirty="0"/>
          </a:p>
        </p:txBody>
      </p:sp>
      <p:sp>
        <p:nvSpPr>
          <p:cNvPr id="3" name="2 Título"/>
          <p:cNvSpPr>
            <a:spLocks noGrp="1"/>
          </p:cNvSpPr>
          <p:nvPr>
            <p:ph type="title"/>
          </p:nvPr>
        </p:nvSpPr>
        <p:spPr/>
        <p:txBody>
          <a:bodyPr/>
          <a:lstStyle/>
          <a:p>
            <a:r>
              <a:rPr lang="en-US" dirty="0"/>
              <a:t>INCOTERMS ELIMINADOS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endParaRPr lang="es-ES" dirty="0"/>
          </a:p>
          <a:p>
            <a:pPr>
              <a:buNone/>
            </a:pPr>
            <a:r>
              <a:rPr lang="es-ES" dirty="0"/>
              <a:t>   Entre los multimodales </a:t>
            </a:r>
            <a:r>
              <a:rPr lang="es-ES" b="1" dirty="0"/>
              <a:t>han aparecido 2 códigos nuevos</a:t>
            </a:r>
            <a:r>
              <a:rPr lang="es-ES" dirty="0"/>
              <a:t>: DAT y DAP. </a:t>
            </a:r>
          </a:p>
          <a:p>
            <a:endParaRPr lang="en-US" dirty="0"/>
          </a:p>
        </p:txBody>
      </p:sp>
      <p:sp>
        <p:nvSpPr>
          <p:cNvPr id="3" name="2 Título"/>
          <p:cNvSpPr>
            <a:spLocks noGrp="1"/>
          </p:cNvSpPr>
          <p:nvPr>
            <p:ph type="title"/>
          </p:nvPr>
        </p:nvSpPr>
        <p:spPr/>
        <p:txBody>
          <a:bodyPr/>
          <a:lstStyle/>
          <a:p>
            <a:r>
              <a:rPr lang="en-US" dirty="0"/>
              <a:t>NUEVOS INCOTERMS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n-US"/>
          </a:p>
        </p:txBody>
      </p:sp>
      <p:sp>
        <p:nvSpPr>
          <p:cNvPr id="3" name="2 Título"/>
          <p:cNvSpPr>
            <a:spLocks noGrp="1"/>
          </p:cNvSpPr>
          <p:nvPr>
            <p:ph type="title"/>
          </p:nvPr>
        </p:nvSpPr>
        <p:spPr/>
        <p:txBody>
          <a:bodyPr/>
          <a:lstStyle/>
          <a:p>
            <a:endParaRPr lang="en-US" dirty="0"/>
          </a:p>
        </p:txBody>
      </p:sp>
      <p:sp>
        <p:nvSpPr>
          <p:cNvPr id="1025" name="Rectangle 1"/>
          <p:cNvSpPr>
            <a:spLocks noChangeArrowheads="1"/>
          </p:cNvSpPr>
          <p:nvPr/>
        </p:nvSpPr>
        <p:spPr bwMode="auto">
          <a:xfrm>
            <a:off x="0" y="0"/>
            <a:ext cx="65" cy="553998"/>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pic>
        <p:nvPicPr>
          <p:cNvPr id="1026" name="Picture 2" descr="catego"/>
          <p:cNvPicPr>
            <a:picLocks noChangeAspect="1" noChangeArrowheads="1"/>
          </p:cNvPicPr>
          <p:nvPr/>
        </p:nvPicPr>
        <p:blipFill>
          <a:blip r:embed="rId2"/>
          <a:srcRect/>
          <a:stretch>
            <a:fillRect/>
          </a:stretch>
        </p:blipFill>
        <p:spPr bwMode="auto">
          <a:xfrm>
            <a:off x="533399" y="457200"/>
            <a:ext cx="8161827" cy="5562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n-US" dirty="0"/>
          </a:p>
        </p:txBody>
      </p:sp>
      <p:pic>
        <p:nvPicPr>
          <p:cNvPr id="18434" name="Picture 2" descr="C:\Users\personal\Pictures\incoterms.bmp"/>
          <p:cNvPicPr>
            <a:picLocks noGrp="1" noChangeAspect="1" noChangeArrowheads="1"/>
          </p:cNvPicPr>
          <p:nvPr>
            <p:ph idx="1"/>
          </p:nvPr>
        </p:nvPicPr>
        <p:blipFill>
          <a:blip r:embed="rId2"/>
          <a:srcRect/>
          <a:stretch>
            <a:fillRect/>
          </a:stretch>
        </p:blipFill>
        <p:spPr bwMode="auto">
          <a:xfrm>
            <a:off x="1524001" y="0"/>
            <a:ext cx="6629400" cy="6553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25000" lnSpcReduction="20000"/>
          </a:bodyPr>
          <a:lstStyle/>
          <a:p>
            <a:pPr lvl="0">
              <a:buNone/>
            </a:pPr>
            <a:r>
              <a:rPr lang="es-ES" sz="8000" dirty="0"/>
              <a:t>“EXW” / “</a:t>
            </a:r>
            <a:r>
              <a:rPr lang="es-ES" sz="8000" dirty="0" err="1"/>
              <a:t>Exworks</a:t>
            </a:r>
            <a:r>
              <a:rPr lang="es-ES" sz="8000" dirty="0"/>
              <a:t>” “Franco fabrica”</a:t>
            </a:r>
          </a:p>
          <a:p>
            <a:pPr lvl="0">
              <a:buNone/>
            </a:pPr>
            <a:endParaRPr lang="en-US" sz="8000" b="1" i="1" dirty="0"/>
          </a:p>
          <a:p>
            <a:pPr>
              <a:buNone/>
            </a:pPr>
            <a:r>
              <a:rPr lang="es-ES" sz="8000" dirty="0"/>
              <a:t> 	La entrega de la mercancía se realizará en el lugar de la fabrica o almacén del vendedor  que permita efectuar su carga (responsabilidad del comprador) a los vehículos contratados por el comprador. No es necesario que sea “en la puerta”</a:t>
            </a:r>
            <a:endParaRPr lang="en-US" sz="8000" b="1" i="1" dirty="0"/>
          </a:p>
          <a:p>
            <a:pPr>
              <a:buNone/>
            </a:pPr>
            <a:r>
              <a:rPr lang="es-ES" sz="8000" dirty="0"/>
              <a:t> </a:t>
            </a:r>
            <a:endParaRPr lang="en-US" sz="8000" b="1" i="1" dirty="0"/>
          </a:p>
          <a:p>
            <a:r>
              <a:rPr lang="es-ES" sz="8000" dirty="0"/>
              <a:t>Si la mercancía se daña (una vez individualizada) dentro de la fábrica antes de que empiece a transcurrir el plazo acordado de entrega, la responsabilidad incumbe al vendedor. Si ello sucede dentro de dicho plazo el problema es del comprador.</a:t>
            </a:r>
            <a:endParaRPr lang="en-US" sz="8000" b="1" i="1" dirty="0"/>
          </a:p>
          <a:p>
            <a:pPr>
              <a:buNone/>
            </a:pPr>
            <a:r>
              <a:rPr lang="es-ES" sz="8000" dirty="0"/>
              <a:t> </a:t>
            </a:r>
            <a:endParaRPr lang="en-US" sz="8000" b="1" i="1" dirty="0"/>
          </a:p>
          <a:p>
            <a:pPr lvl="0"/>
            <a:r>
              <a:rPr lang="es-ES" sz="8000" dirty="0"/>
              <a:t>Despacho aduanero de exportación: por cuenta del comprador</a:t>
            </a:r>
            <a:endParaRPr lang="en-US" sz="8000" b="1" i="1" dirty="0"/>
          </a:p>
          <a:p>
            <a:pPr>
              <a:buNone/>
            </a:pPr>
            <a:r>
              <a:rPr lang="es-ES" sz="8000" dirty="0"/>
              <a:t> </a:t>
            </a:r>
            <a:endParaRPr lang="en-US" sz="8000" b="1" i="1" dirty="0"/>
          </a:p>
          <a:p>
            <a:pPr>
              <a:buNone/>
            </a:pPr>
            <a:r>
              <a:rPr lang="es-ES" sz="4400" dirty="0"/>
              <a:t> </a:t>
            </a:r>
            <a:endParaRPr lang="en-US" sz="4400" b="1" i="1" dirty="0"/>
          </a:p>
          <a:p>
            <a:pPr>
              <a:buNone/>
            </a:pPr>
            <a:r>
              <a:rPr lang="es-ES" sz="4400" dirty="0"/>
              <a:t> </a:t>
            </a:r>
            <a:endParaRPr lang="en-US" sz="4400" b="1" i="1" dirty="0"/>
          </a:p>
          <a:p>
            <a:pPr lvl="0"/>
            <a:endParaRPr lang="en-US" b="1" i="1" dirty="0"/>
          </a:p>
          <a:p>
            <a:pPr>
              <a:buNone/>
            </a:pPr>
            <a:r>
              <a:rPr lang="es-ES" dirty="0"/>
              <a:t>  </a:t>
            </a:r>
            <a:endParaRPr lang="en-US" b="1" i="1" dirty="0"/>
          </a:p>
          <a:p>
            <a:pPr>
              <a:buNone/>
            </a:pPr>
            <a:r>
              <a:rPr lang="es-ES" dirty="0"/>
              <a:t> </a:t>
            </a:r>
            <a:endParaRPr lang="en-US" b="1" i="1" dirty="0"/>
          </a:p>
        </p:txBody>
      </p:sp>
      <p:sp>
        <p:nvSpPr>
          <p:cNvPr id="3" name="2 Título"/>
          <p:cNvSpPr>
            <a:spLocks noGrp="1"/>
          </p:cNvSpPr>
          <p:nvPr>
            <p:ph type="title"/>
          </p:nvPr>
        </p:nvSpPr>
        <p:spPr/>
        <p:txBody>
          <a:bodyPr/>
          <a:lstStyle/>
          <a:p>
            <a:pPr algn="just"/>
            <a:r>
              <a:rPr lang="en-US" dirty="0"/>
              <a:t>EXW</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TotalTime>
  <Words>1342</Words>
  <Application>Microsoft Office PowerPoint</Application>
  <PresentationFormat>Presentación en pantalla (4:3)</PresentationFormat>
  <Paragraphs>114</Paragraphs>
  <Slides>19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Arial</vt:lpstr>
      <vt:lpstr>Lucida Sans Unicode</vt:lpstr>
      <vt:lpstr>Verdana</vt:lpstr>
      <vt:lpstr>Wingdings</vt:lpstr>
      <vt:lpstr>Wingdings 2</vt:lpstr>
      <vt:lpstr>Wingdings 3</vt:lpstr>
      <vt:lpstr>Concurrencia</vt:lpstr>
      <vt:lpstr>INCOTERMS </vt:lpstr>
      <vt:lpstr>INCOTERMS</vt:lpstr>
      <vt:lpstr>INCOTERMS</vt:lpstr>
      <vt:lpstr>NUEVAS CATEGORIAS</vt:lpstr>
      <vt:lpstr>INCOTERMS ELIMINADOS</vt:lpstr>
      <vt:lpstr>NUEVOS INCOTERMS</vt:lpstr>
      <vt:lpstr>Presentación de PowerPoint</vt:lpstr>
      <vt:lpstr>Presentación de PowerPoint</vt:lpstr>
      <vt:lpstr>EXW</vt:lpstr>
      <vt:lpstr>FCA</vt:lpstr>
      <vt:lpstr>CPT</vt:lpstr>
      <vt:lpstr>CIP</vt:lpstr>
      <vt:lpstr>DAT</vt:lpstr>
      <vt:lpstr>DAP</vt:lpstr>
      <vt:lpstr>DDP</vt:lpstr>
      <vt:lpstr>FAS</vt:lpstr>
      <vt:lpstr>FOB</vt:lpstr>
      <vt:lpstr>CFR</vt:lpstr>
      <vt:lpstr>CIF</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INCOTERMS 2011</dc:title>
  <dc:creator>personal</dc:creator>
  <cp:lastModifiedBy>Carlos</cp:lastModifiedBy>
  <cp:revision>6</cp:revision>
  <dcterms:created xsi:type="dcterms:W3CDTF">2011-02-26T14:04:03Z</dcterms:created>
  <dcterms:modified xsi:type="dcterms:W3CDTF">2024-02-02T21:41:34Z</dcterms:modified>
</cp:coreProperties>
</file>