
<file path=[Content_Types].xml><?xml version="1.0" encoding="utf-8"?>
<Types xmlns="http://schemas.openxmlformats.org/package/2006/content-types">
  <Default Extension="1"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7" r:id="rId2"/>
    <p:sldId id="259" r:id="rId3"/>
    <p:sldId id="261" r:id="rId4"/>
    <p:sldId id="266" r:id="rId5"/>
    <p:sldId id="270" r:id="rId6"/>
    <p:sldId id="275" r:id="rId7"/>
    <p:sldId id="262" r:id="rId8"/>
    <p:sldId id="265" r:id="rId9"/>
    <p:sldId id="267" r:id="rId10"/>
    <p:sldId id="263" r:id="rId11"/>
    <p:sldId id="264" r:id="rId12"/>
    <p:sldId id="268" r:id="rId13"/>
    <p:sldId id="269" r:id="rId14"/>
    <p:sldId id="302" r:id="rId15"/>
    <p:sldId id="257" r:id="rId16"/>
    <p:sldId id="258" r:id="rId17"/>
    <p:sldId id="303" r:id="rId18"/>
    <p:sldId id="304" r:id="rId19"/>
    <p:sldId id="305" r:id="rId20"/>
    <p:sldId id="271" r:id="rId21"/>
    <p:sldId id="272" r:id="rId22"/>
    <p:sldId id="285" r:id="rId23"/>
    <p:sldId id="286" r:id="rId24"/>
    <p:sldId id="288" r:id="rId25"/>
    <p:sldId id="289" r:id="rId26"/>
    <p:sldId id="290" r:id="rId27"/>
    <p:sldId id="256" r:id="rId28"/>
    <p:sldId id="291" r:id="rId29"/>
    <p:sldId id="292" r:id="rId30"/>
    <p:sldId id="293" r:id="rId31"/>
    <p:sldId id="294" r:id="rId32"/>
    <p:sldId id="295" r:id="rId33"/>
    <p:sldId id="296" r:id="rId34"/>
    <p:sldId id="260" r:id="rId35"/>
    <p:sldId id="297" r:id="rId36"/>
    <p:sldId id="298" r:id="rId37"/>
    <p:sldId id="299" r:id="rId38"/>
    <p:sldId id="300" r:id="rId39"/>
    <p:sldId id="301" r:id="rId40"/>
    <p:sldId id="279" r:id="rId41"/>
    <p:sldId id="280" r:id="rId42"/>
    <p:sldId id="281" r:id="rId43"/>
    <p:sldId id="282" r:id="rId44"/>
    <p:sldId id="283" r:id="rId45"/>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6" d="100"/>
          <a:sy n="66" d="100"/>
        </p:scale>
        <p:origin x="66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9D5D75-3FCD-B319-0422-2398B8B8116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A410C19-AFD7-DBA6-5561-57316A5B16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5BB10A1F-621D-E08E-65D5-17A9D4B4B577}"/>
              </a:ext>
            </a:extLst>
          </p:cNvPr>
          <p:cNvSpPr>
            <a:spLocks noGrp="1"/>
          </p:cNvSpPr>
          <p:nvPr>
            <p:ph type="dt" sz="half" idx="10"/>
          </p:nvPr>
        </p:nvSpPr>
        <p:spPr/>
        <p:txBody>
          <a:bodyPr/>
          <a:lstStyle/>
          <a:p>
            <a:fld id="{65E02A0D-2446-4D2B-A3B4-81B92C539C0B}" type="datetimeFigureOut">
              <a:rPr lang="es-ES" smtClean="0"/>
              <a:t>08/05/2025</a:t>
            </a:fld>
            <a:endParaRPr lang="es-ES"/>
          </a:p>
        </p:txBody>
      </p:sp>
      <p:sp>
        <p:nvSpPr>
          <p:cNvPr id="5" name="Marcador de pie de página 4">
            <a:extLst>
              <a:ext uri="{FF2B5EF4-FFF2-40B4-BE49-F238E27FC236}">
                <a16:creationId xmlns:a16="http://schemas.microsoft.com/office/drawing/2014/main" id="{82B1195C-D0E3-AD16-955B-F12A3D7A421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D7B6A50-E7DD-7FF5-982A-D9BF96C15DBB}"/>
              </a:ext>
            </a:extLst>
          </p:cNvPr>
          <p:cNvSpPr>
            <a:spLocks noGrp="1"/>
          </p:cNvSpPr>
          <p:nvPr>
            <p:ph type="sldNum" sz="quarter" idx="12"/>
          </p:nvPr>
        </p:nvSpPr>
        <p:spPr/>
        <p:txBody>
          <a:bodyPr/>
          <a:lstStyle/>
          <a:p>
            <a:fld id="{A261E0EA-45F5-4E28-851E-02262B8A4F46}" type="slidenum">
              <a:rPr lang="es-ES" smtClean="0"/>
              <a:t>‹Nº›</a:t>
            </a:fld>
            <a:endParaRPr lang="es-ES"/>
          </a:p>
        </p:txBody>
      </p:sp>
    </p:spTree>
    <p:extLst>
      <p:ext uri="{BB962C8B-B14F-4D97-AF65-F5344CB8AC3E}">
        <p14:creationId xmlns:p14="http://schemas.microsoft.com/office/powerpoint/2010/main" val="1644664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88A12F-7F76-CC03-D1F1-9C4F3F5C8E1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CA3FC1E-3CE4-F3A8-E1E8-6996FAB811F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77236E5-4FF7-F495-390A-81A099284A8C}"/>
              </a:ext>
            </a:extLst>
          </p:cNvPr>
          <p:cNvSpPr>
            <a:spLocks noGrp="1"/>
          </p:cNvSpPr>
          <p:nvPr>
            <p:ph type="dt" sz="half" idx="10"/>
          </p:nvPr>
        </p:nvSpPr>
        <p:spPr/>
        <p:txBody>
          <a:bodyPr/>
          <a:lstStyle/>
          <a:p>
            <a:fld id="{65E02A0D-2446-4D2B-A3B4-81B92C539C0B}" type="datetimeFigureOut">
              <a:rPr lang="es-ES" smtClean="0"/>
              <a:t>08/05/2025</a:t>
            </a:fld>
            <a:endParaRPr lang="es-ES"/>
          </a:p>
        </p:txBody>
      </p:sp>
      <p:sp>
        <p:nvSpPr>
          <p:cNvPr id="5" name="Marcador de pie de página 4">
            <a:extLst>
              <a:ext uri="{FF2B5EF4-FFF2-40B4-BE49-F238E27FC236}">
                <a16:creationId xmlns:a16="http://schemas.microsoft.com/office/drawing/2014/main" id="{CDBA81D6-9210-B87E-C84C-F96DA3C349D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33D18E-9680-2096-A7A2-BED77EA863DF}"/>
              </a:ext>
            </a:extLst>
          </p:cNvPr>
          <p:cNvSpPr>
            <a:spLocks noGrp="1"/>
          </p:cNvSpPr>
          <p:nvPr>
            <p:ph type="sldNum" sz="quarter" idx="12"/>
          </p:nvPr>
        </p:nvSpPr>
        <p:spPr/>
        <p:txBody>
          <a:bodyPr/>
          <a:lstStyle/>
          <a:p>
            <a:fld id="{A261E0EA-45F5-4E28-851E-02262B8A4F46}" type="slidenum">
              <a:rPr lang="es-ES" smtClean="0"/>
              <a:t>‹Nº›</a:t>
            </a:fld>
            <a:endParaRPr lang="es-ES"/>
          </a:p>
        </p:txBody>
      </p:sp>
    </p:spTree>
    <p:extLst>
      <p:ext uri="{BB962C8B-B14F-4D97-AF65-F5344CB8AC3E}">
        <p14:creationId xmlns:p14="http://schemas.microsoft.com/office/powerpoint/2010/main" val="3379917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B2F3736-794A-479D-EA1B-8E721E8C80C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4CB668E-DF8C-7C82-5F17-83B0218A551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9946659-6AFE-83B7-9268-387C9CC8D882}"/>
              </a:ext>
            </a:extLst>
          </p:cNvPr>
          <p:cNvSpPr>
            <a:spLocks noGrp="1"/>
          </p:cNvSpPr>
          <p:nvPr>
            <p:ph type="dt" sz="half" idx="10"/>
          </p:nvPr>
        </p:nvSpPr>
        <p:spPr/>
        <p:txBody>
          <a:bodyPr/>
          <a:lstStyle/>
          <a:p>
            <a:fld id="{65E02A0D-2446-4D2B-A3B4-81B92C539C0B}" type="datetimeFigureOut">
              <a:rPr lang="es-ES" smtClean="0"/>
              <a:t>08/05/2025</a:t>
            </a:fld>
            <a:endParaRPr lang="es-ES"/>
          </a:p>
        </p:txBody>
      </p:sp>
      <p:sp>
        <p:nvSpPr>
          <p:cNvPr id="5" name="Marcador de pie de página 4">
            <a:extLst>
              <a:ext uri="{FF2B5EF4-FFF2-40B4-BE49-F238E27FC236}">
                <a16:creationId xmlns:a16="http://schemas.microsoft.com/office/drawing/2014/main" id="{AB1F4F3E-8829-D934-CF99-53265CAFEF8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60235AD-4479-65C7-884F-CB261328B040}"/>
              </a:ext>
            </a:extLst>
          </p:cNvPr>
          <p:cNvSpPr>
            <a:spLocks noGrp="1"/>
          </p:cNvSpPr>
          <p:nvPr>
            <p:ph type="sldNum" sz="quarter" idx="12"/>
          </p:nvPr>
        </p:nvSpPr>
        <p:spPr/>
        <p:txBody>
          <a:bodyPr/>
          <a:lstStyle/>
          <a:p>
            <a:fld id="{A261E0EA-45F5-4E28-851E-02262B8A4F46}" type="slidenum">
              <a:rPr lang="es-ES" smtClean="0"/>
              <a:t>‹Nº›</a:t>
            </a:fld>
            <a:endParaRPr lang="es-ES"/>
          </a:p>
        </p:txBody>
      </p:sp>
    </p:spTree>
    <p:extLst>
      <p:ext uri="{BB962C8B-B14F-4D97-AF65-F5344CB8AC3E}">
        <p14:creationId xmlns:p14="http://schemas.microsoft.com/office/powerpoint/2010/main" val="2615513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3713BC-E2D0-475E-8488-0959AF19040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319CEC4-F397-B078-2ABD-2471D40DA87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C731DF4-A30E-391B-A230-580A06555F63}"/>
              </a:ext>
            </a:extLst>
          </p:cNvPr>
          <p:cNvSpPr>
            <a:spLocks noGrp="1"/>
          </p:cNvSpPr>
          <p:nvPr>
            <p:ph type="dt" sz="half" idx="10"/>
          </p:nvPr>
        </p:nvSpPr>
        <p:spPr/>
        <p:txBody>
          <a:bodyPr/>
          <a:lstStyle/>
          <a:p>
            <a:fld id="{65E02A0D-2446-4D2B-A3B4-81B92C539C0B}" type="datetimeFigureOut">
              <a:rPr lang="es-ES" smtClean="0"/>
              <a:t>08/05/2025</a:t>
            </a:fld>
            <a:endParaRPr lang="es-ES"/>
          </a:p>
        </p:txBody>
      </p:sp>
      <p:sp>
        <p:nvSpPr>
          <p:cNvPr id="5" name="Marcador de pie de página 4">
            <a:extLst>
              <a:ext uri="{FF2B5EF4-FFF2-40B4-BE49-F238E27FC236}">
                <a16:creationId xmlns:a16="http://schemas.microsoft.com/office/drawing/2014/main" id="{EC26AE97-8FFD-DC5E-6D85-2508ABD35D4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EF42A43-588B-0F36-6C9A-4E030BDF324F}"/>
              </a:ext>
            </a:extLst>
          </p:cNvPr>
          <p:cNvSpPr>
            <a:spLocks noGrp="1"/>
          </p:cNvSpPr>
          <p:nvPr>
            <p:ph type="sldNum" sz="quarter" idx="12"/>
          </p:nvPr>
        </p:nvSpPr>
        <p:spPr/>
        <p:txBody>
          <a:bodyPr/>
          <a:lstStyle/>
          <a:p>
            <a:fld id="{A261E0EA-45F5-4E28-851E-02262B8A4F46}" type="slidenum">
              <a:rPr lang="es-ES" smtClean="0"/>
              <a:t>‹Nº›</a:t>
            </a:fld>
            <a:endParaRPr lang="es-ES"/>
          </a:p>
        </p:txBody>
      </p:sp>
    </p:spTree>
    <p:extLst>
      <p:ext uri="{BB962C8B-B14F-4D97-AF65-F5344CB8AC3E}">
        <p14:creationId xmlns:p14="http://schemas.microsoft.com/office/powerpoint/2010/main" val="2672392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6AF914-1A12-B0B8-E9A5-CC9AF5F6CE1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CBA6C053-8CD7-3F0F-34C1-AC822601D45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05067AB-2B67-3691-1EA4-256A29B6491C}"/>
              </a:ext>
            </a:extLst>
          </p:cNvPr>
          <p:cNvSpPr>
            <a:spLocks noGrp="1"/>
          </p:cNvSpPr>
          <p:nvPr>
            <p:ph type="dt" sz="half" idx="10"/>
          </p:nvPr>
        </p:nvSpPr>
        <p:spPr/>
        <p:txBody>
          <a:bodyPr/>
          <a:lstStyle/>
          <a:p>
            <a:fld id="{65E02A0D-2446-4D2B-A3B4-81B92C539C0B}" type="datetimeFigureOut">
              <a:rPr lang="es-ES" smtClean="0"/>
              <a:t>08/05/2025</a:t>
            </a:fld>
            <a:endParaRPr lang="es-ES"/>
          </a:p>
        </p:txBody>
      </p:sp>
      <p:sp>
        <p:nvSpPr>
          <p:cNvPr id="5" name="Marcador de pie de página 4">
            <a:extLst>
              <a:ext uri="{FF2B5EF4-FFF2-40B4-BE49-F238E27FC236}">
                <a16:creationId xmlns:a16="http://schemas.microsoft.com/office/drawing/2014/main" id="{A61E0BC9-762F-AA59-28A5-BC4F30F6EF8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0C4E163-3040-B736-A16B-3F3206ACC0BF}"/>
              </a:ext>
            </a:extLst>
          </p:cNvPr>
          <p:cNvSpPr>
            <a:spLocks noGrp="1"/>
          </p:cNvSpPr>
          <p:nvPr>
            <p:ph type="sldNum" sz="quarter" idx="12"/>
          </p:nvPr>
        </p:nvSpPr>
        <p:spPr/>
        <p:txBody>
          <a:bodyPr/>
          <a:lstStyle/>
          <a:p>
            <a:fld id="{A261E0EA-45F5-4E28-851E-02262B8A4F46}" type="slidenum">
              <a:rPr lang="es-ES" smtClean="0"/>
              <a:t>‹Nº›</a:t>
            </a:fld>
            <a:endParaRPr lang="es-ES"/>
          </a:p>
        </p:txBody>
      </p:sp>
    </p:spTree>
    <p:extLst>
      <p:ext uri="{BB962C8B-B14F-4D97-AF65-F5344CB8AC3E}">
        <p14:creationId xmlns:p14="http://schemas.microsoft.com/office/powerpoint/2010/main" val="1606576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C9D5A2-6877-58CF-931F-FEBB4A14BE4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93F3A97-DDBF-A731-33CD-989DDB852C2D}"/>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4173D8C-1AD1-5C6F-5D46-117701A15EB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F9064BF3-5919-5DEF-9E32-CCE651282C7C}"/>
              </a:ext>
            </a:extLst>
          </p:cNvPr>
          <p:cNvSpPr>
            <a:spLocks noGrp="1"/>
          </p:cNvSpPr>
          <p:nvPr>
            <p:ph type="dt" sz="half" idx="10"/>
          </p:nvPr>
        </p:nvSpPr>
        <p:spPr/>
        <p:txBody>
          <a:bodyPr/>
          <a:lstStyle/>
          <a:p>
            <a:fld id="{65E02A0D-2446-4D2B-A3B4-81B92C539C0B}" type="datetimeFigureOut">
              <a:rPr lang="es-ES" smtClean="0"/>
              <a:t>08/05/2025</a:t>
            </a:fld>
            <a:endParaRPr lang="es-ES"/>
          </a:p>
        </p:txBody>
      </p:sp>
      <p:sp>
        <p:nvSpPr>
          <p:cNvPr id="6" name="Marcador de pie de página 5">
            <a:extLst>
              <a:ext uri="{FF2B5EF4-FFF2-40B4-BE49-F238E27FC236}">
                <a16:creationId xmlns:a16="http://schemas.microsoft.com/office/drawing/2014/main" id="{365DCD29-D9E8-19EF-CF2B-780ED3FF857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1CC66E6-8494-6A91-11CF-53C8B4197E89}"/>
              </a:ext>
            </a:extLst>
          </p:cNvPr>
          <p:cNvSpPr>
            <a:spLocks noGrp="1"/>
          </p:cNvSpPr>
          <p:nvPr>
            <p:ph type="sldNum" sz="quarter" idx="12"/>
          </p:nvPr>
        </p:nvSpPr>
        <p:spPr/>
        <p:txBody>
          <a:bodyPr/>
          <a:lstStyle/>
          <a:p>
            <a:fld id="{A261E0EA-45F5-4E28-851E-02262B8A4F46}" type="slidenum">
              <a:rPr lang="es-ES" smtClean="0"/>
              <a:t>‹Nº›</a:t>
            </a:fld>
            <a:endParaRPr lang="es-ES"/>
          </a:p>
        </p:txBody>
      </p:sp>
    </p:spTree>
    <p:extLst>
      <p:ext uri="{BB962C8B-B14F-4D97-AF65-F5344CB8AC3E}">
        <p14:creationId xmlns:p14="http://schemas.microsoft.com/office/powerpoint/2010/main" val="2300437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32DA0B-FD70-FB2E-3C6C-543E40BB7066}"/>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ED3676D-AA1B-D97D-CA06-F8227BBB6E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0DC963C-7CDA-9A3E-1F81-38B48BE5768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1FC4AF4E-A4CD-2C49-1E3F-57B1B7DCA4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C4EE4E8-F536-8363-E29B-FA69C0A32BF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3DF92A61-B60F-3EC8-F3C3-4763D089C7AF}"/>
              </a:ext>
            </a:extLst>
          </p:cNvPr>
          <p:cNvSpPr>
            <a:spLocks noGrp="1"/>
          </p:cNvSpPr>
          <p:nvPr>
            <p:ph type="dt" sz="half" idx="10"/>
          </p:nvPr>
        </p:nvSpPr>
        <p:spPr/>
        <p:txBody>
          <a:bodyPr/>
          <a:lstStyle/>
          <a:p>
            <a:fld id="{65E02A0D-2446-4D2B-A3B4-81B92C539C0B}" type="datetimeFigureOut">
              <a:rPr lang="es-ES" smtClean="0"/>
              <a:t>08/05/2025</a:t>
            </a:fld>
            <a:endParaRPr lang="es-ES"/>
          </a:p>
        </p:txBody>
      </p:sp>
      <p:sp>
        <p:nvSpPr>
          <p:cNvPr id="8" name="Marcador de pie de página 7">
            <a:extLst>
              <a:ext uri="{FF2B5EF4-FFF2-40B4-BE49-F238E27FC236}">
                <a16:creationId xmlns:a16="http://schemas.microsoft.com/office/drawing/2014/main" id="{CF97E66D-E87C-76C4-5E8E-CE0B155242FF}"/>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8915FD11-E0F3-8CE7-F57E-E9B8B77D301E}"/>
              </a:ext>
            </a:extLst>
          </p:cNvPr>
          <p:cNvSpPr>
            <a:spLocks noGrp="1"/>
          </p:cNvSpPr>
          <p:nvPr>
            <p:ph type="sldNum" sz="quarter" idx="12"/>
          </p:nvPr>
        </p:nvSpPr>
        <p:spPr/>
        <p:txBody>
          <a:bodyPr/>
          <a:lstStyle/>
          <a:p>
            <a:fld id="{A261E0EA-45F5-4E28-851E-02262B8A4F46}" type="slidenum">
              <a:rPr lang="es-ES" smtClean="0"/>
              <a:t>‹Nº›</a:t>
            </a:fld>
            <a:endParaRPr lang="es-ES"/>
          </a:p>
        </p:txBody>
      </p:sp>
    </p:spTree>
    <p:extLst>
      <p:ext uri="{BB962C8B-B14F-4D97-AF65-F5344CB8AC3E}">
        <p14:creationId xmlns:p14="http://schemas.microsoft.com/office/powerpoint/2010/main" val="544008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D2E80A-43B7-CE7F-2C2B-6AEAA0D11711}"/>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D92A300-6FB3-9562-5C99-972B3BA840A5}"/>
              </a:ext>
            </a:extLst>
          </p:cNvPr>
          <p:cNvSpPr>
            <a:spLocks noGrp="1"/>
          </p:cNvSpPr>
          <p:nvPr>
            <p:ph type="dt" sz="half" idx="10"/>
          </p:nvPr>
        </p:nvSpPr>
        <p:spPr/>
        <p:txBody>
          <a:bodyPr/>
          <a:lstStyle/>
          <a:p>
            <a:fld id="{65E02A0D-2446-4D2B-A3B4-81B92C539C0B}" type="datetimeFigureOut">
              <a:rPr lang="es-ES" smtClean="0"/>
              <a:t>08/05/2025</a:t>
            </a:fld>
            <a:endParaRPr lang="es-ES"/>
          </a:p>
        </p:txBody>
      </p:sp>
      <p:sp>
        <p:nvSpPr>
          <p:cNvPr id="4" name="Marcador de pie de página 3">
            <a:extLst>
              <a:ext uri="{FF2B5EF4-FFF2-40B4-BE49-F238E27FC236}">
                <a16:creationId xmlns:a16="http://schemas.microsoft.com/office/drawing/2014/main" id="{A3E581C7-38C8-4315-3328-9C3C3E7B6DB0}"/>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0D42CBE-B328-EEA0-844C-EB7540CAED34}"/>
              </a:ext>
            </a:extLst>
          </p:cNvPr>
          <p:cNvSpPr>
            <a:spLocks noGrp="1"/>
          </p:cNvSpPr>
          <p:nvPr>
            <p:ph type="sldNum" sz="quarter" idx="12"/>
          </p:nvPr>
        </p:nvSpPr>
        <p:spPr/>
        <p:txBody>
          <a:bodyPr/>
          <a:lstStyle/>
          <a:p>
            <a:fld id="{A261E0EA-45F5-4E28-851E-02262B8A4F46}" type="slidenum">
              <a:rPr lang="es-ES" smtClean="0"/>
              <a:t>‹Nº›</a:t>
            </a:fld>
            <a:endParaRPr lang="es-ES"/>
          </a:p>
        </p:txBody>
      </p:sp>
    </p:spTree>
    <p:extLst>
      <p:ext uri="{BB962C8B-B14F-4D97-AF65-F5344CB8AC3E}">
        <p14:creationId xmlns:p14="http://schemas.microsoft.com/office/powerpoint/2010/main" val="1315930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95C5C69-C7F7-9F67-9FDD-40F7DF34B74F}"/>
              </a:ext>
            </a:extLst>
          </p:cNvPr>
          <p:cNvSpPr>
            <a:spLocks noGrp="1"/>
          </p:cNvSpPr>
          <p:nvPr>
            <p:ph type="dt" sz="half" idx="10"/>
          </p:nvPr>
        </p:nvSpPr>
        <p:spPr/>
        <p:txBody>
          <a:bodyPr/>
          <a:lstStyle/>
          <a:p>
            <a:fld id="{65E02A0D-2446-4D2B-A3B4-81B92C539C0B}" type="datetimeFigureOut">
              <a:rPr lang="es-ES" smtClean="0"/>
              <a:t>08/05/2025</a:t>
            </a:fld>
            <a:endParaRPr lang="es-ES"/>
          </a:p>
        </p:txBody>
      </p:sp>
      <p:sp>
        <p:nvSpPr>
          <p:cNvPr id="3" name="Marcador de pie de página 2">
            <a:extLst>
              <a:ext uri="{FF2B5EF4-FFF2-40B4-BE49-F238E27FC236}">
                <a16:creationId xmlns:a16="http://schemas.microsoft.com/office/drawing/2014/main" id="{EBB1A6E4-213D-34A1-DF05-2F2AD1D4E0E0}"/>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E2202EF-E257-FB27-140D-852A612341D6}"/>
              </a:ext>
            </a:extLst>
          </p:cNvPr>
          <p:cNvSpPr>
            <a:spLocks noGrp="1"/>
          </p:cNvSpPr>
          <p:nvPr>
            <p:ph type="sldNum" sz="quarter" idx="12"/>
          </p:nvPr>
        </p:nvSpPr>
        <p:spPr/>
        <p:txBody>
          <a:bodyPr/>
          <a:lstStyle/>
          <a:p>
            <a:fld id="{A261E0EA-45F5-4E28-851E-02262B8A4F46}" type="slidenum">
              <a:rPr lang="es-ES" smtClean="0"/>
              <a:t>‹Nº›</a:t>
            </a:fld>
            <a:endParaRPr lang="es-ES"/>
          </a:p>
        </p:txBody>
      </p:sp>
    </p:spTree>
    <p:extLst>
      <p:ext uri="{BB962C8B-B14F-4D97-AF65-F5344CB8AC3E}">
        <p14:creationId xmlns:p14="http://schemas.microsoft.com/office/powerpoint/2010/main" val="837631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B57DBA-8447-70E5-7E86-D9CF78819B7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021232A-D94D-D4B6-6F27-5BA2520E5C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B3600DBB-EDD6-3EDE-503A-8835235D12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E4439C3-2792-4522-A07C-F9327F86213C}"/>
              </a:ext>
            </a:extLst>
          </p:cNvPr>
          <p:cNvSpPr>
            <a:spLocks noGrp="1"/>
          </p:cNvSpPr>
          <p:nvPr>
            <p:ph type="dt" sz="half" idx="10"/>
          </p:nvPr>
        </p:nvSpPr>
        <p:spPr/>
        <p:txBody>
          <a:bodyPr/>
          <a:lstStyle/>
          <a:p>
            <a:fld id="{65E02A0D-2446-4D2B-A3B4-81B92C539C0B}" type="datetimeFigureOut">
              <a:rPr lang="es-ES" smtClean="0"/>
              <a:t>08/05/2025</a:t>
            </a:fld>
            <a:endParaRPr lang="es-ES"/>
          </a:p>
        </p:txBody>
      </p:sp>
      <p:sp>
        <p:nvSpPr>
          <p:cNvPr id="6" name="Marcador de pie de página 5">
            <a:extLst>
              <a:ext uri="{FF2B5EF4-FFF2-40B4-BE49-F238E27FC236}">
                <a16:creationId xmlns:a16="http://schemas.microsoft.com/office/drawing/2014/main" id="{C899D12E-CA5F-89BB-C505-D9079339896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16A78A9-1980-CB32-9058-3E99F7E5DA90}"/>
              </a:ext>
            </a:extLst>
          </p:cNvPr>
          <p:cNvSpPr>
            <a:spLocks noGrp="1"/>
          </p:cNvSpPr>
          <p:nvPr>
            <p:ph type="sldNum" sz="quarter" idx="12"/>
          </p:nvPr>
        </p:nvSpPr>
        <p:spPr/>
        <p:txBody>
          <a:bodyPr/>
          <a:lstStyle/>
          <a:p>
            <a:fld id="{A261E0EA-45F5-4E28-851E-02262B8A4F46}" type="slidenum">
              <a:rPr lang="es-ES" smtClean="0"/>
              <a:t>‹Nº›</a:t>
            </a:fld>
            <a:endParaRPr lang="es-ES"/>
          </a:p>
        </p:txBody>
      </p:sp>
    </p:spTree>
    <p:extLst>
      <p:ext uri="{BB962C8B-B14F-4D97-AF65-F5344CB8AC3E}">
        <p14:creationId xmlns:p14="http://schemas.microsoft.com/office/powerpoint/2010/main" val="3378722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ECDDD0-5050-2BA9-923C-9CB39AB1944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35BFF1C7-A4C0-59F4-6220-E3738FA23A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11E2B23D-9E8A-FD0C-9F9C-6A42C039C0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1F090BE-3D8D-B00F-EB54-BC2BE9EFAB2F}"/>
              </a:ext>
            </a:extLst>
          </p:cNvPr>
          <p:cNvSpPr>
            <a:spLocks noGrp="1"/>
          </p:cNvSpPr>
          <p:nvPr>
            <p:ph type="dt" sz="half" idx="10"/>
          </p:nvPr>
        </p:nvSpPr>
        <p:spPr/>
        <p:txBody>
          <a:bodyPr/>
          <a:lstStyle/>
          <a:p>
            <a:fld id="{65E02A0D-2446-4D2B-A3B4-81B92C539C0B}" type="datetimeFigureOut">
              <a:rPr lang="es-ES" smtClean="0"/>
              <a:t>08/05/2025</a:t>
            </a:fld>
            <a:endParaRPr lang="es-ES"/>
          </a:p>
        </p:txBody>
      </p:sp>
      <p:sp>
        <p:nvSpPr>
          <p:cNvPr id="6" name="Marcador de pie de página 5">
            <a:extLst>
              <a:ext uri="{FF2B5EF4-FFF2-40B4-BE49-F238E27FC236}">
                <a16:creationId xmlns:a16="http://schemas.microsoft.com/office/drawing/2014/main" id="{67A2E46D-25A1-D64A-8136-45AF6772D1E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679092A-BD18-7718-F4EF-F449BE9D5C2E}"/>
              </a:ext>
            </a:extLst>
          </p:cNvPr>
          <p:cNvSpPr>
            <a:spLocks noGrp="1"/>
          </p:cNvSpPr>
          <p:nvPr>
            <p:ph type="sldNum" sz="quarter" idx="12"/>
          </p:nvPr>
        </p:nvSpPr>
        <p:spPr/>
        <p:txBody>
          <a:bodyPr/>
          <a:lstStyle/>
          <a:p>
            <a:fld id="{A261E0EA-45F5-4E28-851E-02262B8A4F46}" type="slidenum">
              <a:rPr lang="es-ES" smtClean="0"/>
              <a:t>‹Nº›</a:t>
            </a:fld>
            <a:endParaRPr lang="es-ES"/>
          </a:p>
        </p:txBody>
      </p:sp>
    </p:spTree>
    <p:extLst>
      <p:ext uri="{BB962C8B-B14F-4D97-AF65-F5344CB8AC3E}">
        <p14:creationId xmlns:p14="http://schemas.microsoft.com/office/powerpoint/2010/main" val="2930545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B81B021-09A4-3130-3796-6255DEC019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9310584-E5B7-F442-B204-1BC547719B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AE33424-D3EB-328B-C2EE-063DEDBFA1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E02A0D-2446-4D2B-A3B4-81B92C539C0B}" type="datetimeFigureOut">
              <a:rPr lang="es-ES" smtClean="0"/>
              <a:t>08/05/2025</a:t>
            </a:fld>
            <a:endParaRPr lang="es-ES"/>
          </a:p>
        </p:txBody>
      </p:sp>
      <p:sp>
        <p:nvSpPr>
          <p:cNvPr id="5" name="Marcador de pie de página 4">
            <a:extLst>
              <a:ext uri="{FF2B5EF4-FFF2-40B4-BE49-F238E27FC236}">
                <a16:creationId xmlns:a16="http://schemas.microsoft.com/office/drawing/2014/main" id="{A72556CD-D7C3-729A-C1A6-382702A488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25CCCF2B-CFA5-62A4-E8F4-92DAA7DEB2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61E0EA-45F5-4E28-851E-02262B8A4F46}" type="slidenum">
              <a:rPr lang="es-ES" smtClean="0"/>
              <a:t>‹Nº›</a:t>
            </a:fld>
            <a:endParaRPr lang="es-ES"/>
          </a:p>
        </p:txBody>
      </p:sp>
    </p:spTree>
    <p:extLst>
      <p:ext uri="{BB962C8B-B14F-4D97-AF65-F5344CB8AC3E}">
        <p14:creationId xmlns:p14="http://schemas.microsoft.com/office/powerpoint/2010/main" val="16022283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higheredjobs.com/articles/articleDisplay.cfm?ID=1336" TargetMode="External"/><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pngall.com/pt/interview-png"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laventanaciudadana.cl/cuanto-cuesta-una-encuesta/" TargetMode="External"/><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rlopezcano.blogspot.com/2019/02/preguntas-tareas-deinvestigacion-e.html" TargetMode="External"/><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profesoradoreligion.blogspot.com/2023/12/15-preguntas-de-metacognicion-para-que.html" TargetMode="External"/><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rawpixel.com/search/decisions" TargetMode="External"/><Relationship Id="rId2" Type="http://schemas.openxmlformats.org/officeDocument/2006/relationships/image" Target="../media/image14.1"/><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490A837-F7C6-73F8-CC79-45BC9EF9D033}"/>
              </a:ext>
            </a:extLst>
          </p:cNvPr>
          <p:cNvPicPr>
            <a:picLocks noChangeAspect="1"/>
          </p:cNvPicPr>
          <p:nvPr/>
        </p:nvPicPr>
        <p:blipFill>
          <a:blip r:embed="rId2"/>
          <a:stretch>
            <a:fillRect/>
          </a:stretch>
        </p:blipFill>
        <p:spPr>
          <a:xfrm>
            <a:off x="6237592" y="143617"/>
            <a:ext cx="5549327" cy="6459313"/>
          </a:xfrm>
          <a:prstGeom prst="rect">
            <a:avLst/>
          </a:prstGeom>
        </p:spPr>
      </p:pic>
      <p:pic>
        <p:nvPicPr>
          <p:cNvPr id="6" name="Imagen 5">
            <a:extLst>
              <a:ext uri="{FF2B5EF4-FFF2-40B4-BE49-F238E27FC236}">
                <a16:creationId xmlns:a16="http://schemas.microsoft.com/office/drawing/2014/main" id="{FBCFE8F2-9B71-CDA6-8BB1-D2218DA395E5}"/>
              </a:ext>
            </a:extLst>
          </p:cNvPr>
          <p:cNvPicPr>
            <a:picLocks noChangeAspect="1"/>
          </p:cNvPicPr>
          <p:nvPr/>
        </p:nvPicPr>
        <p:blipFill>
          <a:blip r:embed="rId3"/>
          <a:stretch>
            <a:fillRect/>
          </a:stretch>
        </p:blipFill>
        <p:spPr>
          <a:xfrm>
            <a:off x="302013" y="143618"/>
            <a:ext cx="5793987" cy="6574816"/>
          </a:xfrm>
          <a:prstGeom prst="rect">
            <a:avLst/>
          </a:prstGeom>
        </p:spPr>
      </p:pic>
    </p:spTree>
    <p:extLst>
      <p:ext uri="{BB962C8B-B14F-4D97-AF65-F5344CB8AC3E}">
        <p14:creationId xmlns:p14="http://schemas.microsoft.com/office/powerpoint/2010/main" val="2874749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4D23A8-A0B8-074C-97B3-F93BEE4EC553}"/>
              </a:ext>
            </a:extLst>
          </p:cNvPr>
          <p:cNvSpPr>
            <a:spLocks noGrp="1"/>
          </p:cNvSpPr>
          <p:nvPr>
            <p:ph type="title"/>
          </p:nvPr>
        </p:nvSpPr>
        <p:spPr>
          <a:xfrm>
            <a:off x="770823" y="1885916"/>
            <a:ext cx="10515600" cy="1325563"/>
          </a:xfrm>
        </p:spPr>
        <p:txBody>
          <a:bodyPr>
            <a:normAutofit/>
          </a:bodyPr>
          <a:lstStyle/>
          <a:p>
            <a:pPr algn="ctr"/>
            <a:r>
              <a:rPr lang="es-ES" sz="4800" b="1" dirty="0">
                <a:latin typeface="Century Gothic" panose="020B0502020202020204" pitchFamily="34" charset="0"/>
              </a:rPr>
              <a:t>5. Metodología</a:t>
            </a:r>
          </a:p>
        </p:txBody>
      </p:sp>
    </p:spTree>
    <p:extLst>
      <p:ext uri="{BB962C8B-B14F-4D97-AF65-F5344CB8AC3E}">
        <p14:creationId xmlns:p14="http://schemas.microsoft.com/office/powerpoint/2010/main" val="1786822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9A8DFA0-AA8A-20D3-E382-B15D18CDA97F}"/>
              </a:ext>
            </a:extLst>
          </p:cNvPr>
          <p:cNvSpPr txBox="1"/>
          <p:nvPr/>
        </p:nvSpPr>
        <p:spPr>
          <a:xfrm>
            <a:off x="423512" y="336884"/>
            <a:ext cx="11309684" cy="4227311"/>
          </a:xfrm>
          <a:prstGeom prst="rect">
            <a:avLst/>
          </a:prstGeom>
          <a:noFill/>
        </p:spPr>
        <p:txBody>
          <a:bodyPr wrap="square" rtlCol="0">
            <a:spAutoFit/>
          </a:bodyPr>
          <a:lstStyle/>
          <a:p>
            <a:pPr marL="539115" algn="just">
              <a:lnSpc>
                <a:spcPct val="115000"/>
              </a:lnSpc>
            </a:pPr>
            <a:r>
              <a:rPr lang="es-ES" sz="2000" b="1" dirty="0">
                <a:effectLst/>
                <a:latin typeface="Century Gothic" panose="020B0502020202020204" pitchFamily="34" charset="0"/>
                <a:ea typeface="Tahoma" panose="020B0604030504040204" pitchFamily="34" charset="0"/>
              </a:rPr>
              <a:t>5.1. Unidad de</a:t>
            </a:r>
            <a:r>
              <a:rPr lang="es-ES" sz="2000" b="1" spc="35" dirty="0">
                <a:effectLst/>
                <a:latin typeface="Century Gothic" panose="020B0502020202020204" pitchFamily="34" charset="0"/>
                <a:ea typeface="Tahoma" panose="020B0604030504040204" pitchFamily="34" charset="0"/>
              </a:rPr>
              <a:t> </a:t>
            </a:r>
            <a:r>
              <a:rPr lang="es-ES" sz="2000" b="1" dirty="0">
                <a:effectLst/>
                <a:latin typeface="Century Gothic" panose="020B0502020202020204" pitchFamily="34" charset="0"/>
                <a:ea typeface="Tahoma" panose="020B0604030504040204" pitchFamily="34" charset="0"/>
              </a:rPr>
              <a:t>análisis: </a:t>
            </a:r>
            <a:r>
              <a:rPr lang="es-ES" sz="2000" dirty="0">
                <a:effectLst/>
                <a:latin typeface="Century Gothic" panose="020B0502020202020204" pitchFamily="34" charset="0"/>
                <a:ea typeface="Tahoma" panose="020B0604030504040204" pitchFamily="34" charset="0"/>
              </a:rPr>
              <a:t>Se da a conocer el lugar y el objeto de estudio. </a:t>
            </a:r>
          </a:p>
          <a:p>
            <a:pPr marL="539115" algn="just">
              <a:lnSpc>
                <a:spcPct val="115000"/>
              </a:lnSpc>
            </a:pPr>
            <a:r>
              <a:rPr lang="es-ES" sz="2000" dirty="0">
                <a:effectLst/>
                <a:latin typeface="Century Gothic" panose="020B0502020202020204" pitchFamily="34" charset="0"/>
                <a:ea typeface="Tahoma" panose="020B0604030504040204" pitchFamily="34" charset="0"/>
              </a:rPr>
              <a:t>Ejemplo: </a:t>
            </a:r>
          </a:p>
          <a:p>
            <a:pPr marL="539115" algn="just">
              <a:lnSpc>
                <a:spcPct val="115000"/>
              </a:lnSpc>
            </a:pPr>
            <a:endParaRPr lang="es-ES" sz="2000" dirty="0">
              <a:effectLst/>
              <a:latin typeface="Century Gothic" panose="020B0502020202020204" pitchFamily="34" charset="0"/>
              <a:ea typeface="Tahoma" panose="020B0604030504040204" pitchFamily="34" charset="0"/>
            </a:endParaRPr>
          </a:p>
          <a:p>
            <a:pPr marL="539115" algn="just">
              <a:lnSpc>
                <a:spcPct val="115000"/>
              </a:lnSpc>
            </a:pPr>
            <a:r>
              <a:rPr lang="es-ES" sz="2000" dirty="0">
                <a:effectLst/>
                <a:latin typeface="Century Gothic" panose="020B0502020202020204" pitchFamily="34" charset="0"/>
                <a:ea typeface="Tahoma" panose="020B0604030504040204" pitchFamily="34" charset="0"/>
              </a:rPr>
              <a:t>La presente investigación se ubica en la provincia de Chimborazo, lugar donde se estudiará a las resoluciones emitidas por las autoridades aborígenes en la administración de justicia indígena.</a:t>
            </a:r>
          </a:p>
          <a:p>
            <a:pPr marL="539115" algn="just">
              <a:lnSpc>
                <a:spcPct val="115000"/>
              </a:lnSpc>
            </a:pPr>
            <a:endParaRPr lang="es-ES" sz="2000" dirty="0">
              <a:latin typeface="Century Gothic" panose="020B0502020202020204" pitchFamily="34" charset="0"/>
              <a:ea typeface="Tahoma" panose="020B0604030504040204" pitchFamily="34" charset="0"/>
            </a:endParaRPr>
          </a:p>
          <a:p>
            <a:pPr marL="539115" algn="just">
              <a:lnSpc>
                <a:spcPct val="115000"/>
              </a:lnSpc>
            </a:pPr>
            <a:r>
              <a:rPr lang="es-ES" sz="2000" dirty="0">
                <a:effectLst/>
                <a:latin typeface="Century Gothic" panose="020B0502020202020204" pitchFamily="34" charset="0"/>
                <a:ea typeface="Tahoma" panose="020B0604030504040204" pitchFamily="34" charset="0"/>
              </a:rPr>
              <a:t>La presente investigación tiene un ámbito de derecho internacional, ya que se busca comparar legislaciones y normativas relacionadas a la eutanasia, la unidad de análisis se dará en las provincias de Pichincha, Chimborazo y Guayas.</a:t>
            </a:r>
          </a:p>
          <a:p>
            <a:pPr marL="539115" algn="just">
              <a:lnSpc>
                <a:spcPct val="115000"/>
              </a:lnSpc>
            </a:pPr>
            <a:endParaRPr lang="es-ES" dirty="0">
              <a:latin typeface="Times New Roman" panose="02020603050405020304" pitchFamily="18" charset="0"/>
              <a:ea typeface="Tahoma" panose="020B0604030504040204" pitchFamily="34" charset="0"/>
            </a:endParaRPr>
          </a:p>
          <a:p>
            <a:endParaRPr lang="es-ES" dirty="0"/>
          </a:p>
        </p:txBody>
      </p:sp>
    </p:spTree>
    <p:extLst>
      <p:ext uri="{BB962C8B-B14F-4D97-AF65-F5344CB8AC3E}">
        <p14:creationId xmlns:p14="http://schemas.microsoft.com/office/powerpoint/2010/main" val="28678457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6364043-673B-BFD9-0408-F0B6B5D4F6C1}"/>
              </a:ext>
            </a:extLst>
          </p:cNvPr>
          <p:cNvSpPr txBox="1"/>
          <p:nvPr/>
        </p:nvSpPr>
        <p:spPr>
          <a:xfrm>
            <a:off x="712269" y="866273"/>
            <a:ext cx="11059428" cy="4519699"/>
          </a:xfrm>
          <a:prstGeom prst="rect">
            <a:avLst/>
          </a:prstGeom>
          <a:noFill/>
        </p:spPr>
        <p:txBody>
          <a:bodyPr wrap="square" rtlCol="0">
            <a:spAutoFit/>
          </a:bodyPr>
          <a:lstStyle/>
          <a:p>
            <a:r>
              <a:rPr lang="es-ES" sz="2400" b="1" dirty="0">
                <a:latin typeface="Century Gothic" panose="020B0502020202020204" pitchFamily="34" charset="0"/>
              </a:rPr>
              <a:t>5.2 Métodos.</a:t>
            </a:r>
          </a:p>
          <a:p>
            <a:r>
              <a:rPr lang="es-ES" i="1" dirty="0">
                <a:effectLst/>
                <a:latin typeface="Century Gothic" panose="020B0502020202020204" pitchFamily="34" charset="0"/>
                <a:ea typeface="Tahoma" panose="020B0604030504040204" pitchFamily="34" charset="0"/>
              </a:rPr>
              <a:t>(el estudiante deberá escoger los métodos que considera deben aplicarse en su investigación )</a:t>
            </a:r>
            <a:endParaRPr lang="es-ES" dirty="0">
              <a:effectLst/>
              <a:latin typeface="Century Gothic" panose="020B0502020202020204" pitchFamily="34" charset="0"/>
              <a:ea typeface="Tahoma" panose="020B0604030504040204" pitchFamily="34" charset="0"/>
            </a:endParaRPr>
          </a:p>
          <a:p>
            <a:pPr marL="539115" algn="just">
              <a:lnSpc>
                <a:spcPct val="115000"/>
              </a:lnSpc>
            </a:pPr>
            <a:endParaRPr lang="es-ES" b="1" dirty="0">
              <a:effectLst/>
              <a:latin typeface="Century Gothic" panose="020B0502020202020204" pitchFamily="34" charset="0"/>
              <a:ea typeface="Tahoma" panose="020B0604030504040204" pitchFamily="34" charset="0"/>
            </a:endParaRPr>
          </a:p>
          <a:p>
            <a:pPr marL="539115" algn="just">
              <a:lnSpc>
                <a:spcPct val="115000"/>
              </a:lnSpc>
            </a:pPr>
            <a:r>
              <a:rPr lang="es-ES" b="1" dirty="0">
                <a:effectLst/>
                <a:latin typeface="Century Gothic" panose="020B0502020202020204" pitchFamily="34" charset="0"/>
                <a:ea typeface="Tahoma" panose="020B0604030504040204" pitchFamily="34" charset="0"/>
              </a:rPr>
              <a:t>Método inductivo</a:t>
            </a:r>
            <a:endParaRPr lang="es-ES" dirty="0">
              <a:effectLst/>
              <a:latin typeface="Century Gothic" panose="020B0502020202020204" pitchFamily="34" charset="0"/>
              <a:ea typeface="Tahoma" panose="020B0604030504040204" pitchFamily="34" charset="0"/>
            </a:endParaRPr>
          </a:p>
          <a:p>
            <a:pPr marL="539115" algn="just">
              <a:lnSpc>
                <a:spcPct val="115000"/>
              </a:lnSpc>
            </a:pPr>
            <a:r>
              <a:rPr lang="es-ES" b="1" dirty="0">
                <a:effectLst/>
                <a:latin typeface="Century Gothic" panose="020B0502020202020204" pitchFamily="34" charset="0"/>
                <a:ea typeface="Tahoma" panose="020B0604030504040204" pitchFamily="34" charset="0"/>
              </a:rPr>
              <a:t>Método deductivo</a:t>
            </a:r>
            <a:r>
              <a:rPr lang="es-ES" dirty="0">
                <a:effectLst/>
                <a:latin typeface="Century Gothic" panose="020B0502020202020204" pitchFamily="34" charset="0"/>
                <a:ea typeface="Tahoma" panose="020B0604030504040204" pitchFamily="34" charset="0"/>
              </a:rPr>
              <a:t> </a:t>
            </a:r>
          </a:p>
          <a:p>
            <a:pPr marL="539115" algn="just">
              <a:lnSpc>
                <a:spcPct val="115000"/>
              </a:lnSpc>
            </a:pPr>
            <a:r>
              <a:rPr lang="es-ES" b="1" dirty="0">
                <a:effectLst/>
                <a:latin typeface="Century Gothic" panose="020B0502020202020204" pitchFamily="34" charset="0"/>
                <a:ea typeface="Tahoma" panose="020B0604030504040204" pitchFamily="34" charset="0"/>
              </a:rPr>
              <a:t>Método jurídico-analítico</a:t>
            </a:r>
            <a:endParaRPr lang="es-ES" dirty="0">
              <a:effectLst/>
              <a:latin typeface="Century Gothic" panose="020B0502020202020204" pitchFamily="34" charset="0"/>
              <a:ea typeface="Tahoma" panose="020B0604030504040204" pitchFamily="34" charset="0"/>
            </a:endParaRPr>
          </a:p>
          <a:p>
            <a:pPr marL="539115" algn="just">
              <a:lnSpc>
                <a:spcPct val="115000"/>
              </a:lnSpc>
            </a:pPr>
            <a:r>
              <a:rPr lang="es-ES" b="1" dirty="0">
                <a:effectLst/>
                <a:latin typeface="Century Gothic" panose="020B0502020202020204" pitchFamily="34" charset="0"/>
                <a:ea typeface="Tahoma" panose="020B0604030504040204" pitchFamily="34" charset="0"/>
              </a:rPr>
              <a:t>Método dogmático</a:t>
            </a:r>
            <a:endParaRPr lang="es-ES" dirty="0">
              <a:effectLst/>
              <a:latin typeface="Century Gothic" panose="020B0502020202020204" pitchFamily="34" charset="0"/>
              <a:ea typeface="Tahoma" panose="020B0604030504040204" pitchFamily="34" charset="0"/>
            </a:endParaRPr>
          </a:p>
          <a:p>
            <a:pPr marL="539115" algn="just">
              <a:lnSpc>
                <a:spcPct val="115000"/>
              </a:lnSpc>
            </a:pPr>
            <a:r>
              <a:rPr lang="es-ES" b="1" dirty="0">
                <a:effectLst/>
                <a:latin typeface="Century Gothic" panose="020B0502020202020204" pitchFamily="34" charset="0"/>
                <a:ea typeface="Tahoma" panose="020B0604030504040204" pitchFamily="34" charset="0"/>
              </a:rPr>
              <a:t>Método histórico-lógico</a:t>
            </a:r>
            <a:r>
              <a:rPr lang="es-ES" dirty="0">
                <a:effectLst/>
                <a:latin typeface="Century Gothic" panose="020B0502020202020204" pitchFamily="34" charset="0"/>
                <a:ea typeface="Tahoma" panose="020B0604030504040204" pitchFamily="34" charset="0"/>
              </a:rPr>
              <a:t> </a:t>
            </a:r>
          </a:p>
          <a:p>
            <a:pPr marL="539115" algn="just">
              <a:lnSpc>
                <a:spcPct val="115000"/>
              </a:lnSpc>
            </a:pPr>
            <a:r>
              <a:rPr lang="es-ES" b="1" dirty="0">
                <a:effectLst/>
                <a:latin typeface="Century Gothic" panose="020B0502020202020204" pitchFamily="34" charset="0"/>
                <a:ea typeface="Tahoma" panose="020B0604030504040204" pitchFamily="34" charset="0"/>
              </a:rPr>
              <a:t>Método de comparación jurídica</a:t>
            </a:r>
            <a:r>
              <a:rPr lang="es-ES" dirty="0">
                <a:effectLst/>
                <a:latin typeface="Century Gothic" panose="020B0502020202020204" pitchFamily="34" charset="0"/>
                <a:ea typeface="Tahoma" panose="020B0604030504040204" pitchFamily="34" charset="0"/>
              </a:rPr>
              <a:t> </a:t>
            </a:r>
          </a:p>
          <a:p>
            <a:pPr marL="539115" algn="just">
              <a:lnSpc>
                <a:spcPct val="115000"/>
              </a:lnSpc>
            </a:pPr>
            <a:r>
              <a:rPr lang="es-ES" b="1" dirty="0">
                <a:effectLst/>
                <a:latin typeface="Century Gothic" panose="020B0502020202020204" pitchFamily="34" charset="0"/>
                <a:ea typeface="Tahoma" panose="020B0604030504040204" pitchFamily="34" charset="0"/>
              </a:rPr>
              <a:t>Método jurídico-doctrinal</a:t>
            </a:r>
            <a:endParaRPr lang="es-ES" dirty="0">
              <a:latin typeface="Century Gothic" panose="020B0502020202020204" pitchFamily="34" charset="0"/>
              <a:ea typeface="Tahoma" panose="020B0604030504040204" pitchFamily="34" charset="0"/>
            </a:endParaRPr>
          </a:p>
          <a:p>
            <a:pPr marL="539115" algn="just">
              <a:lnSpc>
                <a:spcPct val="115000"/>
              </a:lnSpc>
            </a:pPr>
            <a:r>
              <a:rPr lang="es-ES" b="1" dirty="0">
                <a:effectLst/>
                <a:latin typeface="Century Gothic" panose="020B0502020202020204" pitchFamily="34" charset="0"/>
                <a:ea typeface="Calibri" panose="020F0502020204030204" pitchFamily="34" charset="0"/>
                <a:cs typeface="Arial" panose="020B0604020202020204" pitchFamily="34" charset="0"/>
              </a:rPr>
              <a:t>Método jurídico descriptivo</a:t>
            </a:r>
            <a:endParaRPr lang="es-ES" dirty="0">
              <a:latin typeface="Century Gothic" panose="020B0502020202020204" pitchFamily="34" charset="0"/>
              <a:ea typeface="Calibri" panose="020F0502020204030204" pitchFamily="34" charset="0"/>
              <a:cs typeface="Arial" panose="020B0604020202020204" pitchFamily="34" charset="0"/>
            </a:endParaRPr>
          </a:p>
          <a:p>
            <a:pPr marL="539115" algn="just">
              <a:lnSpc>
                <a:spcPct val="115000"/>
              </a:lnSpc>
            </a:pPr>
            <a:r>
              <a:rPr lang="es-ES" b="1" dirty="0">
                <a:effectLst/>
                <a:latin typeface="Century Gothic" panose="020B0502020202020204" pitchFamily="34" charset="0"/>
                <a:ea typeface="Calibri" panose="020F0502020204030204" pitchFamily="34" charset="0"/>
                <a:cs typeface="Arial" panose="020B0604020202020204" pitchFamily="34" charset="0"/>
              </a:rPr>
              <a:t>Método jurídico correlacional</a:t>
            </a:r>
            <a:r>
              <a:rPr lang="es-ES" dirty="0">
                <a:effectLst/>
                <a:latin typeface="Century Gothic" panose="020B0502020202020204" pitchFamily="34" charset="0"/>
                <a:ea typeface="Calibri" panose="020F0502020204030204" pitchFamily="34" charset="0"/>
                <a:cs typeface="Arial" panose="020B0604020202020204" pitchFamily="34" charset="0"/>
              </a:rPr>
              <a:t> </a:t>
            </a:r>
            <a:endParaRPr lang="es-ES" dirty="0">
              <a:latin typeface="Century Gothic" panose="020B0502020202020204" pitchFamily="34" charset="0"/>
              <a:ea typeface="Calibri" panose="020F0502020204030204" pitchFamily="34" charset="0"/>
              <a:cs typeface="Arial" panose="020B0604020202020204" pitchFamily="34" charset="0"/>
            </a:endParaRPr>
          </a:p>
          <a:p>
            <a:pPr marL="539115" algn="just">
              <a:lnSpc>
                <a:spcPct val="115000"/>
              </a:lnSpc>
            </a:pPr>
            <a:r>
              <a:rPr lang="es-ES" b="1" dirty="0">
                <a:effectLst/>
                <a:latin typeface="Century Gothic" panose="020B0502020202020204" pitchFamily="34" charset="0"/>
                <a:ea typeface="Calibri" panose="020F0502020204030204" pitchFamily="34" charset="0"/>
                <a:cs typeface="Arial" panose="020B0604020202020204" pitchFamily="34" charset="0"/>
              </a:rPr>
              <a:t>Método estudio de caso</a:t>
            </a:r>
            <a:endParaRPr lang="es-ES" dirty="0">
              <a:effectLst/>
              <a:latin typeface="Century Gothic" panose="020B0502020202020204" pitchFamily="34" charset="0"/>
              <a:ea typeface="Calibri" panose="020F0502020204030204" pitchFamily="34" charset="0"/>
              <a:cs typeface="Arial" panose="020B0604020202020204" pitchFamily="34" charset="0"/>
            </a:endParaRPr>
          </a:p>
          <a:p>
            <a:endParaRPr lang="es-ES" dirty="0"/>
          </a:p>
        </p:txBody>
      </p:sp>
    </p:spTree>
    <p:extLst>
      <p:ext uri="{BB962C8B-B14F-4D97-AF65-F5344CB8AC3E}">
        <p14:creationId xmlns:p14="http://schemas.microsoft.com/office/powerpoint/2010/main" val="813737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4EAB4CB-3615-6463-6E30-0232119B4D99}"/>
              </a:ext>
            </a:extLst>
          </p:cNvPr>
          <p:cNvSpPr txBox="1"/>
          <p:nvPr/>
        </p:nvSpPr>
        <p:spPr>
          <a:xfrm>
            <a:off x="413885" y="154004"/>
            <a:ext cx="11405938" cy="5862887"/>
          </a:xfrm>
          <a:prstGeom prst="rect">
            <a:avLst/>
          </a:prstGeom>
          <a:noFill/>
        </p:spPr>
        <p:txBody>
          <a:bodyPr wrap="square">
            <a:spAutoFit/>
          </a:bodyPr>
          <a:lstStyle/>
          <a:p>
            <a:pPr marL="365760" indent="-365760">
              <a:lnSpc>
                <a:spcPct val="150000"/>
              </a:lnSpc>
              <a:spcBef>
                <a:spcPts val="200"/>
              </a:spcBef>
            </a:pPr>
            <a:r>
              <a:rPr lang="es-EC" sz="17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Ejemplo Métodos. </a:t>
            </a:r>
            <a:endParaRPr lang="es-ES" sz="1700" b="1"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endParaRPr>
          </a:p>
          <a:p>
            <a:pPr marL="365760" indent="-365760">
              <a:lnSpc>
                <a:spcPct val="150000"/>
              </a:lnSpc>
              <a:spcBef>
                <a:spcPts val="200"/>
              </a:spcBef>
            </a:pPr>
            <a:r>
              <a:rPr lang="es-EC" sz="1700" dirty="0">
                <a:effectLst/>
                <a:latin typeface="Century Gothic" panose="020B0502020202020204" pitchFamily="34" charset="0"/>
                <a:ea typeface="Tahoma" panose="020B0604030504040204" pitchFamily="34" charset="0"/>
              </a:rPr>
              <a:t>Para estudiar el problema se empleó los siguientes métodos: método inductivo; método dogmático; método jurídico correlacional y método de estudio de caso</a:t>
            </a:r>
            <a:endParaRPr lang="es-ES" sz="1700" dirty="0">
              <a:effectLst/>
              <a:latin typeface="Century Gothic" panose="020B0502020202020204" pitchFamily="34" charset="0"/>
              <a:ea typeface="Tahoma" panose="020B0604030504040204" pitchFamily="34" charset="0"/>
            </a:endParaRPr>
          </a:p>
          <a:p>
            <a:pPr marL="539115" indent="457200" algn="just">
              <a:lnSpc>
                <a:spcPct val="115000"/>
              </a:lnSpc>
            </a:pPr>
            <a:r>
              <a:rPr lang="es-EC" sz="1700" dirty="0">
                <a:effectLst/>
                <a:latin typeface="Century Gothic" panose="020B0502020202020204" pitchFamily="34" charset="0"/>
                <a:ea typeface="Tahoma" panose="020B0604030504040204" pitchFamily="34" charset="0"/>
              </a:rPr>
              <a:t> </a:t>
            </a:r>
            <a:endParaRPr lang="es-ES" sz="1700" dirty="0">
              <a:effectLst/>
              <a:latin typeface="Century Gothic" panose="020B0502020202020204" pitchFamily="34" charset="0"/>
              <a:ea typeface="Tahoma" panose="020B0604030504040204" pitchFamily="34" charset="0"/>
            </a:endParaRPr>
          </a:p>
          <a:p>
            <a:pPr marL="342900" lvl="0" indent="-342900" algn="just">
              <a:lnSpc>
                <a:spcPct val="150000"/>
              </a:lnSpc>
              <a:buFont typeface="Symbol" panose="05050102010706020507" pitchFamily="18" charset="2"/>
              <a:buChar char=""/>
            </a:pPr>
            <a:r>
              <a:rPr lang="es-EC" sz="1700" b="1" dirty="0">
                <a:effectLst/>
                <a:latin typeface="Century Gothic" panose="020B0502020202020204" pitchFamily="34" charset="0"/>
                <a:ea typeface="Tahoma" panose="020B0604030504040204" pitchFamily="34" charset="0"/>
              </a:rPr>
              <a:t>Método deductivo:</a:t>
            </a:r>
            <a:r>
              <a:rPr lang="es-EC" sz="1700" dirty="0">
                <a:effectLst/>
                <a:latin typeface="Century Gothic" panose="020B0502020202020204" pitchFamily="34" charset="0"/>
                <a:ea typeface="Tahoma" panose="020B0604030504040204" pitchFamily="34" charset="0"/>
              </a:rPr>
              <a:t> “suele caracterizarse como aquel que va de lo general a lo particular”</a:t>
            </a:r>
            <a:r>
              <a:rPr lang="es-EC" sz="1700" dirty="0">
                <a:solidFill>
                  <a:srgbClr val="000000"/>
                </a:solidFill>
                <a:effectLst/>
                <a:latin typeface="Century Gothic" panose="020B0502020202020204" pitchFamily="34" charset="0"/>
                <a:ea typeface="Tahoma" panose="020B0604030504040204" pitchFamily="34" charset="0"/>
              </a:rPr>
              <a:t>(Daniels et al., 2011, p. 66);</a:t>
            </a:r>
            <a:r>
              <a:rPr lang="es-EC" sz="1700" dirty="0">
                <a:effectLst/>
                <a:latin typeface="Century Gothic" panose="020B0502020202020204" pitchFamily="34" charset="0"/>
                <a:ea typeface="Tahoma" panose="020B0604030504040204" pitchFamily="34" charset="0"/>
              </a:rPr>
              <a:t> por consiguiente, es de utilidad para la siguiente investigación pues es un escrito en donde se examinaran varios criterios de diversos conocedores de la materia para llegar a una conclusión universal, estableciendo con ello su perspectiva de la utilización del criterio de responsabilidad social en el gasto público institucional.</a:t>
            </a:r>
            <a:endParaRPr lang="es-ES" sz="1700" dirty="0">
              <a:effectLst/>
              <a:latin typeface="Century Gothic" panose="020B0502020202020204" pitchFamily="34" charset="0"/>
              <a:ea typeface="Tahoma" panose="020B0604030504040204" pitchFamily="34" charset="0"/>
            </a:endParaRPr>
          </a:p>
          <a:p>
            <a:pPr marL="342900" lvl="0" indent="-342900" algn="just">
              <a:lnSpc>
                <a:spcPct val="150000"/>
              </a:lnSpc>
              <a:buFont typeface="Symbol" panose="05050102010706020507" pitchFamily="18" charset="2"/>
              <a:buChar char=""/>
            </a:pPr>
            <a:r>
              <a:rPr lang="es-EC" sz="1700" b="1" dirty="0">
                <a:effectLst/>
                <a:latin typeface="Century Gothic" panose="020B0502020202020204" pitchFamily="34" charset="0"/>
                <a:ea typeface="Tahoma" panose="020B0604030504040204" pitchFamily="34" charset="0"/>
              </a:rPr>
              <a:t>Método inductivo:</a:t>
            </a:r>
            <a:r>
              <a:rPr lang="es-EC" sz="1700" dirty="0">
                <a:effectLst/>
                <a:latin typeface="Century Gothic" panose="020B0502020202020204" pitchFamily="34" charset="0"/>
                <a:ea typeface="Tahoma" panose="020B0604030504040204" pitchFamily="34" charset="0"/>
              </a:rPr>
              <a:t> “deriva de manera inmediata del número de casos que se</a:t>
            </a:r>
            <a:br>
              <a:rPr lang="es-EC" sz="1700" dirty="0">
                <a:effectLst/>
                <a:latin typeface="Century Gothic" panose="020B0502020202020204" pitchFamily="34" charset="0"/>
                <a:ea typeface="Tahoma" panose="020B0604030504040204" pitchFamily="34" charset="0"/>
              </a:rPr>
            </a:br>
            <a:r>
              <a:rPr lang="es-EC" sz="1700" dirty="0">
                <a:effectLst/>
                <a:latin typeface="Century Gothic" panose="020B0502020202020204" pitchFamily="34" charset="0"/>
                <a:ea typeface="Tahoma" panose="020B0604030504040204" pitchFamily="34" charset="0"/>
              </a:rPr>
              <a:t>analice”</a:t>
            </a:r>
            <a:r>
              <a:rPr lang="es-EC" sz="1700" dirty="0">
                <a:solidFill>
                  <a:srgbClr val="000000"/>
                </a:solidFill>
                <a:effectLst/>
                <a:latin typeface="Century Gothic" panose="020B0502020202020204" pitchFamily="34" charset="0"/>
                <a:ea typeface="Tahoma" panose="020B0604030504040204" pitchFamily="34" charset="0"/>
              </a:rPr>
              <a:t>(Daniels et al., 2011, p. 71):este tipo de método ayudará al momento de realizar el análisis de casos en el GADM- Riobamba debido a que las conclusiones se establecerán dependiendo los casos examinados.</a:t>
            </a:r>
            <a:endParaRPr lang="es-ES" sz="1700" dirty="0">
              <a:effectLst/>
              <a:latin typeface="Century Gothic" panose="020B0502020202020204" pitchFamily="34" charset="0"/>
              <a:ea typeface="Tahoma" panose="020B0604030504040204" pitchFamily="34" charset="0"/>
            </a:endParaRPr>
          </a:p>
          <a:p>
            <a:pPr marL="342900" lvl="0" indent="-342900" algn="just">
              <a:lnSpc>
                <a:spcPct val="150000"/>
              </a:lnSpc>
              <a:buFont typeface="Symbol" panose="05050102010706020507" pitchFamily="18" charset="2"/>
              <a:buChar char=""/>
            </a:pPr>
            <a:r>
              <a:rPr lang="es-EC" sz="1700" b="1" dirty="0">
                <a:effectLst/>
                <a:latin typeface="Century Gothic" panose="020B0502020202020204" pitchFamily="34" charset="0"/>
                <a:ea typeface="Tahoma" panose="020B0604030504040204" pitchFamily="34" charset="0"/>
              </a:rPr>
              <a:t>Método jurídico-dogmático: </a:t>
            </a:r>
            <a:r>
              <a:rPr lang="es-EC" sz="1700" dirty="0">
                <a:effectLst/>
                <a:latin typeface="Century Gothic" panose="020B0502020202020204" pitchFamily="34" charset="0"/>
                <a:ea typeface="Tahoma" panose="020B0604030504040204" pitchFamily="34" charset="0"/>
              </a:rPr>
              <a:t>este método permitirá realizar un análisis de diversos criterios legales acerca del tema de investigación; para con ello, entablar conclusiones validados con un criterio.</a:t>
            </a:r>
            <a:endParaRPr lang="es-ES" sz="1700" dirty="0">
              <a:effectLst/>
              <a:latin typeface="Century Gothic" panose="020B0502020202020204" pitchFamily="34" charset="0"/>
              <a:ea typeface="Tahoma" panose="020B0604030504040204" pitchFamily="34" charset="0"/>
            </a:endParaRPr>
          </a:p>
        </p:txBody>
      </p:sp>
    </p:spTree>
    <p:extLst>
      <p:ext uri="{BB962C8B-B14F-4D97-AF65-F5344CB8AC3E}">
        <p14:creationId xmlns:p14="http://schemas.microsoft.com/office/powerpoint/2010/main" val="1746744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9A9A7968-0165-3429-12F2-C322D5F8B73C}"/>
              </a:ext>
            </a:extLst>
          </p:cNvPr>
          <p:cNvSpPr txBox="1"/>
          <p:nvPr/>
        </p:nvSpPr>
        <p:spPr>
          <a:xfrm>
            <a:off x="1001028" y="644405"/>
            <a:ext cx="10568539" cy="4909677"/>
          </a:xfrm>
          <a:prstGeom prst="rect">
            <a:avLst/>
          </a:prstGeom>
          <a:noFill/>
        </p:spPr>
        <p:txBody>
          <a:bodyPr wrap="square">
            <a:spAutoFit/>
          </a:bodyPr>
          <a:lstStyle/>
          <a:p>
            <a:pPr marL="228600" indent="-228600" algn="just">
              <a:lnSpc>
                <a:spcPct val="150000"/>
              </a:lnSpc>
              <a:spcBef>
                <a:spcPts val="600"/>
              </a:spcBef>
              <a:spcAft>
                <a:spcPts val="600"/>
              </a:spcAft>
            </a:pPr>
            <a:r>
              <a:rPr lang="es-ES" sz="2400" b="1" kern="0" dirty="0">
                <a:effectLst/>
                <a:latin typeface="Century Gothic" panose="020B0502020202020204" pitchFamily="34" charset="0"/>
                <a:ea typeface="Times New Roman" panose="02020603050405020304" pitchFamily="18" charset="0"/>
                <a:cs typeface="Times New Roman" panose="02020603050405020304" pitchFamily="18" charset="0"/>
              </a:rPr>
              <a:t>Enfoque de</a:t>
            </a:r>
            <a:r>
              <a:rPr lang="es-ES" sz="2400" b="1" kern="0" spc="10" dirty="0">
                <a:effectLst/>
                <a:latin typeface="Century Gothic" panose="020B0502020202020204" pitchFamily="34" charset="0"/>
                <a:ea typeface="Times New Roman" panose="02020603050405020304" pitchFamily="18" charset="0"/>
                <a:cs typeface="Times New Roman" panose="02020603050405020304" pitchFamily="18" charset="0"/>
              </a:rPr>
              <a:t> </a:t>
            </a:r>
            <a:r>
              <a:rPr lang="es-ES" sz="2400" b="1" kern="0" dirty="0">
                <a:effectLst/>
                <a:latin typeface="Century Gothic" panose="020B0502020202020204" pitchFamily="34" charset="0"/>
                <a:ea typeface="Times New Roman" panose="02020603050405020304" pitchFamily="18" charset="0"/>
                <a:cs typeface="Times New Roman" panose="02020603050405020304" pitchFamily="18" charset="0"/>
              </a:rPr>
              <a:t>investigación</a:t>
            </a:r>
          </a:p>
          <a:p>
            <a:pPr marL="539115" algn="just">
              <a:lnSpc>
                <a:spcPct val="115000"/>
              </a:lnSpc>
            </a:pPr>
            <a:r>
              <a:rPr lang="es-ES" sz="2000" dirty="0">
                <a:effectLst/>
                <a:latin typeface="Times New Roman" panose="02020603050405020304" pitchFamily="18" charset="0"/>
                <a:ea typeface="Tahoma" panose="020B0604030504040204" pitchFamily="34" charset="0"/>
              </a:rPr>
              <a:t> </a:t>
            </a:r>
            <a:endParaRPr lang="es-ES" sz="2000" dirty="0">
              <a:effectLst/>
              <a:latin typeface="Tahoma" panose="020B0604030504040204" pitchFamily="34" charset="0"/>
              <a:ea typeface="Tahoma" panose="020B0604030504040204" pitchFamily="34" charset="0"/>
            </a:endParaRPr>
          </a:p>
          <a:p>
            <a:pPr marL="539115" algn="just">
              <a:lnSpc>
                <a:spcPct val="115000"/>
              </a:lnSpc>
            </a:pPr>
            <a:r>
              <a:rPr lang="es-ES" sz="2000" dirty="0">
                <a:effectLst/>
                <a:latin typeface="Times New Roman" panose="02020603050405020304" pitchFamily="18" charset="0"/>
                <a:ea typeface="Tahoma" panose="020B0604030504040204" pitchFamily="34" charset="0"/>
              </a:rPr>
              <a:t>El enfoque es la visión o paradigma que asume el investigador para realizar la investigación. Los enfoques de la investigación científica son:</a:t>
            </a:r>
          </a:p>
          <a:p>
            <a:pPr marL="539115" algn="just">
              <a:lnSpc>
                <a:spcPct val="115000"/>
              </a:lnSpc>
            </a:pPr>
            <a:endParaRPr lang="es-ES" sz="2000" dirty="0">
              <a:effectLst/>
              <a:latin typeface="Times New Roman" panose="02020603050405020304" pitchFamily="18" charset="0"/>
              <a:ea typeface="Tahoma" panose="020B0604030504040204" pitchFamily="34" charset="0"/>
            </a:endParaRPr>
          </a:p>
          <a:p>
            <a:pPr marL="539115" algn="just">
              <a:lnSpc>
                <a:spcPct val="115000"/>
              </a:lnSpc>
            </a:pPr>
            <a:r>
              <a:rPr lang="es-ES" sz="2000" b="1" dirty="0">
                <a:latin typeface="Times New Roman" panose="02020603050405020304" pitchFamily="18" charset="0"/>
                <a:ea typeface="Tahoma" panose="020B0604030504040204" pitchFamily="34" charset="0"/>
              </a:rPr>
              <a:t>C</a:t>
            </a:r>
            <a:r>
              <a:rPr lang="es-ES" sz="2000" b="1" dirty="0">
                <a:effectLst/>
                <a:latin typeface="Times New Roman" panose="02020603050405020304" pitchFamily="18" charset="0"/>
                <a:ea typeface="Tahoma" panose="020B0604030504040204" pitchFamily="34" charset="0"/>
              </a:rPr>
              <a:t>uantitativos</a:t>
            </a:r>
            <a:r>
              <a:rPr lang="es-ES" sz="2000" dirty="0">
                <a:effectLst/>
                <a:latin typeface="Times New Roman" panose="02020603050405020304" pitchFamily="18" charset="0"/>
                <a:ea typeface="Tahoma" panose="020B0604030504040204" pitchFamily="34" charset="0"/>
              </a:rPr>
              <a:t> (explica al problema jurídico en base a información estadística inferencial a partir de descripciones, correlaciones y predicciones).</a:t>
            </a:r>
          </a:p>
          <a:p>
            <a:pPr marL="539115" algn="just">
              <a:lnSpc>
                <a:spcPct val="115000"/>
              </a:lnSpc>
            </a:pPr>
            <a:endParaRPr lang="es-ES" sz="2000" dirty="0">
              <a:effectLst/>
              <a:latin typeface="Times New Roman" panose="02020603050405020304" pitchFamily="18" charset="0"/>
              <a:ea typeface="Tahoma" panose="020B0604030504040204" pitchFamily="34" charset="0"/>
            </a:endParaRPr>
          </a:p>
          <a:p>
            <a:pPr marL="539115" algn="just">
              <a:lnSpc>
                <a:spcPct val="115000"/>
              </a:lnSpc>
            </a:pPr>
            <a:r>
              <a:rPr lang="es-ES" sz="2000" b="1" dirty="0">
                <a:latin typeface="Times New Roman" panose="02020603050405020304" pitchFamily="18" charset="0"/>
                <a:ea typeface="Tahoma" panose="020B0604030504040204" pitchFamily="34" charset="0"/>
              </a:rPr>
              <a:t>C</a:t>
            </a:r>
            <a:r>
              <a:rPr lang="es-ES" sz="2000" b="1" dirty="0">
                <a:effectLst/>
                <a:latin typeface="Times New Roman" panose="02020603050405020304" pitchFamily="18" charset="0"/>
                <a:ea typeface="Tahoma" panose="020B0604030504040204" pitchFamily="34" charset="0"/>
              </a:rPr>
              <a:t>ualitativo</a:t>
            </a:r>
            <a:r>
              <a:rPr lang="es-ES" sz="2000" dirty="0">
                <a:effectLst/>
                <a:latin typeface="Times New Roman" panose="02020603050405020304" pitchFamily="18" charset="0"/>
                <a:ea typeface="Tahoma" panose="020B0604030504040204" pitchFamily="34" charset="0"/>
              </a:rPr>
              <a:t> (explica al problema jurídico en base a información recopiladas mediante observaciones, preguntas y diálogos).</a:t>
            </a:r>
          </a:p>
          <a:p>
            <a:pPr marL="539115" algn="just">
              <a:lnSpc>
                <a:spcPct val="115000"/>
              </a:lnSpc>
            </a:pPr>
            <a:endParaRPr lang="es-ES" sz="2000" dirty="0">
              <a:effectLst/>
              <a:latin typeface="Times New Roman" panose="02020603050405020304" pitchFamily="18" charset="0"/>
              <a:ea typeface="Tahoma" panose="020B0604030504040204" pitchFamily="34" charset="0"/>
            </a:endParaRPr>
          </a:p>
          <a:p>
            <a:pPr marL="539115" algn="just">
              <a:lnSpc>
                <a:spcPct val="115000"/>
              </a:lnSpc>
            </a:pPr>
            <a:r>
              <a:rPr lang="es-ES" sz="2000" b="1" dirty="0">
                <a:latin typeface="Times New Roman" panose="02020603050405020304" pitchFamily="18" charset="0"/>
                <a:ea typeface="Tahoma" panose="020B0604030504040204" pitchFamily="34" charset="0"/>
              </a:rPr>
              <a:t>M</a:t>
            </a:r>
            <a:r>
              <a:rPr lang="es-ES" sz="2000" b="1" dirty="0">
                <a:effectLst/>
                <a:latin typeface="Times New Roman" panose="02020603050405020304" pitchFamily="18" charset="0"/>
                <a:ea typeface="Tahoma" panose="020B0604030504040204" pitchFamily="34" charset="0"/>
              </a:rPr>
              <a:t>ixto </a:t>
            </a:r>
            <a:r>
              <a:rPr lang="es-ES" sz="2000" dirty="0">
                <a:effectLst/>
                <a:latin typeface="Times New Roman" panose="02020603050405020304" pitchFamily="18" charset="0"/>
                <a:ea typeface="Tahoma" panose="020B0604030504040204" pitchFamily="34" charset="0"/>
              </a:rPr>
              <a:t>(combina los dos enfoques por medio de la estadística descriptiva o inferencial). </a:t>
            </a:r>
          </a:p>
          <a:p>
            <a:pPr marL="539115" algn="just">
              <a:lnSpc>
                <a:spcPct val="115000"/>
              </a:lnSpc>
            </a:pPr>
            <a:endParaRPr lang="es-ES" dirty="0">
              <a:highlight>
                <a:srgbClr val="FFFF00"/>
              </a:highlight>
              <a:latin typeface="Times New Roman" panose="02020603050405020304" pitchFamily="18" charset="0"/>
              <a:ea typeface="Tahoma" panose="020B0604030504040204" pitchFamily="34" charset="0"/>
            </a:endParaRPr>
          </a:p>
        </p:txBody>
      </p:sp>
    </p:spTree>
    <p:extLst>
      <p:ext uri="{BB962C8B-B14F-4D97-AF65-F5344CB8AC3E}">
        <p14:creationId xmlns:p14="http://schemas.microsoft.com/office/powerpoint/2010/main" val="1194649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 de texto 3">
            <a:extLst>
              <a:ext uri="{FF2B5EF4-FFF2-40B4-BE49-F238E27FC236}">
                <a16:creationId xmlns:a16="http://schemas.microsoft.com/office/drawing/2014/main" id="{2395662D-143F-7096-2593-D8097FFC33C5}"/>
              </a:ext>
            </a:extLst>
          </p:cNvPr>
          <p:cNvSpPr txBox="1"/>
          <p:nvPr/>
        </p:nvSpPr>
        <p:spPr>
          <a:xfrm>
            <a:off x="537410" y="349484"/>
            <a:ext cx="11117179" cy="425323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ES" sz="2400" b="1" u="sng" dirty="0">
                <a:effectLst/>
                <a:latin typeface="Calibri" panose="020F0502020204030204" pitchFamily="34" charset="0"/>
                <a:ea typeface="Calibri" panose="020F0502020204030204" pitchFamily="34" charset="0"/>
                <a:cs typeface="Arial" panose="020B0604020202020204" pitchFamily="34" charset="0"/>
              </a:rPr>
              <a:t>Tipo de Investigación</a:t>
            </a:r>
            <a:endParaRPr lang="es-ES" sz="2400" dirty="0">
              <a:effectLst/>
              <a:latin typeface="Calibri" panose="020F0502020204030204" pitchFamily="34" charset="0"/>
              <a:ea typeface="Calibri" panose="020F0502020204030204" pitchFamily="34" charset="0"/>
              <a:cs typeface="Arial" panose="020B0604020202020204" pitchFamily="34" charset="0"/>
            </a:endParaRPr>
          </a:p>
          <a:p>
            <a:pPr marL="539115" algn="just">
              <a:lnSpc>
                <a:spcPct val="115000"/>
              </a:lnSpc>
            </a:pPr>
            <a:r>
              <a:rPr lang="es-ES" sz="2400" dirty="0">
                <a:effectLst/>
                <a:latin typeface="Times New Roman" panose="02020603050405020304" pitchFamily="18" charset="0"/>
                <a:ea typeface="Tahoma" panose="020B0604030504040204" pitchFamily="34" charset="0"/>
              </a:rPr>
              <a:t>Dependiendo de los objetivos a donde se quiere llegar con la investigación y al método que se va a utilizar para el estudio del problema jurídico, la investigación puede ser: </a:t>
            </a:r>
            <a:endParaRPr lang="es-ES" sz="2400" dirty="0">
              <a:effectLst/>
              <a:latin typeface="Tahoma" panose="020B0604030504040204" pitchFamily="34" charset="0"/>
              <a:ea typeface="Tahoma" panose="020B0604030504040204" pitchFamily="34" charset="0"/>
            </a:endParaRPr>
          </a:p>
          <a:p>
            <a:pPr marL="539115" algn="just">
              <a:lnSpc>
                <a:spcPct val="115000"/>
              </a:lnSpc>
            </a:pPr>
            <a:r>
              <a:rPr lang="es-ES" sz="2400" dirty="0">
                <a:effectLst/>
                <a:latin typeface="Times New Roman" panose="02020603050405020304" pitchFamily="18" charset="0"/>
                <a:ea typeface="Tahoma" panose="020B0604030504040204" pitchFamily="34" charset="0"/>
              </a:rPr>
              <a:t> </a:t>
            </a:r>
            <a:endParaRPr lang="es-ES" sz="2400" dirty="0">
              <a:effectLst/>
              <a:latin typeface="Tahoma" panose="020B0604030504040204" pitchFamily="34" charset="0"/>
              <a:ea typeface="Tahoma" panose="020B0604030504040204" pitchFamily="34" charset="0"/>
            </a:endParaRPr>
          </a:p>
          <a:p>
            <a:pPr marL="539115" algn="just">
              <a:lnSpc>
                <a:spcPct val="115000"/>
              </a:lnSpc>
            </a:pPr>
            <a:r>
              <a:rPr lang="es-ES" sz="2400" b="1" dirty="0">
                <a:effectLst/>
                <a:latin typeface="Times New Roman" panose="02020603050405020304" pitchFamily="18" charset="0"/>
                <a:ea typeface="Times New Roman" panose="02020603050405020304" pitchFamily="18" charset="0"/>
              </a:rPr>
              <a:t>Investigación pura</a:t>
            </a:r>
            <a:r>
              <a:rPr lang="es-ES" sz="2400" b="1" dirty="0">
                <a:latin typeface="Times New Roman" panose="02020603050405020304" pitchFamily="18" charset="0"/>
                <a:ea typeface="Times New Roman" panose="02020603050405020304" pitchFamily="18" charset="0"/>
              </a:rPr>
              <a:t>: </a:t>
            </a:r>
            <a:r>
              <a:rPr lang="es-ES" sz="2400" dirty="0">
                <a:latin typeface="Times New Roman" panose="02020603050405020304" pitchFamily="18" charset="0"/>
                <a:ea typeface="Times New Roman" panose="02020603050405020304" pitchFamily="18" charset="0"/>
              </a:rPr>
              <a:t>T</a:t>
            </a:r>
            <a:r>
              <a:rPr lang="es-ES" sz="2400" dirty="0">
                <a:effectLst/>
                <a:latin typeface="Times New Roman" panose="02020603050405020304" pitchFamily="18" charset="0"/>
                <a:ea typeface="Times New Roman" panose="02020603050405020304" pitchFamily="18" charset="0"/>
              </a:rPr>
              <a:t>iene como objetivo acrecentar el conocimiento científico a través del descubrimiento y construcción de nuevos conceptos, teorías y doctrinas sobre el objeto de estudio investigado. </a:t>
            </a:r>
            <a:endParaRPr lang="es-ES" sz="2400" dirty="0">
              <a:effectLst/>
              <a:latin typeface="Tahoma" panose="020B0604030504040204" pitchFamily="34" charset="0"/>
              <a:ea typeface="Tahoma" panose="020B0604030504040204" pitchFamily="34" charset="0"/>
            </a:endParaRPr>
          </a:p>
          <a:p>
            <a:pPr marL="539115" algn="just">
              <a:lnSpc>
                <a:spcPct val="115000"/>
              </a:lnSpc>
            </a:pPr>
            <a:r>
              <a:rPr lang="es-ES" sz="2400" dirty="0">
                <a:effectLst/>
                <a:latin typeface="Times New Roman" panose="02020603050405020304" pitchFamily="18" charset="0"/>
                <a:ea typeface="Times New Roman" panose="02020603050405020304" pitchFamily="18" charset="0"/>
              </a:rPr>
              <a:t> </a:t>
            </a:r>
            <a:endParaRPr lang="es-ES" sz="2400" dirty="0">
              <a:effectLst/>
              <a:latin typeface="Tahoma" panose="020B0604030504040204" pitchFamily="34" charset="0"/>
              <a:ea typeface="Tahoma" panose="020B0604030504040204" pitchFamily="34" charset="0"/>
            </a:endParaRPr>
          </a:p>
          <a:p>
            <a:pPr marL="539115" algn="just">
              <a:lnSpc>
                <a:spcPct val="115000"/>
              </a:lnSpc>
            </a:pPr>
            <a:r>
              <a:rPr lang="es-ES" sz="2400" b="1" dirty="0">
                <a:effectLst/>
                <a:latin typeface="Times New Roman" panose="02020603050405020304" pitchFamily="18" charset="0"/>
                <a:ea typeface="Times New Roman" panose="02020603050405020304" pitchFamily="18" charset="0"/>
              </a:rPr>
              <a:t>Investigación dogmática</a:t>
            </a:r>
            <a:r>
              <a:rPr lang="es-ES" sz="2400" b="1" dirty="0">
                <a:latin typeface="Times New Roman" panose="02020603050405020304" pitchFamily="18" charset="0"/>
                <a:ea typeface="Times New Roman" panose="02020603050405020304" pitchFamily="18" charset="0"/>
              </a:rPr>
              <a:t>: </a:t>
            </a:r>
            <a:r>
              <a:rPr lang="es-ES" sz="2400" dirty="0">
                <a:latin typeface="Times New Roman" panose="02020603050405020304" pitchFamily="18" charset="0"/>
                <a:ea typeface="Times New Roman" panose="02020603050405020304" pitchFamily="18" charset="0"/>
              </a:rPr>
              <a:t>S</a:t>
            </a:r>
            <a:r>
              <a:rPr lang="es-ES" sz="2400" dirty="0">
                <a:effectLst/>
                <a:latin typeface="Times New Roman" panose="02020603050405020304" pitchFamily="18" charset="0"/>
                <a:ea typeface="Times New Roman" panose="02020603050405020304" pitchFamily="18" charset="0"/>
              </a:rPr>
              <a:t>e encarga del estudio lógico de la estructura del Derecho positivo (normas jurídicas, jurisprudencia, doctrinas, precedentes, etc.), para llegar a determinar la validez del ordenamiento jurídico en un contexto determinado. </a:t>
            </a:r>
            <a:endParaRPr lang="es-ES" sz="2400" dirty="0">
              <a:effectLst/>
              <a:latin typeface="Tahoma" panose="020B0604030504040204" pitchFamily="34" charset="0"/>
              <a:ea typeface="Tahoma" panose="020B0604030504040204" pitchFamily="34" charset="0"/>
            </a:endParaRPr>
          </a:p>
          <a:p>
            <a:pPr marL="539115" algn="just">
              <a:lnSpc>
                <a:spcPct val="115000"/>
              </a:lnSpc>
            </a:pPr>
            <a:r>
              <a:rPr lang="es-ES" sz="2400" dirty="0">
                <a:effectLst/>
                <a:latin typeface="Times New Roman" panose="02020603050405020304" pitchFamily="18" charset="0"/>
                <a:ea typeface="Times New Roman" panose="02020603050405020304" pitchFamily="18" charset="0"/>
              </a:rPr>
              <a:t> </a:t>
            </a:r>
            <a:endParaRPr lang="es-ES" sz="2400" dirty="0">
              <a:effectLst/>
              <a:latin typeface="Tahoma" panose="020B0604030504040204" pitchFamily="34" charset="0"/>
              <a:ea typeface="Tahoma" panose="020B0604030504040204" pitchFamily="34" charset="0"/>
            </a:endParaRPr>
          </a:p>
          <a:p>
            <a:pPr>
              <a:lnSpc>
                <a:spcPct val="107000"/>
              </a:lnSpc>
              <a:spcAft>
                <a:spcPts val="800"/>
              </a:spcAft>
            </a:pPr>
            <a:r>
              <a:rPr lang="es-ES" sz="1100" dirty="0">
                <a:effectLst/>
                <a:latin typeface="Calibri" panose="020F050202020403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343494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 de texto 4">
            <a:extLst>
              <a:ext uri="{FF2B5EF4-FFF2-40B4-BE49-F238E27FC236}">
                <a16:creationId xmlns:a16="http://schemas.microsoft.com/office/drawing/2014/main" id="{F51F39D8-252C-7778-6BDC-EA10415588B4}"/>
              </a:ext>
            </a:extLst>
          </p:cNvPr>
          <p:cNvSpPr txBox="1"/>
          <p:nvPr/>
        </p:nvSpPr>
        <p:spPr>
          <a:xfrm>
            <a:off x="144380" y="741863"/>
            <a:ext cx="11251932" cy="291020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539115" algn="just">
              <a:lnSpc>
                <a:spcPct val="115000"/>
              </a:lnSpc>
            </a:pPr>
            <a:r>
              <a:rPr lang="es-ES" sz="2400" b="1" dirty="0">
                <a:effectLst/>
                <a:latin typeface="Times New Roman" panose="02020603050405020304" pitchFamily="18" charset="0"/>
                <a:ea typeface="Times New Roman" panose="02020603050405020304" pitchFamily="18" charset="0"/>
              </a:rPr>
              <a:t>Investigación histórica jurídica</a:t>
            </a:r>
            <a:r>
              <a:rPr lang="es-ES" sz="2400" b="1" dirty="0">
                <a:latin typeface="Times New Roman" panose="02020603050405020304" pitchFamily="18" charset="0"/>
                <a:ea typeface="Times New Roman" panose="02020603050405020304" pitchFamily="18" charset="0"/>
              </a:rPr>
              <a:t>: </a:t>
            </a:r>
            <a:r>
              <a:rPr lang="es-ES" sz="2400" dirty="0">
                <a:latin typeface="Times New Roman" panose="02020603050405020304" pitchFamily="18" charset="0"/>
                <a:ea typeface="Times New Roman" panose="02020603050405020304" pitchFamily="18" charset="0"/>
              </a:rPr>
              <a:t>S</a:t>
            </a:r>
            <a:r>
              <a:rPr lang="es-ES" sz="2400" dirty="0">
                <a:effectLst/>
                <a:latin typeface="Times New Roman" panose="02020603050405020304" pitchFamily="18" charset="0"/>
                <a:ea typeface="Times New Roman" panose="02020603050405020304" pitchFamily="18" charset="0"/>
              </a:rPr>
              <a:t>e encarga de estudiar la evolución histórica del Derecho, el origen y desarrollo de las instituciones jurídica; analiza las normas, reglas, costumbres, tradiciones, etc., en las diferentes etapas del desarrollo social. </a:t>
            </a:r>
            <a:endParaRPr lang="es-ES" sz="2400" dirty="0">
              <a:effectLst/>
              <a:latin typeface="Tahoma" panose="020B0604030504040204" pitchFamily="34" charset="0"/>
              <a:ea typeface="Tahoma" panose="020B0604030504040204" pitchFamily="34" charset="0"/>
            </a:endParaRPr>
          </a:p>
          <a:p>
            <a:pPr marL="539115" algn="just">
              <a:lnSpc>
                <a:spcPct val="115000"/>
              </a:lnSpc>
            </a:pPr>
            <a:r>
              <a:rPr lang="es-ES" sz="2400" b="1" dirty="0">
                <a:effectLst/>
                <a:latin typeface="Times New Roman" panose="02020603050405020304" pitchFamily="18" charset="0"/>
                <a:ea typeface="Times New Roman" panose="02020603050405020304" pitchFamily="18" charset="0"/>
              </a:rPr>
              <a:t> </a:t>
            </a:r>
            <a:endParaRPr lang="es-ES" sz="2400" dirty="0">
              <a:effectLst/>
              <a:latin typeface="Tahoma" panose="020B0604030504040204" pitchFamily="34" charset="0"/>
              <a:ea typeface="Tahoma" panose="020B0604030504040204" pitchFamily="34" charset="0"/>
            </a:endParaRPr>
          </a:p>
          <a:p>
            <a:pPr marL="539115" algn="just">
              <a:lnSpc>
                <a:spcPct val="115000"/>
              </a:lnSpc>
            </a:pPr>
            <a:r>
              <a:rPr lang="es-ES" sz="2400" b="1" dirty="0">
                <a:effectLst/>
                <a:latin typeface="Times New Roman" panose="02020603050405020304" pitchFamily="18" charset="0"/>
                <a:ea typeface="Times New Roman" panose="02020603050405020304" pitchFamily="18" charset="0"/>
              </a:rPr>
              <a:t>Investigación jurídica </a:t>
            </a:r>
            <a:r>
              <a:rPr lang="es-ES" sz="2400" b="1" dirty="0" err="1">
                <a:effectLst/>
                <a:latin typeface="Times New Roman" panose="02020603050405020304" pitchFamily="18" charset="0"/>
                <a:ea typeface="Times New Roman" panose="02020603050405020304" pitchFamily="18" charset="0"/>
              </a:rPr>
              <a:t>explorativa</a:t>
            </a:r>
            <a:r>
              <a:rPr lang="es-ES" sz="2400" b="1" dirty="0">
                <a:latin typeface="Times New Roman" panose="02020603050405020304" pitchFamily="18" charset="0"/>
                <a:ea typeface="Times New Roman" panose="02020603050405020304" pitchFamily="18" charset="0"/>
              </a:rPr>
              <a:t>: </a:t>
            </a:r>
            <a:r>
              <a:rPr lang="es-ES" sz="2400" dirty="0">
                <a:latin typeface="Times New Roman" panose="02020603050405020304" pitchFamily="18" charset="0"/>
                <a:ea typeface="Times New Roman" panose="02020603050405020304" pitchFamily="18" charset="0"/>
              </a:rPr>
              <a:t>S</a:t>
            </a:r>
            <a:r>
              <a:rPr lang="es-ES" sz="2400" dirty="0">
                <a:effectLst/>
                <a:latin typeface="Times New Roman" panose="02020603050405020304" pitchFamily="18" charset="0"/>
                <a:ea typeface="Times New Roman" panose="02020603050405020304" pitchFamily="18" charset="0"/>
              </a:rPr>
              <a:t>e encarga de indagar hechos y problemas jurídicos poco o nada estudiados por la ciencia del Derecho.</a:t>
            </a:r>
            <a:endParaRPr lang="es-ES" sz="2400" dirty="0">
              <a:effectLst/>
              <a:latin typeface="Tahoma" panose="020B0604030504040204" pitchFamily="34" charset="0"/>
              <a:ea typeface="Tahoma" panose="020B0604030504040204" pitchFamily="34" charset="0"/>
            </a:endParaRPr>
          </a:p>
          <a:p>
            <a:pPr marL="539115" algn="just">
              <a:lnSpc>
                <a:spcPct val="115000"/>
              </a:lnSpc>
            </a:pPr>
            <a:r>
              <a:rPr lang="es-ES" sz="2400" dirty="0">
                <a:effectLst/>
                <a:latin typeface="Times New Roman" panose="02020603050405020304" pitchFamily="18" charset="0"/>
                <a:ea typeface="Times New Roman" panose="02020603050405020304" pitchFamily="18" charset="0"/>
              </a:rPr>
              <a:t> </a:t>
            </a:r>
            <a:endParaRPr lang="es-ES" sz="2400" dirty="0">
              <a:effectLst/>
              <a:latin typeface="Tahoma" panose="020B0604030504040204" pitchFamily="34" charset="0"/>
              <a:ea typeface="Tahoma" panose="020B0604030504040204" pitchFamily="34" charset="0"/>
            </a:endParaRPr>
          </a:p>
          <a:p>
            <a:pPr marL="539115" algn="just">
              <a:lnSpc>
                <a:spcPct val="115000"/>
              </a:lnSpc>
            </a:pPr>
            <a:r>
              <a:rPr lang="es-ES" sz="2400" b="1" dirty="0">
                <a:effectLst/>
                <a:latin typeface="Times New Roman" panose="02020603050405020304" pitchFamily="18" charset="0"/>
                <a:ea typeface="Times New Roman" panose="02020603050405020304" pitchFamily="18" charset="0"/>
              </a:rPr>
              <a:t>Investigación jurídica correlacional</a:t>
            </a:r>
            <a:r>
              <a:rPr lang="es-ES" sz="2400" b="1" dirty="0">
                <a:latin typeface="Times New Roman" panose="02020603050405020304" pitchFamily="18" charset="0"/>
                <a:ea typeface="Times New Roman" panose="02020603050405020304" pitchFamily="18" charset="0"/>
              </a:rPr>
              <a:t>: </a:t>
            </a:r>
            <a:r>
              <a:rPr lang="es-ES" sz="2400" dirty="0">
                <a:latin typeface="Times New Roman" panose="02020603050405020304" pitchFamily="18" charset="0"/>
                <a:ea typeface="Times New Roman" panose="02020603050405020304" pitchFamily="18" charset="0"/>
              </a:rPr>
              <a:t>T</a:t>
            </a:r>
            <a:r>
              <a:rPr lang="es-ES" sz="2400" dirty="0">
                <a:effectLst/>
                <a:latin typeface="Times New Roman" panose="02020603050405020304" pitchFamily="18" charset="0"/>
                <a:ea typeface="Times New Roman" panose="02020603050405020304" pitchFamily="18" charset="0"/>
              </a:rPr>
              <a:t>iene como fin medir o determinar la influencia, impacto o incidencia de una variable sobre otra.</a:t>
            </a:r>
            <a:endParaRPr lang="es-ES" sz="2400" dirty="0">
              <a:effectLst/>
              <a:latin typeface="Tahoma" panose="020B0604030504040204" pitchFamily="34" charset="0"/>
              <a:ea typeface="Tahoma" panose="020B0604030504040204" pitchFamily="34" charset="0"/>
            </a:endParaRPr>
          </a:p>
          <a:p>
            <a:pPr marL="539115" algn="just">
              <a:lnSpc>
                <a:spcPct val="115000"/>
              </a:lnSpc>
            </a:pPr>
            <a:r>
              <a:rPr lang="es-ES" sz="2400" dirty="0">
                <a:effectLst/>
                <a:latin typeface="Times New Roman" panose="02020603050405020304" pitchFamily="18" charset="0"/>
                <a:ea typeface="Times New Roman" panose="02020603050405020304" pitchFamily="18" charset="0"/>
              </a:rPr>
              <a:t> </a:t>
            </a:r>
            <a:endParaRPr lang="es-ES" sz="2400" dirty="0">
              <a:effectLst/>
              <a:latin typeface="Tahoma" panose="020B0604030504040204" pitchFamily="34" charset="0"/>
              <a:ea typeface="Tahoma" panose="020B0604030504040204" pitchFamily="34" charset="0"/>
            </a:endParaRPr>
          </a:p>
          <a:p>
            <a:pPr marL="539115" algn="just">
              <a:lnSpc>
                <a:spcPct val="115000"/>
              </a:lnSpc>
            </a:pPr>
            <a:r>
              <a:rPr lang="es-ES" sz="2400" b="1" dirty="0">
                <a:effectLst/>
                <a:latin typeface="Times New Roman" panose="02020603050405020304" pitchFamily="18" charset="0"/>
                <a:ea typeface="Times New Roman" panose="02020603050405020304" pitchFamily="18" charset="0"/>
              </a:rPr>
              <a:t>Investigación jurídica descriptiva</a:t>
            </a:r>
            <a:r>
              <a:rPr lang="es-ES" sz="2400" b="1" dirty="0">
                <a:latin typeface="Times New Roman" panose="02020603050405020304" pitchFamily="18" charset="0"/>
                <a:ea typeface="Times New Roman" panose="02020603050405020304" pitchFamily="18" charset="0"/>
              </a:rPr>
              <a:t>: </a:t>
            </a:r>
            <a:r>
              <a:rPr lang="es-ES" sz="2400" dirty="0">
                <a:latin typeface="Times New Roman" panose="02020603050405020304" pitchFamily="18" charset="0"/>
                <a:ea typeface="Times New Roman" panose="02020603050405020304" pitchFamily="18" charset="0"/>
              </a:rPr>
              <a:t>S</a:t>
            </a:r>
            <a:r>
              <a:rPr lang="es-ES" sz="2400" dirty="0">
                <a:effectLst/>
                <a:latin typeface="Times New Roman" panose="02020603050405020304" pitchFamily="18" charset="0"/>
                <a:ea typeface="Times New Roman" panose="02020603050405020304" pitchFamily="18" charset="0"/>
              </a:rPr>
              <a:t>e encarga de describir las cualidades y características del problema, fenómeno o hecho jurídico investigado.</a:t>
            </a:r>
            <a:endParaRPr lang="es-ES" sz="2400" dirty="0">
              <a:effectLst/>
              <a:latin typeface="Tahoma" panose="020B0604030504040204" pitchFamily="34" charset="0"/>
              <a:ea typeface="Tahoma" panose="020B0604030504040204" pitchFamily="34" charset="0"/>
            </a:endParaRPr>
          </a:p>
          <a:p>
            <a:pPr marL="539115" algn="just">
              <a:lnSpc>
                <a:spcPct val="115000"/>
              </a:lnSpc>
            </a:pPr>
            <a:r>
              <a:rPr lang="es-ES" sz="1100" dirty="0">
                <a:effectLst/>
                <a:latin typeface="Times New Roman" panose="02020603050405020304" pitchFamily="18" charset="0"/>
                <a:ea typeface="Times New Roman" panose="02020603050405020304" pitchFamily="18" charset="0"/>
              </a:rPr>
              <a:t> </a:t>
            </a:r>
            <a:endParaRPr lang="es-ES" sz="1100" dirty="0">
              <a:effectLst/>
              <a:latin typeface="Tahoma" panose="020B0604030504040204" pitchFamily="34" charset="0"/>
              <a:ea typeface="Tahoma" panose="020B0604030504040204" pitchFamily="34" charset="0"/>
            </a:endParaRPr>
          </a:p>
          <a:p>
            <a:pPr>
              <a:lnSpc>
                <a:spcPct val="107000"/>
              </a:lnSpc>
              <a:spcAft>
                <a:spcPts val="800"/>
              </a:spcAft>
            </a:pPr>
            <a:r>
              <a:rPr lang="es-ES" sz="1100" dirty="0">
                <a:effectLst/>
                <a:latin typeface="Calibri" panose="020F050202020403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41500320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4F26946E-0F41-26B3-ED29-5D452A27987F}"/>
              </a:ext>
            </a:extLst>
          </p:cNvPr>
          <p:cNvSpPr txBox="1"/>
          <p:nvPr/>
        </p:nvSpPr>
        <p:spPr>
          <a:xfrm>
            <a:off x="1001027" y="1068405"/>
            <a:ext cx="9817769" cy="4256550"/>
          </a:xfrm>
          <a:prstGeom prst="rect">
            <a:avLst/>
          </a:prstGeom>
          <a:noFill/>
        </p:spPr>
        <p:txBody>
          <a:bodyPr wrap="square">
            <a:spAutoFit/>
          </a:bodyPr>
          <a:lstStyle/>
          <a:p>
            <a:pPr marL="228600" indent="-228600" algn="just">
              <a:lnSpc>
                <a:spcPct val="115000"/>
              </a:lnSpc>
              <a:spcBef>
                <a:spcPts val="600"/>
              </a:spcBef>
              <a:spcAft>
                <a:spcPts val="600"/>
              </a:spcAft>
              <a:tabLst>
                <a:tab pos="396875" algn="l"/>
              </a:tabLst>
            </a:pPr>
            <a:r>
              <a:rPr lang="es-E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Diseño de</a:t>
            </a:r>
            <a:r>
              <a:rPr lang="es-ES" sz="2400" b="1" kern="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investigación</a:t>
            </a:r>
            <a:r>
              <a:rPr lang="es-ES" sz="2400" b="1" i="1"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S" sz="2400" b="1" kern="0" dirty="0">
              <a:effectLst/>
              <a:latin typeface="Century Gothic" panose="020B0502020202020204" pitchFamily="34" charset="0"/>
              <a:ea typeface="Times New Roman" panose="02020603050405020304" pitchFamily="18" charset="0"/>
              <a:cs typeface="Times New Roman" panose="02020603050405020304" pitchFamily="18" charset="0"/>
            </a:endParaRPr>
          </a:p>
          <a:p>
            <a:pPr marL="228600" indent="-228600" algn="just">
              <a:lnSpc>
                <a:spcPct val="115000"/>
              </a:lnSpc>
              <a:spcBef>
                <a:spcPts val="600"/>
              </a:spcBef>
              <a:spcAft>
                <a:spcPts val="600"/>
              </a:spcAft>
              <a:tabLst>
                <a:tab pos="396875" algn="l"/>
              </a:tabLst>
            </a:pPr>
            <a:r>
              <a:rPr lang="es-ES" sz="2000" b="0" kern="0" dirty="0">
                <a:effectLst/>
                <a:latin typeface="Times New Roman" panose="02020603050405020304" pitchFamily="18" charset="0"/>
                <a:ea typeface="Times New Roman" panose="02020603050405020304" pitchFamily="18" charset="0"/>
                <a:cs typeface="Times New Roman" panose="02020603050405020304" pitchFamily="18" charset="0"/>
              </a:rPr>
              <a:t>    El diseño se establece en función de la complejidad de la investigación, objetivos, métodos y tipo de investigación, puede ser experimental y no experimental. </a:t>
            </a:r>
          </a:p>
          <a:p>
            <a:pPr marL="228600" indent="-228600" algn="just">
              <a:lnSpc>
                <a:spcPct val="115000"/>
              </a:lnSpc>
              <a:spcBef>
                <a:spcPts val="600"/>
              </a:spcBef>
              <a:spcAft>
                <a:spcPts val="600"/>
              </a:spcAft>
              <a:tabLst>
                <a:tab pos="396875" algn="l"/>
              </a:tabLst>
            </a:pPr>
            <a:r>
              <a:rPr lang="es-ES" sz="20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s-ES" sz="2000" b="0" kern="0" dirty="0">
                <a:effectLst/>
                <a:latin typeface="Times New Roman" panose="02020603050405020304" pitchFamily="18" charset="0"/>
                <a:ea typeface="Times New Roman" panose="02020603050405020304" pitchFamily="18" charset="0"/>
                <a:cs typeface="Times New Roman" panose="02020603050405020304" pitchFamily="18" charset="0"/>
              </a:rPr>
              <a:t>Por la naturaleza de la investigación jurídica, el diseño de investigación que con mayor frecuencia se realiza en la carrera de Derecho, es el diseño no experimental.</a:t>
            </a:r>
          </a:p>
          <a:p>
            <a:pPr marL="228600" indent="-228600" algn="just">
              <a:lnSpc>
                <a:spcPct val="115000"/>
              </a:lnSpc>
              <a:spcBef>
                <a:spcPts val="600"/>
              </a:spcBef>
              <a:spcAft>
                <a:spcPts val="600"/>
              </a:spcAft>
              <a:tabLst>
                <a:tab pos="396875" algn="l"/>
              </a:tabLst>
            </a:pPr>
            <a:endParaRPr lang="es-ES" sz="2000" b="1" kern="0" dirty="0">
              <a:effectLst/>
              <a:latin typeface="Century Gothic" panose="020B0502020202020204" pitchFamily="34" charset="0"/>
              <a:ea typeface="Times New Roman" panose="02020603050405020304" pitchFamily="18" charset="0"/>
              <a:cs typeface="Times New Roman" panose="02020603050405020304" pitchFamily="18" charset="0"/>
            </a:endParaRPr>
          </a:p>
          <a:p>
            <a:pPr marL="228600" indent="-228600" algn="just">
              <a:lnSpc>
                <a:spcPct val="115000"/>
              </a:lnSpc>
              <a:spcBef>
                <a:spcPts val="600"/>
              </a:spcBef>
              <a:spcAft>
                <a:spcPts val="600"/>
              </a:spcAft>
              <a:tabLst>
                <a:tab pos="396875" algn="l"/>
              </a:tabLst>
            </a:pPr>
            <a:r>
              <a:rPr lang="es-ES" sz="2000" b="0" i="1" kern="0" dirty="0">
                <a:effectLst/>
                <a:latin typeface="Times New Roman" panose="02020603050405020304" pitchFamily="18" charset="0"/>
                <a:ea typeface="Times New Roman" panose="02020603050405020304" pitchFamily="18" charset="0"/>
                <a:cs typeface="Times New Roman" panose="02020603050405020304" pitchFamily="18" charset="0"/>
              </a:rPr>
              <a:t>Ejemplo:</a:t>
            </a:r>
            <a:endParaRPr lang="es-ES" sz="2000" b="1" kern="0" dirty="0">
              <a:effectLst/>
              <a:latin typeface="Century Gothic" panose="020B0502020202020204" pitchFamily="34" charset="0"/>
              <a:ea typeface="Times New Roman" panose="02020603050405020304" pitchFamily="18" charset="0"/>
              <a:cs typeface="Times New Roman" panose="02020603050405020304" pitchFamily="18" charset="0"/>
            </a:endParaRPr>
          </a:p>
          <a:p>
            <a:r>
              <a:rPr lang="es-ES" sz="2000" i="1" dirty="0">
                <a:effectLst/>
                <a:latin typeface="Times New Roman" panose="02020603050405020304" pitchFamily="18" charset="0"/>
                <a:ea typeface="Calibri" panose="020F0502020204030204" pitchFamily="34" charset="0"/>
              </a:rPr>
              <a:t>Por la complejidad de la investigación, por los objetivos que se pretende alcanzar, por los métodos que se van a emplear en el estudio del problema jurídico y por el tipo de investigación, el diseño es no experimental</a:t>
            </a:r>
            <a:endParaRPr lang="es-ES" sz="2000" dirty="0"/>
          </a:p>
        </p:txBody>
      </p:sp>
    </p:spTree>
    <p:extLst>
      <p:ext uri="{BB962C8B-B14F-4D97-AF65-F5344CB8AC3E}">
        <p14:creationId xmlns:p14="http://schemas.microsoft.com/office/powerpoint/2010/main" val="32795351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4966D535-B10E-02E1-00B6-561E074C1E62}"/>
              </a:ext>
            </a:extLst>
          </p:cNvPr>
          <p:cNvSpPr txBox="1"/>
          <p:nvPr/>
        </p:nvSpPr>
        <p:spPr>
          <a:xfrm>
            <a:off x="875898" y="741146"/>
            <a:ext cx="10154653" cy="4902881"/>
          </a:xfrm>
          <a:prstGeom prst="rect">
            <a:avLst/>
          </a:prstGeom>
          <a:noFill/>
        </p:spPr>
        <p:txBody>
          <a:bodyPr wrap="square">
            <a:spAutoFit/>
          </a:bodyPr>
          <a:lstStyle/>
          <a:p>
            <a:pPr marL="228600" indent="-228600" algn="just">
              <a:lnSpc>
                <a:spcPct val="115000"/>
              </a:lnSpc>
              <a:spcBef>
                <a:spcPts val="600"/>
              </a:spcBef>
              <a:spcAft>
                <a:spcPts val="600"/>
              </a:spcAft>
              <a:tabLst>
                <a:tab pos="396875" algn="l"/>
              </a:tabLst>
            </a:pPr>
            <a:r>
              <a:rPr lang="es-ES" sz="2400" b="1" kern="0" dirty="0">
                <a:effectLst/>
                <a:latin typeface="Arial" panose="020B0604020202020204" pitchFamily="34" charset="0"/>
                <a:ea typeface="Times New Roman" panose="02020603050405020304" pitchFamily="18" charset="0"/>
                <a:cs typeface="Arial" panose="020B0604020202020204" pitchFamily="34" charset="0"/>
              </a:rPr>
              <a:t>Población o Universo.</a:t>
            </a:r>
          </a:p>
          <a:p>
            <a:pPr algn="just"/>
            <a:r>
              <a:rPr lang="es-ES" sz="2000" dirty="0">
                <a:effectLst/>
                <a:latin typeface="Arial" panose="020B0604020202020204" pitchFamily="34" charset="0"/>
                <a:ea typeface="Calibri" panose="020F0502020204030204" pitchFamily="34" charset="0"/>
                <a:cs typeface="Arial" panose="020B0604020202020204" pitchFamily="34" charset="0"/>
              </a:rPr>
              <a:t>La población es el número total de los elementos (personas, animales, objetos, etc.) que se encuentran involucrados en el trabajo investigativo.</a:t>
            </a:r>
          </a:p>
          <a:p>
            <a:pPr algn="just"/>
            <a:endParaRPr lang="es-ES" sz="2000" dirty="0">
              <a:latin typeface="Arial" panose="020B0604020202020204" pitchFamily="34" charset="0"/>
              <a:ea typeface="Calibri" panose="020F0502020204030204" pitchFamily="34" charset="0"/>
              <a:cs typeface="Arial" panose="020B0604020202020204" pitchFamily="34" charset="0"/>
            </a:endParaRPr>
          </a:p>
          <a:p>
            <a:pPr algn="just"/>
            <a:r>
              <a:rPr lang="es-ES" sz="2000" dirty="0">
                <a:latin typeface="Arial" panose="020B0604020202020204" pitchFamily="34" charset="0"/>
                <a:cs typeface="Arial" panose="020B0604020202020204" pitchFamily="34" charset="0"/>
              </a:rPr>
              <a:t>E</a:t>
            </a:r>
            <a:r>
              <a:rPr lang="es-ES" sz="2000" b="0" i="0" dirty="0">
                <a:effectLst/>
                <a:latin typeface="Arial" panose="020B0604020202020204" pitchFamily="34" charset="0"/>
                <a:cs typeface="Arial" panose="020B0604020202020204" pitchFamily="34" charset="0"/>
              </a:rPr>
              <a:t>l autor Balestrini (2006) expresa que la población es la “totalidad de un conjunto de elementos, seres u objetos que se desea, investigar”, </a:t>
            </a:r>
            <a:r>
              <a:rPr lang="es-ES" sz="2000" b="0" i="0" dirty="0">
                <a:solidFill>
                  <a:srgbClr val="000000"/>
                </a:solidFill>
                <a:effectLst/>
                <a:latin typeface="Arial" panose="020B0604020202020204" pitchFamily="34" charset="0"/>
                <a:cs typeface="Arial" panose="020B0604020202020204" pitchFamily="34" charset="0"/>
              </a:rPr>
              <a:t>trabajar con poblaciones vulnerables exige una mayor consideración en cuanto al diseño del estudio, consentimiento informado, y prácticas de confidencialidad para salvaguardar su dignidad, derechos y seguridad</a:t>
            </a:r>
            <a:endParaRPr lang="es-ES" sz="2000" b="0" i="0" dirty="0">
              <a:effectLst/>
              <a:latin typeface="Arial" panose="020B0604020202020204" pitchFamily="34" charset="0"/>
              <a:cs typeface="Arial" panose="020B0604020202020204" pitchFamily="34" charset="0"/>
            </a:endParaRPr>
          </a:p>
          <a:p>
            <a:pPr algn="just"/>
            <a:endParaRPr lang="es-ES" sz="2000" b="0" i="0" dirty="0">
              <a:effectLst/>
              <a:latin typeface="Arial" panose="020B0604020202020204" pitchFamily="34" charset="0"/>
              <a:cs typeface="Arial" panose="020B0604020202020204" pitchFamily="34" charset="0"/>
            </a:endParaRPr>
          </a:p>
          <a:p>
            <a:pPr algn="just"/>
            <a:r>
              <a:rPr lang="es-ES" sz="2000" b="0" i="0" dirty="0">
                <a:solidFill>
                  <a:srgbClr val="000000"/>
                </a:solidFill>
                <a:effectLst/>
                <a:latin typeface="Arial" panose="020B0604020202020204" pitchFamily="34" charset="0"/>
                <a:cs typeface="Arial" panose="020B0604020202020204" pitchFamily="34" charset="0"/>
              </a:rPr>
              <a:t>En el proceso de recolección de datos, especialmente en estudios que requieren muestreo, los errores de cobertura representan una fuente potencial de sesgo que puede comprometer la validez y </a:t>
            </a:r>
            <a:r>
              <a:rPr lang="es-ES" sz="2000" b="0" i="0" dirty="0" err="1">
                <a:solidFill>
                  <a:srgbClr val="000000"/>
                </a:solidFill>
                <a:effectLst/>
                <a:latin typeface="Arial" panose="020B0604020202020204" pitchFamily="34" charset="0"/>
                <a:cs typeface="Arial" panose="020B0604020202020204" pitchFamily="34" charset="0"/>
              </a:rPr>
              <a:t>generalizabilidad</a:t>
            </a:r>
            <a:r>
              <a:rPr lang="es-ES" sz="2000" b="0" i="0" dirty="0">
                <a:solidFill>
                  <a:srgbClr val="000000"/>
                </a:solidFill>
                <a:effectLst/>
                <a:latin typeface="Arial" panose="020B0604020202020204" pitchFamily="34" charset="0"/>
                <a:cs typeface="Arial" panose="020B0604020202020204" pitchFamily="34" charset="0"/>
              </a:rPr>
              <a:t> de los hallazgos.</a:t>
            </a:r>
          </a:p>
          <a:p>
            <a:pPr algn="just"/>
            <a:endParaRPr lang="es-ES" sz="2000" dirty="0">
              <a:solidFill>
                <a:srgbClr val="000000"/>
              </a:solidFill>
              <a:latin typeface="Arial" panose="020B0604020202020204" pitchFamily="34" charset="0"/>
              <a:cs typeface="Arial" panose="020B0604020202020204" pitchFamily="34" charset="0"/>
            </a:endParaRPr>
          </a:p>
          <a:p>
            <a:pPr algn="just"/>
            <a:r>
              <a:rPr lang="es-ES" sz="2000" i="1" dirty="0">
                <a:solidFill>
                  <a:srgbClr val="000000"/>
                </a:solidFill>
                <a:latin typeface="Arial" panose="020B0604020202020204" pitchFamily="34" charset="0"/>
                <a:cs typeface="Arial" panose="020B0604020202020204" pitchFamily="34" charset="0"/>
              </a:rPr>
              <a:t>Homogénea y Heterogénea </a:t>
            </a:r>
            <a:endParaRPr lang="es-ES" sz="20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76847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236FDB69-9509-AC66-C94C-E4733A14E2F3}"/>
              </a:ext>
            </a:extLst>
          </p:cNvPr>
          <p:cNvSpPr txBox="1"/>
          <p:nvPr/>
        </p:nvSpPr>
        <p:spPr>
          <a:xfrm>
            <a:off x="786464" y="365563"/>
            <a:ext cx="10619072" cy="5940088"/>
          </a:xfrm>
          <a:prstGeom prst="rect">
            <a:avLst/>
          </a:prstGeom>
          <a:noFill/>
        </p:spPr>
        <p:txBody>
          <a:bodyPr wrap="square">
            <a:spAutoFit/>
          </a:bodyPr>
          <a:lstStyle/>
          <a:p>
            <a:pPr algn="just"/>
            <a:r>
              <a:rPr lang="es-ES" sz="2000" b="1" i="0" dirty="0">
                <a:solidFill>
                  <a:srgbClr val="000000"/>
                </a:solidFill>
                <a:effectLst/>
                <a:latin typeface="Arial" panose="020B0604020202020204" pitchFamily="34" charset="0"/>
                <a:cs typeface="Arial" panose="020B0604020202020204" pitchFamily="34" charset="0"/>
              </a:rPr>
              <a:t>Muestra.</a:t>
            </a:r>
          </a:p>
          <a:p>
            <a:pPr algn="just"/>
            <a:endParaRPr lang="es-ES" sz="2000" b="0" i="0" dirty="0">
              <a:solidFill>
                <a:srgbClr val="000000"/>
              </a:solidFill>
              <a:effectLst/>
              <a:latin typeface="Arial" panose="020B0604020202020204" pitchFamily="34" charset="0"/>
              <a:cs typeface="Arial" panose="020B0604020202020204" pitchFamily="34" charset="0"/>
            </a:endParaRPr>
          </a:p>
          <a:p>
            <a:pPr algn="just"/>
            <a:r>
              <a:rPr lang="es-ES" sz="2000" b="0" i="0" dirty="0">
                <a:solidFill>
                  <a:srgbClr val="000000"/>
                </a:solidFill>
                <a:effectLst/>
                <a:latin typeface="Arial" panose="020B0604020202020204" pitchFamily="34" charset="0"/>
                <a:cs typeface="Arial" panose="020B0604020202020204" pitchFamily="34" charset="0"/>
              </a:rPr>
              <a:t>En la mayoría de los casos, es impracticable o costoso estudiar a toda la población, lo que hace necesario el uso de una "muestra", que es un subconjunto representativo de la población. La selección adecuada y la correcta caracterización de la muestra son esenciales para obtener resultados que puedan extrapolarse de manera válida al universo total. </a:t>
            </a:r>
          </a:p>
          <a:p>
            <a:pPr algn="just"/>
            <a:endParaRPr lang="es-ES" sz="2000" dirty="0">
              <a:solidFill>
                <a:srgbClr val="000000"/>
              </a:solidFill>
              <a:latin typeface="Arial" panose="020B0604020202020204" pitchFamily="34" charset="0"/>
              <a:cs typeface="Arial" panose="020B0604020202020204" pitchFamily="34" charset="0"/>
            </a:endParaRPr>
          </a:p>
          <a:p>
            <a:pPr algn="just"/>
            <a:r>
              <a:rPr lang="es-ES" sz="2000" b="1" i="0" dirty="0">
                <a:solidFill>
                  <a:srgbClr val="000000"/>
                </a:solidFill>
                <a:effectLst/>
                <a:latin typeface="Arial" panose="020B0604020202020204" pitchFamily="34" charset="0"/>
                <a:cs typeface="Arial" panose="020B0604020202020204" pitchFamily="34" charset="0"/>
              </a:rPr>
              <a:t>Tipos:</a:t>
            </a:r>
          </a:p>
          <a:p>
            <a:pPr marL="342900" indent="-342900" algn="just">
              <a:buFont typeface="Wingdings" panose="05000000000000000000" pitchFamily="2" charset="2"/>
              <a:buChar char="§"/>
            </a:pPr>
            <a:r>
              <a:rPr lang="es-ES" sz="2000" b="1" dirty="0">
                <a:latin typeface="Arial" panose="020B0604020202020204" pitchFamily="34" charset="0"/>
                <a:cs typeface="Arial" panose="020B0604020202020204" pitchFamily="34" charset="0"/>
              </a:rPr>
              <a:t>Muestreo probabilístico </a:t>
            </a:r>
            <a:r>
              <a:rPr lang="es-ES" sz="2000" dirty="0">
                <a:latin typeface="Arial" panose="020B0604020202020204" pitchFamily="34" charset="0"/>
                <a:cs typeface="Arial" panose="020B0604020202020204" pitchFamily="34" charset="0"/>
              </a:rPr>
              <a:t>En este enfoque, cada miembro de la población tiene una probabilidad   conocida y no nula de ser seleccionado</a:t>
            </a:r>
            <a:r>
              <a:rPr lang="es-ES" sz="2000" b="1" dirty="0">
                <a:solidFill>
                  <a:srgbClr val="000000"/>
                </a:solidFill>
                <a:latin typeface="Arial" panose="020B0604020202020204" pitchFamily="34" charset="0"/>
                <a:cs typeface="Arial" panose="020B0604020202020204" pitchFamily="34" charset="0"/>
              </a:rPr>
              <a:t>.</a:t>
            </a:r>
          </a:p>
          <a:p>
            <a:pPr algn="just"/>
            <a:endParaRPr lang="es-ES" sz="2000" b="1" dirty="0">
              <a:solidFill>
                <a:srgbClr val="000000"/>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
            </a:pPr>
            <a:r>
              <a:rPr lang="es-MX" sz="2000" b="1" i="0" dirty="0">
                <a:solidFill>
                  <a:srgbClr val="000000"/>
                </a:solidFill>
                <a:effectLst/>
                <a:latin typeface="Arial" panose="020B0604020202020204" pitchFamily="34" charset="0"/>
                <a:cs typeface="Arial" panose="020B0604020202020204" pitchFamily="34" charset="0"/>
              </a:rPr>
              <a:t>Muestreo no probabilístico: </a:t>
            </a:r>
            <a:r>
              <a:rPr lang="es-MX" sz="2000" b="0" i="0" dirty="0">
                <a:solidFill>
                  <a:srgbClr val="000000"/>
                </a:solidFill>
                <a:effectLst/>
                <a:latin typeface="Arial" panose="020B0604020202020204" pitchFamily="34" charset="0"/>
                <a:cs typeface="Arial" panose="020B0604020202020204" pitchFamily="34" charset="0"/>
              </a:rPr>
              <a:t>Se refiere a técnicas donde algunos elementos de la población tienen cero probabilidades de ser seleccionados o donde la probabilidad de selección no puede ser determinada.</a:t>
            </a:r>
          </a:p>
          <a:p>
            <a:pPr algn="just"/>
            <a:endParaRPr lang="es-MX" sz="2000" b="1" i="0" dirty="0">
              <a:solidFill>
                <a:srgbClr val="000000"/>
              </a:solidFill>
              <a:effectLst/>
              <a:latin typeface="Arial" panose="020B0604020202020204" pitchFamily="34" charset="0"/>
              <a:cs typeface="Arial" panose="020B0604020202020204" pitchFamily="34" charset="0"/>
            </a:endParaRPr>
          </a:p>
          <a:p>
            <a:pPr algn="just"/>
            <a:r>
              <a:rPr lang="es-ES" sz="2000" b="1" i="0" dirty="0">
                <a:solidFill>
                  <a:srgbClr val="FF0000"/>
                </a:solidFill>
                <a:effectLst/>
                <a:latin typeface="Arial" panose="020B0604020202020204" pitchFamily="34" charset="0"/>
                <a:cs typeface="Arial" panose="020B0604020202020204" pitchFamily="34" charset="0"/>
              </a:rPr>
              <a:t>Muestreo por Conveniencia</a:t>
            </a:r>
            <a:r>
              <a:rPr lang="es-ES" sz="2000" b="0" i="0" dirty="0">
                <a:solidFill>
                  <a:srgbClr val="000000"/>
                </a:solidFill>
                <a:effectLst/>
                <a:latin typeface="Arial" panose="020B0604020202020204" pitchFamily="34" charset="0"/>
                <a:cs typeface="Arial" panose="020B0604020202020204" pitchFamily="34" charset="0"/>
              </a:rPr>
              <a:t>: Se elige la muestra en función de su facilidad de acceso o por conveniencia para el investigador.</a:t>
            </a:r>
          </a:p>
          <a:p>
            <a:pPr algn="just"/>
            <a:endParaRPr lang="es-MX" sz="2000" dirty="0">
              <a:solidFill>
                <a:srgbClr val="000000"/>
              </a:solidFill>
              <a:latin typeface="Arial" panose="020B0604020202020204" pitchFamily="34" charset="0"/>
              <a:cs typeface="Arial" panose="020B0604020202020204" pitchFamily="34" charset="0"/>
            </a:endParaRPr>
          </a:p>
          <a:p>
            <a:pPr marL="342900" indent="-342900" algn="just">
              <a:buFontTx/>
              <a:buChar char="-"/>
            </a:pPr>
            <a:endParaRPr lang="es-ES" sz="2000" b="0" i="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8110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F3BEB47-C228-743C-5EDC-832B772A194F}"/>
              </a:ext>
            </a:extLst>
          </p:cNvPr>
          <p:cNvSpPr txBox="1"/>
          <p:nvPr/>
        </p:nvSpPr>
        <p:spPr>
          <a:xfrm>
            <a:off x="664143" y="269507"/>
            <a:ext cx="10992051" cy="5632311"/>
          </a:xfrm>
          <a:prstGeom prst="rect">
            <a:avLst/>
          </a:prstGeom>
          <a:noFill/>
        </p:spPr>
        <p:txBody>
          <a:bodyPr wrap="square" rtlCol="0">
            <a:spAutoFit/>
          </a:bodyPr>
          <a:lstStyle/>
          <a:p>
            <a:endParaRPr lang="es-ES" sz="2400" b="1" dirty="0">
              <a:latin typeface="Century Gothic" panose="020B0502020202020204" pitchFamily="34" charset="0"/>
            </a:endParaRPr>
          </a:p>
          <a:p>
            <a:r>
              <a:rPr lang="es-ES" sz="2400" b="1" dirty="0">
                <a:latin typeface="Century Gothic" panose="020B0502020202020204" pitchFamily="34" charset="0"/>
              </a:rPr>
              <a:t>2. Planteamiento del Problema.</a:t>
            </a:r>
          </a:p>
          <a:p>
            <a:endParaRPr lang="es-ES" sz="2400" b="1" dirty="0">
              <a:latin typeface="Century Gothic" panose="020B0502020202020204" pitchFamily="34" charset="0"/>
            </a:endParaRPr>
          </a:p>
          <a:p>
            <a:r>
              <a:rPr lang="es-ES" sz="2400" b="1" dirty="0">
                <a:latin typeface="Century Gothic" panose="020B0502020202020204" pitchFamily="34" charset="0"/>
              </a:rPr>
              <a:t>3. Objetivos.</a:t>
            </a:r>
          </a:p>
          <a:p>
            <a:r>
              <a:rPr lang="es-ES" sz="2400" b="1" dirty="0">
                <a:latin typeface="Century Gothic" panose="020B0502020202020204" pitchFamily="34" charset="0"/>
              </a:rPr>
              <a:t>      </a:t>
            </a:r>
            <a:r>
              <a:rPr lang="es-ES" sz="2400" dirty="0">
                <a:latin typeface="Century Gothic" panose="020B0502020202020204" pitchFamily="34" charset="0"/>
              </a:rPr>
              <a:t>3.1 General</a:t>
            </a:r>
          </a:p>
          <a:p>
            <a:r>
              <a:rPr lang="es-ES" sz="2400" dirty="0">
                <a:latin typeface="Century Gothic" panose="020B0502020202020204" pitchFamily="34" charset="0"/>
              </a:rPr>
              <a:t>      3.2 Específicos</a:t>
            </a:r>
          </a:p>
          <a:p>
            <a:endParaRPr lang="es-ES" sz="2400" dirty="0">
              <a:latin typeface="Century Gothic" panose="020B0502020202020204" pitchFamily="34" charset="0"/>
            </a:endParaRPr>
          </a:p>
          <a:p>
            <a:endParaRPr lang="es-ES" sz="2400" dirty="0">
              <a:latin typeface="Century Gothic" panose="020B0502020202020204" pitchFamily="34" charset="0"/>
            </a:endParaRPr>
          </a:p>
          <a:p>
            <a:r>
              <a:rPr lang="es-ES" sz="2400" b="1" dirty="0">
                <a:latin typeface="Century Gothic" panose="020B0502020202020204" pitchFamily="34" charset="0"/>
              </a:rPr>
              <a:t>4. Marco Teórico. </a:t>
            </a:r>
          </a:p>
          <a:p>
            <a:r>
              <a:rPr lang="es-ES" sz="2400" b="1" dirty="0">
                <a:latin typeface="Century Gothic" panose="020B0502020202020204" pitchFamily="34" charset="0"/>
              </a:rPr>
              <a:t>      </a:t>
            </a:r>
            <a:r>
              <a:rPr lang="es-ES" sz="2400" dirty="0">
                <a:latin typeface="Century Gothic" panose="020B0502020202020204" pitchFamily="34" charset="0"/>
              </a:rPr>
              <a:t>4.1 Estado del Arte.</a:t>
            </a:r>
          </a:p>
          <a:p>
            <a:endParaRPr lang="es-ES" sz="2400" dirty="0">
              <a:latin typeface="Century Gothic" panose="020B0502020202020204" pitchFamily="34" charset="0"/>
            </a:endParaRPr>
          </a:p>
          <a:p>
            <a:pPr algn="just"/>
            <a:r>
              <a:rPr lang="es-ES" sz="2400" dirty="0">
                <a:effectLst/>
                <a:latin typeface="Times New Roman" panose="02020603050405020304" pitchFamily="18" charset="0"/>
                <a:ea typeface="Tahoma" panose="020B0604030504040204" pitchFamily="34" charset="0"/>
              </a:rPr>
              <a:t>Son opiniones, criterios, definiciones, resultados, conclusiones, etc. de autores o investigadores sobre el problema jurídico que se va a investigar. El estado del arte debe elaborarse con la utilización de documentos o trabajos investigativos actualizados (no mayor a 5 años.</a:t>
            </a:r>
            <a:endParaRPr lang="es-ES" sz="2400" dirty="0">
              <a:latin typeface="Century Gothic" panose="020B0502020202020204" pitchFamily="34" charset="0"/>
            </a:endParaRPr>
          </a:p>
        </p:txBody>
      </p:sp>
    </p:spTree>
    <p:extLst>
      <p:ext uri="{BB962C8B-B14F-4D97-AF65-F5344CB8AC3E}">
        <p14:creationId xmlns:p14="http://schemas.microsoft.com/office/powerpoint/2010/main" val="39361296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CBD826E-D750-838A-306B-E072CBB36F72}"/>
              </a:ext>
            </a:extLst>
          </p:cNvPr>
          <p:cNvSpPr>
            <a:spLocks noGrp="1"/>
          </p:cNvSpPr>
          <p:nvPr>
            <p:ph idx="1"/>
          </p:nvPr>
        </p:nvSpPr>
        <p:spPr>
          <a:xfrm>
            <a:off x="838200" y="558265"/>
            <a:ext cx="10515600" cy="5618698"/>
          </a:xfrm>
        </p:spPr>
        <p:txBody>
          <a:bodyPr/>
          <a:lstStyle/>
          <a:p>
            <a:pPr marL="0" indent="0" algn="ctr">
              <a:lnSpc>
                <a:spcPct val="115000"/>
              </a:lnSpc>
              <a:buNone/>
            </a:pPr>
            <a:r>
              <a:rPr lang="es-ES" sz="2400" b="1" dirty="0">
                <a:effectLst/>
                <a:latin typeface="Times New Roman" panose="02020603050405020304" pitchFamily="18" charset="0"/>
                <a:ea typeface="Calibri" panose="020F0502020204030204" pitchFamily="34" charset="0"/>
              </a:rPr>
              <a:t>REFERENCIAS BIBLIOGRÁFICAS</a:t>
            </a:r>
          </a:p>
          <a:p>
            <a:pPr marL="0" indent="0" algn="just">
              <a:lnSpc>
                <a:spcPct val="115000"/>
              </a:lnSpc>
              <a:buNone/>
            </a:pP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Por lo menos 10 documentos actualizados relacionados con la temática que se va a investigar. </a:t>
            </a:r>
          </a:p>
          <a:p>
            <a:pPr marL="0" indent="0" algn="ctr">
              <a:lnSpc>
                <a:spcPct val="115000"/>
              </a:lnSpc>
              <a:buNone/>
            </a:pP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Martínez, B. (2017). </a:t>
            </a:r>
            <a:r>
              <a:rPr lang="es-ES" sz="1800" i="1" dirty="0">
                <a:effectLst/>
                <a:latin typeface="Times New Roman" panose="02020603050405020304" pitchFamily="18" charset="0"/>
                <a:ea typeface="Calibri" panose="020F0502020204030204" pitchFamily="34" charset="0"/>
                <a:cs typeface="Times New Roman" panose="02020603050405020304" pitchFamily="18" charset="0"/>
              </a:rPr>
              <a:t>Pobreza, discapacidad y derechos humanos.</a:t>
            </a: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 España: Revista Española de discapacidad.</a:t>
            </a:r>
          </a:p>
          <a:p>
            <a:pPr marL="0" indent="0" algn="just">
              <a:lnSpc>
                <a:spcPct val="115000"/>
              </a:lnSpc>
              <a:buNone/>
            </a:pPr>
            <a:endParaRPr lang="es-ES" sz="2400" dirty="0">
              <a:effectLst/>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15000"/>
              </a:lnSpc>
            </a:pP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La normativa jurídica se debe ubicarla bajo un título que diga:</a:t>
            </a:r>
          </a:p>
          <a:p>
            <a:pPr marL="0" indent="0" algn="just">
              <a:lnSpc>
                <a:spcPct val="115000"/>
              </a:lnSpc>
              <a:buNone/>
            </a:pP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Legislación.</a:t>
            </a:r>
          </a:p>
          <a:p>
            <a:pPr marL="0" indent="0">
              <a:lnSpc>
                <a:spcPct val="115000"/>
              </a:lnSpc>
              <a:buNone/>
            </a:pP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Asamblea Nacional de la República del Ecuador. (2010). </a:t>
            </a:r>
            <a:r>
              <a:rPr lang="es-ES" sz="1800" i="1" dirty="0">
                <a:effectLst/>
                <a:latin typeface="Times New Roman" panose="02020603050405020304" pitchFamily="18" charset="0"/>
                <a:ea typeface="Calibri" panose="020F0502020204030204" pitchFamily="34" charset="0"/>
                <a:cs typeface="Times New Roman" panose="02020603050405020304" pitchFamily="18" charset="0"/>
              </a:rPr>
              <a:t>Ley Orgánica de Servicio Público [Ley de 294 de 2010].</a:t>
            </a: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 Quito, Ecuador.</a:t>
            </a:r>
          </a:p>
          <a:p>
            <a:pPr marL="0" indent="0" algn="just">
              <a:lnSpc>
                <a:spcPct val="115000"/>
              </a:lnSpc>
              <a:buNone/>
            </a:pPr>
            <a:endParaRPr lang="es-ES" sz="24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ctr">
              <a:lnSpc>
                <a:spcPct val="115000"/>
              </a:lnSpc>
              <a:buNone/>
            </a:pPr>
            <a:r>
              <a:rPr lang="es-ES" sz="2400" b="1" dirty="0">
                <a:effectLst/>
                <a:latin typeface="Times New Roman" panose="02020603050405020304" pitchFamily="18" charset="0"/>
                <a:ea typeface="Calibri" panose="020F0502020204030204" pitchFamily="34" charset="0"/>
              </a:rPr>
              <a:t>CRONOGRAMA DEL TRABAJO INVESTIGATIVO</a:t>
            </a:r>
            <a:endParaRPr lang="es-ES" sz="2400" dirty="0">
              <a:effectLst/>
              <a:latin typeface="Century Gothic" panose="020B0502020202020204" pitchFamily="34" charset="0"/>
              <a:ea typeface="Calibri" panose="020F0502020204030204" pitchFamily="34" charset="0"/>
              <a:cs typeface="Times New Roman" panose="02020603050405020304" pitchFamily="18" charset="0"/>
            </a:endParaRPr>
          </a:p>
          <a:p>
            <a:pPr marL="0" indent="0">
              <a:buNone/>
            </a:pPr>
            <a:endParaRPr lang="es-ES" dirty="0"/>
          </a:p>
        </p:txBody>
      </p:sp>
    </p:spTree>
    <p:extLst>
      <p:ext uri="{BB962C8B-B14F-4D97-AF65-F5344CB8AC3E}">
        <p14:creationId xmlns:p14="http://schemas.microsoft.com/office/powerpoint/2010/main" val="29377926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D4D0BC5-95E6-2F5C-680A-46FCA80BF89B}"/>
              </a:ext>
            </a:extLst>
          </p:cNvPr>
          <p:cNvSpPr/>
          <p:nvPr/>
        </p:nvSpPr>
        <p:spPr>
          <a:xfrm>
            <a:off x="4852744" y="2967335"/>
            <a:ext cx="2486515" cy="923330"/>
          </a:xfrm>
          <a:prstGeom prst="rect">
            <a:avLst/>
          </a:prstGeom>
          <a:noFill/>
        </p:spPr>
        <p:txBody>
          <a:bodyPr wrap="none" lIns="91440" tIns="45720" rIns="91440" bIns="45720">
            <a:spAutoFit/>
          </a:bodyPr>
          <a:lstStyle/>
          <a:p>
            <a:pPr algn="ctr"/>
            <a:r>
              <a:rPr lang="es-ES" sz="5400" b="0" cap="none" spc="0" dirty="0">
                <a:ln w="0"/>
                <a:solidFill>
                  <a:schemeClr val="tx1"/>
                </a:solidFill>
                <a:effectLst>
                  <a:outerShdw blurRad="38100" dist="19050" dir="2700000" algn="tl" rotWithShape="0">
                    <a:schemeClr val="dk1">
                      <a:alpha val="40000"/>
                    </a:schemeClr>
                  </a:outerShdw>
                </a:effectLst>
              </a:rPr>
              <a:t>ANEXOS</a:t>
            </a:r>
          </a:p>
        </p:txBody>
      </p:sp>
    </p:spTree>
    <p:extLst>
      <p:ext uri="{BB962C8B-B14F-4D97-AF65-F5344CB8AC3E}">
        <p14:creationId xmlns:p14="http://schemas.microsoft.com/office/powerpoint/2010/main" val="14880068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449C2AB6-D827-A45B-5C3D-5789A60E5224}"/>
              </a:ext>
            </a:extLst>
          </p:cNvPr>
          <p:cNvPicPr>
            <a:picLocks noChangeAspect="1"/>
          </p:cNvPicPr>
          <p:nvPr/>
        </p:nvPicPr>
        <p:blipFill rotWithShape="1">
          <a:blip r:embed="rId2"/>
          <a:srcRect l="3667" t="3224" r="4119"/>
          <a:stretch/>
        </p:blipFill>
        <p:spPr>
          <a:xfrm>
            <a:off x="1020278" y="1068404"/>
            <a:ext cx="3878981" cy="5438273"/>
          </a:xfrm>
          <a:prstGeom prst="rect">
            <a:avLst/>
          </a:prstGeom>
        </p:spPr>
      </p:pic>
      <p:pic>
        <p:nvPicPr>
          <p:cNvPr id="7" name="Imagen 6">
            <a:extLst>
              <a:ext uri="{FF2B5EF4-FFF2-40B4-BE49-F238E27FC236}">
                <a16:creationId xmlns:a16="http://schemas.microsoft.com/office/drawing/2014/main" id="{FE9F69A1-9690-522C-3638-FCBB6973E994}"/>
              </a:ext>
            </a:extLst>
          </p:cNvPr>
          <p:cNvPicPr>
            <a:picLocks noChangeAspect="1"/>
          </p:cNvPicPr>
          <p:nvPr/>
        </p:nvPicPr>
        <p:blipFill>
          <a:blip r:embed="rId3"/>
          <a:stretch>
            <a:fillRect/>
          </a:stretch>
        </p:blipFill>
        <p:spPr>
          <a:xfrm>
            <a:off x="6321394" y="92961"/>
            <a:ext cx="4420400" cy="6672077"/>
          </a:xfrm>
          <a:prstGeom prst="rect">
            <a:avLst/>
          </a:prstGeom>
        </p:spPr>
      </p:pic>
      <p:sp>
        <p:nvSpPr>
          <p:cNvPr id="8" name="CuadroTexto 7">
            <a:extLst>
              <a:ext uri="{FF2B5EF4-FFF2-40B4-BE49-F238E27FC236}">
                <a16:creationId xmlns:a16="http://schemas.microsoft.com/office/drawing/2014/main" id="{C8EBDBB6-218D-F80B-6F79-A84F3AA1E7E5}"/>
              </a:ext>
            </a:extLst>
          </p:cNvPr>
          <p:cNvSpPr txBox="1"/>
          <p:nvPr/>
        </p:nvSpPr>
        <p:spPr>
          <a:xfrm>
            <a:off x="-202131" y="431350"/>
            <a:ext cx="2791326" cy="369332"/>
          </a:xfrm>
          <a:prstGeom prst="rect">
            <a:avLst/>
          </a:prstGeom>
          <a:noFill/>
        </p:spPr>
        <p:txBody>
          <a:bodyPr wrap="square" rtlCol="0">
            <a:spAutoFit/>
          </a:bodyPr>
          <a:lstStyle/>
          <a:p>
            <a:pPr algn="ctr"/>
            <a:r>
              <a:rPr lang="es-ES" b="1" dirty="0"/>
              <a:t>ENCUESTA</a:t>
            </a:r>
          </a:p>
        </p:txBody>
      </p:sp>
    </p:spTree>
    <p:extLst>
      <p:ext uri="{BB962C8B-B14F-4D97-AF65-F5344CB8AC3E}">
        <p14:creationId xmlns:p14="http://schemas.microsoft.com/office/powerpoint/2010/main" val="28455126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0B89A78-65A0-DFD8-2D27-13DF476965C1}"/>
              </a:ext>
            </a:extLst>
          </p:cNvPr>
          <p:cNvPicPr>
            <a:picLocks noChangeAspect="1"/>
          </p:cNvPicPr>
          <p:nvPr/>
        </p:nvPicPr>
        <p:blipFill>
          <a:blip r:embed="rId2"/>
          <a:stretch>
            <a:fillRect/>
          </a:stretch>
        </p:blipFill>
        <p:spPr>
          <a:xfrm>
            <a:off x="998128" y="967333"/>
            <a:ext cx="4411269" cy="5948203"/>
          </a:xfrm>
          <a:prstGeom prst="rect">
            <a:avLst/>
          </a:prstGeom>
        </p:spPr>
      </p:pic>
      <p:pic>
        <p:nvPicPr>
          <p:cNvPr id="7" name="Imagen 6">
            <a:extLst>
              <a:ext uri="{FF2B5EF4-FFF2-40B4-BE49-F238E27FC236}">
                <a16:creationId xmlns:a16="http://schemas.microsoft.com/office/drawing/2014/main" id="{7469FAF8-616B-4FAF-8BCE-BC111BFACA77}"/>
              </a:ext>
            </a:extLst>
          </p:cNvPr>
          <p:cNvPicPr>
            <a:picLocks noChangeAspect="1"/>
          </p:cNvPicPr>
          <p:nvPr/>
        </p:nvPicPr>
        <p:blipFill>
          <a:blip r:embed="rId3"/>
          <a:stretch>
            <a:fillRect/>
          </a:stretch>
        </p:blipFill>
        <p:spPr>
          <a:xfrm>
            <a:off x="6269254" y="431215"/>
            <a:ext cx="5046495" cy="5584573"/>
          </a:xfrm>
          <a:prstGeom prst="rect">
            <a:avLst/>
          </a:prstGeom>
        </p:spPr>
      </p:pic>
      <p:sp>
        <p:nvSpPr>
          <p:cNvPr id="8" name="CuadroTexto 7">
            <a:extLst>
              <a:ext uri="{FF2B5EF4-FFF2-40B4-BE49-F238E27FC236}">
                <a16:creationId xmlns:a16="http://schemas.microsoft.com/office/drawing/2014/main" id="{7A2157A9-1B51-F966-9EA5-A5B3E2C1CBB9}"/>
              </a:ext>
            </a:extLst>
          </p:cNvPr>
          <p:cNvSpPr txBox="1"/>
          <p:nvPr/>
        </p:nvSpPr>
        <p:spPr>
          <a:xfrm>
            <a:off x="0" y="246549"/>
            <a:ext cx="2791326" cy="369332"/>
          </a:xfrm>
          <a:prstGeom prst="rect">
            <a:avLst/>
          </a:prstGeom>
          <a:noFill/>
        </p:spPr>
        <p:txBody>
          <a:bodyPr wrap="square" rtlCol="0">
            <a:spAutoFit/>
          </a:bodyPr>
          <a:lstStyle/>
          <a:p>
            <a:pPr algn="ctr"/>
            <a:r>
              <a:rPr lang="es-ES" b="1" dirty="0"/>
              <a:t>ENTREVISTA</a:t>
            </a:r>
          </a:p>
        </p:txBody>
      </p:sp>
    </p:spTree>
    <p:extLst>
      <p:ext uri="{BB962C8B-B14F-4D97-AF65-F5344CB8AC3E}">
        <p14:creationId xmlns:p14="http://schemas.microsoft.com/office/powerpoint/2010/main" val="11611418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3D1D4F3E-FA9D-6927-8CBB-01C4B82CC7D8}"/>
              </a:ext>
            </a:extLst>
          </p:cNvPr>
          <p:cNvSpPr/>
          <p:nvPr/>
        </p:nvSpPr>
        <p:spPr>
          <a:xfrm>
            <a:off x="2106791" y="1562046"/>
            <a:ext cx="7843663" cy="923330"/>
          </a:xfrm>
          <a:prstGeom prst="rect">
            <a:avLst/>
          </a:prstGeom>
          <a:noFill/>
        </p:spPr>
        <p:txBody>
          <a:bodyPr wrap="square" lIns="91440" tIns="45720" rIns="91440" bIns="45720">
            <a:spAutoFit/>
          </a:bodyPr>
          <a:lstStyle/>
          <a:p>
            <a:pPr algn="ctr"/>
            <a:r>
              <a:rPr lang="es-E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La Encuesta y Entrevista</a:t>
            </a:r>
          </a:p>
        </p:txBody>
      </p:sp>
      <p:pic>
        <p:nvPicPr>
          <p:cNvPr id="6" name="Imagen 5">
            <a:extLst>
              <a:ext uri="{FF2B5EF4-FFF2-40B4-BE49-F238E27FC236}">
                <a16:creationId xmlns:a16="http://schemas.microsoft.com/office/drawing/2014/main" id="{39DFC024-3D8C-DB60-01C4-FB535913A3F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361747" y="2911642"/>
            <a:ext cx="3333750" cy="2286000"/>
          </a:xfrm>
          <a:prstGeom prst="rect">
            <a:avLst/>
          </a:prstGeom>
        </p:spPr>
      </p:pic>
    </p:spTree>
    <p:extLst>
      <p:ext uri="{BB962C8B-B14F-4D97-AF65-F5344CB8AC3E}">
        <p14:creationId xmlns:p14="http://schemas.microsoft.com/office/powerpoint/2010/main" val="14123025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0B87424-4CE1-CB77-7688-A22C11FFCF7E}"/>
              </a:ext>
            </a:extLst>
          </p:cNvPr>
          <p:cNvSpPr>
            <a:spLocks noGrp="1"/>
          </p:cNvSpPr>
          <p:nvPr>
            <p:ph idx="1"/>
          </p:nvPr>
        </p:nvSpPr>
        <p:spPr>
          <a:xfrm>
            <a:off x="838200" y="606392"/>
            <a:ext cx="10515600" cy="5570571"/>
          </a:xfrm>
        </p:spPr>
        <p:txBody>
          <a:bodyPr>
            <a:normAutofit/>
          </a:bodyPr>
          <a:lstStyle/>
          <a:p>
            <a:pPr marL="0" indent="0" algn="just">
              <a:buNone/>
            </a:pPr>
            <a:r>
              <a:rPr lang="es-ES" sz="2400" b="1" dirty="0"/>
              <a:t>Entrevista:</a:t>
            </a:r>
            <a:r>
              <a:rPr lang="es-ES" sz="2400" dirty="0"/>
              <a:t> </a:t>
            </a:r>
          </a:p>
          <a:p>
            <a:pPr marL="0" indent="0" algn="just">
              <a:buNone/>
            </a:pPr>
            <a:r>
              <a:rPr lang="es-ES" sz="2400" dirty="0"/>
              <a:t>La entrevista es una técnica de recolección de información en la que un entrevistador realiza preguntas a un entrevistado con el fin de obtener datos, opiniones o experiencias sobre un tema específico. Puede ser estructurada (con preguntas fijas y predefinidas), </a:t>
            </a:r>
            <a:r>
              <a:rPr lang="es-ES" sz="2400" dirty="0" err="1"/>
              <a:t>semi-estructurada</a:t>
            </a:r>
            <a:r>
              <a:rPr lang="es-ES" sz="2400" dirty="0"/>
              <a:t> (con una guía de temas pero flexibilidad para profundizar según las respuestas) o no estructurada (sin un guion definido, permitiendo un flujo más libre de la conversación). </a:t>
            </a:r>
          </a:p>
          <a:p>
            <a:pPr marL="0" indent="0" algn="just">
              <a:buNone/>
            </a:pPr>
            <a:r>
              <a:rPr lang="es-ES" sz="2400" b="1" dirty="0"/>
              <a:t>Las entrevistas se utilizan ampliamente en investigaciones cualitativas.</a:t>
            </a:r>
          </a:p>
        </p:txBody>
      </p:sp>
      <p:pic>
        <p:nvPicPr>
          <p:cNvPr id="5" name="Imagen 4">
            <a:extLst>
              <a:ext uri="{FF2B5EF4-FFF2-40B4-BE49-F238E27FC236}">
                <a16:creationId xmlns:a16="http://schemas.microsoft.com/office/drawing/2014/main" id="{645F884A-9DBB-E6C5-A5BF-74BDF13DCDD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287143" y="3775459"/>
            <a:ext cx="3617714" cy="2603634"/>
          </a:xfrm>
          <a:prstGeom prst="rect">
            <a:avLst/>
          </a:prstGeom>
        </p:spPr>
      </p:pic>
    </p:spTree>
    <p:extLst>
      <p:ext uri="{BB962C8B-B14F-4D97-AF65-F5344CB8AC3E}">
        <p14:creationId xmlns:p14="http://schemas.microsoft.com/office/powerpoint/2010/main" val="42568223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C526B8E-332F-C341-3420-036AB9DE6327}"/>
              </a:ext>
            </a:extLst>
          </p:cNvPr>
          <p:cNvSpPr>
            <a:spLocks noGrp="1"/>
          </p:cNvSpPr>
          <p:nvPr>
            <p:ph idx="1"/>
          </p:nvPr>
        </p:nvSpPr>
        <p:spPr>
          <a:xfrm>
            <a:off x="838200" y="510139"/>
            <a:ext cx="10515600" cy="5637948"/>
          </a:xfrm>
        </p:spPr>
        <p:txBody>
          <a:bodyPr>
            <a:normAutofit/>
          </a:bodyPr>
          <a:lstStyle/>
          <a:p>
            <a:pPr marL="0" indent="0" algn="just">
              <a:buNone/>
            </a:pPr>
            <a:endParaRPr lang="es-ES" sz="2400" b="1" dirty="0"/>
          </a:p>
          <a:p>
            <a:pPr marL="0" indent="0" algn="just">
              <a:buNone/>
            </a:pPr>
            <a:r>
              <a:rPr lang="es-ES" sz="2400" b="1" dirty="0"/>
              <a:t>Encuesta:</a:t>
            </a:r>
            <a:r>
              <a:rPr lang="es-ES" sz="2400" dirty="0"/>
              <a:t> </a:t>
            </a:r>
          </a:p>
          <a:p>
            <a:pPr marL="0" indent="0" algn="just">
              <a:buNone/>
            </a:pPr>
            <a:r>
              <a:rPr lang="es-ES" sz="2400" dirty="0"/>
              <a:t>La encuesta es una herramienta de recolección de datos basada en preguntas formuladas de manera estructurada y estandarizada, generalmente a una muestra representativa de una población. Se utiliza para obtener información cuantitativa sobre diversos temas, como opiniones, comportamientos, actitudes, etc. Las encuestas pueden ser administradas de manera presencial, por correo electrónico o en línea. </a:t>
            </a:r>
          </a:p>
          <a:p>
            <a:pPr marL="0" indent="0" algn="just">
              <a:buNone/>
            </a:pPr>
            <a:r>
              <a:rPr lang="es-ES" sz="2400" dirty="0"/>
              <a:t>Es comúnmente utilizada en estudios cuantitativos</a:t>
            </a:r>
          </a:p>
        </p:txBody>
      </p:sp>
      <p:pic>
        <p:nvPicPr>
          <p:cNvPr id="5" name="Imagen 4">
            <a:extLst>
              <a:ext uri="{FF2B5EF4-FFF2-40B4-BE49-F238E27FC236}">
                <a16:creationId xmlns:a16="http://schemas.microsoft.com/office/drawing/2014/main" id="{18E21CD9-C6DB-8368-1217-DFD82F6F02D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385911" y="4272597"/>
            <a:ext cx="3420177" cy="2075264"/>
          </a:xfrm>
          <a:prstGeom prst="rect">
            <a:avLst/>
          </a:prstGeom>
        </p:spPr>
      </p:pic>
    </p:spTree>
    <p:extLst>
      <p:ext uri="{BB962C8B-B14F-4D97-AF65-F5344CB8AC3E}">
        <p14:creationId xmlns:p14="http://schemas.microsoft.com/office/powerpoint/2010/main" val="24052025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DEB26467-7BFA-A3E1-08B0-AA3C62F54DC8}"/>
              </a:ext>
            </a:extLst>
          </p:cNvPr>
          <p:cNvSpPr txBox="1"/>
          <p:nvPr/>
        </p:nvSpPr>
        <p:spPr>
          <a:xfrm>
            <a:off x="1568917" y="1588168"/>
            <a:ext cx="9259503" cy="1569660"/>
          </a:xfrm>
          <a:prstGeom prst="rect">
            <a:avLst/>
          </a:prstGeom>
          <a:noFill/>
        </p:spPr>
        <p:txBody>
          <a:bodyPr wrap="square">
            <a:spAutoFit/>
          </a:bodyPr>
          <a:lstStyle/>
          <a:p>
            <a:pPr algn="just"/>
            <a:r>
              <a:rPr lang="es-ES" sz="2400" dirty="0"/>
              <a:t>Las preguntas realizadas en una encuesta pueden ser, abiertas, cerradas y mixtas, siempre deben acompañarse de sus respectivas instrucciones, las cuales, al decir de Hernández et al. (2006) “… son tan importantes como las propias preguntas”</a:t>
            </a:r>
          </a:p>
        </p:txBody>
      </p:sp>
      <p:pic>
        <p:nvPicPr>
          <p:cNvPr id="12" name="Imagen 11">
            <a:extLst>
              <a:ext uri="{FF2B5EF4-FFF2-40B4-BE49-F238E27FC236}">
                <a16:creationId xmlns:a16="http://schemas.microsoft.com/office/drawing/2014/main" id="{1B256CB0-F0FD-35C6-FBAA-2582227271F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674668" y="3821630"/>
            <a:ext cx="3048000" cy="1813560"/>
          </a:xfrm>
          <a:prstGeom prst="rect">
            <a:avLst/>
          </a:prstGeom>
        </p:spPr>
      </p:pic>
    </p:spTree>
    <p:extLst>
      <p:ext uri="{BB962C8B-B14F-4D97-AF65-F5344CB8AC3E}">
        <p14:creationId xmlns:p14="http://schemas.microsoft.com/office/powerpoint/2010/main" val="7009485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FD0846D-10CB-BCEF-EDFD-8E4937653673}"/>
              </a:ext>
            </a:extLst>
          </p:cNvPr>
          <p:cNvSpPr>
            <a:spLocks noGrp="1"/>
          </p:cNvSpPr>
          <p:nvPr>
            <p:ph idx="1"/>
          </p:nvPr>
        </p:nvSpPr>
        <p:spPr>
          <a:xfrm>
            <a:off x="761198" y="211755"/>
            <a:ext cx="10515600" cy="5281814"/>
          </a:xfrm>
        </p:spPr>
        <p:txBody>
          <a:bodyPr>
            <a:normAutofit/>
          </a:bodyPr>
          <a:lstStyle/>
          <a:p>
            <a:pPr marL="0" indent="0" algn="just">
              <a:buNone/>
            </a:pPr>
            <a:endParaRPr lang="es-ES" sz="2400" b="1" dirty="0"/>
          </a:p>
          <a:p>
            <a:pPr marL="0" indent="0" algn="just">
              <a:buNone/>
            </a:pPr>
            <a:endParaRPr lang="es-ES" sz="2400" b="1" dirty="0"/>
          </a:p>
          <a:p>
            <a:pPr marL="0" indent="0" algn="just">
              <a:buNone/>
            </a:pPr>
            <a:r>
              <a:rPr lang="es-ES" sz="2400" b="1" dirty="0"/>
              <a:t>Pregunta Respuesta Cerrada:</a:t>
            </a:r>
          </a:p>
          <a:p>
            <a:pPr marL="0" indent="0" algn="just">
              <a:buNone/>
            </a:pPr>
            <a:r>
              <a:rPr lang="es-ES" sz="2400" dirty="0"/>
              <a:t>Las preguntas cerradas son aquellas que ofrecen opciones de respuesta limitadas, generalmente "sí" o "no", o bien una lista de opciones específicas. Estas preguntas son útiles para obtener datos precisos y cuantificables o para confirmar información concreta, sin embargo limitan la profundidad de la respuesta.</a:t>
            </a:r>
          </a:p>
        </p:txBody>
      </p:sp>
      <p:pic>
        <p:nvPicPr>
          <p:cNvPr id="5" name="Imagen 4">
            <a:extLst>
              <a:ext uri="{FF2B5EF4-FFF2-40B4-BE49-F238E27FC236}">
                <a16:creationId xmlns:a16="http://schemas.microsoft.com/office/drawing/2014/main" id="{04C5A833-2CFA-66F9-7884-95A5845D9F7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011328" y="3512290"/>
            <a:ext cx="4015339" cy="2323877"/>
          </a:xfrm>
          <a:prstGeom prst="rect">
            <a:avLst/>
          </a:prstGeom>
        </p:spPr>
      </p:pic>
    </p:spTree>
    <p:extLst>
      <p:ext uri="{BB962C8B-B14F-4D97-AF65-F5344CB8AC3E}">
        <p14:creationId xmlns:p14="http://schemas.microsoft.com/office/powerpoint/2010/main" val="33900912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3884E95D-5581-6270-A524-5EAF9E53B8D7}"/>
              </a:ext>
            </a:extLst>
          </p:cNvPr>
          <p:cNvSpPr txBox="1"/>
          <p:nvPr/>
        </p:nvSpPr>
        <p:spPr>
          <a:xfrm>
            <a:off x="811730" y="797510"/>
            <a:ext cx="10568539" cy="4524315"/>
          </a:xfrm>
          <a:prstGeom prst="rect">
            <a:avLst/>
          </a:prstGeom>
          <a:noFill/>
        </p:spPr>
        <p:txBody>
          <a:bodyPr wrap="square">
            <a:spAutoFit/>
          </a:bodyPr>
          <a:lstStyle/>
          <a:p>
            <a:pPr algn="just"/>
            <a:endParaRPr lang="es-ES" sz="2400" dirty="0"/>
          </a:p>
          <a:p>
            <a:pPr algn="just"/>
            <a:r>
              <a:rPr lang="es-ES" sz="2400" b="1" dirty="0"/>
              <a:t>¿Cree que el aumento de penas, es positivo o negativo?</a:t>
            </a:r>
          </a:p>
          <a:p>
            <a:pPr algn="just"/>
            <a:endParaRPr lang="es-ES" sz="2400" dirty="0"/>
          </a:p>
          <a:p>
            <a:pPr algn="just"/>
            <a:r>
              <a:rPr lang="es-ES" sz="2400" dirty="0"/>
              <a:t>(Marque su respuesta con una X). </a:t>
            </a:r>
          </a:p>
          <a:p>
            <a:pPr algn="just"/>
            <a:r>
              <a:rPr lang="es-ES" sz="2400" dirty="0"/>
              <a:t>Positivo ___ </a:t>
            </a:r>
          </a:p>
          <a:p>
            <a:pPr algn="just"/>
            <a:r>
              <a:rPr lang="es-ES" sz="2400" dirty="0"/>
              <a:t>Ni positivo ni negativo ___ </a:t>
            </a:r>
          </a:p>
          <a:p>
            <a:pPr algn="just"/>
            <a:r>
              <a:rPr lang="es-ES" sz="2400" dirty="0"/>
              <a:t>Negativo ___ </a:t>
            </a:r>
          </a:p>
          <a:p>
            <a:pPr algn="just"/>
            <a:r>
              <a:rPr lang="es-ES" sz="2400" dirty="0"/>
              <a:t>No sabría decir ___ </a:t>
            </a:r>
          </a:p>
          <a:p>
            <a:pPr algn="just"/>
            <a:endParaRPr lang="es-ES" sz="2400" dirty="0"/>
          </a:p>
          <a:p>
            <a:pPr algn="just"/>
            <a:r>
              <a:rPr lang="es-ES" sz="2400" dirty="0"/>
              <a:t>Nótese en este ejemplo que, junto a las respuestas esperadas (Positivo o Negativo), existen dos posibles respuestas más (Ni positivo ni negativo y No sabría decir). Con ello se cubren todas las posibles respuestas que desee dar el encuestado. </a:t>
            </a:r>
          </a:p>
        </p:txBody>
      </p:sp>
    </p:spTree>
    <p:extLst>
      <p:ext uri="{BB962C8B-B14F-4D97-AF65-F5344CB8AC3E}">
        <p14:creationId xmlns:p14="http://schemas.microsoft.com/office/powerpoint/2010/main" val="4057879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DA6F0E0D-4917-E9AD-45A0-2222F726A999}"/>
              </a:ext>
            </a:extLst>
          </p:cNvPr>
          <p:cNvSpPr txBox="1"/>
          <p:nvPr/>
        </p:nvSpPr>
        <p:spPr>
          <a:xfrm>
            <a:off x="808523" y="567094"/>
            <a:ext cx="10751418" cy="5723811"/>
          </a:xfrm>
          <a:prstGeom prst="rect">
            <a:avLst/>
          </a:prstGeom>
          <a:noFill/>
        </p:spPr>
        <p:txBody>
          <a:bodyPr wrap="square">
            <a:spAutoFit/>
          </a:bodyPr>
          <a:lstStyle/>
          <a:p>
            <a:pPr marL="539115" algn="just">
              <a:lnSpc>
                <a:spcPct val="115000"/>
              </a:lnSpc>
            </a:pPr>
            <a:r>
              <a:rPr lang="es-ES" sz="2000" dirty="0">
                <a:effectLst/>
                <a:latin typeface="Century Gothic" panose="020B0502020202020204" pitchFamily="34" charset="0"/>
                <a:ea typeface="Tahoma" panose="020B0604030504040204" pitchFamily="34" charset="0"/>
              </a:rPr>
              <a:t>Su estructura es la siguiente:  </a:t>
            </a:r>
          </a:p>
          <a:p>
            <a:pPr marL="342900" lvl="0" indent="-342900">
              <a:lnSpc>
                <a:spcPct val="115000"/>
              </a:lnSpc>
              <a:buFont typeface="Wingdings" panose="05000000000000000000" pitchFamily="2" charset="2"/>
              <a:buChar char=""/>
            </a:pPr>
            <a:r>
              <a:rPr lang="es-ES" sz="2000" dirty="0">
                <a:effectLst/>
                <a:latin typeface="Century Gothic" panose="020B0502020202020204" pitchFamily="34" charset="0"/>
                <a:ea typeface="Tahoma" panose="020B0604030504040204" pitchFamily="34" charset="0"/>
              </a:rPr>
              <a:t>Autor (es)</a:t>
            </a:r>
          </a:p>
          <a:p>
            <a:pPr marL="342900" lvl="0" indent="-342900">
              <a:lnSpc>
                <a:spcPct val="115000"/>
              </a:lnSpc>
              <a:buFont typeface="Wingdings" panose="05000000000000000000" pitchFamily="2" charset="2"/>
              <a:buChar char=""/>
            </a:pPr>
            <a:r>
              <a:rPr lang="es-ES" sz="2000" dirty="0">
                <a:effectLst/>
                <a:latin typeface="Century Gothic" panose="020B0502020202020204" pitchFamily="34" charset="0"/>
                <a:ea typeface="Tahoma" panose="020B0604030504040204" pitchFamily="34" charset="0"/>
              </a:rPr>
              <a:t>País</a:t>
            </a:r>
          </a:p>
          <a:p>
            <a:pPr marL="342900" lvl="0" indent="-342900">
              <a:lnSpc>
                <a:spcPct val="115000"/>
              </a:lnSpc>
              <a:buFont typeface="Wingdings" panose="05000000000000000000" pitchFamily="2" charset="2"/>
              <a:buChar char=""/>
            </a:pPr>
            <a:r>
              <a:rPr lang="es-ES" sz="2000" dirty="0">
                <a:effectLst/>
                <a:latin typeface="Century Gothic" panose="020B0502020202020204" pitchFamily="34" charset="0"/>
                <a:ea typeface="Tahoma" panose="020B0604030504040204" pitchFamily="34" charset="0"/>
              </a:rPr>
              <a:t>Objetivo del estudio</a:t>
            </a:r>
          </a:p>
          <a:p>
            <a:pPr marL="342900" lvl="0" indent="-342900">
              <a:lnSpc>
                <a:spcPct val="115000"/>
              </a:lnSpc>
              <a:buFont typeface="Wingdings" panose="05000000000000000000" pitchFamily="2" charset="2"/>
              <a:buChar char=""/>
            </a:pPr>
            <a:r>
              <a:rPr lang="es-ES" sz="2000" dirty="0">
                <a:effectLst/>
                <a:latin typeface="Century Gothic" panose="020B0502020202020204" pitchFamily="34" charset="0"/>
                <a:ea typeface="Tahoma" panose="020B0604030504040204" pitchFamily="34" charset="0"/>
              </a:rPr>
              <a:t>Muestra trabajada</a:t>
            </a:r>
          </a:p>
          <a:p>
            <a:pPr marL="342900" lvl="0" indent="-342900">
              <a:lnSpc>
                <a:spcPct val="115000"/>
              </a:lnSpc>
              <a:buFont typeface="Wingdings" panose="05000000000000000000" pitchFamily="2" charset="2"/>
              <a:buChar char=""/>
            </a:pPr>
            <a:r>
              <a:rPr lang="es-ES" sz="2000" dirty="0">
                <a:effectLst/>
                <a:latin typeface="Century Gothic" panose="020B0502020202020204" pitchFamily="34" charset="0"/>
                <a:ea typeface="Tahoma" panose="020B0604030504040204" pitchFamily="34" charset="0"/>
              </a:rPr>
              <a:t>Resultados</a:t>
            </a:r>
          </a:p>
          <a:p>
            <a:pPr marL="342900" lvl="0" indent="-342900">
              <a:lnSpc>
                <a:spcPct val="115000"/>
              </a:lnSpc>
              <a:buFont typeface="Wingdings" panose="05000000000000000000" pitchFamily="2" charset="2"/>
              <a:buChar char=""/>
            </a:pPr>
            <a:r>
              <a:rPr lang="es-ES" sz="2000" dirty="0">
                <a:effectLst/>
                <a:latin typeface="Century Gothic" panose="020B0502020202020204" pitchFamily="34" charset="0"/>
                <a:ea typeface="Tahoma" panose="020B0604030504040204" pitchFamily="34" charset="0"/>
              </a:rPr>
              <a:t>Conclusión del estudio</a:t>
            </a:r>
          </a:p>
          <a:p>
            <a:pPr marL="457200">
              <a:lnSpc>
                <a:spcPct val="115000"/>
              </a:lnSpc>
            </a:pPr>
            <a:r>
              <a:rPr lang="es-ES" sz="2000" dirty="0">
                <a:effectLst/>
                <a:latin typeface="Century Gothic" panose="020B0502020202020204" pitchFamily="34" charset="0"/>
                <a:ea typeface="Tahoma" panose="020B0604030504040204" pitchFamily="34" charset="0"/>
              </a:rPr>
              <a:t> </a:t>
            </a:r>
          </a:p>
          <a:p>
            <a:pPr marL="539115">
              <a:lnSpc>
                <a:spcPct val="115000"/>
              </a:lnSpc>
            </a:pPr>
            <a:r>
              <a:rPr lang="es-ES" sz="2000" i="1" dirty="0">
                <a:effectLst/>
                <a:latin typeface="Century Gothic" panose="020B0502020202020204" pitchFamily="34" charset="0"/>
                <a:ea typeface="Tahoma" panose="020B0604030504040204" pitchFamily="34" charset="0"/>
              </a:rPr>
              <a:t>Ejemplo: </a:t>
            </a:r>
            <a:endParaRPr lang="es-ES" sz="2000" dirty="0">
              <a:latin typeface="Century Gothic" panose="020B0502020202020204" pitchFamily="34" charset="0"/>
              <a:ea typeface="Tahoma" panose="020B0604030504040204" pitchFamily="34" charset="0"/>
            </a:endParaRPr>
          </a:p>
          <a:p>
            <a:pPr marL="539115">
              <a:lnSpc>
                <a:spcPct val="115000"/>
              </a:lnSpc>
            </a:pPr>
            <a:r>
              <a:rPr lang="es-ES" sz="2000" i="1" dirty="0">
                <a:effectLst/>
                <a:latin typeface="Century Gothic" panose="020B0502020202020204" pitchFamily="34" charset="0"/>
                <a:ea typeface="Tahoma" panose="020B0604030504040204" pitchFamily="34" charset="0"/>
              </a:rPr>
              <a:t>Respecto del tema “………….” no se han realizados trabajos investigativos iguales; sin embargo, existen algunos similares al que se pretende realizar, cuyas conclusiones más importantes son las siguientes:</a:t>
            </a:r>
            <a:endParaRPr lang="es-ES" sz="2000" dirty="0">
              <a:latin typeface="Century Gothic" panose="020B0502020202020204" pitchFamily="34" charset="0"/>
              <a:ea typeface="Tahoma" panose="020B0604030504040204" pitchFamily="34" charset="0"/>
            </a:endParaRPr>
          </a:p>
          <a:p>
            <a:pPr marL="539115">
              <a:lnSpc>
                <a:spcPct val="115000"/>
              </a:lnSpc>
            </a:pPr>
            <a:endParaRPr lang="es-ES" sz="2000" i="1" dirty="0">
              <a:effectLst/>
              <a:latin typeface="Century Gothic" panose="020B0502020202020204" pitchFamily="34" charset="0"/>
              <a:ea typeface="Tahoma" panose="020B0604030504040204" pitchFamily="34" charset="0"/>
            </a:endParaRPr>
          </a:p>
          <a:p>
            <a:pPr marL="539115">
              <a:lnSpc>
                <a:spcPct val="115000"/>
              </a:lnSpc>
            </a:pPr>
            <a:r>
              <a:rPr lang="es-ES" sz="2000" i="1" dirty="0">
                <a:effectLst/>
                <a:latin typeface="Century Gothic" panose="020B0502020202020204" pitchFamily="34" charset="0"/>
                <a:ea typeface="Calibri" panose="020F0502020204030204" pitchFamily="34" charset="0"/>
              </a:rPr>
              <a:t>Luis Arturo Pérez Maldonado, en el año 2019, para obtener el título de Título de         Abogado, en la Universidad……… realizó un trabajo investigativo titulado:“…….”, concluye el mismo señalando que:</a:t>
            </a:r>
            <a:endParaRPr lang="es-ES" sz="2000" dirty="0">
              <a:latin typeface="Century Gothic" panose="020B0502020202020204" pitchFamily="34" charset="0"/>
            </a:endParaRPr>
          </a:p>
        </p:txBody>
      </p:sp>
    </p:spTree>
    <p:extLst>
      <p:ext uri="{BB962C8B-B14F-4D97-AF65-F5344CB8AC3E}">
        <p14:creationId xmlns:p14="http://schemas.microsoft.com/office/powerpoint/2010/main" val="28971285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241BB47-60CB-44D2-E0B5-FBA5FB5AC10D}"/>
              </a:ext>
            </a:extLst>
          </p:cNvPr>
          <p:cNvSpPr>
            <a:spLocks noGrp="1"/>
          </p:cNvSpPr>
          <p:nvPr>
            <p:ph idx="1"/>
          </p:nvPr>
        </p:nvSpPr>
        <p:spPr>
          <a:xfrm>
            <a:off x="838200" y="741145"/>
            <a:ext cx="10515600" cy="5435818"/>
          </a:xfrm>
        </p:spPr>
        <p:txBody>
          <a:bodyPr>
            <a:normAutofit/>
          </a:bodyPr>
          <a:lstStyle/>
          <a:p>
            <a:pPr marL="0" indent="0" algn="just">
              <a:buNone/>
            </a:pPr>
            <a:r>
              <a:rPr lang="es-ES" sz="2400" b="1" dirty="0"/>
              <a:t> Pregunta respuesta abierta: </a:t>
            </a:r>
          </a:p>
          <a:p>
            <a:pPr marL="0" indent="0" algn="just">
              <a:buNone/>
            </a:pPr>
            <a:r>
              <a:rPr lang="es-ES" sz="2400" dirty="0"/>
              <a:t>Las preguntas abiertas son aquellas que permiten una respuesta extensa y no están limitadas a opciones específicas. Están diseñadas para explorar ideas, opiniones o razonamientos profundos, y no se responden con un simple "sí" o "no". Estas preguntas son útiles para obtener información detallada y para comprender la perspectiva de la problemática consultada.</a:t>
            </a:r>
          </a:p>
        </p:txBody>
      </p:sp>
    </p:spTree>
    <p:extLst>
      <p:ext uri="{BB962C8B-B14F-4D97-AF65-F5344CB8AC3E}">
        <p14:creationId xmlns:p14="http://schemas.microsoft.com/office/powerpoint/2010/main" val="4177711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203FC7BC-69A9-A052-F2B4-F3EAFE723DEA}"/>
              </a:ext>
            </a:extLst>
          </p:cNvPr>
          <p:cNvSpPr txBox="1"/>
          <p:nvPr/>
        </p:nvSpPr>
        <p:spPr>
          <a:xfrm>
            <a:off x="1191125" y="1191201"/>
            <a:ext cx="9579543" cy="2677656"/>
          </a:xfrm>
          <a:prstGeom prst="rect">
            <a:avLst/>
          </a:prstGeom>
          <a:noFill/>
        </p:spPr>
        <p:txBody>
          <a:bodyPr wrap="square">
            <a:spAutoFit/>
          </a:bodyPr>
          <a:lstStyle/>
          <a:p>
            <a:pPr algn="just"/>
            <a:endParaRPr lang="es-ES" sz="2400" dirty="0"/>
          </a:p>
          <a:p>
            <a:pPr algn="just"/>
            <a:r>
              <a:rPr lang="es-ES" sz="2400" b="1" dirty="0"/>
              <a:t>Desde su punto de vista, ¿cómo definiría a la acción de protección en la legislación ecuatoriana?</a:t>
            </a:r>
          </a:p>
          <a:p>
            <a:pPr algn="just"/>
            <a:endParaRPr lang="es-ES" sz="2400" dirty="0"/>
          </a:p>
          <a:p>
            <a:pPr algn="just"/>
            <a:r>
              <a:rPr lang="es-ES" sz="2400" dirty="0"/>
              <a:t>Nótese en este ejemplo que, este tipo de pregunta, presenta como ventaja fundamental, la amplitud de opiniones que permite obtener; y como desventaja, que se dificulta su proceso de medición.</a:t>
            </a:r>
          </a:p>
        </p:txBody>
      </p:sp>
    </p:spTree>
    <p:extLst>
      <p:ext uri="{BB962C8B-B14F-4D97-AF65-F5344CB8AC3E}">
        <p14:creationId xmlns:p14="http://schemas.microsoft.com/office/powerpoint/2010/main" val="34077204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AFB07AB-0FFF-24CE-26F9-79EB5D02EC41}"/>
              </a:ext>
            </a:extLst>
          </p:cNvPr>
          <p:cNvSpPr>
            <a:spLocks noGrp="1"/>
          </p:cNvSpPr>
          <p:nvPr>
            <p:ph idx="1"/>
          </p:nvPr>
        </p:nvSpPr>
        <p:spPr>
          <a:xfrm>
            <a:off x="838200" y="577516"/>
            <a:ext cx="10515600" cy="5599447"/>
          </a:xfrm>
        </p:spPr>
        <p:txBody>
          <a:bodyPr/>
          <a:lstStyle/>
          <a:p>
            <a:pPr marL="0" indent="0" algn="just">
              <a:buNone/>
            </a:pPr>
            <a:r>
              <a:rPr lang="es-ES" sz="2800" dirty="0"/>
              <a:t> </a:t>
            </a:r>
            <a:r>
              <a:rPr lang="es-ES" sz="2800" b="1" dirty="0"/>
              <a:t>Pregunta respuesta mixta: </a:t>
            </a:r>
          </a:p>
          <a:p>
            <a:pPr marL="0" indent="0" algn="just">
              <a:buNone/>
            </a:pPr>
            <a:r>
              <a:rPr lang="es-ES" dirty="0"/>
              <a:t>Combinan elementos de preguntas abiertas y cerradas, permitiendo una respuesta específica seguida de una explicación o detalle adicional. Estas preguntas son útiles cuando se necesita una respuesta precisa y, al mismo tiempo, se busca comprender el razonamiento o contexto detrás de ella.</a:t>
            </a:r>
          </a:p>
        </p:txBody>
      </p:sp>
      <p:pic>
        <p:nvPicPr>
          <p:cNvPr id="5" name="Imagen 4">
            <a:extLst>
              <a:ext uri="{FF2B5EF4-FFF2-40B4-BE49-F238E27FC236}">
                <a16:creationId xmlns:a16="http://schemas.microsoft.com/office/drawing/2014/main" id="{73E47A15-25D6-8FA2-D3F8-B2DE7C11CCE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859730" y="3377239"/>
            <a:ext cx="4100362" cy="2972762"/>
          </a:xfrm>
          <a:prstGeom prst="rect">
            <a:avLst/>
          </a:prstGeom>
        </p:spPr>
      </p:pic>
    </p:spTree>
    <p:extLst>
      <p:ext uri="{BB962C8B-B14F-4D97-AF65-F5344CB8AC3E}">
        <p14:creationId xmlns:p14="http://schemas.microsoft.com/office/powerpoint/2010/main" val="3993758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EFD1315-51EC-00C2-ACCB-1E7726FC2854}"/>
              </a:ext>
            </a:extLst>
          </p:cNvPr>
          <p:cNvSpPr txBox="1"/>
          <p:nvPr/>
        </p:nvSpPr>
        <p:spPr>
          <a:xfrm>
            <a:off x="652914" y="875901"/>
            <a:ext cx="10886172" cy="2308324"/>
          </a:xfrm>
          <a:prstGeom prst="rect">
            <a:avLst/>
          </a:prstGeom>
          <a:noFill/>
        </p:spPr>
        <p:txBody>
          <a:bodyPr wrap="square">
            <a:spAutoFit/>
          </a:bodyPr>
          <a:lstStyle/>
          <a:p>
            <a:pPr algn="just"/>
            <a:endParaRPr lang="es-ES" sz="2400" dirty="0"/>
          </a:p>
          <a:p>
            <a:pPr algn="just"/>
            <a:r>
              <a:rPr lang="es-ES" sz="2400" b="1" dirty="0"/>
              <a:t>¿Cree usted que la sentencia fue justa según el principio de equidad? ¿Por qué? </a:t>
            </a:r>
          </a:p>
          <a:p>
            <a:pPr algn="just"/>
            <a:r>
              <a:rPr lang="es-ES" sz="2400" dirty="0"/>
              <a:t>(Marque su respuesta con una X). </a:t>
            </a:r>
          </a:p>
          <a:p>
            <a:pPr algn="just"/>
            <a:r>
              <a:rPr lang="es-ES" sz="2400" dirty="0"/>
              <a:t>Si ___ </a:t>
            </a:r>
          </a:p>
          <a:p>
            <a:pPr algn="just"/>
            <a:r>
              <a:rPr lang="es-ES" sz="2400" dirty="0"/>
              <a:t>No ___</a:t>
            </a:r>
          </a:p>
          <a:p>
            <a:pPr algn="just"/>
            <a:r>
              <a:rPr lang="es-ES" sz="2400" dirty="0"/>
              <a:t>Razón: </a:t>
            </a:r>
          </a:p>
        </p:txBody>
      </p:sp>
    </p:spTree>
    <p:extLst>
      <p:ext uri="{BB962C8B-B14F-4D97-AF65-F5344CB8AC3E}">
        <p14:creationId xmlns:p14="http://schemas.microsoft.com/office/powerpoint/2010/main" val="25568018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DD701258-1A10-13BD-DA33-79611501B8D9}"/>
              </a:ext>
            </a:extLst>
          </p:cNvPr>
          <p:cNvSpPr txBox="1"/>
          <p:nvPr/>
        </p:nvSpPr>
        <p:spPr>
          <a:xfrm>
            <a:off x="1568918" y="1097281"/>
            <a:ext cx="8912994" cy="1569660"/>
          </a:xfrm>
          <a:prstGeom prst="rect">
            <a:avLst/>
          </a:prstGeom>
          <a:noFill/>
        </p:spPr>
        <p:txBody>
          <a:bodyPr wrap="square">
            <a:spAutoFit/>
          </a:bodyPr>
          <a:lstStyle/>
          <a:p>
            <a:pPr algn="ctr"/>
            <a:r>
              <a:rPr lang="es-ES" sz="2400" b="1" dirty="0"/>
              <a:t>La guía de la entrevista</a:t>
            </a:r>
          </a:p>
          <a:p>
            <a:pPr algn="ctr"/>
            <a:endParaRPr lang="es-ES" sz="2400" b="1" dirty="0"/>
          </a:p>
          <a:p>
            <a:r>
              <a:rPr lang="es-ES" sz="2400" dirty="0"/>
              <a:t>Constituye el instrumento metodológico que permite la aplicación del método en la práctica. </a:t>
            </a:r>
          </a:p>
        </p:txBody>
      </p:sp>
      <p:sp>
        <p:nvSpPr>
          <p:cNvPr id="7" name="CuadroTexto 6">
            <a:extLst>
              <a:ext uri="{FF2B5EF4-FFF2-40B4-BE49-F238E27FC236}">
                <a16:creationId xmlns:a16="http://schemas.microsoft.com/office/drawing/2014/main" id="{5CB4DAAC-96F0-98EC-8368-D49875543156}"/>
              </a:ext>
            </a:extLst>
          </p:cNvPr>
          <p:cNvSpPr txBox="1"/>
          <p:nvPr/>
        </p:nvSpPr>
        <p:spPr>
          <a:xfrm>
            <a:off x="2230254" y="3174005"/>
            <a:ext cx="7731492" cy="2677656"/>
          </a:xfrm>
          <a:prstGeom prst="rect">
            <a:avLst/>
          </a:prstGeom>
          <a:noFill/>
        </p:spPr>
        <p:txBody>
          <a:bodyPr wrap="square">
            <a:spAutoFit/>
          </a:bodyPr>
          <a:lstStyle/>
          <a:p>
            <a:pPr algn="just"/>
            <a:r>
              <a:rPr lang="es-ES" sz="2400" dirty="0"/>
              <a:t>Una guía de entrevista estructurada, podrían contemplar los siguientes componentes: </a:t>
            </a:r>
          </a:p>
          <a:p>
            <a:pPr algn="just"/>
            <a:endParaRPr lang="es-ES" sz="2400" dirty="0"/>
          </a:p>
          <a:p>
            <a:pPr algn="just"/>
            <a:r>
              <a:rPr lang="es-ES" sz="2400" dirty="0"/>
              <a:t>1. Título.</a:t>
            </a:r>
          </a:p>
          <a:p>
            <a:pPr algn="just"/>
            <a:r>
              <a:rPr lang="es-ES" sz="2400" dirty="0"/>
              <a:t>2. Objetivo.</a:t>
            </a:r>
          </a:p>
          <a:p>
            <a:pPr algn="just"/>
            <a:r>
              <a:rPr lang="es-ES" sz="2400" dirty="0"/>
              <a:t>3. Introducción.</a:t>
            </a:r>
          </a:p>
          <a:p>
            <a:pPr algn="just"/>
            <a:r>
              <a:rPr lang="es-ES" sz="2400" dirty="0"/>
              <a:t>4. Sistema de preguntas.</a:t>
            </a:r>
          </a:p>
        </p:txBody>
      </p:sp>
    </p:spTree>
    <p:extLst>
      <p:ext uri="{BB962C8B-B14F-4D97-AF65-F5344CB8AC3E}">
        <p14:creationId xmlns:p14="http://schemas.microsoft.com/office/powerpoint/2010/main" val="13116318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743AD7F1-DAAA-8A79-BB87-84DF5FCCB6A5}"/>
              </a:ext>
            </a:extLst>
          </p:cNvPr>
          <p:cNvSpPr txBox="1"/>
          <p:nvPr/>
        </p:nvSpPr>
        <p:spPr>
          <a:xfrm>
            <a:off x="1623862" y="48751"/>
            <a:ext cx="8633861" cy="3785652"/>
          </a:xfrm>
          <a:prstGeom prst="rect">
            <a:avLst/>
          </a:prstGeom>
          <a:noFill/>
        </p:spPr>
        <p:txBody>
          <a:bodyPr wrap="square">
            <a:spAutoFit/>
          </a:bodyPr>
          <a:lstStyle/>
          <a:p>
            <a:pPr algn="just"/>
            <a:r>
              <a:rPr lang="es-ES" sz="2400" b="1" dirty="0"/>
              <a:t>Título:</a:t>
            </a:r>
          </a:p>
          <a:p>
            <a:pPr algn="just"/>
            <a:endParaRPr lang="es-ES" sz="2400" b="1" dirty="0"/>
          </a:p>
          <a:p>
            <a:pPr marL="342900" indent="-342900" algn="just">
              <a:buAutoNum type="alphaLcParenR"/>
            </a:pPr>
            <a:r>
              <a:rPr lang="es-ES" sz="2400" b="1" dirty="0"/>
              <a:t>Guía de Entrevista</a:t>
            </a:r>
          </a:p>
          <a:p>
            <a:pPr algn="just"/>
            <a:endParaRPr lang="es-ES" sz="2400" b="1" dirty="0"/>
          </a:p>
          <a:p>
            <a:pPr algn="just"/>
            <a:r>
              <a:rPr lang="es-ES" sz="2400" b="1" dirty="0"/>
              <a:t>b) Guía de Entrevista a Docentes Especializados en Derecho Constitucional con Conocimiento sobre el Control de Convencionalidad.</a:t>
            </a:r>
          </a:p>
          <a:p>
            <a:pPr algn="just"/>
            <a:endParaRPr lang="es-ES" sz="2400" dirty="0"/>
          </a:p>
          <a:p>
            <a:pPr algn="just"/>
            <a:r>
              <a:rPr lang="es-ES" sz="2400" dirty="0"/>
              <a:t>Se redacta sin punto final, por norma general se prescinde de anteponerle la palabra título.</a:t>
            </a:r>
          </a:p>
        </p:txBody>
      </p:sp>
      <p:sp>
        <p:nvSpPr>
          <p:cNvPr id="7" name="CuadroTexto 6">
            <a:extLst>
              <a:ext uri="{FF2B5EF4-FFF2-40B4-BE49-F238E27FC236}">
                <a16:creationId xmlns:a16="http://schemas.microsoft.com/office/drawing/2014/main" id="{BD68E665-AB7F-795C-EE91-377AF594DBF6}"/>
              </a:ext>
            </a:extLst>
          </p:cNvPr>
          <p:cNvSpPr txBox="1"/>
          <p:nvPr/>
        </p:nvSpPr>
        <p:spPr>
          <a:xfrm>
            <a:off x="885524" y="3921030"/>
            <a:ext cx="10693668" cy="2677656"/>
          </a:xfrm>
          <a:prstGeom prst="rect">
            <a:avLst/>
          </a:prstGeom>
          <a:noFill/>
        </p:spPr>
        <p:txBody>
          <a:bodyPr wrap="square">
            <a:spAutoFit/>
          </a:bodyPr>
          <a:lstStyle/>
          <a:p>
            <a:pPr algn="just"/>
            <a:r>
              <a:rPr lang="es-ES" sz="2400" dirty="0"/>
              <a:t>En el título 2, en su sintaxis están presentes: </a:t>
            </a:r>
          </a:p>
          <a:p>
            <a:pPr algn="just"/>
            <a:r>
              <a:rPr lang="es-ES" sz="2400" dirty="0"/>
              <a:t>El</a:t>
            </a:r>
            <a:r>
              <a:rPr lang="es-ES" sz="2400" b="1" dirty="0"/>
              <a:t> método de indagación empírica</a:t>
            </a:r>
            <a:r>
              <a:rPr lang="es-ES" sz="2400" dirty="0"/>
              <a:t>. Los </a:t>
            </a:r>
            <a:r>
              <a:rPr lang="es-ES" sz="2400" b="1" dirty="0"/>
              <a:t>sujetos a entrevistar</a:t>
            </a:r>
            <a:r>
              <a:rPr lang="es-ES" sz="2400" dirty="0"/>
              <a:t> son </a:t>
            </a:r>
            <a:r>
              <a:rPr lang="es-ES" sz="2400" b="1" dirty="0"/>
              <a:t>docentes especializados en Derecho Constitucional</a:t>
            </a:r>
            <a:r>
              <a:rPr lang="es-ES" sz="2400" dirty="0"/>
              <a:t>, con conocimiento sobre el </a:t>
            </a:r>
            <a:r>
              <a:rPr lang="es-ES" sz="2400" b="1" dirty="0"/>
              <a:t>control de convencionalidad</a:t>
            </a:r>
            <a:r>
              <a:rPr lang="es-ES" sz="2400" dirty="0"/>
              <a:t>. El </a:t>
            </a:r>
            <a:r>
              <a:rPr lang="es-ES" sz="2400" b="1" dirty="0"/>
              <a:t>alcance</a:t>
            </a:r>
            <a:r>
              <a:rPr lang="es-ES" sz="2400" dirty="0"/>
              <a:t> de la investigación es </a:t>
            </a:r>
            <a:r>
              <a:rPr lang="es-ES" sz="2400" b="1" dirty="0"/>
              <a:t>nacional</a:t>
            </a:r>
            <a:r>
              <a:rPr lang="es-ES" sz="2400" dirty="0"/>
              <a:t>, y su área general de desempeño es el </a:t>
            </a:r>
            <a:r>
              <a:rPr lang="es-ES" sz="2400" b="1" dirty="0"/>
              <a:t>campo académico</a:t>
            </a:r>
            <a:r>
              <a:rPr lang="es-ES" sz="2400" dirty="0"/>
              <a:t>. La </a:t>
            </a:r>
            <a:r>
              <a:rPr lang="es-ES" sz="2400" b="1" dirty="0"/>
              <a:t>área específica de desempeño</a:t>
            </a:r>
            <a:r>
              <a:rPr lang="es-ES" sz="2400" dirty="0"/>
              <a:t> es la </a:t>
            </a:r>
            <a:r>
              <a:rPr lang="es-ES" sz="2400" b="1" dirty="0"/>
              <a:t>enseñanza del Derecho Constitucional</a:t>
            </a:r>
            <a:r>
              <a:rPr lang="es-ES" sz="2400" dirty="0"/>
              <a:t>, con énfasis en el control de convencionalidad y su aplicación en el contexto ecuatoriano.</a:t>
            </a:r>
          </a:p>
        </p:txBody>
      </p:sp>
    </p:spTree>
    <p:extLst>
      <p:ext uri="{BB962C8B-B14F-4D97-AF65-F5344CB8AC3E}">
        <p14:creationId xmlns:p14="http://schemas.microsoft.com/office/powerpoint/2010/main" val="8913572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8DEA02EC-8605-EA5D-5C4E-CDDEECC5BB98}"/>
              </a:ext>
            </a:extLst>
          </p:cNvPr>
          <p:cNvSpPr txBox="1"/>
          <p:nvPr/>
        </p:nvSpPr>
        <p:spPr>
          <a:xfrm>
            <a:off x="979370" y="1126155"/>
            <a:ext cx="10349565" cy="2677656"/>
          </a:xfrm>
          <a:prstGeom prst="rect">
            <a:avLst/>
          </a:prstGeom>
          <a:noFill/>
        </p:spPr>
        <p:txBody>
          <a:bodyPr wrap="square">
            <a:spAutoFit/>
          </a:bodyPr>
          <a:lstStyle/>
          <a:p>
            <a:pPr algn="just"/>
            <a:r>
              <a:rPr lang="es-ES" sz="2400" b="1" dirty="0"/>
              <a:t>b) Objetivo: </a:t>
            </a:r>
          </a:p>
          <a:p>
            <a:pPr algn="just"/>
            <a:r>
              <a:rPr lang="es-ES" sz="2400" dirty="0"/>
              <a:t>El </a:t>
            </a:r>
            <a:r>
              <a:rPr lang="es-ES" sz="2400" b="1" dirty="0"/>
              <a:t>objetivo de la entrevista</a:t>
            </a:r>
            <a:r>
              <a:rPr lang="es-ES" sz="2400" dirty="0"/>
              <a:t> debe centrarse en obtener información detallada sobre la percepción de los entrevistados en relación con el </a:t>
            </a:r>
            <a:r>
              <a:rPr lang="es-ES" sz="2400" b="1" dirty="0"/>
              <a:t>tema desarrollado en la investigación.</a:t>
            </a:r>
          </a:p>
          <a:p>
            <a:pPr algn="just"/>
            <a:endParaRPr lang="es-ES" sz="2400" dirty="0"/>
          </a:p>
          <a:p>
            <a:pPr algn="just"/>
            <a:r>
              <a:rPr lang="es-ES" sz="2400" dirty="0"/>
              <a:t>Evaluar la implementación y el impacto del control de convencionalidad en Ecuador según las sentencias de la Corte Interamericano de Derechos Humanos. </a:t>
            </a:r>
          </a:p>
        </p:txBody>
      </p:sp>
    </p:spTree>
    <p:extLst>
      <p:ext uri="{BB962C8B-B14F-4D97-AF65-F5344CB8AC3E}">
        <p14:creationId xmlns:p14="http://schemas.microsoft.com/office/powerpoint/2010/main" val="39734794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11217790-EDBE-C082-F8D5-CF6A4B1BF84E}"/>
              </a:ext>
            </a:extLst>
          </p:cNvPr>
          <p:cNvSpPr txBox="1"/>
          <p:nvPr/>
        </p:nvSpPr>
        <p:spPr>
          <a:xfrm>
            <a:off x="1001027" y="721895"/>
            <a:ext cx="10183529" cy="4154984"/>
          </a:xfrm>
          <a:prstGeom prst="rect">
            <a:avLst/>
          </a:prstGeom>
          <a:noFill/>
        </p:spPr>
        <p:txBody>
          <a:bodyPr wrap="square">
            <a:spAutoFit/>
          </a:bodyPr>
          <a:lstStyle/>
          <a:p>
            <a:pPr algn="just"/>
            <a:r>
              <a:rPr lang="es-ES" sz="2400" b="1" dirty="0"/>
              <a:t> Cuestionario</a:t>
            </a:r>
          </a:p>
          <a:p>
            <a:pPr algn="just"/>
            <a:endParaRPr lang="es-ES" sz="2400" dirty="0"/>
          </a:p>
          <a:p>
            <a:pPr algn="just"/>
            <a:r>
              <a:rPr lang="es-ES" sz="2400" dirty="0"/>
              <a:t>Debe orientarse en relación con el alcance del objetivo.</a:t>
            </a:r>
          </a:p>
          <a:p>
            <a:pPr algn="just"/>
            <a:r>
              <a:rPr lang="es-ES" sz="2400" dirty="0"/>
              <a:t>Preguntas: </a:t>
            </a:r>
          </a:p>
          <a:p>
            <a:pPr marL="457200" indent="-457200" algn="just">
              <a:buAutoNum type="arabicPeriod"/>
            </a:pPr>
            <a:r>
              <a:rPr lang="es-ES" sz="2400" dirty="0"/>
              <a:t>¿Qué entiende usted por control de convencionalidad? </a:t>
            </a:r>
          </a:p>
          <a:p>
            <a:pPr marL="457200" indent="-457200" algn="just">
              <a:buAutoNum type="arabicPeriod"/>
            </a:pPr>
            <a:r>
              <a:rPr lang="es-ES" sz="2400" dirty="0"/>
              <a:t>¿Cómo se aplica el control de convencionalidad en Ecuador? </a:t>
            </a:r>
          </a:p>
          <a:p>
            <a:pPr marL="457200" indent="-457200" algn="just">
              <a:buAutoNum type="arabicPeriod"/>
            </a:pPr>
            <a:r>
              <a:rPr lang="es-ES" sz="2400" dirty="0"/>
              <a:t>¿Puede mencionar un caso específico en el que Ecuador haya sido sancionado por la Corte IDH y se haya aplicado el control de convencionalidad? </a:t>
            </a:r>
          </a:p>
          <a:p>
            <a:pPr marL="457200" indent="-457200" algn="just">
              <a:buAutoNum type="arabicPeriod"/>
            </a:pPr>
            <a:r>
              <a:rPr lang="es-ES" sz="2400" dirty="0"/>
              <a:t>¿Qué impacto ha tenido el control de convencionalidad en la legislación y el sistema judicial ecuatoriano?</a:t>
            </a:r>
          </a:p>
        </p:txBody>
      </p:sp>
    </p:spTree>
    <p:extLst>
      <p:ext uri="{BB962C8B-B14F-4D97-AF65-F5344CB8AC3E}">
        <p14:creationId xmlns:p14="http://schemas.microsoft.com/office/powerpoint/2010/main" val="422703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D3D14A70-60B1-4458-341F-427CE2EE3493}"/>
              </a:ext>
            </a:extLst>
          </p:cNvPr>
          <p:cNvPicPr>
            <a:picLocks noChangeAspect="1"/>
          </p:cNvPicPr>
          <p:nvPr/>
        </p:nvPicPr>
        <p:blipFill rotWithShape="1">
          <a:blip r:embed="rId2">
            <a:extLst>
              <a:ext uri="{28A0092B-C50C-407E-A947-70E740481C1C}">
                <a14:useLocalDpi xmlns:a14="http://schemas.microsoft.com/office/drawing/2010/main" val="0"/>
              </a:ext>
            </a:extLst>
          </a:blip>
          <a:srcRect l="4571" t="5862" r="5481" b="26969"/>
          <a:stretch/>
        </p:blipFill>
        <p:spPr>
          <a:xfrm>
            <a:off x="2618072" y="77002"/>
            <a:ext cx="6343048" cy="6694628"/>
          </a:xfrm>
          <a:prstGeom prst="rect">
            <a:avLst/>
          </a:prstGeom>
        </p:spPr>
      </p:pic>
    </p:spTree>
    <p:extLst>
      <p:ext uri="{BB962C8B-B14F-4D97-AF65-F5344CB8AC3E}">
        <p14:creationId xmlns:p14="http://schemas.microsoft.com/office/powerpoint/2010/main" val="14641002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38D8EA1-26D8-9BAC-71FC-09DDD882CCF7}"/>
              </a:ext>
            </a:extLst>
          </p:cNvPr>
          <p:cNvSpPr txBox="1"/>
          <p:nvPr/>
        </p:nvSpPr>
        <p:spPr>
          <a:xfrm>
            <a:off x="712269" y="635267"/>
            <a:ext cx="10664792" cy="4893647"/>
          </a:xfrm>
          <a:prstGeom prst="rect">
            <a:avLst/>
          </a:prstGeom>
          <a:noFill/>
        </p:spPr>
        <p:txBody>
          <a:bodyPr wrap="square">
            <a:spAutoFit/>
          </a:bodyPr>
          <a:lstStyle/>
          <a:p>
            <a:pPr algn="just"/>
            <a:r>
              <a:rPr lang="es-ES" sz="2400" dirty="0"/>
              <a:t>Reglas específicas para la aplicación de una guía de entrevista estructurada:</a:t>
            </a:r>
          </a:p>
          <a:p>
            <a:pPr algn="just"/>
            <a:endParaRPr lang="es-ES" sz="2400" dirty="0"/>
          </a:p>
          <a:p>
            <a:pPr algn="just"/>
            <a:r>
              <a:rPr lang="es-ES" sz="2400" dirty="0"/>
              <a:t> • Seguir estrictamente el orden de las preguntas, respetar su formulación y no añadir ni quitar nada.</a:t>
            </a:r>
          </a:p>
          <a:p>
            <a:pPr algn="just"/>
            <a:endParaRPr lang="es-ES" sz="2400" dirty="0"/>
          </a:p>
          <a:p>
            <a:pPr algn="just"/>
            <a:r>
              <a:rPr lang="es-ES" sz="2400" dirty="0"/>
              <a:t> • No comentar ni evaluar respuestas, ni manifestar sorpresa ante ciertas actitudes del entrevistado o la entrevistada.</a:t>
            </a:r>
          </a:p>
          <a:p>
            <a:pPr algn="just"/>
            <a:endParaRPr lang="es-ES" sz="2400" dirty="0"/>
          </a:p>
          <a:p>
            <a:pPr algn="just"/>
            <a:r>
              <a:rPr lang="es-ES" sz="2400" dirty="0"/>
              <a:t> • Evitar la presencia de terceras personas. </a:t>
            </a:r>
          </a:p>
          <a:p>
            <a:pPr algn="just"/>
            <a:endParaRPr lang="es-ES" sz="2400" dirty="0"/>
          </a:p>
          <a:p>
            <a:pPr algn="just"/>
            <a:r>
              <a:rPr lang="es-ES" sz="2400" dirty="0"/>
              <a:t>• Procurar la fluidez en su desarrollo. </a:t>
            </a:r>
          </a:p>
          <a:p>
            <a:pPr algn="just"/>
            <a:endParaRPr lang="es-ES" sz="2400" dirty="0"/>
          </a:p>
          <a:p>
            <a:pPr algn="just"/>
            <a:r>
              <a:rPr lang="es-ES" sz="2400" dirty="0"/>
              <a:t>• No perder la dirección durante su desarrollo.</a:t>
            </a:r>
          </a:p>
        </p:txBody>
      </p:sp>
    </p:spTree>
    <p:extLst>
      <p:ext uri="{BB962C8B-B14F-4D97-AF65-F5344CB8AC3E}">
        <p14:creationId xmlns:p14="http://schemas.microsoft.com/office/powerpoint/2010/main" val="492592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5A1CB5F-935E-33B1-9998-52179E291DBC}"/>
              </a:ext>
            </a:extLst>
          </p:cNvPr>
          <p:cNvPicPr>
            <a:picLocks noChangeAspect="1"/>
          </p:cNvPicPr>
          <p:nvPr/>
        </p:nvPicPr>
        <p:blipFill rotWithShape="1">
          <a:blip r:embed="rId2">
            <a:extLst>
              <a:ext uri="{28A0092B-C50C-407E-A947-70E740481C1C}">
                <a14:useLocalDpi xmlns:a14="http://schemas.microsoft.com/office/drawing/2010/main" val="0"/>
              </a:ext>
            </a:extLst>
          </a:blip>
          <a:srcRect l="32062" r="-1"/>
          <a:stretch/>
        </p:blipFill>
        <p:spPr>
          <a:xfrm rot="16200000">
            <a:off x="2977817" y="268305"/>
            <a:ext cx="6535552" cy="6643839"/>
          </a:xfrm>
          <a:prstGeom prst="rect">
            <a:avLst/>
          </a:prstGeom>
        </p:spPr>
      </p:pic>
    </p:spTree>
    <p:extLst>
      <p:ext uri="{BB962C8B-B14F-4D97-AF65-F5344CB8AC3E}">
        <p14:creationId xmlns:p14="http://schemas.microsoft.com/office/powerpoint/2010/main" val="15207405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587188-34E9-E395-102D-44D019AEBE26}"/>
              </a:ext>
            </a:extLst>
          </p:cNvPr>
          <p:cNvSpPr>
            <a:spLocks noGrp="1"/>
          </p:cNvSpPr>
          <p:nvPr>
            <p:ph type="title"/>
          </p:nvPr>
        </p:nvSpPr>
        <p:spPr/>
        <p:txBody>
          <a:bodyPr/>
          <a:lstStyle/>
          <a:p>
            <a:r>
              <a:rPr lang="es-ES" b="1" dirty="0"/>
              <a:t>Validación de Instrumentos</a:t>
            </a:r>
          </a:p>
        </p:txBody>
      </p:sp>
      <p:sp>
        <p:nvSpPr>
          <p:cNvPr id="3" name="Marcador de contenido 2">
            <a:extLst>
              <a:ext uri="{FF2B5EF4-FFF2-40B4-BE49-F238E27FC236}">
                <a16:creationId xmlns:a16="http://schemas.microsoft.com/office/drawing/2014/main" id="{95F004CC-94DA-0CE9-E8A6-2B01365ACEDE}"/>
              </a:ext>
            </a:extLst>
          </p:cNvPr>
          <p:cNvSpPr>
            <a:spLocks noGrp="1"/>
          </p:cNvSpPr>
          <p:nvPr>
            <p:ph idx="1"/>
          </p:nvPr>
        </p:nvSpPr>
        <p:spPr/>
        <p:txBody>
          <a:bodyPr/>
          <a:lstStyle/>
          <a:p>
            <a:pPr marL="0" indent="0">
              <a:buNone/>
            </a:pPr>
            <a:r>
              <a:rPr lang="es-ES" dirty="0"/>
              <a:t>La validación de instrumentos es el proceso mediante el cual se evalúa la calidad, precisión y relevancia de un instrumento de recolección de datos para garantizar que cumpla con su propósito</a:t>
            </a:r>
          </a:p>
        </p:txBody>
      </p:sp>
      <p:pic>
        <p:nvPicPr>
          <p:cNvPr id="3074" name="Picture 2" descr="Qué es la calidad?">
            <a:extLst>
              <a:ext uri="{FF2B5EF4-FFF2-40B4-BE49-F238E27FC236}">
                <a16:creationId xmlns:a16="http://schemas.microsoft.com/office/drawing/2014/main" id="{0B58D2AF-F396-9558-729B-F6CC3B406A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6283" y="3617946"/>
            <a:ext cx="2209800" cy="20669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Una noción de Calidad: Implicaciones para la Educación Superior">
            <a:extLst>
              <a:ext uri="{FF2B5EF4-FFF2-40B4-BE49-F238E27FC236}">
                <a16:creationId xmlns:a16="http://schemas.microsoft.com/office/drawing/2014/main" id="{6A954659-583B-4F30-89C9-03B59FE723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706928"/>
            <a:ext cx="3263306" cy="1833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68602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B92AFC-E212-7BAA-1643-0164D6966D06}"/>
              </a:ext>
            </a:extLst>
          </p:cNvPr>
          <p:cNvSpPr>
            <a:spLocks noGrp="1"/>
          </p:cNvSpPr>
          <p:nvPr>
            <p:ph type="title"/>
          </p:nvPr>
        </p:nvSpPr>
        <p:spPr/>
        <p:txBody>
          <a:bodyPr/>
          <a:lstStyle/>
          <a:p>
            <a:r>
              <a:rPr lang="es-ES" b="1" dirty="0"/>
              <a:t>Importancia:</a:t>
            </a:r>
          </a:p>
        </p:txBody>
      </p:sp>
      <p:sp>
        <p:nvSpPr>
          <p:cNvPr id="4" name="Rectangle 1">
            <a:extLst>
              <a:ext uri="{FF2B5EF4-FFF2-40B4-BE49-F238E27FC236}">
                <a16:creationId xmlns:a16="http://schemas.microsoft.com/office/drawing/2014/main" id="{2FCA53F2-5068-D131-0D5A-9222E0BC322A}"/>
              </a:ext>
            </a:extLst>
          </p:cNvPr>
          <p:cNvSpPr>
            <a:spLocks noGrp="1" noChangeArrowheads="1"/>
          </p:cNvSpPr>
          <p:nvPr>
            <p:ph idx="1"/>
          </p:nvPr>
        </p:nvSpPr>
        <p:spPr bwMode="auto">
          <a:xfrm>
            <a:off x="607193" y="2075268"/>
            <a:ext cx="10552954" cy="2523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a:p>
            <a:pPr eaLnBrk="0" fontAlgn="base" hangingPunct="0">
              <a:lnSpc>
                <a:spcPct val="100000"/>
              </a:lnSpc>
              <a:spcBef>
                <a:spcPct val="0"/>
              </a:spcBef>
              <a:spcAft>
                <a:spcPct val="0"/>
              </a:spcAft>
            </a:pPr>
            <a:r>
              <a:rPr lang="es-ES" altLang="es-ES" dirty="0"/>
              <a:t>Asegura que el instrumento mida lo que realmente se propone medir.</a:t>
            </a:r>
          </a:p>
          <a:p>
            <a:pPr eaLnBrk="0" fontAlgn="base" hangingPunct="0">
              <a:lnSpc>
                <a:spcPct val="100000"/>
              </a:lnSpc>
              <a:spcBef>
                <a:spcPct val="0"/>
              </a:spcBef>
              <a:spcAft>
                <a:spcPct val="0"/>
              </a:spcAft>
            </a:pPr>
            <a:endParaRPr lang="es-ES" altLang="es-ES" dirty="0"/>
          </a:p>
          <a:p>
            <a:pPr marL="0" marR="0" lvl="0" indent="0" algn="l" defTabSz="914400" rtl="0" eaLnBrk="0" fontAlgn="base" latinLnBrk="0" hangingPunct="0">
              <a:lnSpc>
                <a:spcPct val="100000"/>
              </a:lnSpc>
              <a:spcBef>
                <a:spcPct val="0"/>
              </a:spcBef>
              <a:spcAft>
                <a:spcPct val="0"/>
              </a:spcAft>
              <a:buClrTx/>
              <a:buSzTx/>
              <a:buFontTx/>
              <a:buChar char="•"/>
              <a:tabLst/>
            </a:pPr>
            <a:r>
              <a:rPr lang="es-ES" altLang="es-ES" dirty="0"/>
              <a:t>Incrementa la confiabilidad y validez de los datos recolectados.</a:t>
            </a:r>
          </a:p>
          <a:p>
            <a:pPr marL="0" marR="0" lvl="0" indent="0" algn="l" defTabSz="914400" rtl="0" eaLnBrk="0" fontAlgn="base" latinLnBrk="0" hangingPunct="0">
              <a:lnSpc>
                <a:spcPct val="100000"/>
              </a:lnSpc>
              <a:spcBef>
                <a:spcPct val="0"/>
              </a:spcBef>
              <a:spcAft>
                <a:spcPct val="0"/>
              </a:spcAft>
              <a:buClrTx/>
              <a:buSzTx/>
              <a:buFontTx/>
              <a:buChar char="•"/>
              <a:tabLst/>
            </a:pPr>
            <a:endParaRPr lang="es-ES" altLang="es-ES" dirty="0"/>
          </a:p>
          <a:p>
            <a:pPr marL="0" marR="0" lvl="0" indent="0" algn="l" defTabSz="914400" rtl="0" eaLnBrk="0" fontAlgn="base" latinLnBrk="0" hangingPunct="0">
              <a:lnSpc>
                <a:spcPct val="100000"/>
              </a:lnSpc>
              <a:spcBef>
                <a:spcPct val="0"/>
              </a:spcBef>
              <a:spcAft>
                <a:spcPct val="0"/>
              </a:spcAft>
              <a:buClrTx/>
              <a:buSzTx/>
              <a:buFontTx/>
              <a:buChar char="•"/>
              <a:tabLst/>
            </a:pPr>
            <a:r>
              <a:rPr lang="es-ES" altLang="es-ES" dirty="0"/>
              <a:t>Reduce el sesgo y errores en la investigación. </a:t>
            </a:r>
          </a:p>
        </p:txBody>
      </p:sp>
      <p:pic>
        <p:nvPicPr>
          <p:cNvPr id="5" name="Picture 3" descr="Beneficios sociales - Empleo">
            <a:extLst>
              <a:ext uri="{FF2B5EF4-FFF2-40B4-BE49-F238E27FC236}">
                <a16:creationId xmlns:a16="http://schemas.microsoft.com/office/drawing/2014/main" id="{FFEDE3DF-1182-404E-3B00-CA26AA21109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9266"/>
          <a:stretch/>
        </p:blipFill>
        <p:spPr bwMode="auto">
          <a:xfrm>
            <a:off x="8990778" y="4087051"/>
            <a:ext cx="2992676" cy="2522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67467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C15975-6CC4-EE85-E342-3130DC861E79}"/>
              </a:ext>
            </a:extLst>
          </p:cNvPr>
          <p:cNvSpPr>
            <a:spLocks noGrp="1"/>
          </p:cNvSpPr>
          <p:nvPr>
            <p:ph type="title"/>
          </p:nvPr>
        </p:nvSpPr>
        <p:spPr/>
        <p:txBody>
          <a:bodyPr/>
          <a:lstStyle/>
          <a:p>
            <a:r>
              <a:rPr lang="es-ES" b="1" dirty="0"/>
              <a:t>¿Qué es la Validación por Especialistas?</a:t>
            </a:r>
          </a:p>
        </p:txBody>
      </p:sp>
      <p:sp>
        <p:nvSpPr>
          <p:cNvPr id="3" name="Marcador de contenido 2">
            <a:extLst>
              <a:ext uri="{FF2B5EF4-FFF2-40B4-BE49-F238E27FC236}">
                <a16:creationId xmlns:a16="http://schemas.microsoft.com/office/drawing/2014/main" id="{EF5DC231-8FD1-8032-651A-09A80C6C7D2A}"/>
              </a:ext>
            </a:extLst>
          </p:cNvPr>
          <p:cNvSpPr>
            <a:spLocks noGrp="1"/>
          </p:cNvSpPr>
          <p:nvPr>
            <p:ph idx="1"/>
          </p:nvPr>
        </p:nvSpPr>
        <p:spPr/>
        <p:txBody>
          <a:bodyPr>
            <a:normAutofit/>
          </a:bodyPr>
          <a:lstStyle/>
          <a:p>
            <a:pPr marL="0" indent="0" algn="just">
              <a:buNone/>
            </a:pPr>
            <a:r>
              <a:rPr lang="es-ES" sz="2400" dirty="0"/>
              <a:t>Es una técnica de validación en la que expertos en el área de estudio revisan y evalúan un instrumento de investigación (encuestas, entrevistas, matrices, etc.) para asegurar su pertinencia, claridad, coherencia y relevancia.</a:t>
            </a:r>
          </a:p>
        </p:txBody>
      </p:sp>
      <p:pic>
        <p:nvPicPr>
          <p:cNvPr id="4098" name="Picture 2" descr="Abogados especialistas en derecho inmobiliario - SC Inmobiliarias">
            <a:extLst>
              <a:ext uri="{FF2B5EF4-FFF2-40B4-BE49-F238E27FC236}">
                <a16:creationId xmlns:a16="http://schemas.microsoft.com/office/drawing/2014/main" id="{CBF0EF78-3A94-B707-4A4A-D5DC873E31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6292" y="3296336"/>
            <a:ext cx="4328811" cy="2880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99679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430FD6-98D7-08C1-8F9E-2B98FD22CCDF}"/>
              </a:ext>
            </a:extLst>
          </p:cNvPr>
          <p:cNvSpPr>
            <a:spLocks noGrp="1"/>
          </p:cNvSpPr>
          <p:nvPr>
            <p:ph type="title"/>
          </p:nvPr>
        </p:nvSpPr>
        <p:spPr/>
        <p:txBody>
          <a:bodyPr/>
          <a:lstStyle/>
          <a:p>
            <a:r>
              <a:rPr lang="es-ES" b="1" dirty="0"/>
              <a:t>Beneficios de esta técnica</a:t>
            </a:r>
          </a:p>
        </p:txBody>
      </p:sp>
      <p:sp>
        <p:nvSpPr>
          <p:cNvPr id="4" name="Rectangle 1">
            <a:extLst>
              <a:ext uri="{FF2B5EF4-FFF2-40B4-BE49-F238E27FC236}">
                <a16:creationId xmlns:a16="http://schemas.microsoft.com/office/drawing/2014/main" id="{D69341AA-D426-5546-1344-A1ACCF434F2E}"/>
              </a:ext>
            </a:extLst>
          </p:cNvPr>
          <p:cNvSpPr>
            <a:spLocks noGrp="1" noChangeArrowheads="1"/>
          </p:cNvSpPr>
          <p:nvPr>
            <p:ph idx="1"/>
          </p:nvPr>
        </p:nvSpPr>
        <p:spPr bwMode="auto">
          <a:xfrm>
            <a:off x="366562" y="1778727"/>
            <a:ext cx="11153951"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lang="es-ES" altLang="es-ES" sz="2400" dirty="0"/>
          </a:p>
          <a:p>
            <a:pPr marL="0" marR="0" lvl="0" indent="0" algn="l" defTabSz="914400" rtl="0" eaLnBrk="0" fontAlgn="base" latinLnBrk="0" hangingPunct="0">
              <a:lnSpc>
                <a:spcPct val="100000"/>
              </a:lnSpc>
              <a:spcBef>
                <a:spcPct val="0"/>
              </a:spcBef>
              <a:spcAft>
                <a:spcPct val="0"/>
              </a:spcAft>
              <a:buClrTx/>
              <a:buSzTx/>
              <a:buFontTx/>
              <a:buChar char="•"/>
              <a:tabLst/>
            </a:pPr>
            <a:r>
              <a:rPr lang="es-ES" altLang="es-ES" sz="2400" dirty="0"/>
              <a:t>Permite identificar problemas conceptuales, estructurales o de redacción.</a:t>
            </a:r>
          </a:p>
          <a:p>
            <a:pPr marL="0" marR="0" lvl="0" indent="0" algn="l" defTabSz="914400" rtl="0" eaLnBrk="0" fontAlgn="base" latinLnBrk="0" hangingPunct="0">
              <a:lnSpc>
                <a:spcPct val="100000"/>
              </a:lnSpc>
              <a:spcBef>
                <a:spcPct val="0"/>
              </a:spcBef>
              <a:spcAft>
                <a:spcPct val="0"/>
              </a:spcAft>
              <a:buClrTx/>
              <a:buSzTx/>
              <a:buNone/>
              <a:tabLst/>
            </a:pPr>
            <a:endParaRPr lang="es-ES" altLang="es-ES" sz="2400" dirty="0"/>
          </a:p>
          <a:p>
            <a:pPr marL="0" marR="0" lvl="0" indent="0" algn="l" defTabSz="914400" rtl="0" eaLnBrk="0" fontAlgn="base" latinLnBrk="0" hangingPunct="0">
              <a:lnSpc>
                <a:spcPct val="100000"/>
              </a:lnSpc>
              <a:spcBef>
                <a:spcPct val="0"/>
              </a:spcBef>
              <a:spcAft>
                <a:spcPct val="0"/>
              </a:spcAft>
              <a:buClrTx/>
              <a:buSzTx/>
              <a:buFontTx/>
              <a:buChar char="•"/>
              <a:tabLst/>
            </a:pPr>
            <a:r>
              <a:rPr lang="es-ES" altLang="es-ES" sz="2400" dirty="0"/>
              <a:t>Garantiza que el contenido del instrumento sea adecuado para el contexto del estudio.</a:t>
            </a:r>
          </a:p>
          <a:p>
            <a:pPr marL="0" marR="0" lvl="0" indent="0" algn="l" defTabSz="914400" rtl="0" eaLnBrk="0" fontAlgn="base" latinLnBrk="0" hangingPunct="0">
              <a:lnSpc>
                <a:spcPct val="100000"/>
              </a:lnSpc>
              <a:spcBef>
                <a:spcPct val="0"/>
              </a:spcBef>
              <a:spcAft>
                <a:spcPct val="0"/>
              </a:spcAft>
              <a:buClrTx/>
              <a:buSzTx/>
              <a:buNone/>
              <a:tabLst/>
            </a:pPr>
            <a:endParaRPr lang="es-ES" altLang="es-ES" sz="2400" dirty="0"/>
          </a:p>
          <a:p>
            <a:pPr marL="0" marR="0" lvl="0" indent="0" algn="l" defTabSz="914400" rtl="0" eaLnBrk="0" fontAlgn="base" latinLnBrk="0" hangingPunct="0">
              <a:lnSpc>
                <a:spcPct val="100000"/>
              </a:lnSpc>
              <a:spcBef>
                <a:spcPct val="0"/>
              </a:spcBef>
              <a:spcAft>
                <a:spcPct val="0"/>
              </a:spcAft>
              <a:buClrTx/>
              <a:buSzTx/>
              <a:buFontTx/>
              <a:buChar char="•"/>
              <a:tabLst/>
            </a:pPr>
            <a:r>
              <a:rPr lang="es-ES" altLang="es-ES" sz="2400" dirty="0"/>
              <a:t>Aporta perspectiva interdisciplinaria al diseño del instrumento. </a:t>
            </a:r>
          </a:p>
        </p:txBody>
      </p:sp>
      <p:pic>
        <p:nvPicPr>
          <p:cNvPr id="2051" name="Picture 3" descr="Beneficios sociales - Empleo">
            <a:extLst>
              <a:ext uri="{FF2B5EF4-FFF2-40B4-BE49-F238E27FC236}">
                <a16:creationId xmlns:a16="http://schemas.microsoft.com/office/drawing/2014/main" id="{DF5DF0CA-9902-10C1-8CED-6D45A9324BD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9266"/>
          <a:stretch/>
        </p:blipFill>
        <p:spPr bwMode="auto">
          <a:xfrm>
            <a:off x="8990778" y="4087051"/>
            <a:ext cx="2992676" cy="2522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41669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6BFEA967-714A-BFB2-0EE7-C9728A705532}"/>
              </a:ext>
            </a:extLst>
          </p:cNvPr>
          <p:cNvPicPr>
            <a:picLocks noChangeAspect="1"/>
          </p:cNvPicPr>
          <p:nvPr/>
        </p:nvPicPr>
        <p:blipFill>
          <a:blip r:embed="rId2"/>
          <a:stretch>
            <a:fillRect/>
          </a:stretch>
        </p:blipFill>
        <p:spPr>
          <a:xfrm>
            <a:off x="792929" y="0"/>
            <a:ext cx="10699635" cy="6858000"/>
          </a:xfrm>
          <a:prstGeom prst="rect">
            <a:avLst/>
          </a:prstGeom>
        </p:spPr>
      </p:pic>
    </p:spTree>
    <p:extLst>
      <p:ext uri="{BB962C8B-B14F-4D97-AF65-F5344CB8AC3E}">
        <p14:creationId xmlns:p14="http://schemas.microsoft.com/office/powerpoint/2010/main" val="1809397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779F2BD-DF5F-B220-82E5-593E61F9BE28}"/>
              </a:ext>
            </a:extLst>
          </p:cNvPr>
          <p:cNvPicPr>
            <a:picLocks noChangeAspect="1"/>
          </p:cNvPicPr>
          <p:nvPr/>
        </p:nvPicPr>
        <p:blipFill rotWithShape="1">
          <a:blip r:embed="rId2">
            <a:extLst>
              <a:ext uri="{28A0092B-C50C-407E-A947-70E740481C1C}">
                <a14:useLocalDpi xmlns:a14="http://schemas.microsoft.com/office/drawing/2010/main" val="0"/>
              </a:ext>
            </a:extLst>
          </a:blip>
          <a:srcRect t="1544" b="2596"/>
          <a:stretch/>
        </p:blipFill>
        <p:spPr>
          <a:xfrm>
            <a:off x="3602841" y="211756"/>
            <a:ext cx="5159573" cy="6574055"/>
          </a:xfrm>
          <a:prstGeom prst="rect">
            <a:avLst/>
          </a:prstGeom>
        </p:spPr>
      </p:pic>
    </p:spTree>
    <p:extLst>
      <p:ext uri="{BB962C8B-B14F-4D97-AF65-F5344CB8AC3E}">
        <p14:creationId xmlns:p14="http://schemas.microsoft.com/office/powerpoint/2010/main" val="1821697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E10E04A-3480-0824-5297-C98E45B0EB4E}"/>
              </a:ext>
            </a:extLst>
          </p:cNvPr>
          <p:cNvSpPr>
            <a:spLocks noGrp="1"/>
          </p:cNvSpPr>
          <p:nvPr>
            <p:ph idx="1"/>
          </p:nvPr>
        </p:nvSpPr>
        <p:spPr>
          <a:xfrm>
            <a:off x="626444" y="440355"/>
            <a:ext cx="10515600" cy="5977289"/>
          </a:xfrm>
        </p:spPr>
        <p:txBody>
          <a:bodyPr>
            <a:normAutofit lnSpcReduction="10000"/>
          </a:bodyPr>
          <a:lstStyle/>
          <a:p>
            <a:pPr indent="0">
              <a:lnSpc>
                <a:spcPct val="150000"/>
              </a:lnSpc>
              <a:spcBef>
                <a:spcPts val="200"/>
              </a:spcBef>
              <a:buNone/>
            </a:pPr>
            <a:r>
              <a:rPr lang="es-EC" sz="18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EJEMPLO ESTADO DEL ARTE </a:t>
            </a:r>
            <a:endParaRPr lang="es-ES" sz="18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indent="0" algn="just">
              <a:lnSpc>
                <a:spcPct val="150000"/>
              </a:lnSpc>
              <a:buNone/>
            </a:pPr>
            <a:r>
              <a:rPr lang="es-EC" sz="1800" dirty="0">
                <a:effectLst/>
                <a:latin typeface="Century Gothic" panose="020B0502020202020204" pitchFamily="34" charset="0"/>
                <a:ea typeface="Calibri" panose="020F0502020204030204" pitchFamily="34" charset="0"/>
                <a:cs typeface="Times New Roman" panose="02020603050405020304" pitchFamily="18" charset="0"/>
              </a:rPr>
              <a:t>En la Maestría en Contabilidad y Finanzas con Mención en Gestión fiscal, financiera y tributaria; llevaron a cabo una investigación titulada “Diagnóstico de la funcionalidad del sistema nacional de contratación pública” cuya finalidad de estudio es realizar un diagnóstico del Sistema Nacional de Contratación Pública en el Ecuador y los procesos de control, monitoreo y evaluación, los mismos concluyeron que:</a:t>
            </a:r>
            <a:endParaRPr lang="es-ES" sz="1800" dirty="0">
              <a:effectLst/>
              <a:latin typeface="Century Gothic" panose="020B0502020202020204" pitchFamily="34" charset="0"/>
              <a:ea typeface="Calibri" panose="020F0502020204030204" pitchFamily="34" charset="0"/>
              <a:cs typeface="Times New Roman" panose="02020603050405020304" pitchFamily="18" charset="0"/>
            </a:endParaRPr>
          </a:p>
          <a:p>
            <a:pPr marL="449580" indent="0" algn="just">
              <a:lnSpc>
                <a:spcPct val="150000"/>
              </a:lnSpc>
              <a:buNone/>
            </a:pPr>
            <a:r>
              <a:rPr lang="es-EC" sz="1800" dirty="0">
                <a:effectLst/>
                <a:latin typeface="Century Gothic" panose="020B0502020202020204" pitchFamily="34" charset="0"/>
                <a:ea typeface="Calibri" panose="020F0502020204030204" pitchFamily="34" charset="0"/>
                <a:cs typeface="Times New Roman" panose="02020603050405020304" pitchFamily="18" charset="0"/>
              </a:rPr>
              <a:t>Existen factores internos y externos que afectan la funcionalidad del SNCP pero de acuerdo a las investigaciones revisadas los más recurrentes que inciden de forma negativa son las prácticas de corrupción y la discrecionalidad, además de ciertos procesos que se dan en las etapas que son susceptibles a malas prácticas o desviaciones, los procesos de control que realiza la SERCOP están inmiscuidos en las diferentes etapas, en cuanto se detecte inobservancias u otras irregularidades se debe notificar a otros organismos como la Contraloría General del Estado y/o Procuraduría General del Estado.</a:t>
            </a:r>
            <a:r>
              <a:rPr lang="es-EC" sz="1800" dirty="0">
                <a:effectLst/>
                <a:latin typeface="Century Gothic" panose="020B0502020202020204" pitchFamily="34" charset="0"/>
                <a:ea typeface="Times New Roman" panose="02020603050405020304" pitchFamily="18" charset="0"/>
                <a:cs typeface="Times New Roman" panose="02020603050405020304" pitchFamily="18" charset="0"/>
              </a:rPr>
              <a:t>(Rivadeneira &amp; Richard, 2021)</a:t>
            </a:r>
            <a:endParaRPr lang="es-ES" sz="1800" dirty="0">
              <a:effectLst/>
              <a:latin typeface="Century Gothic" panose="020B0502020202020204" pitchFamily="34" charset="0"/>
              <a:ea typeface="Calibri" panose="020F0502020204030204" pitchFamily="34" charset="0"/>
              <a:cs typeface="Times New Roman" panose="02020603050405020304" pitchFamily="18" charset="0"/>
            </a:endParaRPr>
          </a:p>
          <a:p>
            <a:pPr marL="0" indent="0">
              <a:buNone/>
            </a:pPr>
            <a:endParaRPr lang="es-ES" dirty="0"/>
          </a:p>
        </p:txBody>
      </p:sp>
    </p:spTree>
    <p:extLst>
      <p:ext uri="{BB962C8B-B14F-4D97-AF65-F5344CB8AC3E}">
        <p14:creationId xmlns:p14="http://schemas.microsoft.com/office/powerpoint/2010/main" val="759998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788A53F-C6CC-C944-3AFC-06DA5A8AE4A8}"/>
              </a:ext>
            </a:extLst>
          </p:cNvPr>
          <p:cNvSpPr txBox="1"/>
          <p:nvPr/>
        </p:nvSpPr>
        <p:spPr>
          <a:xfrm>
            <a:off x="479659" y="760395"/>
            <a:ext cx="11232682" cy="5836662"/>
          </a:xfrm>
          <a:prstGeom prst="rect">
            <a:avLst/>
          </a:prstGeom>
          <a:noFill/>
        </p:spPr>
        <p:txBody>
          <a:bodyPr wrap="square" rtlCol="0">
            <a:spAutoFit/>
          </a:bodyPr>
          <a:lstStyle/>
          <a:p>
            <a:r>
              <a:rPr lang="es-ES" sz="2000" b="1" dirty="0">
                <a:latin typeface="Century Gothic" panose="020B0502020202020204" pitchFamily="34" charset="0"/>
              </a:rPr>
              <a:t>4.2 Aspectos Teóricos (Unidades)</a:t>
            </a:r>
          </a:p>
          <a:p>
            <a:endParaRPr lang="es-ES" sz="2000" dirty="0">
              <a:latin typeface="Century Gothic" panose="020B0502020202020204" pitchFamily="34" charset="0"/>
            </a:endParaRPr>
          </a:p>
          <a:p>
            <a:pPr marL="539115" algn="just">
              <a:lnSpc>
                <a:spcPct val="115000"/>
              </a:lnSpc>
            </a:pPr>
            <a:r>
              <a:rPr lang="es-ES" sz="2000" i="1" dirty="0">
                <a:effectLst/>
                <a:latin typeface="Century Gothic" panose="020B0502020202020204" pitchFamily="34" charset="0"/>
                <a:ea typeface="Tahoma" panose="020B0604030504040204" pitchFamily="34" charset="0"/>
              </a:rPr>
              <a:t>Es la parte doctrinaria, jurisprudencial, legal y conceptual de la investigación, va en tres unidades y cada una de ellas en no más de 3 o 4 acápites o numerales).</a:t>
            </a:r>
            <a:endParaRPr lang="es-ES" sz="2000" dirty="0">
              <a:effectLst/>
              <a:latin typeface="Century Gothic" panose="020B0502020202020204" pitchFamily="34" charset="0"/>
              <a:ea typeface="Tahoma" panose="020B0604030504040204" pitchFamily="34" charset="0"/>
            </a:endParaRPr>
          </a:p>
          <a:p>
            <a:pPr marL="539115" algn="just">
              <a:lnSpc>
                <a:spcPct val="115000"/>
              </a:lnSpc>
            </a:pPr>
            <a:r>
              <a:rPr lang="es-ES" sz="2000" i="1" dirty="0">
                <a:effectLst/>
                <a:latin typeface="Century Gothic" panose="020B0502020202020204" pitchFamily="34" charset="0"/>
                <a:ea typeface="Tahoma" panose="020B0604030504040204" pitchFamily="34" charset="0"/>
              </a:rPr>
              <a:t>Ejemplo con el tema indicado anteriormente:</a:t>
            </a:r>
          </a:p>
          <a:p>
            <a:pPr marL="539115" algn="just">
              <a:lnSpc>
                <a:spcPct val="115000"/>
              </a:lnSpc>
            </a:pPr>
            <a:endParaRPr lang="es-ES" sz="1800" i="1" dirty="0">
              <a:effectLst/>
              <a:latin typeface="Times New Roman" panose="02020603050405020304" pitchFamily="18" charset="0"/>
              <a:ea typeface="Tahoma" panose="020B0604030504040204" pitchFamily="34" charset="0"/>
            </a:endParaRPr>
          </a:p>
          <a:p>
            <a:pPr marL="539115" algn="just">
              <a:lnSpc>
                <a:spcPct val="115000"/>
              </a:lnSpc>
            </a:pPr>
            <a:r>
              <a:rPr lang="es-ES" sz="2000" i="1" dirty="0">
                <a:effectLst/>
                <a:latin typeface="Century Gothic" panose="020B0502020202020204" pitchFamily="34" charset="0"/>
                <a:ea typeface="Tahoma" panose="020B0604030504040204" pitchFamily="34" charset="0"/>
              </a:rPr>
              <a:t>Con el tema “</a:t>
            </a:r>
            <a:r>
              <a:rPr lang="es-ES" sz="2000" dirty="0">
                <a:effectLst/>
                <a:latin typeface="Century Gothic" panose="020B0502020202020204" pitchFamily="34" charset="0"/>
                <a:ea typeface="Tahoma" panose="020B0604030504040204" pitchFamily="34" charset="0"/>
              </a:rPr>
              <a:t> </a:t>
            </a:r>
            <a:r>
              <a:rPr lang="es-ES" sz="2000" i="1" dirty="0">
                <a:effectLst/>
                <a:latin typeface="Century Gothic" panose="020B0502020202020204" pitchFamily="34" charset="0"/>
                <a:ea typeface="Tahoma" panose="020B0604030504040204" pitchFamily="34" charset="0"/>
              </a:rPr>
              <a:t>La acción extraordinaria de protección en las resoluciones tomadas por las autoridades aborígenes en la administración de justicia indígena”, el ejemplo es el siguiente:</a:t>
            </a:r>
            <a:endParaRPr lang="es-ES" sz="2000" dirty="0">
              <a:effectLst/>
              <a:latin typeface="Century Gothic" panose="020B0502020202020204" pitchFamily="34" charset="0"/>
              <a:ea typeface="Tahoma" panose="020B0604030504040204" pitchFamily="34" charset="0"/>
            </a:endParaRPr>
          </a:p>
          <a:p>
            <a:pPr marL="539115">
              <a:lnSpc>
                <a:spcPct val="115000"/>
              </a:lnSpc>
            </a:pPr>
            <a:endParaRPr lang="es-ES" sz="2000" dirty="0">
              <a:effectLst/>
              <a:latin typeface="Century Gothic" panose="020B0502020202020204" pitchFamily="34" charset="0"/>
              <a:ea typeface="Tahoma" panose="020B0604030504040204" pitchFamily="34" charset="0"/>
            </a:endParaRPr>
          </a:p>
          <a:p>
            <a:pPr marL="228600" indent="-228600" algn="just">
              <a:lnSpc>
                <a:spcPct val="150000"/>
              </a:lnSpc>
              <a:spcBef>
                <a:spcPts val="600"/>
              </a:spcBef>
              <a:spcAft>
                <a:spcPts val="600"/>
              </a:spcAft>
            </a:pPr>
            <a:r>
              <a:rPr lang="es-ES" b="1" dirty="0">
                <a:latin typeface="Century Gothic" panose="020B0502020202020204" pitchFamily="34" charset="0"/>
              </a:rPr>
              <a:t>UNIDAD I LA JUSTICIA INDÍGENA EN EL ECUADOR</a:t>
            </a:r>
          </a:p>
          <a:p>
            <a:pPr marL="228600" indent="-228600" algn="just">
              <a:lnSpc>
                <a:spcPct val="150000"/>
              </a:lnSpc>
              <a:spcBef>
                <a:spcPts val="600"/>
              </a:spcBef>
              <a:spcAft>
                <a:spcPts val="600"/>
              </a:spcAft>
            </a:pPr>
            <a:r>
              <a:rPr lang="es-ES" dirty="0">
                <a:latin typeface="Century Gothic" panose="020B0502020202020204" pitchFamily="34" charset="0"/>
              </a:rPr>
              <a:t>1.1  Definiciones y características de la justicia indígena.</a:t>
            </a:r>
          </a:p>
          <a:p>
            <a:pPr algn="just">
              <a:lnSpc>
                <a:spcPct val="150000"/>
              </a:lnSpc>
            </a:pPr>
            <a:r>
              <a:rPr lang="es-ES" dirty="0">
                <a:latin typeface="Century Gothic" panose="020B0502020202020204" pitchFamily="34" charset="0"/>
              </a:rPr>
              <a:t>1.2. Evolución de la justicia indígena en Ecuador.</a:t>
            </a:r>
          </a:p>
          <a:p>
            <a:pPr algn="just">
              <a:lnSpc>
                <a:spcPct val="150000"/>
              </a:lnSpc>
            </a:pPr>
            <a:r>
              <a:rPr lang="es-ES" dirty="0">
                <a:latin typeface="Century Gothic" panose="020B0502020202020204" pitchFamily="34" charset="0"/>
              </a:rPr>
              <a:t>1.3. La justicia indígena en la Constitución de la República del Ecuador.</a:t>
            </a:r>
          </a:p>
          <a:p>
            <a:pPr algn="just">
              <a:lnSpc>
                <a:spcPct val="150000"/>
              </a:lnSpc>
            </a:pPr>
            <a:r>
              <a:rPr lang="es-ES" dirty="0">
                <a:latin typeface="Century Gothic" panose="020B0502020202020204" pitchFamily="34" charset="0"/>
              </a:rPr>
              <a:t>1.4. Normativa conexa nacional e internacional sobre justicia indígena.</a:t>
            </a:r>
          </a:p>
        </p:txBody>
      </p:sp>
    </p:spTree>
    <p:extLst>
      <p:ext uri="{BB962C8B-B14F-4D97-AF65-F5344CB8AC3E}">
        <p14:creationId xmlns:p14="http://schemas.microsoft.com/office/powerpoint/2010/main" val="1733221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D0F07250-E552-3D5C-BFF1-596F181A2248}"/>
              </a:ext>
            </a:extLst>
          </p:cNvPr>
          <p:cNvSpPr txBox="1"/>
          <p:nvPr/>
        </p:nvSpPr>
        <p:spPr>
          <a:xfrm>
            <a:off x="702643" y="356135"/>
            <a:ext cx="11203807" cy="5893921"/>
          </a:xfrm>
          <a:prstGeom prst="rect">
            <a:avLst/>
          </a:prstGeom>
          <a:noFill/>
        </p:spPr>
        <p:txBody>
          <a:bodyPr wrap="square" rtlCol="0">
            <a:spAutoFit/>
          </a:bodyPr>
          <a:lstStyle/>
          <a:p>
            <a:pPr marL="228600" indent="-228600" algn="just">
              <a:lnSpc>
                <a:spcPct val="150000"/>
              </a:lnSpc>
              <a:spcBef>
                <a:spcPts val="600"/>
              </a:spcBef>
              <a:spcAft>
                <a:spcPts val="600"/>
              </a:spcAft>
            </a:pPr>
            <a:r>
              <a:rPr lang="es-ES" b="1" dirty="0">
                <a:latin typeface="Century Gothic" panose="020B0502020202020204" pitchFamily="34" charset="0"/>
              </a:rPr>
              <a:t>UNIDAD II LA ACCIÓN DE PROTECCIÓN EL LA LEGISLACIÓN ECUATORIANA.</a:t>
            </a:r>
          </a:p>
          <a:p>
            <a:pPr marL="228600" indent="-228600" algn="just">
              <a:lnSpc>
                <a:spcPct val="150000"/>
              </a:lnSpc>
              <a:spcBef>
                <a:spcPts val="600"/>
              </a:spcBef>
              <a:spcAft>
                <a:spcPts val="600"/>
              </a:spcAft>
            </a:pPr>
            <a:r>
              <a:rPr lang="es-ES" dirty="0">
                <a:latin typeface="Century Gothic" panose="020B0502020202020204" pitchFamily="34" charset="0"/>
              </a:rPr>
              <a:t>2.1. Definiciones y características de la acción de protección.</a:t>
            </a:r>
          </a:p>
          <a:p>
            <a:pPr algn="just">
              <a:lnSpc>
                <a:spcPct val="150000"/>
              </a:lnSpc>
            </a:pPr>
            <a:r>
              <a:rPr lang="es-ES" dirty="0">
                <a:latin typeface="Century Gothic" panose="020B0502020202020204" pitchFamily="34" charset="0"/>
              </a:rPr>
              <a:t>2.2. La acción de protección dentro del neoconstitucionalismo .  </a:t>
            </a:r>
          </a:p>
          <a:p>
            <a:pPr algn="just">
              <a:lnSpc>
                <a:spcPct val="150000"/>
              </a:lnSpc>
            </a:pPr>
            <a:r>
              <a:rPr lang="es-ES" dirty="0">
                <a:latin typeface="Century Gothic" panose="020B0502020202020204" pitchFamily="34" charset="0"/>
              </a:rPr>
              <a:t>2.3.La acción de protección en la Constitución de la República del Ecuador.</a:t>
            </a:r>
          </a:p>
          <a:p>
            <a:pPr algn="just"/>
            <a:r>
              <a:rPr lang="es-ES" dirty="0">
                <a:latin typeface="Century Gothic" panose="020B0502020202020204" pitchFamily="34" charset="0"/>
              </a:rPr>
              <a:t>2.4. La acción de protección en la Ley Orgánica de Garantías Jurisdiccionales y Control Constitucional.</a:t>
            </a:r>
          </a:p>
          <a:p>
            <a:pPr algn="just"/>
            <a:endParaRPr lang="es-ES" dirty="0">
              <a:latin typeface="Century Gothic" panose="020B0502020202020204" pitchFamily="34" charset="0"/>
            </a:endParaRPr>
          </a:p>
          <a:p>
            <a:pPr marL="228600" indent="-228600" algn="just">
              <a:lnSpc>
                <a:spcPct val="150000"/>
              </a:lnSpc>
              <a:spcBef>
                <a:spcPts val="600"/>
              </a:spcBef>
              <a:spcAft>
                <a:spcPts val="600"/>
              </a:spcAft>
            </a:pPr>
            <a:r>
              <a:rPr lang="es-ES" b="1" dirty="0">
                <a:latin typeface="Century Gothic" panose="020B0502020202020204" pitchFamily="34" charset="0"/>
              </a:rPr>
              <a:t>UNIDAD III LA ACCIÓN DE PROTECCIÓN ANTE RESOLUCIONES TOMADAS POR LA JUSTICIA INDÍGENA.</a:t>
            </a:r>
          </a:p>
          <a:p>
            <a:pPr marL="228600" indent="-228600" algn="just">
              <a:lnSpc>
                <a:spcPct val="150000"/>
              </a:lnSpc>
              <a:spcBef>
                <a:spcPts val="600"/>
              </a:spcBef>
              <a:spcAft>
                <a:spcPts val="600"/>
              </a:spcAft>
            </a:pPr>
            <a:r>
              <a:rPr lang="es-ES" dirty="0">
                <a:latin typeface="Century Gothic" panose="020B0502020202020204" pitchFamily="34" charset="0"/>
              </a:rPr>
              <a:t>3.1. Análisis jurídico y sociológico de las resoluciones tomadas en la justicia indígena.</a:t>
            </a:r>
          </a:p>
          <a:p>
            <a:pPr algn="just">
              <a:lnSpc>
                <a:spcPct val="150000"/>
              </a:lnSpc>
            </a:pPr>
            <a:r>
              <a:rPr lang="es-ES" dirty="0">
                <a:latin typeface="Century Gothic" panose="020B0502020202020204" pitchFamily="34" charset="0"/>
              </a:rPr>
              <a:t>3.2. Estudio de caso sobre la aplicación de la acción de protección ante resoluciones de la justicia indígena.</a:t>
            </a:r>
          </a:p>
          <a:p>
            <a:pPr algn="just">
              <a:lnSpc>
                <a:spcPct val="150000"/>
              </a:lnSpc>
            </a:pPr>
            <a:r>
              <a:rPr lang="es-ES" dirty="0">
                <a:latin typeface="Century Gothic" panose="020B0502020202020204" pitchFamily="34" charset="0"/>
              </a:rPr>
              <a:t>3.3. Determinación de la pertinencia de realizar reformas a la legislación ecuatoriana respecto de la acción de protección ante resoluciones de la justicia indígena.</a:t>
            </a:r>
          </a:p>
          <a:p>
            <a:endParaRPr lang="es-ES" dirty="0"/>
          </a:p>
        </p:txBody>
      </p:sp>
    </p:spTree>
    <p:extLst>
      <p:ext uri="{BB962C8B-B14F-4D97-AF65-F5344CB8AC3E}">
        <p14:creationId xmlns:p14="http://schemas.microsoft.com/office/powerpoint/2010/main" val="2717709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2215A30-59AC-570D-DF58-E65E0DA7725E}"/>
              </a:ext>
            </a:extLst>
          </p:cNvPr>
          <p:cNvSpPr txBox="1"/>
          <p:nvPr/>
        </p:nvSpPr>
        <p:spPr>
          <a:xfrm>
            <a:off x="423511" y="288758"/>
            <a:ext cx="11117179" cy="6971139"/>
          </a:xfrm>
          <a:prstGeom prst="rect">
            <a:avLst/>
          </a:prstGeom>
          <a:noFill/>
        </p:spPr>
        <p:txBody>
          <a:bodyPr wrap="square" rtlCol="0">
            <a:spAutoFit/>
          </a:bodyPr>
          <a:lstStyle/>
          <a:p>
            <a:r>
              <a:rPr lang="es-ES" sz="2000" b="1" dirty="0">
                <a:latin typeface="Century Gothic" panose="020B0502020202020204" pitchFamily="34" charset="0"/>
              </a:rPr>
              <a:t>4.3 Hipótesis.</a:t>
            </a:r>
          </a:p>
          <a:p>
            <a:pPr marL="539115" algn="just">
              <a:lnSpc>
                <a:spcPct val="115000"/>
              </a:lnSpc>
            </a:pPr>
            <a:endParaRPr lang="es-ES" sz="2000" dirty="0">
              <a:effectLst/>
              <a:latin typeface="Century Gothic" panose="020B0502020202020204" pitchFamily="34" charset="0"/>
              <a:ea typeface="Tahoma" panose="020B0604030504040204" pitchFamily="34" charset="0"/>
            </a:endParaRPr>
          </a:p>
          <a:p>
            <a:pPr marL="539115" algn="just">
              <a:lnSpc>
                <a:spcPct val="115000"/>
              </a:lnSpc>
            </a:pPr>
            <a:r>
              <a:rPr lang="es-ES" sz="2000" dirty="0">
                <a:effectLst/>
                <a:latin typeface="Century Gothic" panose="020B0502020202020204" pitchFamily="34" charset="0"/>
                <a:ea typeface="Tahoma" panose="020B0604030504040204" pitchFamily="34" charset="0"/>
              </a:rPr>
              <a:t>Son suposiciones o respuestas anticipada al problema investigativo (no va con signos de interrogación), pueden ser:</a:t>
            </a:r>
          </a:p>
          <a:p>
            <a:pPr marL="539115">
              <a:lnSpc>
                <a:spcPct val="115000"/>
              </a:lnSpc>
            </a:pPr>
            <a:r>
              <a:rPr lang="es-ES" sz="2000" dirty="0">
                <a:effectLst/>
                <a:latin typeface="Century Gothic" panose="020B0502020202020204" pitchFamily="34" charset="0"/>
                <a:ea typeface="Tahoma" panose="020B0604030504040204" pitchFamily="34" charset="0"/>
              </a:rPr>
              <a:t> </a:t>
            </a:r>
          </a:p>
          <a:p>
            <a:pPr marL="539115">
              <a:lnSpc>
                <a:spcPct val="115000"/>
              </a:lnSpc>
            </a:pPr>
            <a:r>
              <a:rPr lang="es-ES" sz="2000" b="1" dirty="0">
                <a:effectLst/>
                <a:latin typeface="Century Gothic" panose="020B0502020202020204" pitchFamily="34" charset="0"/>
                <a:ea typeface="Tahoma" panose="020B0604030504040204" pitchFamily="34" charset="0"/>
              </a:rPr>
              <a:t>Ejemplo de una hipótesis de investigación:</a:t>
            </a:r>
            <a:endParaRPr lang="es-ES" sz="2000" dirty="0">
              <a:effectLst/>
              <a:latin typeface="Century Gothic" panose="020B0502020202020204" pitchFamily="34" charset="0"/>
              <a:ea typeface="Tahoma" panose="020B0604030504040204" pitchFamily="34" charset="0"/>
            </a:endParaRPr>
          </a:p>
          <a:p>
            <a:pPr marL="539115" algn="just">
              <a:lnSpc>
                <a:spcPct val="115000"/>
              </a:lnSpc>
            </a:pPr>
            <a:r>
              <a:rPr lang="es-ES" sz="2000" dirty="0">
                <a:effectLst/>
                <a:latin typeface="Century Gothic" panose="020B0502020202020204" pitchFamily="34" charset="0"/>
                <a:ea typeface="Tahoma" panose="020B0604030504040204" pitchFamily="34" charset="0"/>
              </a:rPr>
              <a:t>La acción extraordinaria de protección procede en la administración de justicia indígena para reclamar la violación de los derechos por las resoluciones emitidas por las autoridades aborígenes.</a:t>
            </a:r>
          </a:p>
          <a:p>
            <a:pPr marL="539115">
              <a:lnSpc>
                <a:spcPct val="115000"/>
              </a:lnSpc>
            </a:pPr>
            <a:r>
              <a:rPr lang="es-ES" sz="2000" dirty="0">
                <a:effectLst/>
                <a:latin typeface="Century Gothic" panose="020B0502020202020204" pitchFamily="34" charset="0"/>
                <a:ea typeface="Tahoma" panose="020B0604030504040204" pitchFamily="34" charset="0"/>
              </a:rPr>
              <a:t> </a:t>
            </a:r>
          </a:p>
          <a:p>
            <a:pPr marL="539115">
              <a:lnSpc>
                <a:spcPct val="115000"/>
              </a:lnSpc>
            </a:pPr>
            <a:r>
              <a:rPr lang="es-ES" sz="2000" b="1" dirty="0">
                <a:effectLst/>
                <a:latin typeface="Century Gothic" panose="020B0502020202020204" pitchFamily="34" charset="0"/>
                <a:ea typeface="Tahoma" panose="020B0604030504040204" pitchFamily="34" charset="0"/>
              </a:rPr>
              <a:t>Ejemplo de una hipótesis nula:</a:t>
            </a:r>
            <a:endParaRPr lang="es-ES" sz="2000" dirty="0">
              <a:effectLst/>
              <a:latin typeface="Century Gothic" panose="020B0502020202020204" pitchFamily="34" charset="0"/>
              <a:ea typeface="Tahoma" panose="020B0604030504040204" pitchFamily="34" charset="0"/>
            </a:endParaRPr>
          </a:p>
          <a:p>
            <a:pPr marL="539115" algn="just">
              <a:lnSpc>
                <a:spcPct val="115000"/>
              </a:lnSpc>
            </a:pPr>
            <a:r>
              <a:rPr lang="es-ES" sz="2000" dirty="0">
                <a:effectLst/>
                <a:latin typeface="Century Gothic" panose="020B0502020202020204" pitchFamily="34" charset="0"/>
                <a:ea typeface="Tahoma" panose="020B0604030504040204" pitchFamily="34" charset="0"/>
              </a:rPr>
              <a:t>La acción extraordinaria de protección no procede en la administración de justicia indígena para reclamar la violación de los derechos por las resoluciones emitidas por las autoridades aborígenes.</a:t>
            </a:r>
          </a:p>
          <a:p>
            <a:pPr marL="539115" algn="just">
              <a:lnSpc>
                <a:spcPct val="115000"/>
              </a:lnSpc>
            </a:pPr>
            <a:endParaRPr lang="es-ES" sz="2000" dirty="0">
              <a:effectLst/>
              <a:latin typeface="Century Gothic" panose="020B0502020202020204" pitchFamily="34" charset="0"/>
              <a:ea typeface="Tahoma" panose="020B0604030504040204" pitchFamily="34" charset="0"/>
            </a:endParaRPr>
          </a:p>
          <a:p>
            <a:pPr marL="539115" algn="just">
              <a:lnSpc>
                <a:spcPct val="115000"/>
              </a:lnSpc>
            </a:pPr>
            <a:r>
              <a:rPr lang="es-ES" sz="2000" dirty="0">
                <a:effectLst/>
                <a:latin typeface="Century Gothic" panose="020B0502020202020204" pitchFamily="34" charset="0"/>
                <a:ea typeface="Tahoma" panose="020B0604030504040204" pitchFamily="34" charset="0"/>
              </a:rPr>
              <a:t>La falta de garantías procedimentales claras y específicas en la normativa sobre la eutanasia en Ecuador deteriora la protección de los derechos de los pacientes.</a:t>
            </a:r>
          </a:p>
          <a:p>
            <a:pPr marL="539115" algn="just">
              <a:lnSpc>
                <a:spcPct val="115000"/>
              </a:lnSpc>
            </a:pPr>
            <a:endParaRPr lang="es-ES" sz="2000" dirty="0">
              <a:effectLst/>
              <a:latin typeface="Tahoma" panose="020B0604030504040204" pitchFamily="34" charset="0"/>
              <a:ea typeface="Tahoma" panose="020B0604030504040204" pitchFamily="34" charset="0"/>
            </a:endParaRPr>
          </a:p>
          <a:p>
            <a:endParaRPr lang="es-ES" dirty="0"/>
          </a:p>
          <a:p>
            <a:endParaRPr lang="es-ES" dirty="0"/>
          </a:p>
        </p:txBody>
      </p:sp>
    </p:spTree>
    <p:extLst>
      <p:ext uri="{BB962C8B-B14F-4D97-AF65-F5344CB8AC3E}">
        <p14:creationId xmlns:p14="http://schemas.microsoft.com/office/powerpoint/2010/main" val="31730774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265</TotalTime>
  <Words>2909</Words>
  <Application>Microsoft Office PowerPoint</Application>
  <PresentationFormat>Panorámica</PresentationFormat>
  <Paragraphs>245</Paragraphs>
  <Slides>44</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44</vt:i4>
      </vt:variant>
    </vt:vector>
  </HeadingPairs>
  <TitlesOfParts>
    <vt:vector size="53" baseType="lpstr">
      <vt:lpstr>Arial</vt:lpstr>
      <vt:lpstr>Calibri</vt:lpstr>
      <vt:lpstr>Calibri Light</vt:lpstr>
      <vt:lpstr>Century Gothic</vt:lpstr>
      <vt:lpstr>Symbol</vt:lpstr>
      <vt:lpstr>Tahoma</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5. Metodología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Validación de Instrumentos</vt:lpstr>
      <vt:lpstr>Importancia:</vt:lpstr>
      <vt:lpstr>¿Qué es la Validación por Especialistas?</vt:lpstr>
      <vt:lpstr>Beneficios de esta técnica</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Luis Antonio Zurita Avaloss</dc:creator>
  <cp:lastModifiedBy>Luis Antonio Zurita Avaloss</cp:lastModifiedBy>
  <cp:revision>11</cp:revision>
  <dcterms:created xsi:type="dcterms:W3CDTF">2024-11-07T16:41:51Z</dcterms:created>
  <dcterms:modified xsi:type="dcterms:W3CDTF">2025-05-08T18:55:46Z</dcterms:modified>
</cp:coreProperties>
</file>