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57" r:id="rId3"/>
    <p:sldId id="258" r:id="rId4"/>
    <p:sldId id="262" r:id="rId5"/>
    <p:sldId id="276" r:id="rId6"/>
    <p:sldId id="275" r:id="rId7"/>
    <p:sldId id="273" r:id="rId8"/>
    <p:sldId id="274" r:id="rId9"/>
    <p:sldId id="277" r:id="rId10"/>
    <p:sldId id="278" r:id="rId11"/>
    <p:sldId id="279" r:id="rId12"/>
    <p:sldId id="280" r:id="rId13"/>
    <p:sldId id="286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380F-2580-455B-A6FF-D2F67E4009AB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803F-B356-46E8-85A5-E29E6CCAA1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87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4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D0CAD-3048-4039-9E37-B9CCCAD9C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D61C7-EE04-4A39-AE07-F5B1439F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F6E7D-09B5-4FD8-B348-733897E4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CF8C8-7C67-4F73-B948-390B0EC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1A7D-A879-4A5C-A6CC-EFDB45A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2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F7E9B-CDAE-4A4A-A066-B2F852D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44CFB-BE68-4120-A501-D5800E73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F4456-BDE2-4C14-8240-F2D60573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D93F3-95E1-4E87-A3DA-DF4FCED5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81243-1E09-43A4-9B1C-DC85218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19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A5DC3D-E506-49A3-824F-457DAC2BC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CC48D-F00F-488C-AC4E-C631331A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EFDB4-5EF9-453E-9B4E-9FE6FC9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8F0C-15EF-4D82-9163-AD58AB0F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CC7E3-9AF2-4B06-BA3C-1219889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254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76021-1B01-4161-AE0C-FBD767E5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74DA4-508A-41C1-9C0C-4E8C0E7D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3C59B-377B-42FB-B12E-67064DC5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35795-AF21-4DC9-A6F8-EF6DD042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86EC6-7072-40AA-B27B-52572D8F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77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8E57-748C-4B70-AF84-EBF4DEA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69E90-C635-4D45-86E1-DFBF49E2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737DB-6A2A-41AB-9091-D9A9AEC2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46905-6576-4572-9736-9AF4296A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B8E01-ECFB-4F46-89EC-7C1F627F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2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16539-60C0-4F93-BDCC-7F7AE4F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6E20F-653E-4FA7-891F-DBBEF53B8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E03E3F-2582-4879-8D21-92A124EF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82DB6-5B5A-4B0C-A0D8-A3819DAD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9B934-D391-4CBA-B714-6FC2B405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BF41E-643A-4019-8A1A-E0A1EF29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80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191C-01E0-4D71-B5D0-133C32C9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A5308-F28B-4F49-A35D-B03683D9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37460-84C2-4A9F-8241-CB73D036D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450F2C-42D1-41BE-8E96-790081C4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6662FA-2628-4F74-8B04-E8E88740E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475513-4E3D-4137-BFCE-551B8704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69148F-9B07-42C3-AFBC-8692E91D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9D2BA0-8737-4815-AF18-A2CBBD0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1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7E6FA-F635-44A2-9673-DB80B6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4157EC-8CCA-48F5-906F-ADBF27EE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70C3AC-8F25-41B4-A52C-82AA25E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45E84C-30D1-42DF-9620-73F2B8AC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02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442E74-BB0F-4895-9FDF-3F323AE2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8A3848-7CD2-4500-8012-B8303634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774F6E-6F63-4ACD-96C5-4113F90A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72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FAF0-F235-4AAF-89C6-6F89E721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196B2-1536-4AA3-A113-526375B3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DA2DFC-19F7-49B8-9B2F-081BC16A0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E0298-A269-48A1-9727-0CFE257E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62A42-2EE8-46AF-A7D6-0C60B308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935263-7D22-422E-8A11-E2E5BEFC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141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B66A-6867-40F1-8DCB-9A749DDA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356812-51C4-4FED-947C-639A904FC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1595B-FDB3-4506-9DBB-D78FC638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B9394-899C-4733-84D3-47AAAA1A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58774-C030-4CD5-870E-44DB7536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614D1-69D6-476A-ACFE-C7B623FA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42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899F5A-60D2-457C-B0EA-DE85BDCE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89BF8-0592-4ACF-B22E-573C17F7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C03ED-C284-4FFB-96DC-ABD1F80BC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DC8C-BCF8-4AA9-8F75-33F21BB91CE2}" type="datetimeFigureOut">
              <a:rPr lang="es-EC" smtClean="0"/>
              <a:t>22/4/2025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0629E-224D-46D7-9242-3FA18D57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4FCEE-F4EF-40C6-8529-902505C53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6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5323976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>INVESTIGACIÓN JURÍDICA </a:t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</a:rPr>
              <a:t>Dr. Carlos Ernesto, Herrera Acosta PhD.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ceherrera@Unach.edu.ec</a:t>
            </a: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6673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657664" y="234283"/>
            <a:ext cx="109056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ELABORACIÓN DEL PLAN DE CLASES </a:t>
            </a:r>
          </a:p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sz="2000" b="1" dirty="0" smtClean="0">
                <a:latin typeface="Palatino Linotype" panose="02040502050505030304" pitchFamily="18" charset="0"/>
              </a:rPr>
              <a:t>23 </a:t>
            </a:r>
            <a:r>
              <a:rPr lang="es-ES" sz="2000" b="1" dirty="0" smtClean="0">
                <a:latin typeface="Palatino Linotype" panose="02040502050505030304" pitchFamily="18" charset="0"/>
              </a:rPr>
              <a:t>de abril de 2025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2000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I: </a:t>
            </a:r>
            <a:r>
              <a:rPr lang="es-MX" sz="2000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ES" sz="2000" b="1" dirty="0">
                <a:latin typeface="Palatino Linotype" panose="02040502050505030304" pitchFamily="18" charset="0"/>
              </a:rPr>
              <a:t>1.4. </a:t>
            </a:r>
            <a:r>
              <a:rPr lang="es-MX" sz="2000" b="1" dirty="0">
                <a:latin typeface="Palatino Linotype" panose="02040502050505030304" pitchFamily="18" charset="0"/>
              </a:rPr>
              <a:t>El conocimiento jurídico</a:t>
            </a:r>
          </a:p>
          <a:p>
            <a:pPr>
              <a:lnSpc>
                <a:spcPct val="15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clase.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Analizar el conocimiento jurídico como construcción teórica y práctica del saber normativo, a través de metodologías de investigación científica para comprender y explicar los fenómenos jurídicos.</a:t>
            </a:r>
            <a:endParaRPr lang="es-ES" sz="2000" b="1" dirty="0">
              <a:solidFill>
                <a:srgbClr val="555555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8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1.4. EL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1.4.1. El conocimiento natural y el conocimiento positivo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1.4.2. La filosofía y epistemología del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1.4.3. Teorías filosóficas y epistemológicas en el derecho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1.4.4. La construcción social del conocimiento jurídico</a:t>
            </a:r>
          </a:p>
          <a:p>
            <a:pPr>
              <a:lnSpc>
                <a:spcPct val="20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Desarrollo del Estado del Arte de los temas de la investigación formativa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Seleccionar la revista científica para la publicación del artículo académico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  <a:endParaRPr lang="es-EC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Leer el libro seleccionado para mejorar la formación humanística y científica </a:t>
            </a: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657664" y="234283"/>
            <a:ext cx="109056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ELABORACIÓN DEL PLAN DE CLASES </a:t>
            </a:r>
          </a:p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sz="2000" b="1" dirty="0" smtClean="0">
                <a:latin typeface="Palatino Linotype" panose="02040502050505030304" pitchFamily="18" charset="0"/>
              </a:rPr>
              <a:t>25 </a:t>
            </a:r>
            <a:r>
              <a:rPr lang="es-ES" sz="2000" b="1" dirty="0" smtClean="0">
                <a:latin typeface="Palatino Linotype" panose="02040502050505030304" pitchFamily="18" charset="0"/>
              </a:rPr>
              <a:t>de abril de 2025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2000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I: </a:t>
            </a:r>
            <a:r>
              <a:rPr lang="es-MX" sz="2000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ES" sz="2000" b="1" dirty="0">
                <a:latin typeface="Palatino Linotype" panose="02040502050505030304" pitchFamily="18" charset="0"/>
              </a:rPr>
              <a:t>1.4. </a:t>
            </a:r>
            <a:r>
              <a:rPr lang="es-MX" sz="2000" b="1" dirty="0">
                <a:latin typeface="Palatino Linotype" panose="02040502050505030304" pitchFamily="18" charset="0"/>
              </a:rPr>
              <a:t>El conocimiento jurídico</a:t>
            </a:r>
          </a:p>
          <a:p>
            <a:pPr>
              <a:lnSpc>
                <a:spcPct val="15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clase.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Analizar el conocimiento jurídico como construcción teórica y práctica del saber normativo, a través de metodologías de investigación científica para comprender y explicar los fenómenos jurídicos.</a:t>
            </a:r>
            <a:endParaRPr lang="es-ES" sz="2000" b="1" dirty="0">
              <a:solidFill>
                <a:srgbClr val="555555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8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791028" y="923853"/>
            <a:ext cx="1087044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endParaRPr lang="es-ES" b="1" dirty="0"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endParaRPr lang="es-ES" sz="2000" b="1" dirty="0">
              <a:latin typeface="Palatino Linotype" panose="02040502050505030304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Evaluación diagnóstica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Conocer el nivel de conocimientos previos o habilidades con las que el estudiante inicia un proceso formativo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Pruebas diagnósticas, mapas conceptuales, entrevistas, encuestas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Utilidad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Permite ajustar la planificación didáctica y detectar posibles brechas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2.- Evaluación formativa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Supervisar el progreso del estudiante durante el proceso de enseñanza-aprendizaje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Rúbricas, listas de cotejo, portafolios, diarios reflexivos, debates, simulaciones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Características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Tiene un carácter retroalimentador; no necesariamente implica calificación numérica.</a:t>
            </a:r>
          </a:p>
        </p:txBody>
      </p:sp>
    </p:spTree>
    <p:extLst>
      <p:ext uri="{BB962C8B-B14F-4D97-AF65-F5344CB8AC3E}">
        <p14:creationId xmlns:p14="http://schemas.microsoft.com/office/powerpoint/2010/main" val="117356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 Evaluación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sumativa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Valorar el logro final de los resultados de aprendizaje al concluir una unidad, módulo o curso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Exámenes escritos, proyectos finales, ensayos, estudios de caso, presentaciones orales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Criterios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Se centra en evidencias concretas del desempeño del estudiante, y suele traducirse en calificaciones.</a:t>
            </a:r>
          </a:p>
        </p:txBody>
      </p:sp>
    </p:spTree>
    <p:extLst>
      <p:ext uri="{BB962C8B-B14F-4D97-AF65-F5344CB8AC3E}">
        <p14:creationId xmlns:p14="http://schemas.microsoft.com/office/powerpoint/2010/main" val="246792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 CIERRE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1: </a:t>
            </a:r>
          </a:p>
          <a:p>
            <a:pPr algn="just"/>
            <a:r>
              <a:rPr lang="es-MX" sz="2000" b="1" dirty="0">
                <a:latin typeface="Palatino Linotype" panose="02040502050505030304" pitchFamily="18" charset="0"/>
              </a:rPr>
              <a:t>D</a:t>
            </a:r>
            <a:r>
              <a:rPr lang="es-MX" sz="2000" b="1" dirty="0" smtClean="0">
                <a:latin typeface="Palatino Linotype" panose="02040502050505030304" pitchFamily="18" charset="0"/>
              </a:rPr>
              <a:t>esarrollo de la fundamentación teórica de la investigación formativa</a:t>
            </a:r>
          </a:p>
          <a:p>
            <a:pPr algn="just"/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 algn="just"/>
            <a:r>
              <a:rPr lang="es-MX" sz="2000" b="1" dirty="0" smtClean="0">
                <a:latin typeface="Palatino Linotype" panose="02040502050505030304" pitchFamily="18" charset="0"/>
              </a:rPr>
              <a:t>Desarrollo del artículo académico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Práctica Profesional Docente I | Última clase de prá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3442008"/>
            <a:ext cx="3925107" cy="25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9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4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21 de abril de 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I: </a:t>
            </a:r>
            <a:r>
              <a:rPr lang="es-MX" b="1" dirty="0">
                <a:latin typeface="Palatino Linotype" panose="02040502050505030304" pitchFamily="18" charset="0"/>
              </a:rPr>
              <a:t>EL CONOCIMIENTO HUMANO Y JURÍDICO</a:t>
            </a:r>
            <a:endParaRPr lang="es-MX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ES" b="1" dirty="0">
                <a:latin typeface="Palatino Linotype" panose="02040502050505030304" pitchFamily="18" charset="0"/>
              </a:rPr>
              <a:t>1.4. </a:t>
            </a:r>
            <a:r>
              <a:rPr lang="es-MX" b="1" dirty="0" smtClean="0">
                <a:latin typeface="Palatino Linotype" panose="02040502050505030304" pitchFamily="18" charset="0"/>
              </a:rPr>
              <a:t>El conocimiento jurídico</a:t>
            </a:r>
          </a:p>
          <a:p>
            <a:pPr>
              <a:lnSpc>
                <a:spcPct val="150000"/>
              </a:lnSpc>
            </a:pPr>
            <a:endParaRPr lang="es-ES" b="1" dirty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clase.</a:t>
            </a:r>
            <a:endParaRPr lang="es-ES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Analizar </a:t>
            </a:r>
            <a:r>
              <a:rPr lang="es-MX" b="1" dirty="0">
                <a:latin typeface="Palatino Linotype" panose="02040502050505030304" pitchFamily="18" charset="0"/>
              </a:rPr>
              <a:t>el conocimiento jurídico como construcción teórica y práctica del saber normativo, a través de metodologías de investigación científica </a:t>
            </a:r>
            <a:r>
              <a:rPr lang="es-MX" b="1" dirty="0" smtClean="0">
                <a:latin typeface="Palatino Linotype" panose="02040502050505030304" pitchFamily="18" charset="0"/>
              </a:rPr>
              <a:t>para comprender y </a:t>
            </a:r>
            <a:r>
              <a:rPr lang="es-MX" b="1" dirty="0">
                <a:latin typeface="Palatino Linotype" panose="02040502050505030304" pitchFamily="18" charset="0"/>
              </a:rPr>
              <a:t>explicar </a:t>
            </a:r>
            <a:r>
              <a:rPr lang="es-MX" b="1" dirty="0" smtClean="0">
                <a:latin typeface="Palatino Linotype" panose="02040502050505030304" pitchFamily="18" charset="0"/>
              </a:rPr>
              <a:t>los </a:t>
            </a:r>
            <a:r>
              <a:rPr lang="es-MX" b="1" dirty="0">
                <a:latin typeface="Palatino Linotype" panose="02040502050505030304" pitchFamily="18" charset="0"/>
              </a:rPr>
              <a:t>fenómenos </a:t>
            </a:r>
            <a:r>
              <a:rPr lang="es-MX" b="1" dirty="0" smtClean="0">
                <a:latin typeface="Palatino Linotype" panose="02040502050505030304" pitchFamily="18" charset="0"/>
              </a:rPr>
              <a:t>jurídicos.</a:t>
            </a:r>
            <a:endParaRPr lang="es-ES" b="1" dirty="0" smtClean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algn="l"/>
            <a:endParaRPr lang="es-ES" b="1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4931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sz="2000" b="1" dirty="0">
                <a:latin typeface="Palatino Linotype" panose="02040502050505030304" pitchFamily="18" charset="0"/>
              </a:rPr>
              <a:t>1.4. EL CONOCIMIENTO JURÍDICO</a:t>
            </a:r>
          </a:p>
          <a:p>
            <a:pPr>
              <a:lnSpc>
                <a:spcPct val="20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1.4.1. El conocimiento natural y el conocimiento positivo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1.4.2</a:t>
            </a:r>
            <a:r>
              <a:rPr lang="es-MX" sz="2000" b="1" dirty="0">
                <a:latin typeface="Palatino Linotype" panose="02040502050505030304" pitchFamily="18" charset="0"/>
              </a:rPr>
              <a:t>. La filosofía y epistemología del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1.4.3</a:t>
            </a:r>
            <a:r>
              <a:rPr lang="es-MX" sz="2000" b="1" dirty="0">
                <a:latin typeface="Palatino Linotype" panose="02040502050505030304" pitchFamily="18" charset="0"/>
              </a:rPr>
              <a:t>. Teorías filosóficas y epistemológicas en el derecho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1.4.4</a:t>
            </a:r>
            <a:r>
              <a:rPr lang="es-MX" sz="2000" b="1" dirty="0">
                <a:latin typeface="Palatino Linotype" panose="02040502050505030304" pitchFamily="18" charset="0"/>
              </a:rPr>
              <a:t>. La construcción social del conocimiento jurídico</a:t>
            </a:r>
          </a:p>
        </p:txBody>
      </p:sp>
    </p:spTree>
    <p:extLst>
      <p:ext uri="{BB962C8B-B14F-4D97-AF65-F5344CB8AC3E}">
        <p14:creationId xmlns:p14="http://schemas.microsoft.com/office/powerpoint/2010/main" val="396097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52387"/>
            <a:ext cx="9715500" cy="67532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22355" y="217493"/>
            <a:ext cx="4147289" cy="569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1.4. EL CONOCIMIENTO JURÍDICO</a:t>
            </a:r>
          </a:p>
        </p:txBody>
      </p:sp>
    </p:spTree>
    <p:extLst>
      <p:ext uri="{BB962C8B-B14F-4D97-AF65-F5344CB8AC3E}">
        <p14:creationId xmlns:p14="http://schemas.microsoft.com/office/powerpoint/2010/main" val="262709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02"/>
            <a:ext cx="7213600" cy="62234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99849" y="234392"/>
            <a:ext cx="9049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1.4.1. EL CONOCIMIENTO NATURAL Y EL CONOCIMIENTO POSITIVO</a:t>
            </a:r>
            <a:endParaRPr lang="es-MX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usnaturalismo y Iuspositivismo - Sábado filosófico 58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4" b="12966"/>
          <a:stretch/>
        </p:blipFill>
        <p:spPr bwMode="auto">
          <a:xfrm>
            <a:off x="7756877" y="2075542"/>
            <a:ext cx="3952068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6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18971" y="375921"/>
            <a:ext cx="8534400" cy="123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1.4.2. LA FILOSOFÍA Y EPISTEMOLOGÍA DEL CONOCIMIENTO JURÍDICO</a:t>
            </a:r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Epistemología Jurídica – Grado Cero Pren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208540"/>
            <a:ext cx="7601056" cy="52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9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2264" y="0"/>
            <a:ext cx="8913017" cy="622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1.4.3. TEORÍAS FILOSÓFICAS Y EPISTEMOLÓGICAS EN EL DERECHO</a:t>
            </a:r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75485"/>
              </p:ext>
            </p:extLst>
          </p:nvPr>
        </p:nvGraphicFramePr>
        <p:xfrm>
          <a:off x="290286" y="1184123"/>
          <a:ext cx="5515428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714">
                  <a:extLst>
                    <a:ext uri="{9D8B030D-6E8A-4147-A177-3AD203B41FA5}">
                      <a16:colId xmlns:a16="http://schemas.microsoft.com/office/drawing/2014/main" val="2845053536"/>
                    </a:ext>
                  </a:extLst>
                </a:gridCol>
                <a:gridCol w="2757714">
                  <a:extLst>
                    <a:ext uri="{9D8B030D-6E8A-4147-A177-3AD203B41FA5}">
                      <a16:colId xmlns:a16="http://schemas.microsoft.com/office/drawing/2014/main" val="6644200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TEORÍAS FILOSÓFICAS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0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Racionalismo jurídico 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Razón 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8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 smtClean="0">
                        <a:latin typeface="Palatino Linotype" panose="0204050205050503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Dogmatismo jurídico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No se puede cuestionar críticamente las normas 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Positivismo jurídico 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Creada conforme a reglas formales separada de la moral 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86593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75377"/>
              </p:ext>
            </p:extLst>
          </p:nvPr>
        </p:nvGraphicFramePr>
        <p:xfrm>
          <a:off x="6088743" y="1184123"/>
          <a:ext cx="551542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714">
                  <a:extLst>
                    <a:ext uri="{9D8B030D-6E8A-4147-A177-3AD203B41FA5}">
                      <a16:colId xmlns:a16="http://schemas.microsoft.com/office/drawing/2014/main" val="2845053536"/>
                    </a:ext>
                  </a:extLst>
                </a:gridCol>
                <a:gridCol w="2757714">
                  <a:extLst>
                    <a:ext uri="{9D8B030D-6E8A-4147-A177-3AD203B41FA5}">
                      <a16:colId xmlns:a16="http://schemas.microsoft.com/office/drawing/2014/main" val="6644200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TEORÍAS EPISTEMOLÓGICAS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0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Empirismo jurídico 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Observación de hechos reales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8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MX" b="1" dirty="0" smtClean="0">
                        <a:latin typeface="Palatino Linotype" panose="02040502050505030304" pitchFamily="18" charset="0"/>
                      </a:endParaRPr>
                    </a:p>
                    <a:p>
                      <a:pPr algn="just"/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Hermenéutica jurídica 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Interpretación y aplicación adecuada</a:t>
                      </a:r>
                      <a:r>
                        <a:rPr lang="es-MX" b="1" baseline="0" dirty="0" smtClean="0">
                          <a:latin typeface="Palatino Linotype" panose="02040502050505030304" pitchFamily="18" charset="0"/>
                        </a:rPr>
                        <a:t> de la norma 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MX" b="1" dirty="0" smtClean="0">
                        <a:latin typeface="Palatino Linotype" panose="02040502050505030304" pitchFamily="18" charset="0"/>
                      </a:endParaRPr>
                    </a:p>
                    <a:p>
                      <a:pPr algn="just"/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Crítica jurídica 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Cuestiona la neutralidad, objetividad e imparcialidad del derecho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73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Realismo jurídico</a:t>
                      </a:r>
                      <a:r>
                        <a:rPr lang="es-MX" b="1" baseline="0" dirty="0" smtClean="0">
                          <a:latin typeface="Palatino Linotype" panose="02040502050505030304" pitchFamily="18" charset="0"/>
                        </a:rPr>
                        <a:t> 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="1" dirty="0" smtClean="0">
                          <a:latin typeface="Palatino Linotype" panose="02040502050505030304" pitchFamily="18" charset="0"/>
                        </a:rPr>
                        <a:t>El derecho es lo que se aplica y se vive</a:t>
                      </a:r>
                      <a:endParaRPr lang="es-MX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8659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82172" y="4538133"/>
            <a:ext cx="41220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INVESTIGACIÓN PURA Y DOGMÁTICA 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2264229" y="3701143"/>
            <a:ext cx="595085" cy="6096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6785428" y="5764482"/>
            <a:ext cx="412205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INVESTIGACIÓN APLICADA Y SOCIOJURIDICA 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8548913" y="5046562"/>
            <a:ext cx="595085" cy="6096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19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9771" y="355992"/>
            <a:ext cx="8868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1.4.4. LA CONSTRUCCIÓN SOCIAL DEL CONOCIMIENTO JURÍDICO</a:t>
            </a:r>
            <a:endParaRPr lang="es-MX" sz="2000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88572" y="915862"/>
            <a:ext cx="10682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Palatino Linotype" panose="02040502050505030304" pitchFamily="18" charset="0"/>
              </a:rPr>
              <a:t>El conocimiento jurídico es </a:t>
            </a:r>
            <a:r>
              <a:rPr lang="es-MX" b="1" dirty="0">
                <a:latin typeface="Palatino Linotype" panose="02040502050505030304" pitchFamily="18" charset="0"/>
              </a:rPr>
              <a:t>el resultado de procesos históricos, sociales y culturales específicos</a:t>
            </a:r>
          </a:p>
        </p:txBody>
      </p:sp>
      <p:pic>
        <p:nvPicPr>
          <p:cNvPr id="1026" name="Picture 2" descr="Sujeto Cognoscente by abdul Rincón Diaz on Prez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0" r="21136"/>
          <a:stretch/>
        </p:blipFill>
        <p:spPr bwMode="auto">
          <a:xfrm>
            <a:off x="856343" y="1814286"/>
            <a:ext cx="2339544" cy="230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ágenes de Violencia - Descarga gratuita e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19" y="3086648"/>
            <a:ext cx="2538317" cy="253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ocimiento Jurídico&quot; by Jazmin Chantes on Prez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17" y="4355807"/>
            <a:ext cx="3487511" cy="21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4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Desarrollo del Estado del Arte de los temas de la investigación formativa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Seleccionar la revista científica para la publicación del artículo académico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  <a:endParaRPr lang="es-EC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Leer el libro seleccionado para mejorar la formación humanística y científica </a:t>
            </a: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437</Words>
  <Application>Microsoft Office PowerPoint</Application>
  <PresentationFormat>Panorámica</PresentationFormat>
  <Paragraphs>133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Open Sans</vt:lpstr>
      <vt:lpstr>Palatino Linotype</vt:lpstr>
      <vt:lpstr>Tema de Office</vt:lpstr>
      <vt:lpstr>INVESTIGACIÓN JURÍDICA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SYSTEMarket</cp:lastModifiedBy>
  <cp:revision>22</cp:revision>
  <dcterms:created xsi:type="dcterms:W3CDTF">2024-09-10T14:06:18Z</dcterms:created>
  <dcterms:modified xsi:type="dcterms:W3CDTF">2025-04-22T06:21:10Z</dcterms:modified>
</cp:coreProperties>
</file>