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9592956-A93B-495E-B51A-25848D88F504}">
          <p14:sldIdLst>
            <p14:sldId id="256"/>
            <p14:sldId id="257"/>
            <p14:sldId id="258"/>
            <p14:sldId id="259"/>
            <p14:sldId id="260"/>
          </p14:sldIdLst>
        </p14:section>
        <p14:section name="Sección sin título" id="{407F9451-DD7F-4783-A82A-77A8F959C779}">
          <p14:sldIdLst>
            <p14:sldId id="261"/>
            <p14:sldId id="262"/>
            <p14:sldId id="263"/>
            <p14:sldId id="264"/>
            <p14:sldId id="265"/>
            <p14:sldId id="266"/>
            <p14:sldId id="267"/>
            <p14:sldId id="268"/>
            <p14:sldId id="26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61" autoAdjust="0"/>
    <p:restoredTop sz="94660"/>
  </p:normalViewPr>
  <p:slideViewPr>
    <p:cSldViewPr snapToGrid="0">
      <p:cViewPr varScale="1">
        <p:scale>
          <a:sx n="79" d="100"/>
          <a:sy n="79" d="100"/>
        </p:scale>
        <p:origin x="1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501" y="822960"/>
            <a:ext cx="6057899" cy="5015169"/>
          </a:xfrm>
        </p:spPr>
        <p:txBody>
          <a:bodyPr anchor="t">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8109113" y="3003642"/>
            <a:ext cx="3522199" cy="2900274"/>
          </a:xfrm>
        </p:spPr>
        <p:txBody>
          <a:bodyPr anchor="b">
            <a:normAutofit/>
          </a:bodyPr>
          <a:lstStyle>
            <a:lvl1pPr marL="0" indent="0" algn="l">
              <a:lnSpc>
                <a:spcPct val="130000"/>
              </a:lnSpc>
              <a:buNone/>
              <a:defRPr sz="14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fld>
            <a:endParaRPr lang="en-US"/>
          </a:p>
        </p:txBody>
      </p:sp>
      <p:cxnSp>
        <p:nvCxnSpPr>
          <p:cNvPr id="9" name="Straight Connector 8"/>
          <p:cNvCxnSpPr/>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71499" y="2036363"/>
            <a:ext cx="11059811" cy="3870773"/>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fld>
            <a:endParaRPr lang="en-US"/>
          </a:p>
        </p:txBody>
      </p:sp>
      <p:cxnSp>
        <p:nvCxnSpPr>
          <p:cNvPr id="7" name="Straight Connector 6"/>
          <p:cNvCxnSpPr/>
          <p:nvPr/>
        </p:nvCxnSpPr>
        <p:spPr>
          <a:xfrm flipH="1">
            <a:off x="571500" y="1780979"/>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77953" y="797251"/>
            <a:ext cx="2483929" cy="528378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66094" y="797251"/>
            <a:ext cx="8101072" cy="528378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fld>
            <a:endParaRPr lang="en-US"/>
          </a:p>
        </p:txBody>
      </p:sp>
      <p:cxnSp>
        <p:nvCxnSpPr>
          <p:cNvPr id="7" name="Straight Connector 6"/>
          <p:cNvCxnSpPr/>
          <p:nvPr/>
        </p:nvCxnSpPr>
        <p:spPr>
          <a:xfrm flipH="1">
            <a:off x="566094" y="57711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8875226" y="571500"/>
            <a:ext cx="0" cy="57114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71499" y="2075688"/>
            <a:ext cx="11059811" cy="3910987"/>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914255"/>
            <a:ext cx="6867115" cy="5009471"/>
          </a:xfrm>
        </p:spPr>
        <p:txBody>
          <a:bodyPr anchor="b">
            <a:normAutofit/>
          </a:bodyPr>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9239817" y="914399"/>
            <a:ext cx="2370268" cy="2670273"/>
          </a:xfrm>
        </p:spPr>
        <p:txBody>
          <a:bodyPr anchor="t">
            <a:normAutofit/>
          </a:bodyPr>
          <a:lstStyle>
            <a:lvl1pPr marL="0" indent="0">
              <a:lnSpc>
                <a:spcPct val="130000"/>
              </a:lnSpc>
              <a:buNone/>
              <a:defRPr sz="14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1C8322F6-1C60-46CF-968C-BC20E470F44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fld>
            <a:endParaRPr lang="en-US"/>
          </a:p>
        </p:txBody>
      </p:sp>
      <p:cxnSp>
        <p:nvCxnSpPr>
          <p:cNvPr id="7" name="Straight Connector 6"/>
          <p:cNvCxnSpPr/>
          <p:nvPr/>
        </p:nvCxnSpPr>
        <p:spPr>
          <a:xfrm>
            <a:off x="8872625"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566094"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709684"/>
            <a:ext cx="11049000" cy="1057160"/>
          </a:xfrm>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579447" y="2074990"/>
            <a:ext cx="5181600" cy="410197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Content Placeholder 3"/>
          <p:cNvSpPr>
            <a:spLocks noGrp="1"/>
          </p:cNvSpPr>
          <p:nvPr>
            <p:ph sz="half" idx="2"/>
          </p:nvPr>
        </p:nvSpPr>
        <p:spPr>
          <a:xfrm>
            <a:off x="6447082" y="2074990"/>
            <a:ext cx="5181600" cy="4101972"/>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fld>
            <a:endParaRPr lang="en-US"/>
          </a:p>
        </p:txBody>
      </p:sp>
      <p:cxnSp>
        <p:nvCxnSpPr>
          <p:cNvPr id="11" name="Straight Connector 10"/>
          <p:cNvCxnSpPr/>
          <p:nvPr/>
        </p:nvCxnSpPr>
        <p:spPr>
          <a:xfrm flipV="1">
            <a:off x="6101405" y="1883336"/>
            <a:ext cx="0" cy="4399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83469" y="699118"/>
            <a:ext cx="11025062" cy="1063601"/>
          </a:xfrm>
        </p:spPr>
        <p:txBody>
          <a:bodyPr anchor="ctr"/>
          <a:lstStyle/>
          <a:p>
            <a:r>
              <a:rPr lang="en-US"/>
              <a:t>Click to edit Master title style</a:t>
            </a:r>
            <a:endParaRPr lang="en-US" dirty="0"/>
          </a:p>
        </p:txBody>
      </p:sp>
      <p:sp>
        <p:nvSpPr>
          <p:cNvPr id="3" name="Text Placeholder 2"/>
          <p:cNvSpPr>
            <a:spLocks noGrp="1"/>
          </p:cNvSpPr>
          <p:nvPr>
            <p:ph type="body" idx="1"/>
          </p:nvPr>
        </p:nvSpPr>
        <p:spPr>
          <a:xfrm>
            <a:off x="583468" y="2022883"/>
            <a:ext cx="5230469" cy="564079"/>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583469" y="2866031"/>
            <a:ext cx="5157787" cy="3227685"/>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5" name="Text Placeholder 4"/>
          <p:cNvSpPr>
            <a:spLocks noGrp="1"/>
          </p:cNvSpPr>
          <p:nvPr>
            <p:ph type="body" sz="quarter" idx="3"/>
          </p:nvPr>
        </p:nvSpPr>
        <p:spPr>
          <a:xfrm>
            <a:off x="6441470" y="2022883"/>
            <a:ext cx="5183188" cy="564080"/>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441470" y="2866031"/>
            <a:ext cx="5183188" cy="3227685"/>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1C8322F6-1C60-46CF-968C-BC20E470F443}"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fld>
            <a:endParaRPr lang="en-US"/>
          </a:p>
        </p:txBody>
      </p:sp>
      <p:cxnSp>
        <p:nvCxnSpPr>
          <p:cNvPr id="11" name="Straight Connector 10"/>
          <p:cNvCxnSpPr/>
          <p:nvPr/>
        </p:nvCxnSpPr>
        <p:spPr>
          <a:xfrm flipV="1">
            <a:off x="6101405" y="1883336"/>
            <a:ext cx="0" cy="43996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577485" y="273859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71500" y="717452"/>
            <a:ext cx="11049000" cy="1161836"/>
          </a:xfrm>
        </p:spPr>
        <p:txBody>
          <a:bodyPr anchor="t"/>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fld>
            <a:endParaRPr lang="en-US"/>
          </a:p>
        </p:txBody>
      </p:sp>
      <p:cxnSp>
        <p:nvCxnSpPr>
          <p:cNvPr id="7" name="Straight Connector 6"/>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322F6-1C60-46CF-968C-BC20E470F443}"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EB83C2-341F-4C28-A243-1C56DDDA54D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2201" y="810344"/>
            <a:ext cx="3478084" cy="1408062"/>
          </a:xfrm>
        </p:spPr>
        <p:txBody>
          <a:bodyPr anchor="t"/>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919809" y="931232"/>
            <a:ext cx="6700679" cy="5079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Text Placeholder 3"/>
          <p:cNvSpPr>
            <a:spLocks noGrp="1"/>
          </p:cNvSpPr>
          <p:nvPr>
            <p:ph type="body" sz="half" idx="2"/>
          </p:nvPr>
        </p:nvSpPr>
        <p:spPr>
          <a:xfrm>
            <a:off x="571500" y="2578608"/>
            <a:ext cx="3478783" cy="34172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C8322F6-1C60-46CF-968C-BC20E470F44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fld>
            <a:endParaRPr lang="en-US"/>
          </a:p>
        </p:txBody>
      </p:sp>
      <p:cxnSp>
        <p:nvCxnSpPr>
          <p:cNvPr id="8" name="Straight Connector 7"/>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499" y="802204"/>
            <a:ext cx="3478787" cy="1408062"/>
          </a:xfrm>
        </p:spPr>
        <p:txBody>
          <a:bodyPr anchor="t"/>
          <a:lstStyle>
            <a:lvl1pPr>
              <a:defRPr sz="3200"/>
            </a:lvl1pPr>
          </a:lstStyle>
          <a:p>
            <a:r>
              <a:rPr lang="en-US"/>
              <a:t>Click to edit Master title style</a:t>
            </a:r>
            <a:endParaRPr lang="en-US" dirty="0"/>
          </a:p>
        </p:txBody>
      </p:sp>
      <p:sp>
        <p:nvSpPr>
          <p:cNvPr id="3" name="Picture Placeholder 2"/>
          <p:cNvSpPr>
            <a:spLocks noGrp="1"/>
          </p:cNvSpPr>
          <p:nvPr>
            <p:ph type="pic" idx="1"/>
          </p:nvPr>
        </p:nvSpPr>
        <p:spPr>
          <a:xfrm>
            <a:off x="4723467" y="847384"/>
            <a:ext cx="6907844" cy="52168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a:p>
        </p:txBody>
      </p:sp>
      <p:sp>
        <p:nvSpPr>
          <p:cNvPr id="4" name="Text Placeholder 3"/>
          <p:cNvSpPr>
            <a:spLocks noGrp="1"/>
          </p:cNvSpPr>
          <p:nvPr>
            <p:ph type="body" sz="half" idx="2"/>
          </p:nvPr>
        </p:nvSpPr>
        <p:spPr>
          <a:xfrm>
            <a:off x="571498" y="2574906"/>
            <a:ext cx="3478787" cy="343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C8322F6-1C60-46CF-968C-BC20E470F44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fld>
            <a:endParaRPr lang="en-US"/>
          </a:p>
        </p:txBody>
      </p:sp>
      <p:cxnSp>
        <p:nvCxnSpPr>
          <p:cNvPr id="8" name="Straight Connector 7"/>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1500" y="689289"/>
            <a:ext cx="11049000" cy="10841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71499" y="2075688"/>
            <a:ext cx="11059811" cy="3818082"/>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dirty="0"/>
          </a:p>
        </p:txBody>
      </p:sp>
      <p:sp>
        <p:nvSpPr>
          <p:cNvPr id="4" name="Date Placeholder 3"/>
          <p:cNvSpPr>
            <a:spLocks noGrp="1"/>
          </p:cNvSpPr>
          <p:nvPr>
            <p:ph type="dt" sz="half" idx="2"/>
          </p:nvPr>
        </p:nvSpPr>
        <p:spPr>
          <a:xfrm>
            <a:off x="8036732" y="6397103"/>
            <a:ext cx="3091928" cy="365125"/>
          </a:xfrm>
          <a:prstGeom prst="rect">
            <a:avLst/>
          </a:prstGeom>
        </p:spPr>
        <p:txBody>
          <a:bodyPr vert="horz" lIns="91440" tIns="45720" rIns="91440" bIns="45720" rtlCol="0" anchor="ctr"/>
          <a:lstStyle>
            <a:lvl1pPr algn="r">
              <a:defRPr sz="800" cap="all" spc="200" baseline="0">
                <a:solidFill>
                  <a:schemeClr val="tx1"/>
                </a:solidFill>
              </a:defRPr>
            </a:lvl1pPr>
          </a:lstStyle>
          <a:p>
            <a:fld id="{1C8322F6-1C60-46CF-968C-BC20E470F443}" type="datetimeFigureOut">
              <a:rPr lang="en-US" smtClean="0"/>
            </a:fld>
            <a:endParaRPr lang="en-US"/>
          </a:p>
        </p:txBody>
      </p:sp>
      <p:sp>
        <p:nvSpPr>
          <p:cNvPr id="5" name="Footer Placeholder 4"/>
          <p:cNvSpPr>
            <a:spLocks noGrp="1"/>
          </p:cNvSpPr>
          <p:nvPr>
            <p:ph type="ftr" sz="quarter" idx="3"/>
          </p:nvPr>
        </p:nvSpPr>
        <p:spPr>
          <a:xfrm>
            <a:off x="475782" y="6397103"/>
            <a:ext cx="4114800" cy="365125"/>
          </a:xfrm>
          <a:prstGeom prst="rect">
            <a:avLst/>
          </a:prstGeom>
        </p:spPr>
        <p:txBody>
          <a:bodyPr vert="horz" lIns="91440" tIns="45720" rIns="91440" bIns="45720" rtlCol="0" anchor="ctr"/>
          <a:lstStyle>
            <a:lvl1pPr algn="l">
              <a:defRPr sz="800" cap="all" spc="200" baseline="0">
                <a:solidFill>
                  <a:schemeClr val="tx1"/>
                </a:solidFill>
              </a:defRPr>
            </a:lvl1pPr>
          </a:lstStyle>
          <a:p>
            <a:endParaRPr lang="en-US"/>
          </a:p>
        </p:txBody>
      </p:sp>
      <p:sp>
        <p:nvSpPr>
          <p:cNvPr id="6" name="Slide Number Placeholder 5"/>
          <p:cNvSpPr>
            <a:spLocks noGrp="1"/>
          </p:cNvSpPr>
          <p:nvPr>
            <p:ph type="sldNum" sz="quarter" idx="4"/>
          </p:nvPr>
        </p:nvSpPr>
        <p:spPr>
          <a:xfrm>
            <a:off x="11024553" y="6397103"/>
            <a:ext cx="700775" cy="365125"/>
          </a:xfrm>
          <a:prstGeom prst="rect">
            <a:avLst/>
          </a:prstGeom>
        </p:spPr>
        <p:txBody>
          <a:bodyPr vert="horz" lIns="91440" tIns="45720" rIns="91440" bIns="45720" rtlCol="0" anchor="ctr"/>
          <a:lstStyle>
            <a:lvl1pPr algn="r">
              <a:defRPr sz="800">
                <a:solidFill>
                  <a:schemeClr val="tx1"/>
                </a:solidFill>
              </a:defRPr>
            </a:lvl1pPr>
          </a:lstStyle>
          <a:p>
            <a:fld id="{5EEB83C2-341F-4C28-A243-1C56DDDA54D3}" type="slidenum">
              <a:rPr lang="en-US" smtClean="0"/>
            </a:fld>
            <a:endParaRPr lang="en-US"/>
          </a:p>
        </p:txBody>
      </p:sp>
      <p:cxnSp>
        <p:nvCxnSpPr>
          <p:cNvPr id="20" name="Straight Connector 19"/>
          <p:cNvCxnSpPr/>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000" kern="1200" spc="-100" baseline="0">
          <a:solidFill>
            <a:schemeClr val="tx1"/>
          </a:solidFill>
          <a:latin typeface="Batang" panose="02030600000101010101" pitchFamily="18" charset="-127"/>
          <a:ea typeface="Batang" panose="02030600000101010101" pitchFamily="18" charset="-127"/>
          <a:cs typeface="+mj-cs"/>
        </a:defRPr>
      </a:lvl1pPr>
    </p:titleStyle>
    <p:bodyStyle>
      <a:lvl1pPr marL="228600" indent="-228600" algn="l" defTabSz="914400" rtl="0" eaLnBrk="1" latinLnBrk="0" hangingPunct="1">
        <a:lnSpc>
          <a:spcPct val="12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SzPct val="8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SzPct val="80000"/>
        <a:buFont typeface="Avenir Next LT Pro Light" panose="020B03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2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2.xml"/><Relationship Id="rId3" Type="http://schemas.openxmlformats.org/officeDocument/2006/relationships/image" Target="../media/image6.wmf"/><Relationship Id="rId2" Type="http://schemas.openxmlformats.org/officeDocument/2006/relationships/oleObject" Target="../embeddings/oleObject1.bin"/><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Rectangle 8"/>
          <p:cNvSpPr>
            <a:spLocks noGrp="1" noRot="1" noChangeAspect="1" noMove="1" noResize="1" noEditPoints="1" noAdjustHandles="1" noChangeArrowheads="1" noChangeShapeType="1" noTextEdit="1"/>
          </p:cNvSpPr>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3" descr="Mezcla de pintura azul y rosa"/>
          <p:cNvPicPr>
            <a:picLocks noChangeAspect="1"/>
          </p:cNvPicPr>
          <p:nvPr/>
        </p:nvPicPr>
        <p:blipFill>
          <a:blip r:embed="rId1">
            <a:alphaModFix amt="60000"/>
          </a:blip>
          <a:srcRect t="15730"/>
          <a:stretch>
            <a:fillRect/>
          </a:stretch>
        </p:blipFill>
        <p:spPr>
          <a:xfrm>
            <a:off x="20" y="10"/>
            <a:ext cx="12191980" cy="6857990"/>
          </a:xfrm>
          <a:prstGeom prst="rect">
            <a:avLst/>
          </a:prstGeom>
        </p:spPr>
      </p:pic>
      <p:sp>
        <p:nvSpPr>
          <p:cNvPr id="2" name="Título 1"/>
          <p:cNvSpPr>
            <a:spLocks noGrp="1"/>
          </p:cNvSpPr>
          <p:nvPr>
            <p:ph type="ctrTitle"/>
          </p:nvPr>
        </p:nvSpPr>
        <p:spPr>
          <a:xfrm>
            <a:off x="521208" y="4819615"/>
            <a:ext cx="6817836" cy="1264936"/>
          </a:xfrm>
        </p:spPr>
        <p:txBody>
          <a:bodyPr anchor="ctr">
            <a:normAutofit/>
          </a:bodyPr>
          <a:lstStyle/>
          <a:p>
            <a:r>
              <a:rPr lang="es-MX" sz="4800" b="1" dirty="0"/>
              <a:t>Efecto </a:t>
            </a:r>
            <a:r>
              <a:rPr lang="es-MX" sz="4800" b="1" dirty="0" err="1"/>
              <a:t>Slutsky</a:t>
            </a:r>
            <a:r>
              <a:rPr lang="es-MX" sz="4800" b="1" dirty="0"/>
              <a:t> </a:t>
            </a:r>
            <a:endParaRPr lang="es-EC" dirty="0">
              <a:solidFill>
                <a:srgbClr val="FFFFFF"/>
              </a:solidFill>
            </a:endParaRPr>
          </a:p>
        </p:txBody>
      </p:sp>
      <p:sp>
        <p:nvSpPr>
          <p:cNvPr id="3" name="Subtítulo 2"/>
          <p:cNvSpPr>
            <a:spLocks noGrp="1"/>
          </p:cNvSpPr>
          <p:nvPr>
            <p:ph type="subTitle" idx="1"/>
          </p:nvPr>
        </p:nvSpPr>
        <p:spPr>
          <a:xfrm>
            <a:off x="8142516" y="4901919"/>
            <a:ext cx="3483615" cy="1100329"/>
          </a:xfrm>
        </p:spPr>
        <p:txBody>
          <a:bodyPr anchor="ctr">
            <a:normAutofit/>
          </a:bodyPr>
          <a:lstStyle/>
          <a:p>
            <a:r>
              <a:rPr lang="es-MX" sz="1600" b="1" dirty="0"/>
              <a:t>Renta Compensatoria):</a:t>
            </a:r>
            <a:endParaRPr lang="es-EC" sz="1600" dirty="0">
              <a:solidFill>
                <a:srgbClr val="FFFFFF"/>
              </a:solidFill>
            </a:endParaRPr>
          </a:p>
        </p:txBody>
      </p:sp>
      <p:cxnSp>
        <p:nvCxnSpPr>
          <p:cNvPr id="17" name="Straight Connector 10"/>
          <p:cNvCxnSpPr>
            <a:cxnSpLocks noGrp="1" noRot="1" noChangeAspect="1" noMove="1" noResize="1" noEditPoints="1" noAdjustHandles="1" noChangeArrowheads="1" noChangeShapeType="1"/>
          </p:cNvCxnSpPr>
          <p:nvPr/>
        </p:nvCxnSpPr>
        <p:spPr>
          <a:xfrm flipH="1">
            <a:off x="565869" y="4610607"/>
            <a:ext cx="11054799"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cxnSpLocks noGrp="1" noRot="1" noChangeAspect="1" noMove="1" noResize="1" noEditPoints="1" noAdjustHandles="1" noChangeArrowheads="1" noChangeShapeType="1"/>
          </p:cNvCxnSpPr>
          <p:nvPr/>
        </p:nvCxnSpPr>
        <p:spPr>
          <a:xfrm>
            <a:off x="7734300" y="4614653"/>
            <a:ext cx="0" cy="1674861"/>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a:cxnSpLocks noGrp="1" noRot="1" noChangeAspect="1" noMove="1" noResize="1" noEditPoints="1" noAdjustHandles="1" noChangeArrowheads="1" noChangeShapeType="1"/>
          </p:cNvCxnSpPr>
          <p:nvPr/>
        </p:nvCxnSpPr>
        <p:spPr>
          <a:xfrm flipH="1">
            <a:off x="561819" y="6289514"/>
            <a:ext cx="11054799"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a:t>Paso 1: Calcular las demandas iniciales de X y </a:t>
            </a:r>
            <a:r>
              <a:rPr lang="es-MX" dirty="0" err="1"/>
              <a:t>Y</a:t>
            </a:r>
            <a:endParaRPr lang="es-EC" dirty="0"/>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p:txBody>
              <a:bodyPr/>
              <a:lstStyle/>
              <a:p>
                <a:r>
                  <a:rPr lang="es-EC" dirty="0"/>
                  <a:t>Dado que la función de utilidad es Cobb-Douglas, las demandas de </a:t>
                </a:r>
                <a:r>
                  <a:rPr lang="es-EC" b="1" dirty="0"/>
                  <a:t>X</a:t>
                </a:r>
                <a:r>
                  <a:rPr lang="es-EC" dirty="0"/>
                  <a:t> y </a:t>
                </a:r>
                <a:r>
                  <a:rPr lang="es-EC" b="1" dirty="0" err="1"/>
                  <a:t>Y</a:t>
                </a:r>
                <a:r>
                  <a:rPr lang="es-EC" dirty="0"/>
                  <a:t> son:</a:t>
                </a:r>
                <a:endParaRPr lang="es-EC" dirty="0"/>
              </a:p>
              <a:p>
                <a:r>
                  <a:rPr lang="es-EC" b="1" i="1" dirty="0"/>
                  <a:t>X=</a:t>
                </a:r>
                <a:r>
                  <a:rPr lang="el-GR" b="1" i="1" dirty="0"/>
                  <a:t>α</a:t>
                </a:r>
                <a:r>
                  <a:rPr lang="es-EC" b="1" i="1" dirty="0"/>
                  <a:t>I/</a:t>
                </a:r>
                <a:r>
                  <a:rPr lang="es-EC" b="1" i="1" dirty="0" err="1"/>
                  <a:t>pX</a:t>
                </a:r>
                <a:r>
                  <a:rPr lang="es-EC" b="1" i="1" dirty="0"/>
                  <a:t>   y   Y=</a:t>
                </a:r>
                <a:r>
                  <a:rPr lang="el-GR" b="1" i="1" dirty="0"/>
                  <a:t>β</a:t>
                </a:r>
                <a:r>
                  <a:rPr lang="es-EC" b="1" i="1" dirty="0"/>
                  <a:t>I/</a:t>
                </a:r>
                <a:r>
                  <a:rPr lang="es-EC" b="1" i="1" dirty="0" err="1"/>
                  <a:t>pY</a:t>
                </a:r>
                <a:r>
                  <a:rPr lang="es-EC" b="1" i="1" dirty="0"/>
                  <a:t>.</a:t>
                </a:r>
                <a:endParaRPr lang="es-EC" b="1" i="1" dirty="0"/>
              </a:p>
              <a:p>
                <a:r>
                  <a:rPr lang="es-EC" dirty="0"/>
                  <a:t>Sustituimos los valores:</a:t>
                </a:r>
                <a:endParaRPr lang="es-EC" dirty="0"/>
              </a:p>
              <a:p>
                <a14:m>
                  <m:oMath xmlns:m="http://schemas.openxmlformats.org/officeDocument/2006/math">
                    <m:r>
                      <a:rPr lang="es-MX" b="1" i="1" smtClean="0">
                        <a:latin typeface="Cambria Math" panose="02040503050406030204" pitchFamily="18" charset="0"/>
                      </a:rPr>
                      <m:t>𝑿</m:t>
                    </m:r>
                    <m:r>
                      <a:rPr lang="es-MX" b="1" i="1" smtClean="0">
                        <a:latin typeface="Cambria Math" panose="02040503050406030204" pitchFamily="18" charset="0"/>
                      </a:rPr>
                      <m:t>=</m:t>
                    </m:r>
                    <m:f>
                      <m:fPr>
                        <m:ctrlPr>
                          <a:rPr lang="es-EC" b="1" i="1" smtClean="0">
                            <a:latin typeface="Cambria Math" panose="02040503050406030204" pitchFamily="18" charset="0"/>
                          </a:rPr>
                        </m:ctrlPr>
                      </m:fPr>
                      <m:num>
                        <m:r>
                          <m:rPr>
                            <m:nor/>
                          </m:rPr>
                          <a:rPr lang="es-EC" b="1" dirty="0">
                            <a:latin typeface="Cambria Math" panose="02040503050406030204" pitchFamily="18" charset="0"/>
                          </a:rPr>
                          <m:t>0</m:t>
                        </m:r>
                        <m:r>
                          <m:rPr>
                            <m:nor/>
                          </m:rPr>
                          <a:rPr lang="es-EC" b="1" dirty="0">
                            <a:latin typeface="Cambria Math" panose="02040503050406030204" pitchFamily="18" charset="0"/>
                          </a:rPr>
                          <m:t>.</m:t>
                        </m:r>
                        <m:r>
                          <m:rPr>
                            <m:nor/>
                          </m:rPr>
                          <a:rPr lang="es-EC" b="1" dirty="0">
                            <a:latin typeface="Cambria Math" panose="02040503050406030204" pitchFamily="18" charset="0"/>
                          </a:rPr>
                          <m:t>5</m:t>
                        </m:r>
                        <m:r>
                          <m:rPr>
                            <m:nor/>
                          </m:rPr>
                          <a:rPr lang="es-EC" b="1" dirty="0">
                            <a:latin typeface="Cambria Math" panose="02040503050406030204" pitchFamily="18" charset="0"/>
                          </a:rPr>
                          <m:t>×</m:t>
                        </m:r>
                        <m:r>
                          <m:rPr>
                            <m:nor/>
                          </m:rPr>
                          <a:rPr lang="es-EC" b="1" dirty="0">
                            <a:latin typeface="Cambria Math" panose="02040503050406030204" pitchFamily="18" charset="0"/>
                          </a:rPr>
                          <m:t>100</m:t>
                        </m:r>
                      </m:num>
                      <m:den>
                        <m:r>
                          <a:rPr lang="es-MX" b="1" i="1" smtClean="0">
                            <a:latin typeface="Cambria Math" panose="02040503050406030204" pitchFamily="18" charset="0"/>
                          </a:rPr>
                          <m:t>𝟏𝟎</m:t>
                        </m:r>
                      </m:den>
                    </m:f>
                    <m:r>
                      <a:rPr lang="es-EC" b="1" i="1">
                        <a:latin typeface="Cambria Math" panose="02040503050406030204" pitchFamily="18" charset="0"/>
                      </a:rPr>
                      <m:t>=</m:t>
                    </m:r>
                    <m:r>
                      <a:rPr lang="es-MX" b="1" i="1" smtClean="0">
                        <a:latin typeface="Cambria Math" panose="02040503050406030204" pitchFamily="18" charset="0"/>
                      </a:rPr>
                      <m:t>𝟓</m:t>
                    </m:r>
                    <m:r>
                      <a:rPr lang="es-MX" b="1" i="1" smtClean="0">
                        <a:latin typeface="Cambria Math" panose="02040503050406030204" pitchFamily="18" charset="0"/>
                      </a:rPr>
                      <m:t>     </m:t>
                    </m:r>
                    <m:r>
                      <a:rPr lang="es-MX" b="1" i="1" smtClean="0">
                        <a:latin typeface="Cambria Math" panose="02040503050406030204" pitchFamily="18" charset="0"/>
                      </a:rPr>
                      <m:t>𝒚</m:t>
                    </m:r>
                    <m:r>
                      <a:rPr lang="es-MX" b="1" i="1" smtClean="0">
                        <a:latin typeface="Cambria Math" panose="02040503050406030204" pitchFamily="18" charset="0"/>
                      </a:rPr>
                      <m:t>      </m:t>
                    </m:r>
                    <m:r>
                      <a:rPr lang="es-MX" b="1" i="1" smtClean="0">
                        <a:latin typeface="Cambria Math" panose="02040503050406030204" pitchFamily="18" charset="0"/>
                      </a:rPr>
                      <m:t>𝒀</m:t>
                    </m:r>
                    <m:r>
                      <a:rPr lang="es-EC" b="1" i="1">
                        <a:latin typeface="Cambria Math" panose="02040503050406030204" pitchFamily="18" charset="0"/>
                      </a:rPr>
                      <m:t>=</m:t>
                    </m:r>
                    <m:f>
                      <m:fPr>
                        <m:ctrlPr>
                          <a:rPr lang="es-EC" b="1" i="1" smtClean="0">
                            <a:latin typeface="Cambria Math" panose="02040503050406030204" pitchFamily="18" charset="0"/>
                          </a:rPr>
                        </m:ctrlPr>
                      </m:fPr>
                      <m:num>
                        <m:r>
                          <m:rPr>
                            <m:nor/>
                          </m:rPr>
                          <a:rPr lang="es-EC" b="1" dirty="0">
                            <a:latin typeface="Cambria Math" panose="02040503050406030204" pitchFamily="18" charset="0"/>
                          </a:rPr>
                          <m:t>0</m:t>
                        </m:r>
                        <m:r>
                          <m:rPr>
                            <m:nor/>
                          </m:rPr>
                          <a:rPr lang="es-EC" b="1" dirty="0">
                            <a:latin typeface="Cambria Math" panose="02040503050406030204" pitchFamily="18" charset="0"/>
                          </a:rPr>
                          <m:t>.</m:t>
                        </m:r>
                        <m:r>
                          <m:rPr>
                            <m:nor/>
                          </m:rPr>
                          <a:rPr lang="es-EC" b="1" dirty="0">
                            <a:latin typeface="Cambria Math" panose="02040503050406030204" pitchFamily="18" charset="0"/>
                          </a:rPr>
                          <m:t>5</m:t>
                        </m:r>
                        <m:r>
                          <m:rPr>
                            <m:nor/>
                          </m:rPr>
                          <a:rPr lang="es-EC" b="1" dirty="0">
                            <a:latin typeface="Cambria Math" panose="02040503050406030204" pitchFamily="18" charset="0"/>
                          </a:rPr>
                          <m:t>×</m:t>
                        </m:r>
                        <m:r>
                          <m:rPr>
                            <m:nor/>
                          </m:rPr>
                          <a:rPr lang="es-EC" b="1" dirty="0">
                            <a:latin typeface="Cambria Math" panose="02040503050406030204" pitchFamily="18" charset="0"/>
                          </a:rPr>
                          <m:t>100</m:t>
                        </m:r>
                      </m:num>
                      <m:den>
                        <m:r>
                          <a:rPr lang="es-MX" b="1" i="1" smtClean="0">
                            <a:latin typeface="Cambria Math" panose="02040503050406030204" pitchFamily="18" charset="0"/>
                          </a:rPr>
                          <m:t>𝟓</m:t>
                        </m:r>
                      </m:den>
                    </m:f>
                    <m:r>
                      <a:rPr lang="es-EC" b="1" i="1">
                        <a:latin typeface="Cambria Math" panose="02040503050406030204" pitchFamily="18" charset="0"/>
                      </a:rPr>
                      <m:t>=</m:t>
                    </m:r>
                    <m:r>
                      <a:rPr lang="es-MX" b="1" i="1" smtClean="0">
                        <a:latin typeface="Cambria Math" panose="02040503050406030204" pitchFamily="18" charset="0"/>
                      </a:rPr>
                      <m:t>𝟏𝟎</m:t>
                    </m:r>
                  </m:oMath>
                </a14:m>
                <a:endParaRPr lang="es-EC" b="1" i="1" dirty="0"/>
              </a:p>
              <a:p>
                <a:r>
                  <a:rPr lang="es-MX" dirty="0"/>
                  <a:t>El consumidor consume inicialmente 5 unidades de </a:t>
                </a:r>
                <a:r>
                  <a:rPr lang="es-MX" b="1" dirty="0"/>
                  <a:t>X</a:t>
                </a:r>
                <a:r>
                  <a:rPr lang="es-MX" dirty="0"/>
                  <a:t> y 10 unidades de </a:t>
                </a:r>
                <a:r>
                  <a:rPr lang="es-MX" b="1" dirty="0"/>
                  <a:t>Y</a:t>
                </a:r>
                <a:r>
                  <a:rPr lang="es-MX" dirty="0"/>
                  <a:t>.</a:t>
                </a:r>
                <a:endParaRPr lang="es-EC" b="1" i="1" dirty="0"/>
              </a:p>
            </p:txBody>
          </p:sp>
        </mc:Choice>
        <mc:Fallback>
          <p:sp>
            <p:nvSpPr>
              <p:cNvPr id="3" name="Marcador de contenido 2"/>
              <p:cNvSpPr>
                <a:spLocks noRot="1" noChangeAspect="1" noMove="1" noResize="1" noEditPoints="1" noAdjustHandles="1" noChangeArrowheads="1" noChangeShapeType="1" noTextEdit="1"/>
              </p:cNvSpPr>
              <p:nvPr>
                <p:ph idx="1"/>
              </p:nvPr>
            </p:nvSpPr>
            <p:spPr>
              <a:blipFill rotWithShape="1">
                <a:blip r:embed="rId1"/>
                <a:stretch>
                  <a:fillRect l="-6" t="-13" b="14"/>
                </a:stretch>
              </a:blipFill>
            </p:spPr>
            <p:txBody>
              <a:bodyPr/>
              <a:lstStyle/>
              <a:p>
                <a:r>
                  <a:rPr lang="es-MX" altLang="en-US">
                    <a:noFill/>
                  </a:rPr>
                  <a:t> </a:t>
                </a:r>
              </a:p>
            </p:txBody>
          </p:sp>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a:t>Paso 2: Cambiar el precio de X</a:t>
            </a:r>
            <a:br>
              <a:rPr lang="es-MX" b="1" dirty="0"/>
            </a:br>
            <a:endParaRPr lang="es-EC" dirty="0"/>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p:txBody>
              <a:bodyPr/>
              <a:lstStyle/>
              <a:p>
                <a:r>
                  <a:rPr lang="es-MX" dirty="0"/>
                  <a:t>Ahora, supongamos que el precio de </a:t>
                </a:r>
                <a:r>
                  <a:rPr lang="es-MX" b="1" dirty="0"/>
                  <a:t>X</a:t>
                </a:r>
                <a:r>
                  <a:rPr lang="es-MX" dirty="0"/>
                  <a:t> cambia a </a:t>
                </a:r>
                <a:r>
                  <a:rPr lang="es-MX" dirty="0" err="1"/>
                  <a:t>pX</a:t>
                </a:r>
                <a:r>
                  <a:rPr lang="es-MX" dirty="0"/>
                  <a:t>=8, manteniendo constante el precio de </a:t>
                </a:r>
                <a:r>
                  <a:rPr lang="es-MX" b="1" dirty="0"/>
                  <a:t>Y</a:t>
                </a:r>
                <a:r>
                  <a:rPr lang="es-MX" dirty="0"/>
                  <a:t>.</a:t>
                </a:r>
                <a:endParaRPr lang="es-MX" dirty="0"/>
              </a:p>
              <a:p>
                <a:pPr marL="0" indent="0">
                  <a:buNone/>
                </a:pPr>
                <a:r>
                  <a:rPr lang="es-MX" sz="2800" b="1" dirty="0"/>
                  <a:t>Paso 3: Calcular la nueva demanda con el nuevo precio de X</a:t>
                </a:r>
                <a:endParaRPr lang="es-MX" sz="2800" b="1" dirty="0"/>
              </a:p>
              <a:p>
                <a:r>
                  <a:rPr lang="es-MX" dirty="0"/>
                  <a:t>Con el cambio en el precio de </a:t>
                </a:r>
                <a:r>
                  <a:rPr lang="es-MX" b="1" dirty="0"/>
                  <a:t>X</a:t>
                </a:r>
                <a:r>
                  <a:rPr lang="es-MX" dirty="0"/>
                  <a:t>, las nuevas demandas serían:</a:t>
                </a:r>
                <a:endParaRPr lang="es-MX" dirty="0"/>
              </a:p>
              <a:p>
                <a:r>
                  <a:rPr lang="fi-FI" dirty="0"/>
                  <a:t> </a:t>
                </a:r>
                <a14:m>
                  <m:oMath xmlns:m="http://schemas.openxmlformats.org/officeDocument/2006/math">
                    <m:r>
                      <a:rPr lang="es-MX" b="1" i="1" smtClean="0">
                        <a:latin typeface="Cambria Math" panose="02040503050406030204" pitchFamily="18" charset="0"/>
                      </a:rPr>
                      <m:t>𝑿</m:t>
                    </m:r>
                    <m:r>
                      <a:rPr lang="es-MX" b="1" i="1" smtClean="0">
                        <a:latin typeface="Cambria Math" panose="02040503050406030204" pitchFamily="18" charset="0"/>
                      </a:rPr>
                      <m:t>=(</m:t>
                    </m:r>
                    <m:f>
                      <m:fPr>
                        <m:ctrlPr>
                          <a:rPr lang="es-EC" b="1" i="1" smtClean="0">
                            <a:latin typeface="Cambria Math" panose="02040503050406030204" pitchFamily="18" charset="0"/>
                          </a:rPr>
                        </m:ctrlPr>
                      </m:fPr>
                      <m:num>
                        <m:r>
                          <m:rPr>
                            <m:nor/>
                          </m:rPr>
                          <a:rPr lang="es-EC" b="1" dirty="0">
                            <a:latin typeface="Cambria Math" panose="02040503050406030204" pitchFamily="18" charset="0"/>
                          </a:rPr>
                          <m:t>0</m:t>
                        </m:r>
                        <m:r>
                          <m:rPr>
                            <m:nor/>
                          </m:rPr>
                          <a:rPr lang="es-EC" b="1" dirty="0">
                            <a:latin typeface="Cambria Math" panose="02040503050406030204" pitchFamily="18" charset="0"/>
                          </a:rPr>
                          <m:t>.</m:t>
                        </m:r>
                        <m:r>
                          <m:rPr>
                            <m:nor/>
                          </m:rPr>
                          <a:rPr lang="es-EC" b="1" dirty="0">
                            <a:latin typeface="Cambria Math" panose="02040503050406030204" pitchFamily="18" charset="0"/>
                          </a:rPr>
                          <m:t>5</m:t>
                        </m:r>
                        <m:r>
                          <m:rPr>
                            <m:nor/>
                          </m:rPr>
                          <a:rPr lang="es-EC" b="1" dirty="0">
                            <a:latin typeface="Cambria Math" panose="02040503050406030204" pitchFamily="18" charset="0"/>
                          </a:rPr>
                          <m:t>×</m:t>
                        </m:r>
                        <m:r>
                          <m:rPr>
                            <m:nor/>
                          </m:rPr>
                          <a:rPr lang="es-EC" b="1" dirty="0">
                            <a:latin typeface="Cambria Math" panose="02040503050406030204" pitchFamily="18" charset="0"/>
                          </a:rPr>
                          <m:t>100</m:t>
                        </m:r>
                      </m:num>
                      <m:den>
                        <m:r>
                          <a:rPr lang="es-MX" b="1" i="1" dirty="0" smtClean="0">
                            <a:latin typeface="Cambria Math" panose="02040503050406030204" pitchFamily="18" charset="0"/>
                          </a:rPr>
                          <m:t>𝟖</m:t>
                        </m:r>
                      </m:den>
                    </m:f>
                    <m:r>
                      <a:rPr lang="es-MX" b="1" i="1" smtClean="0">
                        <a:latin typeface="Cambria Math" panose="02040503050406030204" pitchFamily="18" charset="0"/>
                      </a:rPr>
                      <m:t>)</m:t>
                    </m:r>
                    <m:r>
                      <a:rPr lang="es-EC" b="1" i="1" smtClean="0">
                        <a:latin typeface="Cambria Math" panose="02040503050406030204" pitchFamily="18" charset="0"/>
                      </a:rPr>
                      <m:t>=</m:t>
                    </m:r>
                    <m:r>
                      <a:rPr lang="es-MX" b="1" i="1" smtClean="0">
                        <a:latin typeface="Cambria Math" panose="02040503050406030204" pitchFamily="18" charset="0"/>
                      </a:rPr>
                      <m:t>𝟔</m:t>
                    </m:r>
                    <m:r>
                      <a:rPr lang="es-MX" b="1" i="1" smtClean="0">
                        <a:latin typeface="Cambria Math" panose="02040503050406030204" pitchFamily="18" charset="0"/>
                      </a:rPr>
                      <m:t>,</m:t>
                    </m:r>
                    <m:r>
                      <a:rPr lang="es-MX" b="1" i="1" smtClean="0">
                        <a:latin typeface="Cambria Math" panose="02040503050406030204" pitchFamily="18" charset="0"/>
                      </a:rPr>
                      <m:t>𝟐𝟓</m:t>
                    </m:r>
                    <m:r>
                      <a:rPr lang="es-MX" b="1" i="1" smtClean="0">
                        <a:latin typeface="Cambria Math" panose="02040503050406030204" pitchFamily="18" charset="0"/>
                      </a:rPr>
                      <m:t>    </m:t>
                    </m:r>
                    <m:r>
                      <a:rPr lang="es-MX" b="1" i="1" smtClean="0">
                        <a:latin typeface="Cambria Math" panose="02040503050406030204" pitchFamily="18" charset="0"/>
                      </a:rPr>
                      <m:t>𝒚</m:t>
                    </m:r>
                    <m:r>
                      <a:rPr lang="es-MX" b="1" i="1" smtClean="0">
                        <a:latin typeface="Cambria Math" panose="02040503050406030204" pitchFamily="18" charset="0"/>
                      </a:rPr>
                      <m:t>      </m:t>
                    </m:r>
                    <m:r>
                      <a:rPr lang="es-MX" b="1" i="1" smtClean="0">
                        <a:latin typeface="Cambria Math" panose="02040503050406030204" pitchFamily="18" charset="0"/>
                      </a:rPr>
                      <m:t>𝒀</m:t>
                    </m:r>
                    <m:r>
                      <a:rPr lang="es-EC" b="1" i="1">
                        <a:latin typeface="Cambria Math" panose="02040503050406030204" pitchFamily="18" charset="0"/>
                      </a:rPr>
                      <m:t>=</m:t>
                    </m:r>
                    <m:r>
                      <a:rPr lang="es-MX" b="1" i="1">
                        <a:latin typeface="Cambria Math" panose="02040503050406030204" pitchFamily="18" charset="0"/>
                      </a:rPr>
                      <m:t>(</m:t>
                    </m:r>
                    <m:f>
                      <m:fPr>
                        <m:ctrlPr>
                          <a:rPr lang="es-EC" b="1" i="1" smtClean="0">
                            <a:latin typeface="Cambria Math" panose="02040503050406030204" pitchFamily="18" charset="0"/>
                          </a:rPr>
                        </m:ctrlPr>
                      </m:fPr>
                      <m:num>
                        <m:r>
                          <m:rPr>
                            <m:nor/>
                          </m:rPr>
                          <a:rPr lang="es-EC" b="1" dirty="0">
                            <a:latin typeface="Cambria Math" panose="02040503050406030204" pitchFamily="18" charset="0"/>
                          </a:rPr>
                          <m:t>0</m:t>
                        </m:r>
                        <m:r>
                          <m:rPr>
                            <m:nor/>
                          </m:rPr>
                          <a:rPr lang="es-EC" b="1" dirty="0">
                            <a:latin typeface="Cambria Math" panose="02040503050406030204" pitchFamily="18" charset="0"/>
                          </a:rPr>
                          <m:t>.</m:t>
                        </m:r>
                        <m:r>
                          <m:rPr>
                            <m:nor/>
                          </m:rPr>
                          <a:rPr lang="es-EC" b="1" dirty="0">
                            <a:latin typeface="Cambria Math" panose="02040503050406030204" pitchFamily="18" charset="0"/>
                          </a:rPr>
                          <m:t>5</m:t>
                        </m:r>
                        <m:r>
                          <m:rPr>
                            <m:nor/>
                          </m:rPr>
                          <a:rPr lang="es-EC" b="1" dirty="0">
                            <a:latin typeface="Cambria Math" panose="02040503050406030204" pitchFamily="18" charset="0"/>
                          </a:rPr>
                          <m:t>×</m:t>
                        </m:r>
                        <m:r>
                          <m:rPr>
                            <m:nor/>
                          </m:rPr>
                          <a:rPr lang="es-EC" b="1" dirty="0">
                            <a:latin typeface="Cambria Math" panose="02040503050406030204" pitchFamily="18" charset="0"/>
                          </a:rPr>
                          <m:t>100</m:t>
                        </m:r>
                      </m:num>
                      <m:den>
                        <m:r>
                          <a:rPr lang="es-MX" b="1" i="1" smtClean="0">
                            <a:latin typeface="Cambria Math" panose="02040503050406030204" pitchFamily="18" charset="0"/>
                          </a:rPr>
                          <m:t>𝟓</m:t>
                        </m:r>
                      </m:den>
                    </m:f>
                    <m:r>
                      <a:rPr lang="es-MX" b="1" i="1">
                        <a:latin typeface="Cambria Math" panose="02040503050406030204" pitchFamily="18" charset="0"/>
                      </a:rPr>
                      <m:t>)</m:t>
                    </m:r>
                    <m:r>
                      <a:rPr lang="es-EC" b="1" i="1">
                        <a:latin typeface="Cambria Math" panose="02040503050406030204" pitchFamily="18" charset="0"/>
                      </a:rPr>
                      <m:t>=</m:t>
                    </m:r>
                    <m:r>
                      <a:rPr lang="es-MX" b="1" i="1" smtClean="0">
                        <a:latin typeface="Cambria Math" panose="02040503050406030204" pitchFamily="18" charset="0"/>
                      </a:rPr>
                      <m:t>𝟏𝟎</m:t>
                    </m:r>
                  </m:oMath>
                </a14:m>
                <a:endParaRPr lang="es-EC" b="1" i="1" dirty="0"/>
              </a:p>
              <a:p>
                <a:r>
                  <a:rPr lang="es-MX" dirty="0"/>
                  <a:t>El consumidor consume ahora 6.25 unidades de </a:t>
                </a:r>
                <a:r>
                  <a:rPr lang="es-MX" b="1" dirty="0"/>
                  <a:t>X</a:t>
                </a:r>
                <a:r>
                  <a:rPr lang="es-MX" dirty="0"/>
                  <a:t> y 10 unidades de </a:t>
                </a:r>
                <a:r>
                  <a:rPr lang="es-MX" b="1" dirty="0"/>
                  <a:t>Y</a:t>
                </a:r>
                <a:r>
                  <a:rPr lang="es-MX" dirty="0"/>
                  <a:t>.</a:t>
                </a:r>
                <a:endParaRPr lang="es-EC" dirty="0"/>
              </a:p>
            </p:txBody>
          </p:sp>
        </mc:Choice>
        <mc:Fallback>
          <p:sp>
            <p:nvSpPr>
              <p:cNvPr id="3" name="Marcador de contenido 2"/>
              <p:cNvSpPr>
                <a:spLocks noRot="1" noChangeAspect="1" noMove="1" noResize="1" noEditPoints="1" noAdjustHandles="1" noChangeArrowheads="1" noChangeShapeType="1" noTextEdit="1"/>
              </p:cNvSpPr>
              <p:nvPr>
                <p:ph idx="1"/>
              </p:nvPr>
            </p:nvSpPr>
            <p:spPr>
              <a:blipFill rotWithShape="1">
                <a:blip r:embed="rId1"/>
                <a:stretch>
                  <a:fillRect l="-6" t="-13" b="14"/>
                </a:stretch>
              </a:blipFill>
            </p:spPr>
            <p:txBody>
              <a:bodyPr/>
              <a:lstStyle/>
              <a:p>
                <a:r>
                  <a:rPr lang="es-MX" altLang="en-US">
                    <a:noFill/>
                  </a:rPr>
                  <a:t> </a:t>
                </a:r>
              </a:p>
            </p:txBody>
          </p:sp>
        </mc:Fallback>
      </mc:AlternateContent>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a:t>Paso 4: Calcular el efecto sustitución (manteniendo utilidad constante)</a:t>
            </a:r>
            <a:endParaRPr lang="es-EC" dirty="0"/>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p:txBody>
              <a:bodyPr/>
              <a:lstStyle/>
              <a:p>
                <a:r>
                  <a:rPr lang="es-MX" dirty="0"/>
                  <a:t>El efecto sustitución ocurre cuando el consumidor ajusta su consumo para mantener el mismo nivel de utilidad. Para hacer esto, el consumidor debe estar compensado por el cambio en el precio, por lo que calculamos el nuevo ingreso necesario para mantener el mismo nivel de utilidad.</a:t>
                </a:r>
                <a:endParaRPr lang="es-MX" dirty="0"/>
              </a:p>
              <a:p>
                <a:r>
                  <a:rPr lang="es-MX" dirty="0"/>
                  <a:t>Usamos la fórmula de la utilidad Cobb-Douglas para calcular el nivel de utilidad inicial:</a:t>
                </a:r>
                <a:endParaRPr lang="es-MX" dirty="0"/>
              </a:p>
              <a:p>
                <a:pPr marL="0" indent="0">
                  <a:buNone/>
                </a:pPr>
                <a:endParaRPr lang="es-MX" dirty="0"/>
              </a:p>
              <a:p>
                <a:r>
                  <a:rPr lang="en-US" b="1" dirty="0"/>
                  <a:t>U</a:t>
                </a:r>
                <a:r>
                  <a:rPr lang="en-US" b="1" i="1" dirty="0"/>
                  <a:t>=</a:t>
                </a:r>
                <a14:m>
                  <m:oMath xmlns:m="http://schemas.openxmlformats.org/officeDocument/2006/math">
                    <m:sSup>
                      <m:sSupPr>
                        <m:ctrlPr>
                          <a:rPr lang="pt-BR" b="1" i="1" smtClean="0">
                            <a:latin typeface="Cambria Math" panose="02040503050406030204" pitchFamily="18" charset="0"/>
                          </a:rPr>
                        </m:ctrlPr>
                      </m:sSupPr>
                      <m:e>
                        <m:r>
                          <a:rPr lang="es-MX" b="1" i="1" smtClean="0">
                            <a:latin typeface="Cambria Math" panose="02040503050406030204" pitchFamily="18" charset="0"/>
                          </a:rPr>
                          <m:t>𝑿</m:t>
                        </m:r>
                      </m:e>
                      <m:sup>
                        <m:r>
                          <a:rPr lang="es-MX" b="1" i="1" smtClean="0">
                            <a:latin typeface="Cambria Math" panose="02040503050406030204" pitchFamily="18" charset="0"/>
                          </a:rPr>
                          <m:t>𝟎</m:t>
                        </m:r>
                        <m:r>
                          <a:rPr lang="es-MX" b="1" i="1" smtClean="0">
                            <a:latin typeface="Cambria Math" panose="02040503050406030204" pitchFamily="18" charset="0"/>
                          </a:rPr>
                          <m:t>,</m:t>
                        </m:r>
                        <m:r>
                          <a:rPr lang="es-MX" b="1" i="1" smtClean="0">
                            <a:latin typeface="Cambria Math" panose="02040503050406030204" pitchFamily="18" charset="0"/>
                          </a:rPr>
                          <m:t>𝟓</m:t>
                        </m:r>
                      </m:sup>
                    </m:sSup>
                    <m:r>
                      <a:rPr lang="es-MX" b="1" i="1" smtClean="0">
                        <a:latin typeface="Cambria Math" panose="02040503050406030204" pitchFamily="18" charset="0"/>
                      </a:rPr>
                      <m:t>.</m:t>
                    </m:r>
                    <m:sSup>
                      <m:sSupPr>
                        <m:ctrlPr>
                          <a:rPr lang="pt-BR" b="1" i="1" smtClean="0">
                            <a:latin typeface="Cambria Math" panose="02040503050406030204" pitchFamily="18" charset="0"/>
                          </a:rPr>
                        </m:ctrlPr>
                      </m:sSupPr>
                      <m:e>
                        <m:r>
                          <a:rPr lang="es-MX" b="1" i="1" smtClean="0">
                            <a:latin typeface="Cambria Math" panose="02040503050406030204" pitchFamily="18" charset="0"/>
                          </a:rPr>
                          <m:t>𝒀</m:t>
                        </m:r>
                      </m:e>
                      <m:sup>
                        <m:r>
                          <a:rPr lang="es-MX" b="1" i="1" smtClean="0">
                            <a:latin typeface="Cambria Math" panose="02040503050406030204" pitchFamily="18" charset="0"/>
                          </a:rPr>
                          <m:t>𝟎</m:t>
                        </m:r>
                        <m:r>
                          <a:rPr lang="es-MX" b="1" i="1" smtClean="0">
                            <a:latin typeface="Cambria Math" panose="02040503050406030204" pitchFamily="18" charset="0"/>
                          </a:rPr>
                          <m:t>,</m:t>
                        </m:r>
                        <m:r>
                          <a:rPr lang="es-MX" b="1" i="1" smtClean="0">
                            <a:latin typeface="Cambria Math" panose="02040503050406030204" pitchFamily="18" charset="0"/>
                          </a:rPr>
                          <m:t>𝟓</m:t>
                        </m:r>
                      </m:sup>
                    </m:sSup>
                    <m:r>
                      <a:rPr lang="pt-BR" b="1" i="1" smtClean="0">
                        <a:latin typeface="Cambria Math" panose="02040503050406030204" pitchFamily="18" charset="0"/>
                      </a:rPr>
                      <m:t>=</m:t>
                    </m:r>
                    <m:sSup>
                      <m:sSupPr>
                        <m:ctrlPr>
                          <a:rPr lang="pt-BR" b="1" i="1" smtClean="0">
                            <a:latin typeface="Cambria Math" panose="02040503050406030204" pitchFamily="18" charset="0"/>
                          </a:rPr>
                        </m:ctrlPr>
                      </m:sSupPr>
                      <m:e>
                        <m:r>
                          <a:rPr lang="es-MX" b="1" i="1" smtClean="0">
                            <a:latin typeface="Cambria Math" panose="02040503050406030204" pitchFamily="18" charset="0"/>
                          </a:rPr>
                          <m:t>𝟓</m:t>
                        </m:r>
                      </m:e>
                      <m:sup>
                        <m:r>
                          <a:rPr lang="es-MX" b="1" i="1" smtClean="0">
                            <a:latin typeface="Cambria Math" panose="02040503050406030204" pitchFamily="18" charset="0"/>
                          </a:rPr>
                          <m:t>𝟎</m:t>
                        </m:r>
                        <m:r>
                          <a:rPr lang="es-MX" b="1" i="1" smtClean="0">
                            <a:latin typeface="Cambria Math" panose="02040503050406030204" pitchFamily="18" charset="0"/>
                          </a:rPr>
                          <m:t>,</m:t>
                        </m:r>
                        <m:r>
                          <a:rPr lang="es-MX" b="1" i="1" smtClean="0">
                            <a:latin typeface="Cambria Math" panose="02040503050406030204" pitchFamily="18" charset="0"/>
                          </a:rPr>
                          <m:t>𝟓</m:t>
                        </m:r>
                        <m:r>
                          <a:rPr lang="es-MX" b="1" i="1" smtClean="0">
                            <a:latin typeface="Cambria Math" panose="02040503050406030204" pitchFamily="18" charset="0"/>
                          </a:rPr>
                          <m:t> </m:t>
                        </m:r>
                      </m:sup>
                    </m:sSup>
                    <m:sSup>
                      <m:sSupPr>
                        <m:ctrlPr>
                          <a:rPr lang="pt-BR" b="1" i="1">
                            <a:latin typeface="Cambria Math" panose="02040503050406030204" pitchFamily="18" charset="0"/>
                          </a:rPr>
                        </m:ctrlPr>
                      </m:sSupPr>
                      <m:e>
                        <m:r>
                          <a:rPr lang="es-MX" b="1" i="1" smtClean="0">
                            <a:latin typeface="Cambria Math" panose="02040503050406030204" pitchFamily="18" charset="0"/>
                          </a:rPr>
                          <m:t>𝒙</m:t>
                        </m:r>
                        <m:r>
                          <a:rPr lang="es-MX" b="1" i="1" smtClean="0">
                            <a:latin typeface="Cambria Math" panose="02040503050406030204" pitchFamily="18" charset="0"/>
                          </a:rPr>
                          <m:t> </m:t>
                        </m:r>
                        <m:r>
                          <a:rPr lang="es-MX" b="1" i="1" smtClean="0">
                            <a:latin typeface="Cambria Math" panose="02040503050406030204" pitchFamily="18" charset="0"/>
                          </a:rPr>
                          <m:t>𝟏𝟎</m:t>
                        </m:r>
                      </m:e>
                      <m:sup>
                        <m:r>
                          <a:rPr lang="es-MX" b="1" i="1">
                            <a:latin typeface="Cambria Math" panose="02040503050406030204" pitchFamily="18" charset="0"/>
                          </a:rPr>
                          <m:t>𝟎</m:t>
                        </m:r>
                        <m:r>
                          <a:rPr lang="es-MX" b="1" i="1">
                            <a:latin typeface="Cambria Math" panose="02040503050406030204" pitchFamily="18" charset="0"/>
                          </a:rPr>
                          <m:t>,</m:t>
                        </m:r>
                        <m:r>
                          <a:rPr lang="es-MX" b="1" i="1">
                            <a:latin typeface="Cambria Math" panose="02040503050406030204" pitchFamily="18" charset="0"/>
                          </a:rPr>
                          <m:t>𝟓</m:t>
                        </m:r>
                      </m:sup>
                    </m:sSup>
                    <m:r>
                      <a:rPr lang="en-US" b="1" i="1" smtClean="0">
                        <a:latin typeface="Cambria Math" panose="02040503050406030204" pitchFamily="18" charset="0"/>
                      </a:rPr>
                      <m:t>=</m:t>
                    </m:r>
                    <m:rad>
                      <m:radPr>
                        <m:degHide m:val="on"/>
                        <m:ctrlPr>
                          <a:rPr lang="en-US" b="1" i="1" smtClean="0">
                            <a:latin typeface="Cambria Math" panose="02040503050406030204" pitchFamily="18" charset="0"/>
                          </a:rPr>
                        </m:ctrlPr>
                      </m:radPr>
                      <m:deg/>
                      <m:e>
                        <m:r>
                          <a:rPr lang="es-MX" b="1" i="1" smtClean="0">
                            <a:latin typeface="Cambria Math" panose="02040503050406030204" pitchFamily="18" charset="0"/>
                          </a:rPr>
                          <m:t>𝟓</m:t>
                        </m:r>
                        <m:r>
                          <a:rPr lang="es-MX" b="1" i="1" smtClean="0">
                            <a:latin typeface="Cambria Math" panose="02040503050406030204" pitchFamily="18" charset="0"/>
                          </a:rPr>
                          <m:t>   </m:t>
                        </m:r>
                      </m:e>
                    </m:rad>
                  </m:oMath>
                </a14:m>
                <a:r>
                  <a:rPr lang="es-EC" b="1" i="1" dirty="0"/>
                  <a:t> x </a:t>
                </a:r>
                <a:r>
                  <a:rPr lang="es-MX" altLang="es-EC" b="1" i="1" dirty="0"/>
                  <a:t>  </a:t>
                </a:r>
                <a14:m>
                  <m:oMath xmlns:m="http://schemas.openxmlformats.org/officeDocument/2006/math">
                    <m:rad>
                      <m:radPr>
                        <m:degHide m:val="on"/>
                        <m:ctrlPr>
                          <a:rPr lang="en-US" b="1" i="1">
                            <a:latin typeface="Cambria Math" panose="02040503050406030204" pitchFamily="18" charset="0"/>
                          </a:rPr>
                        </m:ctrlPr>
                      </m:radPr>
                      <m:deg/>
                      <m:e>
                        <m:r>
                          <a:rPr lang="es-MX" b="1" i="1" smtClean="0">
                            <a:latin typeface="Cambria Math" panose="02040503050406030204" pitchFamily="18" charset="0"/>
                          </a:rPr>
                          <m:t>𝟏𝟎</m:t>
                        </m:r>
                        <m:r>
                          <a:rPr lang="es-MX" b="1" i="1">
                            <a:latin typeface="Cambria Math" panose="02040503050406030204" pitchFamily="18" charset="0"/>
                          </a:rPr>
                          <m:t>   </m:t>
                        </m:r>
                      </m:e>
                    </m:rad>
                  </m:oMath>
                </a14:m>
                <a:r>
                  <a:rPr lang="es-EC" b="1" i="1" dirty="0"/>
                  <a:t> = </a:t>
                </a:r>
                <a14:m>
                  <m:oMath xmlns:m="http://schemas.openxmlformats.org/officeDocument/2006/math">
                    <m:rad>
                      <m:radPr>
                        <m:degHide m:val="on"/>
                        <m:ctrlPr>
                          <a:rPr lang="en-US" b="1" i="1">
                            <a:latin typeface="Cambria Math" panose="02040503050406030204" pitchFamily="18" charset="0"/>
                          </a:rPr>
                        </m:ctrlPr>
                      </m:radPr>
                      <m:deg/>
                      <m:e>
                        <m:r>
                          <a:rPr lang="es-MX" b="1" i="1" smtClean="0">
                            <a:latin typeface="Cambria Math" panose="02040503050406030204" pitchFamily="18" charset="0"/>
                          </a:rPr>
                          <m:t>𝟓𝟎</m:t>
                        </m:r>
                        <m:r>
                          <a:rPr lang="es-MX" b="1" i="1">
                            <a:latin typeface="Cambria Math" panose="02040503050406030204" pitchFamily="18" charset="0"/>
                          </a:rPr>
                          <m:t>   </m:t>
                        </m:r>
                      </m:e>
                    </m:rad>
                    <m:r>
                      <m:rPr>
                        <m:nor/>
                      </m:rPr>
                      <a:rPr lang="es-MX" b="1" i="1" dirty="0">
                        <a:latin typeface="Cambria Math" panose="02040503050406030204" pitchFamily="18" charset="0"/>
                      </a:rPr>
                      <m:t>​≈</m:t>
                    </m:r>
                    <m:r>
                      <m:rPr>
                        <m:nor/>
                      </m:rPr>
                      <a:rPr lang="es-MX" b="1" i="1" dirty="0">
                        <a:latin typeface="Cambria Math" panose="02040503050406030204" pitchFamily="18" charset="0"/>
                      </a:rPr>
                      <m:t>7</m:t>
                    </m:r>
                    <m:r>
                      <m:rPr>
                        <m:nor/>
                      </m:rPr>
                      <a:rPr lang="es-MX" b="1" i="1" dirty="0">
                        <a:latin typeface="Cambria Math" panose="02040503050406030204" pitchFamily="18" charset="0"/>
                      </a:rPr>
                      <m:t>.</m:t>
                    </m:r>
                    <m:r>
                      <m:rPr>
                        <m:nor/>
                      </m:rPr>
                      <a:rPr lang="es-MX" b="1" i="1" dirty="0">
                        <a:latin typeface="Cambria Math" panose="02040503050406030204" pitchFamily="18" charset="0"/>
                      </a:rPr>
                      <m:t>071</m:t>
                    </m:r>
                  </m:oMath>
                </a14:m>
                <a:endParaRPr lang="es-MX" b="1" i="1" dirty="0"/>
              </a:p>
              <a:p>
                <a:endParaRPr lang="es-EC" dirty="0"/>
              </a:p>
            </p:txBody>
          </p:sp>
        </mc:Choice>
        <mc:Fallback>
          <p:sp>
            <p:nvSpPr>
              <p:cNvPr id="3" name="Marcador de contenido 2"/>
              <p:cNvSpPr>
                <a:spLocks noRot="1" noChangeAspect="1" noMove="1" noResize="1" noEditPoints="1" noAdjustHandles="1" noChangeArrowheads="1" noChangeShapeType="1" noTextEdit="1"/>
              </p:cNvSpPr>
              <p:nvPr>
                <p:ph idx="1"/>
              </p:nvPr>
            </p:nvSpPr>
            <p:spPr>
              <a:blipFill rotWithShape="1">
                <a:blip r:embed="rId1"/>
                <a:stretch>
                  <a:fillRect l="-6" t="-13" b="14"/>
                </a:stretch>
              </a:blipFill>
            </p:spPr>
            <p:txBody>
              <a:bodyPr/>
              <a:lstStyle/>
              <a:p>
                <a:r>
                  <a:rPr lang="es-MX" altLang="en-US">
                    <a:noFill/>
                  </a:rPr>
                  <a:t> </a:t>
                </a:r>
              </a:p>
            </p:txBody>
          </p:sp>
        </mc:Fallback>
      </mc:AlternateContent>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dirty="0"/>
              <a:t>Paso 4: Calcular el efecto sustitución (manteniendo utilidad constante)</a:t>
            </a:r>
            <a:endParaRPr lang="es-EC" dirty="0"/>
          </a:p>
        </p:txBody>
      </p:sp>
      <mc:AlternateContent xmlns:mc="http://schemas.openxmlformats.org/markup-compatibility/2006">
        <mc:Choice xmlns:a14="http://schemas.microsoft.com/office/drawing/2010/main" Requires="a14">
          <p:sp>
            <p:nvSpPr>
              <p:cNvPr id="3" name="Marcador de contenido 2"/>
              <p:cNvSpPr>
                <a:spLocks noGrp="1"/>
              </p:cNvSpPr>
              <p:nvPr>
                <p:ph idx="1"/>
              </p:nvPr>
            </p:nvSpPr>
            <p:spPr/>
            <p:txBody>
              <a:bodyPr>
                <a:normAutofit fontScale="87500"/>
              </a:bodyPr>
              <a:lstStyle/>
              <a:p>
                <a:r>
                  <a:rPr lang="es-MX" dirty="0"/>
                  <a:t>Ahora, para el nuevo precio de Px=8, queremos que la utilidad se mantenga constante. </a:t>
                </a:r>
                <a:r>
                  <a:rPr lang="es-MX" b="1" i="1" dirty="0"/>
                  <a:t>La nueva demanda de X será:</a:t>
                </a:r>
                <a:endParaRPr lang="es-MX" b="1" i="1" dirty="0"/>
              </a:p>
              <a:p>
                <a:r>
                  <a:rPr lang="es-EC" dirty="0"/>
                  <a:t> </a:t>
                </a:r>
                <a14:m>
                  <m:oMath xmlns:m="http://schemas.openxmlformats.org/officeDocument/2006/math">
                    <m:r>
                      <a:rPr lang="es-MX" b="1" i="1" smtClean="0">
                        <a:latin typeface="Cambria Math" panose="02040503050406030204" pitchFamily="18" charset="0"/>
                      </a:rPr>
                      <m:t>𝑿</m:t>
                    </m:r>
                    <m:r>
                      <a:rPr lang="es-MX" b="1" i="1" smtClean="0">
                        <a:latin typeface="Cambria Math" panose="02040503050406030204" pitchFamily="18" charset="0"/>
                      </a:rPr>
                      <m:t>=</m:t>
                    </m:r>
                    <m:f>
                      <m:fPr>
                        <m:ctrlPr>
                          <a:rPr lang="es-EC" b="1" i="1" smtClean="0">
                            <a:latin typeface="Cambria Math" panose="02040503050406030204" pitchFamily="18" charset="0"/>
                          </a:rPr>
                        </m:ctrlPr>
                      </m:fPr>
                      <m:num>
                        <m:r>
                          <m:rPr>
                            <m:nor/>
                          </m:rPr>
                          <a:rPr lang="es-EC" b="1" dirty="0">
                            <a:latin typeface="Cambria Math" panose="02040503050406030204" pitchFamily="18" charset="0"/>
                          </a:rPr>
                          <m:t>0</m:t>
                        </m:r>
                        <m:r>
                          <m:rPr>
                            <m:nor/>
                          </m:rPr>
                          <a:rPr lang="es-EC" b="1" dirty="0">
                            <a:latin typeface="Cambria Math" panose="02040503050406030204" pitchFamily="18" charset="0"/>
                          </a:rPr>
                          <m:t>.</m:t>
                        </m:r>
                        <m:r>
                          <m:rPr>
                            <m:nor/>
                          </m:rPr>
                          <a:rPr lang="es-EC" b="1" dirty="0">
                            <a:latin typeface="Cambria Math" panose="02040503050406030204" pitchFamily="18" charset="0"/>
                          </a:rPr>
                          <m:t>5</m:t>
                        </m:r>
                        <m:r>
                          <m:rPr>
                            <m:nor/>
                          </m:rPr>
                          <a:rPr lang="es-EC" b="1" dirty="0">
                            <a:latin typeface="Cambria Math" panose="02040503050406030204" pitchFamily="18" charset="0"/>
                          </a:rPr>
                          <m:t>×</m:t>
                        </m:r>
                        <m:r>
                          <m:rPr>
                            <m:nor/>
                          </m:rPr>
                          <a:rPr lang="en-US" altLang="es-EC" b="1" dirty="0">
                            <a:latin typeface="Cambria Math" panose="02040503050406030204" pitchFamily="18" charset="0"/>
                          </a:rPr>
                          <m:t> </m:t>
                        </m:r>
                        <m:r>
                          <m:rPr>
                            <m:nor/>
                          </m:rPr>
                          <a:rPr lang="en-US" altLang="es-EC" b="1" dirty="0">
                            <a:latin typeface="Cambria Math" panose="02040503050406030204" pitchFamily="18" charset="0"/>
                          </a:rPr>
                          <m:t>𝐈𝐧𝐮𝐞𝐯𝐨</m:t>
                        </m:r>
                      </m:num>
                      <m:den>
                        <m:r>
                          <a:rPr lang="es-MX" b="1" i="1" dirty="0" smtClean="0">
                            <a:latin typeface="Cambria Math" panose="02040503050406030204" pitchFamily="18" charset="0"/>
                          </a:rPr>
                          <m:t>𝟖</m:t>
                        </m:r>
                      </m:den>
                    </m:f>
                  </m:oMath>
                </a14:m>
                <a:endParaRPr lang="es-MX" dirty="0"/>
              </a:p>
              <a:p>
                <a:r>
                  <a:rPr lang="es-MX" b="1" i="1" dirty="0"/>
                  <a:t>Y la demanda de Y será:</a:t>
                </a:r>
                <a:endParaRPr lang="es-MX" b="1" i="1" dirty="0"/>
              </a:p>
              <a:p>
                <a:pPr marL="0" indent="0">
                  <a:buNone/>
                </a:pPr>
                <a:r>
                  <a:rPr lang="es-MX" dirty="0"/>
                  <a:t>   </a:t>
                </a:r>
                <a14:m>
                  <m:oMath xmlns:m="http://schemas.openxmlformats.org/officeDocument/2006/math">
                    <m:r>
                      <a:rPr lang="en-US" altLang="es-MX" b="1" i="1" smtClean="0">
                        <a:latin typeface="Cambria Math" panose="02040503050406030204" pitchFamily="18" charset="0"/>
                      </a:rPr>
                      <m:t>𝒀</m:t>
                    </m:r>
                    <m:r>
                      <a:rPr lang="es-MX" b="1" i="1" smtClean="0">
                        <a:latin typeface="Cambria Math" panose="02040503050406030204" pitchFamily="18" charset="0"/>
                      </a:rPr>
                      <m:t>=</m:t>
                    </m:r>
                    <m:f>
                      <m:fPr>
                        <m:ctrlPr>
                          <a:rPr lang="es-EC" b="1" i="1" smtClean="0">
                            <a:latin typeface="Cambria Math" panose="02040503050406030204" pitchFamily="18" charset="0"/>
                          </a:rPr>
                        </m:ctrlPr>
                      </m:fPr>
                      <m:num>
                        <m:r>
                          <m:rPr>
                            <m:nor/>
                          </m:rPr>
                          <a:rPr lang="es-EC" b="1" dirty="0">
                            <a:latin typeface="Cambria Math" panose="02040503050406030204" pitchFamily="18" charset="0"/>
                          </a:rPr>
                          <m:t>0</m:t>
                        </m:r>
                        <m:r>
                          <m:rPr>
                            <m:nor/>
                          </m:rPr>
                          <a:rPr lang="es-EC" b="1" dirty="0">
                            <a:latin typeface="Cambria Math" panose="02040503050406030204" pitchFamily="18" charset="0"/>
                          </a:rPr>
                          <m:t>.</m:t>
                        </m:r>
                        <m:r>
                          <m:rPr>
                            <m:nor/>
                          </m:rPr>
                          <a:rPr lang="es-EC" b="1" dirty="0">
                            <a:latin typeface="Cambria Math" panose="02040503050406030204" pitchFamily="18" charset="0"/>
                          </a:rPr>
                          <m:t>5</m:t>
                        </m:r>
                        <m:r>
                          <m:rPr>
                            <m:nor/>
                          </m:rPr>
                          <a:rPr lang="es-EC" b="1" dirty="0">
                            <a:latin typeface="Cambria Math" panose="02040503050406030204" pitchFamily="18" charset="0"/>
                          </a:rPr>
                          <m:t>×</m:t>
                        </m:r>
                        <m:r>
                          <m:rPr>
                            <m:nor/>
                          </m:rPr>
                          <a:rPr lang="en-US" altLang="es-EC" b="1" dirty="0">
                            <a:latin typeface="Cambria Math" panose="02040503050406030204" pitchFamily="18" charset="0"/>
                          </a:rPr>
                          <m:t>𝐈𝐧𝐮𝐞𝐯𝐨</m:t>
                        </m:r>
                      </m:num>
                      <m:den>
                        <m:r>
                          <a:rPr lang="en-US" altLang="es-EC" b="1" dirty="0">
                            <a:latin typeface="Cambria Math" panose="02040503050406030204" pitchFamily="18" charset="0"/>
                          </a:rPr>
                          <m:t>𝟓</m:t>
                        </m:r>
                      </m:den>
                    </m:f>
                    <m:r>
                      <a:rPr lang="en-US" altLang="es-EC" b="1" dirty="0">
                        <a:latin typeface="Cambria Math" panose="02040503050406030204" pitchFamily="18" charset="0"/>
                      </a:rPr>
                      <m:t>  </m:t>
                    </m:r>
                  </m:oMath>
                </a14:m>
                <a:r>
                  <a:rPr lang="es-EC" dirty="0"/>
                  <a:t>Sustituyendo estos en la ecuación de utilidad, mantenemos el valor de utilidad constante:</a:t>
                </a:r>
                <a:endParaRPr lang="es-EC" dirty="0"/>
              </a:p>
              <a:p>
                <a:pPr marL="0" indent="0">
                  <a:buNone/>
                </a:pPr>
                <a14:m>
                  <m:oMath xmlns:m="http://schemas.openxmlformats.org/officeDocument/2006/math">
                    <m:sSup>
                      <m:sSupPr>
                        <m:ctrlPr>
                          <a:rPr lang="en-US" altLang="es-MX" b="1" i="1" dirty="0">
                            <a:latin typeface="Cambria Math" panose="02040503050406030204" pitchFamily="18" charset="0"/>
                            <a:cs typeface="Cambria Math" panose="02040503050406030204" pitchFamily="18" charset="0"/>
                          </a:rPr>
                        </m:ctrlPr>
                      </m:sSupPr>
                      <m:e>
                        <m:r>
                          <a:rPr lang="en-US" altLang="es-MX" b="1" i="1" smtClean="0">
                            <a:latin typeface="Cambria Math" panose="02040503050406030204" pitchFamily="18" charset="0"/>
                          </a:rPr>
                          <m:t>    </m:t>
                        </m:r>
                        <m:r>
                          <a:rPr lang="en-US" altLang="es-MX" b="1" i="1" smtClean="0">
                            <a:latin typeface="Cambria Math" panose="02040503050406030204" pitchFamily="18" charset="0"/>
                          </a:rPr>
                          <m:t>𝑼</m:t>
                        </m:r>
                        <m:r>
                          <a:rPr lang="es-MX" b="1" i="1" smtClean="0">
                            <a:latin typeface="Cambria Math" panose="02040503050406030204" pitchFamily="18" charset="0"/>
                          </a:rPr>
                          <m:t>=</m:t>
                        </m:r>
                        <m:d>
                          <m:dPr>
                            <m:ctrlPr>
                              <a:rPr lang="es-MX" b="1" i="1" smtClean="0">
                                <a:latin typeface="Cambria Math" panose="02040503050406030204" pitchFamily="18" charset="0"/>
                                <a:cs typeface="Cambria Math" panose="02040503050406030204" pitchFamily="18" charset="0"/>
                              </a:rPr>
                            </m:ctrlPr>
                          </m:dPr>
                          <m:e>
                            <m:f>
                              <m:fPr>
                                <m:ctrlPr>
                                  <a:rPr lang="es-EC" b="1" i="1" smtClean="0">
                                    <a:latin typeface="Cambria Math" panose="02040503050406030204" pitchFamily="18" charset="0"/>
                                  </a:rPr>
                                </m:ctrlPr>
                              </m:fPr>
                              <m:num>
                                <m:r>
                                  <m:rPr>
                                    <m:nor/>
                                  </m:rPr>
                                  <a:rPr lang="es-EC" b="1" dirty="0">
                                    <a:latin typeface="Cambria Math" panose="02040503050406030204" pitchFamily="18" charset="0"/>
                                  </a:rPr>
                                  <m:t>0</m:t>
                                </m:r>
                                <m:r>
                                  <m:rPr>
                                    <m:nor/>
                                  </m:rPr>
                                  <a:rPr lang="es-EC" b="1" dirty="0">
                                    <a:latin typeface="Cambria Math" panose="02040503050406030204" pitchFamily="18" charset="0"/>
                                  </a:rPr>
                                  <m:t>.</m:t>
                                </m:r>
                                <m:r>
                                  <m:rPr>
                                    <m:nor/>
                                  </m:rPr>
                                  <a:rPr lang="es-EC" b="1" dirty="0">
                                    <a:latin typeface="Cambria Math" panose="02040503050406030204" pitchFamily="18" charset="0"/>
                                  </a:rPr>
                                  <m:t>5</m:t>
                                </m:r>
                                <m:r>
                                  <m:rPr>
                                    <m:nor/>
                                  </m:rPr>
                                  <a:rPr lang="es-EC" b="1" dirty="0">
                                    <a:latin typeface="Cambria Math" panose="02040503050406030204" pitchFamily="18" charset="0"/>
                                  </a:rPr>
                                  <m:t>×</m:t>
                                </m:r>
                                <m:r>
                                  <m:rPr>
                                    <m:nor/>
                                  </m:rPr>
                                  <a:rPr lang="en-US" altLang="es-EC" b="1" dirty="0">
                                    <a:latin typeface="Cambria Math" panose="02040503050406030204" pitchFamily="18" charset="0"/>
                                  </a:rPr>
                                  <m:t> </m:t>
                                </m:r>
                                <m:r>
                                  <m:rPr>
                                    <m:nor/>
                                  </m:rPr>
                                  <a:rPr lang="en-US" altLang="es-EC" b="1" dirty="0">
                                    <a:latin typeface="Cambria Math" panose="02040503050406030204" pitchFamily="18" charset="0"/>
                                  </a:rPr>
                                  <m:t>𝐈𝐧𝐮𝐞𝐯𝐨</m:t>
                                </m:r>
                              </m:num>
                              <m:den>
                                <m:r>
                                  <a:rPr lang="es-MX" b="1" i="1" dirty="0" smtClean="0">
                                    <a:latin typeface="Cambria Math" panose="02040503050406030204" pitchFamily="18" charset="0"/>
                                  </a:rPr>
                                  <m:t>𝟖</m:t>
                                </m:r>
                              </m:den>
                            </m:f>
                          </m:e>
                        </m:d>
                      </m:e>
                      <m:sup>
                        <m:r>
                          <a:rPr lang="en-US" altLang="es-MX" b="1" i="1" dirty="0">
                            <a:latin typeface="Cambria Math" panose="02040503050406030204" pitchFamily="18" charset="0"/>
                            <a:cs typeface="Cambria Math" panose="02040503050406030204" pitchFamily="18" charset="0"/>
                          </a:rPr>
                          <m:t>𝟎</m:t>
                        </m:r>
                        <m:r>
                          <a:rPr lang="en-US" altLang="es-MX" b="1" i="1" dirty="0">
                            <a:latin typeface="Cambria Math" panose="02040503050406030204" pitchFamily="18" charset="0"/>
                            <a:cs typeface="Cambria Math" panose="02040503050406030204" pitchFamily="18" charset="0"/>
                          </a:rPr>
                          <m:t>.</m:t>
                        </m:r>
                        <m:r>
                          <a:rPr lang="en-US" altLang="es-MX" b="1" i="1" dirty="0">
                            <a:latin typeface="Cambria Math" panose="02040503050406030204" pitchFamily="18" charset="0"/>
                            <a:cs typeface="Cambria Math" panose="02040503050406030204" pitchFamily="18" charset="0"/>
                          </a:rPr>
                          <m:t>𝟓</m:t>
                        </m:r>
                      </m:sup>
                    </m:sSup>
                  </m:oMath>
                </a14:m>
                <a:r>
                  <a:rPr lang="es-MX" altLang="en-US" dirty="0">
                    <a:latin typeface="Cambria Math" panose="02040503050406030204" pitchFamily="18" charset="0"/>
                    <a:cs typeface="Cambria Math" panose="02040503050406030204" pitchFamily="18" charset="0"/>
                  </a:rPr>
                  <a:t>X </a:t>
                </a:r>
                <a14:m>
                  <m:oMath xmlns:m="http://schemas.openxmlformats.org/officeDocument/2006/math">
                    <m:sSup>
                      <m:sSupPr>
                        <m:ctrlPr>
                          <a:rPr lang="en-US" altLang="es-MX" b="1" i="1" dirty="0">
                            <a:latin typeface="Cambria Math" panose="02040503050406030204" pitchFamily="18" charset="0"/>
                            <a:cs typeface="Cambria Math" panose="02040503050406030204" pitchFamily="18" charset="0"/>
                          </a:rPr>
                        </m:ctrlPr>
                      </m:sSupPr>
                      <m:e>
                        <m:r>
                          <a:rPr lang="en-US" altLang="es-MX" b="1" i="1" smtClean="0">
                            <a:latin typeface="Cambria Math" panose="02040503050406030204" pitchFamily="18" charset="0"/>
                          </a:rPr>
                          <m:t>    </m:t>
                        </m:r>
                        <m:d>
                          <m:dPr>
                            <m:ctrlPr>
                              <a:rPr lang="es-MX" b="1" i="1" smtClean="0">
                                <a:latin typeface="Cambria Math" panose="02040503050406030204" pitchFamily="18" charset="0"/>
                                <a:cs typeface="Cambria Math" panose="02040503050406030204" pitchFamily="18" charset="0"/>
                              </a:rPr>
                            </m:ctrlPr>
                          </m:dPr>
                          <m:e>
                            <m:f>
                              <m:fPr>
                                <m:ctrlPr>
                                  <a:rPr lang="es-EC" b="1" i="1" smtClean="0">
                                    <a:latin typeface="Cambria Math" panose="02040503050406030204" pitchFamily="18" charset="0"/>
                                  </a:rPr>
                                </m:ctrlPr>
                              </m:fPr>
                              <m:num>
                                <m:r>
                                  <m:rPr>
                                    <m:nor/>
                                  </m:rPr>
                                  <a:rPr lang="es-EC" b="1" dirty="0">
                                    <a:latin typeface="Cambria Math" panose="02040503050406030204" pitchFamily="18" charset="0"/>
                                  </a:rPr>
                                  <m:t>0</m:t>
                                </m:r>
                                <m:r>
                                  <m:rPr>
                                    <m:nor/>
                                  </m:rPr>
                                  <a:rPr lang="es-EC" b="1" dirty="0">
                                    <a:latin typeface="Cambria Math" panose="02040503050406030204" pitchFamily="18" charset="0"/>
                                  </a:rPr>
                                  <m:t>.</m:t>
                                </m:r>
                                <m:r>
                                  <m:rPr>
                                    <m:nor/>
                                  </m:rPr>
                                  <a:rPr lang="es-EC" b="1" dirty="0">
                                    <a:latin typeface="Cambria Math" panose="02040503050406030204" pitchFamily="18" charset="0"/>
                                  </a:rPr>
                                  <m:t>5</m:t>
                                </m:r>
                                <m:r>
                                  <m:rPr>
                                    <m:nor/>
                                  </m:rPr>
                                  <a:rPr lang="es-EC" b="1" dirty="0">
                                    <a:latin typeface="Cambria Math" panose="02040503050406030204" pitchFamily="18" charset="0"/>
                                  </a:rPr>
                                  <m:t>×</m:t>
                                </m:r>
                                <m:r>
                                  <m:rPr>
                                    <m:nor/>
                                  </m:rPr>
                                  <a:rPr lang="en-US" altLang="es-EC" b="1" dirty="0">
                                    <a:latin typeface="Cambria Math" panose="02040503050406030204" pitchFamily="18" charset="0"/>
                                  </a:rPr>
                                  <m:t> </m:t>
                                </m:r>
                                <m:r>
                                  <m:rPr>
                                    <m:nor/>
                                  </m:rPr>
                                  <a:rPr lang="en-US" altLang="es-EC" b="1" dirty="0">
                                    <a:latin typeface="Cambria Math" panose="02040503050406030204" pitchFamily="18" charset="0"/>
                                  </a:rPr>
                                  <m:t>𝐈𝐧𝐮𝐞𝐯𝐨</m:t>
                                </m:r>
                              </m:num>
                              <m:den>
                                <m:r>
                                  <a:rPr lang="en-US" altLang="es-EC" b="1" dirty="0">
                                    <a:latin typeface="Cambria Math" panose="02040503050406030204" pitchFamily="18" charset="0"/>
                                  </a:rPr>
                                  <m:t>𝟓</m:t>
                                </m:r>
                              </m:den>
                            </m:f>
                          </m:e>
                        </m:d>
                      </m:e>
                      <m:sup>
                        <m:r>
                          <a:rPr lang="en-US" altLang="es-MX" b="1" i="1" dirty="0">
                            <a:latin typeface="Cambria Math" panose="02040503050406030204" pitchFamily="18" charset="0"/>
                            <a:cs typeface="Cambria Math" panose="02040503050406030204" pitchFamily="18" charset="0"/>
                          </a:rPr>
                          <m:t>𝟎</m:t>
                        </m:r>
                        <m:r>
                          <a:rPr lang="en-US" altLang="es-MX" b="1" i="1" dirty="0">
                            <a:latin typeface="Cambria Math" panose="02040503050406030204" pitchFamily="18" charset="0"/>
                            <a:cs typeface="Cambria Math" panose="02040503050406030204" pitchFamily="18" charset="0"/>
                          </a:rPr>
                          <m:t>.</m:t>
                        </m:r>
                        <m:r>
                          <a:rPr lang="en-US" altLang="es-MX" b="1" i="1" dirty="0">
                            <a:latin typeface="Cambria Math" panose="02040503050406030204" pitchFamily="18" charset="0"/>
                            <a:cs typeface="Cambria Math" panose="02040503050406030204" pitchFamily="18" charset="0"/>
                          </a:rPr>
                          <m:t>𝟓</m:t>
                        </m:r>
                      </m:sup>
                    </m:sSup>
                    <m:r>
                      <a:rPr lang="en-US" altLang="es-MX" b="1" i="1" dirty="0">
                        <a:latin typeface="Cambria Math" panose="02040503050406030204" pitchFamily="18" charset="0"/>
                        <a:cs typeface="Cambria Math" panose="02040503050406030204" pitchFamily="18" charset="0"/>
                      </a:rPr>
                      <m:t>= </m:t>
                    </m:r>
                  </m:oMath>
                </a14:m>
                <a:r>
                  <a:rPr lang="es-EC" b="1" dirty="0">
                    <a:sym typeface="+mn-ea"/>
                  </a:rPr>
                  <a:t>7.07</a:t>
                </a:r>
                <a:endParaRPr lang="es-EC" dirty="0">
                  <a:sym typeface="+mn-ea"/>
                </a:endParaRPr>
              </a:p>
              <a:p>
                <a:pPr marL="0" indent="0">
                  <a:buNone/>
                </a:pPr>
                <a:r>
                  <a:rPr lang="es-MX" dirty="0"/>
                  <a:t>Resolviendo esta ecuación para </a:t>
                </a:r>
                <a:r>
                  <a:rPr lang="es-MX" dirty="0" err="1"/>
                  <a:t>Inuevo</a:t>
                </a:r>
                <a:r>
                  <a:rPr lang="es-MX" dirty="0"/>
                  <a:t>, obtenemos el ingreso necesario para mantener la utilidad constante.</a:t>
                </a:r>
                <a:endParaRPr lang="en-US" altLang="es-MX" dirty="0"/>
              </a:p>
            </p:txBody>
          </p:sp>
        </mc:Choice>
        <mc:Fallback>
          <p:sp>
            <p:nvSpPr>
              <p:cNvPr id="3" name="Marcador de contenido 2"/>
              <p:cNvSpPr>
                <a:spLocks noRot="1" noChangeAspect="1" noMove="1" noResize="1" noEditPoints="1" noAdjustHandles="1" noChangeArrowheads="1" noChangeShapeType="1" noTextEdit="1"/>
              </p:cNvSpPr>
              <p:nvPr>
                <p:ph idx="1"/>
              </p:nvPr>
            </p:nvSpPr>
            <p:spPr>
              <a:blipFill rotWithShape="1">
                <a:blip r:embed="rId1"/>
                <a:stretch>
                  <a:fillRect l="-6" t="-13" b="14"/>
                </a:stretch>
              </a:blipFill>
            </p:spPr>
            <p:txBody>
              <a:bodyPr/>
              <a:lstStyle/>
              <a:p>
                <a:r>
                  <a:rPr lang="es-MX" altLang="en-US">
                    <a:noFill/>
                  </a:rPr>
                  <a:t> </a:t>
                </a:r>
              </a:p>
            </p:txBody>
          </p:sp>
        </mc:Fallback>
      </mc:AlternateContent>
      <p:graphicFrame>
        <p:nvGraphicFramePr>
          <p:cNvPr id="4" name="Objeto 3">
            <a:hlinkClick r:id="" action="ppaction://ole?verb="/>
          </p:cNvPr>
          <p:cNvGraphicFramePr>
            <a:graphicFrameLocks noChangeAspect="1"/>
          </p:cNvGraphicFramePr>
          <p:nvPr/>
        </p:nvGraphicFramePr>
        <p:xfrm>
          <a:off x="6038850" y="3321050"/>
          <a:ext cx="114300" cy="215900"/>
        </p:xfrm>
        <a:graphic>
          <a:graphicData uri="http://schemas.openxmlformats.org/presentationml/2006/ole">
            <mc:AlternateContent xmlns:mc="http://schemas.openxmlformats.org/markup-compatibility/2006">
              <mc:Choice xmlns:v="urn:schemas-microsoft-com:vml" Requires="v">
                <p:oleObj spid="_x0000_s1025" name="" r:id="rId2" imgW="114300" imgH="215900" progId="Equation.KSEE3">
                  <p:embed/>
                </p:oleObj>
              </mc:Choice>
              <mc:Fallback>
                <p:oleObj name="" r:id="rId2" imgW="114300" imgH="215900" progId="Equation.KSEE3">
                  <p:embed/>
                  <p:pic>
                    <p:nvPicPr>
                      <p:cNvPr id="0" name="Imagen 1024"/>
                      <p:cNvPicPr/>
                      <p:nvPr/>
                    </p:nvPicPr>
                    <p:blipFill>
                      <a:blip r:embed="rId3"/>
                      <a:stretch>
                        <a:fillRect/>
                      </a:stretch>
                    </p:blipFill>
                    <p:spPr>
                      <a:xfrm>
                        <a:off x="6038850" y="3321050"/>
                        <a:ext cx="114300" cy="215900"/>
                      </a:xfrm>
                      <a:prstGeom prst="rect">
                        <a:avLst/>
                      </a:prstGeom>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spd="slow" p14:dur="1000">
        <p:wipe/>
      </p:transition>
    </mc:Choice>
    <mc:Fallback>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Paso 5: Calcular el efecto ingreso</a:t>
            </a:r>
            <a:endParaRPr lang="es-EC" dirty="0"/>
          </a:p>
        </p:txBody>
      </p:sp>
      <p:sp>
        <p:nvSpPr>
          <p:cNvPr id="3" name="Marcador de contenido 2"/>
          <p:cNvSpPr>
            <a:spLocks noGrp="1"/>
          </p:cNvSpPr>
          <p:nvPr>
            <p:ph idx="1"/>
          </p:nvPr>
        </p:nvSpPr>
        <p:spPr/>
        <p:txBody>
          <a:bodyPr/>
          <a:lstStyle/>
          <a:p>
            <a:r>
              <a:rPr lang="es-MX" dirty="0"/>
              <a:t>El </a:t>
            </a:r>
            <a:r>
              <a:rPr lang="es-MX" b="1" dirty="0"/>
              <a:t>efecto ingreso</a:t>
            </a:r>
            <a:r>
              <a:rPr lang="es-MX" dirty="0"/>
              <a:t> es el cambio en el consumo debido al cambio en el ingreso real. El cambio en la cantidad demandada de </a:t>
            </a:r>
            <a:r>
              <a:rPr lang="es-MX" b="1" dirty="0"/>
              <a:t>X</a:t>
            </a:r>
            <a:r>
              <a:rPr lang="es-MX" dirty="0"/>
              <a:t> (de 5 a 6.25) es una combinación del efecto sustitución (cambio en el precio) y el efecto ingreso (ajuste en el ingreso real).</a:t>
            </a:r>
            <a:endParaRPr lang="es-MX" dirty="0"/>
          </a:p>
          <a:p>
            <a:pPr marL="0" indent="0">
              <a:buNone/>
            </a:pPr>
            <a:r>
              <a:rPr lang="es-MX" b="1" dirty="0"/>
              <a:t>Resumen:</a:t>
            </a:r>
            <a:endParaRPr lang="es-MX" b="1" dirty="0"/>
          </a:p>
          <a:p>
            <a:pPr>
              <a:buFont typeface="Arial" panose="020B0604020202020204" pitchFamily="34" charset="0"/>
              <a:buChar char="•"/>
            </a:pPr>
            <a:r>
              <a:rPr lang="es-MX" dirty="0"/>
              <a:t>El </a:t>
            </a:r>
            <a:r>
              <a:rPr lang="es-MX" b="1" dirty="0"/>
              <a:t>efecto sustitución</a:t>
            </a:r>
            <a:r>
              <a:rPr lang="es-MX" dirty="0"/>
              <a:t> refleja cómo cambia la demanda de </a:t>
            </a:r>
            <a:r>
              <a:rPr lang="es-MX" b="1" dirty="0"/>
              <a:t>X</a:t>
            </a:r>
            <a:r>
              <a:rPr lang="es-MX" dirty="0"/>
              <a:t> debido al cambio en el precio de </a:t>
            </a:r>
            <a:r>
              <a:rPr lang="es-MX" b="1" dirty="0"/>
              <a:t>X</a:t>
            </a:r>
            <a:r>
              <a:rPr lang="es-MX" dirty="0"/>
              <a:t>, manteniendo constante la utilidad del consumidor.</a:t>
            </a:r>
            <a:endParaRPr lang="es-MX" dirty="0"/>
          </a:p>
          <a:p>
            <a:pPr>
              <a:buFont typeface="Arial" panose="020B0604020202020204" pitchFamily="34" charset="0"/>
              <a:buChar char="•"/>
            </a:pPr>
            <a:r>
              <a:rPr lang="es-MX" dirty="0"/>
              <a:t>El </a:t>
            </a:r>
            <a:r>
              <a:rPr lang="es-MX" b="1" dirty="0"/>
              <a:t>efecto ingreso</a:t>
            </a:r>
            <a:r>
              <a:rPr lang="es-MX" dirty="0"/>
              <a:t> refleja cómo el ingreso real del consumidor cambia debido al cambio en el precio de </a:t>
            </a:r>
            <a:r>
              <a:rPr lang="es-MX" b="1" dirty="0"/>
              <a:t>X</a:t>
            </a:r>
            <a:r>
              <a:rPr lang="es-MX" dirty="0"/>
              <a:t>, lo que afecta su poder adquisitivo y, por lo tanto, su consumo.</a:t>
            </a: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7" name="Straight Connector 6"/>
          <p:cNvCxnSpPr>
            <a:cxnSpLocks noGrp="1" noRot="1" noChangeAspect="1" noMove="1" noResize="1" noEditPoints="1" noAdjustHandles="1" noChangeArrowheads="1" noChangeShapeType="1"/>
          </p:cNvCxnSpPr>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cxnSpLocks noGrp="1" noRot="1" noChangeAspect="1" noMove="1" noResize="1" noEditPoints="1" noAdjustHandles="1" noChangeArrowheads="1" noChangeShapeType="1"/>
          </p:cNvCxnSpPr>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cxnSpLocks noGrp="1" noRot="1" noChangeAspect="1" noMove="1" noResize="1" noEditPoints="1" noAdjustHandles="1" noChangeArrowheads="1" noChangeShapeType="1"/>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3" name="Rectangle 12"/>
          <p:cNvSpPr>
            <a:spLocks noGrp="1" noRot="1" noChangeAspect="1" noMove="1" noResize="1" noEditPoints="1" noAdjustHandles="1" noChangeArrowheads="1" noChangeShapeType="1" noTextEdit="1"/>
          </p:cNvSpPr>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p:cNvSpPr>
            <a:spLocks noGrp="1"/>
          </p:cNvSpPr>
          <p:nvPr>
            <p:ph type="title"/>
          </p:nvPr>
        </p:nvSpPr>
        <p:spPr>
          <a:xfrm>
            <a:off x="521207" y="886968"/>
            <a:ext cx="11110104" cy="5159869"/>
          </a:xfrm>
        </p:spPr>
        <p:txBody>
          <a:bodyPr vert="horz" lIns="91440" tIns="45720" rIns="91440" bIns="45720" rtlCol="0" anchor="t">
            <a:normAutofit/>
          </a:bodyPr>
          <a:lstStyle/>
          <a:p>
            <a:r>
              <a:rPr lang="es-MX" sz="3200" b="1" dirty="0"/>
              <a:t>Ejercicio Sencillo para Comprender el Efecto </a:t>
            </a:r>
            <a:r>
              <a:rPr lang="es-MX" sz="3200" b="1" dirty="0" err="1"/>
              <a:t>Slutsky</a:t>
            </a:r>
            <a:r>
              <a:rPr lang="es-MX" sz="3200" b="1" dirty="0"/>
              <a:t> (Renta Compensatoria):</a:t>
            </a:r>
            <a:br>
              <a:rPr lang="es-MX" sz="3200" b="1" dirty="0"/>
            </a:br>
            <a:r>
              <a:rPr lang="es-MX" sz="3200" dirty="0"/>
              <a:t>Supongamos que un consumidor tiene un ingreso I de 100 unidades monetarias, y consume dos bienes: </a:t>
            </a:r>
            <a:r>
              <a:rPr lang="es-MX" sz="3200" b="1" dirty="0"/>
              <a:t>Bien X</a:t>
            </a:r>
            <a:r>
              <a:rPr lang="es-MX" sz="3200" dirty="0"/>
              <a:t> y </a:t>
            </a:r>
            <a:r>
              <a:rPr lang="es-MX" sz="3200" b="1" dirty="0"/>
              <a:t>Bien Y</a:t>
            </a:r>
            <a:r>
              <a:rPr lang="es-MX" sz="3200" dirty="0"/>
              <a:t>. </a:t>
            </a:r>
            <a:br>
              <a:rPr lang="es-MX" sz="3200" dirty="0"/>
            </a:br>
            <a:r>
              <a:rPr lang="es-MX" sz="3200" dirty="0"/>
              <a:t>Inicialmente, el precio de </a:t>
            </a:r>
            <a:r>
              <a:rPr lang="es-MX" sz="3200" b="1" dirty="0"/>
              <a:t>X</a:t>
            </a:r>
            <a:r>
              <a:rPr lang="es-MX" sz="3200" dirty="0"/>
              <a:t> es </a:t>
            </a:r>
            <a:r>
              <a:rPr lang="es-MX" sz="3200" dirty="0" err="1"/>
              <a:t>Px</a:t>
            </a:r>
            <a:r>
              <a:rPr lang="es-MX" sz="3200" dirty="0"/>
              <a:t>=10  y el precio de </a:t>
            </a:r>
            <a:r>
              <a:rPr lang="es-MX" sz="3200" b="1" dirty="0"/>
              <a:t>Y</a:t>
            </a:r>
            <a:r>
              <a:rPr lang="es-MX" sz="3200" dirty="0"/>
              <a:t> es Py=5.</a:t>
            </a:r>
            <a:br>
              <a:rPr lang="es-MX" sz="3200" dirty="0"/>
            </a:br>
            <a:r>
              <a:rPr lang="es-MX" sz="3200" dirty="0"/>
              <a:t>El consumidor tiene una función de utilidad sencilla que depende de los bienes </a:t>
            </a:r>
            <a:r>
              <a:rPr lang="es-MX" sz="3200" b="1" dirty="0"/>
              <a:t>X</a:t>
            </a:r>
            <a:r>
              <a:rPr lang="es-MX" sz="3200" dirty="0"/>
              <a:t> y </a:t>
            </a:r>
            <a:r>
              <a:rPr lang="es-MX" sz="3200" b="1" dirty="0"/>
              <a:t>Y</a:t>
            </a:r>
            <a:r>
              <a:rPr lang="es-MX" sz="3200" dirty="0"/>
              <a:t>:</a:t>
            </a:r>
            <a:br>
              <a:rPr lang="es-MX" sz="3200" dirty="0"/>
            </a:br>
            <a:r>
              <a:rPr lang="es-MX" sz="3200" b="1" i="1" dirty="0"/>
              <a:t>                                            U(X,Y)=</a:t>
            </a:r>
            <a:r>
              <a:rPr lang="es-MX" sz="3200" b="1" i="1" dirty="0" err="1"/>
              <a:t>XxY</a:t>
            </a:r>
            <a:endParaRPr lang="en-US" sz="6000" b="1" i="1" dirty="0"/>
          </a:p>
        </p:txBody>
      </p:sp>
      <p:cxnSp>
        <p:nvCxnSpPr>
          <p:cNvPr id="15" name="Straight Connector 14"/>
          <p:cNvCxnSpPr>
            <a:cxnSpLocks noGrp="1" noRot="1" noChangeAspect="1" noMove="1" noResize="1" noEditPoints="1" noAdjustHandles="1" noChangeArrowheads="1" noChangeShapeType="1"/>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cxnSpLocks noGrp="1" noRot="1" noChangeAspect="1" noMove="1" noResize="1" noEditPoints="1" noAdjustHandles="1" noChangeArrowheads="1" noChangeShapeType="1"/>
          </p:cNvCxnSpPr>
          <p:nvPr/>
        </p:nvCxnSpPr>
        <p:spPr>
          <a:xfrm flipH="1">
            <a:off x="575529" y="6287281"/>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Paso 1: Inicializar el consumo.</a:t>
            </a:r>
            <a:endParaRPr lang="es-EC" dirty="0"/>
          </a:p>
        </p:txBody>
      </p:sp>
      <p:sp>
        <p:nvSpPr>
          <p:cNvPr id="4" name="CuadroTexto 3"/>
          <p:cNvSpPr txBox="1"/>
          <p:nvPr/>
        </p:nvSpPr>
        <p:spPr>
          <a:xfrm>
            <a:off x="899652" y="1725561"/>
            <a:ext cx="10323871" cy="3970318"/>
          </a:xfrm>
          <a:prstGeom prst="rect">
            <a:avLst/>
          </a:prstGeom>
          <a:noFill/>
        </p:spPr>
        <p:txBody>
          <a:bodyPr wrap="square">
            <a:spAutoFit/>
          </a:bodyPr>
          <a:lstStyle/>
          <a:p>
            <a:r>
              <a:rPr lang="es-MX" dirty="0"/>
              <a:t>El consumidor maximiza su utilidad sujeto a la restricción presupuestaria:</a:t>
            </a:r>
            <a:endParaRPr lang="es-MX" dirty="0"/>
          </a:p>
          <a:p>
            <a:endParaRPr lang="es-MX" dirty="0"/>
          </a:p>
          <a:p>
            <a:r>
              <a:rPr lang="es-MX" b="1" dirty="0"/>
              <a:t>I=PX×X+PY×Y = </a:t>
            </a:r>
            <a:r>
              <a:rPr lang="es-EC" b="1" dirty="0"/>
              <a:t>100=10X+5Y</a:t>
            </a:r>
            <a:endParaRPr lang="es-EC" b="1" dirty="0"/>
          </a:p>
          <a:p>
            <a:endParaRPr lang="es-EC" dirty="0"/>
          </a:p>
          <a:p>
            <a:r>
              <a:rPr lang="es-MX" dirty="0"/>
              <a:t>El consumidor resolvería esta ecuación para encontrar el consumo óptimo de </a:t>
            </a:r>
            <a:r>
              <a:rPr lang="es-MX" b="1" dirty="0"/>
              <a:t>X</a:t>
            </a:r>
            <a:r>
              <a:rPr lang="es-MX" dirty="0"/>
              <a:t> y </a:t>
            </a:r>
            <a:r>
              <a:rPr lang="es-MX" b="1" dirty="0" err="1"/>
              <a:t>Y</a:t>
            </a:r>
            <a:r>
              <a:rPr lang="es-MX" dirty="0"/>
              <a:t>.</a:t>
            </a:r>
            <a:endParaRPr lang="es-EC" dirty="0"/>
          </a:p>
          <a:p>
            <a:endParaRPr lang="es-EC" dirty="0"/>
          </a:p>
          <a:p>
            <a:r>
              <a:rPr lang="es-MX" dirty="0"/>
              <a:t>Vamos a resolverlo:</a:t>
            </a:r>
            <a:endParaRPr lang="es-MX" dirty="0"/>
          </a:p>
          <a:p>
            <a:endParaRPr lang="es-MX" dirty="0"/>
          </a:p>
          <a:p>
            <a:r>
              <a:rPr lang="es-MX" b="1" dirty="0"/>
              <a:t>10X+5Y=100.</a:t>
            </a:r>
            <a:endParaRPr lang="es-MX" b="1" dirty="0"/>
          </a:p>
          <a:p>
            <a:endParaRPr lang="es-MX" dirty="0"/>
          </a:p>
          <a:p>
            <a:r>
              <a:rPr lang="es-MX" dirty="0"/>
              <a:t>Supongamos que el consumidor consume 5 unidades de </a:t>
            </a:r>
            <a:r>
              <a:rPr lang="es-MX" b="1" dirty="0"/>
              <a:t>X</a:t>
            </a:r>
            <a:r>
              <a:rPr lang="es-MX" dirty="0"/>
              <a:t> y 10 unidades de </a:t>
            </a:r>
            <a:r>
              <a:rPr lang="es-MX" b="1" dirty="0"/>
              <a:t>Y</a:t>
            </a:r>
            <a:r>
              <a:rPr lang="es-MX" dirty="0"/>
              <a:t>. Esto satisface la restricción presupuestaria:</a:t>
            </a:r>
            <a:endParaRPr lang="es-MX" dirty="0"/>
          </a:p>
          <a:p>
            <a:endParaRPr lang="es-MX" dirty="0"/>
          </a:p>
          <a:p>
            <a:r>
              <a:rPr lang="es-EC" b="1" dirty="0"/>
              <a:t>10×5+5×10=100</a:t>
            </a:r>
            <a:endParaRPr lang="es-EC"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81665" y="1209368"/>
            <a:ext cx="10838835" cy="4380270"/>
          </a:xfrm>
        </p:spPr>
        <p:txBody>
          <a:bodyPr>
            <a:normAutofit/>
          </a:bodyPr>
          <a:lstStyle/>
          <a:p>
            <a:pPr algn="just"/>
            <a:r>
              <a:rPr lang="es-MX" b="1" dirty="0"/>
              <a:t>Paso 2: Cambio en el precio de X</a:t>
            </a:r>
            <a:br>
              <a:rPr lang="es-MX" b="1" dirty="0"/>
            </a:br>
            <a:r>
              <a:rPr lang="es-MX" sz="2665" dirty="0"/>
              <a:t>Ahora, supongamos que el precio de </a:t>
            </a:r>
            <a:r>
              <a:rPr lang="es-MX" sz="2665" b="1" dirty="0"/>
              <a:t>X</a:t>
            </a:r>
            <a:r>
              <a:rPr lang="es-MX" sz="2665" dirty="0"/>
              <a:t> cambia a </a:t>
            </a:r>
            <a:r>
              <a:rPr lang="es-MX" sz="2665" b="1" dirty="0" err="1"/>
              <a:t>Px</a:t>
            </a:r>
            <a:r>
              <a:rPr lang="es-MX" sz="2665" b="1" dirty="0"/>
              <a:t>=8</a:t>
            </a:r>
            <a:r>
              <a:rPr lang="es-MX" sz="2665" dirty="0"/>
              <a:t>. El consumidor ahora enfrentará un nuevo precio y debe reajustar su consumo. </a:t>
            </a:r>
            <a:br>
              <a:rPr lang="es-MX" sz="2665" dirty="0"/>
            </a:br>
            <a:br>
              <a:rPr lang="es-MX" sz="2665" dirty="0"/>
            </a:br>
            <a:br>
              <a:rPr lang="es-MX" sz="2665" dirty="0"/>
            </a:br>
            <a:r>
              <a:rPr lang="es-MX" sz="2665" dirty="0"/>
              <a:t>El efecto total será una combinación del </a:t>
            </a:r>
            <a:r>
              <a:rPr lang="es-MX" sz="2665" b="1" dirty="0"/>
              <a:t>efecto sustitución</a:t>
            </a:r>
            <a:r>
              <a:rPr lang="es-MX" sz="2665" dirty="0"/>
              <a:t> (cambio en las cantidades consumidas debido al cambio en el precio relativo) y el </a:t>
            </a:r>
            <a:r>
              <a:rPr lang="es-MX" sz="2665" b="1" dirty="0"/>
              <a:t>efecto ingreso</a:t>
            </a:r>
            <a:r>
              <a:rPr lang="es-MX" sz="2665" dirty="0"/>
              <a:t> (cambio en el consumo debido a que el ingreso real cambia)</a:t>
            </a:r>
            <a:r>
              <a:rPr lang="es-MX" dirty="0"/>
              <a:t>.</a:t>
            </a:r>
            <a:br>
              <a:rPr lang="es-MX" dirty="0"/>
            </a:br>
            <a:endParaRPr lang="es-EC"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Paso 3: Efecto sustitución</a:t>
            </a:r>
            <a:endParaRPr lang="es-EC" dirty="0"/>
          </a:p>
        </p:txBody>
      </p:sp>
      <p:sp>
        <p:nvSpPr>
          <p:cNvPr id="3" name="Marcador de contenido 2"/>
          <p:cNvSpPr>
            <a:spLocks noGrp="1"/>
          </p:cNvSpPr>
          <p:nvPr>
            <p:ph idx="1"/>
          </p:nvPr>
        </p:nvSpPr>
        <p:spPr/>
        <p:txBody>
          <a:bodyPr/>
          <a:lstStyle/>
          <a:p>
            <a:r>
              <a:rPr lang="es-MX" dirty="0"/>
              <a:t>Para el efecto sustitución, mantenemos el nivel de utilidad constante, es decir, el consumidor debe poder comprar las mismas cantidades de </a:t>
            </a:r>
            <a:r>
              <a:rPr lang="es-MX" b="1" dirty="0"/>
              <a:t>X</a:t>
            </a:r>
            <a:r>
              <a:rPr lang="es-MX" dirty="0"/>
              <a:t> y </a:t>
            </a:r>
            <a:r>
              <a:rPr lang="es-MX" b="1" dirty="0" err="1"/>
              <a:t>Y</a:t>
            </a:r>
            <a:r>
              <a:rPr lang="es-MX" dirty="0"/>
              <a:t> que antes, pero con el nuevo precio de </a:t>
            </a:r>
            <a:r>
              <a:rPr lang="es-MX" b="1" dirty="0"/>
              <a:t>X</a:t>
            </a:r>
            <a:r>
              <a:rPr lang="es-MX" dirty="0"/>
              <a:t>. La idea es ajustar el ingreso de modo que la utilidad no cambie.</a:t>
            </a:r>
            <a:endParaRPr lang="es-MX" dirty="0"/>
          </a:p>
          <a:p>
            <a:endParaRPr lang="es-MX" dirty="0"/>
          </a:p>
          <a:p>
            <a:r>
              <a:rPr lang="es-MX" dirty="0"/>
              <a:t>Usamos la </a:t>
            </a:r>
            <a:r>
              <a:rPr lang="es-MX" b="1" dirty="0"/>
              <a:t>renta compensatoria</a:t>
            </a:r>
            <a:r>
              <a:rPr lang="es-MX" dirty="0"/>
              <a:t> (compensación por el cambio en el precio de </a:t>
            </a:r>
            <a:r>
              <a:rPr lang="es-MX" b="1" dirty="0"/>
              <a:t>X</a:t>
            </a:r>
            <a:r>
              <a:rPr lang="es-MX" dirty="0"/>
              <a:t>) para ajustar el ingreso del consumidor para que pueda consumir la misma cantidad de </a:t>
            </a:r>
            <a:r>
              <a:rPr lang="es-MX" b="1" dirty="0"/>
              <a:t>X</a:t>
            </a:r>
            <a:r>
              <a:rPr lang="es-MX" dirty="0"/>
              <a:t> y </a:t>
            </a:r>
            <a:r>
              <a:rPr lang="es-MX" b="1" dirty="0" err="1"/>
              <a:t>Y</a:t>
            </a:r>
            <a:r>
              <a:rPr lang="es-MX" dirty="0"/>
              <a:t> que antes. Así, necesitamos hallar el nuevo ingreso necesario para mantener el mismo nivel de utilidad:</a:t>
            </a:r>
            <a:endParaRPr lang="es-MX" dirty="0"/>
          </a:p>
          <a:p>
            <a:pPr marL="0" indent="0">
              <a:buNone/>
            </a:pPr>
            <a:endParaRPr lang="es-EC"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Desarrollo:</a:t>
            </a:r>
            <a:endParaRPr lang="es-EC" dirty="0"/>
          </a:p>
        </p:txBody>
      </p:sp>
      <p:sp>
        <p:nvSpPr>
          <p:cNvPr id="3" name="Marcador de contenido 2"/>
          <p:cNvSpPr>
            <a:spLocks noGrp="1"/>
          </p:cNvSpPr>
          <p:nvPr>
            <p:ph idx="1"/>
          </p:nvPr>
        </p:nvSpPr>
        <p:spPr/>
        <p:txBody>
          <a:bodyPr>
            <a:normAutofit lnSpcReduction="10000"/>
          </a:bodyPr>
          <a:lstStyle/>
          <a:p>
            <a:r>
              <a:rPr lang="es-MX" dirty="0"/>
              <a:t>La utilidad inicial fue:</a:t>
            </a:r>
            <a:endParaRPr lang="es-MX" dirty="0"/>
          </a:p>
          <a:p>
            <a:r>
              <a:rPr lang="es-MX" b="1" i="1" dirty="0"/>
              <a:t>U(X,Y)</a:t>
            </a:r>
            <a:r>
              <a:rPr lang="es-MX" b="1" dirty="0"/>
              <a:t>=5×10=50U</a:t>
            </a:r>
            <a:endParaRPr lang="es-MX" b="1" dirty="0"/>
          </a:p>
          <a:p>
            <a:r>
              <a:rPr lang="es-MX" dirty="0"/>
              <a:t>Después del cambio de precio de </a:t>
            </a:r>
            <a:r>
              <a:rPr lang="es-MX" b="1" dirty="0"/>
              <a:t>X</a:t>
            </a:r>
            <a:r>
              <a:rPr lang="es-MX" dirty="0"/>
              <a:t>, la función de utilidad será la misma, pero ahora con un nuevo precio. Queremos encontrar el ingreso necesario para consumir la misma cantidad de </a:t>
            </a:r>
            <a:r>
              <a:rPr lang="es-MX" b="1" dirty="0"/>
              <a:t>X</a:t>
            </a:r>
            <a:r>
              <a:rPr lang="es-MX" dirty="0"/>
              <a:t> y </a:t>
            </a:r>
            <a:r>
              <a:rPr lang="es-MX" b="1" dirty="0"/>
              <a:t>Y</a:t>
            </a:r>
            <a:r>
              <a:rPr lang="es-MX" dirty="0"/>
              <a:t>:</a:t>
            </a:r>
            <a:endParaRPr lang="es-MX" dirty="0"/>
          </a:p>
          <a:p>
            <a:r>
              <a:rPr lang="es-MX" b="1" i="1" dirty="0"/>
              <a:t>U(X,Y)=X×Y</a:t>
            </a:r>
            <a:r>
              <a:rPr lang="es-MX" b="1" dirty="0"/>
              <a:t>=50U</a:t>
            </a:r>
            <a:endParaRPr lang="es-MX" b="1" dirty="0"/>
          </a:p>
          <a:p>
            <a:r>
              <a:rPr lang="es-MX" dirty="0"/>
              <a:t>Para que la utilidad se mantenga igual, mantendremos X=5X,10Y=10, y calculamos el ingreso necesario con los nuevos precios:</a:t>
            </a:r>
            <a:endParaRPr lang="es-MX" dirty="0"/>
          </a:p>
          <a:p>
            <a:r>
              <a:rPr lang="es-MX" b="1" dirty="0"/>
              <a:t>I nuevo=PX×X+PY×Y=8×5+5×10=40+50=90</a:t>
            </a:r>
            <a:endParaRPr lang="es-EC"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Paso 4: Efecto total</a:t>
            </a:r>
            <a:endParaRPr lang="es-EC" dirty="0"/>
          </a:p>
        </p:txBody>
      </p:sp>
      <p:sp>
        <p:nvSpPr>
          <p:cNvPr id="3" name="Marcador de contenido 2"/>
          <p:cNvSpPr>
            <a:spLocks noGrp="1"/>
          </p:cNvSpPr>
          <p:nvPr>
            <p:ph idx="1"/>
          </p:nvPr>
        </p:nvSpPr>
        <p:spPr/>
        <p:txBody>
          <a:bodyPr/>
          <a:lstStyle/>
          <a:p>
            <a:r>
              <a:rPr lang="es-MX" dirty="0"/>
              <a:t>Por lo tanto, el nuevo ingreso necesario para mantener la misma utilidad es 90. Esto nos da el </a:t>
            </a:r>
            <a:r>
              <a:rPr lang="es-MX" b="1" dirty="0"/>
              <a:t>efecto ingreso</a:t>
            </a:r>
            <a:r>
              <a:rPr lang="es-MX" dirty="0"/>
              <a:t> (o renta compensatoria), que es el ajuste del ingreso necesario para mantener la utilidad constante después del cambio en el precio de </a:t>
            </a:r>
            <a:r>
              <a:rPr lang="es-MX" b="1" dirty="0"/>
              <a:t>X</a:t>
            </a:r>
            <a:r>
              <a:rPr lang="es-MX" dirty="0"/>
              <a:t>.</a:t>
            </a:r>
            <a:endParaRPr lang="es-MX" dirty="0"/>
          </a:p>
          <a:p>
            <a:r>
              <a:rPr lang="es-MX" dirty="0"/>
              <a:t>El </a:t>
            </a:r>
            <a:r>
              <a:rPr lang="es-MX" b="1" dirty="0"/>
              <a:t>efecto total</a:t>
            </a:r>
            <a:r>
              <a:rPr lang="es-MX" dirty="0"/>
              <a:t> en el consumo de </a:t>
            </a:r>
            <a:r>
              <a:rPr lang="es-MX" b="1" dirty="0"/>
              <a:t>X</a:t>
            </a:r>
            <a:r>
              <a:rPr lang="es-MX" dirty="0"/>
              <a:t> y </a:t>
            </a:r>
            <a:r>
              <a:rPr lang="es-MX" b="1" dirty="0" err="1"/>
              <a:t>Y</a:t>
            </a:r>
            <a:r>
              <a:rPr lang="es-MX" dirty="0"/>
              <a:t> es la diferencia entre el nuevo consumo de </a:t>
            </a:r>
            <a:r>
              <a:rPr lang="es-MX" b="1" dirty="0"/>
              <a:t>X</a:t>
            </a:r>
            <a:r>
              <a:rPr lang="es-MX" dirty="0"/>
              <a:t> y </a:t>
            </a:r>
            <a:r>
              <a:rPr lang="es-MX" b="1" dirty="0" err="1"/>
              <a:t>Y</a:t>
            </a:r>
            <a:r>
              <a:rPr lang="es-MX" dirty="0"/>
              <a:t> con el nuevo precio y el consumo inicial, ajustado por el cambio en el ingreso.</a:t>
            </a:r>
            <a:endParaRPr lang="es-MX" dirty="0"/>
          </a:p>
          <a:p>
            <a:r>
              <a:rPr lang="es-MX" b="1" dirty="0"/>
              <a:t>Efecto sustitución</a:t>
            </a:r>
            <a:r>
              <a:rPr lang="es-MX" dirty="0"/>
              <a:t>: Se da cuando el consumidor cambia la cantidad de </a:t>
            </a:r>
            <a:r>
              <a:rPr lang="es-MX" b="1" dirty="0"/>
              <a:t>X</a:t>
            </a:r>
            <a:r>
              <a:rPr lang="es-MX" dirty="0"/>
              <a:t> y </a:t>
            </a:r>
            <a:r>
              <a:rPr lang="es-MX" b="1" dirty="0" err="1"/>
              <a:t>Y</a:t>
            </a:r>
            <a:r>
              <a:rPr lang="es-MX" dirty="0"/>
              <a:t> debido al cambio en los precios relativos, pero manteniendo la utilidad constante.</a:t>
            </a:r>
            <a:endParaRPr lang="es-MX" dirty="0"/>
          </a:p>
          <a:p>
            <a:r>
              <a:rPr lang="es-MX" b="1" dirty="0"/>
              <a:t>Efecto ingreso</a:t>
            </a:r>
            <a:r>
              <a:rPr lang="es-MX" dirty="0"/>
              <a:t>: Es el ajuste necesario en el ingreso para mantener la utilidad constante después del cambio en el precio.</a:t>
            </a:r>
            <a:endParaRPr lang="es-MX" dirty="0"/>
          </a:p>
          <a:p>
            <a:endParaRPr lang="es-EC"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Ejercicio empleando la Función de UT Cobb-D</a:t>
            </a:r>
            <a:endParaRPr lang="es-EC" dirty="0"/>
          </a:p>
        </p:txBody>
      </p:sp>
      <p:sp>
        <p:nvSpPr>
          <p:cNvPr id="3" name="Marcador de contenido 2"/>
          <p:cNvSpPr>
            <a:spLocks noGrp="1"/>
          </p:cNvSpPr>
          <p:nvPr>
            <p:ph idx="1"/>
          </p:nvPr>
        </p:nvSpPr>
        <p:spPr/>
        <p:txBody>
          <a:bodyPr>
            <a:normAutofit fontScale="85000"/>
          </a:bodyPr>
          <a:lstStyle/>
          <a:p>
            <a:r>
              <a:rPr lang="es-MX" dirty="0"/>
              <a:t>Supongamos que un consumidor tiene una función de utilidad Cobb-Douglas con dos bienes, </a:t>
            </a:r>
            <a:r>
              <a:rPr lang="es-MX" b="1" dirty="0"/>
              <a:t>X</a:t>
            </a:r>
            <a:r>
              <a:rPr lang="es-MX" dirty="0"/>
              <a:t> y </a:t>
            </a:r>
            <a:r>
              <a:rPr lang="es-MX" b="1" dirty="0"/>
              <a:t>Y</a:t>
            </a:r>
            <a:r>
              <a:rPr lang="es-MX" dirty="0"/>
              <a:t>:</a:t>
            </a:r>
            <a:endParaRPr lang="es-MX" dirty="0"/>
          </a:p>
          <a:p>
            <a:r>
              <a:rPr lang="es-MX" b="1" i="1" dirty="0"/>
              <a:t>U(X,Y)=XαYβ</a:t>
            </a:r>
            <a:endParaRPr lang="es-MX" b="1" i="1" dirty="0"/>
          </a:p>
          <a:p>
            <a:r>
              <a:rPr lang="es-MX" dirty="0"/>
              <a:t>La restricción presupuestaria es:</a:t>
            </a:r>
            <a:endParaRPr lang="es-MX" dirty="0"/>
          </a:p>
          <a:p>
            <a:r>
              <a:rPr lang="es-MX" b="1" dirty="0"/>
              <a:t>I=</a:t>
            </a:r>
            <a:r>
              <a:rPr lang="es-MX" b="1" dirty="0" err="1"/>
              <a:t>pxX+pyY</a:t>
            </a:r>
            <a:endParaRPr lang="es-MX" b="1" dirty="0"/>
          </a:p>
          <a:p>
            <a:r>
              <a:rPr lang="es-MX" b="1" dirty="0"/>
              <a:t>Donde:</a:t>
            </a:r>
            <a:endParaRPr lang="es-MX" b="1" dirty="0"/>
          </a:p>
          <a:p>
            <a:pPr>
              <a:buFont typeface="Arial" panose="020B0604020202020204" pitchFamily="34" charset="0"/>
              <a:buChar char="•"/>
            </a:pPr>
            <a:r>
              <a:rPr lang="es-MX" dirty="0"/>
              <a:t>I es el ingreso total del consumidor.</a:t>
            </a:r>
            <a:endParaRPr lang="es-MX" dirty="0"/>
          </a:p>
          <a:p>
            <a:pPr>
              <a:buFont typeface="Arial" panose="020B0604020202020204" pitchFamily="34" charset="0"/>
              <a:buChar char="•"/>
            </a:pPr>
            <a:r>
              <a:rPr lang="es-MX" dirty="0" err="1"/>
              <a:t>Px</a:t>
            </a:r>
            <a:r>
              <a:rPr lang="es-MX" dirty="0"/>
              <a:t> es el precio del bien X.</a:t>
            </a:r>
            <a:endParaRPr lang="es-MX" dirty="0"/>
          </a:p>
          <a:p>
            <a:pPr>
              <a:buFont typeface="Arial" panose="020B0604020202020204" pitchFamily="34" charset="0"/>
              <a:buChar char="•"/>
            </a:pPr>
            <a:r>
              <a:rPr lang="es-MX" dirty="0"/>
              <a:t>Py es el precio del bien Y.</a:t>
            </a:r>
            <a:endParaRPr lang="es-MX" dirty="0"/>
          </a:p>
          <a:p>
            <a:pPr>
              <a:buFont typeface="Arial" panose="020B0604020202020204" pitchFamily="34" charset="0"/>
              <a:buChar char="•"/>
            </a:pPr>
            <a:r>
              <a:rPr lang="es-MX" dirty="0"/>
              <a:t>El consumidor maximiza su utilidad sujeta a esta restricción.</a:t>
            </a:r>
            <a:endParaRPr lang="es-MX" dirty="0"/>
          </a:p>
          <a:p>
            <a:endParaRPr lang="es-EC" b="1"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a:t>Datos del Ejercicio:</a:t>
            </a:r>
            <a:br>
              <a:rPr lang="es-MX" b="1" dirty="0"/>
            </a:br>
            <a:endParaRPr lang="es-EC" dirty="0"/>
          </a:p>
        </p:txBody>
      </p:sp>
      <p:sp>
        <p:nvSpPr>
          <p:cNvPr id="3" name="Marcador de contenido 2"/>
          <p:cNvSpPr>
            <a:spLocks noGrp="1"/>
          </p:cNvSpPr>
          <p:nvPr>
            <p:ph idx="1"/>
          </p:nvPr>
        </p:nvSpPr>
        <p:spPr/>
        <p:txBody>
          <a:bodyPr/>
          <a:lstStyle/>
          <a:p>
            <a:pPr>
              <a:buFont typeface="Arial" panose="020B0604020202020204" pitchFamily="34" charset="0"/>
              <a:buChar char="•"/>
            </a:pPr>
            <a:r>
              <a:rPr lang="es-MX" dirty="0"/>
              <a:t>I=100 (ingreso)</a:t>
            </a:r>
            <a:endParaRPr lang="es-MX" dirty="0"/>
          </a:p>
          <a:p>
            <a:pPr>
              <a:buFont typeface="Arial" panose="020B0604020202020204" pitchFamily="34" charset="0"/>
              <a:buChar char="•"/>
            </a:pPr>
            <a:r>
              <a:rPr lang="es-MX" dirty="0" err="1"/>
              <a:t>pX</a:t>
            </a:r>
            <a:r>
              <a:rPr lang="es-MX" dirty="0"/>
              <a:t>=10 (precio de </a:t>
            </a:r>
            <a:r>
              <a:rPr lang="es-MX" b="1" dirty="0"/>
              <a:t>X</a:t>
            </a:r>
            <a:r>
              <a:rPr lang="es-MX" dirty="0"/>
              <a:t>)</a:t>
            </a:r>
            <a:endParaRPr lang="es-MX" dirty="0"/>
          </a:p>
          <a:p>
            <a:pPr>
              <a:buFont typeface="Arial" panose="020B0604020202020204" pitchFamily="34" charset="0"/>
              <a:buChar char="•"/>
            </a:pPr>
            <a:r>
              <a:rPr lang="es-MX" dirty="0" err="1"/>
              <a:t>pY</a:t>
            </a:r>
            <a:r>
              <a:rPr lang="es-MX" dirty="0"/>
              <a:t>=5 (precio de </a:t>
            </a:r>
            <a:r>
              <a:rPr lang="es-MX" b="1" dirty="0"/>
              <a:t>Y</a:t>
            </a:r>
            <a:r>
              <a:rPr lang="es-MX" dirty="0"/>
              <a:t>)</a:t>
            </a:r>
            <a:endParaRPr lang="es-MX" dirty="0"/>
          </a:p>
          <a:p>
            <a:pPr>
              <a:buFont typeface="Arial" panose="020B0604020202020204" pitchFamily="34" charset="0"/>
              <a:buChar char="•"/>
            </a:pPr>
            <a:r>
              <a:rPr lang="es-MX" dirty="0"/>
              <a:t>α=0.5\</a:t>
            </a:r>
            <a:r>
              <a:rPr lang="es-MX" dirty="0" err="1"/>
              <a:t>alpha</a:t>
            </a:r>
            <a:r>
              <a:rPr lang="es-MX" dirty="0"/>
              <a:t> , β=0.5\beta (</a:t>
            </a:r>
            <a:r>
              <a:rPr lang="es-MX" b="1" dirty="0"/>
              <a:t>pesos de los bienes en la función de utilidad es decir en funcion del ingreso para este caso sera iguales es decir 100 la mitad 50 divido para 100 representa 0,5 tanto para alfa como para beta)</a:t>
            </a:r>
            <a:endParaRPr lang="es-MX" b="1" dirty="0"/>
          </a:p>
          <a:p>
            <a:endParaRPr lang="es-EC" b="1" dirty="0"/>
          </a:p>
        </p:txBody>
      </p:sp>
    </p:spTree>
  </p:cSld>
  <p:clrMapOvr>
    <a:masterClrMapping/>
  </p:clrMapOvr>
</p:sld>
</file>

<file path=ppt/theme/theme1.xml><?xml version="1.0" encoding="utf-8"?>
<a:theme xmlns:a="http://schemas.openxmlformats.org/drawingml/2006/main" name="AlignmentVTI">
  <a:themeElements>
    <a:clrScheme name="AnalogousFromLightSeedLeftStep">
      <a:dk1>
        <a:srgbClr val="000000"/>
      </a:dk1>
      <a:lt1>
        <a:srgbClr val="FFFFFF"/>
      </a:lt1>
      <a:dk2>
        <a:srgbClr val="243541"/>
      </a:dk2>
      <a:lt2>
        <a:srgbClr val="E2E8E7"/>
      </a:lt2>
      <a:accent1>
        <a:srgbClr val="C6969C"/>
      </a:accent1>
      <a:accent2>
        <a:srgbClr val="BA7F9F"/>
      </a:accent2>
      <a:accent3>
        <a:srgbClr val="C492C2"/>
      </a:accent3>
      <a:accent4>
        <a:srgbClr val="A47FBA"/>
      </a:accent4>
      <a:accent5>
        <a:srgbClr val="A096C6"/>
      </a:accent5>
      <a:accent6>
        <a:srgbClr val="7F8BBA"/>
      </a:accent6>
      <a:hlink>
        <a:srgbClr val="568E87"/>
      </a:hlink>
      <a:folHlink>
        <a:srgbClr val="7F7F7F"/>
      </a:folHlink>
    </a:clrScheme>
    <a:fontScheme name="Custom 1">
      <a:majorFont>
        <a:latin typeface="Bata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5823</Words>
  <Application>WPS Presentation</Application>
  <PresentationFormat>Panorámica</PresentationFormat>
  <Paragraphs>109</Paragraphs>
  <Slides>14</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27" baseType="lpstr">
      <vt:lpstr>Arial</vt:lpstr>
      <vt:lpstr>SimSun</vt:lpstr>
      <vt:lpstr>Wingdings</vt:lpstr>
      <vt:lpstr>Batang</vt:lpstr>
      <vt:lpstr>Constantia</vt:lpstr>
      <vt:lpstr>Avenir Next LT Pro Light</vt:lpstr>
      <vt:lpstr>Yu Gothic UI Light</vt:lpstr>
      <vt:lpstr>Cambria Math</vt:lpstr>
      <vt:lpstr>Microsoft YaHei</vt:lpstr>
      <vt:lpstr>Arial Unicode MS</vt:lpstr>
      <vt:lpstr>Calibri</vt:lpstr>
      <vt:lpstr>AlignmentVTI</vt:lpstr>
      <vt:lpstr>Equation.KSEE3</vt:lpstr>
      <vt:lpstr>Efecto Slutsky </vt:lpstr>
      <vt:lpstr>Ejercicio Sencillo para Comprender el Efecto Slutsky (Renta Compensatoria): Supongamos que un consumidor tiene un ingreso I de 100 unidades monetarias, y consume dos bienes: Bien X y Bien Y.  Inicialmente, el precio de X es Px=10  y el precio de Y es Py=5. El consumidor tiene una función de utilidad sencilla que depende de los bienes X y Y:                                             U(X,Y)=XxY</vt:lpstr>
      <vt:lpstr>Paso 1: Inicializar el consumo.</vt:lpstr>
      <vt:lpstr>Paso 2: Cambio en el precio de X Ahora, supongamos que el precio de X cambia a Px=8. El consumidor ahora enfrentará un nuevo precio y debe reajustar su consumo.    El efecto total será una combinación del efecto sustitución (cambio en las cantidades consumidas debido al cambio en el precio relativo) y el efecto ingreso (cambio en el consumo debido a que el ingreso real cambia). </vt:lpstr>
      <vt:lpstr>Paso 3: Efecto sustitución</vt:lpstr>
      <vt:lpstr>Desarrollo:</vt:lpstr>
      <vt:lpstr>Paso 4: Efecto total</vt:lpstr>
      <vt:lpstr>Ejercicio empleando la Función de UT Cobb-D</vt:lpstr>
      <vt:lpstr>Datos del Ejercicio: </vt:lpstr>
      <vt:lpstr>Paso 1: Calcular las demandas iniciales de X y Y</vt:lpstr>
      <vt:lpstr>Paso 2: Cambiar el precio de X </vt:lpstr>
      <vt:lpstr>Paso 4: Calcular el efecto sustitución (manteniendo utilidad constante)</vt:lpstr>
      <vt:lpstr>Paso 4: Calcular el efecto sustitución (manteniendo utilidad constante)</vt:lpstr>
      <vt:lpstr>Paso 5: Calcular el efecto ingreso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Veronica Adriana Carrasco Salazar</dc:creator>
  <cp:lastModifiedBy>GLOBALOFFICE</cp:lastModifiedBy>
  <cp:revision>9</cp:revision>
  <dcterms:created xsi:type="dcterms:W3CDTF">2024-11-26T04:15:00Z</dcterms:created>
  <dcterms:modified xsi:type="dcterms:W3CDTF">2024-12-02T23:16:57Z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CE2C44A4B87E44AA85B3A5C512D100CA_12</vt:lpwstr>
  </property>
  <property fmtid="{D5CDD505-2E9C-101B-9397-08002B2CF9AE}" pid="3" name="KSOProductBuildVer">
    <vt:lpwstr>2058-12.2.0.18911</vt:lpwstr>
  </property>
</Properties>
</file>