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9" r:id="rId4"/>
    <p:sldId id="258" r:id="rId5"/>
    <p:sldId id="276" r:id="rId6"/>
    <p:sldId id="259" r:id="rId7"/>
    <p:sldId id="261" r:id="rId8"/>
    <p:sldId id="260" r:id="rId9"/>
    <p:sldId id="262" r:id="rId10"/>
    <p:sldId id="263" r:id="rId11"/>
    <p:sldId id="264" r:id="rId12"/>
    <p:sldId id="266" r:id="rId13"/>
    <p:sldId id="268" r:id="rId14"/>
    <p:sldId id="270" r:id="rId15"/>
    <p:sldId id="271" r:id="rId16"/>
    <p:sldId id="273" r:id="rId17"/>
    <p:sldId id="272" r:id="rId18"/>
    <p:sldId id="274" r:id="rId19"/>
    <p:sldId id="267" r:id="rId20"/>
    <p:sldId id="277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36E8231-029B-4B41-9632-4C0F38796382}">
          <p14:sldIdLst>
            <p14:sldId id="256"/>
            <p14:sldId id="257"/>
          </p14:sldIdLst>
        </p14:section>
        <p14:section name="Sección sin título" id="{906E1B2F-64FF-4C73-BEBB-15F004207185}">
          <p14:sldIdLst>
            <p14:sldId id="269"/>
            <p14:sldId id="258"/>
            <p14:sldId id="276"/>
            <p14:sldId id="259"/>
            <p14:sldId id="261"/>
            <p14:sldId id="260"/>
            <p14:sldId id="262"/>
            <p14:sldId id="263"/>
            <p14:sldId id="264"/>
            <p14:sldId id="266"/>
            <p14:sldId id="268"/>
            <p14:sldId id="270"/>
            <p14:sldId id="271"/>
            <p14:sldId id="273"/>
            <p14:sldId id="272"/>
            <p14:sldId id="274"/>
            <p14:sldId id="267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9B5634-0BA7-4D42-ABBB-457D6F9BA249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3A2A79-71EA-4511-A769-71602843D687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Electromagnetismo" TargetMode="External"/><Relationship Id="rId2" Type="http://schemas.openxmlformats.org/officeDocument/2006/relationships/hyperlink" Target="http://es.wikipedia.org/wiki/Mec%C3%A1nica_cl%C3%A1s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Mec%C3%A1nica_cu%C3%A1ntica" TargetMode="External"/><Relationship Id="rId5" Type="http://schemas.openxmlformats.org/officeDocument/2006/relationships/hyperlink" Target="http://es.wikipedia.org/wiki/Termodin%C3%A1mica" TargetMode="External"/><Relationship Id="rId4" Type="http://schemas.openxmlformats.org/officeDocument/2006/relationships/hyperlink" Target="http://es.wikipedia.org/wiki/Teor%C3%ADa_de_la_relativida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39952" y="3789040"/>
            <a:ext cx="2736304" cy="72007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_tradnl" sz="3200" b="1" dirty="0"/>
              <a:t>FISICA </a:t>
            </a:r>
            <a:endParaRPr lang="es-AR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79912" y="4869160"/>
            <a:ext cx="3816424" cy="13326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s-ES_tradnl" b="1" dirty="0"/>
          </a:p>
          <a:p>
            <a:endParaRPr lang="es-ES_tradnl" dirty="0"/>
          </a:p>
          <a:p>
            <a:pPr algn="ctr"/>
            <a:r>
              <a:rPr lang="es-ES_tradnl" b="1" dirty="0"/>
              <a:t>Ing. Magdalena Paredes</a:t>
            </a:r>
            <a:endParaRPr lang="es-A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45257" r="59522" b="28530"/>
          <a:stretch/>
        </p:blipFill>
        <p:spPr bwMode="auto">
          <a:xfrm>
            <a:off x="1979712" y="980728"/>
            <a:ext cx="4896544" cy="262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61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dirty="0"/>
              <a:t>SISTEMA DE UNIDADES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43492" y="1628800"/>
            <a:ext cx="7488948" cy="4824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dirty="0"/>
              <a:t>El conjunto de unidades para todas las magnitudes físicas establecidas de un modo arbitrario.</a:t>
            </a:r>
          </a:p>
          <a:p>
            <a:r>
              <a:rPr lang="es-ES_tradnl" dirty="0"/>
              <a:t>Absoluto                 Sistema Internacional (SI)</a:t>
            </a:r>
          </a:p>
          <a:p>
            <a:pPr marL="68580" indent="0">
              <a:buNone/>
            </a:pPr>
            <a:r>
              <a:rPr lang="es-ES_tradnl" dirty="0"/>
              <a:t>                                     Sistema CGS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Técnico o Gravitacional           Sistema Técnico Métrico (STM)</a:t>
            </a:r>
          </a:p>
          <a:p>
            <a:pPr marL="0" indent="0">
              <a:buNone/>
            </a:pPr>
            <a:r>
              <a:rPr lang="es-ES_tradnl" dirty="0"/>
              <a:t>                                     Sistema Técnico Ingles (STI)</a:t>
            </a:r>
            <a:endParaRPr lang="es-AR" dirty="0"/>
          </a:p>
          <a:p>
            <a:pPr marL="0" indent="0">
              <a:buNone/>
            </a:pPr>
            <a:endParaRPr lang="es-ES_tradnl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843808" y="3041809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771800" y="3068960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820194" y="486916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172122" y="5143754"/>
            <a:ext cx="648072" cy="314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8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dirty="0"/>
              <a:t>SISTEMA INTERNACIONAL (SI)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43608" y="1988840"/>
            <a:ext cx="7056900" cy="4608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es-ES_tradnl" dirty="0"/>
              <a:t>Se estableció en la conferencia general de pesos y medidas en 1960 con la intención de  convertirlo en sistema legal en todos los países.</a:t>
            </a:r>
          </a:p>
          <a:p>
            <a:endParaRPr lang="es-ES_tradnl" dirty="0"/>
          </a:p>
          <a:p>
            <a:endParaRPr lang="es-ES_tradnl" dirty="0"/>
          </a:p>
          <a:p>
            <a:pPr marL="68580" indent="0">
              <a:buNone/>
            </a:pPr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68580" indent="0">
              <a:buNone/>
            </a:pPr>
            <a:r>
              <a:rPr lang="es-ES_tradnl" dirty="0"/>
              <a:t>(Birmania, Liberia y E.U)</a:t>
            </a:r>
            <a:endParaRPr lang="es-AR" dirty="0"/>
          </a:p>
          <a:p>
            <a:endParaRPr lang="es-AR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167" t="42645" r="52460" b="24242"/>
          <a:stretch/>
        </p:blipFill>
        <p:spPr bwMode="auto">
          <a:xfrm>
            <a:off x="971600" y="3183014"/>
            <a:ext cx="4176464" cy="2185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27842" t="40000" r="50945" b="24848"/>
          <a:stretch/>
        </p:blipFill>
        <p:spPr bwMode="auto">
          <a:xfrm>
            <a:off x="5436096" y="3429000"/>
            <a:ext cx="2304256" cy="2473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988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dirty="0"/>
              <a:t>CONVERSION DE UNIDADES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15616" y="1700808"/>
            <a:ext cx="720080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ES_tradnl" dirty="0"/>
              <a:t>Factor de conversión.-    Relación adimensional entre la magnitud de una propiedad física expresada en diferentes sistemas de unidades </a:t>
            </a:r>
          </a:p>
          <a:p>
            <a:r>
              <a:rPr lang="es-ES_tradnl" b="1" dirty="0"/>
              <a:t>Equivalencias en Longitud</a:t>
            </a:r>
          </a:p>
          <a:p>
            <a:pPr marL="68580" indent="0">
              <a:buNone/>
            </a:pPr>
            <a:r>
              <a:rPr lang="es-ES_tradnl" dirty="0"/>
              <a:t>      </a:t>
            </a:r>
            <a:r>
              <a:rPr lang="es-ES_tradnl" sz="2200" dirty="0"/>
              <a:t>1 km = 1000m</a:t>
            </a:r>
          </a:p>
          <a:p>
            <a:pPr marL="68580" indent="0">
              <a:buNone/>
            </a:pPr>
            <a:r>
              <a:rPr lang="es-ES_tradnl" sz="2200" dirty="0"/>
              <a:t>       1 m   = 100 cm = 3,28 pie</a:t>
            </a:r>
          </a:p>
          <a:p>
            <a:pPr marL="68580" indent="0">
              <a:buNone/>
            </a:pPr>
            <a:r>
              <a:rPr lang="es-ES_tradnl" sz="2200" dirty="0"/>
              <a:t>       1pie  = 12 plg</a:t>
            </a:r>
          </a:p>
          <a:p>
            <a:pPr marL="68580" indent="0">
              <a:buNone/>
            </a:pPr>
            <a:r>
              <a:rPr lang="es-ES_tradnl" sz="2200" dirty="0"/>
              <a:t>       1 plg = 2,54 cm</a:t>
            </a:r>
          </a:p>
          <a:p>
            <a:pPr marL="68580" indent="0">
              <a:buNone/>
            </a:pPr>
            <a:r>
              <a:rPr lang="es-ES_tradnl" sz="2200" dirty="0"/>
              <a:t>       1 vara = 84 cm</a:t>
            </a:r>
          </a:p>
          <a:p>
            <a:pPr marL="68580" indent="0">
              <a:buNone/>
            </a:pPr>
            <a:r>
              <a:rPr lang="es-ES_tradnl" sz="2200" dirty="0"/>
              <a:t>       1 yarda = 91 cm </a:t>
            </a:r>
          </a:p>
          <a:p>
            <a:pPr marL="68580" indent="0">
              <a:buNone/>
            </a:pPr>
            <a:r>
              <a:rPr lang="es-ES_tradnl" sz="2200" dirty="0"/>
              <a:t>       1 milla (terrestre) = 1609 m</a:t>
            </a:r>
          </a:p>
          <a:p>
            <a:pPr marL="68580" indent="0">
              <a:buNone/>
            </a:pPr>
            <a:r>
              <a:rPr lang="es-ES_tradnl" sz="2200" dirty="0"/>
              <a:t>       1 milla (náutica ) = 1852 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158870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14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43492" y="980728"/>
            <a:ext cx="7344932" cy="540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1800" b="1" dirty="0"/>
              <a:t>Equivalencias de unidades de masa</a:t>
            </a:r>
          </a:p>
          <a:p>
            <a:pPr marL="68580" indent="0">
              <a:buNone/>
            </a:pPr>
            <a:r>
              <a:rPr lang="es-ES_tradnl" sz="1600" dirty="0"/>
              <a:t>       1kg = 1000 g = 10</a:t>
            </a:r>
            <a:r>
              <a:rPr lang="es-ES_tradnl" sz="1600" baseline="30000" dirty="0"/>
              <a:t>3 </a:t>
            </a:r>
            <a:r>
              <a:rPr lang="es-ES_tradnl" sz="1600" dirty="0"/>
              <a:t>g</a:t>
            </a:r>
            <a:endParaRPr lang="es-AR" sz="1600" dirty="0"/>
          </a:p>
          <a:p>
            <a:pPr marL="68580" indent="0">
              <a:buNone/>
            </a:pPr>
            <a:r>
              <a:rPr lang="es-ES_tradnl" sz="1600" dirty="0"/>
              <a:t>       1 kg = 2,205 lb</a:t>
            </a:r>
          </a:p>
          <a:p>
            <a:pPr marL="68580" indent="0">
              <a:buNone/>
            </a:pPr>
            <a:r>
              <a:rPr lang="es-ES_tradnl" sz="1600" dirty="0"/>
              <a:t>       1 slug = 14,59kg</a:t>
            </a:r>
          </a:p>
          <a:p>
            <a:pPr marL="68580" indent="0">
              <a:buNone/>
            </a:pPr>
            <a:r>
              <a:rPr lang="es-ES_tradnl" sz="1600" dirty="0"/>
              <a:t>       1 tonelada = 10</a:t>
            </a:r>
            <a:r>
              <a:rPr lang="es-ES_tradnl" sz="1600" baseline="30000" dirty="0"/>
              <a:t>3 </a:t>
            </a:r>
            <a:r>
              <a:rPr lang="es-ES_tradnl" sz="1600" dirty="0"/>
              <a:t>kg</a:t>
            </a:r>
          </a:p>
          <a:p>
            <a:pPr marL="68580" indent="0">
              <a:buNone/>
            </a:pPr>
            <a:r>
              <a:rPr lang="es-ES_tradnl" sz="1600" dirty="0"/>
              <a:t>       1 utm = 9,80066 kg</a:t>
            </a:r>
          </a:p>
          <a:p>
            <a:pPr>
              <a:buFont typeface="Courier New" pitchFamily="49" charset="0"/>
              <a:buChar char="o"/>
            </a:pPr>
            <a:r>
              <a:rPr lang="es-ES_tradnl" sz="1600" b="1" dirty="0"/>
              <a:t>Equivalencias de unidades de tiempo</a:t>
            </a:r>
          </a:p>
          <a:p>
            <a:pPr marL="68580" indent="0">
              <a:buNone/>
            </a:pPr>
            <a:r>
              <a:rPr lang="es-ES_tradnl" sz="1600" dirty="0"/>
              <a:t>      1 año = 12 meses = 365 días</a:t>
            </a:r>
          </a:p>
          <a:p>
            <a:pPr marL="68580" indent="0">
              <a:buNone/>
            </a:pPr>
            <a:r>
              <a:rPr lang="es-ES_tradnl" sz="1600" dirty="0"/>
              <a:t>      1 mes = 30 días</a:t>
            </a:r>
          </a:p>
          <a:p>
            <a:pPr marL="68580" indent="0">
              <a:buNone/>
            </a:pPr>
            <a:r>
              <a:rPr lang="es-ES_tradnl" sz="1600" dirty="0"/>
              <a:t>      1 día = 24 horas</a:t>
            </a:r>
          </a:p>
          <a:p>
            <a:pPr marL="68580" indent="0">
              <a:buNone/>
            </a:pPr>
            <a:r>
              <a:rPr lang="es-ES_tradnl" sz="1600" dirty="0"/>
              <a:t>      1 hora = 60 min</a:t>
            </a:r>
          </a:p>
          <a:p>
            <a:pPr marL="68580" indent="0">
              <a:buNone/>
            </a:pPr>
            <a:r>
              <a:rPr lang="es-ES_tradnl" sz="1600" dirty="0"/>
              <a:t>      1 min = 60 s</a:t>
            </a:r>
          </a:p>
          <a:p>
            <a:r>
              <a:rPr lang="es-ES_tradnl" sz="1600" b="1" dirty="0"/>
              <a:t>Equivalencias de unidades de volumen</a:t>
            </a:r>
          </a:p>
          <a:p>
            <a:pPr marL="68580" indent="0">
              <a:buNone/>
            </a:pPr>
            <a:r>
              <a:rPr lang="es-ES_tradnl" sz="1600" dirty="0"/>
              <a:t>      1 L = 1000 cm</a:t>
            </a:r>
            <a:r>
              <a:rPr lang="es-ES_tradnl" sz="1600" baseline="30000" dirty="0"/>
              <a:t>3</a:t>
            </a:r>
          </a:p>
          <a:p>
            <a:pPr marL="68580" indent="0">
              <a:buNone/>
            </a:pPr>
            <a:r>
              <a:rPr lang="es-ES_tradnl" sz="1600" dirty="0"/>
              <a:t>      1gal = 3,78 L = 231 plg</a:t>
            </a:r>
            <a:r>
              <a:rPr lang="es-ES_tradnl" sz="1600" baseline="30000" dirty="0"/>
              <a:t>3</a:t>
            </a:r>
            <a:endParaRPr lang="es-ES_tradnl" sz="1600" dirty="0"/>
          </a:p>
          <a:p>
            <a:pPr marL="68580" indent="0">
              <a:buNone/>
            </a:pPr>
            <a:r>
              <a:rPr lang="es-ES_tradnl" sz="1600" dirty="0"/>
              <a:t>      1 gal (Británico) = 277,4 plg</a:t>
            </a:r>
            <a:r>
              <a:rPr lang="es-ES_tradnl" sz="1600" baseline="30000" dirty="0"/>
              <a:t>3</a:t>
            </a:r>
            <a:endParaRPr lang="es-AR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0162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44208" y="3861048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Un metro es la distancia que</a:t>
            </a:r>
          </a:p>
          <a:p>
            <a:r>
              <a:rPr lang="es-ES" sz="1200" dirty="0"/>
              <a:t>recorre la luz en el vacío</a:t>
            </a:r>
          </a:p>
          <a:p>
            <a:r>
              <a:rPr lang="es-AR" sz="1200" dirty="0"/>
              <a:t>durante un intervalo de 1/</a:t>
            </a:r>
          </a:p>
          <a:p>
            <a:r>
              <a:rPr lang="es-AR" sz="1200" dirty="0"/>
              <a:t>299.792 458 de segundo.</a:t>
            </a:r>
          </a:p>
        </p:txBody>
      </p:sp>
    </p:spTree>
    <p:extLst>
      <p:ext uri="{BB962C8B-B14F-4D97-AF65-F5344CB8AC3E}">
        <p14:creationId xmlns:p14="http://schemas.microsoft.com/office/powerpoint/2010/main" val="251907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dirty="0"/>
              <a:t>DIMENSION DE UNA MAGNITUD FISICA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993453"/>
            <a:ext cx="6984892" cy="14653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C" dirty="0"/>
              <a:t>Es una expresión que la caracteriza la relación entre la unidad de magnitud física y las unidades fundamentales dentro del sistema dado.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 t="62743" r="68897" b="22353"/>
          <a:stretch/>
        </p:blipFill>
        <p:spPr bwMode="auto">
          <a:xfrm>
            <a:off x="5163850" y="4005064"/>
            <a:ext cx="3179544" cy="20432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3 CuadroTexto"/>
          <p:cNvSpPr txBox="1"/>
          <p:nvPr/>
        </p:nvSpPr>
        <p:spPr>
          <a:xfrm>
            <a:off x="1403648" y="4437112"/>
            <a:ext cx="20162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Esta expresión es un monomio en forma de producto</a:t>
            </a:r>
          </a:p>
        </p:txBody>
      </p:sp>
    </p:spTree>
    <p:extLst>
      <p:ext uri="{BB962C8B-B14F-4D97-AF65-F5344CB8AC3E}">
        <p14:creationId xmlns:p14="http://schemas.microsoft.com/office/powerpoint/2010/main" val="365518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272926" cy="8298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3200" dirty="0"/>
              <a:t>MAGNITUDES FUNDAMENTALES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28629" r="47280" b="53235"/>
          <a:stretch/>
        </p:blipFill>
        <p:spPr bwMode="auto">
          <a:xfrm>
            <a:off x="683568" y="2276872"/>
            <a:ext cx="733364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9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263898"/>
            <a:ext cx="4474840" cy="6529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Simbolización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43492" y="2323653"/>
            <a:ext cx="7560956" cy="34816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Para simbolizar las dimensiones se hace uso de corchetes</a:t>
            </a:r>
            <a:r>
              <a:rPr lang="es-EC" dirty="0">
                <a:solidFill>
                  <a:srgbClr val="FF0000"/>
                </a:solidFill>
              </a:rPr>
              <a:t>[ ]</a:t>
            </a:r>
            <a:r>
              <a:rPr lang="es-EC" dirty="0"/>
              <a:t> o barras</a:t>
            </a:r>
            <a:r>
              <a:rPr lang="es-EC" dirty="0">
                <a:solidFill>
                  <a:srgbClr val="FF0000"/>
                </a:solidFill>
              </a:rPr>
              <a:t>| |.</a:t>
            </a:r>
          </a:p>
          <a:p>
            <a:pPr marL="68580" indent="0">
              <a:buNone/>
            </a:pPr>
            <a:r>
              <a:rPr lang="es-EC" dirty="0">
                <a:solidFill>
                  <a:schemeClr val="tx1"/>
                </a:solidFill>
              </a:rPr>
              <a:t>    [l] = L;    [m]=M,    [f]=F;     [t]=T</a:t>
            </a:r>
          </a:p>
          <a:p>
            <a:pPr marL="68580" indent="0">
              <a:buNone/>
            </a:pPr>
            <a:endParaRPr lang="es-EC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C" dirty="0">
                <a:solidFill>
                  <a:schemeClr val="tx1"/>
                </a:solidFill>
              </a:rPr>
              <a:t>Para establecer las dimensiones de las magnitudes físicas derivadas</a:t>
            </a:r>
          </a:p>
          <a:p>
            <a:r>
              <a:rPr lang="es-EC" dirty="0">
                <a:solidFill>
                  <a:schemeClr val="tx1"/>
                </a:solidFill>
              </a:rPr>
              <a:t>Para comprobar la validez de una ecuación</a:t>
            </a:r>
          </a:p>
        </p:txBody>
      </p:sp>
    </p:spTree>
    <p:extLst>
      <p:ext uri="{BB962C8B-B14F-4D97-AF65-F5344CB8AC3E}">
        <p14:creationId xmlns:p14="http://schemas.microsoft.com/office/powerpoint/2010/main" val="387516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24883" r="40992" b="40000"/>
          <a:stretch/>
        </p:blipFill>
        <p:spPr bwMode="auto">
          <a:xfrm>
            <a:off x="1129552" y="908720"/>
            <a:ext cx="718686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2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2880320" cy="9989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/>
              <a:t>REGLAS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43492" y="1916832"/>
            <a:ext cx="7344932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C" dirty="0"/>
              <a:t>La suma o resta de la misma dimensión (unidad) nos da la misma dimensión.</a:t>
            </a:r>
          </a:p>
          <a:p>
            <a:r>
              <a:rPr lang="es-EC" dirty="0"/>
              <a:t>Cualquier numero o constante se reemplaza por el numero uno</a:t>
            </a:r>
          </a:p>
          <a:p>
            <a:r>
              <a:rPr lang="es-EC" dirty="0"/>
              <a:t>Las dimensiones de una magnitud física derivada  se puede escribir en forma lineal y con exponentes negativos.</a:t>
            </a:r>
          </a:p>
          <a:p>
            <a:r>
              <a:rPr lang="es-EC" dirty="0"/>
              <a:t>Las dimensiones de una magnitud física derivada  se representa en corchetes</a:t>
            </a:r>
          </a:p>
          <a:p>
            <a:r>
              <a:rPr lang="es-EC" dirty="0"/>
              <a:t>La dimensión de un ángulo o de una función trigonométrica se reemplaza con una unidad.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4279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2096852"/>
            <a:ext cx="4030074" cy="2681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dirty="0"/>
              <a:t>El estudio es la liberación de la esclavitud del hombre</a:t>
            </a:r>
            <a:endParaRPr lang="es-AR" dirty="0"/>
          </a:p>
        </p:txBody>
      </p:sp>
      <p:pic>
        <p:nvPicPr>
          <p:cNvPr id="1026" name="Picture 2" descr="https://encrypted-tbn0.gstatic.com/images?q=tbn:ANd9GcRI8-mHvkvkkf3ef4bf5uBJzg2KOe4_Ipk6S515GIRcNOkRqi5h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8475"/>
            <a:ext cx="37147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5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640960" cy="54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ES_tradnl" sz="3200" b="1" dirty="0">
                <a:latin typeface="Times New Roman" pitchFamily="18" charset="0"/>
                <a:cs typeface="Times New Roman" pitchFamily="18" charset="0"/>
              </a:rPr>
              <a:t>FISICA         </a:t>
            </a:r>
            <a:r>
              <a:rPr lang="es-ES_tradnl" sz="2600" dirty="0">
                <a:latin typeface="Times New Roman" pitchFamily="18" charset="0"/>
                <a:cs typeface="Times New Roman" pitchFamily="18" charset="0"/>
              </a:rPr>
              <a:t>Ciencia Experimental         observa                                         propiedades de naturaleza           leyes        gobiernan </a:t>
            </a:r>
          </a:p>
          <a:p>
            <a:pPr marL="68580" indent="0">
              <a:buNone/>
            </a:pPr>
            <a:r>
              <a:rPr lang="es-ES_tradnl" sz="2600" dirty="0">
                <a:latin typeface="Times New Roman" pitchFamily="18" charset="0"/>
                <a:cs typeface="Times New Roman" pitchFamily="18" charset="0"/>
              </a:rPr>
              <a:t>    expresiones      Matemáticas.</a:t>
            </a:r>
            <a:endParaRPr lang="es-ES_tradnl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s-EC" dirty="0"/>
              <a:t>La física,  busca  describir la verdad última de la naturaleza. </a:t>
            </a:r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dirty="0"/>
              <a:t>La </a:t>
            </a:r>
            <a:r>
              <a:rPr lang="es-EC" dirty="0">
                <a:hlinkClick r:id="rId2" tooltip="Mecánica clásica"/>
              </a:rPr>
              <a:t>mecánica clásica</a:t>
            </a:r>
            <a:r>
              <a:rPr lang="es-EC" dirty="0"/>
              <a:t>, que describe el movimiento macroscópico.</a:t>
            </a:r>
          </a:p>
          <a:p>
            <a:r>
              <a:rPr lang="es-EC" dirty="0"/>
              <a:t>El </a:t>
            </a:r>
            <a:r>
              <a:rPr lang="es-EC" dirty="0">
                <a:hlinkClick r:id="rId3" tooltip="Electromagnetismo"/>
              </a:rPr>
              <a:t>electromagnetismo</a:t>
            </a:r>
            <a:r>
              <a:rPr lang="es-EC" dirty="0"/>
              <a:t>, que describe los fenómenos electromagnéticos como la luz.</a:t>
            </a:r>
          </a:p>
          <a:p>
            <a:r>
              <a:rPr lang="es-EC" dirty="0"/>
              <a:t> La </a:t>
            </a:r>
            <a:r>
              <a:rPr lang="es-EC" dirty="0">
                <a:hlinkClick r:id="rId4" tooltip="Teoría de la relatividad"/>
              </a:rPr>
              <a:t>relatividad</a:t>
            </a:r>
            <a:r>
              <a:rPr lang="es-EC" dirty="0"/>
              <a:t>, formulada por Eisten, que describe el espacio - tiempo y la interacción gravitatoria.</a:t>
            </a:r>
          </a:p>
          <a:p>
            <a:r>
              <a:rPr lang="es-EC" dirty="0"/>
              <a:t>la </a:t>
            </a:r>
            <a:r>
              <a:rPr lang="es-EC" dirty="0">
                <a:hlinkClick r:id="rId5" tooltip="Termodinámica"/>
              </a:rPr>
              <a:t>termodinámica</a:t>
            </a:r>
            <a:r>
              <a:rPr lang="es-EC" dirty="0"/>
              <a:t>, que describe los fenómenos moleculares y de intercambio de calor</a:t>
            </a:r>
          </a:p>
          <a:p>
            <a:r>
              <a:rPr lang="es-EC" dirty="0"/>
              <a:t>La </a:t>
            </a:r>
            <a:r>
              <a:rPr lang="es-EC" dirty="0">
                <a:hlinkClick r:id="rId6" tooltip="Mecánica cuántica"/>
              </a:rPr>
              <a:t>mecánica cuántica</a:t>
            </a:r>
            <a:r>
              <a:rPr lang="es-EC" dirty="0"/>
              <a:t>, que describe el comportamiento del mundo atómico.</a:t>
            </a:r>
            <a:endParaRPr lang="es-ES_tradnl" dirty="0">
              <a:latin typeface="Times New Roman" pitchFamily="18" charset="0"/>
              <a:cs typeface="Times New Roman" pitchFamily="18" charset="0"/>
            </a:endParaRPr>
          </a:p>
          <a:p>
            <a:endParaRPr lang="es-ES_tradnl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s-A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461725" y="1285903"/>
            <a:ext cx="265477" cy="109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 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5777424" y="1340767"/>
            <a:ext cx="265477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derecha"/>
          <p:cNvSpPr/>
          <p:nvPr/>
        </p:nvSpPr>
        <p:spPr>
          <a:xfrm>
            <a:off x="5519808" y="1739782"/>
            <a:ext cx="265477" cy="109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 n 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2328986" y="2167143"/>
            <a:ext cx="265477" cy="109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Flecha derecha"/>
          <p:cNvSpPr/>
          <p:nvPr/>
        </p:nvSpPr>
        <p:spPr>
          <a:xfrm>
            <a:off x="7740352" y="1340767"/>
            <a:ext cx="265477" cy="109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Flecha derecha"/>
          <p:cNvSpPr/>
          <p:nvPr/>
        </p:nvSpPr>
        <p:spPr>
          <a:xfrm>
            <a:off x="4122100" y="1738662"/>
            <a:ext cx="288681" cy="110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598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50F716-FEB2-4AAD-B01C-F77907E919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D4AFA8-FBA1-48EA-9DDE-F5661A9D0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60648"/>
            <a:ext cx="869632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8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43492" y="1124744"/>
            <a:ext cx="7344932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C" b="1" dirty="0"/>
              <a:t>Magnitud: </a:t>
            </a:r>
            <a:r>
              <a:rPr lang="es-EC" dirty="0"/>
              <a:t>todo aquello que puede ser medido</a:t>
            </a:r>
          </a:p>
          <a:p>
            <a:r>
              <a:rPr lang="es-EC" b="1" dirty="0"/>
              <a:t>Medida</a:t>
            </a:r>
            <a:r>
              <a:rPr lang="es-EC" dirty="0"/>
              <a:t>: es la acción por medio de la cual asignamos un número a una propiedad física.</a:t>
            </a:r>
          </a:p>
          <a:p>
            <a:pPr marL="68580" indent="0">
              <a:buNone/>
            </a:pPr>
            <a:endParaRPr lang="es-EC" dirty="0"/>
          </a:p>
          <a:p>
            <a:pPr marL="68580" indent="0">
              <a:buNone/>
            </a:pPr>
            <a:endParaRPr lang="es-EC" dirty="0"/>
          </a:p>
          <a:p>
            <a:pPr marL="68580" indent="0">
              <a:buNone/>
            </a:pPr>
            <a:endParaRPr lang="es-EC" dirty="0"/>
          </a:p>
          <a:p>
            <a:pPr marL="68580" indent="0">
              <a:buNone/>
            </a:pPr>
            <a:endParaRPr lang="es-EC" dirty="0"/>
          </a:p>
          <a:p>
            <a:endParaRPr lang="es-EC" b="1" dirty="0"/>
          </a:p>
          <a:p>
            <a:endParaRPr lang="es-EC" b="1" dirty="0"/>
          </a:p>
          <a:p>
            <a:endParaRPr lang="es-EC" b="1" dirty="0"/>
          </a:p>
          <a:p>
            <a:r>
              <a:rPr lang="es-EC" b="1" dirty="0"/>
              <a:t>Sistema de unidades:  </a:t>
            </a:r>
            <a:r>
              <a:rPr lang="es-EC" dirty="0"/>
              <a:t>Conjunto reducido de unidades elegidas arbitrariamente y que permiten medir todas las dimensiones</a:t>
            </a:r>
            <a:r>
              <a:rPr lang="es-EC" b="1" dirty="0"/>
              <a:t>.</a:t>
            </a:r>
          </a:p>
          <a:p>
            <a:endParaRPr lang="es-EC" dirty="0"/>
          </a:p>
        </p:txBody>
      </p:sp>
      <p:pic>
        <p:nvPicPr>
          <p:cNvPr id="1026" name="Picture 2" descr="http://img545.imageshack.us/img545/5771/magnitud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256584" cy="22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5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5256584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/>
              <a:t>Sistema de unidades</a:t>
            </a:r>
            <a:endParaRPr lang="es-AR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200800" cy="43924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s-AR" dirty="0"/>
              <a:t>a) </a:t>
            </a:r>
            <a:r>
              <a:rPr lang="es-AR" b="1" dirty="0"/>
              <a:t>Fundamentales:</a:t>
            </a:r>
          </a:p>
          <a:p>
            <a:pPr marL="68580" indent="0">
              <a:buNone/>
            </a:pPr>
            <a:r>
              <a:rPr lang="es-ES_tradnl" dirty="0"/>
              <a:t>Son aquellas que se eligen como base para fijar las unidades de un sistema de unidades y en función de estas se expresan las demás magnitudes. </a:t>
            </a:r>
            <a:r>
              <a:rPr lang="es-ES_tradnl" b="1" dirty="0"/>
              <a:t>(S.I.)</a:t>
            </a:r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AR" dirty="0"/>
              <a:t>b) </a:t>
            </a:r>
            <a:r>
              <a:rPr lang="es-AR" b="1" dirty="0"/>
              <a:t>Derivadas o Complementarias:</a:t>
            </a:r>
          </a:p>
          <a:p>
            <a:pPr marL="68580" indent="0">
              <a:buNone/>
            </a:pPr>
            <a:r>
              <a:rPr lang="es-ES_tradnl" dirty="0"/>
              <a:t>Unidad compuesta por multiplicación y / o división de la unidad básica</a:t>
            </a:r>
          </a:p>
          <a:p>
            <a:pPr marL="68580" indent="0">
              <a:buNone/>
            </a:pPr>
            <a:endParaRPr lang="es-ES_tradnl" dirty="0"/>
          </a:p>
          <a:p>
            <a:pPr marL="68580" indent="0">
              <a:buNone/>
            </a:pPr>
            <a:r>
              <a:rPr lang="es-ES_tradnl" dirty="0"/>
              <a:t>c) </a:t>
            </a:r>
            <a:r>
              <a:rPr lang="es-ES_tradnl" b="1" dirty="0"/>
              <a:t>Múltiplos y submúltiplos</a:t>
            </a:r>
            <a:r>
              <a:rPr lang="es-ES_tradnl" dirty="0"/>
              <a:t>.-  Siempre relacionado con la unidad de referencia.</a:t>
            </a:r>
            <a:endParaRPr lang="es-AR" dirty="0"/>
          </a:p>
          <a:p>
            <a:pPr marL="6858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895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_tradnl" sz="2800" dirty="0"/>
              <a:t>UNIDAD DE LAS MAGNITUDES FÍSICAS FUNDAMENTALES</a:t>
            </a:r>
            <a:endParaRPr lang="es-AR" sz="28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7" t="37254" r="28246" b="34985"/>
          <a:stretch/>
        </p:blipFill>
        <p:spPr bwMode="auto">
          <a:xfrm>
            <a:off x="971600" y="2060848"/>
            <a:ext cx="6822707" cy="33843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7561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dirty="0"/>
              <a:t>UNIDADES FUNDAMENTALES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38057" r="30036" b="29791"/>
          <a:stretch/>
        </p:blipFill>
        <p:spPr bwMode="auto">
          <a:xfrm>
            <a:off x="1115616" y="2132856"/>
            <a:ext cx="69821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98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02474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dirty="0"/>
              <a:t>UNIDADES DERIVADAS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7258" r="28582" b="21373"/>
          <a:stretch/>
        </p:blipFill>
        <p:spPr bwMode="auto">
          <a:xfrm>
            <a:off x="1331640" y="2204864"/>
            <a:ext cx="6322102" cy="391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69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24343" r="29254" b="14746"/>
          <a:stretch/>
        </p:blipFill>
        <p:spPr bwMode="auto">
          <a:xfrm>
            <a:off x="1259632" y="1082147"/>
            <a:ext cx="6793318" cy="45117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1115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88832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3200" b="1" dirty="0"/>
              <a:t>MULTIPLOS Y SUBMULTIPLOS</a:t>
            </a:r>
            <a:endParaRPr lang="es-AR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 t="30706" r="26764" b="23235"/>
          <a:stretch/>
        </p:blipFill>
        <p:spPr bwMode="auto">
          <a:xfrm>
            <a:off x="899592" y="1580995"/>
            <a:ext cx="7135590" cy="400824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Imagen 3"/>
          <p:cNvPicPr/>
          <p:nvPr/>
        </p:nvPicPr>
        <p:blipFill rotWithShape="1">
          <a:blip r:embed="rId3"/>
          <a:srcRect l="7812" t="70682" r="45986" b="15130"/>
          <a:stretch/>
        </p:blipFill>
        <p:spPr bwMode="auto">
          <a:xfrm>
            <a:off x="1763688" y="5589241"/>
            <a:ext cx="4766307" cy="96565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37731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4593</TotalTime>
  <Words>690</Words>
  <Application>Microsoft Office PowerPoint</Application>
  <PresentationFormat>Presentación en pantalla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Century Schoolbook</vt:lpstr>
      <vt:lpstr>Courier New</vt:lpstr>
      <vt:lpstr>Times New Roman</vt:lpstr>
      <vt:lpstr>Wingdings</vt:lpstr>
      <vt:lpstr>Wingdings 2</vt:lpstr>
      <vt:lpstr>Mirador</vt:lpstr>
      <vt:lpstr>FISICA </vt:lpstr>
      <vt:lpstr>Presentación de PowerPoint</vt:lpstr>
      <vt:lpstr>Presentación de PowerPoint</vt:lpstr>
      <vt:lpstr>Sistema de unidades</vt:lpstr>
      <vt:lpstr>UNIDAD DE LAS MAGNITUDES FÍSICAS FUNDAMENTALES</vt:lpstr>
      <vt:lpstr>UNIDADES FUNDAMENTALES</vt:lpstr>
      <vt:lpstr>UNIDADES DERIVADAS</vt:lpstr>
      <vt:lpstr>Presentación de PowerPoint</vt:lpstr>
      <vt:lpstr>MULTIPLOS Y SUBMULTIPLOS</vt:lpstr>
      <vt:lpstr>SISTEMA DE UNIDADES</vt:lpstr>
      <vt:lpstr>SISTEMA INTERNACIONAL (SI) </vt:lpstr>
      <vt:lpstr>CONVERSION DE UNIDADES</vt:lpstr>
      <vt:lpstr>Presentación de PowerPoint</vt:lpstr>
      <vt:lpstr>DIMENSION DE UNA MAGNITUD FISICA</vt:lpstr>
      <vt:lpstr>MAGNITUDES FUNDAMENTALES</vt:lpstr>
      <vt:lpstr>Simbolización</vt:lpstr>
      <vt:lpstr>Presentación de PowerPoint</vt:lpstr>
      <vt:lpstr>REGLAS</vt:lpstr>
      <vt:lpstr>El estudio es la liberación de la esclavitud del hombre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UNIDADES</dc:title>
  <dc:creator>Luffi</dc:creator>
  <cp:lastModifiedBy>MARIA MAGDALENA PAREDES GODOY</cp:lastModifiedBy>
  <cp:revision>54</cp:revision>
  <dcterms:created xsi:type="dcterms:W3CDTF">2013-09-22T11:09:44Z</dcterms:created>
  <dcterms:modified xsi:type="dcterms:W3CDTF">2024-04-01T17:41:37Z</dcterms:modified>
</cp:coreProperties>
</file>