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Nunito Bold" charset="1" panose="00000000000000000000"/>
      <p:regular r:id="rId21"/>
    </p:embeddedFont>
    <p:embeddedFont>
      <p:font typeface="Intro Script" charset="1" panose="00000500000000000000"/>
      <p:regular r:id="rId22"/>
    </p:embeddedFont>
    <p:embeddedFont>
      <p:font typeface="Nunito" charset="1" panose="00000000000000000000"/>
      <p:regular r:id="rId23"/>
    </p:embeddedFont>
    <p:embeddedFont>
      <p:font typeface="Nunito Bold Italics" charset="1" panose="00000000000000000000"/>
      <p:regular r:id="rId24"/>
    </p:embeddedFont>
    <p:embeddedFont>
      <p:font typeface="Nunito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18" Target="../media/image21.png" Type="http://schemas.openxmlformats.org/officeDocument/2006/relationships/image"/><Relationship Id="rId19" Target="../media/image22.svg" Type="http://schemas.openxmlformats.org/officeDocument/2006/relationships/image"/><Relationship Id="rId2" Target="../media/image3.png" Type="http://schemas.openxmlformats.org/officeDocument/2006/relationships/image"/><Relationship Id="rId20" Target="../media/image23.png" Type="http://schemas.openxmlformats.org/officeDocument/2006/relationships/image"/><Relationship Id="rId21" Target="../media/image24.svg" Type="http://schemas.openxmlformats.org/officeDocument/2006/relationships/image"/><Relationship Id="rId22" Target="../media/image25.png" Type="http://schemas.openxmlformats.org/officeDocument/2006/relationships/image"/><Relationship Id="rId23" Target="../media/image26.sv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58776" y="7496909"/>
            <a:ext cx="7310817" cy="1125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7"/>
              </a:lnSpc>
            </a:pPr>
            <a:r>
              <a:rPr lang="en-US" b="true" sz="2191" spc="111">
                <a:solidFill>
                  <a:srgbClr val="333333"/>
                </a:solidFill>
                <a:latin typeface="Nunito Bold"/>
                <a:ea typeface="Nunito Bold"/>
                <a:cs typeface="Nunito Bold"/>
                <a:sym typeface="Nunito Bold"/>
              </a:rPr>
              <a:t>UNIVERSIDAD NACIONAL DE CHIMBORAZO</a:t>
            </a:r>
          </a:p>
          <a:p>
            <a:pPr algn="ctr">
              <a:lnSpc>
                <a:spcPts val="3067"/>
              </a:lnSpc>
            </a:pPr>
            <a:r>
              <a:rPr lang="en-US" b="true" sz="2191" spc="111">
                <a:solidFill>
                  <a:srgbClr val="333333"/>
                </a:solidFill>
                <a:latin typeface="Nunito Bold"/>
                <a:ea typeface="Nunito Bold"/>
                <a:cs typeface="Nunito Bold"/>
                <a:sym typeface="Nunito Bold"/>
              </a:rPr>
              <a:t>FACULTAD DE CIENCIAS DE LA SALUD</a:t>
            </a:r>
          </a:p>
          <a:p>
            <a:pPr algn="ctr" marL="0" indent="0" lvl="0">
              <a:lnSpc>
                <a:spcPts val="3067"/>
              </a:lnSpc>
              <a:spcBef>
                <a:spcPct val="0"/>
              </a:spcBef>
            </a:pPr>
            <a:r>
              <a:rPr lang="en-US" b="true" sz="2191" spc="111">
                <a:solidFill>
                  <a:srgbClr val="333333"/>
                </a:solidFill>
                <a:latin typeface="Nunito Bold"/>
                <a:ea typeface="Nunito Bold"/>
                <a:cs typeface="Nunito Bold"/>
                <a:sym typeface="Nunito Bold"/>
              </a:rPr>
              <a:t>CÁTEDRA: PSICOLOGÍA CLÍNICA I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51827" y="6615779"/>
            <a:ext cx="8537933" cy="651988"/>
          </a:xfrm>
          <a:custGeom>
            <a:avLst/>
            <a:gdLst/>
            <a:ahLst/>
            <a:cxnLst/>
            <a:rect r="r" b="b" t="t" l="l"/>
            <a:pathLst>
              <a:path h="651988" w="8537933">
                <a:moveTo>
                  <a:pt x="0" y="0"/>
                </a:moveTo>
                <a:lnTo>
                  <a:pt x="8537934" y="0"/>
                </a:lnTo>
                <a:lnTo>
                  <a:pt x="8537934" y="651987"/>
                </a:lnTo>
                <a:lnTo>
                  <a:pt x="0" y="651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1351827" y="1312158"/>
            <a:ext cx="7792116" cy="2741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3"/>
              </a:lnSpc>
            </a:pPr>
            <a:r>
              <a:rPr lang="en-US" sz="4938" spc="-49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2.1.1. Aportaciones previas a la</a:t>
            </a:r>
          </a:p>
          <a:p>
            <a:pPr algn="ctr">
              <a:lnSpc>
                <a:spcPts val="6913"/>
              </a:lnSpc>
            </a:pPr>
            <a:r>
              <a:rPr lang="en-US" sz="4938" spc="-49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creación de las escuelas</a:t>
            </a:r>
          </a:p>
          <a:p>
            <a:pPr algn="ctr" marL="0" indent="0" lvl="0">
              <a:lnSpc>
                <a:spcPts val="6913"/>
              </a:lnSpc>
              <a:spcBef>
                <a:spcPct val="0"/>
              </a:spcBef>
            </a:pPr>
            <a:r>
              <a:rPr lang="en-US" sz="4938" spc="-49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psicológicas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709392" y="1171994"/>
            <a:ext cx="6549908" cy="8086306"/>
          </a:xfrm>
          <a:custGeom>
            <a:avLst/>
            <a:gdLst/>
            <a:ahLst/>
            <a:cxnLst/>
            <a:rect r="r" b="b" t="t" l="l"/>
            <a:pathLst>
              <a:path h="8086306" w="6549908">
                <a:moveTo>
                  <a:pt x="0" y="0"/>
                </a:moveTo>
                <a:lnTo>
                  <a:pt x="6549908" y="0"/>
                </a:lnTo>
                <a:lnTo>
                  <a:pt x="6549908" y="8086306"/>
                </a:lnTo>
                <a:lnTo>
                  <a:pt x="0" y="8086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51827" y="4483779"/>
            <a:ext cx="7792116" cy="1865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3"/>
              </a:lnSpc>
            </a:pPr>
            <a:r>
              <a:rPr lang="en-US" sz="4938" spc="-49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2.1.2. Bases teóricas de la</a:t>
            </a:r>
          </a:p>
          <a:p>
            <a:pPr algn="ctr" marL="0" indent="0" lvl="0">
              <a:lnSpc>
                <a:spcPts val="6913"/>
              </a:lnSpc>
              <a:spcBef>
                <a:spcPct val="0"/>
              </a:spcBef>
            </a:pPr>
            <a:r>
              <a:rPr lang="en-US" sz="4938" spc="-49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psicología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06267" y="1006006"/>
            <a:ext cx="9813823" cy="134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Paul Broca y la afasia motora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407822"/>
            <a:ext cx="11226357" cy="4274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2439" indent="-336219" lvl="1">
              <a:lnSpc>
                <a:spcPts val="4360"/>
              </a:lnSpc>
              <a:buFont typeface="Arial"/>
              <a:buChar char="•"/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Función del área de Broca:</a:t>
            </a:r>
          </a:p>
          <a:p>
            <a:pPr algn="l" marL="672439" indent="-336219" lvl="1">
              <a:lnSpc>
                <a:spcPts val="4360"/>
              </a:lnSpc>
              <a:buFont typeface="Arial"/>
              <a:buChar char="•"/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Producción del lenguaje.</a:t>
            </a:r>
          </a:p>
          <a:p>
            <a:pPr algn="l" marL="672439" indent="-336219" lvl="1">
              <a:lnSpc>
                <a:spcPts val="4360"/>
              </a:lnSpc>
              <a:spcBef>
                <a:spcPct val="0"/>
              </a:spcBef>
              <a:buFont typeface="Arial"/>
              <a:buChar char="•"/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Coordin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ac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ión motora del habla.</a:t>
            </a:r>
          </a:p>
          <a:p>
            <a:pPr algn="l">
              <a:lnSpc>
                <a:spcPts val="4360"/>
              </a:lnSpc>
              <a:spcBef>
                <a:spcPct val="0"/>
              </a:spcBef>
            </a:pPr>
          </a:p>
          <a:p>
            <a:pPr algn="l">
              <a:lnSpc>
                <a:spcPts val="4360"/>
              </a:lnSpc>
              <a:spcBef>
                <a:spcPct val="0"/>
              </a:spcBef>
            </a:pPr>
          </a:p>
          <a:p>
            <a:pPr algn="l">
              <a:lnSpc>
                <a:spcPts val="4360"/>
              </a:lnSpc>
              <a:spcBef>
                <a:spcPct val="0"/>
              </a:spcBef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“La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pér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dida de la faculta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de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en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ua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je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pu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er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se a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sió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 c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ircu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 de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c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bro”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—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Bro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, 1861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11069585" y="1834354"/>
            <a:ext cx="6189715" cy="7423946"/>
          </a:xfrm>
          <a:custGeom>
            <a:avLst/>
            <a:gdLst/>
            <a:ahLst/>
            <a:cxnLst/>
            <a:rect r="r" b="b" t="t" l="l"/>
            <a:pathLst>
              <a:path h="7423946" w="6189715">
                <a:moveTo>
                  <a:pt x="6189715" y="0"/>
                </a:moveTo>
                <a:lnTo>
                  <a:pt x="0" y="0"/>
                </a:lnTo>
                <a:lnTo>
                  <a:pt x="0" y="7423946"/>
                </a:lnTo>
                <a:lnTo>
                  <a:pt x="6189715" y="7423946"/>
                </a:lnTo>
                <a:lnTo>
                  <a:pt x="6189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06267" y="1006006"/>
            <a:ext cx="9813823" cy="134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Paul Broca y la afasia motora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407822"/>
            <a:ext cx="11226357" cy="6484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2439" indent="-336219" lvl="1">
              <a:lnSpc>
                <a:spcPts val="4360"/>
              </a:lnSpc>
              <a:buFont typeface="Arial"/>
              <a:buChar char="•"/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El paciente entiende perfectamente, pero tiene dificultad para hablar.</a:t>
            </a:r>
          </a:p>
          <a:p>
            <a:pPr algn="l" marL="672439" indent="-336219" lvl="1">
              <a:lnSpc>
                <a:spcPts val="4360"/>
              </a:lnSpc>
              <a:buFont typeface="Arial"/>
              <a:buChar char="•"/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El habla es lenta, poco fluida, con esfuerzo, y frases cortas.</a:t>
            </a:r>
          </a:p>
          <a:p>
            <a:pPr algn="l">
              <a:lnSpc>
                <a:spcPts val="4360"/>
              </a:lnSpc>
            </a:pPr>
            <a:r>
              <a:rPr lang="en-US" sz="3114" spc="158" b="true">
                <a:solidFill>
                  <a:srgbClr val="381B3B"/>
                </a:solidFill>
                <a:latin typeface="Nunito Bold"/>
                <a:ea typeface="Nunito Bold"/>
                <a:cs typeface="Nunito Bold"/>
                <a:sym typeface="Nunito Bold"/>
              </a:rPr>
              <a:t>Ejemplo:</a:t>
            </a:r>
          </a:p>
          <a:p>
            <a:pPr algn="l">
              <a:lnSpc>
                <a:spcPts val="4360"/>
              </a:lnSpc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“Yo… comer… casa…”</a:t>
            </a:r>
          </a:p>
          <a:p>
            <a:pPr algn="l">
              <a:lnSpc>
                <a:spcPts val="4360"/>
              </a:lnSpc>
            </a:pPr>
          </a:p>
          <a:p>
            <a:pPr algn="l">
              <a:lnSpc>
                <a:spcPts val="4360"/>
              </a:lnSpc>
            </a:pPr>
            <a:r>
              <a:rPr lang="en-US" sz="3114" i="true" spc="158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“En la afasia de Broca, la comprensión es relativamente conservada, mientras que la expresión verbal está gravemente alterada” (Bear et al., 2016).</a:t>
            </a:r>
          </a:p>
          <a:p>
            <a:pPr algn="l">
              <a:lnSpc>
                <a:spcPts val="4360"/>
              </a:lnSpc>
              <a:spcBef>
                <a:spcPct val="0"/>
              </a:spcBef>
            </a:pPr>
          </a:p>
          <a:p>
            <a:pPr algn="l">
              <a:lnSpc>
                <a:spcPts val="324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226357" y="2665109"/>
            <a:ext cx="4757241" cy="5345214"/>
          </a:xfrm>
          <a:custGeom>
            <a:avLst/>
            <a:gdLst/>
            <a:ahLst/>
            <a:cxnLst/>
            <a:rect r="r" b="b" t="t" l="l"/>
            <a:pathLst>
              <a:path h="5345214" w="4757241">
                <a:moveTo>
                  <a:pt x="0" y="0"/>
                </a:moveTo>
                <a:lnTo>
                  <a:pt x="4757241" y="0"/>
                </a:lnTo>
                <a:lnTo>
                  <a:pt x="4757241" y="5345215"/>
                </a:lnTo>
                <a:lnTo>
                  <a:pt x="0" y="5345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06267" y="1006006"/>
            <a:ext cx="11860260" cy="134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Carl Wernicke y la afasia sensorial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417347"/>
            <a:ext cx="11226357" cy="67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7671" indent="-303835" lvl="1">
              <a:lnSpc>
                <a:spcPts val="3940"/>
              </a:lnSpc>
              <a:buFont typeface="Arial"/>
              <a:buChar char="•"/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Neurólogo alemán.</a:t>
            </a:r>
          </a:p>
          <a:p>
            <a:pPr algn="l" marL="607671" indent="-303835" lvl="1">
              <a:lnSpc>
                <a:spcPts val="3940"/>
              </a:lnSpc>
              <a:buFont typeface="Arial"/>
              <a:buChar char="•"/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En 1874 describió otro tipo de alteración del lenguaje.</a:t>
            </a:r>
          </a:p>
          <a:p>
            <a:pPr algn="l">
              <a:lnSpc>
                <a:spcPts val="3940"/>
              </a:lnSpc>
            </a:pPr>
          </a:p>
          <a:p>
            <a:pPr algn="l">
              <a:lnSpc>
                <a:spcPts val="3940"/>
              </a:lnSpc>
            </a:pPr>
            <a:r>
              <a:rPr lang="en-US" sz="2814" spc="143" b="true">
                <a:solidFill>
                  <a:srgbClr val="381B3B"/>
                </a:solidFill>
                <a:latin typeface="Nunito Bold"/>
                <a:ea typeface="Nunito Bold"/>
                <a:cs typeface="Nunito Bold"/>
                <a:sym typeface="Nunito Bold"/>
              </a:rPr>
              <a:t>Descubrimiento:</a:t>
            </a:r>
          </a:p>
          <a:p>
            <a:pPr algn="l">
              <a:lnSpc>
                <a:spcPts val="3940"/>
              </a:lnSpc>
            </a:pPr>
          </a:p>
          <a:p>
            <a:pPr algn="l" marL="607671" indent="-303835" lvl="1">
              <a:lnSpc>
                <a:spcPts val="3940"/>
              </a:lnSpc>
              <a:spcBef>
                <a:spcPct val="0"/>
              </a:spcBef>
              <a:buFont typeface="Arial"/>
              <a:buChar char="•"/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Lesión en el lóbulo t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emp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ora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 s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uper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or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izqui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er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o, a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ora con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oci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da 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co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 ár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ea 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 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W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ern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ick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 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ár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22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d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Br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odm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nn</a:t>
            </a: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).</a:t>
            </a:r>
          </a:p>
          <a:p>
            <a:pPr algn="l" marL="607671" indent="-303835" lvl="1">
              <a:lnSpc>
                <a:spcPts val="3940"/>
              </a:lnSpc>
              <a:spcBef>
                <a:spcPct val="0"/>
              </a:spcBef>
              <a:buFont typeface="Arial"/>
              <a:buChar char="•"/>
            </a:pPr>
            <a:r>
              <a:rPr lang="en-US" sz="2814" i="true" spc="143" strike="noStrike" u="none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Función del área de Wernicke:</a:t>
            </a:r>
          </a:p>
          <a:p>
            <a:pPr algn="l" marL="607671" indent="-303835" lvl="1">
              <a:lnSpc>
                <a:spcPts val="3940"/>
              </a:lnSpc>
              <a:spcBef>
                <a:spcPct val="0"/>
              </a:spcBef>
              <a:buFont typeface="Arial"/>
              <a:buChar char="•"/>
            </a:pPr>
            <a:r>
              <a:rPr lang="en-US" sz="2814" i="true" spc="143" strike="noStrike" u="none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Comprensión del lenguaje hablado y escrito.</a:t>
            </a:r>
          </a:p>
          <a:p>
            <a:pPr algn="l">
              <a:lnSpc>
                <a:spcPts val="3940"/>
              </a:lnSpc>
              <a:spcBef>
                <a:spcPct val="0"/>
              </a:spcBef>
            </a:pPr>
          </a:p>
          <a:p>
            <a:pPr algn="l">
              <a:lnSpc>
                <a:spcPts val="3940"/>
              </a:lnSpc>
              <a:spcBef>
                <a:spcPct val="0"/>
              </a:spcBef>
            </a:pPr>
            <a:r>
              <a:rPr lang="en-US" sz="2814" i="true" spc="143" strike="noStrike" u="none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“Existen regiones específicas del cerebro dedicadas no solo a la expresión, sino también a la comprensión del lenguaje” — Wernicke, 1874.</a:t>
            </a:r>
          </a:p>
          <a:p>
            <a:pPr algn="l">
              <a:lnSpc>
                <a:spcPts val="282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116616" y="3474497"/>
            <a:ext cx="4373727" cy="4914300"/>
          </a:xfrm>
          <a:custGeom>
            <a:avLst/>
            <a:gdLst/>
            <a:ahLst/>
            <a:cxnLst/>
            <a:rect r="r" b="b" t="t" l="l"/>
            <a:pathLst>
              <a:path h="4914300" w="4373727">
                <a:moveTo>
                  <a:pt x="0" y="0"/>
                </a:moveTo>
                <a:lnTo>
                  <a:pt x="4373727" y="0"/>
                </a:lnTo>
                <a:lnTo>
                  <a:pt x="4373727" y="4914300"/>
                </a:lnTo>
                <a:lnTo>
                  <a:pt x="0" y="4914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06267" y="1006006"/>
            <a:ext cx="11860260" cy="134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Carl Wernicke y la afasia sensorial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417347"/>
            <a:ext cx="11226357" cy="579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7671" indent="-303835" lvl="1">
              <a:lnSpc>
                <a:spcPts val="3940"/>
              </a:lnSpc>
              <a:buFont typeface="Arial"/>
              <a:buChar char="•"/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El paciente habla con fluidez, pero dice cosas sin sentido.</a:t>
            </a:r>
          </a:p>
          <a:p>
            <a:pPr algn="l" marL="607671" indent="-303835" lvl="1">
              <a:lnSpc>
                <a:spcPts val="3940"/>
              </a:lnSpc>
              <a:buFont typeface="Arial"/>
              <a:buChar char="•"/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No comprende el lenguaje propio ni ajeno.</a:t>
            </a:r>
          </a:p>
          <a:p>
            <a:pPr algn="l">
              <a:lnSpc>
                <a:spcPts val="3940"/>
              </a:lnSpc>
            </a:pPr>
          </a:p>
          <a:p>
            <a:pPr algn="l">
              <a:lnSpc>
                <a:spcPts val="3940"/>
              </a:lnSpc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Ejemplo:</a:t>
            </a:r>
          </a:p>
          <a:p>
            <a:pPr algn="l">
              <a:lnSpc>
                <a:spcPts val="3940"/>
              </a:lnSpc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“Cuando la naranja vuela en la catedral, sí, perfectamente rotundo…”</a:t>
            </a:r>
          </a:p>
          <a:p>
            <a:pPr algn="l">
              <a:lnSpc>
                <a:spcPts val="3940"/>
              </a:lnSpc>
            </a:pPr>
          </a:p>
          <a:p>
            <a:pPr algn="l">
              <a:lnSpc>
                <a:spcPts val="3940"/>
              </a:lnSpc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“En la afasia de Wernicke, el habla es fluida pero desorganizada y carente de contenido significativo” (Kandel et al., 2013).</a:t>
            </a:r>
          </a:p>
          <a:p>
            <a:pPr algn="l">
              <a:lnSpc>
                <a:spcPts val="3940"/>
              </a:lnSpc>
              <a:spcBef>
                <a:spcPct val="0"/>
              </a:spcBef>
            </a:pPr>
          </a:p>
          <a:p>
            <a:pPr algn="l">
              <a:lnSpc>
                <a:spcPts val="282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765654" y="3179227"/>
            <a:ext cx="4572665" cy="5137826"/>
          </a:xfrm>
          <a:custGeom>
            <a:avLst/>
            <a:gdLst/>
            <a:ahLst/>
            <a:cxnLst/>
            <a:rect r="r" b="b" t="t" l="l"/>
            <a:pathLst>
              <a:path h="5137826" w="4572665">
                <a:moveTo>
                  <a:pt x="0" y="0"/>
                </a:moveTo>
                <a:lnTo>
                  <a:pt x="4572665" y="0"/>
                </a:lnTo>
                <a:lnTo>
                  <a:pt x="4572665" y="5137827"/>
                </a:lnTo>
                <a:lnTo>
                  <a:pt x="0" y="5137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06267" y="1006006"/>
            <a:ext cx="11860260" cy="134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RESUMEN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774662"/>
            <a:ext cx="11226357" cy="579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7671" indent="-303835" lvl="1">
              <a:lnSpc>
                <a:spcPts val="3940"/>
              </a:lnSpc>
              <a:buFont typeface="Arial"/>
              <a:buChar char="•"/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Las aportaciones filosóficas y médicas previas sentaron las bases para que la psicología surgiera como ciencia.</a:t>
            </a:r>
          </a:p>
          <a:p>
            <a:pPr algn="l" marL="607671" indent="-303835" lvl="1">
              <a:lnSpc>
                <a:spcPts val="3940"/>
              </a:lnSpc>
              <a:buFont typeface="Arial"/>
              <a:buChar char="•"/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La psicología estudia la mente y la conducta desde diversas teorías, integrando lo biológico y lo ambiental.</a:t>
            </a:r>
          </a:p>
          <a:p>
            <a:pPr algn="l" marL="607671" indent="-303835" lvl="1">
              <a:lnSpc>
                <a:spcPts val="3940"/>
              </a:lnSpc>
              <a:buFont typeface="Arial"/>
              <a:buChar char="•"/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La neurociencia demostró que funciones mentales específicas, como el lenguaje, tienen una base cerebral localizada (Broca y Wernicke).</a:t>
            </a:r>
          </a:p>
          <a:p>
            <a:pPr algn="l" marL="607671" indent="-303835" lvl="1">
              <a:lnSpc>
                <a:spcPts val="3940"/>
              </a:lnSpc>
              <a:buFont typeface="Arial"/>
              <a:buChar char="•"/>
            </a:pPr>
            <a:r>
              <a:rPr lang="en-US" sz="2814" spc="14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Estos avances marcaron el paso hacia una psicología científica, vinculando mente y cuerpo.</a:t>
            </a:r>
          </a:p>
          <a:p>
            <a:pPr algn="l">
              <a:lnSpc>
                <a:spcPts val="3940"/>
              </a:lnSpc>
            </a:pPr>
          </a:p>
          <a:p>
            <a:pPr algn="l">
              <a:lnSpc>
                <a:spcPts val="3940"/>
              </a:lnSpc>
              <a:spcBef>
                <a:spcPct val="0"/>
              </a:spcBef>
            </a:pPr>
          </a:p>
          <a:p>
            <a:pPr algn="l">
              <a:lnSpc>
                <a:spcPts val="282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757291" y="1657568"/>
            <a:ext cx="5746541" cy="6456788"/>
          </a:xfrm>
          <a:custGeom>
            <a:avLst/>
            <a:gdLst/>
            <a:ahLst/>
            <a:cxnLst/>
            <a:rect r="r" b="b" t="t" l="l"/>
            <a:pathLst>
              <a:path h="6456788" w="5746541">
                <a:moveTo>
                  <a:pt x="0" y="0"/>
                </a:moveTo>
                <a:lnTo>
                  <a:pt x="5746541" y="0"/>
                </a:lnTo>
                <a:lnTo>
                  <a:pt x="5746541" y="6456788"/>
                </a:lnTo>
                <a:lnTo>
                  <a:pt x="0" y="6456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91482" y="4171846"/>
            <a:ext cx="1781403" cy="2199262"/>
          </a:xfrm>
          <a:custGeom>
            <a:avLst/>
            <a:gdLst/>
            <a:ahLst/>
            <a:cxnLst/>
            <a:rect r="r" b="b" t="t" l="l"/>
            <a:pathLst>
              <a:path h="2199262" w="1781403">
                <a:moveTo>
                  <a:pt x="0" y="0"/>
                </a:moveTo>
                <a:lnTo>
                  <a:pt x="1781402" y="0"/>
                </a:lnTo>
                <a:lnTo>
                  <a:pt x="1781402" y="2199263"/>
                </a:lnTo>
                <a:lnTo>
                  <a:pt x="0" y="2199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71190" y="6798520"/>
            <a:ext cx="1906573" cy="1911351"/>
          </a:xfrm>
          <a:custGeom>
            <a:avLst/>
            <a:gdLst/>
            <a:ahLst/>
            <a:cxnLst/>
            <a:rect r="r" b="b" t="t" l="l"/>
            <a:pathLst>
              <a:path h="1911351" w="1906573">
                <a:moveTo>
                  <a:pt x="0" y="0"/>
                </a:moveTo>
                <a:lnTo>
                  <a:pt x="1906573" y="0"/>
                </a:lnTo>
                <a:lnTo>
                  <a:pt x="1906573" y="1911352"/>
                </a:lnTo>
                <a:lnTo>
                  <a:pt x="0" y="1911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04402" y="6701796"/>
            <a:ext cx="1781403" cy="1882592"/>
          </a:xfrm>
          <a:custGeom>
            <a:avLst/>
            <a:gdLst/>
            <a:ahLst/>
            <a:cxnLst/>
            <a:rect r="r" b="b" t="t" l="l"/>
            <a:pathLst>
              <a:path h="1882592" w="1781403">
                <a:moveTo>
                  <a:pt x="0" y="0"/>
                </a:moveTo>
                <a:lnTo>
                  <a:pt x="1781403" y="0"/>
                </a:lnTo>
                <a:lnTo>
                  <a:pt x="1781403" y="1882592"/>
                </a:lnTo>
                <a:lnTo>
                  <a:pt x="0" y="1882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691482" y="6760184"/>
            <a:ext cx="1781403" cy="1765815"/>
          </a:xfrm>
          <a:custGeom>
            <a:avLst/>
            <a:gdLst/>
            <a:ahLst/>
            <a:cxnLst/>
            <a:rect r="r" b="b" t="t" l="l"/>
            <a:pathLst>
              <a:path h="1765815" w="1781403">
                <a:moveTo>
                  <a:pt x="0" y="0"/>
                </a:moveTo>
                <a:lnTo>
                  <a:pt x="1781402" y="0"/>
                </a:lnTo>
                <a:lnTo>
                  <a:pt x="1781402" y="1765815"/>
                </a:lnTo>
                <a:lnTo>
                  <a:pt x="0" y="17658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77912" y="6798520"/>
            <a:ext cx="1342118" cy="1553827"/>
          </a:xfrm>
          <a:custGeom>
            <a:avLst/>
            <a:gdLst/>
            <a:ahLst/>
            <a:cxnLst/>
            <a:rect r="r" b="b" t="t" l="l"/>
            <a:pathLst>
              <a:path h="1553827" w="1342118">
                <a:moveTo>
                  <a:pt x="0" y="0"/>
                </a:moveTo>
                <a:lnTo>
                  <a:pt x="1342118" y="0"/>
                </a:lnTo>
                <a:lnTo>
                  <a:pt x="1342118" y="1553828"/>
                </a:lnTo>
                <a:lnTo>
                  <a:pt x="0" y="1553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25875" y="4652183"/>
            <a:ext cx="1457723" cy="1637891"/>
          </a:xfrm>
          <a:custGeom>
            <a:avLst/>
            <a:gdLst/>
            <a:ahLst/>
            <a:cxnLst/>
            <a:rect r="r" b="b" t="t" l="l"/>
            <a:pathLst>
              <a:path h="1637891" w="1457723">
                <a:moveTo>
                  <a:pt x="0" y="0"/>
                </a:moveTo>
                <a:lnTo>
                  <a:pt x="1457723" y="0"/>
                </a:lnTo>
                <a:lnTo>
                  <a:pt x="1457723" y="1637891"/>
                </a:lnTo>
                <a:lnTo>
                  <a:pt x="0" y="16378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10104" y="4377192"/>
            <a:ext cx="1642489" cy="1993917"/>
          </a:xfrm>
          <a:custGeom>
            <a:avLst/>
            <a:gdLst/>
            <a:ahLst/>
            <a:cxnLst/>
            <a:rect r="r" b="b" t="t" l="l"/>
            <a:pathLst>
              <a:path h="1993917" w="1642489">
                <a:moveTo>
                  <a:pt x="0" y="0"/>
                </a:moveTo>
                <a:lnTo>
                  <a:pt x="1642489" y="0"/>
                </a:lnTo>
                <a:lnTo>
                  <a:pt x="1642489" y="1993917"/>
                </a:lnTo>
                <a:lnTo>
                  <a:pt x="0" y="19939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845349" y="4567949"/>
            <a:ext cx="2074849" cy="1722125"/>
          </a:xfrm>
          <a:custGeom>
            <a:avLst/>
            <a:gdLst/>
            <a:ahLst/>
            <a:cxnLst/>
            <a:rect r="r" b="b" t="t" l="l"/>
            <a:pathLst>
              <a:path h="1722125" w="2074849">
                <a:moveTo>
                  <a:pt x="0" y="0"/>
                </a:moveTo>
                <a:lnTo>
                  <a:pt x="2074849" y="0"/>
                </a:lnTo>
                <a:lnTo>
                  <a:pt x="2074849" y="1722125"/>
                </a:lnTo>
                <a:lnTo>
                  <a:pt x="0" y="1722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13915" y="4516371"/>
            <a:ext cx="1571890" cy="1854738"/>
          </a:xfrm>
          <a:custGeom>
            <a:avLst/>
            <a:gdLst/>
            <a:ahLst/>
            <a:cxnLst/>
            <a:rect r="r" b="b" t="t" l="l"/>
            <a:pathLst>
              <a:path h="1854738" w="1571890">
                <a:moveTo>
                  <a:pt x="0" y="0"/>
                </a:moveTo>
                <a:lnTo>
                  <a:pt x="1571890" y="0"/>
                </a:lnTo>
                <a:lnTo>
                  <a:pt x="1571890" y="1854738"/>
                </a:lnTo>
                <a:lnTo>
                  <a:pt x="0" y="18547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458270" y="4446169"/>
            <a:ext cx="1781403" cy="1965686"/>
          </a:xfrm>
          <a:custGeom>
            <a:avLst/>
            <a:gdLst/>
            <a:ahLst/>
            <a:cxnLst/>
            <a:rect r="r" b="b" t="t" l="l"/>
            <a:pathLst>
              <a:path h="1965686" w="1781403">
                <a:moveTo>
                  <a:pt x="0" y="0"/>
                </a:moveTo>
                <a:lnTo>
                  <a:pt x="1781402" y="0"/>
                </a:lnTo>
                <a:lnTo>
                  <a:pt x="1781402" y="1965685"/>
                </a:lnTo>
                <a:lnTo>
                  <a:pt x="0" y="196568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845349" y="6798520"/>
            <a:ext cx="1887198" cy="1634785"/>
          </a:xfrm>
          <a:custGeom>
            <a:avLst/>
            <a:gdLst/>
            <a:ahLst/>
            <a:cxnLst/>
            <a:rect r="r" b="b" t="t" l="l"/>
            <a:pathLst>
              <a:path h="1634785" w="1887198">
                <a:moveTo>
                  <a:pt x="0" y="0"/>
                </a:moveTo>
                <a:lnTo>
                  <a:pt x="1887198" y="0"/>
                </a:lnTo>
                <a:lnTo>
                  <a:pt x="1887198" y="1634786"/>
                </a:lnTo>
                <a:lnTo>
                  <a:pt x="0" y="163478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749873" y="1510967"/>
            <a:ext cx="10788254" cy="2153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171"/>
              </a:lnSpc>
              <a:spcBef>
                <a:spcPct val="0"/>
              </a:spcBef>
            </a:pPr>
            <a:r>
              <a:rPr lang="en-US" sz="10837" spc="-108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591422"/>
            <a:ext cx="9196644" cy="134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INTRODUCCIÓN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9525" y="3263539"/>
            <a:ext cx="10340060" cy="62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4028" indent="-347014" lvl="1">
              <a:lnSpc>
                <a:spcPts val="4500"/>
              </a:lnSpc>
              <a:spcBef>
                <a:spcPct val="0"/>
              </a:spcBef>
              <a:buFont typeface="Arial"/>
              <a:buChar char="•"/>
            </a:pP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ps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ic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olo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gía no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urg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ó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el va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í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, si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 que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nu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tr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de l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f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losofía, la f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isi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olo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ía y la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emología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l" marL="694028" indent="-347014" lvl="1">
              <a:lnSpc>
                <a:spcPts val="4500"/>
              </a:lnSpc>
              <a:spcBef>
                <a:spcPct val="0"/>
              </a:spcBef>
              <a:buFont typeface="Arial"/>
              <a:buChar char="•"/>
            </a:pP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Las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bases teór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son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el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njunto d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 id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q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 pe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tieron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conce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tualiz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la m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e, l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conc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ncia, l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conduc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y el conocimien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o.</a:t>
            </a:r>
          </a:p>
          <a:p>
            <a:pPr algn="l" marL="0" indent="0" lvl="0">
              <a:lnSpc>
                <a:spcPts val="4500"/>
              </a:lnSpc>
              <a:spcBef>
                <a:spcPct val="0"/>
              </a:spcBef>
            </a:pP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“El p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nsa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iento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sicológico f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pri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ero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na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ama de la f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ofía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y so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 más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ta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rd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 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dop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ó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los mé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odos d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 c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cia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natural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s” (Wolm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n, 1985)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l" marL="0" indent="0" lvl="0">
              <a:lnSpc>
                <a:spcPts val="450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11069585" y="1834354"/>
            <a:ext cx="6189715" cy="7423946"/>
          </a:xfrm>
          <a:custGeom>
            <a:avLst/>
            <a:gdLst/>
            <a:ahLst/>
            <a:cxnLst/>
            <a:rect r="r" b="b" t="t" l="l"/>
            <a:pathLst>
              <a:path h="7423946" w="6189715">
                <a:moveTo>
                  <a:pt x="6189715" y="0"/>
                </a:moveTo>
                <a:lnTo>
                  <a:pt x="0" y="0"/>
                </a:lnTo>
                <a:lnTo>
                  <a:pt x="0" y="7423946"/>
                </a:lnTo>
                <a:lnTo>
                  <a:pt x="6189715" y="7423946"/>
                </a:lnTo>
                <a:lnTo>
                  <a:pt x="6189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32532" y="170214"/>
            <a:ext cx="10268587" cy="254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Dualismo vs. Monismo (Filosofía de la mente)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9525" y="3263539"/>
            <a:ext cx="10340060" cy="5853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4028" indent="-347014" lvl="1">
              <a:lnSpc>
                <a:spcPts val="4500"/>
              </a:lnSpc>
              <a:spcBef>
                <a:spcPct val="0"/>
              </a:spcBef>
              <a:buFont typeface="Arial"/>
              <a:buChar char="•"/>
            </a:pPr>
            <a:r>
              <a:rPr lang="en-US" sz="3214" spc="163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Du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smo: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Me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 y cuerpo so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entidade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dis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tint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(Desc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rte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s).</a:t>
            </a:r>
          </a:p>
          <a:p>
            <a:pPr algn="l" marL="694028" indent="-347014" lvl="1">
              <a:lnSpc>
                <a:spcPts val="4500"/>
              </a:lnSpc>
              <a:spcBef>
                <a:spcPct val="0"/>
              </a:spcBef>
              <a:buFont typeface="Arial"/>
              <a:buChar char="•"/>
            </a:pP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Monismo: Solo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h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ay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 susta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nci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materia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(m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ente =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ere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).</a:t>
            </a:r>
          </a:p>
          <a:p>
            <a:pPr algn="l" marL="694028" indent="-347014" lvl="1">
              <a:lnSpc>
                <a:spcPts val="4500"/>
              </a:lnSpc>
              <a:spcBef>
                <a:spcPct val="0"/>
              </a:spcBef>
              <a:buFont typeface="Arial"/>
              <a:buChar char="•"/>
            </a:pP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Estas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concepci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ones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inf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uy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eron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la fo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rma d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 explica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la conducta hum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3214" spc="163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</a:p>
          <a:p>
            <a:pPr algn="l">
              <a:lnSpc>
                <a:spcPts val="4500"/>
              </a:lnSpc>
              <a:spcBef>
                <a:spcPct val="0"/>
              </a:spcBef>
            </a:pPr>
          </a:p>
          <a:p>
            <a:pPr algn="l">
              <a:lnSpc>
                <a:spcPts val="3380"/>
              </a:lnSpc>
              <a:spcBef>
                <a:spcPct val="0"/>
              </a:spcBef>
            </a:pP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Fu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e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nte: Silva Rodríg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u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ez,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 A. (2004).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 F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u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ndamentos f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i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lo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só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ficos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 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d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e la p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sico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logí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a.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 M</a:t>
            </a:r>
            <a:r>
              <a:rPr lang="en-US" b="true" sz="2414" i="true" spc="123" strike="noStrike" u="none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anual Moderno</a:t>
            </a:r>
          </a:p>
          <a:p>
            <a:pPr algn="l" marL="0" indent="0" lvl="0">
              <a:lnSpc>
                <a:spcPts val="338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11069585" y="1834354"/>
            <a:ext cx="6189715" cy="7423946"/>
          </a:xfrm>
          <a:custGeom>
            <a:avLst/>
            <a:gdLst/>
            <a:ahLst/>
            <a:cxnLst/>
            <a:rect r="r" b="b" t="t" l="l"/>
            <a:pathLst>
              <a:path h="7423946" w="6189715">
                <a:moveTo>
                  <a:pt x="6189715" y="0"/>
                </a:moveTo>
                <a:lnTo>
                  <a:pt x="0" y="0"/>
                </a:lnTo>
                <a:lnTo>
                  <a:pt x="0" y="7423946"/>
                </a:lnTo>
                <a:lnTo>
                  <a:pt x="6189715" y="7423946"/>
                </a:lnTo>
                <a:lnTo>
                  <a:pt x="6189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32532" y="170214"/>
            <a:ext cx="10268587" cy="254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 Empirismo vs. Racionalismo (Epistemología)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4762" y="3003674"/>
            <a:ext cx="11226357" cy="7091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4028" indent="-347014" lvl="1">
              <a:lnSpc>
                <a:spcPts val="4500"/>
              </a:lnSpc>
              <a:buFont typeface="Arial"/>
              <a:buChar char="•"/>
            </a:pPr>
            <a:r>
              <a:rPr lang="en-US" sz="3214" i="true" spc="163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Empirismo: El conocimiento proviene de la experiencia sensorial (Locke, Hume).</a:t>
            </a:r>
          </a:p>
          <a:p>
            <a:pPr algn="l" marL="694028" indent="-347014" lvl="1">
              <a:lnSpc>
                <a:spcPts val="4500"/>
              </a:lnSpc>
              <a:buFont typeface="Arial"/>
              <a:buChar char="•"/>
            </a:pPr>
            <a:r>
              <a:rPr lang="en-US" sz="3214" i="true" spc="163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“La mente es una hoja en blanco” – J. Locke.</a:t>
            </a:r>
          </a:p>
          <a:p>
            <a:pPr algn="l" marL="694028" indent="-347014" lvl="1">
              <a:lnSpc>
                <a:spcPts val="4500"/>
              </a:lnSpc>
              <a:buFont typeface="Arial"/>
              <a:buChar char="•"/>
            </a:pPr>
            <a:r>
              <a:rPr lang="en-US" sz="3214" i="true" spc="163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Racionalismo: El conocimiento proviene de la razón y estructuras innatas (Descartes, Leibniz).</a:t>
            </a:r>
          </a:p>
          <a:p>
            <a:pPr algn="l">
              <a:lnSpc>
                <a:spcPts val="4500"/>
              </a:lnSpc>
            </a:pPr>
          </a:p>
          <a:p>
            <a:pPr algn="l" marL="694028" indent="-347014" lvl="1">
              <a:lnSpc>
                <a:spcPts val="4500"/>
              </a:lnSpc>
              <a:buFont typeface="Arial"/>
              <a:buChar char="•"/>
            </a:pPr>
            <a:r>
              <a:rPr lang="en-US" sz="3214" i="true" spc="163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Estas corrientes influyeron en debates posteriores sobre el aprendizaje, la percepción y el desarrollo.</a:t>
            </a:r>
          </a:p>
          <a:p>
            <a:pPr algn="l">
              <a:lnSpc>
                <a:spcPts val="4500"/>
              </a:lnSpc>
            </a:pPr>
          </a:p>
          <a:p>
            <a:pPr algn="l">
              <a:lnSpc>
                <a:spcPts val="4500"/>
              </a:lnSpc>
            </a:pPr>
          </a:p>
          <a:p>
            <a:pPr algn="l">
              <a:lnSpc>
                <a:spcPts val="3800"/>
              </a:lnSpc>
              <a:spcBef>
                <a:spcPct val="0"/>
              </a:spcBef>
            </a:pPr>
            <a:r>
              <a:rPr lang="en-US" b="true" sz="2714" i="true" spc="138">
                <a:solidFill>
                  <a:srgbClr val="381B3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Fuente: Zepeda, F. (2019). Introducción a la Psicología. Pearson.</a:t>
            </a:r>
          </a:p>
          <a:p>
            <a:pPr algn="l" marL="0" indent="0" lvl="0">
              <a:lnSpc>
                <a:spcPts val="338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261939" y="2712734"/>
            <a:ext cx="4476686" cy="4730976"/>
          </a:xfrm>
          <a:custGeom>
            <a:avLst/>
            <a:gdLst/>
            <a:ahLst/>
            <a:cxnLst/>
            <a:rect r="r" b="b" t="t" l="l"/>
            <a:pathLst>
              <a:path h="4730976" w="4476686">
                <a:moveTo>
                  <a:pt x="0" y="0"/>
                </a:moveTo>
                <a:lnTo>
                  <a:pt x="4476686" y="0"/>
                </a:lnTo>
                <a:lnTo>
                  <a:pt x="4476686" y="4730977"/>
                </a:lnTo>
                <a:lnTo>
                  <a:pt x="0" y="4730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32532" y="170214"/>
            <a:ext cx="10268587" cy="254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Asociación de ideas y psicología mentalista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4762" y="3003674"/>
            <a:ext cx="11226357" cy="556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4028" indent="-347014" lvl="1">
              <a:lnSpc>
                <a:spcPts val="4500"/>
              </a:lnSpc>
              <a:buFont typeface="Arial"/>
              <a:buChar char="•"/>
            </a:pPr>
            <a:r>
              <a:rPr lang="en-US" sz="3214" i="true" spc="163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David Hume (1711–1776): Las ideas complejas surgen por la asociación de ideas simples.</a:t>
            </a:r>
          </a:p>
          <a:p>
            <a:pPr algn="l" marL="694028" indent="-347014" lvl="1">
              <a:lnSpc>
                <a:spcPts val="4500"/>
              </a:lnSpc>
              <a:buFont typeface="Arial"/>
              <a:buChar char="•"/>
            </a:pPr>
            <a:r>
              <a:rPr lang="en-US" sz="3214" i="true" spc="163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John Stuart Mill (1806–1873): Propone una química mental que anticipa conceptos de procesamiento cognitivo.</a:t>
            </a:r>
          </a:p>
          <a:p>
            <a:pPr algn="l">
              <a:lnSpc>
                <a:spcPts val="4500"/>
              </a:lnSpc>
            </a:pPr>
          </a:p>
          <a:p>
            <a:pPr algn="l" marL="694028" indent="-347014" lvl="1">
              <a:lnSpc>
                <a:spcPts val="4500"/>
              </a:lnSpc>
              <a:buFont typeface="Arial"/>
              <a:buChar char="•"/>
            </a:pPr>
            <a:r>
              <a:rPr lang="en-US" sz="3214" i="true" spc="163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 “La mente forma compuestos mentales mediante leyes de asociación” (Carro &amp; de la Cuesta, 2007).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38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160590" y="2305033"/>
            <a:ext cx="5371799" cy="5676934"/>
          </a:xfrm>
          <a:custGeom>
            <a:avLst/>
            <a:gdLst/>
            <a:ahLst/>
            <a:cxnLst/>
            <a:rect r="r" b="b" t="t" l="l"/>
            <a:pathLst>
              <a:path h="5676934" w="5371799">
                <a:moveTo>
                  <a:pt x="0" y="0"/>
                </a:moveTo>
                <a:lnTo>
                  <a:pt x="5371799" y="0"/>
                </a:lnTo>
                <a:lnTo>
                  <a:pt x="5371799" y="5676934"/>
                </a:lnTo>
                <a:lnTo>
                  <a:pt x="0" y="5676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32532" y="170214"/>
            <a:ext cx="10268587" cy="254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Primeras teorías fisiológicas del comportamiento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4762" y="4010651"/>
            <a:ext cx="11226357" cy="442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4028" indent="-347014" lvl="1">
              <a:lnSpc>
                <a:spcPts val="4500"/>
              </a:lnSpc>
              <a:buFont typeface="Arial"/>
              <a:buChar char="•"/>
            </a:pPr>
            <a:r>
              <a:rPr lang="en-US" sz="3214" i="true" spc="163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Durante el siglo XIX, la psicología comienza a consolidarse como ciencia gracias al desarrollo de las neurociencias y</a:t>
            </a:r>
            <a:r>
              <a:rPr lang="en-US" sz="3214" i="true" spc="163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 la fisiología experimental. Por primera vez, se proponen teorías que explican los procesos mentales y conductuales desde un enfoque biológico, medible y objetivo..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38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501119" y="1365656"/>
            <a:ext cx="7149569" cy="7555688"/>
          </a:xfrm>
          <a:custGeom>
            <a:avLst/>
            <a:gdLst/>
            <a:ahLst/>
            <a:cxnLst/>
            <a:rect r="r" b="b" t="t" l="l"/>
            <a:pathLst>
              <a:path h="7555688" w="7149569">
                <a:moveTo>
                  <a:pt x="0" y="0"/>
                </a:moveTo>
                <a:lnTo>
                  <a:pt x="7149569" y="0"/>
                </a:lnTo>
                <a:lnTo>
                  <a:pt x="7149569" y="7555688"/>
                </a:lnTo>
                <a:lnTo>
                  <a:pt x="0" y="7555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32532" y="-89651"/>
            <a:ext cx="9034228" cy="254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Hermann von Helmholtz (1821–1894)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467" y="3119491"/>
            <a:ext cx="11226357" cy="8070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9260" indent="-314630" lvl="1">
              <a:lnSpc>
                <a:spcPts val="4080"/>
              </a:lnSpc>
              <a:buFont typeface="Arial"/>
              <a:buChar char="•"/>
            </a:pPr>
            <a:r>
              <a:rPr lang="en-US" sz="2914" i="true" spc="148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Medición de la velocidad del impulso nerv</a:t>
            </a:r>
            <a:r>
              <a:rPr lang="en-US" sz="2914" i="true" spc="148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ioso, demostrando que los procesos mentales tienen una base física y cuantificable.</a:t>
            </a:r>
          </a:p>
          <a:p>
            <a:pPr algn="l" marL="629260" indent="-314630" lvl="1">
              <a:lnSpc>
                <a:spcPts val="4080"/>
              </a:lnSpc>
              <a:buFont typeface="Arial"/>
              <a:buChar char="•"/>
            </a:pPr>
            <a:r>
              <a:rPr lang="en-US" b="true" sz="2914" spc="148">
                <a:solidFill>
                  <a:srgbClr val="381B3B"/>
                </a:solidFill>
                <a:latin typeface="Nunito Bold"/>
                <a:ea typeface="Nunito Bold"/>
                <a:cs typeface="Nunito Bold"/>
                <a:sym typeface="Nunito Bold"/>
              </a:rPr>
              <a:t>Experimento clave:</a:t>
            </a:r>
          </a:p>
          <a:p>
            <a:pPr algn="l">
              <a:lnSpc>
                <a:spcPts val="4080"/>
              </a:lnSpc>
            </a:pPr>
            <a:r>
              <a:rPr lang="en-US" sz="2914" spc="14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-Midió el tiempo que tarda una señal en recorrer un nervio en una rana.</a:t>
            </a:r>
          </a:p>
          <a:p>
            <a:pPr algn="l">
              <a:lnSpc>
                <a:spcPts val="4080"/>
              </a:lnSpc>
            </a:pPr>
            <a:r>
              <a:rPr lang="en-US" sz="2914" spc="14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sz="2914" spc="14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Resultado: los impulsos no son instantáneos, sino que viajan a una velocidad determinada</a:t>
            </a:r>
          </a:p>
          <a:p>
            <a:pPr algn="l" marL="629260" indent="-314630" lvl="1">
              <a:lnSpc>
                <a:spcPts val="4080"/>
              </a:lnSpc>
              <a:buFont typeface="Arial"/>
              <a:buChar char="•"/>
            </a:pPr>
            <a:r>
              <a:rPr lang="en-US" b="true" sz="2914" spc="148">
                <a:solidFill>
                  <a:srgbClr val="381B3B"/>
                </a:solidFill>
                <a:latin typeface="Nunito Bold"/>
                <a:ea typeface="Nunito Bold"/>
                <a:cs typeface="Nunito Bold"/>
                <a:sym typeface="Nunito Bold"/>
              </a:rPr>
              <a:t>Implicación psicológica:</a:t>
            </a:r>
          </a:p>
          <a:p>
            <a:pPr algn="l">
              <a:lnSpc>
                <a:spcPts val="4080"/>
              </a:lnSpc>
            </a:pPr>
            <a:r>
              <a:rPr lang="en-US" sz="2914" spc="14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en-US" sz="2914" spc="14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La mente no es inmaterial; puede estudiarse a través de los mecanismos del sistema nervioso.</a:t>
            </a:r>
          </a:p>
          <a:p>
            <a:pPr algn="l">
              <a:lnSpc>
                <a:spcPts val="4080"/>
              </a:lnSpc>
            </a:pPr>
            <a:r>
              <a:rPr lang="en-US" sz="2914" spc="14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-Abre paso al estudio de tiempos de reacción y procesos mentales mediante la fisiología.</a:t>
            </a:r>
          </a:p>
          <a:p>
            <a:pPr algn="l">
              <a:lnSpc>
                <a:spcPts val="408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08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96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830264" y="1848182"/>
            <a:ext cx="5429036" cy="6590636"/>
          </a:xfrm>
          <a:custGeom>
            <a:avLst/>
            <a:gdLst/>
            <a:ahLst/>
            <a:cxnLst/>
            <a:rect r="r" b="b" t="t" l="l"/>
            <a:pathLst>
              <a:path h="6590636" w="5429036">
                <a:moveTo>
                  <a:pt x="0" y="0"/>
                </a:moveTo>
                <a:lnTo>
                  <a:pt x="5429036" y="0"/>
                </a:lnTo>
                <a:lnTo>
                  <a:pt x="5429036" y="6590636"/>
                </a:lnTo>
                <a:lnTo>
                  <a:pt x="0" y="6590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52937" y="-89651"/>
            <a:ext cx="9813823" cy="254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 Franz Joseph Gall (1758–1828) y la Frenología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407822"/>
            <a:ext cx="11226357" cy="6484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0"/>
              </a:lnSpc>
            </a:pPr>
          </a:p>
          <a:p>
            <a:pPr algn="l" marL="672439" indent="-336219" lvl="1">
              <a:lnSpc>
                <a:spcPts val="4360"/>
              </a:lnSpc>
              <a:spcBef>
                <a:spcPct val="0"/>
              </a:spcBef>
              <a:buFont typeface="Arial"/>
              <a:buChar char="•"/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Propuso que las funciones mentales están localizadas en regiones específicas del cerebro, y que el desarrollo de estas regiones se refleja en la forma del cráneo.</a:t>
            </a:r>
          </a:p>
          <a:p>
            <a:pPr algn="l" marL="672439" indent="-336219" lvl="1">
              <a:lnSpc>
                <a:spcPts val="4360"/>
              </a:lnSpc>
              <a:spcBef>
                <a:spcPct val="0"/>
              </a:spcBef>
              <a:buFont typeface="Arial"/>
              <a:buChar char="•"/>
            </a:pPr>
            <a:r>
              <a:rPr lang="en-US" sz="3114" i="true" spc="158" strike="noStrike" u="none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Primer intento de asociar estructura cerebral con conducta y habilidades cognitivas.</a:t>
            </a:r>
          </a:p>
          <a:p>
            <a:pPr algn="l" marL="672439" indent="-336219" lvl="1">
              <a:lnSpc>
                <a:spcPts val="4360"/>
              </a:lnSpc>
              <a:spcBef>
                <a:spcPct val="0"/>
              </a:spcBef>
              <a:buFont typeface="Arial"/>
              <a:buChar char="•"/>
            </a:pPr>
            <a:r>
              <a:rPr lang="en-US" sz="3114" i="true" spc="158" strike="noStrike" u="none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Aportó a la noción de localización funcional, base de la neuropsicología.</a:t>
            </a:r>
          </a:p>
          <a:p>
            <a:pPr algn="l">
              <a:lnSpc>
                <a:spcPts val="436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36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4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964895" y="1929900"/>
            <a:ext cx="5294405" cy="6427199"/>
          </a:xfrm>
          <a:custGeom>
            <a:avLst/>
            <a:gdLst/>
            <a:ahLst/>
            <a:cxnLst/>
            <a:rect r="r" b="b" t="t" l="l"/>
            <a:pathLst>
              <a:path h="6427199" w="5294405">
                <a:moveTo>
                  <a:pt x="0" y="0"/>
                </a:moveTo>
                <a:lnTo>
                  <a:pt x="5294405" y="0"/>
                </a:lnTo>
                <a:lnTo>
                  <a:pt x="5294405" y="6427200"/>
                </a:lnTo>
                <a:lnTo>
                  <a:pt x="0" y="6427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532" y="2665109"/>
            <a:ext cx="7022960" cy="47625"/>
            <a:chOff x="0" y="0"/>
            <a:chExt cx="1849669" cy="125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9668" cy="12543"/>
            </a:xfrm>
            <a:custGeom>
              <a:avLst/>
              <a:gdLst/>
              <a:ahLst/>
              <a:cxnLst/>
              <a:rect r="r" b="b" t="t" l="l"/>
              <a:pathLst>
                <a:path h="12543" w="1849668">
                  <a:moveTo>
                    <a:pt x="6272" y="0"/>
                  </a:moveTo>
                  <a:lnTo>
                    <a:pt x="1843397" y="0"/>
                  </a:lnTo>
                  <a:cubicBezTo>
                    <a:pt x="1845060" y="0"/>
                    <a:pt x="1846655" y="661"/>
                    <a:pt x="1847832" y="1837"/>
                  </a:cubicBezTo>
                  <a:cubicBezTo>
                    <a:pt x="1849008" y="3013"/>
                    <a:pt x="1849668" y="4608"/>
                    <a:pt x="1849668" y="6272"/>
                  </a:cubicBezTo>
                  <a:lnTo>
                    <a:pt x="1849668" y="6272"/>
                  </a:lnTo>
                  <a:cubicBezTo>
                    <a:pt x="1849668" y="7935"/>
                    <a:pt x="1849008" y="9530"/>
                    <a:pt x="1847832" y="10706"/>
                  </a:cubicBezTo>
                  <a:cubicBezTo>
                    <a:pt x="1846655" y="11882"/>
                    <a:pt x="1845060" y="12543"/>
                    <a:pt x="1843397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333333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9669" cy="696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1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06267" y="1006006"/>
            <a:ext cx="9813823" cy="134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6"/>
              </a:lnSpc>
              <a:spcBef>
                <a:spcPct val="0"/>
              </a:spcBef>
            </a:pPr>
            <a:r>
              <a:rPr lang="en-US" sz="6775" spc="-67">
                <a:solidFill>
                  <a:srgbClr val="333333"/>
                </a:solidFill>
                <a:latin typeface="Intro Script"/>
                <a:ea typeface="Intro Script"/>
                <a:cs typeface="Intro Script"/>
                <a:sym typeface="Intro Script"/>
              </a:rPr>
              <a:t>Paul Broca y la afasia motora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3407822"/>
            <a:ext cx="11226357" cy="6484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2439" indent="-336219" lvl="1">
              <a:lnSpc>
                <a:spcPts val="4360"/>
              </a:lnSpc>
              <a:buFont typeface="Arial"/>
              <a:buChar char="•"/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Médico y antropólogo francés.</a:t>
            </a:r>
          </a:p>
          <a:p>
            <a:pPr algn="l" marL="672439" indent="-336219" lvl="1">
              <a:lnSpc>
                <a:spcPts val="4360"/>
              </a:lnSpc>
              <a:spcBef>
                <a:spcPct val="0"/>
              </a:spcBef>
              <a:buFont typeface="Arial"/>
              <a:buChar char="•"/>
            </a:pP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En 1861 presentó un caso fundamental: "Tan" (Louis Leborgne).</a:t>
            </a:r>
          </a:p>
          <a:p>
            <a:pPr algn="l" marL="672439" indent="-336219" lvl="1">
              <a:lnSpc>
                <a:spcPts val="4360"/>
              </a:lnSpc>
              <a:spcBef>
                <a:spcPct val="0"/>
              </a:spcBef>
              <a:buFont typeface="Arial"/>
              <a:buChar char="•"/>
            </a:pP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El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pac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iente solo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od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í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 decir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“t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an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”,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o co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mpre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dí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a e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l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en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ua</a:t>
            </a:r>
            <a:r>
              <a:rPr lang="en-US" sz="3114" spc="158" strike="noStrike" u="none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je</a:t>
            </a:r>
            <a:r>
              <a:rPr lang="en-US" sz="3114" spc="158">
                <a:solidFill>
                  <a:srgbClr val="381B3B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l" marL="672439" indent="-336219" lvl="1">
              <a:lnSpc>
                <a:spcPts val="4360"/>
              </a:lnSpc>
              <a:spcBef>
                <a:spcPct val="0"/>
              </a:spcBef>
              <a:buFont typeface="Arial"/>
              <a:buChar char="•"/>
            </a:pPr>
            <a:r>
              <a:rPr lang="en-US" sz="3114" i="true" spc="158" strike="noStrike" u="none">
                <a:solidFill>
                  <a:srgbClr val="381B3B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Lesión en el lóbulos frontal izquierdo, actualmente conocida como área de Broca (área 44 y 45 de Brodmann).</a:t>
            </a:r>
          </a:p>
          <a:p>
            <a:pPr algn="l">
              <a:lnSpc>
                <a:spcPts val="436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36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36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4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11069585" y="1834354"/>
            <a:ext cx="6189715" cy="7423946"/>
          </a:xfrm>
          <a:custGeom>
            <a:avLst/>
            <a:gdLst/>
            <a:ahLst/>
            <a:cxnLst/>
            <a:rect r="r" b="b" t="t" l="l"/>
            <a:pathLst>
              <a:path h="7423946" w="6189715">
                <a:moveTo>
                  <a:pt x="6189715" y="0"/>
                </a:moveTo>
                <a:lnTo>
                  <a:pt x="0" y="0"/>
                </a:lnTo>
                <a:lnTo>
                  <a:pt x="0" y="7423946"/>
                </a:lnTo>
                <a:lnTo>
                  <a:pt x="6189715" y="7423946"/>
                </a:lnTo>
                <a:lnTo>
                  <a:pt x="61897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DAGoF7cSZr4</dc:identifier>
  <dcterms:modified xsi:type="dcterms:W3CDTF">2011-08-01T06:04:30Z</dcterms:modified>
  <cp:revision>1</cp:revision>
  <dc:title>Presentación proyecto de psicología y salud mental ilustrativo doodle beis</dc:title>
</cp:coreProperties>
</file>