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1" r:id="rId1"/>
  </p:sldMasterIdLst>
  <p:sldIdLst>
    <p:sldId id="256" r:id="rId2"/>
    <p:sldId id="260" r:id="rId3"/>
    <p:sldId id="266" r:id="rId4"/>
    <p:sldId id="261" r:id="rId5"/>
    <p:sldId id="262" r:id="rId6"/>
    <p:sldId id="263" r:id="rId7"/>
    <p:sldId id="265" r:id="rId8"/>
    <p:sldId id="257" r:id="rId9"/>
    <p:sldId id="264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9" autoAdjust="0"/>
    <p:restoredTop sz="94660"/>
  </p:normalViewPr>
  <p:slideViewPr>
    <p:cSldViewPr snapToGrid="0">
      <p:cViewPr varScale="1">
        <p:scale>
          <a:sx n="57" d="100"/>
          <a:sy n="57" d="100"/>
        </p:scale>
        <p:origin x="5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343-0B63-422E-975C-CB5598502748}" type="datetimeFigureOut">
              <a:rPr lang="es-EC" smtClean="0"/>
              <a:t>16/06/2020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EBE-5EF1-4262-8BA8-860E2A2A8DB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430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343-0B63-422E-975C-CB5598502748}" type="datetimeFigureOut">
              <a:rPr lang="es-EC" smtClean="0"/>
              <a:t>16/06/2020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EBE-5EF1-4262-8BA8-860E2A2A8DB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507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343-0B63-422E-975C-CB5598502748}" type="datetimeFigureOut">
              <a:rPr lang="es-EC" smtClean="0"/>
              <a:t>16/06/2020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EBE-5EF1-4262-8BA8-860E2A2A8DB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0604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343-0B63-422E-975C-CB5598502748}" type="datetimeFigureOut">
              <a:rPr lang="es-EC" smtClean="0"/>
              <a:t>16/06/2020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EBE-5EF1-4262-8BA8-860E2A2A8DBF}" type="slidenum">
              <a:rPr lang="es-EC" smtClean="0"/>
              <a:t>‹Nº›</a:t>
            </a:fld>
            <a:endParaRPr lang="es-EC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134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343-0B63-422E-975C-CB5598502748}" type="datetimeFigureOut">
              <a:rPr lang="es-EC" smtClean="0"/>
              <a:t>16/06/2020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EBE-5EF1-4262-8BA8-860E2A2A8DB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5660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343-0B63-422E-975C-CB5598502748}" type="datetimeFigureOut">
              <a:rPr lang="es-EC" smtClean="0"/>
              <a:t>16/06/2020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EBE-5EF1-4262-8BA8-860E2A2A8DB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732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343-0B63-422E-975C-CB5598502748}" type="datetimeFigureOut">
              <a:rPr lang="es-EC" smtClean="0"/>
              <a:t>16/06/2020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EBE-5EF1-4262-8BA8-860E2A2A8DB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0929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343-0B63-422E-975C-CB5598502748}" type="datetimeFigureOut">
              <a:rPr lang="es-EC" smtClean="0"/>
              <a:t>16/06/2020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EBE-5EF1-4262-8BA8-860E2A2A8DB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627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343-0B63-422E-975C-CB5598502748}" type="datetimeFigureOut">
              <a:rPr lang="es-EC" smtClean="0"/>
              <a:t>16/06/2020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EBE-5EF1-4262-8BA8-860E2A2A8DB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348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343-0B63-422E-975C-CB5598502748}" type="datetimeFigureOut">
              <a:rPr lang="es-EC" smtClean="0"/>
              <a:t>16/06/2020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EBE-5EF1-4262-8BA8-860E2A2A8DB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588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343-0B63-422E-975C-CB5598502748}" type="datetimeFigureOut">
              <a:rPr lang="es-EC" smtClean="0"/>
              <a:t>16/06/2020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EBE-5EF1-4262-8BA8-860E2A2A8DB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673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343-0B63-422E-975C-CB5598502748}" type="datetimeFigureOut">
              <a:rPr lang="es-EC" smtClean="0"/>
              <a:t>16/06/2020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EBE-5EF1-4262-8BA8-860E2A2A8DB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475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343-0B63-422E-975C-CB5598502748}" type="datetimeFigureOut">
              <a:rPr lang="es-EC" smtClean="0"/>
              <a:t>16/06/2020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EBE-5EF1-4262-8BA8-860E2A2A8DB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175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343-0B63-422E-975C-CB5598502748}" type="datetimeFigureOut">
              <a:rPr lang="es-EC" smtClean="0"/>
              <a:t>16/06/2020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EBE-5EF1-4262-8BA8-860E2A2A8DB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964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343-0B63-422E-975C-CB5598502748}" type="datetimeFigureOut">
              <a:rPr lang="es-EC" smtClean="0"/>
              <a:t>16/06/2020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EBE-5EF1-4262-8BA8-860E2A2A8DB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64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343-0B63-422E-975C-CB5598502748}" type="datetimeFigureOut">
              <a:rPr lang="es-EC" smtClean="0"/>
              <a:t>16/06/2020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EBE-5EF1-4262-8BA8-860E2A2A8DB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913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343-0B63-422E-975C-CB5598502748}" type="datetimeFigureOut">
              <a:rPr lang="es-EC" smtClean="0"/>
              <a:t>16/06/2020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EBE-5EF1-4262-8BA8-860E2A2A8DB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47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EB0343-0B63-422E-975C-CB5598502748}" type="datetimeFigureOut">
              <a:rPr lang="es-EC" smtClean="0"/>
              <a:t>16/06/2020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B1E8EBE-5EF1-4262-8BA8-860E2A2A8DB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717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  <p:sldLayoutId id="214748400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4A16AED4-33F9-4A33-833A-0249DBC38A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="" xmlns:a16="http://schemas.microsoft.com/office/drawing/2014/main" id="{C3EB7CFD-35F7-4687-B451-87972F6798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de UNACH&quot;">
            <a:extLst>
              <a:ext uri="{FF2B5EF4-FFF2-40B4-BE49-F238E27FC236}">
                <a16:creationId xmlns="" xmlns:a16="http://schemas.microsoft.com/office/drawing/2014/main" id="{677601DA-7F9A-4BF8-9E6B-0336026DF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60" y="39753"/>
            <a:ext cx="2721063" cy="2883329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B1A384EE-210C-424E-87AB-27F678DB9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4943" y="3532917"/>
            <a:ext cx="4921842" cy="3285330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023B1484-2BFA-48CF-B5F4-320A2F94AD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D53E31EE-3B49-4B23-807E-581201796F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A54EAE-A344-43A9-B9FD-C1FA41956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3723" y="173312"/>
            <a:ext cx="7353436" cy="1502586"/>
          </a:xfrm>
        </p:spPr>
        <p:txBody>
          <a:bodyPr>
            <a:normAutofit/>
          </a:bodyPr>
          <a:lstStyle/>
          <a:p>
            <a: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 NACIONAL DE CHIMBORAZO</a:t>
            </a:r>
            <a:b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FACULTAD DE INGENIERÍA</a:t>
            </a:r>
            <a:b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CARRERA AGROINDUSTRIAL</a:t>
            </a:r>
            <a:b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400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F4A2CF7-52EA-4560-B554-2A8454515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751" y="3979413"/>
            <a:ext cx="5061051" cy="1806790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="" xmlns:a16="http://schemas.microsoft.com/office/drawing/2014/main" id="{1E7CBD4F-35A3-4BD9-B56C-7FB19A0B0F3C}"/>
              </a:ext>
            </a:extLst>
          </p:cNvPr>
          <p:cNvSpPr txBox="1">
            <a:spLocks/>
          </p:cNvSpPr>
          <p:nvPr/>
        </p:nvSpPr>
        <p:spPr>
          <a:xfrm>
            <a:off x="2550246" y="2307397"/>
            <a:ext cx="7175618" cy="1377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sz="80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aminoácidos</a:t>
            </a:r>
            <a:endParaRPr lang="es-MX" sz="8000" dirty="0">
              <a:solidFill>
                <a:schemeClr val="tx1"/>
              </a:solidFill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7602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1A1C2A7E-338D-4274-A88A-2870ECC0C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t="15256" r="8477" b="12463"/>
          <a:stretch/>
        </p:blipFill>
        <p:spPr bwMode="auto">
          <a:xfrm>
            <a:off x="0" y="2383436"/>
            <a:ext cx="5921114" cy="447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DABC7BAF-0BDC-452D-9B0A-A13529871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 t="3473" b="10725"/>
          <a:stretch/>
        </p:blipFill>
        <p:spPr bwMode="auto">
          <a:xfrm>
            <a:off x="5921114" y="-7495"/>
            <a:ext cx="6270885" cy="32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3">
            <a:extLst>
              <a:ext uri="{FF2B5EF4-FFF2-40B4-BE49-F238E27FC236}">
                <a16:creationId xmlns="" xmlns:a16="http://schemas.microsoft.com/office/drawing/2014/main" id="{9A9106E3-A8AC-41D8-A5F7-AE12C5471A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145" y="381000"/>
            <a:ext cx="4574825" cy="3048000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/>
              <a:t>nuestro cuerpo produce un aminoácido, aun cuando no lo obtengamos de los alimentos que consumimos.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73751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659197-13E6-4AAF-BFA8-00725E94E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415" y="266701"/>
            <a:ext cx="10364451" cy="647702"/>
          </a:xfrm>
        </p:spPr>
        <p:txBody>
          <a:bodyPr/>
          <a:lstStyle/>
          <a:p>
            <a:r>
              <a:rPr lang="es-MX" dirty="0"/>
              <a:t>Definición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7B64AAE-B193-4582-9E6E-888C6F2058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25880"/>
            <a:ext cx="10363826" cy="4465319"/>
          </a:xfrm>
        </p:spPr>
        <p:txBody>
          <a:bodyPr/>
          <a:lstStyle/>
          <a:p>
            <a:r>
              <a:rPr lang="es-MX" cap="none" dirty="0"/>
              <a:t>Compuestos orgánicos que se combinan para formar proteínas. Los aminoácidos y las proteínas son los pilares fundamentales de la vida.</a:t>
            </a:r>
          </a:p>
          <a:p>
            <a:r>
              <a:rPr lang="es-MX" dirty="0"/>
              <a:t>c</a:t>
            </a:r>
            <a:r>
              <a:rPr lang="es-MX" cap="none" dirty="0"/>
              <a:t>ompuestos sólidos, incoloros, cristalizables, de elevado punto de fusión (habitualmente por encima de los 200 </a:t>
            </a:r>
            <a:r>
              <a:rPr lang="es-MX" cap="none" dirty="0" err="1"/>
              <a:t>ºC</a:t>
            </a:r>
            <a:r>
              <a:rPr lang="es-MX" cap="none" dirty="0"/>
              <a:t>); solubles en agua, con actividad óptica y con un comportamiento anfótero.</a:t>
            </a:r>
          </a:p>
          <a:p>
            <a:r>
              <a:rPr lang="pt-BR" cap="none" dirty="0"/>
              <a:t>Biomoléculas formadas por (C) Carbono, (H) Hidrogeno, (O) </a:t>
            </a:r>
            <a:r>
              <a:rPr lang="pt-BR" cap="none" dirty="0" err="1"/>
              <a:t>Oxígeno</a:t>
            </a:r>
            <a:r>
              <a:rPr lang="pt-BR" cap="none" dirty="0"/>
              <a:t>, (S) </a:t>
            </a:r>
            <a:r>
              <a:rPr lang="pt-BR" cap="none" dirty="0" err="1"/>
              <a:t>Azufre</a:t>
            </a:r>
            <a:r>
              <a:rPr lang="pt-BR" cap="none" dirty="0"/>
              <a:t>, (N) </a:t>
            </a:r>
            <a:r>
              <a:rPr lang="pt-BR" cap="none" dirty="0" err="1"/>
              <a:t>Nitrógeno</a:t>
            </a:r>
            <a:endParaRPr lang="es-EC" cap="none" dirty="0"/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D3503EA5-0DE3-4031-ADC2-882B5D47F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0480"/>
            <a:ext cx="5388428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4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8F569C67-58F0-4217-B840-752F635B0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57500"/>
            <a:ext cx="5715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FA68DB-9973-4A68-89CA-7585B8EA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47507"/>
            <a:ext cx="10364451" cy="919294"/>
          </a:xfrm>
        </p:spPr>
        <p:txBody>
          <a:bodyPr/>
          <a:lstStyle/>
          <a:p>
            <a:r>
              <a:rPr lang="es-MX" dirty="0"/>
              <a:t>Presentes en alimentos como: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98EF80E-465E-44A5-8E94-FB722C41CD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66801"/>
            <a:ext cx="10363826" cy="5791199"/>
          </a:xfrm>
        </p:spPr>
        <p:txBody>
          <a:bodyPr>
            <a:normAutofit/>
          </a:bodyPr>
          <a:lstStyle/>
          <a:p>
            <a:r>
              <a:rPr lang="es-EC" dirty="0"/>
              <a:t>Ajo, Apio,  Berenjenas, Calabaza, Cebolla, Champiñones, Col, Espinacas, Lechuga, Patatas, Zanahoria, ETC.</a:t>
            </a:r>
          </a:p>
          <a:p>
            <a:pPr fontAlgn="base"/>
            <a:r>
              <a:rPr lang="es-MX" dirty="0"/>
              <a:t>Productos de soja</a:t>
            </a:r>
          </a:p>
          <a:p>
            <a:pPr fontAlgn="base"/>
            <a:r>
              <a:rPr lang="es-MX" dirty="0"/>
              <a:t>Huevo, en especial la clara.</a:t>
            </a:r>
          </a:p>
          <a:p>
            <a:pPr fontAlgn="base"/>
            <a:r>
              <a:rPr lang="es-MX" dirty="0"/>
              <a:t>Carnes y pescado (cerdo, pollo, ternera, atún, sardina) </a:t>
            </a:r>
          </a:p>
          <a:p>
            <a:pPr fontAlgn="base"/>
            <a:r>
              <a:rPr lang="es-MX" dirty="0"/>
              <a:t>Mariscos (cangrejo)</a:t>
            </a:r>
          </a:p>
          <a:p>
            <a:pPr fontAlgn="base"/>
            <a:r>
              <a:rPr lang="es-MX" dirty="0"/>
              <a:t>Lácteos (el queso y la leche en polvo)</a:t>
            </a:r>
          </a:p>
          <a:p>
            <a:pPr fontAlgn="base"/>
            <a:r>
              <a:rPr lang="es-MX" dirty="0"/>
              <a:t>Legumbres</a:t>
            </a:r>
          </a:p>
          <a:p>
            <a:pPr fontAlgn="base"/>
            <a:r>
              <a:rPr lang="es-MX" dirty="0"/>
              <a:t>Frutos secos (semillas de girasol)</a:t>
            </a:r>
          </a:p>
          <a:p>
            <a:pPr fontAlgn="base"/>
            <a:r>
              <a:rPr lang="es-MX" dirty="0"/>
              <a:t>Cereales (trigo, la cebada, la avena y el arroz)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664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E779DFAC-9210-4562-9374-1ECB372C8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8"/>
          <a:stretch/>
        </p:blipFill>
        <p:spPr bwMode="auto">
          <a:xfrm>
            <a:off x="6217133" y="3689640"/>
            <a:ext cx="5974867" cy="316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02EE582-7952-4ECD-A67C-24F2E856E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08" y="433136"/>
            <a:ext cx="10364451" cy="600682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Funciones de los aminoácidos en el organismo: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1A82E81-1DB6-4CF6-A221-3638C0D7DA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26" y="1373179"/>
            <a:ext cx="10363826" cy="3424107"/>
          </a:xfrm>
        </p:spPr>
        <p:txBody>
          <a:bodyPr>
            <a:normAutofit/>
          </a:bodyPr>
          <a:lstStyle/>
          <a:p>
            <a:r>
              <a:rPr lang="es-MX" dirty="0"/>
              <a:t>forman parte de las proteínas</a:t>
            </a:r>
          </a:p>
          <a:p>
            <a:r>
              <a:rPr lang="es-MX" dirty="0"/>
              <a:t>actúan como neurotransmisores o como precursores de neurotransmisores</a:t>
            </a:r>
          </a:p>
          <a:p>
            <a:r>
              <a:rPr lang="es-MX" dirty="0"/>
              <a:t>ayudan a minerales y vitaminas a cumplir correctamente su función</a:t>
            </a:r>
          </a:p>
          <a:p>
            <a:r>
              <a:rPr lang="es-MX" dirty="0"/>
              <a:t>algunos aportan energía al tejido muscular</a:t>
            </a:r>
          </a:p>
          <a:p>
            <a:r>
              <a:rPr lang="es-MX" dirty="0"/>
              <a:t>tratar traumas, infecciones y deficiencias de minerales o vitaminas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7293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22A1F095-40D4-4696-9718-1BDE047BF0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="" xmlns:a16="http://schemas.microsoft.com/office/drawing/2014/main" id="{71F83339-F5DE-41D0-9A16-69E711AFFE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retrazo en el crecimiento">
            <a:extLst>
              <a:ext uri="{FF2B5EF4-FFF2-40B4-BE49-F238E27FC236}">
                <a16:creationId xmlns="" xmlns:a16="http://schemas.microsoft.com/office/drawing/2014/main" id="{3A2C22A9-75E6-492F-A594-0E071D1A0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8" r="5818" b="-2"/>
          <a:stretch/>
        </p:blipFill>
        <p:spPr bwMode="auto">
          <a:xfrm>
            <a:off x="8121445" y="10"/>
            <a:ext cx="407055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39B4E11D-B0E0-4BFD-8D6A-E79C7F7953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048A57-1A50-469F-9449-309F4597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es-MX" b="1" dirty="0"/>
              <a:t>Deficiencia de aminoácidos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CB9F3D4-6F3D-44F8-B3D3-F50B320EFA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672887" cy="3424107"/>
          </a:xfrm>
        </p:spPr>
        <p:txBody>
          <a:bodyPr>
            <a:normAutofit/>
          </a:bodyPr>
          <a:lstStyle/>
          <a:p>
            <a:r>
              <a:rPr lang="es-MX" dirty="0"/>
              <a:t>deficiencia de proteínas vitales para el organismo</a:t>
            </a:r>
          </a:p>
          <a:p>
            <a:r>
              <a:rPr lang="es-MX" dirty="0"/>
              <a:t>problemas DE indigestión, </a:t>
            </a:r>
          </a:p>
          <a:p>
            <a:r>
              <a:rPr lang="es-MX" dirty="0"/>
              <a:t>PROBLEMA DE depresión o retraso en el crecimiento.</a:t>
            </a:r>
            <a:endParaRPr lang="es-EC" dirty="0"/>
          </a:p>
        </p:txBody>
      </p: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FEB8E36E-2282-452A-A9D7-E38288D1C8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14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7F1CA7B-DDE9-45B7-A588-D696C24E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304" y="0"/>
            <a:ext cx="10364451" cy="1596177"/>
          </a:xfrm>
        </p:spPr>
        <p:txBody>
          <a:bodyPr/>
          <a:lstStyle/>
          <a:p>
            <a:r>
              <a:rPr lang="es-MX" dirty="0"/>
              <a:t>CONSECUENCIAS de la deficiencia</a:t>
            </a:r>
            <a:endParaRPr lang="es-EC" dirty="0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04D0471-7FED-461A-8321-16F313259EB5}"/>
              </a:ext>
            </a:extLst>
          </p:cNvPr>
          <p:cNvSpPr/>
          <p:nvPr/>
        </p:nvSpPr>
        <p:spPr>
          <a:xfrm>
            <a:off x="185530" y="1056650"/>
            <a:ext cx="1182093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</a:rPr>
              <a:t>Debido a una dieta desequilibrada e inadecuada en proteínas:</a:t>
            </a:r>
          </a:p>
          <a:p>
            <a:r>
              <a:rPr lang="es-MX" dirty="0">
                <a:latin typeface="Arial" panose="020B0604020202020204" pitchFamily="34" charset="0"/>
              </a:rPr>
              <a:t>conducirá a padecer alguna enfermedad o trastorno.</a:t>
            </a:r>
            <a:br>
              <a:rPr lang="es-MX" dirty="0">
                <a:latin typeface="Arial" panose="020B0604020202020204" pitchFamily="34" charset="0"/>
              </a:rPr>
            </a:br>
            <a:r>
              <a:rPr lang="es-MX" dirty="0">
                <a:latin typeface="Arial" panose="020B0604020202020204" pitchFamily="34" charset="0"/>
              </a:rPr>
              <a:t>A pesar de tener una dieta adecuada, la deficiencia ocurre. Esa falta puede provocarse por:</a:t>
            </a:r>
          </a:p>
          <a:p>
            <a:r>
              <a:rPr lang="es-MX" dirty="0">
                <a:latin typeface="Arial" panose="020B0604020202020204" pitchFamily="34" charset="0"/>
              </a:rPr>
              <a:t/>
            </a:r>
            <a:br>
              <a:rPr lang="es-MX" dirty="0">
                <a:latin typeface="Arial" panose="020B0604020202020204" pitchFamily="34" charset="0"/>
              </a:rPr>
            </a:br>
            <a:endParaRPr lang="es-MX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</a:rPr>
              <a:t>Mala absorción de nutrientes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</a:rPr>
              <a:t>Infecciones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</a:rPr>
              <a:t>Traumas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</a:rPr>
              <a:t>Estrés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</a:rPr>
              <a:t>Consumo de drogas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</a:rPr>
              <a:t>Edad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</a:rPr>
              <a:t>Desequilibrio de otros nutrientes</a:t>
            </a:r>
          </a:p>
          <a:p>
            <a:r>
              <a:rPr lang="es-MX" dirty="0">
                <a:latin typeface="Arial" panose="020B0604020202020204" pitchFamily="34" charset="0"/>
              </a:rPr>
              <a:t/>
            </a:r>
            <a:br>
              <a:rPr lang="es-MX" dirty="0">
                <a:latin typeface="Arial" panose="020B0604020202020204" pitchFamily="34" charset="0"/>
              </a:rPr>
            </a:br>
            <a:endParaRPr lang="es-MX" dirty="0">
              <a:latin typeface="Arial" panose="020B0604020202020204" pitchFamily="34" charset="0"/>
            </a:endParaRPr>
          </a:p>
          <a:p>
            <a:endParaRPr lang="es-MX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Para que el amoníaco no se acumule, el hígado lo convierte en urea, compuesto de menor toxicidad y luego es filtrado por los riñones para finalmente ser excretado.</a:t>
            </a:r>
            <a:endParaRPr lang="es-MX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="" xmlns:a16="http://schemas.microsoft.com/office/drawing/2014/main" id="{D98346DB-BA38-404F-A69F-7F728415D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96" y="2133991"/>
            <a:ext cx="58102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1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45321381-A99B-4B24-B179-95C8EC5F3DA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95745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="" xmlns:a16="http://schemas.microsoft.com/office/drawing/2014/main" id="{2FB71DBC-FE9D-4441-BC4F-B667C2037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91" y="3433763"/>
            <a:ext cx="6114709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7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54D610EE-4F4B-4323-935C-EDC942765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797" r="1688" b="7671"/>
          <a:stretch/>
        </p:blipFill>
        <p:spPr bwMode="auto">
          <a:xfrm>
            <a:off x="1762540" y="1585645"/>
            <a:ext cx="9912626" cy="513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C9CDA7C-1FC4-4932-86C2-497387B038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192" y="157017"/>
            <a:ext cx="4574825" cy="5115338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/>
              <a:t>no los puede producir el cuerpo. En consecuencia, deben provenir de los alimentos.</a:t>
            </a:r>
          </a:p>
        </p:txBody>
      </p:sp>
    </p:spTree>
    <p:extLst>
      <p:ext uri="{BB962C8B-B14F-4D97-AF65-F5344CB8AC3E}">
        <p14:creationId xmlns:p14="http://schemas.microsoft.com/office/powerpoint/2010/main" val="82131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1642D9-C511-49FC-B119-EEB322205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01075"/>
            <a:ext cx="10364451" cy="865726"/>
          </a:xfrm>
        </p:spPr>
        <p:txBody>
          <a:bodyPr>
            <a:normAutofit/>
          </a:bodyPr>
          <a:lstStyle/>
          <a:p>
            <a:r>
              <a:rPr lang="es-EC" dirty="0"/>
              <a:t>Carencias de aminoácidos esenciales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92D4F9B-B822-4847-AC60-ED60B8A81F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05948"/>
            <a:ext cx="10363826" cy="4585251"/>
          </a:xfrm>
        </p:spPr>
        <p:txBody>
          <a:bodyPr>
            <a:normAutofit/>
          </a:bodyPr>
          <a:lstStyle/>
          <a:p>
            <a:r>
              <a:rPr lang="es-EC" dirty="0"/>
              <a:t>Leucina</a:t>
            </a:r>
          </a:p>
          <a:p>
            <a:pPr marL="0" indent="0">
              <a:buNone/>
            </a:pPr>
            <a:r>
              <a:rPr lang="es-EC" dirty="0"/>
              <a:t>Trastornos mentales y físicos y </a:t>
            </a:r>
            <a:r>
              <a:rPr lang="es-EC" dirty="0" err="1"/>
              <a:t>Hiperinsulemia</a:t>
            </a:r>
            <a:endParaRPr lang="es-EC" dirty="0"/>
          </a:p>
          <a:p>
            <a:r>
              <a:rPr lang="es-EC" dirty="0"/>
              <a:t>Triptófano</a:t>
            </a:r>
          </a:p>
          <a:p>
            <a:pPr marL="0" indent="0">
              <a:buNone/>
            </a:pPr>
            <a:r>
              <a:rPr lang="es-EC" dirty="0"/>
              <a:t>Dermatitis, Diarrea y Demencia.</a:t>
            </a:r>
            <a:endParaRPr lang="es-MX" dirty="0"/>
          </a:p>
          <a:p>
            <a:r>
              <a:rPr lang="es-MX" dirty="0"/>
              <a:t>Lisina</a:t>
            </a:r>
          </a:p>
          <a:p>
            <a:pPr marL="0" indent="0">
              <a:buNone/>
            </a:pPr>
            <a:r>
              <a:rPr lang="es-MX" dirty="0"/>
              <a:t>Anemia, Ojos inyectados en sangre, Trastornos enzimáticos y Pérdida de cabello.</a:t>
            </a:r>
            <a:endParaRPr lang="es-EC" dirty="0"/>
          </a:p>
          <a:p>
            <a:r>
              <a:rPr lang="es-MX" dirty="0"/>
              <a:t>Histidina</a:t>
            </a:r>
          </a:p>
          <a:p>
            <a:pPr marL="0" indent="0">
              <a:buNone/>
            </a:pPr>
            <a:r>
              <a:rPr lang="es-MX" dirty="0"/>
              <a:t>Puede provocar dolores en las articulaciones óseas.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71412330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345</Words>
  <Application>Microsoft Office PowerPoint</Application>
  <PresentationFormat>Panorámica</PresentationFormat>
  <Paragraphs>52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Tw Cen MT</vt:lpstr>
      <vt:lpstr>Gota</vt:lpstr>
      <vt:lpstr>UNIVERSIDAD NACIONAL DE CHIMBORAZO FACULTAD DE INGENIERÍA CARRERA AGROINDUSTRIAL </vt:lpstr>
      <vt:lpstr>Definición </vt:lpstr>
      <vt:lpstr>Presentes en alimentos como: </vt:lpstr>
      <vt:lpstr>Funciones de los aminoácidos en el organismo:</vt:lpstr>
      <vt:lpstr>Deficiencia de aminoácidos</vt:lpstr>
      <vt:lpstr>CONSECUENCIAS de la deficiencia</vt:lpstr>
      <vt:lpstr>Presentación de PowerPoint</vt:lpstr>
      <vt:lpstr>Presentación de PowerPoint</vt:lpstr>
      <vt:lpstr>Carencias de aminoácidos esenciales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NACIONAL DE CHIMBORAZO FACULTAD DE INGENIERÍA CARRERA AGROINDUSTRIAL MATEMÁTICAS III</dc:title>
  <dc:creator>Marylin Yanacallo</dc:creator>
  <cp:lastModifiedBy>SilviaTorres</cp:lastModifiedBy>
  <cp:revision>2</cp:revision>
  <dcterms:created xsi:type="dcterms:W3CDTF">2020-02-06T05:40:10Z</dcterms:created>
  <dcterms:modified xsi:type="dcterms:W3CDTF">2020-06-16T16:44:51Z</dcterms:modified>
</cp:coreProperties>
</file>