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3" r:id="rId6"/>
    <p:sldId id="260" r:id="rId7"/>
    <p:sldId id="262" r:id="rId8"/>
    <p:sldId id="264" r:id="rId9"/>
    <p:sldId id="265" r:id="rId10"/>
    <p:sldId id="266" r:id="rId11"/>
    <p:sldId id="267" r:id="rId1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06" autoAdjust="0"/>
    <p:restoredTop sz="94660"/>
  </p:normalViewPr>
  <p:slideViewPr>
    <p:cSldViewPr snapToGrid="0">
      <p:cViewPr varScale="1">
        <p:scale>
          <a:sx n="73" d="100"/>
          <a:sy n="73" d="100"/>
        </p:scale>
        <p:origin x="63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25BEE569-9DF7-46E2-A750-7F8A103116BB}" type="datetimeFigureOut">
              <a:rPr lang="es-MX" smtClean="0"/>
              <a:t>03/01/2021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1A1E1C82-1E90-4543-88B5-93DD755913C4}" type="slidenum">
              <a:rPr lang="es-MX" smtClean="0"/>
              <a:t>‹Nº›</a:t>
            </a:fld>
            <a:endParaRPr lang="es-MX"/>
          </a:p>
        </p:txBody>
      </p:sp>
    </p:spTree>
    <p:extLst>
      <p:ext uri="{BB962C8B-B14F-4D97-AF65-F5344CB8AC3E}">
        <p14:creationId xmlns:p14="http://schemas.microsoft.com/office/powerpoint/2010/main" val="658594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25BEE569-9DF7-46E2-A750-7F8A103116BB}" type="datetimeFigureOut">
              <a:rPr lang="es-MX" smtClean="0"/>
              <a:t>03/01/2021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1A1E1C82-1E90-4543-88B5-93DD755913C4}" type="slidenum">
              <a:rPr lang="es-MX" smtClean="0"/>
              <a:t>‹Nº›</a:t>
            </a:fld>
            <a:endParaRPr lang="es-MX"/>
          </a:p>
        </p:txBody>
      </p:sp>
    </p:spTree>
    <p:extLst>
      <p:ext uri="{BB962C8B-B14F-4D97-AF65-F5344CB8AC3E}">
        <p14:creationId xmlns:p14="http://schemas.microsoft.com/office/powerpoint/2010/main" val="2592863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25BEE569-9DF7-46E2-A750-7F8A103116BB}" type="datetimeFigureOut">
              <a:rPr lang="es-MX" smtClean="0"/>
              <a:t>03/01/2021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1A1E1C82-1E90-4543-88B5-93DD755913C4}" type="slidenum">
              <a:rPr lang="es-MX" smtClean="0"/>
              <a:t>‹Nº›</a:t>
            </a:fld>
            <a:endParaRPr lang="es-MX"/>
          </a:p>
        </p:txBody>
      </p:sp>
    </p:spTree>
    <p:extLst>
      <p:ext uri="{BB962C8B-B14F-4D97-AF65-F5344CB8AC3E}">
        <p14:creationId xmlns:p14="http://schemas.microsoft.com/office/powerpoint/2010/main" val="4063365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25BEE569-9DF7-46E2-A750-7F8A103116BB}" type="datetimeFigureOut">
              <a:rPr lang="es-MX" smtClean="0"/>
              <a:t>03/01/2021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1A1E1C82-1E90-4543-88B5-93DD755913C4}" type="slidenum">
              <a:rPr lang="es-MX" smtClean="0"/>
              <a:t>‹Nº›</a:t>
            </a:fld>
            <a:endParaRPr lang="es-MX"/>
          </a:p>
        </p:txBody>
      </p:sp>
    </p:spTree>
    <p:extLst>
      <p:ext uri="{BB962C8B-B14F-4D97-AF65-F5344CB8AC3E}">
        <p14:creationId xmlns:p14="http://schemas.microsoft.com/office/powerpoint/2010/main" val="3158012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25BEE569-9DF7-46E2-A750-7F8A103116BB}" type="datetimeFigureOut">
              <a:rPr lang="es-MX" smtClean="0"/>
              <a:t>03/01/2021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1A1E1C82-1E90-4543-88B5-93DD755913C4}" type="slidenum">
              <a:rPr lang="es-MX" smtClean="0"/>
              <a:t>‹Nº›</a:t>
            </a:fld>
            <a:endParaRPr lang="es-MX"/>
          </a:p>
        </p:txBody>
      </p:sp>
    </p:spTree>
    <p:extLst>
      <p:ext uri="{BB962C8B-B14F-4D97-AF65-F5344CB8AC3E}">
        <p14:creationId xmlns:p14="http://schemas.microsoft.com/office/powerpoint/2010/main" val="2234700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25BEE569-9DF7-46E2-A750-7F8A103116BB}" type="datetimeFigureOut">
              <a:rPr lang="es-MX" smtClean="0"/>
              <a:t>03/01/2021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1A1E1C82-1E90-4543-88B5-93DD755913C4}" type="slidenum">
              <a:rPr lang="es-MX" smtClean="0"/>
              <a:t>‹Nº›</a:t>
            </a:fld>
            <a:endParaRPr lang="es-MX"/>
          </a:p>
        </p:txBody>
      </p:sp>
    </p:spTree>
    <p:extLst>
      <p:ext uri="{BB962C8B-B14F-4D97-AF65-F5344CB8AC3E}">
        <p14:creationId xmlns:p14="http://schemas.microsoft.com/office/powerpoint/2010/main" val="4151523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25BEE569-9DF7-46E2-A750-7F8A103116BB}" type="datetimeFigureOut">
              <a:rPr lang="es-MX" smtClean="0"/>
              <a:t>03/01/2021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1A1E1C82-1E90-4543-88B5-93DD755913C4}" type="slidenum">
              <a:rPr lang="es-MX" smtClean="0"/>
              <a:t>‹Nº›</a:t>
            </a:fld>
            <a:endParaRPr lang="es-MX"/>
          </a:p>
        </p:txBody>
      </p:sp>
    </p:spTree>
    <p:extLst>
      <p:ext uri="{BB962C8B-B14F-4D97-AF65-F5344CB8AC3E}">
        <p14:creationId xmlns:p14="http://schemas.microsoft.com/office/powerpoint/2010/main" val="1906747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25BEE569-9DF7-46E2-A750-7F8A103116BB}" type="datetimeFigureOut">
              <a:rPr lang="es-MX" smtClean="0"/>
              <a:t>03/01/2021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1A1E1C82-1E90-4543-88B5-93DD755913C4}" type="slidenum">
              <a:rPr lang="es-MX" smtClean="0"/>
              <a:t>‹Nº›</a:t>
            </a:fld>
            <a:endParaRPr lang="es-MX"/>
          </a:p>
        </p:txBody>
      </p:sp>
    </p:spTree>
    <p:extLst>
      <p:ext uri="{BB962C8B-B14F-4D97-AF65-F5344CB8AC3E}">
        <p14:creationId xmlns:p14="http://schemas.microsoft.com/office/powerpoint/2010/main" val="786569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25BEE569-9DF7-46E2-A750-7F8A103116BB}" type="datetimeFigureOut">
              <a:rPr lang="es-MX" smtClean="0"/>
              <a:t>03/01/2021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1A1E1C82-1E90-4543-88B5-93DD755913C4}" type="slidenum">
              <a:rPr lang="es-MX" smtClean="0"/>
              <a:t>‹Nº›</a:t>
            </a:fld>
            <a:endParaRPr lang="es-MX"/>
          </a:p>
        </p:txBody>
      </p:sp>
    </p:spTree>
    <p:extLst>
      <p:ext uri="{BB962C8B-B14F-4D97-AF65-F5344CB8AC3E}">
        <p14:creationId xmlns:p14="http://schemas.microsoft.com/office/powerpoint/2010/main" val="3964715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25BEE569-9DF7-46E2-A750-7F8A103116BB}" type="datetimeFigureOut">
              <a:rPr lang="es-MX" smtClean="0"/>
              <a:t>03/01/2021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1A1E1C82-1E90-4543-88B5-93DD755913C4}" type="slidenum">
              <a:rPr lang="es-MX" smtClean="0"/>
              <a:t>‹Nº›</a:t>
            </a:fld>
            <a:endParaRPr lang="es-MX"/>
          </a:p>
        </p:txBody>
      </p:sp>
    </p:spTree>
    <p:extLst>
      <p:ext uri="{BB962C8B-B14F-4D97-AF65-F5344CB8AC3E}">
        <p14:creationId xmlns:p14="http://schemas.microsoft.com/office/powerpoint/2010/main" val="893147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25BEE569-9DF7-46E2-A750-7F8A103116BB}" type="datetimeFigureOut">
              <a:rPr lang="es-MX" smtClean="0"/>
              <a:t>03/01/2021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1A1E1C82-1E90-4543-88B5-93DD755913C4}" type="slidenum">
              <a:rPr lang="es-MX" smtClean="0"/>
              <a:t>‹Nº›</a:t>
            </a:fld>
            <a:endParaRPr lang="es-MX"/>
          </a:p>
        </p:txBody>
      </p:sp>
    </p:spTree>
    <p:extLst>
      <p:ext uri="{BB962C8B-B14F-4D97-AF65-F5344CB8AC3E}">
        <p14:creationId xmlns:p14="http://schemas.microsoft.com/office/powerpoint/2010/main" val="3340616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BEE569-9DF7-46E2-A750-7F8A103116BB}" type="datetimeFigureOut">
              <a:rPr lang="es-MX" smtClean="0"/>
              <a:t>03/01/2021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1E1C82-1E90-4543-88B5-93DD755913C4}" type="slidenum">
              <a:rPr lang="es-MX" smtClean="0"/>
              <a:t>‹Nº›</a:t>
            </a:fld>
            <a:endParaRPr lang="es-MX"/>
          </a:p>
        </p:txBody>
      </p:sp>
    </p:spTree>
    <p:extLst>
      <p:ext uri="{BB962C8B-B14F-4D97-AF65-F5344CB8AC3E}">
        <p14:creationId xmlns:p14="http://schemas.microsoft.com/office/powerpoint/2010/main" val="11853084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a:bodyPr>
          <a:lstStyle/>
          <a:p>
            <a:pPr algn="ctr"/>
            <a:r>
              <a:rPr lang="es-MX" sz="4800" b="1" dirty="0" smtClean="0"/>
              <a:t>LA MEMORIA </a:t>
            </a:r>
            <a:endParaRPr lang="es-MX" sz="4800" b="1" dirty="0"/>
          </a:p>
        </p:txBody>
      </p:sp>
      <p:pic>
        <p:nvPicPr>
          <p:cNvPr id="1026" name="Picture 2" descr="Cómo funciona la memoria?"/>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32496" y="1825625"/>
            <a:ext cx="6527007"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66820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es-MX" b="1" dirty="0" smtClean="0"/>
              <a:t>Almacenamiento</a:t>
            </a:r>
            <a:r>
              <a:rPr lang="es-MX" dirty="0" smtClean="0"/>
              <a:t/>
            </a:r>
            <a:br>
              <a:rPr lang="es-MX" dirty="0" smtClean="0"/>
            </a:br>
            <a:endParaRPr lang="es-MX" dirty="0"/>
          </a:p>
        </p:txBody>
      </p:sp>
      <p:sp>
        <p:nvSpPr>
          <p:cNvPr id="5" name="Marcador de contenido 4"/>
          <p:cNvSpPr>
            <a:spLocks noGrp="1"/>
          </p:cNvSpPr>
          <p:nvPr>
            <p:ph idx="1"/>
          </p:nvPr>
        </p:nvSpPr>
        <p:spPr>
          <a:xfrm>
            <a:off x="838200" y="1397726"/>
            <a:ext cx="10515600" cy="4779237"/>
          </a:xfrm>
        </p:spPr>
        <p:txBody>
          <a:bodyPr>
            <a:normAutofit fontScale="85000" lnSpcReduction="10000"/>
          </a:bodyPr>
          <a:lstStyle/>
          <a:p>
            <a:pPr marL="0" indent="0">
              <a:buNone/>
            </a:pPr>
            <a:endParaRPr lang="es-MX" dirty="0" smtClean="0"/>
          </a:p>
          <a:p>
            <a:pPr marL="0" indent="0" algn="just">
              <a:buNone/>
            </a:pPr>
            <a:r>
              <a:rPr lang="es-MX" dirty="0" smtClean="0"/>
              <a:t>De la memoria sensorial, la información que se ha considerado lo suficientemente relevante pasa a la memoria de trabajo. Una vez allí la nueva información se almacena temporalmente y se combina con la información ya existente en la memoria a largo plazo.</a:t>
            </a:r>
          </a:p>
          <a:p>
            <a:pPr marL="0" indent="0" algn="just">
              <a:buNone/>
            </a:pPr>
            <a:r>
              <a:rPr lang="es-MX" dirty="0" smtClean="0"/>
              <a:t>Cuanto más se repita una información más probabilidades hay que pase de la memoria a corto plazo a la memoria a largo plazo.</a:t>
            </a:r>
          </a:p>
          <a:p>
            <a:pPr marL="0" indent="0" algn="just">
              <a:buNone/>
            </a:pPr>
            <a:r>
              <a:rPr lang="es-MX" dirty="0" smtClean="0"/>
              <a:t> La información se encuentra organizada en imágenes, redes semánticas o esquemas.</a:t>
            </a:r>
          </a:p>
          <a:p>
            <a:pPr lvl="0" algn="just"/>
            <a:r>
              <a:rPr lang="es-MX" b="1" dirty="0" smtClean="0"/>
              <a:t>Redes semánticas.</a:t>
            </a:r>
            <a:r>
              <a:rPr lang="es-MX" dirty="0" smtClean="0"/>
              <a:t> Es un conjunto de unidades que se encuentran relacionadas por su significado y que se encuentran organizadas de forma jerárquica.</a:t>
            </a:r>
          </a:p>
          <a:p>
            <a:pPr lvl="0" algn="just"/>
            <a:r>
              <a:rPr lang="es-MX" b="1" dirty="0" smtClean="0"/>
              <a:t>Esquemas</a:t>
            </a:r>
            <a:r>
              <a:rPr lang="es-MX" dirty="0" smtClean="0"/>
              <a:t>. Contienen una gran cantidad de información organizada por temas y constituyen modelos que describen situaciones o informaciones concretas.</a:t>
            </a:r>
          </a:p>
          <a:p>
            <a:endParaRPr lang="es-MX" dirty="0"/>
          </a:p>
        </p:txBody>
      </p:sp>
      <p:pic>
        <p:nvPicPr>
          <p:cNvPr id="11266" name="Picture 2" descr="Por qué es tan difícil sacar de la imaginación? Aquí está cómo hacerlo! /  Diseño e ilustración | Desarrollo de sitios web, juegos de ordenador y  aplicaciones móvil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236742"/>
            <a:ext cx="5676900" cy="1289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957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1" dirty="0" smtClean="0"/>
              <a:t>Recuperación</a:t>
            </a:r>
            <a:r>
              <a:rPr lang="es-MX" dirty="0" smtClean="0"/>
              <a:t/>
            </a:r>
            <a:br>
              <a:rPr lang="es-MX" dirty="0" smtClean="0"/>
            </a:br>
            <a:endParaRPr lang="es-MX" dirty="0"/>
          </a:p>
        </p:txBody>
      </p:sp>
      <p:sp>
        <p:nvSpPr>
          <p:cNvPr id="3" name="Marcador de contenido 2"/>
          <p:cNvSpPr>
            <a:spLocks noGrp="1"/>
          </p:cNvSpPr>
          <p:nvPr>
            <p:ph idx="1"/>
          </p:nvPr>
        </p:nvSpPr>
        <p:spPr>
          <a:xfrm>
            <a:off x="838200" y="1485991"/>
            <a:ext cx="10515600" cy="4351338"/>
          </a:xfrm>
        </p:spPr>
        <p:txBody>
          <a:bodyPr>
            <a:normAutofit lnSpcReduction="10000"/>
          </a:bodyPr>
          <a:lstStyle/>
          <a:p>
            <a:r>
              <a:rPr lang="es-MX" dirty="0" smtClean="0"/>
              <a:t>Esta nueva información se integra de forma coherente con la que ya tenemos almacenada en nuestra memoria. </a:t>
            </a:r>
          </a:p>
          <a:p>
            <a:pPr marL="0" indent="0">
              <a:buNone/>
            </a:pPr>
            <a:endParaRPr lang="es-MX" dirty="0" smtClean="0"/>
          </a:p>
          <a:p>
            <a:r>
              <a:rPr lang="es-MX" dirty="0" smtClean="0"/>
              <a:t>Resulta más fácil también recordar una información bien organizada. </a:t>
            </a:r>
          </a:p>
          <a:p>
            <a:endParaRPr lang="es-MX" dirty="0"/>
          </a:p>
          <a:p>
            <a:r>
              <a:rPr lang="es-MX" dirty="0" smtClean="0"/>
              <a:t>Otro factor importante en el proceso de recuperación de los conceptos almacenados es el contexto. </a:t>
            </a:r>
          </a:p>
          <a:p>
            <a:endParaRPr lang="es-MX" dirty="0" smtClean="0"/>
          </a:p>
          <a:p>
            <a:r>
              <a:rPr lang="es-MX" dirty="0" smtClean="0"/>
              <a:t>Ya que no solo se almacena la información en sí sino también el contexto físico y emocional. </a:t>
            </a:r>
            <a:endParaRPr lang="es-MX" dirty="0"/>
          </a:p>
        </p:txBody>
      </p:sp>
      <p:pic>
        <p:nvPicPr>
          <p:cNvPr id="10242" name="Picture 2" descr="Por qué es tan difícil sacar de la imaginación? Aquí está cómo hacerlo! /  Diseño e ilustración | Desarrollo de sitios web, juegos de ordenador y  aplicaciones móvil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34307" y="235130"/>
            <a:ext cx="4703807" cy="10972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411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4"/>
          <p:cNvSpPr>
            <a:spLocks noGrp="1"/>
          </p:cNvSpPr>
          <p:nvPr>
            <p:ph idx="1"/>
          </p:nvPr>
        </p:nvSpPr>
        <p:spPr>
          <a:xfrm>
            <a:off x="682625" y="2220671"/>
            <a:ext cx="10515600" cy="4245851"/>
          </a:xfrm>
        </p:spPr>
        <p:txBody>
          <a:bodyPr/>
          <a:lstStyle/>
          <a:p>
            <a:pPr marL="0" indent="0" algn="just">
              <a:buNone/>
            </a:pPr>
            <a:r>
              <a:rPr lang="es-MX" sz="3600" dirty="0"/>
              <a:t>La memoria es algo </a:t>
            </a:r>
            <a:r>
              <a:rPr lang="es-MX" sz="3600" b="1" dirty="0"/>
              <a:t>más complejo que un simple proceso mental</a:t>
            </a:r>
            <a:r>
              <a:rPr lang="es-MX" sz="3600" dirty="0"/>
              <a:t>. A grandes rasgos se podría decir que se encarga de la codificación, almacenamiento y recuperación de la información.</a:t>
            </a:r>
          </a:p>
          <a:p>
            <a:endParaRPr lang="es-MX" dirty="0"/>
          </a:p>
        </p:txBody>
      </p:sp>
      <p:pic>
        <p:nvPicPr>
          <p:cNvPr id="2050" name="Picture 2" descr="https://www.uned.ac.cr/acontecer/images/stories/Vicerrectora_Investigacin/ment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2286" y="4217352"/>
            <a:ext cx="4267200" cy="2249170"/>
          </a:xfrm>
          <a:prstGeom prst="rect">
            <a:avLst/>
          </a:prstGeom>
          <a:noFill/>
          <a:extLst>
            <a:ext uri="{909E8E84-426E-40DD-AFC4-6F175D3DCCD1}">
              <a14:hiddenFill xmlns:a14="http://schemas.microsoft.com/office/drawing/2010/main">
                <a:solidFill>
                  <a:srgbClr val="FFFFFF"/>
                </a:solidFill>
              </a14:hiddenFill>
            </a:ext>
          </a:extLst>
        </p:spPr>
      </p:pic>
      <p:sp>
        <p:nvSpPr>
          <p:cNvPr id="4" name="Título 3"/>
          <p:cNvSpPr>
            <a:spLocks noGrp="1"/>
          </p:cNvSpPr>
          <p:nvPr>
            <p:ph type="title"/>
          </p:nvPr>
        </p:nvSpPr>
        <p:spPr/>
        <p:txBody>
          <a:bodyPr/>
          <a:lstStyle/>
          <a:p>
            <a:r>
              <a:rPr lang="es-MX" b="1" dirty="0"/>
              <a:t>¿Qué es la memoria?</a:t>
            </a:r>
            <a:r>
              <a:rPr lang="es-MX" dirty="0"/>
              <a:t/>
            </a:r>
            <a:br>
              <a:rPr lang="es-MX" dirty="0"/>
            </a:br>
            <a:endParaRPr lang="es-MX" dirty="0"/>
          </a:p>
        </p:txBody>
      </p:sp>
    </p:spTree>
    <p:extLst>
      <p:ext uri="{BB962C8B-B14F-4D97-AF65-F5344CB8AC3E}">
        <p14:creationId xmlns:p14="http://schemas.microsoft.com/office/powerpoint/2010/main" val="1382390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862150" y="1384663"/>
            <a:ext cx="10267404" cy="3554819"/>
          </a:xfrm>
          <a:prstGeom prst="rect">
            <a:avLst/>
          </a:prstGeom>
        </p:spPr>
        <p:txBody>
          <a:bodyPr wrap="square">
            <a:spAutoFit/>
          </a:bodyPr>
          <a:lstStyle/>
          <a:p>
            <a:pPr algn="just">
              <a:lnSpc>
                <a:spcPts val="1950"/>
              </a:lnSpc>
              <a:spcBef>
                <a:spcPts val="1125"/>
              </a:spcBef>
              <a:spcAft>
                <a:spcPts val="1125"/>
              </a:spcAft>
            </a:pPr>
            <a:r>
              <a:rPr lang="es-MX" sz="2400" dirty="0">
                <a:latin typeface="Times New Roman" panose="02020603050405020304" pitchFamily="18" charset="0"/>
                <a:ea typeface="Times New Roman" panose="02020603050405020304" pitchFamily="18" charset="0"/>
                <a:cs typeface="Times New Roman" panose="02020603050405020304" pitchFamily="18" charset="0"/>
              </a:rPr>
              <a:t>Hablamos de un proceso mental que es clave para el aprendizaje y por tanto vital para la adaptación del ser humano. </a:t>
            </a:r>
            <a:endParaRPr lang="es-MX" sz="24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ts val="1950"/>
              </a:lnSpc>
              <a:spcBef>
                <a:spcPts val="1125"/>
              </a:spcBef>
              <a:spcAft>
                <a:spcPts val="1125"/>
              </a:spcAft>
            </a:pPr>
            <a:endParaRPr lang="es-MX" sz="24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ts val="1950"/>
              </a:lnSpc>
              <a:spcBef>
                <a:spcPts val="1125"/>
              </a:spcBef>
              <a:spcAft>
                <a:spcPts val="1125"/>
              </a:spcAft>
            </a:pPr>
            <a:endParaRPr lang="es-MX" sz="24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ts val="1950"/>
              </a:lnSpc>
              <a:spcBef>
                <a:spcPts val="1125"/>
              </a:spcBef>
              <a:spcAft>
                <a:spcPts val="1125"/>
              </a:spcAft>
            </a:pPr>
            <a:endParaRPr lang="es-MX" sz="24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ts val="1950"/>
              </a:lnSpc>
              <a:spcBef>
                <a:spcPts val="1125"/>
              </a:spcBef>
              <a:spcAft>
                <a:spcPts val="1125"/>
              </a:spcAft>
            </a:pPr>
            <a:endParaRPr lang="es-MX" sz="24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ts val="1950"/>
              </a:lnSpc>
              <a:spcBef>
                <a:spcPts val="1125"/>
              </a:spcBef>
              <a:spcAft>
                <a:spcPts val="1125"/>
              </a:spcAft>
            </a:pPr>
            <a:r>
              <a:rPr lang="es-MX" sz="2400" dirty="0" smtClean="0">
                <a:latin typeface="Times New Roman" panose="02020603050405020304" pitchFamily="18" charset="0"/>
                <a:ea typeface="Times New Roman" panose="02020603050405020304" pitchFamily="18" charset="0"/>
                <a:cs typeface="Times New Roman" panose="02020603050405020304" pitchFamily="18" charset="0"/>
              </a:rPr>
              <a:t>La </a:t>
            </a:r>
            <a:r>
              <a:rPr lang="es-MX" sz="2400" dirty="0">
                <a:latin typeface="Times New Roman" panose="02020603050405020304" pitchFamily="18" charset="0"/>
                <a:ea typeface="Times New Roman" panose="02020603050405020304" pitchFamily="18" charset="0"/>
                <a:cs typeface="Times New Roman" panose="02020603050405020304" pitchFamily="18" charset="0"/>
              </a:rPr>
              <a:t>capacidad de aprender y de recordar lo aprendido nos hace entre otras cosas poder tener una mayor adaptación social.</a:t>
            </a:r>
            <a:endParaRPr lang="es-MX"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Marcador de contenido 4"/>
          <p:cNvSpPr txBox="1">
            <a:spLocks/>
          </p:cNvSpPr>
          <p:nvPr/>
        </p:nvSpPr>
        <p:spPr>
          <a:xfrm>
            <a:off x="3687082" y="5003059"/>
            <a:ext cx="10515600" cy="424585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MX" dirty="0"/>
          </a:p>
        </p:txBody>
      </p:sp>
      <p:pic>
        <p:nvPicPr>
          <p:cNvPr id="8" name="Picture 2" descr="https://www.uned.ac.cr/acontecer/images/stories/Vicerrectora_Investigacin/ment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04457" y="2022928"/>
            <a:ext cx="4267200" cy="22491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667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0" y="365125"/>
            <a:ext cx="10515600" cy="1325563"/>
          </a:xfrm>
        </p:spPr>
        <p:txBody>
          <a:bodyPr>
            <a:normAutofit/>
          </a:bodyPr>
          <a:lstStyle/>
          <a:p>
            <a:pPr algn="ctr"/>
            <a:r>
              <a:rPr lang="es-MX" b="1" dirty="0"/>
              <a:t>Tipos de memoria</a:t>
            </a:r>
            <a:endParaRPr lang="es-MX" dirty="0"/>
          </a:p>
        </p:txBody>
      </p:sp>
      <p:sp>
        <p:nvSpPr>
          <p:cNvPr id="3" name="Marcador de contenido 2"/>
          <p:cNvSpPr>
            <a:spLocks noGrp="1"/>
          </p:cNvSpPr>
          <p:nvPr>
            <p:ph idx="4294967295"/>
          </p:nvPr>
        </p:nvSpPr>
        <p:spPr>
          <a:xfrm>
            <a:off x="940526" y="1825625"/>
            <a:ext cx="8438605" cy="4351338"/>
          </a:xfrm>
        </p:spPr>
        <p:txBody>
          <a:bodyPr>
            <a:normAutofit/>
          </a:bodyPr>
          <a:lstStyle/>
          <a:p>
            <a:pPr lvl="0">
              <a:buFont typeface="Wingdings" panose="05000000000000000000" pitchFamily="2" charset="2"/>
              <a:buChar char="Ø"/>
            </a:pPr>
            <a:r>
              <a:rPr lang="es-MX" sz="3600" i="1" dirty="0"/>
              <a:t>Memoria </a:t>
            </a:r>
            <a:r>
              <a:rPr lang="es-MX" sz="3600" i="1" dirty="0" smtClean="0"/>
              <a:t>sensorial</a:t>
            </a:r>
          </a:p>
          <a:p>
            <a:pPr lvl="0">
              <a:buFont typeface="Wingdings" panose="05000000000000000000" pitchFamily="2" charset="2"/>
              <a:buChar char="Ø"/>
            </a:pPr>
            <a:endParaRPr lang="es-MX" sz="3600" i="1" dirty="0" smtClean="0"/>
          </a:p>
          <a:p>
            <a:pPr lvl="0">
              <a:buFont typeface="Wingdings" panose="05000000000000000000" pitchFamily="2" charset="2"/>
              <a:buChar char="Ø"/>
            </a:pPr>
            <a:r>
              <a:rPr lang="es-MX" sz="3600" i="1" dirty="0" smtClean="0"/>
              <a:t>Memoria a corto plazo</a:t>
            </a:r>
          </a:p>
          <a:p>
            <a:pPr marL="0" lvl="0" indent="0">
              <a:buNone/>
            </a:pPr>
            <a:endParaRPr lang="es-MX" sz="3600" i="1" dirty="0" smtClean="0"/>
          </a:p>
          <a:p>
            <a:pPr lvl="0">
              <a:buFont typeface="Wingdings" panose="05000000000000000000" pitchFamily="2" charset="2"/>
              <a:buChar char="Ø"/>
            </a:pPr>
            <a:r>
              <a:rPr lang="es-MX" sz="3600" i="1" dirty="0" smtClean="0"/>
              <a:t>Memoria a largo plazo</a:t>
            </a:r>
            <a:endParaRPr lang="es-MX" sz="3600" i="1" dirty="0"/>
          </a:p>
        </p:txBody>
      </p:sp>
      <p:pic>
        <p:nvPicPr>
          <p:cNvPr id="3074" name="Picture 2" descr="Tu cerebro crea falsos recuerdos y te los crees como reales: así funciona  la memoria :: Netambul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4936" y="1825625"/>
            <a:ext cx="4650377"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1517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71156" y="1841862"/>
            <a:ext cx="4833255" cy="2913618"/>
          </a:xfrm>
          <a:prstGeom prst="rect">
            <a:avLst/>
          </a:prstGeom>
        </p:spPr>
        <p:txBody>
          <a:bodyPr wrap="square">
            <a:spAutoFit/>
          </a:bodyPr>
          <a:lstStyle/>
          <a:p>
            <a:pPr lvl="0" algn="just">
              <a:lnSpc>
                <a:spcPts val="1950"/>
              </a:lnSpc>
              <a:spcAft>
                <a:spcPts val="0"/>
              </a:spcAft>
              <a:buSzPts val="1000"/>
              <a:tabLst>
                <a:tab pos="457200" algn="l"/>
              </a:tabLst>
            </a:pPr>
            <a:r>
              <a:rPr lang="es-MX" sz="2400" b="1" dirty="0">
                <a:latin typeface="Times New Roman" panose="02020603050405020304" pitchFamily="18" charset="0"/>
                <a:ea typeface="Times New Roman" panose="02020603050405020304" pitchFamily="18" charset="0"/>
                <a:cs typeface="Times New Roman" panose="02020603050405020304" pitchFamily="18" charset="0"/>
              </a:rPr>
              <a:t>Memoria sensorial</a:t>
            </a:r>
            <a:r>
              <a:rPr lang="es-MX" sz="2400" dirty="0">
                <a:latin typeface="Times New Roman" panose="02020603050405020304" pitchFamily="18" charset="0"/>
                <a:ea typeface="Times New Roman" panose="02020603050405020304" pitchFamily="18" charset="0"/>
                <a:cs typeface="Times New Roman" panose="02020603050405020304" pitchFamily="18" charset="0"/>
              </a:rPr>
              <a:t>. </a:t>
            </a:r>
            <a:endParaRPr lang="es-MX" sz="24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lvl="0" algn="just">
              <a:lnSpc>
                <a:spcPts val="1950"/>
              </a:lnSpc>
              <a:spcAft>
                <a:spcPts val="0"/>
              </a:spcAft>
              <a:buSzPts val="1000"/>
              <a:tabLst>
                <a:tab pos="457200" algn="l"/>
              </a:tabLst>
            </a:pPr>
            <a:r>
              <a:rPr lang="es-MX" sz="2000" dirty="0" smtClean="0">
                <a:latin typeface="Century Gothic" panose="020B0502020202020204" pitchFamily="34" charset="0"/>
                <a:ea typeface="Times New Roman" panose="02020603050405020304" pitchFamily="18" charset="0"/>
                <a:cs typeface="Times New Roman" panose="02020603050405020304" pitchFamily="18" charset="0"/>
              </a:rPr>
              <a:t>Es </a:t>
            </a:r>
            <a:r>
              <a:rPr lang="es-MX" sz="2000" dirty="0">
                <a:latin typeface="Century Gothic" panose="020B0502020202020204" pitchFamily="34" charset="0"/>
                <a:ea typeface="Times New Roman" panose="02020603050405020304" pitchFamily="18" charset="0"/>
                <a:cs typeface="Times New Roman" panose="02020603050405020304" pitchFamily="18" charset="0"/>
              </a:rPr>
              <a:t>muy breve y su duración oscila entre los 200 y los 300 milisegundos. Este tipo de memoria está formada por la información que recogen nuestros sentidos. La información recibida permanece el tiempo justo para que pueda ser atendida e identificada de forma que se facilite su posterior procesamiento</a:t>
            </a:r>
            <a:r>
              <a:rPr lang="es-MX" sz="2000" dirty="0" smtClean="0">
                <a:latin typeface="Century Gothic" panose="020B0502020202020204" pitchFamily="34" charset="0"/>
                <a:ea typeface="Times New Roman" panose="02020603050405020304" pitchFamily="18" charset="0"/>
                <a:cs typeface="Times New Roman" panose="02020603050405020304" pitchFamily="18" charset="0"/>
              </a:rPr>
              <a:t>.</a:t>
            </a:r>
          </a:p>
          <a:p>
            <a:pPr lvl="0" algn="just">
              <a:lnSpc>
                <a:spcPts val="1950"/>
              </a:lnSpc>
              <a:spcAft>
                <a:spcPts val="0"/>
              </a:spcAft>
              <a:buSzPts val="1000"/>
              <a:tabLst>
                <a:tab pos="457200" algn="l"/>
              </a:tabLst>
            </a:pP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122" name="Picture 2" descr="Concepto de dibujos animados del cerebro humano y los niños - Descargar  Vectores Gratis, Illustrator Graficos, Plantillas Diseñ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70618" y="1240971"/>
            <a:ext cx="4728754" cy="46895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9352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110343" y="1149532"/>
            <a:ext cx="5656217" cy="4801314"/>
          </a:xfrm>
          <a:prstGeom prst="rect">
            <a:avLst/>
          </a:prstGeom>
        </p:spPr>
        <p:txBody>
          <a:bodyPr wrap="square">
            <a:spAutoFit/>
          </a:bodyPr>
          <a:lstStyle/>
          <a:p>
            <a:pPr lvl="0" algn="just"/>
            <a:r>
              <a:rPr lang="es-MX" b="1" dirty="0" smtClean="0"/>
              <a:t>Memoria a corto plazo (MCP)</a:t>
            </a:r>
            <a:r>
              <a:rPr lang="es-MX" dirty="0" smtClean="0"/>
              <a:t>. Cuando se trata de retener una pequeña cantidad de información.</a:t>
            </a:r>
          </a:p>
          <a:p>
            <a:pPr lvl="0" algn="just"/>
            <a:r>
              <a:rPr lang="es-MX" dirty="0" smtClean="0"/>
              <a:t> Dentro de la MCP, debemos destacar la:</a:t>
            </a:r>
            <a:endParaRPr lang="es-MX" sz="2400" dirty="0" smtClean="0"/>
          </a:p>
          <a:p>
            <a:pPr lvl="1" algn="just"/>
            <a:r>
              <a:rPr lang="es-MX" b="1" dirty="0" smtClean="0"/>
              <a:t>Memoria operativa</a:t>
            </a:r>
            <a:r>
              <a:rPr lang="es-MX" dirty="0" smtClean="0"/>
              <a:t> o </a:t>
            </a:r>
            <a:r>
              <a:rPr lang="es-MX" b="1" dirty="0" smtClean="0"/>
              <a:t>memoria de trabajo</a:t>
            </a:r>
            <a:r>
              <a:rPr lang="es-MX" dirty="0" smtClean="0"/>
              <a:t>. Implicada en muchas tareas en las que se requiere almacenar durante un breve periodo de tiempo </a:t>
            </a:r>
          </a:p>
          <a:p>
            <a:pPr lvl="1" algn="just"/>
            <a:r>
              <a:rPr lang="es-MX" dirty="0" smtClean="0"/>
              <a:t>Esta memoria podemos dividirla a su vez en cuatro factores:</a:t>
            </a:r>
            <a:endParaRPr lang="es-MX" sz="2000" dirty="0" smtClean="0"/>
          </a:p>
          <a:p>
            <a:pPr lvl="2" algn="just"/>
            <a:r>
              <a:rPr lang="es-MX" b="1" dirty="0" smtClean="0"/>
              <a:t>Bucle fonológico</a:t>
            </a:r>
            <a:r>
              <a:rPr lang="es-MX" dirty="0" smtClean="0"/>
              <a:t>.  Podemos citar el hecho de memorizar una dirección.</a:t>
            </a:r>
            <a:endParaRPr lang="es-MX" dirty="0"/>
          </a:p>
          <a:p>
            <a:pPr lvl="2" algn="just"/>
            <a:r>
              <a:rPr lang="es-MX" b="1" dirty="0" smtClean="0"/>
              <a:t>Agenda </a:t>
            </a:r>
            <a:r>
              <a:rPr lang="es-MX" b="1" dirty="0" err="1" smtClean="0"/>
              <a:t>visoespacial</a:t>
            </a:r>
            <a:r>
              <a:rPr lang="es-MX" dirty="0" smtClean="0"/>
              <a:t>.  Para aprender un recorrido.</a:t>
            </a:r>
            <a:endParaRPr lang="es-MX" dirty="0"/>
          </a:p>
          <a:p>
            <a:pPr lvl="2" algn="just"/>
            <a:r>
              <a:rPr lang="es-MX" b="1" dirty="0" smtClean="0"/>
              <a:t>Almacén episódico</a:t>
            </a:r>
            <a:r>
              <a:rPr lang="es-MX" dirty="0" smtClean="0"/>
              <a:t>.  Se nutre de la información verbal, visual, espacial y temporal.</a:t>
            </a:r>
            <a:endParaRPr lang="es-MX" dirty="0"/>
          </a:p>
          <a:p>
            <a:pPr lvl="2" algn="just"/>
            <a:r>
              <a:rPr lang="es-MX" b="1" dirty="0" smtClean="0"/>
              <a:t>Sistema ejecutivo</a:t>
            </a:r>
            <a:r>
              <a:rPr lang="es-MX" dirty="0" smtClean="0"/>
              <a:t>. Controla y regula el funcionamiento del sistema de memoria operativa.</a:t>
            </a:r>
            <a:endParaRPr lang="es-MX" dirty="0"/>
          </a:p>
        </p:txBody>
      </p:sp>
      <p:pic>
        <p:nvPicPr>
          <p:cNvPr id="6146" name="Picture 2" descr="Conjunto de dibujos animados de cerebro | Vector Premiu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32765" y="365760"/>
            <a:ext cx="4153989" cy="5391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8550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53590" y="1267097"/>
            <a:ext cx="5551713" cy="4247317"/>
          </a:xfrm>
          <a:prstGeom prst="rect">
            <a:avLst/>
          </a:prstGeom>
        </p:spPr>
        <p:txBody>
          <a:bodyPr wrap="square">
            <a:spAutoFit/>
          </a:bodyPr>
          <a:lstStyle/>
          <a:p>
            <a:pPr lvl="0"/>
            <a:r>
              <a:rPr lang="es-MX" b="1" dirty="0" smtClean="0"/>
              <a:t>Memoria a largo plazo (MLP)</a:t>
            </a:r>
            <a:r>
              <a:rPr lang="es-MX" dirty="0" smtClean="0"/>
              <a:t>. Este tipo de memoria es la que nos permite almacenar la información durante un largo periodo de tiempo. </a:t>
            </a:r>
          </a:p>
          <a:p>
            <a:pPr lvl="0"/>
            <a:r>
              <a:rPr lang="es-MX" dirty="0" smtClean="0"/>
              <a:t>Se </a:t>
            </a:r>
            <a:r>
              <a:rPr lang="es-MX" dirty="0" smtClean="0"/>
              <a:t>subdivide en distintos tipos:</a:t>
            </a:r>
            <a:endParaRPr lang="es-MX" sz="2400" dirty="0" smtClean="0"/>
          </a:p>
          <a:p>
            <a:pPr lvl="1" algn="just"/>
            <a:r>
              <a:rPr lang="es-MX" b="1" dirty="0" smtClean="0"/>
              <a:t>Memoria implícita</a:t>
            </a:r>
            <a:r>
              <a:rPr lang="es-MX" dirty="0" smtClean="0"/>
              <a:t> o </a:t>
            </a:r>
            <a:r>
              <a:rPr lang="es-MX" b="1" dirty="0" smtClean="0"/>
              <a:t>procedimental</a:t>
            </a:r>
            <a:r>
              <a:rPr lang="es-MX" dirty="0" smtClean="0"/>
              <a:t>. </a:t>
            </a:r>
            <a:r>
              <a:rPr lang="es-MX" dirty="0"/>
              <a:t>C</a:t>
            </a:r>
            <a:r>
              <a:rPr lang="es-MX" dirty="0" smtClean="0"/>
              <a:t>onducir.</a:t>
            </a:r>
            <a:endParaRPr lang="es-MX" sz="2000" dirty="0" smtClean="0"/>
          </a:p>
          <a:p>
            <a:pPr lvl="1" algn="just"/>
            <a:r>
              <a:rPr lang="es-MX" b="1" dirty="0" smtClean="0"/>
              <a:t>Memoria explícita</a:t>
            </a:r>
            <a:r>
              <a:rPr lang="es-MX" dirty="0" smtClean="0"/>
              <a:t> o </a:t>
            </a:r>
            <a:r>
              <a:rPr lang="es-MX" b="1" dirty="0" smtClean="0"/>
              <a:t>declarativa</a:t>
            </a:r>
            <a:r>
              <a:rPr lang="es-MX" dirty="0" smtClean="0"/>
              <a:t>.  Esta implicada en el reconocimiento de lugares, personas, cosas y lo que ello implica.</a:t>
            </a:r>
            <a:endParaRPr lang="es-MX" sz="2000" dirty="0" smtClean="0"/>
          </a:p>
          <a:p>
            <a:pPr lvl="2" algn="just"/>
            <a:r>
              <a:rPr lang="es-MX" dirty="0" smtClean="0"/>
              <a:t>La </a:t>
            </a:r>
            <a:r>
              <a:rPr lang="es-MX" b="1" dirty="0" smtClean="0"/>
              <a:t>memoria episódica</a:t>
            </a:r>
            <a:r>
              <a:rPr lang="es-MX" dirty="0" smtClean="0"/>
              <a:t>.  Es la responsable de que podamos recordar nuestro primer día de colegio, por ejemplo.</a:t>
            </a:r>
            <a:endParaRPr lang="es-MX" dirty="0"/>
          </a:p>
          <a:p>
            <a:pPr lvl="2" algn="just"/>
            <a:r>
              <a:rPr lang="es-MX" dirty="0" smtClean="0"/>
              <a:t>La </a:t>
            </a:r>
            <a:r>
              <a:rPr lang="es-MX" b="1" dirty="0" smtClean="0"/>
              <a:t>memoria semántica</a:t>
            </a:r>
            <a:r>
              <a:rPr lang="es-MX" dirty="0" smtClean="0"/>
              <a:t>  Incluye el conocimiento general sobre el mundo (</a:t>
            </a:r>
            <a:r>
              <a:rPr lang="es-MX" dirty="0" err="1" smtClean="0"/>
              <a:t>p.e</a:t>
            </a:r>
            <a:r>
              <a:rPr lang="es-MX" dirty="0" smtClean="0"/>
              <a:t>., París es la capital de Francia), nombres de los objetos, significado de las palabras, etc.</a:t>
            </a:r>
            <a:endParaRPr lang="es-MX" dirty="0"/>
          </a:p>
        </p:txBody>
      </p:sp>
      <p:pic>
        <p:nvPicPr>
          <p:cNvPr id="7170" name="Picture 2" descr="Usamos solo el 10% de nuestro cerebro? ¡NO! – BORRÓN &amp; CIENCIA NUEV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71507" y="1123407"/>
            <a:ext cx="4362995" cy="40716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780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 </a:t>
            </a:r>
            <a:br>
              <a:rPr lang="es-MX" dirty="0"/>
            </a:br>
            <a:r>
              <a:rPr lang="es-MX" b="1" dirty="0"/>
              <a:t>¿Cómo funciona la memoria?</a:t>
            </a:r>
            <a:endParaRPr lang="es-MX" dirty="0"/>
          </a:p>
        </p:txBody>
      </p:sp>
      <p:sp>
        <p:nvSpPr>
          <p:cNvPr id="3" name="Marcador de contenido 2"/>
          <p:cNvSpPr>
            <a:spLocks noGrp="1"/>
          </p:cNvSpPr>
          <p:nvPr>
            <p:ph idx="1"/>
          </p:nvPr>
        </p:nvSpPr>
        <p:spPr>
          <a:xfrm>
            <a:off x="957272" y="1907176"/>
            <a:ext cx="6488556" cy="4010299"/>
          </a:xfrm>
        </p:spPr>
        <p:txBody>
          <a:bodyPr>
            <a:normAutofit/>
          </a:bodyPr>
          <a:lstStyle/>
          <a:p>
            <a:endParaRPr lang="es-MX" b="1" dirty="0" smtClean="0"/>
          </a:p>
          <a:p>
            <a:pPr marL="0" indent="0">
              <a:buNone/>
            </a:pPr>
            <a:r>
              <a:rPr lang="es-MX" dirty="0"/>
              <a:t>Podemos establecer tres pasos en el funcionamiento de la </a:t>
            </a:r>
            <a:r>
              <a:rPr lang="es-MX" dirty="0" smtClean="0"/>
              <a:t>memoria:</a:t>
            </a:r>
            <a:endParaRPr lang="es-MX" b="1" dirty="0"/>
          </a:p>
          <a:p>
            <a:endParaRPr lang="es-MX" b="1" dirty="0" smtClean="0"/>
          </a:p>
          <a:p>
            <a:r>
              <a:rPr lang="es-MX" b="1" dirty="0" smtClean="0"/>
              <a:t>Codificación</a:t>
            </a:r>
            <a:endParaRPr lang="es-MX" dirty="0"/>
          </a:p>
          <a:p>
            <a:r>
              <a:rPr lang="es-MX" b="1" dirty="0" smtClean="0"/>
              <a:t>Almacenamiento</a:t>
            </a:r>
            <a:endParaRPr lang="es-MX" dirty="0"/>
          </a:p>
          <a:p>
            <a:r>
              <a:rPr lang="es-MX" b="1" dirty="0" smtClean="0"/>
              <a:t>Recuperación</a:t>
            </a:r>
            <a:endParaRPr lang="es-MX" dirty="0"/>
          </a:p>
          <a:p>
            <a:endParaRPr lang="es-MX" dirty="0"/>
          </a:p>
        </p:txBody>
      </p:sp>
      <p:pic>
        <p:nvPicPr>
          <p:cNvPr id="8196" name="Picture 4" descr="Memoria a corto plaz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01691" y="1907176"/>
            <a:ext cx="4678680" cy="41703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81724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es-MX" b="1" dirty="0" smtClean="0"/>
              <a:t>Codificación</a:t>
            </a:r>
            <a:r>
              <a:rPr lang="es-MX" dirty="0" smtClean="0"/>
              <a:t/>
            </a:r>
            <a:br>
              <a:rPr lang="es-MX" dirty="0" smtClean="0"/>
            </a:br>
            <a:endParaRPr lang="es-MX" dirty="0"/>
          </a:p>
        </p:txBody>
      </p:sp>
      <p:sp>
        <p:nvSpPr>
          <p:cNvPr id="5" name="Marcador de contenido 4"/>
          <p:cNvSpPr>
            <a:spLocks noGrp="1"/>
          </p:cNvSpPr>
          <p:nvPr>
            <p:ph idx="1"/>
          </p:nvPr>
        </p:nvSpPr>
        <p:spPr/>
        <p:txBody>
          <a:bodyPr>
            <a:normAutofit/>
          </a:bodyPr>
          <a:lstStyle/>
          <a:p>
            <a:pPr marL="0" indent="0">
              <a:buNone/>
            </a:pPr>
            <a:endParaRPr lang="es-MX" dirty="0" smtClean="0"/>
          </a:p>
          <a:p>
            <a:pPr algn="just"/>
            <a:r>
              <a:rPr lang="es-MX" dirty="0" smtClean="0"/>
              <a:t>La información que perciben los órganos sensoriales es almacenada durante un corto periodo de tiempo en la memoria sensorial.  Juega un papel vital en este proceso la atención ya que es de carácter selectivo y limitado.</a:t>
            </a:r>
          </a:p>
          <a:p>
            <a:pPr marL="0" indent="0" algn="just">
              <a:buNone/>
            </a:pPr>
            <a:endParaRPr lang="es-MX" dirty="0" smtClean="0"/>
          </a:p>
          <a:p>
            <a:pPr algn="just"/>
            <a:r>
              <a:rPr lang="es-MX" dirty="0" smtClean="0"/>
              <a:t>Estamos rodeados de miles de estímulos, pero solo procesamos y transferimos aquellos en los que fijamos nuestra atención. </a:t>
            </a:r>
            <a:endParaRPr lang="es-MX" dirty="0"/>
          </a:p>
        </p:txBody>
      </p:sp>
      <p:pic>
        <p:nvPicPr>
          <p:cNvPr id="9220" name="Picture 4" descr="Por qué es tan difícil sacar de la imaginación? Aquí está cómo hacerlo! /  Diseño e ilustración | Desarrollo de sitios web, juegos de ordenador y  aplicaciones móvil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2580" y="456565"/>
            <a:ext cx="5676900" cy="17188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229100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TotalTime>
  <Words>372</Words>
  <Application>Microsoft Office PowerPoint</Application>
  <PresentationFormat>Panorámica</PresentationFormat>
  <Paragraphs>58</Paragraphs>
  <Slides>11</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11</vt:i4>
      </vt:variant>
    </vt:vector>
  </HeadingPairs>
  <TitlesOfParts>
    <vt:vector size="18" baseType="lpstr">
      <vt:lpstr>Arial</vt:lpstr>
      <vt:lpstr>Calibri</vt:lpstr>
      <vt:lpstr>Calibri Light</vt:lpstr>
      <vt:lpstr>Century Gothic</vt:lpstr>
      <vt:lpstr>Times New Roman</vt:lpstr>
      <vt:lpstr>Wingdings</vt:lpstr>
      <vt:lpstr>Tema de Office</vt:lpstr>
      <vt:lpstr>LA MEMORIA </vt:lpstr>
      <vt:lpstr>¿Qué es la memoria? </vt:lpstr>
      <vt:lpstr>Presentación de PowerPoint</vt:lpstr>
      <vt:lpstr>Tipos de memoria</vt:lpstr>
      <vt:lpstr>Presentación de PowerPoint</vt:lpstr>
      <vt:lpstr>Presentación de PowerPoint</vt:lpstr>
      <vt:lpstr>Presentación de PowerPoint</vt:lpstr>
      <vt:lpstr>  ¿Cómo funciona la memoria?</vt:lpstr>
      <vt:lpstr>Codificación </vt:lpstr>
      <vt:lpstr>Almacenamiento </vt:lpstr>
      <vt:lpstr>Recuperación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MEMORIA</dc:title>
  <dc:creator>SYSTEMarket</dc:creator>
  <cp:lastModifiedBy>SYSTEMarket</cp:lastModifiedBy>
  <cp:revision>12</cp:revision>
  <dcterms:created xsi:type="dcterms:W3CDTF">2021-01-03T22:48:51Z</dcterms:created>
  <dcterms:modified xsi:type="dcterms:W3CDTF">2021-01-04T00:32:00Z</dcterms:modified>
</cp:coreProperties>
</file>