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39"/>
  </p:notesMasterIdLst>
  <p:sldIdLst>
    <p:sldId id="280"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11" r:id="rId27"/>
    <p:sldId id="305" r:id="rId28"/>
    <p:sldId id="306" r:id="rId29"/>
    <p:sldId id="307" r:id="rId30"/>
    <p:sldId id="308" r:id="rId31"/>
    <p:sldId id="309" r:id="rId32"/>
    <p:sldId id="310" r:id="rId33"/>
    <p:sldId id="312" r:id="rId34"/>
    <p:sldId id="313" r:id="rId35"/>
    <p:sldId id="314" r:id="rId36"/>
    <p:sldId id="315" r:id="rId37"/>
    <p:sldId id="316"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48"/>
  </p:normalViewPr>
  <p:slideViewPr>
    <p:cSldViewPr snapToGrid="0">
      <p:cViewPr varScale="1">
        <p:scale>
          <a:sx n="115" d="100"/>
          <a:sy n="115" d="100"/>
        </p:scale>
        <p:origin x="232" y="232"/>
      </p:cViewPr>
      <p:guideLst/>
    </p:cSldViewPr>
  </p:slideViewPr>
  <p:notesTextViewPr>
    <p:cViewPr>
      <p:scale>
        <a:sx n="1" d="1"/>
        <a:sy n="1" d="1"/>
      </p:scale>
      <p:origin x="0" y="0"/>
    </p:cViewPr>
  </p:notesTextViewPr>
  <p:notesViewPr>
    <p:cSldViewPr snapToGrid="0">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08A7B-8919-F646-8733-BEB747F49BC6}" type="doc">
      <dgm:prSet loTypeId="urn:microsoft.com/office/officeart/2005/8/layout/arrow4" loCatId="" qsTypeId="urn:microsoft.com/office/officeart/2005/8/quickstyle/simple1" qsCatId="simple" csTypeId="urn:microsoft.com/office/officeart/2005/8/colors/accent1_2" csCatId="accent1" phldr="1"/>
      <dgm:spPr/>
      <dgm:t>
        <a:bodyPr/>
        <a:lstStyle/>
        <a:p>
          <a:endParaRPr lang="es-MX"/>
        </a:p>
      </dgm:t>
    </dgm:pt>
    <dgm:pt modelId="{BCA69A4B-436D-0A46-9495-12ACDD6D2274}">
      <dgm:prSet phldrT="[Texto]"/>
      <dgm:spPr/>
      <dgm:t>
        <a:bodyPr/>
        <a:lstStyle/>
        <a:p>
          <a:r>
            <a:rPr lang="es-MX" dirty="0"/>
            <a:t>PCO2 Aumentada RESPIRATORIA</a:t>
          </a:r>
        </a:p>
      </dgm:t>
    </dgm:pt>
    <dgm:pt modelId="{1AEE55B8-213B-944B-8ACE-7052F81F2570}" type="parTrans" cxnId="{E0546DAE-44B8-A24B-99ED-B6960C400C3B}">
      <dgm:prSet/>
      <dgm:spPr/>
      <dgm:t>
        <a:bodyPr/>
        <a:lstStyle/>
        <a:p>
          <a:endParaRPr lang="es-MX"/>
        </a:p>
      </dgm:t>
    </dgm:pt>
    <dgm:pt modelId="{8B73CBC4-54F4-0143-9438-B53F31614D18}" type="sibTrans" cxnId="{E0546DAE-44B8-A24B-99ED-B6960C400C3B}">
      <dgm:prSet/>
      <dgm:spPr/>
      <dgm:t>
        <a:bodyPr/>
        <a:lstStyle/>
        <a:p>
          <a:endParaRPr lang="es-MX"/>
        </a:p>
      </dgm:t>
    </dgm:pt>
    <dgm:pt modelId="{A801F850-1DAB-AA49-BBB5-A842349D0A6F}">
      <dgm:prSet phldrT="[Texto]"/>
      <dgm:spPr/>
      <dgm:t>
        <a:bodyPr/>
        <a:lstStyle/>
        <a:p>
          <a:r>
            <a:rPr lang="es-MX" dirty="0"/>
            <a:t>HCO3 Disminuida</a:t>
          </a:r>
        </a:p>
        <a:p>
          <a:r>
            <a:rPr lang="es-MX" dirty="0"/>
            <a:t>METABÓLICA</a:t>
          </a:r>
        </a:p>
      </dgm:t>
    </dgm:pt>
    <dgm:pt modelId="{7ABF3399-D248-6147-83A9-6249AC192ECE}" type="parTrans" cxnId="{068EAD2F-4428-C14A-B391-341F767A0BA7}">
      <dgm:prSet/>
      <dgm:spPr/>
      <dgm:t>
        <a:bodyPr/>
        <a:lstStyle/>
        <a:p>
          <a:endParaRPr lang="es-MX"/>
        </a:p>
      </dgm:t>
    </dgm:pt>
    <dgm:pt modelId="{C01D1095-8C82-FE45-BD50-6B6D388D934C}" type="sibTrans" cxnId="{068EAD2F-4428-C14A-B391-341F767A0BA7}">
      <dgm:prSet/>
      <dgm:spPr/>
      <dgm:t>
        <a:bodyPr/>
        <a:lstStyle/>
        <a:p>
          <a:endParaRPr lang="es-MX"/>
        </a:p>
      </dgm:t>
    </dgm:pt>
    <dgm:pt modelId="{4940ECFE-8A9A-1749-8B03-74086E3BE161}" type="pres">
      <dgm:prSet presAssocID="{02E08A7B-8919-F646-8733-BEB747F49BC6}" presName="compositeShape" presStyleCnt="0">
        <dgm:presLayoutVars>
          <dgm:chMax val="2"/>
          <dgm:dir/>
          <dgm:resizeHandles val="exact"/>
        </dgm:presLayoutVars>
      </dgm:prSet>
      <dgm:spPr/>
    </dgm:pt>
    <dgm:pt modelId="{77F6BCBD-A424-F04C-842C-003B03EBDDE4}" type="pres">
      <dgm:prSet presAssocID="{BCA69A4B-436D-0A46-9495-12ACDD6D2274}" presName="upArrow" presStyleLbl="node1" presStyleIdx="0" presStyleCnt="2"/>
      <dgm:spPr/>
    </dgm:pt>
    <dgm:pt modelId="{08849D97-00DF-B44A-BA8B-D74AAB3B921A}" type="pres">
      <dgm:prSet presAssocID="{BCA69A4B-436D-0A46-9495-12ACDD6D2274}" presName="upArrowText" presStyleLbl="revTx" presStyleIdx="0" presStyleCnt="2">
        <dgm:presLayoutVars>
          <dgm:chMax val="0"/>
          <dgm:bulletEnabled val="1"/>
        </dgm:presLayoutVars>
      </dgm:prSet>
      <dgm:spPr/>
    </dgm:pt>
    <dgm:pt modelId="{DFE0892D-5F40-004A-94F0-A9909807AFA2}" type="pres">
      <dgm:prSet presAssocID="{A801F850-1DAB-AA49-BBB5-A842349D0A6F}" presName="downArrow" presStyleLbl="node1" presStyleIdx="1" presStyleCnt="2"/>
      <dgm:spPr/>
    </dgm:pt>
    <dgm:pt modelId="{93EEFF27-7A27-0145-A18B-CE565D133F93}" type="pres">
      <dgm:prSet presAssocID="{A801F850-1DAB-AA49-BBB5-A842349D0A6F}" presName="downArrowText" presStyleLbl="revTx" presStyleIdx="1" presStyleCnt="2">
        <dgm:presLayoutVars>
          <dgm:chMax val="0"/>
          <dgm:bulletEnabled val="1"/>
        </dgm:presLayoutVars>
      </dgm:prSet>
      <dgm:spPr/>
    </dgm:pt>
  </dgm:ptLst>
  <dgm:cxnLst>
    <dgm:cxn modelId="{068EAD2F-4428-C14A-B391-341F767A0BA7}" srcId="{02E08A7B-8919-F646-8733-BEB747F49BC6}" destId="{A801F850-1DAB-AA49-BBB5-A842349D0A6F}" srcOrd="1" destOrd="0" parTransId="{7ABF3399-D248-6147-83A9-6249AC192ECE}" sibTransId="{C01D1095-8C82-FE45-BD50-6B6D388D934C}"/>
    <dgm:cxn modelId="{913BC37A-26B8-C841-898D-1620E1F951BE}" type="presOf" srcId="{A801F850-1DAB-AA49-BBB5-A842349D0A6F}" destId="{93EEFF27-7A27-0145-A18B-CE565D133F93}" srcOrd="0" destOrd="0" presId="urn:microsoft.com/office/officeart/2005/8/layout/arrow4"/>
    <dgm:cxn modelId="{7F921899-5BE1-C34A-B363-ED8FBA73D401}" type="presOf" srcId="{02E08A7B-8919-F646-8733-BEB747F49BC6}" destId="{4940ECFE-8A9A-1749-8B03-74086E3BE161}" srcOrd="0" destOrd="0" presId="urn:microsoft.com/office/officeart/2005/8/layout/arrow4"/>
    <dgm:cxn modelId="{E0546DAE-44B8-A24B-99ED-B6960C400C3B}" srcId="{02E08A7B-8919-F646-8733-BEB747F49BC6}" destId="{BCA69A4B-436D-0A46-9495-12ACDD6D2274}" srcOrd="0" destOrd="0" parTransId="{1AEE55B8-213B-944B-8ACE-7052F81F2570}" sibTransId="{8B73CBC4-54F4-0143-9438-B53F31614D18}"/>
    <dgm:cxn modelId="{65235DFE-02D9-5344-ACC4-84B78BC13494}" type="presOf" srcId="{BCA69A4B-436D-0A46-9495-12ACDD6D2274}" destId="{08849D97-00DF-B44A-BA8B-D74AAB3B921A}" srcOrd="0" destOrd="0" presId="urn:microsoft.com/office/officeart/2005/8/layout/arrow4"/>
    <dgm:cxn modelId="{BAA24323-F8C0-B247-B537-C36B30FAD4E4}" type="presParOf" srcId="{4940ECFE-8A9A-1749-8B03-74086E3BE161}" destId="{77F6BCBD-A424-F04C-842C-003B03EBDDE4}" srcOrd="0" destOrd="0" presId="urn:microsoft.com/office/officeart/2005/8/layout/arrow4"/>
    <dgm:cxn modelId="{8816FF0D-0BE0-EA4D-B36C-3BE8D68CC3A3}" type="presParOf" srcId="{4940ECFE-8A9A-1749-8B03-74086E3BE161}" destId="{08849D97-00DF-B44A-BA8B-D74AAB3B921A}" srcOrd="1" destOrd="0" presId="urn:microsoft.com/office/officeart/2005/8/layout/arrow4"/>
    <dgm:cxn modelId="{30A4C24A-E480-1646-BA8B-8748B3491D67}" type="presParOf" srcId="{4940ECFE-8A9A-1749-8B03-74086E3BE161}" destId="{DFE0892D-5F40-004A-94F0-A9909807AFA2}" srcOrd="2" destOrd="0" presId="urn:microsoft.com/office/officeart/2005/8/layout/arrow4"/>
    <dgm:cxn modelId="{302C4E0F-2A1B-EA43-9768-EC37BF28E0FA}" type="presParOf" srcId="{4940ECFE-8A9A-1749-8B03-74086E3BE161}" destId="{93EEFF27-7A27-0145-A18B-CE565D133F93}"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6BCBD-A424-F04C-842C-003B03EBDDE4}">
      <dsp:nvSpPr>
        <dsp:cNvPr id="0" name=""/>
        <dsp:cNvSpPr/>
      </dsp:nvSpPr>
      <dsp:spPr>
        <a:xfrm>
          <a:off x="461502" y="0"/>
          <a:ext cx="2784856" cy="2088642"/>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49D97-00DF-B44A-BA8B-D74AAB3B921A}">
      <dsp:nvSpPr>
        <dsp:cNvPr id="0" name=""/>
        <dsp:cNvSpPr/>
      </dsp:nvSpPr>
      <dsp:spPr>
        <a:xfrm>
          <a:off x="3329904" y="0"/>
          <a:ext cx="5888736" cy="208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712" tIns="0" rIns="362712" bIns="362712" numCol="1" spcCol="1270" anchor="ctr" anchorCtr="0">
          <a:noAutofit/>
        </a:bodyPr>
        <a:lstStyle/>
        <a:p>
          <a:pPr marL="0" lvl="0" indent="0" algn="l" defTabSz="2266950">
            <a:lnSpc>
              <a:spcPct val="90000"/>
            </a:lnSpc>
            <a:spcBef>
              <a:spcPct val="0"/>
            </a:spcBef>
            <a:spcAft>
              <a:spcPct val="35000"/>
            </a:spcAft>
            <a:buNone/>
          </a:pPr>
          <a:r>
            <a:rPr lang="es-MX" sz="5100" kern="1200" dirty="0"/>
            <a:t>PCO2 Aumentada RESPIRATORIA</a:t>
          </a:r>
        </a:p>
      </dsp:txBody>
      <dsp:txXfrm>
        <a:off x="3329904" y="0"/>
        <a:ext cx="5888736" cy="2088642"/>
      </dsp:txXfrm>
    </dsp:sp>
    <dsp:sp modelId="{DFE0892D-5F40-004A-94F0-A9909807AFA2}">
      <dsp:nvSpPr>
        <dsp:cNvPr id="0" name=""/>
        <dsp:cNvSpPr/>
      </dsp:nvSpPr>
      <dsp:spPr>
        <a:xfrm>
          <a:off x="1296959" y="2262695"/>
          <a:ext cx="2784856" cy="2088642"/>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EFF27-7A27-0145-A18B-CE565D133F93}">
      <dsp:nvSpPr>
        <dsp:cNvPr id="0" name=""/>
        <dsp:cNvSpPr/>
      </dsp:nvSpPr>
      <dsp:spPr>
        <a:xfrm>
          <a:off x="4165361" y="2262695"/>
          <a:ext cx="5888736" cy="208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712" tIns="0" rIns="362712" bIns="362712" numCol="1" spcCol="1270" anchor="ctr" anchorCtr="0">
          <a:noAutofit/>
        </a:bodyPr>
        <a:lstStyle/>
        <a:p>
          <a:pPr marL="0" lvl="0" indent="0" algn="l" defTabSz="2266950">
            <a:lnSpc>
              <a:spcPct val="90000"/>
            </a:lnSpc>
            <a:spcBef>
              <a:spcPct val="0"/>
            </a:spcBef>
            <a:spcAft>
              <a:spcPct val="35000"/>
            </a:spcAft>
            <a:buNone/>
          </a:pPr>
          <a:r>
            <a:rPr lang="es-MX" sz="5100" kern="1200" dirty="0"/>
            <a:t>HCO3 Disminuida</a:t>
          </a:r>
        </a:p>
        <a:p>
          <a:pPr marL="0" lvl="0" indent="0" algn="l" defTabSz="2266950">
            <a:lnSpc>
              <a:spcPct val="90000"/>
            </a:lnSpc>
            <a:spcBef>
              <a:spcPct val="0"/>
            </a:spcBef>
            <a:spcAft>
              <a:spcPct val="35000"/>
            </a:spcAft>
            <a:buNone/>
          </a:pPr>
          <a:r>
            <a:rPr lang="es-MX" sz="5100" kern="1200" dirty="0"/>
            <a:t>METABÓLICA</a:t>
          </a:r>
        </a:p>
      </dsp:txBody>
      <dsp:txXfrm>
        <a:off x="4165361" y="2262695"/>
        <a:ext cx="5888736" cy="2088642"/>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21CD9-A9A3-B747-9035-D0A80B0CF205}" type="datetimeFigureOut">
              <a:rPr lang="es-EC" smtClean="0"/>
              <a:t>1/7/25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7C738-AC98-DC4E-9F8F-76827E378AFB}" type="slidenum">
              <a:rPr lang="es-EC" smtClean="0"/>
              <a:t>‹Nº›</a:t>
            </a:fld>
            <a:endParaRPr lang="es-EC"/>
          </a:p>
        </p:txBody>
      </p:sp>
    </p:spTree>
    <p:extLst>
      <p:ext uri="{BB962C8B-B14F-4D97-AF65-F5344CB8AC3E}">
        <p14:creationId xmlns:p14="http://schemas.microsoft.com/office/powerpoint/2010/main" val="178880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67C738-AC98-DC4E-9F8F-76827E378AFB}" type="slidenum">
              <a:rPr lang="es-EC" smtClean="0"/>
              <a:t>1</a:t>
            </a:fld>
            <a:endParaRPr lang="es-EC"/>
          </a:p>
        </p:txBody>
      </p:sp>
    </p:spTree>
    <p:extLst>
      <p:ext uri="{BB962C8B-B14F-4D97-AF65-F5344CB8AC3E}">
        <p14:creationId xmlns:p14="http://schemas.microsoft.com/office/powerpoint/2010/main" val="325107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567C738-AC98-DC4E-9F8F-76827E378AFB}" type="slidenum">
              <a:rPr lang="es-EC" smtClean="0"/>
              <a:t>4</a:t>
            </a:fld>
            <a:endParaRPr lang="es-EC"/>
          </a:p>
        </p:txBody>
      </p:sp>
    </p:spTree>
    <p:extLst>
      <p:ext uri="{BB962C8B-B14F-4D97-AF65-F5344CB8AC3E}">
        <p14:creationId xmlns:p14="http://schemas.microsoft.com/office/powerpoint/2010/main" val="371107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7B9F3-3FA0-EB81-E5E1-47C64FBAB521}"/>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C"/>
          </a:p>
        </p:txBody>
      </p:sp>
      <p:sp>
        <p:nvSpPr>
          <p:cNvPr id="3" name="Subtítulo 2">
            <a:extLst>
              <a:ext uri="{FF2B5EF4-FFF2-40B4-BE49-F238E27FC236}">
                <a16:creationId xmlns:a16="http://schemas.microsoft.com/office/drawing/2014/main" id="{1E80E63C-CC30-D652-D433-22BA304A48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C"/>
          </a:p>
        </p:txBody>
      </p:sp>
      <p:sp>
        <p:nvSpPr>
          <p:cNvPr id="4" name="Marcador de fecha 3">
            <a:extLst>
              <a:ext uri="{FF2B5EF4-FFF2-40B4-BE49-F238E27FC236}">
                <a16:creationId xmlns:a16="http://schemas.microsoft.com/office/drawing/2014/main" id="{4333AE07-3669-0BE8-41C0-FBDA1BE4715B}"/>
              </a:ext>
            </a:extLst>
          </p:cNvPr>
          <p:cNvSpPr>
            <a:spLocks noGrp="1"/>
          </p:cNvSpPr>
          <p:nvPr>
            <p:ph type="dt" sz="half" idx="10"/>
          </p:nvPr>
        </p:nvSpPr>
        <p:spPr/>
        <p:txBody>
          <a:bodyPr/>
          <a:lstStyle/>
          <a:p>
            <a:fld id="{246CB39B-5F4C-4A7E-9BE3-AAFD45576D16}" type="datetime2">
              <a:rPr lang="en-US" smtClean="0"/>
              <a:t>Tuesday, July 1, 2025</a:t>
            </a:fld>
            <a:endParaRPr lang="en-US" dirty="0"/>
          </a:p>
        </p:txBody>
      </p:sp>
      <p:sp>
        <p:nvSpPr>
          <p:cNvPr id="5" name="Marcador de pie de página 4">
            <a:extLst>
              <a:ext uri="{FF2B5EF4-FFF2-40B4-BE49-F238E27FC236}">
                <a16:creationId xmlns:a16="http://schemas.microsoft.com/office/drawing/2014/main" id="{89615820-EFFB-403F-D0D7-7728C3DAF8E2}"/>
              </a:ext>
            </a:extLst>
          </p:cNvPr>
          <p:cNvSpPr>
            <a:spLocks noGrp="1"/>
          </p:cNvSpPr>
          <p:nvPr>
            <p:ph type="ftr" sz="quarter" idx="11"/>
          </p:nvPr>
        </p:nvSpPr>
        <p:spPr/>
        <p:txBody>
          <a:bodyPr/>
          <a:lstStyle/>
          <a:p>
            <a:r>
              <a:rPr lang="en-US"/>
              <a:t>Sample Footer</a:t>
            </a:r>
            <a:endParaRPr lang="en-US" dirty="0"/>
          </a:p>
        </p:txBody>
      </p:sp>
      <p:sp>
        <p:nvSpPr>
          <p:cNvPr id="6" name="Marcador de número de diapositiva 5">
            <a:extLst>
              <a:ext uri="{FF2B5EF4-FFF2-40B4-BE49-F238E27FC236}">
                <a16:creationId xmlns:a16="http://schemas.microsoft.com/office/drawing/2014/main" id="{549149C3-6BD5-7498-B916-C19A97E4D56A}"/>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930748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C77AF-7A38-B70E-B0BF-F08C2BADFA7A}"/>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AF64AD36-AD5B-6127-CA37-1BBDA263F457}"/>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6B03D39C-E7AE-1183-A47B-72998D9F217C}"/>
              </a:ext>
            </a:extLst>
          </p:cNvPr>
          <p:cNvSpPr>
            <a:spLocks noGrp="1"/>
          </p:cNvSpPr>
          <p:nvPr>
            <p:ph type="dt" sz="half" idx="10"/>
          </p:nvPr>
        </p:nvSpPr>
        <p:spPr/>
        <p:txBody>
          <a:bodyPr/>
          <a:lstStyle/>
          <a:p>
            <a:fld id="{246CB39B-5F4C-4A7E-9BE3-AAFD45576D16}" type="datetime2">
              <a:rPr lang="en-US" smtClean="0"/>
              <a:t>Tuesday, July 1, 2025</a:t>
            </a:fld>
            <a:endParaRPr lang="en-US" dirty="0"/>
          </a:p>
        </p:txBody>
      </p:sp>
      <p:sp>
        <p:nvSpPr>
          <p:cNvPr id="5" name="Marcador de pie de página 4">
            <a:extLst>
              <a:ext uri="{FF2B5EF4-FFF2-40B4-BE49-F238E27FC236}">
                <a16:creationId xmlns:a16="http://schemas.microsoft.com/office/drawing/2014/main" id="{11C44875-AF12-0AFB-EE04-3AD6E70EE489}"/>
              </a:ext>
            </a:extLst>
          </p:cNvPr>
          <p:cNvSpPr>
            <a:spLocks noGrp="1"/>
          </p:cNvSpPr>
          <p:nvPr>
            <p:ph type="ftr" sz="quarter" idx="11"/>
          </p:nvPr>
        </p:nvSpPr>
        <p:spPr/>
        <p:txBody>
          <a:bodyPr/>
          <a:lstStyle/>
          <a:p>
            <a:r>
              <a:rPr lang="en-US"/>
              <a:t>Sample Footer</a:t>
            </a:r>
            <a:endParaRPr lang="en-US" dirty="0"/>
          </a:p>
        </p:txBody>
      </p:sp>
      <p:sp>
        <p:nvSpPr>
          <p:cNvPr id="6" name="Marcador de número de diapositiva 5">
            <a:extLst>
              <a:ext uri="{FF2B5EF4-FFF2-40B4-BE49-F238E27FC236}">
                <a16:creationId xmlns:a16="http://schemas.microsoft.com/office/drawing/2014/main" id="{5647E0EA-3555-1F3E-7800-4B3EF986825F}"/>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4875818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AE39C5B-106E-0BF0-8E43-6BCAA5B11B5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239E2B3C-E599-BC0D-6A87-2593E57B0A0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72E6F571-BB07-940A-DD5C-757F98C503FD}"/>
              </a:ext>
            </a:extLst>
          </p:cNvPr>
          <p:cNvSpPr>
            <a:spLocks noGrp="1"/>
          </p:cNvSpPr>
          <p:nvPr>
            <p:ph type="dt" sz="half" idx="10"/>
          </p:nvPr>
        </p:nvSpPr>
        <p:spPr/>
        <p:txBody>
          <a:bodyPr/>
          <a:lstStyle/>
          <a:p>
            <a:fld id="{246CB39B-5F4C-4A7E-9BE3-AAFD45576D16}" type="datetime2">
              <a:rPr lang="en-US" smtClean="0"/>
              <a:t>Tuesday, July 1, 2025</a:t>
            </a:fld>
            <a:endParaRPr lang="en-US" dirty="0"/>
          </a:p>
        </p:txBody>
      </p:sp>
      <p:sp>
        <p:nvSpPr>
          <p:cNvPr id="5" name="Marcador de pie de página 4">
            <a:extLst>
              <a:ext uri="{FF2B5EF4-FFF2-40B4-BE49-F238E27FC236}">
                <a16:creationId xmlns:a16="http://schemas.microsoft.com/office/drawing/2014/main" id="{0FC01316-1D0A-11B6-4EEB-BC300C30A98A}"/>
              </a:ext>
            </a:extLst>
          </p:cNvPr>
          <p:cNvSpPr>
            <a:spLocks noGrp="1"/>
          </p:cNvSpPr>
          <p:nvPr>
            <p:ph type="ftr" sz="quarter" idx="11"/>
          </p:nvPr>
        </p:nvSpPr>
        <p:spPr/>
        <p:txBody>
          <a:bodyPr/>
          <a:lstStyle/>
          <a:p>
            <a:r>
              <a:rPr lang="en-US"/>
              <a:t>Sample Footer</a:t>
            </a:r>
            <a:endParaRPr lang="en-US" dirty="0"/>
          </a:p>
        </p:txBody>
      </p:sp>
      <p:sp>
        <p:nvSpPr>
          <p:cNvPr id="6" name="Marcador de número de diapositiva 5">
            <a:extLst>
              <a:ext uri="{FF2B5EF4-FFF2-40B4-BE49-F238E27FC236}">
                <a16:creationId xmlns:a16="http://schemas.microsoft.com/office/drawing/2014/main" id="{8711F6FB-D71A-6784-E7CF-780D1A55FD98}"/>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404814219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31E2CE-2561-5299-1C02-3DE218D677EB}"/>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D2D95FAF-86AC-C77F-C667-4D4DF4DA75C9}"/>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A827E6A4-EFC8-74BF-F2C3-74F72EBEFA3F}"/>
              </a:ext>
            </a:extLst>
          </p:cNvPr>
          <p:cNvSpPr>
            <a:spLocks noGrp="1"/>
          </p:cNvSpPr>
          <p:nvPr>
            <p:ph type="dt" sz="half" idx="10"/>
          </p:nvPr>
        </p:nvSpPr>
        <p:spPr/>
        <p:txBody>
          <a:bodyPr/>
          <a:lstStyle/>
          <a:p>
            <a:fld id="{246CB39B-5F4C-4A7E-9BE3-AAFD45576D16}" type="datetime2">
              <a:rPr lang="en-US" smtClean="0"/>
              <a:t>Tuesday, July 1, 2025</a:t>
            </a:fld>
            <a:endParaRPr lang="en-US" dirty="0"/>
          </a:p>
        </p:txBody>
      </p:sp>
      <p:sp>
        <p:nvSpPr>
          <p:cNvPr id="5" name="Marcador de pie de página 4">
            <a:extLst>
              <a:ext uri="{FF2B5EF4-FFF2-40B4-BE49-F238E27FC236}">
                <a16:creationId xmlns:a16="http://schemas.microsoft.com/office/drawing/2014/main" id="{E516C467-502C-C815-2386-5569920EF697}"/>
              </a:ext>
            </a:extLst>
          </p:cNvPr>
          <p:cNvSpPr>
            <a:spLocks noGrp="1"/>
          </p:cNvSpPr>
          <p:nvPr>
            <p:ph type="ftr" sz="quarter" idx="11"/>
          </p:nvPr>
        </p:nvSpPr>
        <p:spPr/>
        <p:txBody>
          <a:bodyPr/>
          <a:lstStyle/>
          <a:p>
            <a:r>
              <a:rPr lang="en-US"/>
              <a:t>Sample Footer</a:t>
            </a:r>
            <a:endParaRPr lang="en-US" dirty="0"/>
          </a:p>
        </p:txBody>
      </p:sp>
      <p:sp>
        <p:nvSpPr>
          <p:cNvPr id="6" name="Marcador de número de diapositiva 5">
            <a:extLst>
              <a:ext uri="{FF2B5EF4-FFF2-40B4-BE49-F238E27FC236}">
                <a16:creationId xmlns:a16="http://schemas.microsoft.com/office/drawing/2014/main" id="{625FCEEF-CBEF-44FC-E595-12D09EBFD008}"/>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11010669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C11814-F764-A0D1-1297-F25D6AE40BE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83676514-84CD-FE2B-F9BC-F0A187C477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C7255E7C-2C81-4B3D-7C9D-A449BEA31C52}"/>
              </a:ext>
            </a:extLst>
          </p:cNvPr>
          <p:cNvSpPr>
            <a:spLocks noGrp="1"/>
          </p:cNvSpPr>
          <p:nvPr>
            <p:ph type="dt" sz="half" idx="10"/>
          </p:nvPr>
        </p:nvSpPr>
        <p:spPr/>
        <p:txBody>
          <a:bodyPr/>
          <a:lstStyle/>
          <a:p>
            <a:fld id="{246CB39B-5F4C-4A7E-9BE3-AAFD45576D16}" type="datetime2">
              <a:rPr lang="en-US" smtClean="0"/>
              <a:t>Tuesday, July 1, 2025</a:t>
            </a:fld>
            <a:endParaRPr lang="en-US" dirty="0"/>
          </a:p>
        </p:txBody>
      </p:sp>
      <p:sp>
        <p:nvSpPr>
          <p:cNvPr id="5" name="Marcador de pie de página 4">
            <a:extLst>
              <a:ext uri="{FF2B5EF4-FFF2-40B4-BE49-F238E27FC236}">
                <a16:creationId xmlns:a16="http://schemas.microsoft.com/office/drawing/2014/main" id="{948389F0-F823-323F-9277-175B6DEADC5E}"/>
              </a:ext>
            </a:extLst>
          </p:cNvPr>
          <p:cNvSpPr>
            <a:spLocks noGrp="1"/>
          </p:cNvSpPr>
          <p:nvPr>
            <p:ph type="ftr" sz="quarter" idx="11"/>
          </p:nvPr>
        </p:nvSpPr>
        <p:spPr/>
        <p:txBody>
          <a:bodyPr/>
          <a:lstStyle/>
          <a:p>
            <a:r>
              <a:rPr lang="en-US"/>
              <a:t>Sample Footer</a:t>
            </a:r>
            <a:endParaRPr lang="en-US" dirty="0"/>
          </a:p>
        </p:txBody>
      </p:sp>
      <p:sp>
        <p:nvSpPr>
          <p:cNvPr id="6" name="Marcador de número de diapositiva 5">
            <a:extLst>
              <a:ext uri="{FF2B5EF4-FFF2-40B4-BE49-F238E27FC236}">
                <a16:creationId xmlns:a16="http://schemas.microsoft.com/office/drawing/2014/main" id="{F41263F5-2BC5-ABB2-4F8B-5434384D180A}"/>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711985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2155EE-8281-A59E-FCC4-FAA578042250}"/>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3534414E-E7FD-E1E3-A492-E783A924A5C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contenido 3">
            <a:extLst>
              <a:ext uri="{FF2B5EF4-FFF2-40B4-BE49-F238E27FC236}">
                <a16:creationId xmlns:a16="http://schemas.microsoft.com/office/drawing/2014/main" id="{F5AD31B6-4975-0440-D5CD-9E75B005182C}"/>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fecha 4">
            <a:extLst>
              <a:ext uri="{FF2B5EF4-FFF2-40B4-BE49-F238E27FC236}">
                <a16:creationId xmlns:a16="http://schemas.microsoft.com/office/drawing/2014/main" id="{EFF3FFAD-1350-82EA-BB47-F96FB2139B10}"/>
              </a:ext>
            </a:extLst>
          </p:cNvPr>
          <p:cNvSpPr>
            <a:spLocks noGrp="1"/>
          </p:cNvSpPr>
          <p:nvPr>
            <p:ph type="dt" sz="half" idx="10"/>
          </p:nvPr>
        </p:nvSpPr>
        <p:spPr/>
        <p:txBody>
          <a:bodyPr/>
          <a:lstStyle/>
          <a:p>
            <a:fld id="{246CB39B-5F4C-4A7E-9BE3-AAFD45576D16}" type="datetime2">
              <a:rPr lang="en-US" smtClean="0"/>
              <a:t>Tuesday, July 1, 2025</a:t>
            </a:fld>
            <a:endParaRPr lang="en-US" dirty="0"/>
          </a:p>
        </p:txBody>
      </p:sp>
      <p:sp>
        <p:nvSpPr>
          <p:cNvPr id="6" name="Marcador de pie de página 5">
            <a:extLst>
              <a:ext uri="{FF2B5EF4-FFF2-40B4-BE49-F238E27FC236}">
                <a16:creationId xmlns:a16="http://schemas.microsoft.com/office/drawing/2014/main" id="{6A38FB01-894D-DB5D-1976-56DCD92766AE}"/>
              </a:ext>
            </a:extLst>
          </p:cNvPr>
          <p:cNvSpPr>
            <a:spLocks noGrp="1"/>
          </p:cNvSpPr>
          <p:nvPr>
            <p:ph type="ftr" sz="quarter" idx="11"/>
          </p:nvPr>
        </p:nvSpPr>
        <p:spPr/>
        <p:txBody>
          <a:bodyPr/>
          <a:lstStyle/>
          <a:p>
            <a:r>
              <a:rPr lang="en-US"/>
              <a:t>Sample Footer</a:t>
            </a:r>
            <a:endParaRPr lang="en-US" dirty="0"/>
          </a:p>
        </p:txBody>
      </p:sp>
      <p:sp>
        <p:nvSpPr>
          <p:cNvPr id="7" name="Marcador de número de diapositiva 6">
            <a:extLst>
              <a:ext uri="{FF2B5EF4-FFF2-40B4-BE49-F238E27FC236}">
                <a16:creationId xmlns:a16="http://schemas.microsoft.com/office/drawing/2014/main" id="{682C75B8-1597-0E0F-657A-FAA8F47C88BD}"/>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3308236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7A0136-94F5-27BB-06F3-CFEEDC05EB93}"/>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A0B438DE-01BC-2FD9-0167-2563B1F5BE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94BC8A05-6F0D-0B57-5126-54F7B895268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texto 4">
            <a:extLst>
              <a:ext uri="{FF2B5EF4-FFF2-40B4-BE49-F238E27FC236}">
                <a16:creationId xmlns:a16="http://schemas.microsoft.com/office/drawing/2014/main" id="{94615BF9-8A17-72CD-EB0C-32874622FB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9F46E3D-A836-63D6-77FE-85E62B9F16C1}"/>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7" name="Marcador de fecha 6">
            <a:extLst>
              <a:ext uri="{FF2B5EF4-FFF2-40B4-BE49-F238E27FC236}">
                <a16:creationId xmlns:a16="http://schemas.microsoft.com/office/drawing/2014/main" id="{10C9F9C7-519A-FC84-301B-360D00CC4BB2}"/>
              </a:ext>
            </a:extLst>
          </p:cNvPr>
          <p:cNvSpPr>
            <a:spLocks noGrp="1"/>
          </p:cNvSpPr>
          <p:nvPr>
            <p:ph type="dt" sz="half" idx="10"/>
          </p:nvPr>
        </p:nvSpPr>
        <p:spPr/>
        <p:txBody>
          <a:bodyPr/>
          <a:lstStyle/>
          <a:p>
            <a:fld id="{246CB39B-5F4C-4A7E-9BE3-AAFD45576D16}" type="datetime2">
              <a:rPr lang="en-US" smtClean="0"/>
              <a:t>Tuesday, July 1, 2025</a:t>
            </a:fld>
            <a:endParaRPr lang="en-US" dirty="0"/>
          </a:p>
        </p:txBody>
      </p:sp>
      <p:sp>
        <p:nvSpPr>
          <p:cNvPr id="8" name="Marcador de pie de página 7">
            <a:extLst>
              <a:ext uri="{FF2B5EF4-FFF2-40B4-BE49-F238E27FC236}">
                <a16:creationId xmlns:a16="http://schemas.microsoft.com/office/drawing/2014/main" id="{AE272456-90A9-AB72-BBDC-341109148D39}"/>
              </a:ext>
            </a:extLst>
          </p:cNvPr>
          <p:cNvSpPr>
            <a:spLocks noGrp="1"/>
          </p:cNvSpPr>
          <p:nvPr>
            <p:ph type="ftr" sz="quarter" idx="11"/>
          </p:nvPr>
        </p:nvSpPr>
        <p:spPr/>
        <p:txBody>
          <a:bodyPr/>
          <a:lstStyle/>
          <a:p>
            <a:r>
              <a:rPr lang="en-US"/>
              <a:t>Sample Footer</a:t>
            </a:r>
            <a:endParaRPr lang="en-US" dirty="0"/>
          </a:p>
        </p:txBody>
      </p:sp>
      <p:sp>
        <p:nvSpPr>
          <p:cNvPr id="9" name="Marcador de número de diapositiva 8">
            <a:extLst>
              <a:ext uri="{FF2B5EF4-FFF2-40B4-BE49-F238E27FC236}">
                <a16:creationId xmlns:a16="http://schemas.microsoft.com/office/drawing/2014/main" id="{5D691A0D-9465-B051-F990-0A1EE88DDD35}"/>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23802217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A9329-439B-916B-44D9-CF58C70C4733}"/>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fecha 2">
            <a:extLst>
              <a:ext uri="{FF2B5EF4-FFF2-40B4-BE49-F238E27FC236}">
                <a16:creationId xmlns:a16="http://schemas.microsoft.com/office/drawing/2014/main" id="{52B27342-925D-4F28-2D2A-ACF8E1FBE639}"/>
              </a:ext>
            </a:extLst>
          </p:cNvPr>
          <p:cNvSpPr>
            <a:spLocks noGrp="1"/>
          </p:cNvSpPr>
          <p:nvPr>
            <p:ph type="dt" sz="half" idx="10"/>
          </p:nvPr>
        </p:nvSpPr>
        <p:spPr/>
        <p:txBody>
          <a:bodyPr/>
          <a:lstStyle/>
          <a:p>
            <a:fld id="{246CB39B-5F4C-4A7E-9BE3-AAFD45576D16}" type="datetime2">
              <a:rPr lang="en-US" smtClean="0"/>
              <a:t>Tuesday, July 1, 2025</a:t>
            </a:fld>
            <a:endParaRPr lang="en-US" dirty="0"/>
          </a:p>
        </p:txBody>
      </p:sp>
      <p:sp>
        <p:nvSpPr>
          <p:cNvPr id="4" name="Marcador de pie de página 3">
            <a:extLst>
              <a:ext uri="{FF2B5EF4-FFF2-40B4-BE49-F238E27FC236}">
                <a16:creationId xmlns:a16="http://schemas.microsoft.com/office/drawing/2014/main" id="{F95D84DA-1E61-502B-9D82-7BC3345751AC}"/>
              </a:ext>
            </a:extLst>
          </p:cNvPr>
          <p:cNvSpPr>
            <a:spLocks noGrp="1"/>
          </p:cNvSpPr>
          <p:nvPr>
            <p:ph type="ftr" sz="quarter" idx="11"/>
          </p:nvPr>
        </p:nvSpPr>
        <p:spPr/>
        <p:txBody>
          <a:bodyPr/>
          <a:lstStyle/>
          <a:p>
            <a:r>
              <a:rPr lang="en-US"/>
              <a:t>Sample Footer</a:t>
            </a:r>
            <a:endParaRPr lang="en-US" dirty="0"/>
          </a:p>
        </p:txBody>
      </p:sp>
      <p:sp>
        <p:nvSpPr>
          <p:cNvPr id="5" name="Marcador de número de diapositiva 4">
            <a:extLst>
              <a:ext uri="{FF2B5EF4-FFF2-40B4-BE49-F238E27FC236}">
                <a16:creationId xmlns:a16="http://schemas.microsoft.com/office/drawing/2014/main" id="{806EF190-464F-7E5C-FE20-0374C3CD3D02}"/>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13000630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D67469-5AEA-7224-440D-0D9F6571B8FD}"/>
              </a:ext>
            </a:extLst>
          </p:cNvPr>
          <p:cNvSpPr>
            <a:spLocks noGrp="1"/>
          </p:cNvSpPr>
          <p:nvPr>
            <p:ph type="dt" sz="half" idx="10"/>
          </p:nvPr>
        </p:nvSpPr>
        <p:spPr/>
        <p:txBody>
          <a:bodyPr/>
          <a:lstStyle/>
          <a:p>
            <a:fld id="{246CB39B-5F4C-4A7E-9BE3-AAFD45576D16}" type="datetime2">
              <a:rPr lang="en-US" smtClean="0"/>
              <a:t>Tuesday, July 1, 2025</a:t>
            </a:fld>
            <a:endParaRPr lang="en-US" dirty="0"/>
          </a:p>
        </p:txBody>
      </p:sp>
      <p:sp>
        <p:nvSpPr>
          <p:cNvPr id="3" name="Marcador de pie de página 2">
            <a:extLst>
              <a:ext uri="{FF2B5EF4-FFF2-40B4-BE49-F238E27FC236}">
                <a16:creationId xmlns:a16="http://schemas.microsoft.com/office/drawing/2014/main" id="{666EB14E-0326-E472-C64B-A32C8672163B}"/>
              </a:ext>
            </a:extLst>
          </p:cNvPr>
          <p:cNvSpPr>
            <a:spLocks noGrp="1"/>
          </p:cNvSpPr>
          <p:nvPr>
            <p:ph type="ftr" sz="quarter" idx="11"/>
          </p:nvPr>
        </p:nvSpPr>
        <p:spPr/>
        <p:txBody>
          <a:bodyPr/>
          <a:lstStyle/>
          <a:p>
            <a:r>
              <a:rPr lang="en-US"/>
              <a:t>Sample Footer</a:t>
            </a:r>
            <a:endParaRPr lang="en-US" dirty="0"/>
          </a:p>
        </p:txBody>
      </p:sp>
      <p:sp>
        <p:nvSpPr>
          <p:cNvPr id="4" name="Marcador de número de diapositiva 3">
            <a:extLst>
              <a:ext uri="{FF2B5EF4-FFF2-40B4-BE49-F238E27FC236}">
                <a16:creationId xmlns:a16="http://schemas.microsoft.com/office/drawing/2014/main" id="{78C20DC9-E148-5B92-D6CF-F223EF16E96A}"/>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45236775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248BFD-AEDB-563A-7BF2-85FFA625851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F16AB714-B3D9-E0BE-AC96-A280D44D3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texto 3">
            <a:extLst>
              <a:ext uri="{FF2B5EF4-FFF2-40B4-BE49-F238E27FC236}">
                <a16:creationId xmlns:a16="http://schemas.microsoft.com/office/drawing/2014/main" id="{68A062E4-69CC-7EBD-9945-4733C305F5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44BB27A-963F-BA03-5A5E-FB60FB0C2AD2}"/>
              </a:ext>
            </a:extLst>
          </p:cNvPr>
          <p:cNvSpPr>
            <a:spLocks noGrp="1"/>
          </p:cNvSpPr>
          <p:nvPr>
            <p:ph type="dt" sz="half" idx="10"/>
          </p:nvPr>
        </p:nvSpPr>
        <p:spPr/>
        <p:txBody>
          <a:bodyPr/>
          <a:lstStyle/>
          <a:p>
            <a:fld id="{246CB39B-5F4C-4A7E-9BE3-AAFD45576D16}" type="datetime2">
              <a:rPr lang="en-US" smtClean="0"/>
              <a:t>Tuesday, July 1, 2025</a:t>
            </a:fld>
            <a:endParaRPr lang="en-US" dirty="0"/>
          </a:p>
        </p:txBody>
      </p:sp>
      <p:sp>
        <p:nvSpPr>
          <p:cNvPr id="6" name="Marcador de pie de página 5">
            <a:extLst>
              <a:ext uri="{FF2B5EF4-FFF2-40B4-BE49-F238E27FC236}">
                <a16:creationId xmlns:a16="http://schemas.microsoft.com/office/drawing/2014/main" id="{65A93F65-07C3-5113-3AC3-4FCBF0639785}"/>
              </a:ext>
            </a:extLst>
          </p:cNvPr>
          <p:cNvSpPr>
            <a:spLocks noGrp="1"/>
          </p:cNvSpPr>
          <p:nvPr>
            <p:ph type="ftr" sz="quarter" idx="11"/>
          </p:nvPr>
        </p:nvSpPr>
        <p:spPr/>
        <p:txBody>
          <a:bodyPr/>
          <a:lstStyle/>
          <a:p>
            <a:r>
              <a:rPr lang="en-US"/>
              <a:t>Sample Footer</a:t>
            </a:r>
            <a:endParaRPr lang="en-US" dirty="0"/>
          </a:p>
        </p:txBody>
      </p:sp>
      <p:sp>
        <p:nvSpPr>
          <p:cNvPr id="7" name="Marcador de número de diapositiva 6">
            <a:extLst>
              <a:ext uri="{FF2B5EF4-FFF2-40B4-BE49-F238E27FC236}">
                <a16:creationId xmlns:a16="http://schemas.microsoft.com/office/drawing/2014/main" id="{D1C2AC7C-A25C-A688-B549-0E831D7DE6FD}"/>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169742035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9F415-C21D-01BE-A77A-4FDCAFAEDA2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posición de imagen 2">
            <a:extLst>
              <a:ext uri="{FF2B5EF4-FFF2-40B4-BE49-F238E27FC236}">
                <a16:creationId xmlns:a16="http://schemas.microsoft.com/office/drawing/2014/main" id="{83730520-B3A3-99EC-158A-83E429C4E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6B1DCDD2-CA22-E52D-0F24-02DD0ED15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194234E-F043-F8B7-472C-66B0CB4F0C81}"/>
              </a:ext>
            </a:extLst>
          </p:cNvPr>
          <p:cNvSpPr>
            <a:spLocks noGrp="1"/>
          </p:cNvSpPr>
          <p:nvPr>
            <p:ph type="dt" sz="half" idx="10"/>
          </p:nvPr>
        </p:nvSpPr>
        <p:spPr/>
        <p:txBody>
          <a:bodyPr/>
          <a:lstStyle/>
          <a:p>
            <a:fld id="{246CB39B-5F4C-4A7E-9BE3-AAFD45576D16}" type="datetime2">
              <a:rPr lang="en-US" smtClean="0"/>
              <a:t>Tuesday, July 1, 2025</a:t>
            </a:fld>
            <a:endParaRPr lang="en-US" dirty="0"/>
          </a:p>
        </p:txBody>
      </p:sp>
      <p:sp>
        <p:nvSpPr>
          <p:cNvPr id="6" name="Marcador de pie de página 5">
            <a:extLst>
              <a:ext uri="{FF2B5EF4-FFF2-40B4-BE49-F238E27FC236}">
                <a16:creationId xmlns:a16="http://schemas.microsoft.com/office/drawing/2014/main" id="{3E6D0989-DF3B-6D6D-7F98-747B28CE04A6}"/>
              </a:ext>
            </a:extLst>
          </p:cNvPr>
          <p:cNvSpPr>
            <a:spLocks noGrp="1"/>
          </p:cNvSpPr>
          <p:nvPr>
            <p:ph type="ftr" sz="quarter" idx="11"/>
          </p:nvPr>
        </p:nvSpPr>
        <p:spPr/>
        <p:txBody>
          <a:bodyPr/>
          <a:lstStyle/>
          <a:p>
            <a:r>
              <a:rPr lang="en-US"/>
              <a:t>Sample Footer</a:t>
            </a:r>
            <a:endParaRPr lang="en-US" dirty="0"/>
          </a:p>
        </p:txBody>
      </p:sp>
      <p:sp>
        <p:nvSpPr>
          <p:cNvPr id="7" name="Marcador de número de diapositiva 6">
            <a:extLst>
              <a:ext uri="{FF2B5EF4-FFF2-40B4-BE49-F238E27FC236}">
                <a16:creationId xmlns:a16="http://schemas.microsoft.com/office/drawing/2014/main" id="{B520635A-6E8C-5D0E-C775-E944910768AA}"/>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6342916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2C85673-7E6E-E36C-AD83-494C2F32BF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A3615282-7BD5-E025-5DE9-15B708039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A7EE2575-F882-5FE6-0693-69112BFD9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6CB39B-5F4C-4A7E-9BE3-AAFD45576D16}" type="datetime2">
              <a:rPr lang="en-US" smtClean="0"/>
              <a:t>Tuesday, July 1, 2025</a:t>
            </a:fld>
            <a:endParaRPr lang="en-US" dirty="0"/>
          </a:p>
        </p:txBody>
      </p:sp>
      <p:sp>
        <p:nvSpPr>
          <p:cNvPr id="5" name="Marcador de pie de página 4">
            <a:extLst>
              <a:ext uri="{FF2B5EF4-FFF2-40B4-BE49-F238E27FC236}">
                <a16:creationId xmlns:a16="http://schemas.microsoft.com/office/drawing/2014/main" id="{9C1C2D7E-4388-2389-76A0-0349D4002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a:t>
            </a:r>
            <a:endParaRPr lang="en-US" dirty="0"/>
          </a:p>
        </p:txBody>
      </p:sp>
      <p:sp>
        <p:nvSpPr>
          <p:cNvPr id="6" name="Marcador de número de diapositiva 5">
            <a:extLst>
              <a:ext uri="{FF2B5EF4-FFF2-40B4-BE49-F238E27FC236}">
                <a16:creationId xmlns:a16="http://schemas.microsoft.com/office/drawing/2014/main" id="{A6FD84E5-C818-4996-93D1-660A61723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A1B0FB-D917-4C8C-928F-313BD683BF39}" type="slidenum">
              <a:rPr lang="en-US" smtClean="0"/>
              <a:pPr/>
              <a:t>‹Nº›</a:t>
            </a:fld>
            <a:endParaRPr lang="en-US"/>
          </a:p>
        </p:txBody>
      </p:sp>
    </p:spTree>
    <p:extLst>
      <p:ext uri="{BB962C8B-B14F-4D97-AF65-F5344CB8AC3E}">
        <p14:creationId xmlns:p14="http://schemas.microsoft.com/office/powerpoint/2010/main" val="211451133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FDE03CD-E61F-7798-8DE1-11CA9FD11CA8}"/>
              </a:ext>
            </a:extLst>
          </p:cNvPr>
          <p:cNvSpPr>
            <a:spLocks noGrp="1"/>
          </p:cNvSpPr>
          <p:nvPr>
            <p:ph type="title"/>
          </p:nvPr>
        </p:nvSpPr>
        <p:spPr>
          <a:xfrm>
            <a:off x="780585" y="371680"/>
            <a:ext cx="6299628" cy="2836081"/>
          </a:xfrm>
        </p:spPr>
        <p:txBody>
          <a:bodyPr vert="horz" lIns="91440" tIns="45720" rIns="91440" bIns="45720" rtlCol="0" anchor="b">
            <a:normAutofit fontScale="90000"/>
          </a:bodyPr>
          <a:lstStyle/>
          <a:p>
            <a:r>
              <a:rPr lang="es-EC" dirty="0"/>
              <a:t>Gasometria</a:t>
            </a:r>
            <a:br>
              <a:rPr lang="es-EC" dirty="0"/>
            </a:br>
            <a:r>
              <a:rPr lang="es-EC" dirty="0"/>
              <a:t>Punción arterial</a:t>
            </a:r>
            <a:br>
              <a:rPr lang="es-EC" dirty="0"/>
            </a:br>
            <a:r>
              <a:rPr lang="es-EC" dirty="0"/>
              <a:t>Hemocultivos</a:t>
            </a:r>
            <a:br>
              <a:rPr lang="es-EC" dirty="0"/>
            </a:br>
            <a:br>
              <a:rPr lang="es-EC" dirty="0"/>
            </a:br>
            <a:endParaRPr lang="en-US" sz="40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a:extLst>
              <a:ext uri="{FF2B5EF4-FFF2-40B4-BE49-F238E27FC236}">
                <a16:creationId xmlns:a16="http://schemas.microsoft.com/office/drawing/2014/main" id="{4B0BED53-0481-A132-CC14-0C3B7091E0C8}"/>
              </a:ext>
            </a:extLst>
          </p:cNvPr>
          <p:cNvSpPr txBox="1">
            <a:spLocks/>
          </p:cNvSpPr>
          <p:nvPr/>
        </p:nvSpPr>
        <p:spPr>
          <a:xfrm>
            <a:off x="421732" y="4302810"/>
            <a:ext cx="6156676" cy="2183510"/>
          </a:xfrm>
          <a:prstGeom prst="rect">
            <a:avLst/>
          </a:prstGeom>
        </p:spPr>
        <p:txBody>
          <a:bodyPr vert="horz" lIns="91440" tIns="45720" rIns="91440" bIns="45720" rtlCol="0" anchorCtr="0">
            <a:normAutofit/>
          </a:bodyPr>
          <a:lst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a:lstStyle>
          <a:p>
            <a:pPr>
              <a:lnSpc>
                <a:spcPct val="90000"/>
              </a:lnSpc>
              <a:spcAft>
                <a:spcPts val="600"/>
              </a:spcAft>
            </a:pPr>
            <a:endParaRPr lang="en-US" sz="2200" dirty="0">
              <a:latin typeface="+mn-lt"/>
              <a:ea typeface="+mn-ea"/>
              <a:cs typeface="+mn-cs"/>
            </a:endParaRPr>
          </a:p>
          <a:p>
            <a:pPr indent="-228600">
              <a:lnSpc>
                <a:spcPct val="90000"/>
              </a:lnSpc>
              <a:spcAft>
                <a:spcPts val="600"/>
              </a:spcAft>
              <a:buFont typeface="Arial" panose="020B0604020202020204" pitchFamily="34" charset="0"/>
              <a:buChar char="•"/>
            </a:pPr>
            <a:r>
              <a:rPr lang="en-US" sz="2200" dirty="0">
                <a:latin typeface="+mn-lt"/>
                <a:ea typeface="+mn-ea"/>
                <a:cs typeface="+mn-cs"/>
              </a:rPr>
              <a:t>Dra. María Montero</a:t>
            </a:r>
          </a:p>
          <a:p>
            <a:pPr indent="-228600">
              <a:lnSpc>
                <a:spcPct val="90000"/>
              </a:lnSpc>
              <a:spcAft>
                <a:spcPts val="600"/>
              </a:spcAft>
              <a:buFont typeface="Arial" panose="020B0604020202020204" pitchFamily="34" charset="0"/>
              <a:buChar char="•"/>
            </a:pPr>
            <a:endParaRPr lang="en-US" sz="2200" dirty="0">
              <a:latin typeface="+mn-lt"/>
              <a:ea typeface="+mn-ea"/>
              <a:cs typeface="+mn-cs"/>
            </a:endParaRPr>
          </a:p>
          <a:p>
            <a:pPr>
              <a:lnSpc>
                <a:spcPct val="90000"/>
              </a:lnSpc>
              <a:spcAft>
                <a:spcPts val="600"/>
              </a:spcAft>
            </a:pPr>
            <a:r>
              <a:rPr lang="en-US" sz="2200" dirty="0">
                <a:latin typeface="+mn-lt"/>
                <a:ea typeface="+mn-ea"/>
                <a:cs typeface="+mn-cs"/>
              </a:rPr>
              <a:t>Medicina Interna</a:t>
            </a:r>
          </a:p>
          <a:p>
            <a:pPr>
              <a:lnSpc>
                <a:spcPct val="90000"/>
              </a:lnSpc>
              <a:spcAft>
                <a:spcPts val="600"/>
              </a:spcAft>
            </a:pPr>
            <a:r>
              <a:rPr lang="en-US" sz="2200" dirty="0">
                <a:latin typeface="+mn-lt"/>
                <a:ea typeface="+mn-ea"/>
                <a:cs typeface="+mn-cs"/>
              </a:rPr>
              <a:t>Alta </a:t>
            </a:r>
            <a:r>
              <a:rPr lang="en-US" sz="2200" dirty="0" err="1">
                <a:latin typeface="+mn-lt"/>
                <a:ea typeface="+mn-ea"/>
                <a:cs typeface="+mn-cs"/>
              </a:rPr>
              <a:t>especialidad</a:t>
            </a:r>
            <a:r>
              <a:rPr lang="en-US" sz="2200" dirty="0">
                <a:latin typeface="+mn-lt"/>
                <a:ea typeface="+mn-ea"/>
                <a:cs typeface="+mn-cs"/>
              </a:rPr>
              <a:t> Medicina </a:t>
            </a:r>
            <a:r>
              <a:rPr lang="en-US" sz="2200" dirty="0" err="1">
                <a:latin typeface="+mn-lt"/>
                <a:ea typeface="+mn-ea"/>
                <a:cs typeface="+mn-cs"/>
              </a:rPr>
              <a:t>Paliativa</a:t>
            </a:r>
            <a:endParaRPr lang="en-US" sz="2200" dirty="0">
              <a:latin typeface="+mn-lt"/>
              <a:ea typeface="+mn-ea"/>
              <a:cs typeface="+mn-cs"/>
            </a:endParaRPr>
          </a:p>
        </p:txBody>
      </p:sp>
      <p:pic>
        <p:nvPicPr>
          <p:cNvPr id="4" name="Imagen 3">
            <a:extLst>
              <a:ext uri="{FF2B5EF4-FFF2-40B4-BE49-F238E27FC236}">
                <a16:creationId xmlns:a16="http://schemas.microsoft.com/office/drawing/2014/main" id="{EA85E024-BD3E-4D2E-C7F6-C4BCAA5A54AA}"/>
              </a:ext>
            </a:extLst>
          </p:cNvPr>
          <p:cNvPicPr>
            <a:picLocks noChangeAspect="1"/>
          </p:cNvPicPr>
          <p:nvPr/>
        </p:nvPicPr>
        <p:blipFill>
          <a:blip r:embed="rId3"/>
          <a:srcRect l="2455"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94783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EF21E-2EE2-C5E1-191F-10B2E97688AC}"/>
              </a:ext>
            </a:extLst>
          </p:cNvPr>
          <p:cNvSpPr>
            <a:spLocks noGrp="1"/>
          </p:cNvSpPr>
          <p:nvPr>
            <p:ph type="title"/>
          </p:nvPr>
        </p:nvSpPr>
        <p:spPr/>
        <p:txBody>
          <a:bodyPr/>
          <a:lstStyle/>
          <a:p>
            <a:r>
              <a:rPr lang="es-EC" dirty="0">
                <a:solidFill>
                  <a:srgbClr val="FF0000"/>
                </a:solidFill>
              </a:rPr>
              <a:t>ACIDEMIA</a:t>
            </a:r>
          </a:p>
        </p:txBody>
      </p:sp>
      <p:graphicFrame>
        <p:nvGraphicFramePr>
          <p:cNvPr id="4" name="Marcador de contenido 3">
            <a:extLst>
              <a:ext uri="{FF2B5EF4-FFF2-40B4-BE49-F238E27FC236}">
                <a16:creationId xmlns:a16="http://schemas.microsoft.com/office/drawing/2014/main" id="{8C2EA40A-00BD-4DFB-B837-CF5320E40732}"/>
              </a:ext>
            </a:extLst>
          </p:cNvPr>
          <p:cNvGraphicFramePr>
            <a:graphicFrameLocks noGrp="1"/>
          </p:cNvGraphicFramePr>
          <p:nvPr>
            <p:ph idx="1"/>
            <p:extLst>
              <p:ext uri="{D42A27DB-BD31-4B8C-83A1-F6EECF244321}">
                <p14:modId xmlns:p14="http://schemas.microsoft.com/office/powerpoint/2010/main" val="29440213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11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02356-4AD3-FCAA-F1BC-29D059384B25}"/>
              </a:ext>
            </a:extLst>
          </p:cNvPr>
          <p:cNvSpPr>
            <a:spLocks noGrp="1"/>
          </p:cNvSpPr>
          <p:nvPr>
            <p:ph type="title"/>
          </p:nvPr>
        </p:nvSpPr>
        <p:spPr/>
        <p:txBody>
          <a:bodyPr/>
          <a:lstStyle/>
          <a:p>
            <a:r>
              <a:rPr lang="es-EC" dirty="0">
                <a:solidFill>
                  <a:srgbClr val="FF0000"/>
                </a:solidFill>
              </a:rPr>
              <a:t>PH NORMAL</a:t>
            </a:r>
          </a:p>
        </p:txBody>
      </p:sp>
      <p:sp>
        <p:nvSpPr>
          <p:cNvPr id="3" name="Marcador de contenido 2">
            <a:extLst>
              <a:ext uri="{FF2B5EF4-FFF2-40B4-BE49-F238E27FC236}">
                <a16:creationId xmlns:a16="http://schemas.microsoft.com/office/drawing/2014/main" id="{FDD94EFC-1815-1CCB-83DC-19ED06DF13F3}"/>
              </a:ext>
            </a:extLst>
          </p:cNvPr>
          <p:cNvSpPr>
            <a:spLocks noGrp="1"/>
          </p:cNvSpPr>
          <p:nvPr>
            <p:ph idx="1"/>
          </p:nvPr>
        </p:nvSpPr>
        <p:spPr/>
        <p:txBody>
          <a:bodyPr/>
          <a:lstStyle/>
          <a:p>
            <a:r>
              <a:rPr lang="es-EC" dirty="0"/>
              <a:t> pCO2 elevada + HCO3 – elevado = acidosis respiratoria y alcalosis metabólica. </a:t>
            </a:r>
          </a:p>
          <a:p>
            <a:r>
              <a:rPr lang="es-EC" dirty="0"/>
              <a:t> pCO2 baja + HCO3 – bajo = alcalosis respiratoria y alcalosis metabólica. </a:t>
            </a:r>
          </a:p>
          <a:p>
            <a:r>
              <a:rPr lang="es-EC" dirty="0"/>
              <a:t> pCO2 normal + bicarbonato normal, pero brecha aniónica elevada = acidosis metabólica de brecha aniónica elevada y alcalosis metabólica. </a:t>
            </a:r>
          </a:p>
          <a:p>
            <a:r>
              <a:rPr lang="es-EC" dirty="0"/>
              <a:t> pCO2 , HCO3 – y brecha aniónica normales = sin alteraciones o acidosis metabólica de brecha aniónica más alcalosis metabólica.</a:t>
            </a:r>
          </a:p>
        </p:txBody>
      </p:sp>
    </p:spTree>
    <p:extLst>
      <p:ext uri="{BB962C8B-B14F-4D97-AF65-F5344CB8AC3E}">
        <p14:creationId xmlns:p14="http://schemas.microsoft.com/office/powerpoint/2010/main" val="31602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B01AF-56AD-46A8-213B-0F4A4472C2D4}"/>
              </a:ext>
            </a:extLst>
          </p:cNvPr>
          <p:cNvSpPr>
            <a:spLocks noGrp="1"/>
          </p:cNvSpPr>
          <p:nvPr>
            <p:ph type="title"/>
          </p:nvPr>
        </p:nvSpPr>
        <p:spPr/>
        <p:txBody>
          <a:bodyPr/>
          <a:lstStyle/>
          <a:p>
            <a:r>
              <a:rPr lang="es-EC" dirty="0">
                <a:solidFill>
                  <a:srgbClr val="FF0000"/>
                </a:solidFill>
              </a:rPr>
              <a:t>Paso 3. Calcular la brecha aniónica</a:t>
            </a:r>
          </a:p>
        </p:txBody>
      </p:sp>
      <p:sp>
        <p:nvSpPr>
          <p:cNvPr id="3" name="Marcador de contenido 2">
            <a:extLst>
              <a:ext uri="{FF2B5EF4-FFF2-40B4-BE49-F238E27FC236}">
                <a16:creationId xmlns:a16="http://schemas.microsoft.com/office/drawing/2014/main" id="{BE037237-7287-9D8F-605C-6B87B37A1427}"/>
              </a:ext>
            </a:extLst>
          </p:cNvPr>
          <p:cNvSpPr>
            <a:spLocks noGrp="1"/>
          </p:cNvSpPr>
          <p:nvPr>
            <p:ph idx="1"/>
          </p:nvPr>
        </p:nvSpPr>
        <p:spPr/>
        <p:txBody>
          <a:bodyPr/>
          <a:lstStyle/>
          <a:p>
            <a:r>
              <a:rPr lang="es-EC" dirty="0"/>
              <a:t>La brecha aniónica es una fórmula indirecta para estimar la concentración de aniones plasmáticos que no son determinados de manera sistemática por los métodos de laboratorio habituales, y que corresponden a las proteínas, sulfatos, fosfatos inorgánicos y otros aniones orgánicos presentes fuera o dentro del cuerpo.</a:t>
            </a:r>
          </a:p>
          <a:p>
            <a:r>
              <a:rPr lang="es-EC" dirty="0"/>
              <a:t>Hasta la fecha, son inespecíficos los rangos normales de la brecha aniónica, pues dependen de los electrólitos que se estén midiendo. </a:t>
            </a:r>
          </a:p>
        </p:txBody>
      </p:sp>
    </p:spTree>
    <p:extLst>
      <p:ext uri="{BB962C8B-B14F-4D97-AF65-F5344CB8AC3E}">
        <p14:creationId xmlns:p14="http://schemas.microsoft.com/office/powerpoint/2010/main" val="360526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1AB56-4DBD-379E-0EC3-EA439FD9838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C429FAF-BCC1-D1EE-5FDE-5814944B57B6}"/>
              </a:ext>
            </a:extLst>
          </p:cNvPr>
          <p:cNvSpPr>
            <a:spLocks noGrp="1"/>
          </p:cNvSpPr>
          <p:nvPr>
            <p:ph type="title"/>
          </p:nvPr>
        </p:nvSpPr>
        <p:spPr/>
        <p:txBody>
          <a:bodyPr/>
          <a:lstStyle/>
          <a:p>
            <a:r>
              <a:rPr lang="es-EC" dirty="0">
                <a:solidFill>
                  <a:srgbClr val="FF0000"/>
                </a:solidFill>
              </a:rPr>
              <a:t>Paso 3. Calcular la brecha aniónica</a:t>
            </a:r>
          </a:p>
        </p:txBody>
      </p:sp>
      <p:sp>
        <p:nvSpPr>
          <p:cNvPr id="3" name="Marcador de contenido 2">
            <a:extLst>
              <a:ext uri="{FF2B5EF4-FFF2-40B4-BE49-F238E27FC236}">
                <a16:creationId xmlns:a16="http://schemas.microsoft.com/office/drawing/2014/main" id="{1C77FA5B-5E10-2010-9B43-8F8A4E142744}"/>
              </a:ext>
            </a:extLst>
          </p:cNvPr>
          <p:cNvSpPr>
            <a:spLocks noGrp="1"/>
          </p:cNvSpPr>
          <p:nvPr>
            <p:ph idx="1"/>
          </p:nvPr>
        </p:nvSpPr>
        <p:spPr/>
        <p:txBody>
          <a:bodyPr/>
          <a:lstStyle/>
          <a:p>
            <a:r>
              <a:rPr lang="es-EC" dirty="0"/>
              <a:t>La brecha aniónica es una fórmula indirecta para estimar la concentración de aniones plasmáticos que no son determinados de manera sistemática por los métodos de laboratorio habituales, y que corresponden a las proteínas, sulfatos, fosfatos inorgánicos y otros aniones orgánicos presentes fuera o dentro del cuerpo.</a:t>
            </a:r>
          </a:p>
          <a:p>
            <a:r>
              <a:rPr lang="es-EC" dirty="0"/>
              <a:t>Hasta la fecha, son inespecíficos los rangos normales de la brecha aniónica, pues dependen de los electrólitos que se estén midiendo. </a:t>
            </a:r>
          </a:p>
        </p:txBody>
      </p:sp>
    </p:spTree>
    <p:extLst>
      <p:ext uri="{BB962C8B-B14F-4D97-AF65-F5344CB8AC3E}">
        <p14:creationId xmlns:p14="http://schemas.microsoft.com/office/powerpoint/2010/main" val="746146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A65FFC61-893E-4C28-75DB-59712EDEE3B1}"/>
              </a:ext>
            </a:extLst>
          </p:cNvPr>
          <p:cNvPicPr>
            <a:picLocks noChangeAspect="1"/>
          </p:cNvPicPr>
          <p:nvPr/>
        </p:nvPicPr>
        <p:blipFill>
          <a:blip r:embed="rId2"/>
          <a:stretch>
            <a:fillRect/>
          </a:stretch>
        </p:blipFill>
        <p:spPr>
          <a:xfrm>
            <a:off x="643467" y="395542"/>
            <a:ext cx="10905066" cy="3489621"/>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940831E9-8EC8-F54D-A956-00EC8CA57F09}"/>
              </a:ext>
            </a:extLst>
          </p:cNvPr>
          <p:cNvSpPr txBox="1"/>
          <p:nvPr/>
        </p:nvSpPr>
        <p:spPr>
          <a:xfrm>
            <a:off x="1202787" y="4222805"/>
            <a:ext cx="9670548" cy="2031325"/>
          </a:xfrm>
          <a:prstGeom prst="rect">
            <a:avLst/>
          </a:prstGeom>
          <a:noFill/>
        </p:spPr>
        <p:txBody>
          <a:bodyPr wrap="square">
            <a:spAutoFit/>
          </a:bodyPr>
          <a:lstStyle/>
          <a:p>
            <a:r>
              <a:rPr lang="es-EC" dirty="0"/>
              <a:t>Na (142 mEq/L) – Cl (90 mEq/L) + HCO3 – (10 mEq/L) </a:t>
            </a:r>
          </a:p>
          <a:p>
            <a:endParaRPr lang="es-EC" dirty="0"/>
          </a:p>
          <a:p>
            <a:r>
              <a:rPr lang="es-EC" dirty="0"/>
              <a:t>Obtendremos un resultado de 42, elevado. Si recurrimos a la nemotecnia y recordamos que el paciente tiene hiperglucemia con datos clínicos de cetoacidosis, entonces comprobaremos que la diabetes ketosis es la causa del valor elevado de la brecha aniónica. Por consiguiente, se puede determinar que el paciente del ejemplo tiene acidemia metabólica de brecha aniónica elevada.</a:t>
            </a:r>
          </a:p>
        </p:txBody>
      </p:sp>
    </p:spTree>
    <p:extLst>
      <p:ext uri="{BB962C8B-B14F-4D97-AF65-F5344CB8AC3E}">
        <p14:creationId xmlns:p14="http://schemas.microsoft.com/office/powerpoint/2010/main" val="239778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7E284A-0D68-E579-776C-9E918F874A85}"/>
              </a:ext>
            </a:extLst>
          </p:cNvPr>
          <p:cNvSpPr>
            <a:spLocks noGrp="1"/>
          </p:cNvSpPr>
          <p:nvPr>
            <p:ph type="title"/>
          </p:nvPr>
        </p:nvSpPr>
        <p:spPr/>
        <p:txBody>
          <a:bodyPr/>
          <a:lstStyle/>
          <a:p>
            <a:r>
              <a:rPr lang="es-EC" dirty="0">
                <a:solidFill>
                  <a:srgbClr val="FF0000"/>
                </a:solidFill>
              </a:rPr>
              <a:t>Paso 4. Estimar la compensación</a:t>
            </a:r>
          </a:p>
        </p:txBody>
      </p:sp>
      <p:sp>
        <p:nvSpPr>
          <p:cNvPr id="3" name="Marcador de contenido 2">
            <a:extLst>
              <a:ext uri="{FF2B5EF4-FFF2-40B4-BE49-F238E27FC236}">
                <a16:creationId xmlns:a16="http://schemas.microsoft.com/office/drawing/2014/main" id="{725D1A93-A609-C14D-4D64-0BEACA736D62}"/>
              </a:ext>
            </a:extLst>
          </p:cNvPr>
          <p:cNvSpPr>
            <a:spLocks noGrp="1"/>
          </p:cNvSpPr>
          <p:nvPr>
            <p:ph idx="1"/>
          </p:nvPr>
        </p:nvSpPr>
        <p:spPr/>
        <p:txBody>
          <a:bodyPr>
            <a:normAutofit fontScale="92500" lnSpcReduction="10000"/>
          </a:bodyPr>
          <a:lstStyle/>
          <a:p>
            <a:r>
              <a:rPr lang="es-EC" dirty="0"/>
              <a:t>Ante la acumulación excesiva de hidrogeniones, entran en acción los mecanismos amortiguadores.</a:t>
            </a:r>
          </a:p>
          <a:p>
            <a:r>
              <a:rPr lang="es-EC" dirty="0"/>
              <a:t> Disociación de H+ dentro del eritrocito</a:t>
            </a:r>
          </a:p>
          <a:p>
            <a:r>
              <a:rPr lang="es-EC" dirty="0"/>
              <a:t>HCO3 – que se consume ocasiona que se concentre menos en la sangre</a:t>
            </a:r>
          </a:p>
          <a:p>
            <a:r>
              <a:rPr lang="es-EC" dirty="0"/>
              <a:t>pCO2 se eleva y activa los centros respiratorios para provocar hiperventilación con el fin de consumir el CO2</a:t>
            </a:r>
          </a:p>
          <a:p>
            <a:r>
              <a:rPr lang="es-EC" dirty="0"/>
              <a:t>Los riñones también aumentan la producción de NH4 +, lo que facilita la excreción de iones hidrógeno y origina una retroalimentación negativa por medio del retorno de HCO3 – a la circulación desde el túbulo distal.</a:t>
            </a:r>
          </a:p>
        </p:txBody>
      </p:sp>
    </p:spTree>
    <p:extLst>
      <p:ext uri="{BB962C8B-B14F-4D97-AF65-F5344CB8AC3E}">
        <p14:creationId xmlns:p14="http://schemas.microsoft.com/office/powerpoint/2010/main" val="356476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5160D0-5D4F-56C6-EED0-A0FDD9A984D4}"/>
              </a:ext>
            </a:extLst>
          </p:cNvPr>
          <p:cNvSpPr>
            <a:spLocks noGrp="1"/>
          </p:cNvSpPr>
          <p:nvPr>
            <p:ph type="title"/>
          </p:nvPr>
        </p:nvSpPr>
        <p:spPr/>
        <p:txBody>
          <a:bodyPr/>
          <a:lstStyle/>
          <a:p>
            <a:r>
              <a:rPr lang="es-EC" dirty="0">
                <a:solidFill>
                  <a:srgbClr val="FF0000"/>
                </a:solidFill>
              </a:rPr>
              <a:t>Acidosis metabólica</a:t>
            </a:r>
          </a:p>
        </p:txBody>
      </p:sp>
      <p:sp>
        <p:nvSpPr>
          <p:cNvPr id="3" name="Marcador de contenido 2">
            <a:extLst>
              <a:ext uri="{FF2B5EF4-FFF2-40B4-BE49-F238E27FC236}">
                <a16:creationId xmlns:a16="http://schemas.microsoft.com/office/drawing/2014/main" id="{DB4C0E9E-7F70-5699-1146-C109F6B7577E}"/>
              </a:ext>
            </a:extLst>
          </p:cNvPr>
          <p:cNvSpPr>
            <a:spLocks noGrp="1"/>
          </p:cNvSpPr>
          <p:nvPr>
            <p:ph idx="1"/>
          </p:nvPr>
        </p:nvSpPr>
        <p:spPr/>
        <p:txBody>
          <a:bodyPr>
            <a:normAutofit fontScale="85000" lnSpcReduction="20000"/>
          </a:bodyPr>
          <a:lstStyle/>
          <a:p>
            <a:r>
              <a:rPr lang="es-EC" dirty="0"/>
              <a:t>Por cada milímetro de mercurio (mm Hg) que disminuya la pCO2 se espera que el HCO3 – disminuya 1 mEq/L</a:t>
            </a:r>
          </a:p>
          <a:p>
            <a:pPr marL="0" indent="0">
              <a:buNone/>
            </a:pPr>
            <a:endParaRPr lang="es-EC" dirty="0"/>
          </a:p>
          <a:p>
            <a:pPr marL="0" indent="0">
              <a:buNone/>
            </a:pPr>
            <a:r>
              <a:rPr lang="es-EC" dirty="0"/>
              <a:t>Acidosis respiratoria aguda (&lt; 24 horas), por cada 10 mm Hg que aumente la pCO2 , el bicarbonato se incrementará 1 mEq/L, en tanto que en la crónica (&gt; 48 horas) aumentará 3.5 mEq/L.</a:t>
            </a:r>
          </a:p>
          <a:p>
            <a:pPr marL="0" indent="0">
              <a:buNone/>
            </a:pPr>
            <a:endParaRPr lang="es-EC" dirty="0"/>
          </a:p>
          <a:p>
            <a:pPr marL="0" indent="0">
              <a:buNone/>
            </a:pPr>
            <a:r>
              <a:rPr lang="es-EC" dirty="0"/>
              <a:t>En la alcalosis metabólica, la pCO2 se incrementará 10 mm Hg por cada 7 mEq/L que aumente el bicarbonato sérico. </a:t>
            </a:r>
          </a:p>
          <a:p>
            <a:pPr marL="0" indent="0">
              <a:buNone/>
            </a:pPr>
            <a:endParaRPr lang="es-EC" dirty="0"/>
          </a:p>
          <a:p>
            <a:pPr marL="0" indent="0">
              <a:buNone/>
            </a:pPr>
            <a:r>
              <a:rPr lang="es-EC" dirty="0"/>
              <a:t>En la alcalosis respiratoria aguda, el bicarbonato disminuirá 2 mEq/L por cada 10 mm Hg que decremente la pCO2 , mientras en la crónica disminuirá 4 mEq/L.</a:t>
            </a:r>
          </a:p>
        </p:txBody>
      </p:sp>
    </p:spTree>
    <p:extLst>
      <p:ext uri="{BB962C8B-B14F-4D97-AF65-F5344CB8AC3E}">
        <p14:creationId xmlns:p14="http://schemas.microsoft.com/office/powerpoint/2010/main" val="3841623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AE553-D2E7-954C-0C6F-268702F6445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BD37FC98-F7E2-1B2C-72DD-92B07408E2CE}"/>
              </a:ext>
            </a:extLst>
          </p:cNvPr>
          <p:cNvSpPr>
            <a:spLocks noGrp="1"/>
          </p:cNvSpPr>
          <p:nvPr>
            <p:ph idx="1"/>
          </p:nvPr>
        </p:nvSpPr>
        <p:spPr/>
        <p:txBody>
          <a:bodyPr/>
          <a:lstStyle/>
          <a:p>
            <a:r>
              <a:rPr lang="es-EC" dirty="0"/>
              <a:t>1. Por cada 10 mm Hg que varía la pCO2 , el pH se incrementa o reduce 0.08 unidades en forma inversamente proporcional. </a:t>
            </a:r>
          </a:p>
          <a:p>
            <a:r>
              <a:rPr lang="es-EC" dirty="0"/>
              <a:t>2. Por cada 0.15 unidades que se modifica el pH, se incrementa o disminuye el exceso o déficit de base en 10 unidades, que pueden expresarse en mEq/L de bicarbonato. </a:t>
            </a:r>
          </a:p>
          <a:p>
            <a:r>
              <a:rPr lang="es-EC" dirty="0"/>
              <a:t>3. Los mEq de bicarbonato por reponer se calculan con la siguiente fórmula: </a:t>
            </a:r>
          </a:p>
          <a:p>
            <a:endParaRPr lang="es-EC" dirty="0"/>
          </a:p>
          <a:p>
            <a:r>
              <a:rPr lang="es-EC" dirty="0"/>
              <a:t>déficit de base × kg de peso × 0.3</a:t>
            </a:r>
          </a:p>
        </p:txBody>
      </p:sp>
    </p:spTree>
    <p:extLst>
      <p:ext uri="{BB962C8B-B14F-4D97-AF65-F5344CB8AC3E}">
        <p14:creationId xmlns:p14="http://schemas.microsoft.com/office/powerpoint/2010/main" val="347879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EE059-2141-2F96-3DA7-3621F3644D61}"/>
              </a:ext>
            </a:extLst>
          </p:cNvPr>
          <p:cNvSpPr>
            <a:spLocks noGrp="1"/>
          </p:cNvSpPr>
          <p:nvPr>
            <p:ph type="title"/>
          </p:nvPr>
        </p:nvSpPr>
        <p:spPr/>
        <p:txBody>
          <a:bodyPr/>
          <a:lstStyle/>
          <a:p>
            <a:r>
              <a:rPr lang="es-EC" dirty="0">
                <a:solidFill>
                  <a:srgbClr val="FF0000"/>
                </a:solidFill>
              </a:rPr>
              <a:t>Fórmula de Winter.</a:t>
            </a:r>
          </a:p>
        </p:txBody>
      </p:sp>
      <p:sp>
        <p:nvSpPr>
          <p:cNvPr id="3" name="Marcador de contenido 2">
            <a:extLst>
              <a:ext uri="{FF2B5EF4-FFF2-40B4-BE49-F238E27FC236}">
                <a16:creationId xmlns:a16="http://schemas.microsoft.com/office/drawing/2014/main" id="{25E7F1D7-58EA-FCF6-2CC6-872F1FCF2A24}"/>
              </a:ext>
            </a:extLst>
          </p:cNvPr>
          <p:cNvSpPr>
            <a:spLocks noGrp="1"/>
          </p:cNvSpPr>
          <p:nvPr>
            <p:ph idx="1"/>
          </p:nvPr>
        </p:nvSpPr>
        <p:spPr/>
        <p:txBody>
          <a:bodyPr/>
          <a:lstStyle/>
          <a:p>
            <a:r>
              <a:rPr lang="es-EC" dirty="0"/>
              <a:t>pCO2 = (1.5 × HCO3 – )+ 8 ± 2 </a:t>
            </a:r>
          </a:p>
          <a:p>
            <a:r>
              <a:rPr lang="es-EC" dirty="0"/>
              <a:t>pCO2 = (1.5 × 12) + 8 ± 2 </a:t>
            </a:r>
          </a:p>
          <a:p>
            <a:endParaRPr lang="es-EC" dirty="0"/>
          </a:p>
          <a:p>
            <a:pPr marL="0" indent="0">
              <a:buNone/>
            </a:pPr>
            <a:r>
              <a:rPr lang="es-EC" dirty="0"/>
              <a:t>Según el resultado, esperaríamos que la PCO2 estuviera entre 26 ± 2 mm Hg; el paciente tiene 24 mm Hg, por lo tanto, la PCO2 está compensada.</a:t>
            </a:r>
          </a:p>
        </p:txBody>
      </p:sp>
    </p:spTree>
    <p:extLst>
      <p:ext uri="{BB962C8B-B14F-4D97-AF65-F5344CB8AC3E}">
        <p14:creationId xmlns:p14="http://schemas.microsoft.com/office/powerpoint/2010/main" val="2056277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75F1C0-F1DF-B317-F58E-8B7E2E805BF6}"/>
              </a:ext>
            </a:extLst>
          </p:cNvPr>
          <p:cNvSpPr>
            <a:spLocks noGrp="1"/>
          </p:cNvSpPr>
          <p:nvPr>
            <p:ph type="title"/>
          </p:nvPr>
        </p:nvSpPr>
        <p:spPr/>
        <p:txBody>
          <a:bodyPr/>
          <a:lstStyle/>
          <a:p>
            <a:r>
              <a:rPr lang="es-EC" dirty="0">
                <a:solidFill>
                  <a:srgbClr val="FF0000"/>
                </a:solidFill>
              </a:rPr>
              <a:t>Paso 5. Calcular el delta gap</a:t>
            </a:r>
          </a:p>
        </p:txBody>
      </p:sp>
      <p:sp>
        <p:nvSpPr>
          <p:cNvPr id="3" name="Marcador de contenido 2">
            <a:extLst>
              <a:ext uri="{FF2B5EF4-FFF2-40B4-BE49-F238E27FC236}">
                <a16:creationId xmlns:a16="http://schemas.microsoft.com/office/drawing/2014/main" id="{D605C49F-899B-FCD6-B3E4-1184293EC6C1}"/>
              </a:ext>
            </a:extLst>
          </p:cNvPr>
          <p:cNvSpPr>
            <a:spLocks noGrp="1"/>
          </p:cNvSpPr>
          <p:nvPr>
            <p:ph idx="1"/>
          </p:nvPr>
        </p:nvSpPr>
        <p:spPr/>
        <p:txBody>
          <a:bodyPr>
            <a:normAutofit fontScale="85000" lnSpcReduction="10000"/>
          </a:bodyPr>
          <a:lstStyle/>
          <a:p>
            <a:r>
              <a:rPr lang="es-EC" dirty="0"/>
              <a:t>Este paso es útil para determinar si existen trastornos adicionales cuando la brecha aniónica es elevada. Si los valores son menores de 1, indica acidosis metabólica hiperclorémica agregada, debido a que el HCO3 – ha disminuido, lo que se refleja en el aumento de la brecha aniónica.</a:t>
            </a:r>
          </a:p>
          <a:p>
            <a:r>
              <a:rPr lang="es-EC" dirty="0"/>
              <a:t>2 En cambio, si el valor es mayor de 1.6, sugiere alcalosis metabólica agregada. </a:t>
            </a:r>
          </a:p>
          <a:p>
            <a:r>
              <a:rPr lang="es-EC" dirty="0"/>
              <a:t>En el paciente del ejemplo, el cálculo sería el siguiente: </a:t>
            </a:r>
          </a:p>
          <a:p>
            <a:r>
              <a:rPr lang="es-EC" dirty="0"/>
              <a:t>AGap = Brecha aniónica real (42) – brecha aniónica ideal (14)/ HCO3 – ideal (20) – HCO3 – real (12)</a:t>
            </a:r>
          </a:p>
          <a:p>
            <a:pPr marL="0" indent="0">
              <a:buNone/>
            </a:pPr>
            <a:endParaRPr lang="es-EC" dirty="0"/>
          </a:p>
          <a:p>
            <a:r>
              <a:rPr lang="es-EC" dirty="0">
                <a:solidFill>
                  <a:schemeClr val="tx2">
                    <a:lumMod val="50000"/>
                    <a:lumOff val="50000"/>
                  </a:schemeClr>
                </a:solidFill>
              </a:rPr>
              <a:t>El resultado sería: 3.5, lo que significaría que el paciente tiene un trastorno mixto con alcalosis metabólica.</a:t>
            </a:r>
          </a:p>
        </p:txBody>
      </p:sp>
    </p:spTree>
    <p:extLst>
      <p:ext uri="{BB962C8B-B14F-4D97-AF65-F5344CB8AC3E}">
        <p14:creationId xmlns:p14="http://schemas.microsoft.com/office/powerpoint/2010/main" val="114855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BFC042-EE8B-F99D-A7F2-43A45679722A}"/>
              </a:ext>
            </a:extLst>
          </p:cNvPr>
          <p:cNvSpPr>
            <a:spLocks noGrp="1"/>
          </p:cNvSpPr>
          <p:nvPr>
            <p:ph type="title"/>
          </p:nvPr>
        </p:nvSpPr>
        <p:spPr/>
        <p:txBody>
          <a:bodyPr/>
          <a:lstStyle/>
          <a:p>
            <a:r>
              <a:rPr lang="es-EC" dirty="0">
                <a:solidFill>
                  <a:srgbClr val="FF0000"/>
                </a:solidFill>
              </a:rPr>
              <a:t>GASOMETRIA</a:t>
            </a:r>
          </a:p>
        </p:txBody>
      </p:sp>
      <p:sp>
        <p:nvSpPr>
          <p:cNvPr id="3" name="Marcador de contenido 2">
            <a:extLst>
              <a:ext uri="{FF2B5EF4-FFF2-40B4-BE49-F238E27FC236}">
                <a16:creationId xmlns:a16="http://schemas.microsoft.com/office/drawing/2014/main" id="{1AF4A70D-14CB-2783-2F3D-75BA56BFDB38}"/>
              </a:ext>
            </a:extLst>
          </p:cNvPr>
          <p:cNvSpPr>
            <a:spLocks noGrp="1"/>
          </p:cNvSpPr>
          <p:nvPr>
            <p:ph idx="1"/>
          </p:nvPr>
        </p:nvSpPr>
        <p:spPr/>
        <p:txBody>
          <a:bodyPr>
            <a:normAutofit fontScale="85000" lnSpcReduction="20000"/>
          </a:bodyPr>
          <a:lstStyle/>
          <a:p>
            <a:r>
              <a:rPr lang="es-EC" dirty="0"/>
              <a:t>La gasometría es la medición de los gases disueltos en la sangre, que se realiza mediante la cuantificación de pH, presión de dióxido de carbono (pCO2), bicarbonato sérico (HCO3 –), lactato y electrólitos séricos: sodio (Na), potasio (K) y cloro (Cl).</a:t>
            </a:r>
          </a:p>
          <a:p>
            <a:endParaRPr lang="es-EC" dirty="0"/>
          </a:p>
          <a:p>
            <a:r>
              <a:rPr lang="es-EC" dirty="0"/>
              <a:t>1. Definir si se trata de acidemia o acidosis, o de alcalemia o alcalosis.</a:t>
            </a:r>
          </a:p>
          <a:p>
            <a:r>
              <a:rPr lang="es-EC" dirty="0"/>
              <a:t>2. Interpretar el componente metabólico o respiratorio. </a:t>
            </a:r>
          </a:p>
          <a:p>
            <a:r>
              <a:rPr lang="es-EC" dirty="0"/>
              <a:t>3. Calcular la brecha aniónica; niveles por arriba de 15 ± 2 indican otras probables causas de exceso de aniones (metanol, uremia, cetoacidosis diabética, paraldehído, isoniazida, acidosis láctica, etilenglicol y salicilatos)</a:t>
            </a:r>
          </a:p>
          <a:p>
            <a:r>
              <a:rPr lang="es-EC" dirty="0"/>
              <a:t>4. Estimar la compensación mediante las fórmulas de Winter. </a:t>
            </a:r>
          </a:p>
          <a:p>
            <a:r>
              <a:rPr lang="es-EC" dirty="0"/>
              <a:t>5. Calcular el delta gap para definir si existe un problema intrínseco como alcalosis metabólica. </a:t>
            </a:r>
          </a:p>
        </p:txBody>
      </p:sp>
    </p:spTree>
    <p:extLst>
      <p:ext uri="{BB962C8B-B14F-4D97-AF65-F5344CB8AC3E}">
        <p14:creationId xmlns:p14="http://schemas.microsoft.com/office/powerpoint/2010/main" val="1076115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DC33DE-134E-171C-71E3-FD732D42B36B}"/>
              </a:ext>
            </a:extLst>
          </p:cNvPr>
          <p:cNvSpPr>
            <a:spLocks noGrp="1"/>
          </p:cNvSpPr>
          <p:nvPr>
            <p:ph type="title"/>
          </p:nvPr>
        </p:nvSpPr>
        <p:spPr>
          <a:xfrm>
            <a:off x="748990" y="2338891"/>
            <a:ext cx="10515600" cy="1325563"/>
          </a:xfrm>
        </p:spPr>
        <p:txBody>
          <a:bodyPr>
            <a:normAutofit fontScale="90000"/>
          </a:bodyPr>
          <a:lstStyle/>
          <a:p>
            <a:pPr algn="ctr"/>
            <a:r>
              <a:rPr lang="es-EC" b="1" i="1" dirty="0">
                <a:solidFill>
                  <a:schemeClr val="tx2">
                    <a:lumMod val="50000"/>
                    <a:lumOff val="50000"/>
                  </a:schemeClr>
                </a:solidFill>
              </a:rPr>
              <a:t>Acidemia metabólica de brecha aniónica elevada, descompensada con un problema intrínseco de alcalosis metabólica.</a:t>
            </a:r>
          </a:p>
        </p:txBody>
      </p:sp>
    </p:spTree>
    <p:extLst>
      <p:ext uri="{BB962C8B-B14F-4D97-AF65-F5344CB8AC3E}">
        <p14:creationId xmlns:p14="http://schemas.microsoft.com/office/powerpoint/2010/main" val="120802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5B9C1D-535F-2B0E-B33F-DE673DCD1090}"/>
              </a:ext>
            </a:extLst>
          </p:cNvPr>
          <p:cNvSpPr>
            <a:spLocks noGrp="1"/>
          </p:cNvSpPr>
          <p:nvPr>
            <p:ph type="title"/>
          </p:nvPr>
        </p:nvSpPr>
        <p:spPr/>
        <p:txBody>
          <a:bodyPr/>
          <a:lstStyle/>
          <a:p>
            <a:r>
              <a:rPr lang="es-EC" dirty="0">
                <a:solidFill>
                  <a:srgbClr val="FF0000"/>
                </a:solidFill>
              </a:rPr>
              <a:t>Caso 2 </a:t>
            </a:r>
          </a:p>
        </p:txBody>
      </p:sp>
      <p:sp>
        <p:nvSpPr>
          <p:cNvPr id="3" name="Marcador de contenido 2">
            <a:extLst>
              <a:ext uri="{FF2B5EF4-FFF2-40B4-BE49-F238E27FC236}">
                <a16:creationId xmlns:a16="http://schemas.microsoft.com/office/drawing/2014/main" id="{E035963C-58AE-5E6D-2DCB-185781EDDF8C}"/>
              </a:ext>
            </a:extLst>
          </p:cNvPr>
          <p:cNvSpPr>
            <a:spLocks noGrp="1"/>
          </p:cNvSpPr>
          <p:nvPr>
            <p:ph idx="1"/>
          </p:nvPr>
        </p:nvSpPr>
        <p:spPr/>
        <p:txBody>
          <a:bodyPr/>
          <a:lstStyle/>
          <a:p>
            <a:r>
              <a:rPr lang="es-EC" dirty="0"/>
              <a:t>Un paciente de cinco años de edad es llevado polipneico al servicio de urgencias de pediatría; se refiere disuria y mal estado general. </a:t>
            </a:r>
          </a:p>
          <a:p>
            <a:r>
              <a:rPr lang="es-EC" dirty="0"/>
              <a:t>A la exploración física presenta talla por debajo de 3 DE. </a:t>
            </a:r>
          </a:p>
          <a:p>
            <a:pPr marL="0" indent="0">
              <a:buNone/>
            </a:pPr>
            <a:r>
              <a:rPr lang="es-EC" dirty="0"/>
              <a:t>La gasometría arterial indica pH de 7.25, pO2 de 95 mm Hg, pCO2 de 30 mm Hg, Na de 135 mEq/L, K de 2.5 mEq/L, Cl de 110 mE1/l y HCO3 – de 17 mEq/L. </a:t>
            </a:r>
          </a:p>
          <a:p>
            <a:pPr marL="0" indent="0">
              <a:buNone/>
            </a:pPr>
            <a:endParaRPr lang="es-EC" dirty="0"/>
          </a:p>
        </p:txBody>
      </p:sp>
    </p:spTree>
    <p:extLst>
      <p:ext uri="{BB962C8B-B14F-4D97-AF65-F5344CB8AC3E}">
        <p14:creationId xmlns:p14="http://schemas.microsoft.com/office/powerpoint/2010/main" val="1198447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648597-EB75-CC94-1874-9AB863467D6C}"/>
              </a:ext>
            </a:extLst>
          </p:cNvPr>
          <p:cNvSpPr>
            <a:spLocks noGrp="1"/>
          </p:cNvSpPr>
          <p:nvPr>
            <p:ph type="title"/>
          </p:nvPr>
        </p:nvSpPr>
        <p:spPr/>
        <p:txBody>
          <a:bodyPr/>
          <a:lstStyle/>
          <a:p>
            <a:r>
              <a:rPr lang="es-EC" dirty="0">
                <a:solidFill>
                  <a:srgbClr val="FF0000"/>
                </a:solidFill>
              </a:rPr>
              <a:t>Análisis</a:t>
            </a:r>
          </a:p>
        </p:txBody>
      </p:sp>
      <p:sp>
        <p:nvSpPr>
          <p:cNvPr id="3" name="Marcador de contenido 2">
            <a:extLst>
              <a:ext uri="{FF2B5EF4-FFF2-40B4-BE49-F238E27FC236}">
                <a16:creationId xmlns:a16="http://schemas.microsoft.com/office/drawing/2014/main" id="{97FD384F-0A10-AC9B-B722-3BA228281106}"/>
              </a:ext>
            </a:extLst>
          </p:cNvPr>
          <p:cNvSpPr>
            <a:spLocks noGrp="1"/>
          </p:cNvSpPr>
          <p:nvPr>
            <p:ph idx="1"/>
          </p:nvPr>
        </p:nvSpPr>
        <p:spPr/>
        <p:txBody>
          <a:bodyPr/>
          <a:lstStyle/>
          <a:p>
            <a:r>
              <a:rPr lang="es-EC" dirty="0"/>
              <a:t> Paso 1: pH &gt; 7.35, por lo tanto es una acidemia.</a:t>
            </a:r>
          </a:p>
          <a:p>
            <a:r>
              <a:rPr lang="es-EC" dirty="0"/>
              <a:t>  Paso 2: bicarbonato bajo al igual que la PCO2 (por compensación), por lo que el componente es metabólico. </a:t>
            </a:r>
          </a:p>
          <a:p>
            <a:r>
              <a:rPr lang="es-EC" dirty="0"/>
              <a:t> Paso 3: la brecha aniónica es de 8, su valor es normal. </a:t>
            </a:r>
          </a:p>
          <a:p>
            <a:r>
              <a:rPr lang="es-EC" dirty="0"/>
              <a:t> Paso 4: al sustituir los valores correspondientes en la fórmula pCO2 = (1.5 × HCO3 – )+ 8 ± 2, el resultado es 33.5 ± 2, por lo tanto hay descompensación.</a:t>
            </a:r>
          </a:p>
          <a:p>
            <a:r>
              <a:rPr lang="es-EC" dirty="0"/>
              <a:t>  Paso 5: no se calcula el @Gap, puesto que la brecha aniónica es normal.</a:t>
            </a:r>
          </a:p>
        </p:txBody>
      </p:sp>
    </p:spTree>
    <p:extLst>
      <p:ext uri="{BB962C8B-B14F-4D97-AF65-F5344CB8AC3E}">
        <p14:creationId xmlns:p14="http://schemas.microsoft.com/office/powerpoint/2010/main" val="1082879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557AF-B055-0C76-9726-1ECF4B9208BF}"/>
              </a:ext>
            </a:extLst>
          </p:cNvPr>
          <p:cNvSpPr>
            <a:spLocks noGrp="1"/>
          </p:cNvSpPr>
          <p:nvPr>
            <p:ph type="title"/>
          </p:nvPr>
        </p:nvSpPr>
        <p:spPr>
          <a:xfrm>
            <a:off x="682083" y="2383496"/>
            <a:ext cx="10515600" cy="1325563"/>
          </a:xfrm>
        </p:spPr>
        <p:txBody>
          <a:bodyPr>
            <a:normAutofit fontScale="90000"/>
          </a:bodyPr>
          <a:lstStyle/>
          <a:p>
            <a:pPr algn="ctr"/>
            <a:r>
              <a:rPr lang="es-EC" dirty="0">
                <a:solidFill>
                  <a:schemeClr val="tx2">
                    <a:lumMod val="50000"/>
                    <a:lumOff val="50000"/>
                  </a:schemeClr>
                </a:solidFill>
              </a:rPr>
              <a:t>Acidemia metabólica de brecha aniónica normal descompensada</a:t>
            </a:r>
            <a:br>
              <a:rPr lang="es-EC" dirty="0"/>
            </a:br>
            <a:endParaRPr lang="es-EC" dirty="0"/>
          </a:p>
        </p:txBody>
      </p:sp>
    </p:spTree>
    <p:extLst>
      <p:ext uri="{BB962C8B-B14F-4D97-AF65-F5344CB8AC3E}">
        <p14:creationId xmlns:p14="http://schemas.microsoft.com/office/powerpoint/2010/main" val="1411748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DA0D2-51EB-DE2C-05E6-D9EB57F6B564}"/>
              </a:ext>
            </a:extLst>
          </p:cNvPr>
          <p:cNvSpPr>
            <a:spLocks noGrp="1"/>
          </p:cNvSpPr>
          <p:nvPr>
            <p:ph type="title"/>
          </p:nvPr>
        </p:nvSpPr>
        <p:spPr/>
        <p:txBody>
          <a:bodyPr/>
          <a:lstStyle/>
          <a:p>
            <a:r>
              <a:rPr lang="es-EC" dirty="0">
                <a:solidFill>
                  <a:schemeClr val="tx2">
                    <a:lumMod val="50000"/>
                    <a:lumOff val="50000"/>
                  </a:schemeClr>
                </a:solidFill>
              </a:rPr>
              <a:t>Acidemia metabólica de brecha aniónica normal descompensada</a:t>
            </a:r>
            <a:endParaRPr lang="es-EC" dirty="0"/>
          </a:p>
        </p:txBody>
      </p:sp>
      <p:sp>
        <p:nvSpPr>
          <p:cNvPr id="3" name="Marcador de contenido 2">
            <a:extLst>
              <a:ext uri="{FF2B5EF4-FFF2-40B4-BE49-F238E27FC236}">
                <a16:creationId xmlns:a16="http://schemas.microsoft.com/office/drawing/2014/main" id="{74D96E8B-32D7-9B66-BD9F-B24BFEA5A0D0}"/>
              </a:ext>
            </a:extLst>
          </p:cNvPr>
          <p:cNvSpPr>
            <a:spLocks noGrp="1"/>
          </p:cNvSpPr>
          <p:nvPr>
            <p:ph idx="1"/>
          </p:nvPr>
        </p:nvSpPr>
        <p:spPr/>
        <p:txBody>
          <a:bodyPr/>
          <a:lstStyle/>
          <a:p>
            <a:pPr marL="0" indent="0">
              <a:buNone/>
            </a:pPr>
            <a:r>
              <a:rPr lang="es-EC" dirty="0"/>
              <a:t>Requiere el apoyo de otros métodos complementarios para el diagnóstico acertado. </a:t>
            </a:r>
          </a:p>
          <a:p>
            <a:pPr marL="0" indent="0">
              <a:buNone/>
            </a:pPr>
            <a:r>
              <a:rPr lang="es-EC" dirty="0"/>
              <a:t>Si se toma como referencia la figura , se encontrará que es necesario el cálculo de la BAU para continuar con la búsqueda del diagnóstico. </a:t>
            </a:r>
          </a:p>
          <a:p>
            <a:pPr marL="0" indent="0">
              <a:buNone/>
            </a:pPr>
            <a:r>
              <a:rPr lang="es-EC" dirty="0"/>
              <a:t>Los resultados de los electrólitos urinarios son los siguientes: </a:t>
            </a:r>
          </a:p>
          <a:p>
            <a:pPr marL="0" indent="0">
              <a:buNone/>
            </a:pPr>
            <a:r>
              <a:rPr lang="es-EC" dirty="0">
                <a:solidFill>
                  <a:schemeClr val="tx2">
                    <a:lumMod val="50000"/>
                    <a:lumOff val="50000"/>
                  </a:schemeClr>
                </a:solidFill>
              </a:rPr>
              <a:t>pH de 8, Na de 25 mEq/L, K de 30 mEq/L, Cl de 65 mEq/L, HCO3 – de 20 mEq/L, creatinina urinaria de 0.6 mg/dL y creatinina sérica de 0.5 mg/dL. </a:t>
            </a:r>
          </a:p>
        </p:txBody>
      </p:sp>
    </p:spTree>
    <p:extLst>
      <p:ext uri="{BB962C8B-B14F-4D97-AF65-F5344CB8AC3E}">
        <p14:creationId xmlns:p14="http://schemas.microsoft.com/office/powerpoint/2010/main" val="3827691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D4C0566-29E3-3662-E741-EF91BBCD6B7E}"/>
              </a:ext>
            </a:extLst>
          </p:cNvPr>
          <p:cNvSpPr>
            <a:spLocks noGrp="1"/>
          </p:cNvSpPr>
          <p:nvPr>
            <p:ph idx="1"/>
          </p:nvPr>
        </p:nvSpPr>
        <p:spPr/>
        <p:txBody>
          <a:bodyPr>
            <a:normAutofit fontScale="85000" lnSpcReduction="20000"/>
          </a:bodyPr>
          <a:lstStyle/>
          <a:p>
            <a:r>
              <a:rPr lang="es-EC" dirty="0"/>
              <a:t>Con estos valores se calcula la BAU (Na + K- Cl), cuyo valor resulta ser de –10. </a:t>
            </a:r>
          </a:p>
          <a:p>
            <a:r>
              <a:rPr lang="es-EC" dirty="0"/>
              <a:t>Con esto, las posibilidades diagnósticas se reducen a pérdidas gastrointestinales o acidosis tubular renal tipo II.</a:t>
            </a:r>
          </a:p>
          <a:p>
            <a:r>
              <a:rPr lang="es-EC" dirty="0"/>
              <a:t>Con el análisis se determina que el paciente no presenta pérdidas aumentadas, el pH urinario es básico, la hipocaliemia y la fracción excretada de bicarbonato </a:t>
            </a:r>
          </a:p>
          <a:p>
            <a:r>
              <a:rPr lang="es-EC" dirty="0"/>
              <a:t>(FeHCO3 – = [HCO3 – urinario × creatinina plasmática/ HCO3 – plasmático × creatinina urinaria] 100) es de 98 (aumentado). </a:t>
            </a:r>
          </a:p>
          <a:p>
            <a:r>
              <a:rPr lang="es-EC" dirty="0"/>
              <a:t>Por ello y aunado a la talla baja del paciente, se concluye que la causa más probable es la acidosis tubular renal tipo II.</a:t>
            </a:r>
          </a:p>
          <a:p>
            <a:r>
              <a:rPr lang="es-EC" dirty="0"/>
              <a:t>(Se debe recordar que existen tres tipos de acidosis tubular renal: I, por imposibilidad para excretar cloro; II, por imposibilidad para reabsorber bicarbonato; IV, por hipercaliemia).</a:t>
            </a:r>
          </a:p>
        </p:txBody>
      </p:sp>
    </p:spTree>
    <p:extLst>
      <p:ext uri="{BB962C8B-B14F-4D97-AF65-F5344CB8AC3E}">
        <p14:creationId xmlns:p14="http://schemas.microsoft.com/office/powerpoint/2010/main" val="3470952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1754CE5-5AB5-BBEA-6C08-79D1A7D6C728}"/>
              </a:ext>
            </a:extLst>
          </p:cNvPr>
          <p:cNvPicPr>
            <a:picLocks noChangeAspect="1"/>
          </p:cNvPicPr>
          <p:nvPr/>
        </p:nvPicPr>
        <p:blipFill>
          <a:blip r:embed="rId2"/>
          <a:stretch>
            <a:fillRect/>
          </a:stretch>
        </p:blipFill>
        <p:spPr>
          <a:xfrm>
            <a:off x="2209800" y="736259"/>
            <a:ext cx="7772400" cy="5385482"/>
          </a:xfrm>
          <a:prstGeom prst="rect">
            <a:avLst/>
          </a:prstGeom>
        </p:spPr>
      </p:pic>
    </p:spTree>
    <p:extLst>
      <p:ext uri="{BB962C8B-B14F-4D97-AF65-F5344CB8AC3E}">
        <p14:creationId xmlns:p14="http://schemas.microsoft.com/office/powerpoint/2010/main" val="795736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BB793-47B1-1359-B74B-C164959DE17E}"/>
              </a:ext>
            </a:extLst>
          </p:cNvPr>
          <p:cNvSpPr>
            <a:spLocks noGrp="1"/>
          </p:cNvSpPr>
          <p:nvPr>
            <p:ph type="title"/>
          </p:nvPr>
        </p:nvSpPr>
        <p:spPr/>
        <p:txBody>
          <a:bodyPr/>
          <a:lstStyle/>
          <a:p>
            <a:r>
              <a:rPr lang="es-EC" dirty="0">
                <a:solidFill>
                  <a:srgbClr val="FF0000"/>
                </a:solidFill>
              </a:rPr>
              <a:t>Caso 3</a:t>
            </a:r>
          </a:p>
        </p:txBody>
      </p:sp>
      <p:sp>
        <p:nvSpPr>
          <p:cNvPr id="3" name="Marcador de contenido 2">
            <a:extLst>
              <a:ext uri="{FF2B5EF4-FFF2-40B4-BE49-F238E27FC236}">
                <a16:creationId xmlns:a16="http://schemas.microsoft.com/office/drawing/2014/main" id="{DEC424D7-2D55-E160-38CF-D49F0C518900}"/>
              </a:ext>
            </a:extLst>
          </p:cNvPr>
          <p:cNvSpPr>
            <a:spLocks noGrp="1"/>
          </p:cNvSpPr>
          <p:nvPr>
            <p:ph idx="1"/>
          </p:nvPr>
        </p:nvSpPr>
        <p:spPr/>
        <p:txBody>
          <a:bodyPr/>
          <a:lstStyle/>
          <a:p>
            <a:pPr marL="0" indent="0">
              <a:buNone/>
            </a:pPr>
            <a:r>
              <a:rPr lang="es-EC" dirty="0"/>
              <a:t>Neonato de tres semanas de vida, producto de la primera gesta, a término. Presenta vómito incoercible de dos días de evolución y llora enérgicamente. Llega a la sala de urgencias con deshidratación severa. </a:t>
            </a:r>
          </a:p>
          <a:p>
            <a:pPr marL="0" indent="0">
              <a:buNone/>
            </a:pPr>
            <a:r>
              <a:rPr lang="es-EC" dirty="0">
                <a:solidFill>
                  <a:schemeClr val="tx2">
                    <a:lumMod val="50000"/>
                    <a:lumOff val="50000"/>
                  </a:schemeClr>
                </a:solidFill>
              </a:rPr>
              <a:t>La gasometría arterial muestra pH de 7.55, pO2 de 100 mm Hg, pCO2 de 29 mm Hg, HCO3 – de 30 mEq/L, Na de 140 mEq/L, K de 3 mEq/L, Cl de 89 mEq/L, saturación de 98 % y lactato de 3.4 mmol/L. </a:t>
            </a:r>
          </a:p>
        </p:txBody>
      </p:sp>
    </p:spTree>
    <p:extLst>
      <p:ext uri="{BB962C8B-B14F-4D97-AF65-F5344CB8AC3E}">
        <p14:creationId xmlns:p14="http://schemas.microsoft.com/office/powerpoint/2010/main" val="1282252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0AD302-AC99-4FD5-C299-F2D2F8F5F386}"/>
              </a:ext>
            </a:extLst>
          </p:cNvPr>
          <p:cNvSpPr>
            <a:spLocks noGrp="1"/>
          </p:cNvSpPr>
          <p:nvPr>
            <p:ph type="title"/>
          </p:nvPr>
        </p:nvSpPr>
        <p:spPr/>
        <p:txBody>
          <a:bodyPr/>
          <a:lstStyle/>
          <a:p>
            <a:r>
              <a:rPr lang="es-EC" dirty="0"/>
              <a:t>Análisis</a:t>
            </a:r>
          </a:p>
        </p:txBody>
      </p:sp>
      <p:sp>
        <p:nvSpPr>
          <p:cNvPr id="3" name="Marcador de contenido 2">
            <a:extLst>
              <a:ext uri="{FF2B5EF4-FFF2-40B4-BE49-F238E27FC236}">
                <a16:creationId xmlns:a16="http://schemas.microsoft.com/office/drawing/2014/main" id="{1784FC95-5FB6-387C-6184-8C6629999FAD}"/>
              </a:ext>
            </a:extLst>
          </p:cNvPr>
          <p:cNvSpPr>
            <a:spLocks noGrp="1"/>
          </p:cNvSpPr>
          <p:nvPr>
            <p:ph idx="1"/>
          </p:nvPr>
        </p:nvSpPr>
        <p:spPr/>
        <p:txBody>
          <a:bodyPr/>
          <a:lstStyle/>
          <a:p>
            <a:r>
              <a:rPr lang="es-EC" dirty="0"/>
              <a:t> Alcalemia, pH &gt; 7.45. </a:t>
            </a:r>
          </a:p>
          <a:p>
            <a:r>
              <a:rPr lang="es-EC" dirty="0"/>
              <a:t> Componente metabólico por HCO3 – mayor de 24. </a:t>
            </a:r>
          </a:p>
          <a:p>
            <a:r>
              <a:rPr lang="es-EC" dirty="0"/>
              <a:t> Brecha aniónica elevada con valor calculado de 21.</a:t>
            </a:r>
          </a:p>
          <a:p>
            <a:r>
              <a:rPr lang="es-EC" dirty="0"/>
              <a:t>  pCO2 descompensada [(0.9 × 30) + 9 ± 2, cuyo resultado es 36 ± 2]. </a:t>
            </a:r>
          </a:p>
          <a:p>
            <a:r>
              <a:rPr lang="es-EC" dirty="0"/>
              <a:t> No se calcula el @ gap.</a:t>
            </a:r>
          </a:p>
        </p:txBody>
      </p:sp>
    </p:spTree>
    <p:extLst>
      <p:ext uri="{BB962C8B-B14F-4D97-AF65-F5344CB8AC3E}">
        <p14:creationId xmlns:p14="http://schemas.microsoft.com/office/powerpoint/2010/main" val="4040045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C7A18-FC93-7734-FFFD-6A6A79C676C3}"/>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A3BF948E-5EB4-3160-EFAC-590A014077F2}"/>
              </a:ext>
            </a:extLst>
          </p:cNvPr>
          <p:cNvSpPr>
            <a:spLocks noGrp="1"/>
          </p:cNvSpPr>
          <p:nvPr>
            <p:ph idx="1"/>
          </p:nvPr>
        </p:nvSpPr>
        <p:spPr/>
        <p:txBody>
          <a:bodyPr>
            <a:normAutofit fontScale="85000" lnSpcReduction="20000"/>
          </a:bodyPr>
          <a:lstStyle/>
          <a:p>
            <a:r>
              <a:rPr lang="es-EC" dirty="0"/>
              <a:t>Se realiza ultrasonido y se corrobora el diagnóstico de hipertrofia congénita de píloro. </a:t>
            </a:r>
          </a:p>
          <a:p>
            <a:r>
              <a:rPr lang="es-EC" dirty="0"/>
              <a:t>El trastorno base de este tipo de pacientes es la alcalemia metabólica ocasionada por el vómito excesivo. </a:t>
            </a:r>
          </a:p>
          <a:p>
            <a:r>
              <a:rPr lang="es-EC" dirty="0"/>
              <a:t>En el paciente descrito, la brecha aniónica elevada es causada por la hiperlactatemia, debido a que la producción de lactato depende del piruvato formado por la vía glucolítica de los aminoácidos. La relación lactato/piruvato refleja el potencial de óxido reducción del citosol.</a:t>
            </a:r>
          </a:p>
          <a:p>
            <a:r>
              <a:rPr lang="es-EC" dirty="0"/>
              <a:t> En situaciones de hipoperfusión esta relación aumenta, en cambio, existen sustancias que no aumentan la relación, sino que disminuyen el aclaramiento, como sucede con el etanol, las catecolaminas y los broncodilatadores. De ahí que existan dos tipos de hiperlactatemia: por aumento en la producción por hipoxia y por bajo aclaramiento. El paciente ejemplificado está hipoperfundido, por lo que la hiperlactatemia se debe a hipoxia.</a:t>
            </a:r>
          </a:p>
        </p:txBody>
      </p:sp>
    </p:spTree>
    <p:extLst>
      <p:ext uri="{BB962C8B-B14F-4D97-AF65-F5344CB8AC3E}">
        <p14:creationId xmlns:p14="http://schemas.microsoft.com/office/powerpoint/2010/main" val="235263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A057D04-4E08-FDA1-74B1-74731B7BE99E}"/>
              </a:ext>
            </a:extLst>
          </p:cNvPr>
          <p:cNvPicPr>
            <a:picLocks noChangeAspect="1"/>
          </p:cNvPicPr>
          <p:nvPr/>
        </p:nvPicPr>
        <p:blipFill>
          <a:blip r:embed="rId2"/>
          <a:stretch>
            <a:fillRect/>
          </a:stretch>
        </p:blipFill>
        <p:spPr>
          <a:xfrm>
            <a:off x="643467" y="1275248"/>
            <a:ext cx="10905066" cy="4307502"/>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574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220BB-FDB7-65A6-DA54-17B2C777F8A2}"/>
              </a:ext>
            </a:extLst>
          </p:cNvPr>
          <p:cNvSpPr>
            <a:spLocks noGrp="1"/>
          </p:cNvSpPr>
          <p:nvPr>
            <p:ph type="title"/>
          </p:nvPr>
        </p:nvSpPr>
        <p:spPr/>
        <p:txBody>
          <a:bodyPr/>
          <a:lstStyle/>
          <a:p>
            <a:r>
              <a:rPr lang="es-EC" dirty="0">
                <a:solidFill>
                  <a:srgbClr val="FF0000"/>
                </a:solidFill>
              </a:rPr>
              <a:t>Caso 4</a:t>
            </a:r>
          </a:p>
        </p:txBody>
      </p:sp>
      <p:sp>
        <p:nvSpPr>
          <p:cNvPr id="3" name="Marcador de contenido 2">
            <a:extLst>
              <a:ext uri="{FF2B5EF4-FFF2-40B4-BE49-F238E27FC236}">
                <a16:creationId xmlns:a16="http://schemas.microsoft.com/office/drawing/2014/main" id="{5EFF85B5-448D-D561-76B0-D20D306475AF}"/>
              </a:ext>
            </a:extLst>
          </p:cNvPr>
          <p:cNvSpPr>
            <a:spLocks noGrp="1"/>
          </p:cNvSpPr>
          <p:nvPr>
            <p:ph idx="1"/>
          </p:nvPr>
        </p:nvSpPr>
        <p:spPr/>
        <p:txBody>
          <a:bodyPr/>
          <a:lstStyle/>
          <a:p>
            <a:r>
              <a:rPr lang="es-EC" dirty="0"/>
              <a:t>Niña de cuatro años de edad. Tiene una semana con fiebre de difícil control, tos productiva y dificultad respiratoria. Al revisar el esquema de vacunación, se encuentra que las inmunizaciones del primer año están incompletas. Se solicita una radiografía de tórax, que muestra un área de condensación basal derecha. Al notar que el estado de conciencia comienza a deteriorarse, se decide tomar una gasometría arterial que </a:t>
            </a:r>
            <a:r>
              <a:rPr lang="es-EC" dirty="0">
                <a:solidFill>
                  <a:schemeClr val="tx2">
                    <a:lumMod val="50000"/>
                    <a:lumOff val="50000"/>
                  </a:schemeClr>
                </a:solidFill>
              </a:rPr>
              <a:t>muestra pH de 7.21, pCO2 de 56 mm Hg, pO2 de 60 mm Hg, HCO3 – de 26 mEq/L, Na de 142 mEq/L, K de 4 mEq /L, Cl de 110 mEq/L y lactato de 2 mmol/L. El análisis gasométrico es el siguiente:</a:t>
            </a:r>
          </a:p>
        </p:txBody>
      </p:sp>
    </p:spTree>
    <p:extLst>
      <p:ext uri="{BB962C8B-B14F-4D97-AF65-F5344CB8AC3E}">
        <p14:creationId xmlns:p14="http://schemas.microsoft.com/office/powerpoint/2010/main" val="1917136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229B6-1DE0-40C1-661D-2F00AD27EBD2}"/>
              </a:ext>
            </a:extLst>
          </p:cNvPr>
          <p:cNvSpPr>
            <a:spLocks noGrp="1"/>
          </p:cNvSpPr>
          <p:nvPr>
            <p:ph type="title"/>
          </p:nvPr>
        </p:nvSpPr>
        <p:spPr/>
        <p:txBody>
          <a:bodyPr/>
          <a:lstStyle/>
          <a:p>
            <a:r>
              <a:rPr lang="es-EC" dirty="0"/>
              <a:t>Anállisis</a:t>
            </a:r>
          </a:p>
        </p:txBody>
      </p:sp>
      <p:sp>
        <p:nvSpPr>
          <p:cNvPr id="3" name="Marcador de contenido 2">
            <a:extLst>
              <a:ext uri="{FF2B5EF4-FFF2-40B4-BE49-F238E27FC236}">
                <a16:creationId xmlns:a16="http://schemas.microsoft.com/office/drawing/2014/main" id="{14DBA946-D6E4-5A52-44EA-A1284219CF8C}"/>
              </a:ext>
            </a:extLst>
          </p:cNvPr>
          <p:cNvSpPr>
            <a:spLocks noGrp="1"/>
          </p:cNvSpPr>
          <p:nvPr>
            <p:ph idx="1"/>
          </p:nvPr>
        </p:nvSpPr>
        <p:spPr/>
        <p:txBody>
          <a:bodyPr>
            <a:normAutofit fontScale="77500" lnSpcReduction="20000"/>
          </a:bodyPr>
          <a:lstStyle/>
          <a:p>
            <a:r>
              <a:rPr lang="es-EC" dirty="0"/>
              <a:t> Paso 1: acidemia, pH menor de 7.35 </a:t>
            </a:r>
          </a:p>
          <a:p>
            <a:r>
              <a:rPr lang="es-EC" dirty="0"/>
              <a:t> Paso 2: respiratoria, trastorno primario con hipercapnia. </a:t>
            </a:r>
          </a:p>
          <a:p>
            <a:r>
              <a:rPr lang="es-EC" dirty="0"/>
              <a:t> Paso 3: brecha aniónica normal, el valor calculado es de 2. </a:t>
            </a:r>
          </a:p>
          <a:p>
            <a:r>
              <a:rPr lang="es-EC" dirty="0"/>
              <a:t> Paso 4: compensada. </a:t>
            </a:r>
          </a:p>
          <a:p>
            <a:pPr marL="0" indent="0">
              <a:buNone/>
            </a:pPr>
            <a:endParaRPr lang="es-EC" dirty="0"/>
          </a:p>
          <a:p>
            <a:pPr marL="0" indent="0">
              <a:buNone/>
            </a:pPr>
            <a:r>
              <a:rPr lang="es-EC" dirty="0"/>
              <a:t>La fórmula de Winter utilizada es la correspondiente a la compensación crónica. </a:t>
            </a:r>
          </a:p>
          <a:p>
            <a:pPr marL="0" indent="0">
              <a:buNone/>
            </a:pPr>
            <a:r>
              <a:rPr lang="es-EC" dirty="0"/>
              <a:t>Puesto que la paciente lleva más de 48 horas con dificultad respiratoria, se emplea la fórmula AHCO3 – = 0.4 × A pCO2. </a:t>
            </a:r>
          </a:p>
          <a:p>
            <a:pPr marL="0" indent="0">
              <a:buNone/>
            </a:pPr>
            <a:r>
              <a:rPr lang="es-EC" dirty="0"/>
              <a:t>Se interpreta que el bicarbonato aumentará en miliequivalentes el incremento en mm Hg de los valores normales de la pCO2 por 0.4.</a:t>
            </a:r>
          </a:p>
          <a:p>
            <a:pPr marL="0" indent="0">
              <a:buNone/>
            </a:pPr>
            <a:r>
              <a:rPr lang="es-EC" dirty="0">
                <a:solidFill>
                  <a:schemeClr val="tx2">
                    <a:lumMod val="50000"/>
                    <a:lumOff val="50000"/>
                  </a:schemeClr>
                </a:solidFill>
              </a:rPr>
              <a:t> La sustitución es la siguiente: 0.4 × 11 mm Hg (56 mm Hg del CO2 real – 45 mm Hg del límite alto esperado)</a:t>
            </a:r>
          </a:p>
        </p:txBody>
      </p:sp>
    </p:spTree>
    <p:extLst>
      <p:ext uri="{BB962C8B-B14F-4D97-AF65-F5344CB8AC3E}">
        <p14:creationId xmlns:p14="http://schemas.microsoft.com/office/powerpoint/2010/main" val="3314788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5B226AD-F71E-F291-8CCF-BFAB86233A13}"/>
              </a:ext>
            </a:extLst>
          </p:cNvPr>
          <p:cNvSpPr>
            <a:spLocks noGrp="1"/>
          </p:cNvSpPr>
          <p:nvPr>
            <p:ph idx="1"/>
          </p:nvPr>
        </p:nvSpPr>
        <p:spPr/>
        <p:txBody>
          <a:bodyPr>
            <a:normAutofit lnSpcReduction="10000"/>
          </a:bodyPr>
          <a:lstStyle/>
          <a:p>
            <a:r>
              <a:rPr lang="es-EC" dirty="0"/>
              <a:t>Por lo tanto, el bicarbonato deberá aumentar 4.4 mEq, ya que los valores normales oscilan entre 18 y 22 mEq/L. El valor esperado al aumentar deberá ser de 26 mm Hg y encontrarse compensado. </a:t>
            </a:r>
          </a:p>
          <a:p>
            <a:endParaRPr lang="es-EC" dirty="0"/>
          </a:p>
          <a:p>
            <a:r>
              <a:rPr lang="es-EC" dirty="0"/>
              <a:t> No se calcula el A gap. </a:t>
            </a:r>
          </a:p>
          <a:p>
            <a:endParaRPr lang="es-EC" dirty="0"/>
          </a:p>
          <a:p>
            <a:r>
              <a:rPr lang="es-EC" dirty="0">
                <a:solidFill>
                  <a:schemeClr val="tx2">
                    <a:lumMod val="50000"/>
                    <a:lumOff val="50000"/>
                  </a:schemeClr>
                </a:solidFill>
              </a:rPr>
              <a:t>En conclusión, la paciente debe ser tratada por una neumonía adquirida en la comunidad con fisioterapia pulmonar, medidas generales y antibióticos. Presenta mejoría durante la primera semana.</a:t>
            </a:r>
          </a:p>
        </p:txBody>
      </p:sp>
    </p:spTree>
    <p:extLst>
      <p:ext uri="{BB962C8B-B14F-4D97-AF65-F5344CB8AC3E}">
        <p14:creationId xmlns:p14="http://schemas.microsoft.com/office/powerpoint/2010/main" val="2784111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D57E-A821-B748-1787-6FE924FC36B3}"/>
              </a:ext>
            </a:extLst>
          </p:cNvPr>
          <p:cNvSpPr>
            <a:spLocks noGrp="1"/>
          </p:cNvSpPr>
          <p:nvPr>
            <p:ph type="title"/>
          </p:nvPr>
        </p:nvSpPr>
        <p:spPr/>
        <p:txBody>
          <a:bodyPr/>
          <a:lstStyle/>
          <a:p>
            <a:r>
              <a:rPr lang="es-EC" dirty="0">
                <a:solidFill>
                  <a:srgbClr val="FF0000"/>
                </a:solidFill>
              </a:rPr>
              <a:t>Caso 5</a:t>
            </a:r>
          </a:p>
        </p:txBody>
      </p:sp>
      <p:sp>
        <p:nvSpPr>
          <p:cNvPr id="3" name="Marcador de contenido 2">
            <a:extLst>
              <a:ext uri="{FF2B5EF4-FFF2-40B4-BE49-F238E27FC236}">
                <a16:creationId xmlns:a16="http://schemas.microsoft.com/office/drawing/2014/main" id="{375E70FF-3C78-2790-FD0E-4ECDB313A3C5}"/>
              </a:ext>
            </a:extLst>
          </p:cNvPr>
          <p:cNvSpPr>
            <a:spLocks noGrp="1"/>
          </p:cNvSpPr>
          <p:nvPr>
            <p:ph idx="1"/>
          </p:nvPr>
        </p:nvSpPr>
        <p:spPr/>
        <p:txBody>
          <a:bodyPr/>
          <a:lstStyle/>
          <a:p>
            <a:r>
              <a:rPr lang="es-EC" dirty="0"/>
              <a:t>Adolescente de 15 años de edad que presenta desvanecimiento posterior a una fuerte discusión. Al llegar a la consulta de urgencias, presenta facies de angustia, diaforesis, polipnea y refiere parestesias en las cuatro extremidades. </a:t>
            </a:r>
          </a:p>
          <a:p>
            <a:r>
              <a:rPr lang="es-EC" dirty="0"/>
              <a:t>La gasometría arterial indica pH de 7.45, pCO2 de 33 mm Hg, pO2 de 100 mm Hg, HCO3 – de 15 mEq/L, Na de 140 mEq/L, K de 3.7 mEq/L, Cl de 115 mEq/L. </a:t>
            </a:r>
          </a:p>
        </p:txBody>
      </p:sp>
    </p:spTree>
    <p:extLst>
      <p:ext uri="{BB962C8B-B14F-4D97-AF65-F5344CB8AC3E}">
        <p14:creationId xmlns:p14="http://schemas.microsoft.com/office/powerpoint/2010/main" val="3499638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CEBA12-8525-0BEF-B547-176F98002967}"/>
              </a:ext>
            </a:extLst>
          </p:cNvPr>
          <p:cNvSpPr>
            <a:spLocks noGrp="1"/>
          </p:cNvSpPr>
          <p:nvPr>
            <p:ph type="title"/>
          </p:nvPr>
        </p:nvSpPr>
        <p:spPr/>
        <p:txBody>
          <a:bodyPr/>
          <a:lstStyle/>
          <a:p>
            <a:r>
              <a:rPr lang="es-EC" dirty="0"/>
              <a:t>Análisis</a:t>
            </a:r>
          </a:p>
        </p:txBody>
      </p:sp>
      <p:sp>
        <p:nvSpPr>
          <p:cNvPr id="3" name="Marcador de contenido 2">
            <a:extLst>
              <a:ext uri="{FF2B5EF4-FFF2-40B4-BE49-F238E27FC236}">
                <a16:creationId xmlns:a16="http://schemas.microsoft.com/office/drawing/2014/main" id="{E1D21257-4629-8B01-3517-5F173282E268}"/>
              </a:ext>
            </a:extLst>
          </p:cNvPr>
          <p:cNvSpPr>
            <a:spLocks noGrp="1"/>
          </p:cNvSpPr>
          <p:nvPr>
            <p:ph idx="1"/>
          </p:nvPr>
        </p:nvSpPr>
        <p:spPr/>
        <p:txBody>
          <a:bodyPr>
            <a:normAutofit fontScale="85000" lnSpcReduction="20000"/>
          </a:bodyPr>
          <a:lstStyle/>
          <a:p>
            <a:r>
              <a:rPr lang="es-EC" dirty="0"/>
              <a:t>Paso 1: alcalosis, ya que el pH no está alterado.</a:t>
            </a:r>
          </a:p>
          <a:p>
            <a:r>
              <a:rPr lang="es-EC" dirty="0"/>
              <a:t>  Paso 2: respiratoria, debido a pCO2 baja con bicarbonato por debajo de los valores normales. </a:t>
            </a:r>
          </a:p>
          <a:p>
            <a:r>
              <a:rPr lang="es-EC" dirty="0"/>
              <a:t> Paso 3: brecha aniónica normal, de 10.</a:t>
            </a:r>
          </a:p>
          <a:p>
            <a:r>
              <a:rPr lang="es-EC" dirty="0"/>
              <a:t> Paso 4: descompensada, al ser agudo se utiliza la fórmula </a:t>
            </a:r>
          </a:p>
          <a:p>
            <a:r>
              <a:rPr lang="es-EC" dirty="0"/>
              <a:t>AHCO3 –= 0.2 × ApCO2 , o bien, el decremento de bicarbonato = 0.2 × 2 (35, el valor normal, menos 33, el valor real), por lo que el decremento del bicarbonato deberá ser aproximadamente de 0.4 mEq/L. </a:t>
            </a:r>
          </a:p>
          <a:p>
            <a:r>
              <a:rPr lang="es-EC" dirty="0"/>
              <a:t>En la paciente se encuentra 5 mEq/L por debajo del valor normal para la edad; el bicarbonato es tan bajo que la paciente podría cursar con un trastorno mixto con alcalosis metabólica.</a:t>
            </a:r>
          </a:p>
          <a:p>
            <a:r>
              <a:rPr lang="es-EC" dirty="0"/>
              <a:t>  Paso 5: no se calcula el @ gap.</a:t>
            </a:r>
          </a:p>
        </p:txBody>
      </p:sp>
    </p:spTree>
    <p:extLst>
      <p:ext uri="{BB962C8B-B14F-4D97-AF65-F5344CB8AC3E}">
        <p14:creationId xmlns:p14="http://schemas.microsoft.com/office/powerpoint/2010/main" val="363347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3E69FE8-FB1E-EA20-40F7-1E683AE74896}"/>
              </a:ext>
            </a:extLst>
          </p:cNvPr>
          <p:cNvSpPr>
            <a:spLocks noGrp="1"/>
          </p:cNvSpPr>
          <p:nvPr>
            <p:ph idx="1"/>
          </p:nvPr>
        </p:nvSpPr>
        <p:spPr/>
        <p:txBody>
          <a:bodyPr>
            <a:normAutofit fontScale="92500"/>
          </a:bodyPr>
          <a:lstStyle/>
          <a:p>
            <a:r>
              <a:rPr lang="es-EC" dirty="0"/>
              <a:t>Las principales causas de alcalosis respiratoria son por estimulación del sistema nervioso central: histeria, fiebre, intoxicación salicílica, dolor, tumores del sistema nervioso central; o del sistema nervioso periférico: insuficiencia cardiaca congestiva, neumonías, embolia pulmonar, hipoxemia, anemia, sepsis.</a:t>
            </a:r>
          </a:p>
          <a:p>
            <a:r>
              <a:rPr lang="es-EC" dirty="0"/>
              <a:t>El diagnóstico es alcalosis respiratoria de brecha aniónica normal, descompensada, al que se agrega probable alcalosis metabólica, que tiene como causa más probable una crisis conversiva. </a:t>
            </a:r>
          </a:p>
          <a:p>
            <a:r>
              <a:rPr lang="es-EC" dirty="0"/>
              <a:t>El tratamiento de la paciente consistió en aplicar un sedante de baja potencia y la inhalación con una bolsa de plástico durante media hora, con lo que se observó mejoría</a:t>
            </a:r>
          </a:p>
        </p:txBody>
      </p:sp>
    </p:spTree>
    <p:extLst>
      <p:ext uri="{BB962C8B-B14F-4D97-AF65-F5344CB8AC3E}">
        <p14:creationId xmlns:p14="http://schemas.microsoft.com/office/powerpoint/2010/main" val="3484544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5F86E1-CBF7-E324-1DCB-0D9AA264A9F3}"/>
              </a:ext>
            </a:extLst>
          </p:cNvPr>
          <p:cNvSpPr>
            <a:spLocks noGrp="1"/>
          </p:cNvSpPr>
          <p:nvPr>
            <p:ph type="title"/>
          </p:nvPr>
        </p:nvSpPr>
        <p:spPr/>
        <p:txBody>
          <a:bodyPr/>
          <a:lstStyle/>
          <a:p>
            <a:r>
              <a:rPr lang="es-EC" dirty="0">
                <a:solidFill>
                  <a:srgbClr val="FF0000"/>
                </a:solidFill>
              </a:rPr>
              <a:t>Conclusiones</a:t>
            </a:r>
          </a:p>
        </p:txBody>
      </p:sp>
      <p:sp>
        <p:nvSpPr>
          <p:cNvPr id="3" name="Marcador de contenido 2">
            <a:extLst>
              <a:ext uri="{FF2B5EF4-FFF2-40B4-BE49-F238E27FC236}">
                <a16:creationId xmlns:a16="http://schemas.microsoft.com/office/drawing/2014/main" id="{24935309-6E17-F6B4-4CAC-E43AB43AA214}"/>
              </a:ext>
            </a:extLst>
          </p:cNvPr>
          <p:cNvSpPr>
            <a:spLocks noGrp="1"/>
          </p:cNvSpPr>
          <p:nvPr>
            <p:ph idx="1"/>
          </p:nvPr>
        </p:nvSpPr>
        <p:spPr/>
        <p:txBody>
          <a:bodyPr>
            <a:normAutofit fontScale="77500" lnSpcReduction="20000"/>
          </a:bodyPr>
          <a:lstStyle/>
          <a:p>
            <a:r>
              <a:rPr lang="es-EC" dirty="0"/>
              <a:t> La gasometría es la herramienta más rápida para conocer el estado general del paciente críticamente enfermo.</a:t>
            </a:r>
          </a:p>
          <a:p>
            <a:r>
              <a:rPr lang="es-EC" dirty="0"/>
              <a:t>  El estudio de la gasometría debe realizarse de manera sistematizada, pues permite establecer rápidamente el diagnóstico y dirigir el tratamiento. </a:t>
            </a:r>
          </a:p>
          <a:p>
            <a:r>
              <a:rPr lang="es-EC" dirty="0"/>
              <a:t> Las fórmulas de la compensación son la manera real de afirmar si la gasometría del paciente se está compensando o no.</a:t>
            </a:r>
          </a:p>
          <a:p>
            <a:r>
              <a:rPr lang="es-EC" dirty="0"/>
              <a:t>  El delta gap es una herramienta útil para conocer si existen dos patologías metabólicas coexistentes. </a:t>
            </a:r>
          </a:p>
          <a:p>
            <a:r>
              <a:rPr lang="es-EC" dirty="0"/>
              <a:t> La brecha aniónica es una medición indirecta que debe realizarse en toda gasometría para conocer otras causas de acidemia metabólica. </a:t>
            </a:r>
          </a:p>
          <a:p>
            <a:r>
              <a:rPr lang="es-EC" dirty="0"/>
              <a:t> La BAU debe calcularse en pacientes con brecha aniónica normal para descartar etiología renal o no. </a:t>
            </a:r>
          </a:p>
          <a:p>
            <a:r>
              <a:rPr lang="es-EC" dirty="0"/>
              <a:t> Al finalizar los cinco casos descritos, será posible interpretar los principales ejemplos de alteraciones metabólicas primarias y acertar en el diagnóstico.</a:t>
            </a:r>
          </a:p>
        </p:txBody>
      </p:sp>
    </p:spTree>
    <p:extLst>
      <p:ext uri="{BB962C8B-B14F-4D97-AF65-F5344CB8AC3E}">
        <p14:creationId xmlns:p14="http://schemas.microsoft.com/office/powerpoint/2010/main" val="2654341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36659-294D-C99C-71C8-53FF146A407E}"/>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45235108-B62A-C369-B80D-7F758AD6CE1E}"/>
              </a:ext>
            </a:extLst>
          </p:cNvPr>
          <p:cNvSpPr>
            <a:spLocks noGrp="1"/>
          </p:cNvSpPr>
          <p:nvPr>
            <p:ph idx="1"/>
          </p:nvPr>
        </p:nvSpPr>
        <p:spPr/>
        <p:txBody>
          <a:bodyPr/>
          <a:lstStyle/>
          <a:p>
            <a:endParaRPr lang="es-EC"/>
          </a:p>
        </p:txBody>
      </p:sp>
    </p:spTree>
    <p:extLst>
      <p:ext uri="{BB962C8B-B14F-4D97-AF65-F5344CB8AC3E}">
        <p14:creationId xmlns:p14="http://schemas.microsoft.com/office/powerpoint/2010/main" val="313461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4FF9256C-8736-4025-611A-86B2F0781436}"/>
              </a:ext>
            </a:extLst>
          </p:cNvPr>
          <p:cNvPicPr>
            <a:picLocks noChangeAspect="1"/>
          </p:cNvPicPr>
          <p:nvPr/>
        </p:nvPicPr>
        <p:blipFill>
          <a:blip r:embed="rId3"/>
          <a:stretch>
            <a:fillRect/>
          </a:stretch>
        </p:blipFill>
        <p:spPr>
          <a:xfrm>
            <a:off x="1453444" y="643467"/>
            <a:ext cx="9285111"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468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D34FA1A7-7495-1578-B9FF-1CF09A422A80}"/>
              </a:ext>
            </a:extLst>
          </p:cNvPr>
          <p:cNvPicPr>
            <a:picLocks noChangeAspect="1"/>
          </p:cNvPicPr>
          <p:nvPr/>
        </p:nvPicPr>
        <p:blipFill>
          <a:blip r:embed="rId2"/>
          <a:stretch>
            <a:fillRect/>
          </a:stretch>
        </p:blipFill>
        <p:spPr>
          <a:xfrm>
            <a:off x="643467" y="1902290"/>
            <a:ext cx="10905066" cy="3053419"/>
          </a:xfrm>
          <a:prstGeom prst="rect">
            <a:avLst/>
          </a:prstGeom>
          <a:ln>
            <a:noFill/>
          </a:ln>
        </p:spPr>
      </p:pic>
    </p:spTree>
    <p:extLst>
      <p:ext uri="{BB962C8B-B14F-4D97-AF65-F5344CB8AC3E}">
        <p14:creationId xmlns:p14="http://schemas.microsoft.com/office/powerpoint/2010/main" val="61187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3F2A2-EE7A-76B8-0D36-24EBE46A2140}"/>
              </a:ext>
            </a:extLst>
          </p:cNvPr>
          <p:cNvSpPr>
            <a:spLocks noGrp="1"/>
          </p:cNvSpPr>
          <p:nvPr>
            <p:ph type="title"/>
          </p:nvPr>
        </p:nvSpPr>
        <p:spPr/>
        <p:txBody>
          <a:bodyPr/>
          <a:lstStyle/>
          <a:p>
            <a:r>
              <a:rPr lang="es-EC" dirty="0">
                <a:solidFill>
                  <a:srgbClr val="FF0000"/>
                </a:solidFill>
              </a:rPr>
              <a:t>Caso 1</a:t>
            </a:r>
          </a:p>
        </p:txBody>
      </p:sp>
      <p:sp>
        <p:nvSpPr>
          <p:cNvPr id="3" name="Marcador de contenido 2">
            <a:extLst>
              <a:ext uri="{FF2B5EF4-FFF2-40B4-BE49-F238E27FC236}">
                <a16:creationId xmlns:a16="http://schemas.microsoft.com/office/drawing/2014/main" id="{8DA24A58-E085-D6F3-B356-F8D1E3D985A3}"/>
              </a:ext>
            </a:extLst>
          </p:cNvPr>
          <p:cNvSpPr>
            <a:spLocks noGrp="1"/>
          </p:cNvSpPr>
          <p:nvPr>
            <p:ph idx="1"/>
          </p:nvPr>
        </p:nvSpPr>
        <p:spPr/>
        <p:txBody>
          <a:bodyPr/>
          <a:lstStyle/>
          <a:p>
            <a:r>
              <a:rPr lang="es-EC" dirty="0"/>
              <a:t>Un adolescente de 12 años de edad es trasladado al servicio de urgencias en mal estado general, polipneico y diaforético; refiere dolor abdominal en epigastrio con intensidad 6 de 10. La madre refiere que el adolescente tiene antecedentes familiares positivos para diabetes tipo 1 y que durante los tres días previos presentó poliuria, polidipsia y polifagia.</a:t>
            </a:r>
          </a:p>
          <a:p>
            <a:r>
              <a:rPr lang="es-EC" dirty="0"/>
              <a:t>pH de 7.20, pO2 de 90 mm Hg, pCO2 de 24 mm Hg, HCO3 – de 12 mEq/L, Na de 142 mEq/L, K de 2 mEq/L, Cl de 90 mEq/L y glucosa central de 350 mg/dL. El examen general de orina indica pH de 5.5, cetonas positivas, eritrocitos 1 y bacterias ausentes</a:t>
            </a:r>
          </a:p>
        </p:txBody>
      </p:sp>
    </p:spTree>
    <p:extLst>
      <p:ext uri="{BB962C8B-B14F-4D97-AF65-F5344CB8AC3E}">
        <p14:creationId xmlns:p14="http://schemas.microsoft.com/office/powerpoint/2010/main" val="67071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A8609-BA50-198F-6983-09EC6A91ABCD}"/>
              </a:ext>
            </a:extLst>
          </p:cNvPr>
          <p:cNvSpPr>
            <a:spLocks noGrp="1"/>
          </p:cNvSpPr>
          <p:nvPr>
            <p:ph type="title"/>
          </p:nvPr>
        </p:nvSpPr>
        <p:spPr/>
        <p:txBody>
          <a:bodyPr/>
          <a:lstStyle/>
          <a:p>
            <a:r>
              <a:rPr lang="es-EC" dirty="0">
                <a:solidFill>
                  <a:srgbClr val="FF0000"/>
                </a:solidFill>
              </a:rPr>
              <a:t>Paso 1. ¿Acidemia o acidosis, alcalemia o alcalosis?</a:t>
            </a:r>
          </a:p>
        </p:txBody>
      </p:sp>
      <p:sp>
        <p:nvSpPr>
          <p:cNvPr id="4" name="Llamada de flecha izquierda y derecha 3">
            <a:extLst>
              <a:ext uri="{FF2B5EF4-FFF2-40B4-BE49-F238E27FC236}">
                <a16:creationId xmlns:a16="http://schemas.microsoft.com/office/drawing/2014/main" id="{49FE23B3-2093-F7EF-0A33-EA1F869868CB}"/>
              </a:ext>
            </a:extLst>
          </p:cNvPr>
          <p:cNvSpPr/>
          <p:nvPr/>
        </p:nvSpPr>
        <p:spPr>
          <a:xfrm>
            <a:off x="4072054" y="2505670"/>
            <a:ext cx="4047892" cy="1706137"/>
          </a:xfrm>
          <a:prstGeom prst="lef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CuadroTexto 5">
            <a:extLst>
              <a:ext uri="{FF2B5EF4-FFF2-40B4-BE49-F238E27FC236}">
                <a16:creationId xmlns:a16="http://schemas.microsoft.com/office/drawing/2014/main" id="{4C14E394-949C-84E5-6DE7-A1B3143848FE}"/>
              </a:ext>
            </a:extLst>
          </p:cNvPr>
          <p:cNvSpPr txBox="1"/>
          <p:nvPr/>
        </p:nvSpPr>
        <p:spPr>
          <a:xfrm>
            <a:off x="838200" y="2505670"/>
            <a:ext cx="2113156" cy="1477328"/>
          </a:xfrm>
          <a:prstGeom prst="rect">
            <a:avLst/>
          </a:prstGeom>
          <a:noFill/>
        </p:spPr>
        <p:txBody>
          <a:bodyPr wrap="square">
            <a:spAutoFit/>
          </a:bodyPr>
          <a:lstStyle/>
          <a:p>
            <a:r>
              <a:rPr lang="es-EC" dirty="0"/>
              <a:t>Al exceso de aniones o cationes que no alteran el pH se le denomina acidosis o alcalosis</a:t>
            </a:r>
          </a:p>
        </p:txBody>
      </p:sp>
      <p:sp>
        <p:nvSpPr>
          <p:cNvPr id="8" name="CuadroTexto 7">
            <a:extLst>
              <a:ext uri="{FF2B5EF4-FFF2-40B4-BE49-F238E27FC236}">
                <a16:creationId xmlns:a16="http://schemas.microsoft.com/office/drawing/2014/main" id="{D187258A-87AE-66D9-49F8-CED89233ECE3}"/>
              </a:ext>
            </a:extLst>
          </p:cNvPr>
          <p:cNvSpPr txBox="1"/>
          <p:nvPr/>
        </p:nvSpPr>
        <p:spPr>
          <a:xfrm>
            <a:off x="8105078" y="2505670"/>
            <a:ext cx="3953107" cy="646331"/>
          </a:xfrm>
          <a:prstGeom prst="rect">
            <a:avLst/>
          </a:prstGeom>
          <a:noFill/>
        </p:spPr>
        <p:txBody>
          <a:bodyPr wrap="square">
            <a:spAutoFit/>
          </a:bodyPr>
          <a:lstStyle/>
          <a:p>
            <a:r>
              <a:rPr lang="es-EC" dirty="0"/>
              <a:t>si el pH está alterado, se le llama acidemia o alcalemia</a:t>
            </a:r>
          </a:p>
        </p:txBody>
      </p:sp>
      <p:sp>
        <p:nvSpPr>
          <p:cNvPr id="9" name="CuadroTexto 8">
            <a:extLst>
              <a:ext uri="{FF2B5EF4-FFF2-40B4-BE49-F238E27FC236}">
                <a16:creationId xmlns:a16="http://schemas.microsoft.com/office/drawing/2014/main" id="{33D5F662-4FD1-DF71-106F-869C0E4F1ED2}"/>
              </a:ext>
            </a:extLst>
          </p:cNvPr>
          <p:cNvSpPr txBox="1"/>
          <p:nvPr/>
        </p:nvSpPr>
        <p:spPr>
          <a:xfrm>
            <a:off x="7393259" y="4817327"/>
            <a:ext cx="2397512" cy="369332"/>
          </a:xfrm>
          <a:prstGeom prst="rect">
            <a:avLst/>
          </a:prstGeom>
          <a:solidFill>
            <a:schemeClr val="accent2">
              <a:lumMod val="40000"/>
              <a:lumOff val="60000"/>
            </a:schemeClr>
          </a:solidFill>
        </p:spPr>
        <p:txBody>
          <a:bodyPr wrap="square" rtlCol="0">
            <a:spAutoFit/>
          </a:bodyPr>
          <a:lstStyle/>
          <a:p>
            <a:pPr algn="ctr"/>
            <a:r>
              <a:rPr lang="es-EC" dirty="0"/>
              <a:t>ACIDEMIA</a:t>
            </a:r>
          </a:p>
        </p:txBody>
      </p:sp>
    </p:spTree>
    <p:extLst>
      <p:ext uri="{BB962C8B-B14F-4D97-AF65-F5344CB8AC3E}">
        <p14:creationId xmlns:p14="http://schemas.microsoft.com/office/powerpoint/2010/main" val="213967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72B85-9707-ECBE-6B64-37E89FBCD599}"/>
              </a:ext>
            </a:extLst>
          </p:cNvPr>
          <p:cNvSpPr>
            <a:spLocks noGrp="1"/>
          </p:cNvSpPr>
          <p:nvPr>
            <p:ph type="title"/>
          </p:nvPr>
        </p:nvSpPr>
        <p:spPr/>
        <p:txBody>
          <a:bodyPr/>
          <a:lstStyle/>
          <a:p>
            <a:r>
              <a:rPr lang="es-EC" dirty="0">
                <a:solidFill>
                  <a:srgbClr val="FF0000"/>
                </a:solidFill>
              </a:rPr>
              <a:t>Paso 2. Interpretar componente, ¿metabólico o respiratorio?</a:t>
            </a:r>
          </a:p>
        </p:txBody>
      </p:sp>
      <p:sp>
        <p:nvSpPr>
          <p:cNvPr id="3" name="Marcador de contenido 2">
            <a:extLst>
              <a:ext uri="{FF2B5EF4-FFF2-40B4-BE49-F238E27FC236}">
                <a16:creationId xmlns:a16="http://schemas.microsoft.com/office/drawing/2014/main" id="{EDACD4EF-5454-954F-5D5F-601637BF0295}"/>
              </a:ext>
            </a:extLst>
          </p:cNvPr>
          <p:cNvSpPr>
            <a:spLocks noGrp="1"/>
          </p:cNvSpPr>
          <p:nvPr>
            <p:ph idx="1"/>
          </p:nvPr>
        </p:nvSpPr>
        <p:spPr/>
        <p:txBody>
          <a:bodyPr/>
          <a:lstStyle/>
          <a:p>
            <a:r>
              <a:rPr lang="es-EC" dirty="0"/>
              <a:t>El pulmón y el riñón manejan la mayor parte de la carga de hidrogeniones a partir de ácido carbónico (H2 CO3 ) formado por la anhidrasa carbónica que resulta de la unión de CO2 + H2 O, compuestos que se combinan de manera reversible dependiendo del órgano:</a:t>
            </a:r>
          </a:p>
          <a:p>
            <a:endParaRPr lang="es-EC" dirty="0"/>
          </a:p>
          <a:p>
            <a:r>
              <a:rPr lang="es-EC" dirty="0"/>
              <a:t> Pulmón (CO2 + H2 O) H2 CO3 </a:t>
            </a:r>
          </a:p>
          <a:p>
            <a:r>
              <a:rPr lang="es-EC" dirty="0"/>
              <a:t> Riñón H2 CO3 HCO3 – + H+</a:t>
            </a:r>
          </a:p>
        </p:txBody>
      </p:sp>
    </p:spTree>
    <p:extLst>
      <p:ext uri="{BB962C8B-B14F-4D97-AF65-F5344CB8AC3E}">
        <p14:creationId xmlns:p14="http://schemas.microsoft.com/office/powerpoint/2010/main" val="383545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677BB7-CCFE-8129-D7DB-B926F1623E47}"/>
              </a:ext>
            </a:extLst>
          </p:cNvPr>
          <p:cNvSpPr>
            <a:spLocks noGrp="1"/>
          </p:cNvSpPr>
          <p:nvPr>
            <p:ph type="title"/>
          </p:nvPr>
        </p:nvSpPr>
        <p:spPr/>
        <p:txBody>
          <a:bodyPr/>
          <a:lstStyle/>
          <a:p>
            <a:r>
              <a:rPr lang="es-EC" dirty="0">
                <a:solidFill>
                  <a:srgbClr val="FF0000"/>
                </a:solidFill>
              </a:rPr>
              <a:t>Ecuación de Henderson Hasselbach</a:t>
            </a:r>
          </a:p>
        </p:txBody>
      </p:sp>
      <p:sp>
        <p:nvSpPr>
          <p:cNvPr id="3" name="Marcador de contenido 2">
            <a:extLst>
              <a:ext uri="{FF2B5EF4-FFF2-40B4-BE49-F238E27FC236}">
                <a16:creationId xmlns:a16="http://schemas.microsoft.com/office/drawing/2014/main" id="{04EDA552-3B21-15B5-1781-2840CD51E86C}"/>
              </a:ext>
            </a:extLst>
          </p:cNvPr>
          <p:cNvSpPr>
            <a:spLocks noGrp="1"/>
          </p:cNvSpPr>
          <p:nvPr>
            <p:ph idx="1"/>
          </p:nvPr>
        </p:nvSpPr>
        <p:spPr/>
        <p:txBody>
          <a:bodyPr>
            <a:normAutofit/>
          </a:bodyPr>
          <a:lstStyle/>
          <a:p>
            <a:r>
              <a:rPr lang="es-EC" dirty="0"/>
              <a:t>El pH es el logaritmo negativo de la concentración de hidrogeniones generados durante los procesos fisiológicos</a:t>
            </a:r>
          </a:p>
          <a:p>
            <a:r>
              <a:rPr lang="es-EC" dirty="0"/>
              <a:t>pH = Pk + log (HCO3 – )/pCO2 ).</a:t>
            </a:r>
          </a:p>
          <a:p>
            <a:r>
              <a:rPr lang="es-EC" dirty="0"/>
              <a:t>Se observa entonces que si de manera compensatoria disminuye el bicarbonato, también lo hace el CO2. </a:t>
            </a:r>
          </a:p>
          <a:p>
            <a:r>
              <a:rPr lang="es-EC" dirty="0"/>
              <a:t>La acidemia respiratoria, en la que la alteración de base eleva la pCO2 y, en consecuencia, se retiene bicarbonato a nivel renal para elevar su concentración en el plasma y evitar la disminución del pH.</a:t>
            </a:r>
          </a:p>
        </p:txBody>
      </p:sp>
    </p:spTree>
    <p:extLst>
      <p:ext uri="{BB962C8B-B14F-4D97-AF65-F5344CB8AC3E}">
        <p14:creationId xmlns:p14="http://schemas.microsoft.com/office/powerpoint/2010/main" val="16096567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9942</TotalTime>
  <Words>2986</Words>
  <Application>Microsoft Macintosh PowerPoint</Application>
  <PresentationFormat>Panorámica</PresentationFormat>
  <Paragraphs>157</Paragraphs>
  <Slides>37</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37</vt:i4>
      </vt:variant>
    </vt:vector>
  </HeadingPairs>
  <TitlesOfParts>
    <vt:vector size="41" baseType="lpstr">
      <vt:lpstr>Aptos</vt:lpstr>
      <vt:lpstr>Aptos Display</vt:lpstr>
      <vt:lpstr>Arial</vt:lpstr>
      <vt:lpstr>Tema de Office</vt:lpstr>
      <vt:lpstr>Gasometria Punción arterial Hemocultivos  </vt:lpstr>
      <vt:lpstr>GASOMETRIA</vt:lpstr>
      <vt:lpstr>Presentación de PowerPoint</vt:lpstr>
      <vt:lpstr>Presentación de PowerPoint</vt:lpstr>
      <vt:lpstr>Presentación de PowerPoint</vt:lpstr>
      <vt:lpstr>Caso 1</vt:lpstr>
      <vt:lpstr>Paso 1. ¿Acidemia o acidosis, alcalemia o alcalosis?</vt:lpstr>
      <vt:lpstr>Paso 2. Interpretar componente, ¿metabólico o respiratorio?</vt:lpstr>
      <vt:lpstr>Ecuación de Henderson Hasselbach</vt:lpstr>
      <vt:lpstr>ACIDEMIA</vt:lpstr>
      <vt:lpstr>PH NORMAL</vt:lpstr>
      <vt:lpstr>Paso 3. Calcular la brecha aniónica</vt:lpstr>
      <vt:lpstr>Paso 3. Calcular la brecha aniónica</vt:lpstr>
      <vt:lpstr>Presentación de PowerPoint</vt:lpstr>
      <vt:lpstr>Paso 4. Estimar la compensación</vt:lpstr>
      <vt:lpstr>Acidosis metabólica</vt:lpstr>
      <vt:lpstr>Presentación de PowerPoint</vt:lpstr>
      <vt:lpstr>Fórmula de Winter.</vt:lpstr>
      <vt:lpstr>Paso 5. Calcular el delta gap</vt:lpstr>
      <vt:lpstr>Acidemia metabólica de brecha aniónica elevada, descompensada con un problema intrínseco de alcalosis metabólica.</vt:lpstr>
      <vt:lpstr>Caso 2 </vt:lpstr>
      <vt:lpstr>Análisis</vt:lpstr>
      <vt:lpstr>Acidemia metabólica de brecha aniónica normal descompensada </vt:lpstr>
      <vt:lpstr>Acidemia metabólica de brecha aniónica normal descompensada</vt:lpstr>
      <vt:lpstr>Presentación de PowerPoint</vt:lpstr>
      <vt:lpstr>Presentación de PowerPoint</vt:lpstr>
      <vt:lpstr>Caso 3</vt:lpstr>
      <vt:lpstr>Análisis</vt:lpstr>
      <vt:lpstr>Presentación de PowerPoint</vt:lpstr>
      <vt:lpstr>Caso 4</vt:lpstr>
      <vt:lpstr>Anállisis</vt:lpstr>
      <vt:lpstr>Presentación de PowerPoint</vt:lpstr>
      <vt:lpstr>Caso 5</vt:lpstr>
      <vt:lpstr>Análisis</vt:lpstr>
      <vt:lpstr>Presentación de PowerPoint</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Montero Oleas Maria Evangelina</dc:creator>
  <cp:lastModifiedBy>Montero Oleas Maria Evangelina</cp:lastModifiedBy>
  <cp:revision>150</cp:revision>
  <dcterms:created xsi:type="dcterms:W3CDTF">2024-10-15T05:38:30Z</dcterms:created>
  <dcterms:modified xsi:type="dcterms:W3CDTF">2025-07-02T11:38:14Z</dcterms:modified>
</cp:coreProperties>
</file>