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3" r:id="rId13"/>
    <p:sldId id="270" r:id="rId14"/>
    <p:sldId id="271" r:id="rId15"/>
    <p:sldId id="272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56" r:id="rId27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852" y="632586"/>
            <a:ext cx="75942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2550" y="2617851"/>
            <a:ext cx="7186295" cy="291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1078" y="2427554"/>
            <a:ext cx="6123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Treponema</a:t>
            </a:r>
            <a:r>
              <a:rPr sz="2800" spc="-5" dirty="0"/>
              <a:t> </a:t>
            </a:r>
            <a:r>
              <a:rPr sz="2800" dirty="0"/>
              <a:t>pallidum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242" y="478916"/>
            <a:ext cx="5025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Times New Roman"/>
                <a:cs typeface="Times New Roman"/>
              </a:rPr>
              <a:t>DIAGNÓSTICO</a:t>
            </a:r>
            <a:r>
              <a:rPr lang="es-MX" i="0" dirty="0">
                <a:latin typeface="Times New Roman"/>
                <a:cs typeface="Times New Roman"/>
              </a:rPr>
              <a:t>: </a:t>
            </a:r>
            <a:r>
              <a:rPr lang="es-EC" spc="-10" dirty="0"/>
              <a:t>Treponema</a:t>
            </a:r>
            <a:r>
              <a:rPr lang="es-EC" spc="-65" dirty="0"/>
              <a:t> </a:t>
            </a:r>
            <a:r>
              <a:rPr lang="es-EC" dirty="0" err="1"/>
              <a:t>pallidum</a:t>
            </a:r>
            <a:endParaRPr i="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0810" y="1400060"/>
            <a:ext cx="4418330" cy="601980"/>
            <a:chOff x="130810" y="1400060"/>
            <a:chExt cx="4418330" cy="601980"/>
          </a:xfrm>
        </p:grpSpPr>
        <p:sp>
          <p:nvSpPr>
            <p:cNvPr id="4" name="object 4"/>
            <p:cNvSpPr/>
            <p:nvPr/>
          </p:nvSpPr>
          <p:spPr>
            <a:xfrm>
              <a:off x="143510" y="1412760"/>
              <a:ext cx="4392930" cy="576580"/>
            </a:xfrm>
            <a:custGeom>
              <a:avLst/>
              <a:gdLst/>
              <a:ahLst/>
              <a:cxnLst/>
              <a:rect l="l" t="t" r="r" b="b"/>
              <a:pathLst>
                <a:path w="4392930" h="576580">
                  <a:moveTo>
                    <a:pt x="4392549" y="0"/>
                  </a:moveTo>
                  <a:lnTo>
                    <a:pt x="0" y="0"/>
                  </a:lnTo>
                  <a:lnTo>
                    <a:pt x="0" y="576059"/>
                  </a:lnTo>
                  <a:lnTo>
                    <a:pt x="4392549" y="576059"/>
                  </a:lnTo>
                  <a:lnTo>
                    <a:pt x="4392549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510" y="1412760"/>
              <a:ext cx="4392930" cy="576580"/>
            </a:xfrm>
            <a:custGeom>
              <a:avLst/>
              <a:gdLst/>
              <a:ahLst/>
              <a:cxnLst/>
              <a:rect l="l" t="t" r="r" b="b"/>
              <a:pathLst>
                <a:path w="4392930" h="576580">
                  <a:moveTo>
                    <a:pt x="0" y="576059"/>
                  </a:moveTo>
                  <a:lnTo>
                    <a:pt x="4392549" y="576059"/>
                  </a:lnTo>
                  <a:lnTo>
                    <a:pt x="4392549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7102" y="1543558"/>
            <a:ext cx="268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METODOS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INDIRECTOS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510" y="2348877"/>
            <a:ext cx="3888740" cy="504190"/>
          </a:xfrm>
          <a:prstGeom prst="rect">
            <a:avLst/>
          </a:prstGeom>
          <a:solidFill>
            <a:srgbClr val="EDEBE0"/>
          </a:solidFill>
          <a:ln w="2540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975"/>
              </a:spcBef>
            </a:pPr>
            <a:r>
              <a:rPr sz="1600" b="1" spc="-5" dirty="0">
                <a:latin typeface="Times New Roman"/>
                <a:cs typeface="Times New Roman"/>
              </a:rPr>
              <a:t>ANTICUERPOS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NO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TREPONEMICOS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424" y="5180279"/>
            <a:ext cx="3978910" cy="504190"/>
          </a:xfrm>
          <a:prstGeom prst="rect">
            <a:avLst/>
          </a:prstGeom>
          <a:solidFill>
            <a:srgbClr val="EDEBE0"/>
          </a:solidFill>
          <a:ln w="25400">
            <a:solidFill>
              <a:srgbClr val="0000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80"/>
              </a:spcBef>
            </a:pPr>
            <a:r>
              <a:rPr sz="1600" b="1" spc="-5" dirty="0">
                <a:latin typeface="Times New Roman"/>
                <a:cs typeface="Times New Roman"/>
              </a:rPr>
              <a:t>ANTICUERPOS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TREPONÉMICOS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95571" y="1328038"/>
            <a:ext cx="4526280" cy="2545715"/>
            <a:chOff x="4195571" y="1328038"/>
            <a:chExt cx="4526280" cy="2545715"/>
          </a:xfrm>
        </p:grpSpPr>
        <p:sp>
          <p:nvSpPr>
            <p:cNvPr id="10" name="object 10"/>
            <p:cNvSpPr/>
            <p:nvPr/>
          </p:nvSpPr>
          <p:spPr>
            <a:xfrm>
              <a:off x="4208271" y="1340738"/>
              <a:ext cx="4500880" cy="2520315"/>
            </a:xfrm>
            <a:custGeom>
              <a:avLst/>
              <a:gdLst/>
              <a:ahLst/>
              <a:cxnLst/>
              <a:rect l="l" t="t" r="r" b="b"/>
              <a:pathLst>
                <a:path w="4500880" h="2520315">
                  <a:moveTo>
                    <a:pt x="4500499" y="0"/>
                  </a:moveTo>
                  <a:lnTo>
                    <a:pt x="1576324" y="0"/>
                  </a:lnTo>
                  <a:lnTo>
                    <a:pt x="1576324" y="945134"/>
                  </a:lnTo>
                  <a:lnTo>
                    <a:pt x="630174" y="945134"/>
                  </a:lnTo>
                  <a:lnTo>
                    <a:pt x="630174" y="630047"/>
                  </a:lnTo>
                  <a:lnTo>
                    <a:pt x="0" y="1260221"/>
                  </a:lnTo>
                  <a:lnTo>
                    <a:pt x="630174" y="1890268"/>
                  </a:lnTo>
                  <a:lnTo>
                    <a:pt x="630174" y="1575181"/>
                  </a:lnTo>
                  <a:lnTo>
                    <a:pt x="1576324" y="1575181"/>
                  </a:lnTo>
                  <a:lnTo>
                    <a:pt x="1576324" y="2520315"/>
                  </a:lnTo>
                  <a:lnTo>
                    <a:pt x="4500499" y="2520315"/>
                  </a:lnTo>
                  <a:lnTo>
                    <a:pt x="4500499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08271" y="1340738"/>
              <a:ext cx="4500880" cy="2520315"/>
            </a:xfrm>
            <a:custGeom>
              <a:avLst/>
              <a:gdLst/>
              <a:ahLst/>
              <a:cxnLst/>
              <a:rect l="l" t="t" r="r" b="b"/>
              <a:pathLst>
                <a:path w="4500880" h="2520315">
                  <a:moveTo>
                    <a:pt x="0" y="1260221"/>
                  </a:moveTo>
                  <a:lnTo>
                    <a:pt x="630174" y="630047"/>
                  </a:lnTo>
                  <a:lnTo>
                    <a:pt x="630174" y="945134"/>
                  </a:lnTo>
                  <a:lnTo>
                    <a:pt x="1576324" y="945134"/>
                  </a:lnTo>
                  <a:lnTo>
                    <a:pt x="1576324" y="0"/>
                  </a:lnTo>
                  <a:lnTo>
                    <a:pt x="4500499" y="0"/>
                  </a:lnTo>
                  <a:lnTo>
                    <a:pt x="4500499" y="2520315"/>
                  </a:lnTo>
                  <a:lnTo>
                    <a:pt x="1576324" y="2520315"/>
                  </a:lnTo>
                  <a:lnTo>
                    <a:pt x="1576324" y="1575181"/>
                  </a:lnTo>
                  <a:lnTo>
                    <a:pt x="630174" y="1575181"/>
                  </a:lnTo>
                  <a:lnTo>
                    <a:pt x="630174" y="1890268"/>
                  </a:lnTo>
                  <a:lnTo>
                    <a:pt x="0" y="126022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507" y="2551175"/>
              <a:ext cx="1805939" cy="3474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383273" y="1669491"/>
            <a:ext cx="1995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D</a:t>
            </a:r>
            <a:r>
              <a:rPr sz="1200" b="1" dirty="0">
                <a:latin typeface="Times New Roman"/>
                <a:cs typeface="Times New Roman"/>
              </a:rPr>
              <a:t>ETEC</a:t>
            </a:r>
            <a:r>
              <a:rPr sz="1200" b="1" spc="-85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dirty="0">
                <a:latin typeface="Times New Roman"/>
                <a:cs typeface="Times New Roman"/>
              </a:rPr>
              <a:t>N</a:t>
            </a:r>
            <a:r>
              <a:rPr sz="1200" b="1" spc="-10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AN</a:t>
            </a:r>
            <a:r>
              <a:rPr sz="1200" b="1" dirty="0">
                <a:latin typeface="Times New Roman"/>
                <a:cs typeface="Times New Roman"/>
              </a:rPr>
              <a:t>TIC</a:t>
            </a:r>
            <a:r>
              <a:rPr sz="1200" b="1" spc="-10" dirty="0">
                <a:latin typeface="Times New Roman"/>
                <a:cs typeface="Times New Roman"/>
              </a:rPr>
              <a:t>U</a:t>
            </a:r>
            <a:r>
              <a:rPr sz="1200" b="1" dirty="0">
                <a:latin typeface="Times New Roman"/>
                <a:cs typeface="Times New Roman"/>
              </a:rPr>
              <a:t>ER</a:t>
            </a:r>
            <a:r>
              <a:rPr sz="1200" b="1" spc="-20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OS</a:t>
            </a:r>
            <a:endParaRPr sz="120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ANTI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CARDIOLIPINA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0038" y="2218435"/>
            <a:ext cx="2074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SCREENING</a:t>
            </a:r>
            <a:r>
              <a:rPr sz="1200" b="1" i="1" spc="-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POBLACIONAL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6614" y="2584196"/>
            <a:ext cx="162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Times New Roman"/>
                <a:cs typeface="Times New Roman"/>
              </a:rPr>
              <a:t>ALTA</a:t>
            </a:r>
            <a:r>
              <a:rPr sz="1200" b="1" spc="4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SENSIBILIDAD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8252" y="3054134"/>
            <a:ext cx="1656714" cy="3181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720"/>
              </a:spcBef>
            </a:pPr>
            <a:r>
              <a:rPr sz="1200" b="1" spc="-20" dirty="0">
                <a:latin typeface="Times New Roman"/>
                <a:cs typeface="Times New Roman"/>
              </a:rPr>
              <a:t>FALSOS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POSITIVOS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14720" y="3027972"/>
            <a:ext cx="409575" cy="343535"/>
            <a:chOff x="6014720" y="3027972"/>
            <a:chExt cx="409575" cy="343535"/>
          </a:xfrm>
        </p:grpSpPr>
        <p:sp>
          <p:nvSpPr>
            <p:cNvPr id="18" name="object 18"/>
            <p:cNvSpPr/>
            <p:nvPr/>
          </p:nvSpPr>
          <p:spPr>
            <a:xfrm>
              <a:off x="6027420" y="3040634"/>
              <a:ext cx="384175" cy="318135"/>
            </a:xfrm>
            <a:custGeom>
              <a:avLst/>
              <a:gdLst/>
              <a:ahLst/>
              <a:cxnLst/>
              <a:rect l="l" t="t" r="r" b="b"/>
              <a:pathLst>
                <a:path w="384175" h="318135">
                  <a:moveTo>
                    <a:pt x="384047" y="0"/>
                  </a:moveTo>
                  <a:lnTo>
                    <a:pt x="0" y="0"/>
                  </a:lnTo>
                  <a:lnTo>
                    <a:pt x="0" y="317753"/>
                  </a:lnTo>
                  <a:lnTo>
                    <a:pt x="384047" y="317753"/>
                  </a:lnTo>
                  <a:lnTo>
                    <a:pt x="384047" y="278002"/>
                  </a:lnTo>
                  <a:lnTo>
                    <a:pt x="221741" y="278002"/>
                  </a:lnTo>
                  <a:lnTo>
                    <a:pt x="147319" y="203580"/>
                  </a:lnTo>
                  <a:lnTo>
                    <a:pt x="72897" y="203580"/>
                  </a:lnTo>
                  <a:lnTo>
                    <a:pt x="72897" y="114173"/>
                  </a:lnTo>
                  <a:lnTo>
                    <a:pt x="147319" y="114173"/>
                  </a:lnTo>
                  <a:lnTo>
                    <a:pt x="221741" y="39750"/>
                  </a:lnTo>
                  <a:lnTo>
                    <a:pt x="384047" y="39750"/>
                  </a:lnTo>
                  <a:lnTo>
                    <a:pt x="384047" y="0"/>
                  </a:lnTo>
                  <a:close/>
                </a:path>
                <a:path w="384175" h="318135">
                  <a:moveTo>
                    <a:pt x="384047" y="39750"/>
                  </a:moveTo>
                  <a:lnTo>
                    <a:pt x="221741" y="39750"/>
                  </a:lnTo>
                  <a:lnTo>
                    <a:pt x="221741" y="278002"/>
                  </a:lnTo>
                  <a:lnTo>
                    <a:pt x="384047" y="278002"/>
                  </a:lnTo>
                  <a:lnTo>
                    <a:pt x="384047" y="39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0318" y="3080385"/>
              <a:ext cx="148844" cy="2382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27420" y="3040672"/>
              <a:ext cx="384175" cy="318135"/>
            </a:xfrm>
            <a:custGeom>
              <a:avLst/>
              <a:gdLst/>
              <a:ahLst/>
              <a:cxnLst/>
              <a:rect l="l" t="t" r="r" b="b"/>
              <a:pathLst>
                <a:path w="384175" h="318135">
                  <a:moveTo>
                    <a:pt x="72897" y="114134"/>
                  </a:moveTo>
                  <a:lnTo>
                    <a:pt x="147319" y="114134"/>
                  </a:lnTo>
                  <a:lnTo>
                    <a:pt x="221741" y="39712"/>
                  </a:lnTo>
                  <a:lnTo>
                    <a:pt x="221741" y="277964"/>
                  </a:lnTo>
                  <a:lnTo>
                    <a:pt x="147319" y="203542"/>
                  </a:lnTo>
                  <a:lnTo>
                    <a:pt x="72897" y="203542"/>
                  </a:lnTo>
                  <a:lnTo>
                    <a:pt x="72897" y="114134"/>
                  </a:lnTo>
                  <a:close/>
                </a:path>
                <a:path w="384175" h="318135">
                  <a:moveTo>
                    <a:pt x="251587" y="114134"/>
                  </a:moveTo>
                  <a:lnTo>
                    <a:pt x="311150" y="69430"/>
                  </a:lnTo>
                </a:path>
                <a:path w="384175" h="318135">
                  <a:moveTo>
                    <a:pt x="251587" y="158838"/>
                  </a:moveTo>
                  <a:lnTo>
                    <a:pt x="311150" y="158838"/>
                  </a:lnTo>
                </a:path>
                <a:path w="384175" h="318135">
                  <a:moveTo>
                    <a:pt x="251587" y="203542"/>
                  </a:moveTo>
                  <a:lnTo>
                    <a:pt x="311150" y="248119"/>
                  </a:lnTo>
                </a:path>
                <a:path w="384175" h="318135">
                  <a:moveTo>
                    <a:pt x="0" y="317715"/>
                  </a:moveTo>
                  <a:lnTo>
                    <a:pt x="383984" y="317715"/>
                  </a:lnTo>
                  <a:lnTo>
                    <a:pt x="383984" y="0"/>
                  </a:lnTo>
                  <a:lnTo>
                    <a:pt x="0" y="0"/>
                  </a:lnTo>
                  <a:lnTo>
                    <a:pt x="0" y="31771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212209" y="4136390"/>
            <a:ext cx="4522470" cy="2664460"/>
            <a:chOff x="4212209" y="4136390"/>
            <a:chExt cx="4522470" cy="2664460"/>
          </a:xfrm>
        </p:grpSpPr>
        <p:sp>
          <p:nvSpPr>
            <p:cNvPr id="22" name="object 22"/>
            <p:cNvSpPr/>
            <p:nvPr/>
          </p:nvSpPr>
          <p:spPr>
            <a:xfrm>
              <a:off x="4224909" y="4149090"/>
              <a:ext cx="4497070" cy="2639060"/>
            </a:xfrm>
            <a:custGeom>
              <a:avLst/>
              <a:gdLst/>
              <a:ahLst/>
              <a:cxnLst/>
              <a:rect l="l" t="t" r="r" b="b"/>
              <a:pathLst>
                <a:path w="4497070" h="2639059">
                  <a:moveTo>
                    <a:pt x="4496943" y="0"/>
                  </a:moveTo>
                  <a:lnTo>
                    <a:pt x="1574927" y="0"/>
                  </a:lnTo>
                  <a:lnTo>
                    <a:pt x="1574927" y="989457"/>
                  </a:lnTo>
                  <a:lnTo>
                    <a:pt x="659638" y="989457"/>
                  </a:lnTo>
                  <a:lnTo>
                    <a:pt x="659638" y="659638"/>
                  </a:lnTo>
                  <a:lnTo>
                    <a:pt x="0" y="1319276"/>
                  </a:lnTo>
                  <a:lnTo>
                    <a:pt x="659638" y="1978837"/>
                  </a:lnTo>
                  <a:lnTo>
                    <a:pt x="659638" y="1649031"/>
                  </a:lnTo>
                  <a:lnTo>
                    <a:pt x="1574927" y="1649031"/>
                  </a:lnTo>
                  <a:lnTo>
                    <a:pt x="1574927" y="2638454"/>
                  </a:lnTo>
                  <a:lnTo>
                    <a:pt x="4496943" y="2638454"/>
                  </a:lnTo>
                  <a:lnTo>
                    <a:pt x="4496943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24909" y="4149090"/>
              <a:ext cx="4497070" cy="2639060"/>
            </a:xfrm>
            <a:custGeom>
              <a:avLst/>
              <a:gdLst/>
              <a:ahLst/>
              <a:cxnLst/>
              <a:rect l="l" t="t" r="r" b="b"/>
              <a:pathLst>
                <a:path w="4497070" h="2639059">
                  <a:moveTo>
                    <a:pt x="0" y="1319276"/>
                  </a:moveTo>
                  <a:lnTo>
                    <a:pt x="659638" y="659638"/>
                  </a:lnTo>
                  <a:lnTo>
                    <a:pt x="659638" y="989457"/>
                  </a:lnTo>
                  <a:lnTo>
                    <a:pt x="1574927" y="989457"/>
                  </a:lnTo>
                  <a:lnTo>
                    <a:pt x="1574927" y="0"/>
                  </a:lnTo>
                  <a:lnTo>
                    <a:pt x="4496943" y="0"/>
                  </a:lnTo>
                  <a:lnTo>
                    <a:pt x="4496943" y="2638454"/>
                  </a:lnTo>
                  <a:lnTo>
                    <a:pt x="1574927" y="2638454"/>
                  </a:lnTo>
                  <a:lnTo>
                    <a:pt x="1574927" y="1649031"/>
                  </a:lnTo>
                  <a:lnTo>
                    <a:pt x="659638" y="1649031"/>
                  </a:lnTo>
                  <a:lnTo>
                    <a:pt x="659638" y="1978837"/>
                  </a:lnTo>
                  <a:lnTo>
                    <a:pt x="0" y="131927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0236" y="5600700"/>
              <a:ext cx="1874519" cy="34747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472554" y="4537709"/>
            <a:ext cx="1994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DETEC</a:t>
            </a:r>
            <a:r>
              <a:rPr sz="1200" b="1" spc="-90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AN</a:t>
            </a:r>
            <a:r>
              <a:rPr sz="1200" b="1" spc="-10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10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IC</a:t>
            </a:r>
            <a:r>
              <a:rPr sz="1200" b="1" spc="-10" dirty="0">
                <a:latin typeface="Times New Roman"/>
                <a:cs typeface="Times New Roman"/>
              </a:rPr>
              <a:t>U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r>
              <a:rPr sz="1200" b="1" spc="-25" dirty="0">
                <a:latin typeface="Times New Roman"/>
                <a:cs typeface="Times New Roman"/>
              </a:rPr>
              <a:t>P</a:t>
            </a:r>
            <a:r>
              <a:rPr sz="1200" b="1" spc="-5" dirty="0">
                <a:latin typeface="Times New Roman"/>
                <a:cs typeface="Times New Roman"/>
              </a:rPr>
              <a:t>OS  ESPECIFICOS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32244" y="5086603"/>
            <a:ext cx="145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Times New Roman"/>
                <a:cs typeface="Times New Roman"/>
              </a:rPr>
              <a:t>CONFIRMATORIOS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45960" y="5635244"/>
            <a:ext cx="1651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110" dirty="0">
                <a:latin typeface="Times New Roman"/>
                <a:cs typeface="Times New Roman"/>
              </a:rPr>
              <a:t>L</a:t>
            </a:r>
            <a:r>
              <a:rPr sz="1200" b="1" spc="-85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9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r>
              <a:rPr sz="1200" b="1" spc="-5" dirty="0">
                <a:latin typeface="Times New Roman"/>
                <a:cs typeface="Times New Roman"/>
              </a:rPr>
              <a:t>S</a:t>
            </a:r>
            <a:r>
              <a:rPr sz="1200" b="1" spc="-15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r>
              <a:rPr sz="1200" b="1" spc="-5" dirty="0">
                <a:latin typeface="Times New Roman"/>
                <a:cs typeface="Times New Roman"/>
              </a:rPr>
              <a:t>CI</a:t>
            </a:r>
            <a:r>
              <a:rPr sz="1200" b="1" spc="-20" dirty="0">
                <a:latin typeface="Times New Roman"/>
                <a:cs typeface="Times New Roman"/>
              </a:rPr>
              <a:t>F</a:t>
            </a:r>
            <a:r>
              <a:rPr sz="1200" b="1" spc="-5" dirty="0">
                <a:latin typeface="Times New Roman"/>
                <a:cs typeface="Times New Roman"/>
              </a:rPr>
              <a:t>ICID</a:t>
            </a:r>
            <a:r>
              <a:rPr sz="1200" b="1" spc="-10" dirty="0">
                <a:latin typeface="Times New Roman"/>
                <a:cs typeface="Times New Roman"/>
              </a:rPr>
              <a:t>A</a:t>
            </a:r>
            <a:r>
              <a:rPr sz="1200" b="1" spc="-5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88252" y="6093294"/>
            <a:ext cx="2016760" cy="3416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810"/>
              </a:spcBef>
            </a:pPr>
            <a:r>
              <a:rPr sz="1200" b="1" spc="-5" dirty="0">
                <a:latin typeface="Times New Roman"/>
                <a:cs typeface="Times New Roman"/>
              </a:rPr>
              <a:t>VERDADEROS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POSITIVOS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3416" y="6093294"/>
            <a:ext cx="407987" cy="34131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22300" y="3087750"/>
            <a:ext cx="6000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VDRL  </a:t>
            </a:r>
            <a:r>
              <a:rPr sz="1600" b="1" spc="-5" dirty="0">
                <a:latin typeface="Times New Roman"/>
                <a:cs typeface="Times New Roman"/>
              </a:rPr>
              <a:t>RPR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342" y="5979972"/>
            <a:ext cx="1252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F</a:t>
            </a:r>
            <a:r>
              <a:rPr sz="1800" b="1" spc="-130" dirty="0">
                <a:latin typeface="Times New Roman"/>
                <a:cs typeface="Times New Roman"/>
              </a:rPr>
              <a:t>T</a:t>
            </a:r>
            <a:r>
              <a:rPr sz="1800" b="1" spc="-10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-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</a:t>
            </a:r>
            <a:r>
              <a:rPr sz="1800" b="1" spc="-15" dirty="0">
                <a:latin typeface="Times New Roman"/>
                <a:cs typeface="Times New Roman"/>
              </a:rPr>
              <a:t>b</a:t>
            </a:r>
            <a:r>
              <a:rPr sz="1800" b="1" spc="-5" dirty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60" dirty="0">
                <a:latin typeface="Times New Roman"/>
                <a:cs typeface="Times New Roman"/>
              </a:rPr>
              <a:t>MHA-To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829" y="305815"/>
            <a:ext cx="502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Treponema</a:t>
            </a:r>
            <a:r>
              <a:rPr spc="-40" dirty="0"/>
              <a:t> </a:t>
            </a:r>
            <a:r>
              <a:rPr dirty="0"/>
              <a:t>pallidum:</a:t>
            </a:r>
            <a:r>
              <a:rPr spc="-50" dirty="0"/>
              <a:t> </a:t>
            </a:r>
            <a:r>
              <a:rPr i="0" spc="-5" dirty="0">
                <a:latin typeface="Times New Roman"/>
                <a:cs typeface="Times New Roman"/>
              </a:rPr>
              <a:t>DIAGNÓSTICO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7805" y="2276855"/>
            <a:ext cx="1008380" cy="432434"/>
          </a:xfrm>
          <a:prstGeom prst="rect">
            <a:avLst/>
          </a:prstGeom>
          <a:solidFill>
            <a:srgbClr val="EDEBE0"/>
          </a:solidFill>
          <a:ln w="25400">
            <a:solidFill>
              <a:srgbClr val="000000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695"/>
              </a:spcBef>
            </a:pPr>
            <a:r>
              <a:rPr sz="1600" b="1" spc="-10" dirty="0">
                <a:latin typeface="Times New Roman"/>
                <a:cs typeface="Times New Roman"/>
              </a:rPr>
              <a:t>VDRL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312" y="3125558"/>
            <a:ext cx="3329559" cy="1151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253" y="4581131"/>
            <a:ext cx="1871726" cy="1450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6845" y="4553983"/>
            <a:ext cx="1695069" cy="15188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91834" y="2277236"/>
            <a:ext cx="1079500" cy="432434"/>
          </a:xfrm>
          <a:prstGeom prst="rect">
            <a:avLst/>
          </a:prstGeom>
          <a:solidFill>
            <a:srgbClr val="EDEBE0"/>
          </a:solidFill>
          <a:ln w="25400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690"/>
              </a:spcBef>
            </a:pPr>
            <a:r>
              <a:rPr sz="1600" b="1" spc="-25" dirty="0">
                <a:latin typeface="Times New Roman"/>
                <a:cs typeface="Times New Roman"/>
              </a:rPr>
              <a:t>FTA-Abs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16017" y="2805302"/>
            <a:ext cx="4104640" cy="3144520"/>
            <a:chOff x="4716017" y="2805302"/>
            <a:chExt cx="4104640" cy="31445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0375" y="2805302"/>
              <a:ext cx="2503982" cy="1751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6017" y="4581105"/>
              <a:ext cx="2042667" cy="13681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6288" y="4581105"/>
              <a:ext cx="1944243" cy="13681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68848" y="6027521"/>
            <a:ext cx="7670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POSITIVO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4932" y="6027521"/>
            <a:ext cx="840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imes New Roman"/>
                <a:cs typeface="Times New Roman"/>
              </a:rPr>
              <a:t>NEGATIVO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510" y="1700783"/>
            <a:ext cx="3888740" cy="432434"/>
          </a:xfrm>
          <a:prstGeom prst="rect">
            <a:avLst/>
          </a:prstGeom>
          <a:solidFill>
            <a:srgbClr val="EDEBE0"/>
          </a:solidFill>
          <a:ln w="25400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690"/>
              </a:spcBef>
            </a:pPr>
            <a:r>
              <a:rPr sz="1600" b="1" spc="-5" dirty="0">
                <a:latin typeface="Times New Roman"/>
                <a:cs typeface="Times New Roman"/>
              </a:rPr>
              <a:t>ANTICUERPOS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NO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TREPONÉMICOS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2002" y="1706117"/>
            <a:ext cx="3978910" cy="432434"/>
          </a:xfrm>
          <a:prstGeom prst="rect">
            <a:avLst/>
          </a:prstGeom>
          <a:solidFill>
            <a:srgbClr val="EDEBE0"/>
          </a:solidFill>
          <a:ln w="25400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394335">
              <a:lnSpc>
                <a:spcPct val="100000"/>
              </a:lnSpc>
              <a:spcBef>
                <a:spcPts val="690"/>
              </a:spcBef>
            </a:pPr>
            <a:r>
              <a:rPr sz="1600" b="1" spc="-5" dirty="0">
                <a:latin typeface="Times New Roman"/>
                <a:cs typeface="Times New Roman"/>
              </a:rPr>
              <a:t>ANTICUERPOS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TREPONÉMICOS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02328" y="2071877"/>
            <a:ext cx="0" cy="4747260"/>
          </a:xfrm>
          <a:custGeom>
            <a:avLst/>
            <a:gdLst/>
            <a:ahLst/>
            <a:cxnLst/>
            <a:rect l="l" t="t" r="r" b="b"/>
            <a:pathLst>
              <a:path h="4747259">
                <a:moveTo>
                  <a:pt x="0" y="0"/>
                </a:moveTo>
                <a:lnTo>
                  <a:pt x="0" y="4747195"/>
                </a:lnTo>
              </a:path>
            </a:pathLst>
          </a:custGeom>
          <a:ln w="28575">
            <a:solidFill>
              <a:srgbClr val="000000"/>
            </a:solidFill>
            <a:prstDash val="lg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24505" y="931557"/>
            <a:ext cx="4320540" cy="576580"/>
          </a:xfrm>
          <a:prstGeom prst="rect">
            <a:avLst/>
          </a:prstGeom>
          <a:solidFill>
            <a:srgbClr val="EDEBE0"/>
          </a:solidFill>
          <a:ln w="25400">
            <a:solidFill>
              <a:srgbClr val="00000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z="1800" b="1" spc="-10" dirty="0">
                <a:latin typeface="Times New Roman"/>
                <a:cs typeface="Times New Roman"/>
              </a:rPr>
              <a:t>METODOS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INDIRECTOS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734" y="485902"/>
            <a:ext cx="197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Chlamydia</a:t>
            </a:r>
            <a:r>
              <a:rPr spc="-90" dirty="0"/>
              <a:t> </a:t>
            </a:r>
            <a:r>
              <a:rPr spc="-5" dirty="0"/>
              <a:t>spp.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4607" y="1293113"/>
            <a:ext cx="4785360" cy="2506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ESP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CIES 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 IMPO</a:t>
            </a:r>
            <a:r>
              <a:rPr sz="20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00" b="1" u="heavy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CIA</a:t>
            </a:r>
            <a:r>
              <a:rPr sz="2000" b="1" u="heavy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MÉDI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C</a:t>
            </a:r>
            <a:r>
              <a:rPr lang="es-MX" sz="2000" b="1" i="1" dirty="0">
                <a:latin typeface="Times New Roman"/>
                <a:cs typeface="Times New Roman"/>
              </a:rPr>
              <a:t>.</a:t>
            </a:r>
            <a:r>
              <a:rPr sz="2000" b="1" i="1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trachomatis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C</a:t>
            </a:r>
            <a:r>
              <a:rPr lang="es-MX" sz="2000" b="1" i="1" dirty="0">
                <a:latin typeface="Times New Roman"/>
                <a:cs typeface="Times New Roman"/>
              </a:rPr>
              <a:t>.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psittaci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C</a:t>
            </a:r>
            <a:r>
              <a:rPr lang="es-MX" sz="2000" b="1" i="1" dirty="0">
                <a:latin typeface="Times New Roman"/>
                <a:cs typeface="Times New Roman"/>
              </a:rPr>
              <a:t>.</a:t>
            </a:r>
            <a:r>
              <a:rPr sz="2000" b="1" i="1" spc="-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pneumoniae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040" y="381000"/>
            <a:ext cx="7741920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Times New Roman"/>
                <a:cs typeface="Times New Roman"/>
              </a:rPr>
              <a:t>CARACTERÍSTICAS</a:t>
            </a:r>
            <a:r>
              <a:rPr i="0" spc="45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BIOLÓGICAS</a:t>
            </a:r>
            <a:r>
              <a:rPr lang="es-MX" i="0" spc="-5" dirty="0">
                <a:latin typeface="Times New Roman"/>
                <a:cs typeface="Times New Roman"/>
              </a:rPr>
              <a:t>: </a:t>
            </a:r>
            <a:br>
              <a:rPr lang="es-MX" i="0" spc="-5" dirty="0">
                <a:latin typeface="Times New Roman"/>
                <a:cs typeface="Times New Roman"/>
              </a:rPr>
            </a:br>
            <a:r>
              <a:rPr lang="es-EC" sz="2800" dirty="0">
                <a:solidFill>
                  <a:srgbClr val="FF0000"/>
                </a:solidFill>
              </a:rPr>
              <a:t>Chlamydia</a:t>
            </a:r>
            <a:endParaRPr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040" y="1981200"/>
            <a:ext cx="7231380" cy="39760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s-MX" sz="2000" b="1" spc="-20" dirty="0">
                <a:latin typeface="Times New Roman"/>
                <a:cs typeface="Times New Roman"/>
              </a:rPr>
              <a:t>BACTERIAS 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INTRACELULARES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OBLIGAD</a:t>
            </a:r>
            <a:r>
              <a:rPr lang="es-MX" sz="2000" b="1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METABÓLICAMENTE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DEFICIENTES.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EXISTEN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COMO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DOS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FORMAS: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35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CUERPO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ELEMENTAL</a:t>
            </a:r>
            <a:r>
              <a:rPr sz="1800" b="1" spc="-15" dirty="0">
                <a:latin typeface="Times New Roman"/>
                <a:cs typeface="Times New Roman"/>
              </a:rPr>
              <a:t>:</a:t>
            </a:r>
            <a:r>
              <a:rPr sz="1800" b="1" spc="-5" dirty="0">
                <a:latin typeface="Times New Roman"/>
                <a:cs typeface="Times New Roman"/>
              </a:rPr>
              <a:t> UNIDAD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INFECTANTE,</a:t>
            </a:r>
            <a:r>
              <a:rPr sz="1800" b="1" spc="-5" dirty="0">
                <a:latin typeface="Times New Roman"/>
                <a:cs typeface="Times New Roman"/>
              </a:rPr>
              <a:t> PUEDE</a:t>
            </a:r>
            <a:endParaRPr sz="1800" dirty="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SOBREVIVIR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FUERA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LA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CÉLULA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HUESPED.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CUERPO RETICULADO</a:t>
            </a:r>
            <a:r>
              <a:rPr sz="1800" b="1" spc="-5" dirty="0">
                <a:latin typeface="Times New Roman"/>
                <a:cs typeface="Times New Roman"/>
              </a:rPr>
              <a:t>: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LOCALIZACiÓN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INTRACELULAR,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CONSTITUYE </a:t>
            </a:r>
            <a:r>
              <a:rPr sz="1800" b="1" dirty="0">
                <a:latin typeface="Times New Roman"/>
                <a:cs typeface="Times New Roman"/>
              </a:rPr>
              <a:t>LA FORMA QUE </a:t>
            </a:r>
            <a:r>
              <a:rPr sz="1800" b="1" spc="-5" dirty="0">
                <a:latin typeface="Times New Roman"/>
                <a:cs typeface="Times New Roman"/>
              </a:rPr>
              <a:t>TIENE </a:t>
            </a:r>
            <a:r>
              <a:rPr sz="1800" b="1" dirty="0">
                <a:latin typeface="Times New Roman"/>
                <a:cs typeface="Times New Roman"/>
              </a:rPr>
              <a:t>LA </a:t>
            </a:r>
            <a:r>
              <a:rPr sz="1800" b="1" spc="-20" dirty="0">
                <a:latin typeface="Times New Roman"/>
                <a:cs typeface="Times New Roman"/>
              </a:rPr>
              <a:t>CAPACIDAD </a:t>
            </a:r>
            <a:r>
              <a:rPr sz="1800" b="1" dirty="0">
                <a:latin typeface="Times New Roman"/>
                <a:cs typeface="Times New Roman"/>
              </a:rPr>
              <a:t>DE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REPRODUCIRSE.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948" y="353694"/>
            <a:ext cx="5386705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i="0" spc="-5" dirty="0">
                <a:latin typeface="Times New Roman"/>
                <a:cs typeface="Times New Roman"/>
              </a:rPr>
              <a:t>CICLO</a:t>
            </a:r>
            <a:r>
              <a:rPr i="0" spc="-15" dirty="0">
                <a:latin typeface="Times New Roman"/>
                <a:cs typeface="Times New Roman"/>
              </a:rPr>
              <a:t> </a:t>
            </a:r>
            <a:r>
              <a:rPr i="0" spc="-25" dirty="0">
                <a:latin typeface="Times New Roman"/>
                <a:cs typeface="Times New Roman"/>
              </a:rPr>
              <a:t>REPLICATIVO</a:t>
            </a:r>
            <a:br>
              <a:rPr lang="es-MX" i="0" spc="-25" dirty="0">
                <a:latin typeface="Times New Roman"/>
                <a:cs typeface="Times New Roman"/>
              </a:rPr>
            </a:br>
            <a:r>
              <a:rPr lang="es-EC" sz="2800" dirty="0">
                <a:solidFill>
                  <a:srgbClr val="FF0000"/>
                </a:solidFill>
              </a:rPr>
              <a:t>Chlamydia</a:t>
            </a:r>
            <a:endParaRPr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78982"/>
            <a:ext cx="7699375" cy="49253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842" y="608203"/>
            <a:ext cx="7501255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i="0" spc="-10" dirty="0">
                <a:latin typeface="Times New Roman"/>
                <a:cs typeface="Times New Roman"/>
              </a:rPr>
              <a:t>AISLAMIENTO</a:t>
            </a:r>
            <a:r>
              <a:rPr i="0" spc="-55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Y</a:t>
            </a:r>
            <a:r>
              <a:rPr i="0" spc="-80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DIAGNÓSTICO</a:t>
            </a:r>
            <a:br>
              <a:rPr lang="es-MX" i="0" spc="-5" dirty="0">
                <a:latin typeface="Times New Roman"/>
                <a:cs typeface="Times New Roman"/>
              </a:rPr>
            </a:br>
            <a:r>
              <a:rPr lang="es-EC" sz="2800" dirty="0">
                <a:solidFill>
                  <a:srgbClr val="FF0000"/>
                </a:solidFill>
              </a:rPr>
              <a:t>Chlamydia</a:t>
            </a:r>
            <a:endParaRPr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107" y="2667000"/>
            <a:ext cx="792099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CRECEN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MEDIOS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LABORATORIO</a:t>
            </a:r>
            <a:r>
              <a:rPr sz="2000" b="1" spc="-1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marR="38290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5207635" algn="l"/>
              </a:tabLst>
            </a:pPr>
            <a:r>
              <a:rPr sz="2000" b="1" dirty="0">
                <a:latin typeface="Times New Roman"/>
                <a:cs typeface="Times New Roman"/>
              </a:rPr>
              <a:t>SE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Times New Roman"/>
                <a:cs typeface="Times New Roman"/>
              </a:rPr>
              <a:t>CULTIVAN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LINEAS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CELULARES	(EJEMPLO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McCoy).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LUEGO SE IDENTIFICAN MEDIANTE TINCIONES O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INMUNOFLUORESCENCIA.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EN LA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PRÁCTICA CLÍNICA</a:t>
            </a:r>
            <a:r>
              <a:rPr sz="2000" b="1" dirty="0">
                <a:latin typeface="Times New Roman"/>
                <a:cs typeface="Times New Roman"/>
              </a:rPr>
              <a:t> SE RECURRE A DIAGNÓSTICOS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BASADOS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EN </a:t>
            </a:r>
            <a:r>
              <a:rPr sz="2000" b="1" spc="-5" dirty="0">
                <a:latin typeface="Times New Roman"/>
                <a:cs typeface="Times New Roman"/>
              </a:rPr>
              <a:t>MÉTODOS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BIOLOGÍA</a:t>
            </a:r>
            <a:r>
              <a:rPr sz="20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MOLECULAR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EL </a:t>
            </a:r>
            <a:r>
              <a:rPr sz="2000" b="1" spc="-4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DOSAJE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IgM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IgG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ESPECÍFICAS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432" y="485902"/>
            <a:ext cx="45008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i="0" spc="-30" dirty="0">
                <a:latin typeface="Times New Roman"/>
                <a:cs typeface="Times New Roman"/>
              </a:rPr>
              <a:t> </a:t>
            </a:r>
            <a:r>
              <a:rPr i="0" spc="-50" dirty="0">
                <a:latin typeface="Times New Roman"/>
                <a:cs typeface="Times New Roman"/>
              </a:rPr>
              <a:t>PATOGENIA</a:t>
            </a:r>
            <a:br>
              <a:rPr lang="es-MX" i="0" spc="-50" dirty="0">
                <a:latin typeface="Times New Roman"/>
                <a:cs typeface="Times New Roman"/>
              </a:rPr>
            </a:br>
            <a:endParaRPr i="0" spc="-5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0986" y="1465719"/>
          <a:ext cx="7920990" cy="576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59">
                <a:tc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ESPECIE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451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SEROTIPO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435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361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ENFERMEDAD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625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20712" y="2329776"/>
          <a:ext cx="7920990" cy="37444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92"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C.</a:t>
                      </a:r>
                      <a:r>
                        <a:rPr sz="16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pisttaci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MUCHOS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PISTACOSIS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63">
                <a:tc rowSpan="3"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C.</a:t>
                      </a:r>
                      <a:r>
                        <a:rPr sz="16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trachomatis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A,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B,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Ba,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TRACOMA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D,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E,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80" dirty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G,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H,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I,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J,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marR="6223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URETRITIS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GONOCOCCICA, </a:t>
                      </a:r>
                      <a:r>
                        <a:rPr sz="1600" b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EPIDIDIMITIS,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CERVICITIS,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ENDOMETRITIS, SALPINGITIS,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PROCTITIS,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NEUMONÍA,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CONJUNTIVITIS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NEONATAL.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L1,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L2,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LINF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OG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UL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MA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ENEREO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60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C.</a:t>
                      </a:r>
                      <a:r>
                        <a:rPr sz="16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i="1" spc="-5" dirty="0">
                          <a:latin typeface="Times New Roman"/>
                          <a:cs typeface="Times New Roman"/>
                        </a:rPr>
                        <a:t>pneumoniae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24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ÚNICO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6364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marR="7410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ENFERMEDAD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RESPIRATORIA </a:t>
                      </a:r>
                      <a:r>
                        <a:rPr sz="1600" b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AGUDA NEUMONÍA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INTERSTICIAL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703448" y="4834763"/>
            <a:ext cx="1076960" cy="358775"/>
          </a:xfrm>
          <a:custGeom>
            <a:avLst/>
            <a:gdLst/>
            <a:ahLst/>
            <a:cxnLst/>
            <a:rect l="l" t="t" r="r" b="b"/>
            <a:pathLst>
              <a:path w="1076960" h="358775">
                <a:moveTo>
                  <a:pt x="0" y="179069"/>
                </a:moveTo>
                <a:lnTo>
                  <a:pt x="16434" y="134966"/>
                </a:lnTo>
                <a:lnTo>
                  <a:pt x="63051" y="94872"/>
                </a:lnTo>
                <a:lnTo>
                  <a:pt x="135817" y="60128"/>
                </a:lnTo>
                <a:lnTo>
                  <a:pt x="180747" y="45181"/>
                </a:lnTo>
                <a:lnTo>
                  <a:pt x="230702" y="32073"/>
                </a:lnTo>
                <a:lnTo>
                  <a:pt x="285179" y="20973"/>
                </a:lnTo>
                <a:lnTo>
                  <a:pt x="343674" y="12049"/>
                </a:lnTo>
                <a:lnTo>
                  <a:pt x="405683" y="5466"/>
                </a:lnTo>
                <a:lnTo>
                  <a:pt x="470701" y="1394"/>
                </a:lnTo>
                <a:lnTo>
                  <a:pt x="538226" y="0"/>
                </a:lnTo>
                <a:lnTo>
                  <a:pt x="605750" y="1394"/>
                </a:lnTo>
                <a:lnTo>
                  <a:pt x="670768" y="5466"/>
                </a:lnTo>
                <a:lnTo>
                  <a:pt x="732777" y="12049"/>
                </a:lnTo>
                <a:lnTo>
                  <a:pt x="791272" y="20973"/>
                </a:lnTo>
                <a:lnTo>
                  <a:pt x="845749" y="32073"/>
                </a:lnTo>
                <a:lnTo>
                  <a:pt x="895704" y="45181"/>
                </a:lnTo>
                <a:lnTo>
                  <a:pt x="940634" y="60128"/>
                </a:lnTo>
                <a:lnTo>
                  <a:pt x="980034" y="76748"/>
                </a:lnTo>
                <a:lnTo>
                  <a:pt x="1040229" y="114334"/>
                </a:lnTo>
                <a:lnTo>
                  <a:pt x="1072259" y="156600"/>
                </a:lnTo>
                <a:lnTo>
                  <a:pt x="1076452" y="179069"/>
                </a:lnTo>
                <a:lnTo>
                  <a:pt x="1072259" y="201541"/>
                </a:lnTo>
                <a:lnTo>
                  <a:pt x="1040229" y="243822"/>
                </a:lnTo>
                <a:lnTo>
                  <a:pt x="980034" y="281433"/>
                </a:lnTo>
                <a:lnTo>
                  <a:pt x="940634" y="298067"/>
                </a:lnTo>
                <a:lnTo>
                  <a:pt x="895704" y="313029"/>
                </a:lnTo>
                <a:lnTo>
                  <a:pt x="845749" y="326151"/>
                </a:lnTo>
                <a:lnTo>
                  <a:pt x="791272" y="337264"/>
                </a:lnTo>
                <a:lnTo>
                  <a:pt x="732777" y="346200"/>
                </a:lnTo>
                <a:lnTo>
                  <a:pt x="670768" y="352792"/>
                </a:lnTo>
                <a:lnTo>
                  <a:pt x="605750" y="356870"/>
                </a:lnTo>
                <a:lnTo>
                  <a:pt x="538226" y="358267"/>
                </a:lnTo>
                <a:lnTo>
                  <a:pt x="470701" y="356870"/>
                </a:lnTo>
                <a:lnTo>
                  <a:pt x="405683" y="352792"/>
                </a:lnTo>
                <a:lnTo>
                  <a:pt x="343674" y="346200"/>
                </a:lnTo>
                <a:lnTo>
                  <a:pt x="285179" y="337264"/>
                </a:lnTo>
                <a:lnTo>
                  <a:pt x="230702" y="326151"/>
                </a:lnTo>
                <a:lnTo>
                  <a:pt x="180747" y="313029"/>
                </a:lnTo>
                <a:lnTo>
                  <a:pt x="135817" y="298067"/>
                </a:lnTo>
                <a:lnTo>
                  <a:pt x="96417" y="281433"/>
                </a:lnTo>
                <a:lnTo>
                  <a:pt x="36222" y="243822"/>
                </a:lnTo>
                <a:lnTo>
                  <a:pt x="4192" y="201541"/>
                </a:lnTo>
                <a:lnTo>
                  <a:pt x="0" y="17906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1954" y="3433190"/>
            <a:ext cx="212725" cy="358140"/>
          </a:xfrm>
          <a:custGeom>
            <a:avLst/>
            <a:gdLst/>
            <a:ahLst/>
            <a:cxnLst/>
            <a:rect l="l" t="t" r="r" b="b"/>
            <a:pathLst>
              <a:path w="212725" h="358139">
                <a:moveTo>
                  <a:pt x="0" y="179070"/>
                </a:moveTo>
                <a:lnTo>
                  <a:pt x="5409" y="122456"/>
                </a:lnTo>
                <a:lnTo>
                  <a:pt x="20474" y="73298"/>
                </a:lnTo>
                <a:lnTo>
                  <a:pt x="43452" y="34539"/>
                </a:lnTo>
                <a:lnTo>
                  <a:pt x="72599" y="9125"/>
                </a:lnTo>
                <a:lnTo>
                  <a:pt x="106172" y="0"/>
                </a:lnTo>
                <a:lnTo>
                  <a:pt x="139757" y="9125"/>
                </a:lnTo>
                <a:lnTo>
                  <a:pt x="168936" y="34539"/>
                </a:lnTo>
                <a:lnTo>
                  <a:pt x="191951" y="73298"/>
                </a:lnTo>
                <a:lnTo>
                  <a:pt x="207048" y="122456"/>
                </a:lnTo>
                <a:lnTo>
                  <a:pt x="212471" y="179070"/>
                </a:lnTo>
                <a:lnTo>
                  <a:pt x="207048" y="235683"/>
                </a:lnTo>
                <a:lnTo>
                  <a:pt x="191951" y="284841"/>
                </a:lnTo>
                <a:lnTo>
                  <a:pt x="168936" y="323600"/>
                </a:lnTo>
                <a:lnTo>
                  <a:pt x="139757" y="349014"/>
                </a:lnTo>
                <a:lnTo>
                  <a:pt x="106172" y="358140"/>
                </a:lnTo>
                <a:lnTo>
                  <a:pt x="72599" y="349014"/>
                </a:lnTo>
                <a:lnTo>
                  <a:pt x="43452" y="323600"/>
                </a:lnTo>
                <a:lnTo>
                  <a:pt x="20474" y="284841"/>
                </a:lnTo>
                <a:lnTo>
                  <a:pt x="5409" y="235683"/>
                </a:lnTo>
                <a:lnTo>
                  <a:pt x="0" y="17907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7150" y="3433190"/>
            <a:ext cx="212725" cy="358140"/>
          </a:xfrm>
          <a:custGeom>
            <a:avLst/>
            <a:gdLst/>
            <a:ahLst/>
            <a:cxnLst/>
            <a:rect l="l" t="t" r="r" b="b"/>
            <a:pathLst>
              <a:path w="212725" h="358139">
                <a:moveTo>
                  <a:pt x="0" y="179070"/>
                </a:moveTo>
                <a:lnTo>
                  <a:pt x="5422" y="122456"/>
                </a:lnTo>
                <a:lnTo>
                  <a:pt x="20519" y="73298"/>
                </a:lnTo>
                <a:lnTo>
                  <a:pt x="43534" y="34539"/>
                </a:lnTo>
                <a:lnTo>
                  <a:pt x="72713" y="9125"/>
                </a:lnTo>
                <a:lnTo>
                  <a:pt x="106299" y="0"/>
                </a:lnTo>
                <a:lnTo>
                  <a:pt x="139822" y="9125"/>
                </a:lnTo>
                <a:lnTo>
                  <a:pt x="168963" y="34539"/>
                </a:lnTo>
                <a:lnTo>
                  <a:pt x="191959" y="73298"/>
                </a:lnTo>
                <a:lnTo>
                  <a:pt x="207049" y="122456"/>
                </a:lnTo>
                <a:lnTo>
                  <a:pt x="212470" y="179070"/>
                </a:lnTo>
                <a:lnTo>
                  <a:pt x="207049" y="235683"/>
                </a:lnTo>
                <a:lnTo>
                  <a:pt x="191959" y="284841"/>
                </a:lnTo>
                <a:lnTo>
                  <a:pt x="168963" y="323600"/>
                </a:lnTo>
                <a:lnTo>
                  <a:pt x="139822" y="349014"/>
                </a:lnTo>
                <a:lnTo>
                  <a:pt x="106299" y="358140"/>
                </a:lnTo>
                <a:lnTo>
                  <a:pt x="72713" y="349014"/>
                </a:lnTo>
                <a:lnTo>
                  <a:pt x="43534" y="323600"/>
                </a:lnTo>
                <a:lnTo>
                  <a:pt x="20519" y="284841"/>
                </a:lnTo>
                <a:lnTo>
                  <a:pt x="5422" y="235683"/>
                </a:lnTo>
                <a:lnTo>
                  <a:pt x="0" y="17907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9573" y="1143000"/>
            <a:ext cx="9054427" cy="5149290"/>
            <a:chOff x="941146" y="2492895"/>
            <a:chExt cx="7118780" cy="425865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146" y="2586787"/>
              <a:ext cx="4968499" cy="28146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79676" y="2492895"/>
              <a:ext cx="3672840" cy="504190"/>
            </a:xfrm>
            <a:custGeom>
              <a:avLst/>
              <a:gdLst/>
              <a:ahLst/>
              <a:cxnLst/>
              <a:rect l="l" t="t" r="r" b="b"/>
              <a:pathLst>
                <a:path w="3672840" h="504189">
                  <a:moveTo>
                    <a:pt x="3672459" y="0"/>
                  </a:moveTo>
                  <a:lnTo>
                    <a:pt x="0" y="0"/>
                  </a:lnTo>
                  <a:lnTo>
                    <a:pt x="0" y="504050"/>
                  </a:lnTo>
                  <a:lnTo>
                    <a:pt x="3672459" y="504050"/>
                  </a:lnTo>
                  <a:lnTo>
                    <a:pt x="3672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9676" y="2492895"/>
              <a:ext cx="3672840" cy="504190"/>
            </a:xfrm>
            <a:custGeom>
              <a:avLst/>
              <a:gdLst/>
              <a:ahLst/>
              <a:cxnLst/>
              <a:rect l="l" t="t" r="r" b="b"/>
              <a:pathLst>
                <a:path w="3672840" h="504189">
                  <a:moveTo>
                    <a:pt x="0" y="504050"/>
                  </a:moveTo>
                  <a:lnTo>
                    <a:pt x="3672459" y="504050"/>
                  </a:lnTo>
                  <a:lnTo>
                    <a:pt x="3672459" y="0"/>
                  </a:lnTo>
                  <a:lnTo>
                    <a:pt x="0" y="0"/>
                  </a:lnTo>
                  <a:lnTo>
                    <a:pt x="0" y="50405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170" y="3445578"/>
              <a:ext cx="2119756" cy="32974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9208" y="5459326"/>
              <a:ext cx="1469898" cy="12922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849" y="5431132"/>
              <a:ext cx="3024378" cy="1320419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004778"/>
            <a:ext cx="50190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C</a:t>
            </a:r>
            <a:r>
              <a:rPr lang="es-MX" sz="3600" dirty="0">
                <a:solidFill>
                  <a:srgbClr val="FF0000"/>
                </a:solidFill>
              </a:rPr>
              <a:t>.</a:t>
            </a:r>
            <a:r>
              <a:rPr sz="3600" spc="-4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trachomatis</a:t>
            </a:r>
            <a:endParaRPr sz="3600" i="0" spc="-5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152" y="485902"/>
            <a:ext cx="4408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C</a:t>
            </a:r>
            <a:r>
              <a:rPr lang="es-MX" sz="3600" dirty="0">
                <a:solidFill>
                  <a:srgbClr val="FF0000"/>
                </a:solidFill>
              </a:rPr>
              <a:t>.</a:t>
            </a:r>
            <a:r>
              <a:rPr sz="3600" spc="-5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trachomatis</a:t>
            </a:r>
            <a:endParaRPr sz="3600" i="0" spc="-5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1585" y="3955338"/>
            <a:ext cx="3489198" cy="2540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190" y="1227455"/>
            <a:ext cx="3672459" cy="55193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1585" y="1244346"/>
            <a:ext cx="3489198" cy="26034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9280" y="334721"/>
            <a:ext cx="3590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C</a:t>
            </a:r>
            <a:r>
              <a:rPr lang="es-MX" dirty="0">
                <a:solidFill>
                  <a:srgbClr val="FF0000"/>
                </a:solidFill>
              </a:rPr>
              <a:t>.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pneumoniae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1161414"/>
            <a:ext cx="3333369" cy="32442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41" y="4462995"/>
            <a:ext cx="3350895" cy="172110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20692" y="1124711"/>
            <a:ext cx="4755515" cy="5290820"/>
            <a:chOff x="4020692" y="1124711"/>
            <a:chExt cx="4755515" cy="52908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945" y="1124711"/>
              <a:ext cx="4562348" cy="31409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0692" y="2313304"/>
              <a:ext cx="4712335" cy="2153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2794" y="4492739"/>
              <a:ext cx="2422905" cy="19223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08341" y="6093294"/>
              <a:ext cx="720090" cy="216535"/>
            </a:xfrm>
            <a:custGeom>
              <a:avLst/>
              <a:gdLst/>
              <a:ahLst/>
              <a:cxnLst/>
              <a:rect l="l" t="t" r="r" b="b"/>
              <a:pathLst>
                <a:path w="720090" h="216535">
                  <a:moveTo>
                    <a:pt x="0" y="216027"/>
                  </a:moveTo>
                  <a:lnTo>
                    <a:pt x="720077" y="216027"/>
                  </a:lnTo>
                  <a:lnTo>
                    <a:pt x="720077" y="0"/>
                  </a:lnTo>
                  <a:lnTo>
                    <a:pt x="0" y="0"/>
                  </a:lnTo>
                  <a:lnTo>
                    <a:pt x="0" y="21602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8734" y="4581156"/>
            <a:ext cx="2446401" cy="18347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346" y="632586"/>
            <a:ext cx="78155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Times New Roman"/>
                <a:cs typeface="Times New Roman"/>
              </a:rPr>
              <a:t>CARACTERISTICAS</a:t>
            </a:r>
            <a:r>
              <a:rPr i="0" spc="55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BIOLOGICAS</a:t>
            </a:r>
            <a:r>
              <a:rPr lang="es-MX" i="0" spc="-5" dirty="0">
                <a:latin typeface="Times New Roman"/>
                <a:cs typeface="Times New Roman"/>
              </a:rPr>
              <a:t>: </a:t>
            </a:r>
            <a:r>
              <a:rPr lang="es-EC" spc="-10" dirty="0"/>
              <a:t>Treponema</a:t>
            </a:r>
            <a:r>
              <a:rPr lang="es-EC" spc="-25" dirty="0"/>
              <a:t> </a:t>
            </a:r>
            <a:r>
              <a:rPr lang="es-EC" dirty="0" err="1"/>
              <a:t>pallidum</a:t>
            </a:r>
            <a:endParaRPr i="0" spc="-5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447800"/>
            <a:ext cx="6559627" cy="45966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354" y="2464130"/>
            <a:ext cx="399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Mycoplasma</a:t>
            </a:r>
            <a:r>
              <a:rPr sz="2800" spc="-2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y</a:t>
            </a:r>
            <a:r>
              <a:rPr sz="2800" spc="-2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Ureaplasma</a:t>
            </a: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61" y="414020"/>
            <a:ext cx="3428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Mycoplasma</a:t>
            </a:r>
            <a:r>
              <a:rPr spc="-35" dirty="0"/>
              <a:t> </a:t>
            </a:r>
            <a:r>
              <a:rPr spc="-5" dirty="0"/>
              <a:t>y</a:t>
            </a:r>
            <a:r>
              <a:rPr spc="-30" dirty="0"/>
              <a:t> </a:t>
            </a:r>
            <a:r>
              <a:rPr dirty="0"/>
              <a:t>Ureaplasma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6870" y="1364995"/>
            <a:ext cx="4782820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ESP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CIES </a:t>
            </a: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E IMPO</a:t>
            </a:r>
            <a:r>
              <a:rPr sz="2000" b="1" spc="-65" dirty="0">
                <a:latin typeface="Times New Roman"/>
                <a:cs typeface="Times New Roman"/>
              </a:rPr>
              <a:t>R</a:t>
            </a:r>
            <a:r>
              <a:rPr sz="2000" b="1" spc="-150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CIA</a:t>
            </a:r>
            <a:r>
              <a:rPr sz="2000" b="1" spc="-1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MÉDI</a:t>
            </a:r>
            <a:r>
              <a:rPr sz="2000" b="1" spc="5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A: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698500" indent="-285115">
              <a:lnSpc>
                <a:spcPct val="100000"/>
              </a:lnSpc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Mycoplasma</a:t>
            </a:r>
            <a:r>
              <a:rPr sz="2000" b="1" i="1" spc="-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pneumoniae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698500" indent="-285115">
              <a:lnSpc>
                <a:spcPct val="100000"/>
              </a:lnSpc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Mycoplasma</a:t>
            </a:r>
            <a:r>
              <a:rPr sz="2000" b="1" i="1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hominis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698500" indent="-28511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Mycoplasma</a:t>
            </a:r>
            <a:r>
              <a:rPr sz="2000" b="1" i="1" spc="-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genitalis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698500" indent="-285115">
              <a:lnSpc>
                <a:spcPct val="100000"/>
              </a:lnSpc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Ureaplasma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urealiticum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422" y="378078"/>
            <a:ext cx="73609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Times New Roman"/>
                <a:cs typeface="Times New Roman"/>
              </a:rPr>
              <a:t>CARACTERÍSTICAS</a:t>
            </a:r>
            <a:r>
              <a:rPr i="0" spc="65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BIOLÓGICAS</a:t>
            </a:r>
            <a:br>
              <a:rPr lang="es-MX" i="0" spc="-5" dirty="0">
                <a:latin typeface="Times New Roman"/>
                <a:cs typeface="Times New Roman"/>
              </a:rPr>
            </a:br>
            <a:r>
              <a:rPr lang="es-EC" spc="-5" dirty="0" err="1">
                <a:solidFill>
                  <a:srgbClr val="FF0000"/>
                </a:solidFill>
              </a:rPr>
              <a:t>Mycoplasma</a:t>
            </a:r>
            <a:r>
              <a:rPr lang="es-EC" spc="-10" dirty="0">
                <a:solidFill>
                  <a:srgbClr val="FF0000"/>
                </a:solidFill>
              </a:rPr>
              <a:t> </a:t>
            </a:r>
            <a:r>
              <a:rPr lang="es-EC" spc="-5" dirty="0" err="1">
                <a:solidFill>
                  <a:srgbClr val="FF0000"/>
                </a:solidFill>
              </a:rPr>
              <a:t>spp</a:t>
            </a:r>
            <a:r>
              <a:rPr lang="es-EC" spc="-5" dirty="0">
                <a:solidFill>
                  <a:srgbClr val="FF0000"/>
                </a:solidFill>
              </a:rPr>
              <a:t>.</a:t>
            </a:r>
            <a:endParaRPr i="0" spc="-5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019" y="1413966"/>
            <a:ext cx="8467725" cy="5071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Times New Roman"/>
                <a:cs typeface="Times New Roman"/>
              </a:rPr>
              <a:t>SON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BACTERIAS MÁS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PEQUEÑAS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CON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VIDA</a:t>
            </a:r>
            <a:r>
              <a:rPr b="1" spc="-229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AUTÓNOMA.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CARECEN DE</a:t>
            </a:r>
            <a:r>
              <a:rPr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PARED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CELULAR</a:t>
            </a:r>
            <a:r>
              <a:rPr b="1" dirty="0">
                <a:latin typeface="Times New Roman"/>
                <a:cs typeface="Times New Roman"/>
              </a:rPr>
              <a:t>,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NO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SE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TIÑEN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CON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GRAM.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Times New Roman"/>
                <a:cs typeface="Times New Roman"/>
              </a:rPr>
              <a:t>MEMBRANA</a:t>
            </a:r>
            <a:r>
              <a:rPr b="1" spc="-1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CELULAR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TRILAMINAR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RICA</a:t>
            </a:r>
            <a:r>
              <a:rPr b="1" spc="-1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EN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ESTEROLES.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Times New Roman"/>
                <a:cs typeface="Times New Roman"/>
              </a:rPr>
              <a:t>SIN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FLAGELOS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NI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CILIAS.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403860" indent="-391795">
              <a:lnSpc>
                <a:spcPct val="100000"/>
              </a:lnSpc>
              <a:buFont typeface="Arial MT"/>
              <a:buChar char="•"/>
              <a:tabLst>
                <a:tab pos="403860" algn="l"/>
                <a:tab pos="404495" algn="l"/>
              </a:tabLst>
            </a:pPr>
            <a:r>
              <a:rPr b="1" dirty="0">
                <a:latin typeface="Times New Roman"/>
                <a:cs typeface="Times New Roman"/>
              </a:rPr>
              <a:t>ANAEROBIOS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50" dirty="0">
                <a:latin typeface="Times New Roman"/>
                <a:cs typeface="Times New Roman"/>
              </a:rPr>
              <a:t>FACULTATIVOS.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Times New Roman"/>
                <a:cs typeface="Times New Roman"/>
              </a:rPr>
              <a:t>DESARROLLAN </a:t>
            </a:r>
            <a:r>
              <a:rPr b="1" spc="-15" dirty="0">
                <a:latin typeface="Times New Roman"/>
                <a:cs typeface="Times New Roman"/>
              </a:rPr>
              <a:t>LENTAMENTE </a:t>
            </a:r>
            <a:r>
              <a:rPr b="1" spc="-5" dirty="0">
                <a:latin typeface="Times New Roman"/>
                <a:cs typeface="Times New Roman"/>
              </a:rPr>
              <a:t>EN </a:t>
            </a:r>
            <a:r>
              <a:rPr b="1" dirty="0">
                <a:latin typeface="Times New Roman"/>
                <a:cs typeface="Times New Roman"/>
              </a:rPr>
              <a:t>MEDIOS ENRIQUECIDOS CON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ESTEROLES,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BASES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PÚRICAS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Y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BASES PIRIMÍDINICAS,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COMO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EL </a:t>
            </a:r>
            <a:r>
              <a:rPr b="1" spc="-48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AGAR-PPLO.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Times New Roman"/>
                <a:cs typeface="Times New Roman"/>
              </a:rPr>
              <a:t>CR</a:t>
            </a:r>
            <a:r>
              <a:rPr b="1" spc="-10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CEN FORM</a:t>
            </a:r>
            <a:r>
              <a:rPr b="1" spc="5" dirty="0">
                <a:latin typeface="Times New Roman"/>
                <a:cs typeface="Times New Roman"/>
              </a:rPr>
              <a:t>A</a:t>
            </a:r>
            <a:r>
              <a:rPr b="1" dirty="0">
                <a:latin typeface="Times New Roman"/>
                <a:cs typeface="Times New Roman"/>
              </a:rPr>
              <a:t>ND</a:t>
            </a:r>
            <a:r>
              <a:rPr b="1" spc="5" dirty="0">
                <a:latin typeface="Times New Roman"/>
                <a:cs typeface="Times New Roman"/>
              </a:rPr>
              <a:t>O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COLONIAS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CON</a:t>
            </a:r>
            <a:r>
              <a:rPr b="1" spc="-1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ASPEC</a:t>
            </a:r>
            <a:r>
              <a:rPr b="1" spc="-45" dirty="0">
                <a:latin typeface="Times New Roman"/>
                <a:cs typeface="Times New Roman"/>
              </a:rPr>
              <a:t>T</a:t>
            </a:r>
            <a:r>
              <a:rPr b="1" spc="5" dirty="0">
                <a:latin typeface="Times New Roman"/>
                <a:cs typeface="Times New Roman"/>
              </a:rPr>
              <a:t>O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DE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¨</a:t>
            </a:r>
            <a:r>
              <a:rPr b="1" dirty="0">
                <a:latin typeface="Times New Roman"/>
                <a:cs typeface="Times New Roman"/>
              </a:rPr>
              <a:t>HUE</a:t>
            </a:r>
            <a:r>
              <a:rPr b="1" spc="-40" dirty="0">
                <a:latin typeface="Times New Roman"/>
                <a:cs typeface="Times New Roman"/>
              </a:rPr>
              <a:t>V</a:t>
            </a:r>
            <a:r>
              <a:rPr b="1" spc="5" dirty="0">
                <a:latin typeface="Times New Roman"/>
                <a:cs typeface="Times New Roman"/>
              </a:rPr>
              <a:t>O</a:t>
            </a:r>
            <a:endParaRPr dirty="0">
              <a:latin typeface="Times New Roman"/>
              <a:cs typeface="Times New Roman"/>
            </a:endParaRPr>
          </a:p>
          <a:p>
            <a:pPr marL="355600">
              <a:lnSpc>
                <a:spcPts val="2280"/>
              </a:lnSpc>
            </a:pPr>
            <a:r>
              <a:rPr b="1" spc="-25" dirty="0">
                <a:latin typeface="Times New Roman"/>
                <a:cs typeface="Times New Roman"/>
              </a:rPr>
              <a:t>FRITO’’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261" y="632586"/>
            <a:ext cx="3428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Mycoplasma</a:t>
            </a:r>
            <a:r>
              <a:rPr spc="-35" dirty="0"/>
              <a:t> </a:t>
            </a:r>
            <a:r>
              <a:rPr spc="-5" dirty="0"/>
              <a:t>y</a:t>
            </a:r>
            <a:r>
              <a:rPr spc="-30" dirty="0"/>
              <a:t> </a:t>
            </a:r>
            <a:r>
              <a:rPr dirty="0"/>
              <a:t>Ureaplasma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2550" y="1796135"/>
          <a:ext cx="7127875" cy="496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722"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BACTERIA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SITIO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ENFERMEDAD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2550" y="2617851"/>
          <a:ext cx="7127875" cy="2880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Mycoplasma</a:t>
                      </a:r>
                      <a:r>
                        <a:rPr sz="14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pneumoniae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A.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RESPIRATORIO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790" marR="150368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UM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íA 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ATÍPICA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89"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Mycoplasma</a:t>
                      </a:r>
                      <a:r>
                        <a:rPr sz="14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hominis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8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A.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GENITURINARIO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89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EPI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CORIAMIONITIS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71"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Mycoplasma</a:t>
                      </a:r>
                      <a:r>
                        <a:rPr sz="14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genitalis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A.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GENITURINARIO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URETRITIS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400" b="1" i="1" dirty="0">
                          <a:latin typeface="Times New Roman"/>
                          <a:cs typeface="Times New Roman"/>
                        </a:rPr>
                        <a:t>Ureaplasma</a:t>
                      </a:r>
                      <a:r>
                        <a:rPr sz="14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urealiticum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A.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GENITURINARIO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URETRITIS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801751" y="4803381"/>
            <a:ext cx="7468870" cy="889635"/>
            <a:chOff x="801751" y="4803381"/>
            <a:chExt cx="7468870" cy="889635"/>
          </a:xfrm>
        </p:grpSpPr>
        <p:sp>
          <p:nvSpPr>
            <p:cNvPr id="6" name="object 6"/>
            <p:cNvSpPr/>
            <p:nvPr/>
          </p:nvSpPr>
          <p:spPr>
            <a:xfrm>
              <a:off x="814451" y="4816081"/>
              <a:ext cx="7443470" cy="864235"/>
            </a:xfrm>
            <a:custGeom>
              <a:avLst/>
              <a:gdLst/>
              <a:ahLst/>
              <a:cxnLst/>
              <a:rect l="l" t="t" r="r" b="b"/>
              <a:pathLst>
                <a:path w="7443470" h="864235">
                  <a:moveTo>
                    <a:pt x="7443089" y="0"/>
                  </a:moveTo>
                  <a:lnTo>
                    <a:pt x="0" y="0"/>
                  </a:lnTo>
                  <a:lnTo>
                    <a:pt x="0" y="864095"/>
                  </a:lnTo>
                  <a:lnTo>
                    <a:pt x="7443089" y="864095"/>
                  </a:lnTo>
                  <a:lnTo>
                    <a:pt x="7443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4451" y="4816081"/>
              <a:ext cx="7443470" cy="864235"/>
            </a:xfrm>
            <a:custGeom>
              <a:avLst/>
              <a:gdLst/>
              <a:ahLst/>
              <a:cxnLst/>
              <a:rect l="l" t="t" r="r" b="b"/>
              <a:pathLst>
                <a:path w="7443470" h="864235">
                  <a:moveTo>
                    <a:pt x="0" y="864095"/>
                  </a:moveTo>
                  <a:lnTo>
                    <a:pt x="7443089" y="864095"/>
                  </a:lnTo>
                  <a:lnTo>
                    <a:pt x="7443089" y="0"/>
                  </a:lnTo>
                  <a:lnTo>
                    <a:pt x="0" y="0"/>
                  </a:lnTo>
                  <a:lnTo>
                    <a:pt x="0" y="8640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i="0" spc="-35" dirty="0">
                <a:latin typeface="Times New Roman"/>
                <a:cs typeface="Times New Roman"/>
              </a:rPr>
              <a:t>FACTORES</a:t>
            </a:r>
            <a:r>
              <a:rPr i="0" spc="20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DE</a:t>
            </a:r>
            <a:r>
              <a:rPr i="0" spc="-40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VIRULENCIA</a:t>
            </a:r>
            <a:r>
              <a:rPr lang="es-MX" i="0" spc="-5" dirty="0">
                <a:latin typeface="Times New Roman"/>
                <a:cs typeface="Times New Roman"/>
              </a:rPr>
              <a:t>: </a:t>
            </a:r>
            <a:r>
              <a:rPr lang="es-EC" dirty="0" err="1">
                <a:solidFill>
                  <a:srgbClr val="FF0000"/>
                </a:solidFill>
              </a:rPr>
              <a:t>Mycoplasma</a:t>
            </a:r>
            <a:r>
              <a:rPr lang="es-EC" spc="-25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pneumoniae</a:t>
            </a:r>
            <a:endParaRPr i="0" spc="-5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154" y="2958083"/>
            <a:ext cx="140208" cy="1417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154" y="3543300"/>
            <a:ext cx="140208" cy="1417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2409" y="1862040"/>
            <a:ext cx="8679180" cy="4363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7465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Times New Roman"/>
                <a:cs typeface="Times New Roman"/>
              </a:rPr>
              <a:t>CITOADHESINA</a:t>
            </a:r>
            <a:r>
              <a:rPr b="1" dirty="0">
                <a:latin typeface="Times New Roman"/>
                <a:cs typeface="Times New Roman"/>
              </a:rPr>
              <a:t> P1: RECONOCE OLIGOSACÁRIDOS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QUE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CONTIENEN ÁCIDO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SIÁLICO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PRESENTES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EN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EL</a:t>
            </a:r>
            <a:r>
              <a:rPr b="1" spc="-1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BORDE</a:t>
            </a:r>
            <a:r>
              <a:rPr b="1" spc="-11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APICAL </a:t>
            </a:r>
            <a:r>
              <a:rPr b="1" spc="-48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DE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EPITELIO BRONQUIAL.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CE</a:t>
            </a:r>
            <a:r>
              <a:rPr sz="1400" b="1" spc="-125" dirty="0">
                <a:latin typeface="Times New Roman"/>
                <a:cs typeface="Times New Roman"/>
              </a:rPr>
              <a:t>P</a:t>
            </a:r>
            <a:r>
              <a:rPr sz="1400" b="1" spc="-5" dirty="0">
                <a:latin typeface="Times New Roman"/>
                <a:cs typeface="Times New Roman"/>
              </a:rPr>
              <a:t>AS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VIRULEN</a:t>
            </a:r>
            <a:r>
              <a:rPr sz="1400" b="1" spc="-120" dirty="0">
                <a:latin typeface="Times New Roman"/>
                <a:cs typeface="Times New Roman"/>
              </a:rPr>
              <a:t>T</a:t>
            </a:r>
            <a:r>
              <a:rPr sz="1400" b="1" spc="-5" dirty="0">
                <a:latin typeface="Times New Roman"/>
                <a:cs typeface="Times New Roman"/>
              </a:rPr>
              <a:t>AS: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P1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</a:t>
            </a:r>
            <a:r>
              <a:rPr sz="1400" b="1" spc="-15" dirty="0">
                <a:latin typeface="Times New Roman"/>
                <a:cs typeface="Times New Roman"/>
              </a:rPr>
              <a:t>O</a:t>
            </a:r>
            <a:r>
              <a:rPr sz="1400" b="1" spc="-5" dirty="0">
                <a:latin typeface="Times New Roman"/>
                <a:cs typeface="Times New Roman"/>
              </a:rPr>
              <a:t>NCETRADAS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EN UNA</a:t>
            </a:r>
            <a:r>
              <a:rPr sz="1400" b="1" spc="-10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REGI</a:t>
            </a:r>
            <a:r>
              <a:rPr sz="1400" b="1" spc="-10" dirty="0">
                <a:latin typeface="Times New Roman"/>
                <a:cs typeface="Times New Roman"/>
              </a:rPr>
              <a:t>Ó</a:t>
            </a:r>
            <a:r>
              <a:rPr sz="1400" b="1" spc="-5" dirty="0">
                <a:latin typeface="Times New Roman"/>
                <a:cs typeface="Times New Roman"/>
              </a:rPr>
              <a:t>N,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H</a:t>
            </a:r>
            <a:r>
              <a:rPr sz="1400" b="1" spc="-5" dirty="0">
                <a:latin typeface="Times New Roman"/>
                <a:cs typeface="Times New Roman"/>
              </a:rPr>
              <a:t>E</a:t>
            </a:r>
            <a:r>
              <a:rPr sz="1400" b="1" dirty="0">
                <a:latin typeface="Times New Roman"/>
                <a:cs typeface="Times New Roman"/>
              </a:rPr>
              <a:t>M</a:t>
            </a:r>
            <a:r>
              <a:rPr sz="1400" b="1" spc="-5" dirty="0">
                <a:latin typeface="Times New Roman"/>
                <a:cs typeface="Times New Roman"/>
              </a:rPr>
              <a:t>A</a:t>
            </a:r>
            <a:r>
              <a:rPr sz="1400" b="1" spc="-15" dirty="0">
                <a:latin typeface="Times New Roman"/>
                <a:cs typeface="Times New Roman"/>
              </a:rPr>
              <a:t>G</a:t>
            </a:r>
            <a:r>
              <a:rPr sz="1400" b="1" spc="-5" dirty="0">
                <a:latin typeface="Times New Roman"/>
                <a:cs typeface="Times New Roman"/>
              </a:rPr>
              <a:t>LUTINANTES.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756285" marR="1559560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CE</a:t>
            </a:r>
            <a:r>
              <a:rPr sz="1400" b="1" spc="-125" dirty="0">
                <a:latin typeface="Times New Roman"/>
                <a:cs typeface="Times New Roman"/>
              </a:rPr>
              <a:t>P</a:t>
            </a:r>
            <a:r>
              <a:rPr sz="1400" b="1" spc="-5" dirty="0">
                <a:latin typeface="Times New Roman"/>
                <a:cs typeface="Times New Roman"/>
              </a:rPr>
              <a:t>AS</a:t>
            </a:r>
            <a:r>
              <a:rPr sz="1400" b="1" spc="-100" dirty="0">
                <a:latin typeface="Times New Roman"/>
                <a:cs typeface="Times New Roman"/>
              </a:rPr>
              <a:t> </a:t>
            </a:r>
            <a:r>
              <a:rPr sz="1400" b="1" spc="-210" dirty="0">
                <a:latin typeface="Times New Roman"/>
                <a:cs typeface="Times New Roman"/>
              </a:rPr>
              <a:t>A</a:t>
            </a:r>
            <a:r>
              <a:rPr sz="1400" b="1" spc="-5" dirty="0">
                <a:latin typeface="Times New Roman"/>
                <a:cs typeface="Times New Roman"/>
              </a:rPr>
              <a:t>VIRULEN</a:t>
            </a:r>
            <a:r>
              <a:rPr sz="1400" b="1" spc="-120" dirty="0">
                <a:latin typeface="Times New Roman"/>
                <a:cs typeface="Times New Roman"/>
              </a:rPr>
              <a:t>T</a:t>
            </a:r>
            <a:r>
              <a:rPr sz="1400" b="1" spc="-5" dirty="0">
                <a:latin typeface="Times New Roman"/>
                <a:cs typeface="Times New Roman"/>
              </a:rPr>
              <a:t>AS: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P1 DISTRIBUIDAS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UNIF</a:t>
            </a:r>
            <a:r>
              <a:rPr sz="1400" b="1" spc="-15" dirty="0">
                <a:latin typeface="Times New Roman"/>
                <a:cs typeface="Times New Roman"/>
              </a:rPr>
              <a:t>O</a:t>
            </a:r>
            <a:r>
              <a:rPr sz="1400" b="1" spc="-5" dirty="0">
                <a:latin typeface="Times New Roman"/>
                <a:cs typeface="Times New Roman"/>
              </a:rPr>
              <a:t>RME</a:t>
            </a:r>
            <a:r>
              <a:rPr sz="1400" b="1" dirty="0">
                <a:latin typeface="Times New Roman"/>
                <a:cs typeface="Times New Roman"/>
              </a:rPr>
              <a:t>M</a:t>
            </a:r>
            <a:r>
              <a:rPr sz="1400" b="1" spc="-5" dirty="0">
                <a:latin typeface="Times New Roman"/>
                <a:cs typeface="Times New Roman"/>
              </a:rPr>
              <a:t>ENTE.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NO  HEMAGLUTINANTES.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spc="-25" dirty="0">
                <a:latin typeface="Times New Roman"/>
                <a:cs typeface="Times New Roman"/>
              </a:rPr>
              <a:t>TAMAÑO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PEQUEÑO.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spc="-5" dirty="0">
                <a:latin typeface="Times New Roman"/>
                <a:cs typeface="Times New Roman"/>
              </a:rPr>
              <a:t>MOVIMIENTO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REPTANTE.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1" dirty="0">
                <a:latin typeface="Times New Roman"/>
                <a:cs typeface="Times New Roman"/>
              </a:rPr>
              <a:t>PLASTICIDAD.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4611" y="479552"/>
            <a:ext cx="325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Mycoplasma</a:t>
            </a:r>
            <a:r>
              <a:rPr spc="-20" dirty="0"/>
              <a:t> </a:t>
            </a:r>
            <a:r>
              <a:rPr spc="-5" dirty="0"/>
              <a:t>pneumoniae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833" y="1404238"/>
            <a:ext cx="9053195" cy="4941570"/>
            <a:chOff x="14833" y="1404238"/>
            <a:chExt cx="9053195" cy="49415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9675" y="2780919"/>
              <a:ext cx="3861038" cy="25740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58867" y="4509071"/>
              <a:ext cx="4284345" cy="804545"/>
            </a:xfrm>
            <a:custGeom>
              <a:avLst/>
              <a:gdLst/>
              <a:ahLst/>
              <a:cxnLst/>
              <a:rect l="l" t="t" r="r" b="b"/>
              <a:pathLst>
                <a:path w="4284345" h="804545">
                  <a:moveTo>
                    <a:pt x="4283964" y="0"/>
                  </a:moveTo>
                  <a:lnTo>
                    <a:pt x="0" y="0"/>
                  </a:lnTo>
                  <a:lnTo>
                    <a:pt x="0" y="804227"/>
                  </a:lnTo>
                  <a:lnTo>
                    <a:pt x="4283964" y="804227"/>
                  </a:lnTo>
                  <a:lnTo>
                    <a:pt x="4283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58867" y="4509071"/>
              <a:ext cx="4284345" cy="804545"/>
            </a:xfrm>
            <a:custGeom>
              <a:avLst/>
              <a:gdLst/>
              <a:ahLst/>
              <a:cxnLst/>
              <a:rect l="l" t="t" r="r" b="b"/>
              <a:pathLst>
                <a:path w="4284345" h="804545">
                  <a:moveTo>
                    <a:pt x="0" y="804227"/>
                  </a:moveTo>
                  <a:lnTo>
                    <a:pt x="4283964" y="804227"/>
                  </a:lnTo>
                  <a:lnTo>
                    <a:pt x="4283964" y="0"/>
                  </a:lnTo>
                  <a:lnTo>
                    <a:pt x="0" y="0"/>
                  </a:lnTo>
                  <a:lnTo>
                    <a:pt x="0" y="80422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5928" y="4590897"/>
              <a:ext cx="2173351" cy="16353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60" y="4639627"/>
              <a:ext cx="2072258" cy="16441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76895" y="5751220"/>
              <a:ext cx="576580" cy="158115"/>
            </a:xfrm>
            <a:custGeom>
              <a:avLst/>
              <a:gdLst/>
              <a:ahLst/>
              <a:cxnLst/>
              <a:rect l="l" t="t" r="r" b="b"/>
              <a:pathLst>
                <a:path w="576579" h="158114">
                  <a:moveTo>
                    <a:pt x="0" y="157543"/>
                  </a:moveTo>
                  <a:lnTo>
                    <a:pt x="576059" y="157543"/>
                  </a:lnTo>
                  <a:lnTo>
                    <a:pt x="576059" y="0"/>
                  </a:lnTo>
                  <a:lnTo>
                    <a:pt x="0" y="0"/>
                  </a:lnTo>
                  <a:lnTo>
                    <a:pt x="0" y="15754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33" y="4281004"/>
              <a:ext cx="4644009" cy="2064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532" y="1404238"/>
              <a:ext cx="5195824" cy="269049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24905" y="1392897"/>
            <a:ext cx="2338070" cy="11976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3528" y="3676904"/>
            <a:ext cx="1020927" cy="9814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657600"/>
            <a:ext cx="994968" cy="9814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9897" y="4684026"/>
            <a:ext cx="6720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spc="-5" dirty="0">
                <a:latin typeface="Times New Roman"/>
                <a:cs typeface="Times New Roman"/>
              </a:rPr>
              <a:t>UNIVERSIDAD</a:t>
            </a:r>
            <a:r>
              <a:rPr sz="1800" i="0" spc="30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DE</a:t>
            </a:r>
            <a:r>
              <a:rPr sz="1800" i="0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BUENOS</a:t>
            </a:r>
            <a:r>
              <a:rPr sz="1800" i="0" spc="-9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AIRES.</a:t>
            </a:r>
            <a:r>
              <a:rPr sz="1800" i="0" spc="5" dirty="0">
                <a:latin typeface="Times New Roman"/>
                <a:cs typeface="Times New Roman"/>
              </a:rPr>
              <a:t> </a:t>
            </a:r>
            <a:r>
              <a:rPr sz="1800" i="0" spc="-60" dirty="0">
                <a:latin typeface="Times New Roman"/>
                <a:cs typeface="Times New Roman"/>
              </a:rPr>
              <a:t>FACULTAD</a:t>
            </a:r>
            <a:r>
              <a:rPr sz="1800" i="0" spc="5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DE</a:t>
            </a:r>
            <a:r>
              <a:rPr sz="1800" i="0" spc="20" dirty="0">
                <a:latin typeface="Times New Roman"/>
                <a:cs typeface="Times New Roman"/>
              </a:rPr>
              <a:t> </a:t>
            </a:r>
            <a:r>
              <a:rPr sz="1800" i="0" spc="-5" dirty="0">
                <a:latin typeface="Times New Roman"/>
                <a:cs typeface="Times New Roman"/>
              </a:rPr>
              <a:t>MEDICINA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1025" y="4959871"/>
            <a:ext cx="6955790" cy="1002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II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CÁTEDRA</a:t>
            </a:r>
            <a:r>
              <a:rPr sz="1600" b="1" spc="-1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MICROBIOLOGÍA,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PARASITOLOGÍA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INMUNOLOGÍA</a:t>
            </a:r>
            <a:endParaRPr sz="16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600" b="1" i="1" spc="-5" dirty="0">
                <a:latin typeface="Times New Roman"/>
                <a:cs typeface="Times New Roman"/>
              </a:rPr>
              <a:t>Profesor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Titular:</a:t>
            </a:r>
            <a:r>
              <a:rPr sz="1600" b="1" i="1" spc="25" dirty="0">
                <a:latin typeface="Times New Roman"/>
                <a:cs typeface="Times New Roman"/>
              </a:rPr>
              <a:t> </a:t>
            </a:r>
            <a:r>
              <a:rPr sz="1600" b="1" i="1" spc="-30" dirty="0">
                <a:latin typeface="Times New Roman"/>
                <a:cs typeface="Times New Roman"/>
              </a:rPr>
              <a:t>Dr.</a:t>
            </a:r>
            <a:r>
              <a:rPr sz="1600" b="1" i="1" spc="-1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Norberto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Sanjuan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52069" algn="ctr">
              <a:lnSpc>
                <a:spcPts val="1914"/>
              </a:lnSpc>
            </a:pPr>
            <a:r>
              <a:rPr sz="1600" b="1" spc="-5" dirty="0">
                <a:latin typeface="Times New Roman"/>
                <a:cs typeface="Times New Roman"/>
              </a:rPr>
              <a:t>MICROBIOLO</a:t>
            </a:r>
            <a:r>
              <a:rPr sz="1600" b="1" spc="-15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ÍA</a:t>
            </a:r>
            <a:r>
              <a:rPr sz="1600" b="1" spc="-1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35">
                <a:latin typeface="Times New Roman"/>
                <a:cs typeface="Times New Roman"/>
              </a:rPr>
              <a:t>P</a:t>
            </a:r>
            <a:r>
              <a:rPr sz="1600" b="1" spc="-5">
                <a:latin typeface="Times New Roman"/>
                <a:cs typeface="Times New Roman"/>
              </a:rPr>
              <a:t>ARASI</a:t>
            </a:r>
            <a:r>
              <a:rPr sz="1600" b="1" spc="-25">
                <a:latin typeface="Times New Roman"/>
                <a:cs typeface="Times New Roman"/>
              </a:rPr>
              <a:t>T</a:t>
            </a:r>
            <a:r>
              <a:rPr sz="1600" b="1" spc="-15">
                <a:latin typeface="Times New Roman"/>
                <a:cs typeface="Times New Roman"/>
              </a:rPr>
              <a:t>O</a:t>
            </a:r>
            <a:r>
              <a:rPr sz="1600" b="1" spc="-5">
                <a:latin typeface="Times New Roman"/>
                <a:cs typeface="Times New Roman"/>
              </a:rPr>
              <a:t>LO</a:t>
            </a:r>
            <a:r>
              <a:rPr sz="1600" b="1" spc="-15">
                <a:latin typeface="Times New Roman"/>
                <a:cs typeface="Times New Roman"/>
              </a:rPr>
              <a:t>G</a:t>
            </a:r>
            <a:r>
              <a:rPr sz="1600" b="1" spc="-5">
                <a:latin typeface="Times New Roman"/>
                <a:cs typeface="Times New Roman"/>
              </a:rPr>
              <a:t>ÍA</a:t>
            </a:r>
            <a:r>
              <a:rPr sz="1600" b="1" spc="-55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9223" y="2944444"/>
            <a:ext cx="69824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9245" marR="5080" indent="-1567180">
              <a:lnSpc>
                <a:spcPct val="100000"/>
              </a:lnSpc>
              <a:spcBef>
                <a:spcPts val="95"/>
              </a:spcBef>
            </a:pPr>
            <a:r>
              <a:rPr lang="es-MX" sz="2800" b="1" i="1" spc="-15" dirty="0">
                <a:latin typeface="Times New Roman"/>
                <a:cs typeface="Times New Roman"/>
              </a:rPr>
              <a:t>Agradecimiento por el uso de diapositivas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346" y="632586"/>
            <a:ext cx="78155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Times New Roman"/>
                <a:cs typeface="Times New Roman"/>
              </a:rPr>
              <a:t>CARACTERISTICAS</a:t>
            </a:r>
            <a:r>
              <a:rPr i="0" spc="55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BIOLOGICAS</a:t>
            </a:r>
            <a:br>
              <a:rPr lang="es-MX" i="0" spc="-5" dirty="0">
                <a:latin typeface="Times New Roman"/>
                <a:cs typeface="Times New Roman"/>
              </a:rPr>
            </a:br>
            <a:r>
              <a:rPr lang="es-EC" spc="-10" dirty="0"/>
              <a:t>Treponema</a:t>
            </a:r>
            <a:r>
              <a:rPr lang="es-EC" spc="-25" dirty="0"/>
              <a:t> </a:t>
            </a:r>
            <a:r>
              <a:rPr lang="es-EC" dirty="0" err="1"/>
              <a:t>pallidum</a:t>
            </a:r>
            <a:endParaRPr i="0" spc="-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623" y="1828800"/>
            <a:ext cx="8455025" cy="45993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ESPIROQUETA</a:t>
            </a:r>
            <a:r>
              <a:rPr sz="2000" b="1" spc="-10" dirty="0">
                <a:latin typeface="Times New Roman"/>
                <a:cs typeface="Times New Roman"/>
              </a:rPr>
              <a:t>,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MUY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FINA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Y</a:t>
            </a:r>
            <a:r>
              <a:rPr sz="1400" b="1" spc="1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MUY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PEQUEÑA.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MÓVIL.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NO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OBSERVABLE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CON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TINCION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GRAM</a:t>
            </a:r>
            <a:r>
              <a:rPr sz="2000" b="1" spc="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55600" marR="244475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35" dirty="0">
                <a:latin typeface="Times New Roman"/>
                <a:cs typeface="Times New Roman"/>
              </a:rPr>
              <a:t>OBSERVABLE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</a:t>
            </a:r>
            <a:r>
              <a:rPr sz="2000" b="1" spc="-5" dirty="0">
                <a:latin typeface="Times New Roman"/>
                <a:cs typeface="Times New Roman"/>
              </a:rPr>
              <a:t> MÉTODOS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IMPREGNACIÓN</a:t>
            </a:r>
            <a:r>
              <a:rPr sz="2000" b="1" spc="-1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ARGÉNTICA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(FO</a:t>
            </a:r>
            <a:r>
              <a:rPr sz="2000" b="1" spc="5" dirty="0">
                <a:latin typeface="Times New Roman"/>
                <a:cs typeface="Times New Roman"/>
              </a:rPr>
              <a:t>N</a:t>
            </a:r>
            <a:r>
              <a:rPr sz="2000" b="1" spc="-150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N</a:t>
            </a:r>
            <a:r>
              <a:rPr sz="2000" b="1" spc="10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-TRIBO</a:t>
            </a:r>
            <a:r>
              <a:rPr sz="2000" b="1" spc="-10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DEA</a:t>
            </a:r>
            <a:r>
              <a:rPr sz="2000" b="1" spc="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)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COLO</a:t>
            </a:r>
            <a:r>
              <a:rPr sz="2000" b="1" spc="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C</a:t>
            </a:r>
            <a:r>
              <a:rPr sz="2000" b="1" dirty="0">
                <a:latin typeface="Times New Roman"/>
                <a:cs typeface="Times New Roman"/>
              </a:rPr>
              <a:t>IÓN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 GIEMSA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45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A.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NO DESARROLLA</a:t>
            </a:r>
            <a:r>
              <a:rPr sz="2000" b="1" spc="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EN MEDIOS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CULTIVO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BACTERIOLÓGICOS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SENSIBLE</a:t>
            </a:r>
            <a:r>
              <a:rPr sz="20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PENICILINA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7874" y="632586"/>
            <a:ext cx="6987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Treponema</a:t>
            </a:r>
            <a:r>
              <a:rPr spc="-30" dirty="0"/>
              <a:t> </a:t>
            </a:r>
            <a:r>
              <a:rPr dirty="0"/>
              <a:t>pallidum:</a:t>
            </a:r>
            <a:r>
              <a:rPr spc="-40" dirty="0"/>
              <a:t> </a:t>
            </a:r>
            <a:r>
              <a:rPr i="0" spc="-35" dirty="0">
                <a:latin typeface="Times New Roman"/>
                <a:cs typeface="Times New Roman"/>
              </a:rPr>
              <a:t>FACTORES</a:t>
            </a:r>
            <a:r>
              <a:rPr i="0" spc="20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DE</a:t>
            </a:r>
            <a:r>
              <a:rPr i="0" spc="-40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VIRULENCIA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616" y="1828800"/>
            <a:ext cx="8060055" cy="45416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LIPOPROTEÍNAS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SUPERFICIE: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Están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asociadas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infección.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Se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unen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laminina.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Degradan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matriz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extracelular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por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ser </a:t>
            </a:r>
            <a:r>
              <a:rPr sz="2000" b="1" spc="-5" dirty="0">
                <a:latin typeface="Times New Roman"/>
                <a:cs typeface="Times New Roman"/>
              </a:rPr>
              <a:t>metaloproteinasas.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PROTEÍNAS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Tpr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</a:t>
            </a:r>
            <a:r>
              <a:rPr sz="2000" b="1" i="1" spc="-5" dirty="0">
                <a:latin typeface="Times New Roman"/>
                <a:cs typeface="Times New Roman"/>
              </a:rPr>
              <a:t>Proteínas</a:t>
            </a:r>
            <a:r>
              <a:rPr sz="2000" b="1" i="1" spc="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Repetidas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de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Treponema</a:t>
            </a:r>
            <a:r>
              <a:rPr sz="2000" b="1" i="1" spc="2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pallidum):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Similares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las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porinas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las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bacterias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Gram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negativas.</a:t>
            </a:r>
            <a:endParaRPr sz="2000" dirty="0">
              <a:latin typeface="Times New Roman"/>
              <a:cs typeface="Times New Roman"/>
            </a:endParaRPr>
          </a:p>
          <a:p>
            <a:pPr marL="355600" marR="560705" indent="-342900">
              <a:lnSpc>
                <a:spcPts val="1820"/>
              </a:lnSpc>
              <a:spcBef>
                <a:spcPts val="4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Facilitan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la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incorporación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nutrientes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desde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los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fluídos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biológicos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al </a:t>
            </a:r>
            <a:r>
              <a:rPr sz="2000" b="1" spc="-459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espacio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periplásmico.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2055"/>
              </a:lnSpc>
              <a:spcBef>
                <a:spcPts val="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La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TprK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facilita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evasión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la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respuesta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inmune.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Muy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variable,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presenta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ts val="2055"/>
              </a:lnSpc>
            </a:pPr>
            <a:r>
              <a:rPr sz="2000" b="1" spc="-5" dirty="0">
                <a:latin typeface="Times New Roman"/>
                <a:cs typeface="Times New Roman"/>
              </a:rPr>
              <a:t>epitopes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 linfocitos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63880">
              <a:lnSpc>
                <a:spcPts val="1820"/>
              </a:lnSpc>
              <a:spcBef>
                <a:spcPts val="5"/>
              </a:spcBef>
            </a:pPr>
            <a:r>
              <a:rPr sz="2000" b="1" i="1" spc="-90" dirty="0">
                <a:solidFill>
                  <a:srgbClr val="FF0000"/>
                </a:solidFill>
                <a:latin typeface="Times New Roman"/>
                <a:cs typeface="Times New Roman"/>
              </a:rPr>
              <a:t>T.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pallidum</a:t>
            </a:r>
            <a:r>
              <a:rPr sz="2000" b="1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ingresa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través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las mucosas</a:t>
            </a:r>
            <a:r>
              <a:rPr sz="20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por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ruptura</a:t>
            </a:r>
            <a:r>
              <a:rPr sz="2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uniones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intercelulares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y asociándose</a:t>
            </a:r>
            <a:r>
              <a:rPr sz="2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fibronectina</a:t>
            </a:r>
            <a:r>
              <a:rPr sz="2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laminina</a:t>
            </a:r>
            <a:r>
              <a:rPr sz="2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 matriz </a:t>
            </a:r>
            <a:r>
              <a:rPr sz="2000" b="1" spc="-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extracelular.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5045" y="632586"/>
            <a:ext cx="46151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i="0" spc="-50" dirty="0">
                <a:latin typeface="Times New Roman"/>
                <a:cs typeface="Times New Roman"/>
              </a:rPr>
              <a:t>PATOGENIA</a:t>
            </a:r>
            <a:br>
              <a:rPr lang="es-MX" i="0" spc="-50" dirty="0">
                <a:latin typeface="Times New Roman"/>
                <a:cs typeface="Times New Roman"/>
              </a:rPr>
            </a:br>
            <a:r>
              <a:rPr lang="es-EC" spc="-10" dirty="0">
                <a:solidFill>
                  <a:srgbClr val="FF0000"/>
                </a:solidFill>
              </a:rPr>
              <a:t>Treponema</a:t>
            </a:r>
            <a:r>
              <a:rPr lang="es-EC" spc="-50" dirty="0">
                <a:solidFill>
                  <a:srgbClr val="FF0000"/>
                </a:solidFill>
              </a:rPr>
              <a:t> </a:t>
            </a:r>
            <a:r>
              <a:rPr lang="es-EC" dirty="0" err="1">
                <a:solidFill>
                  <a:srgbClr val="FF0000"/>
                </a:solidFill>
              </a:rPr>
              <a:t>pallidum</a:t>
            </a:r>
            <a:endParaRPr i="0" spc="-5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2473" y="2192159"/>
            <a:ext cx="8679180" cy="1163320"/>
            <a:chOff x="232473" y="2192159"/>
            <a:chExt cx="8679180" cy="1163320"/>
          </a:xfrm>
        </p:grpSpPr>
        <p:sp>
          <p:nvSpPr>
            <p:cNvPr id="4" name="object 4"/>
            <p:cNvSpPr/>
            <p:nvPr/>
          </p:nvSpPr>
          <p:spPr>
            <a:xfrm>
              <a:off x="899591" y="2348877"/>
              <a:ext cx="432434" cy="936625"/>
            </a:xfrm>
            <a:custGeom>
              <a:avLst/>
              <a:gdLst/>
              <a:ahLst/>
              <a:cxnLst/>
              <a:rect l="l" t="t" r="r" b="b"/>
              <a:pathLst>
                <a:path w="432434" h="936625">
                  <a:moveTo>
                    <a:pt x="432054" y="0"/>
                  </a:moveTo>
                  <a:lnTo>
                    <a:pt x="0" y="0"/>
                  </a:lnTo>
                  <a:lnTo>
                    <a:pt x="0" y="936104"/>
                  </a:lnTo>
                  <a:lnTo>
                    <a:pt x="432054" y="936104"/>
                  </a:lnTo>
                  <a:lnTo>
                    <a:pt x="432054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591" y="2348877"/>
              <a:ext cx="432434" cy="936625"/>
            </a:xfrm>
            <a:custGeom>
              <a:avLst/>
              <a:gdLst/>
              <a:ahLst/>
              <a:cxnLst/>
              <a:rect l="l" t="t" r="r" b="b"/>
              <a:pathLst>
                <a:path w="432434" h="936625">
                  <a:moveTo>
                    <a:pt x="0" y="936104"/>
                  </a:moveTo>
                  <a:lnTo>
                    <a:pt x="432054" y="936104"/>
                  </a:lnTo>
                  <a:lnTo>
                    <a:pt x="432054" y="0"/>
                  </a:lnTo>
                  <a:lnTo>
                    <a:pt x="0" y="0"/>
                  </a:lnTo>
                  <a:lnTo>
                    <a:pt x="0" y="936104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39721" y="2348877"/>
              <a:ext cx="432434" cy="936625"/>
            </a:xfrm>
            <a:custGeom>
              <a:avLst/>
              <a:gdLst/>
              <a:ahLst/>
              <a:cxnLst/>
              <a:rect l="l" t="t" r="r" b="b"/>
              <a:pathLst>
                <a:path w="432435" h="936625">
                  <a:moveTo>
                    <a:pt x="432054" y="0"/>
                  </a:moveTo>
                  <a:lnTo>
                    <a:pt x="0" y="0"/>
                  </a:lnTo>
                  <a:lnTo>
                    <a:pt x="0" y="936104"/>
                  </a:lnTo>
                  <a:lnTo>
                    <a:pt x="432054" y="936104"/>
                  </a:lnTo>
                  <a:lnTo>
                    <a:pt x="432054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9721" y="2348877"/>
              <a:ext cx="432434" cy="936625"/>
            </a:xfrm>
            <a:custGeom>
              <a:avLst/>
              <a:gdLst/>
              <a:ahLst/>
              <a:cxnLst/>
              <a:rect l="l" t="t" r="r" b="b"/>
              <a:pathLst>
                <a:path w="432435" h="936625">
                  <a:moveTo>
                    <a:pt x="0" y="936104"/>
                  </a:moveTo>
                  <a:lnTo>
                    <a:pt x="432054" y="936104"/>
                  </a:lnTo>
                  <a:lnTo>
                    <a:pt x="432054" y="0"/>
                  </a:lnTo>
                  <a:lnTo>
                    <a:pt x="0" y="0"/>
                  </a:lnTo>
                  <a:lnTo>
                    <a:pt x="0" y="936104"/>
                  </a:lnTo>
                  <a:close/>
                </a:path>
              </a:pathLst>
            </a:custGeom>
            <a:ln w="25400">
              <a:solidFill>
                <a:srgbClr val="FF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5793" y="2492895"/>
              <a:ext cx="432434" cy="792480"/>
            </a:xfrm>
            <a:custGeom>
              <a:avLst/>
              <a:gdLst/>
              <a:ahLst/>
              <a:cxnLst/>
              <a:rect l="l" t="t" r="r" b="b"/>
              <a:pathLst>
                <a:path w="432435" h="792479">
                  <a:moveTo>
                    <a:pt x="432054" y="0"/>
                  </a:moveTo>
                  <a:lnTo>
                    <a:pt x="0" y="0"/>
                  </a:lnTo>
                  <a:lnTo>
                    <a:pt x="0" y="792086"/>
                  </a:lnTo>
                  <a:lnTo>
                    <a:pt x="432054" y="792086"/>
                  </a:lnTo>
                  <a:lnTo>
                    <a:pt x="432054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5793" y="2492895"/>
              <a:ext cx="432434" cy="792480"/>
            </a:xfrm>
            <a:custGeom>
              <a:avLst/>
              <a:gdLst/>
              <a:ahLst/>
              <a:cxnLst/>
              <a:rect l="l" t="t" r="r" b="b"/>
              <a:pathLst>
                <a:path w="432435" h="792479">
                  <a:moveTo>
                    <a:pt x="0" y="792086"/>
                  </a:moveTo>
                  <a:lnTo>
                    <a:pt x="432054" y="792086"/>
                  </a:lnTo>
                  <a:lnTo>
                    <a:pt x="432054" y="0"/>
                  </a:lnTo>
                  <a:lnTo>
                    <a:pt x="0" y="0"/>
                  </a:lnTo>
                  <a:lnTo>
                    <a:pt x="0" y="792086"/>
                  </a:lnTo>
                  <a:close/>
                </a:path>
              </a:pathLst>
            </a:custGeom>
            <a:ln w="25400">
              <a:solidFill>
                <a:srgbClr val="FFCC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14725" y="2616339"/>
              <a:ext cx="432434" cy="648335"/>
            </a:xfrm>
            <a:custGeom>
              <a:avLst/>
              <a:gdLst/>
              <a:ahLst/>
              <a:cxnLst/>
              <a:rect l="l" t="t" r="r" b="b"/>
              <a:pathLst>
                <a:path w="432435" h="648335">
                  <a:moveTo>
                    <a:pt x="432053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432053" y="64806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4725" y="2616339"/>
              <a:ext cx="432434" cy="648335"/>
            </a:xfrm>
            <a:custGeom>
              <a:avLst/>
              <a:gdLst/>
              <a:ahLst/>
              <a:cxnLst/>
              <a:rect l="l" t="t" r="r" b="b"/>
              <a:pathLst>
                <a:path w="432435" h="648335">
                  <a:moveTo>
                    <a:pt x="0" y="648068"/>
                  </a:moveTo>
                  <a:lnTo>
                    <a:pt x="432053" y="648068"/>
                  </a:lnTo>
                  <a:lnTo>
                    <a:pt x="432053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ln w="25400">
              <a:solidFill>
                <a:srgbClr val="FFCC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67937" y="2780918"/>
              <a:ext cx="432434" cy="483870"/>
            </a:xfrm>
            <a:custGeom>
              <a:avLst/>
              <a:gdLst/>
              <a:ahLst/>
              <a:cxnLst/>
              <a:rect l="l" t="t" r="r" b="b"/>
              <a:pathLst>
                <a:path w="432435" h="483870">
                  <a:moveTo>
                    <a:pt x="432053" y="0"/>
                  </a:moveTo>
                  <a:lnTo>
                    <a:pt x="0" y="0"/>
                  </a:lnTo>
                  <a:lnTo>
                    <a:pt x="0" y="483488"/>
                  </a:lnTo>
                  <a:lnTo>
                    <a:pt x="432053" y="483488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7937" y="2780918"/>
              <a:ext cx="432434" cy="483870"/>
            </a:xfrm>
            <a:custGeom>
              <a:avLst/>
              <a:gdLst/>
              <a:ahLst/>
              <a:cxnLst/>
              <a:rect l="l" t="t" r="r" b="b"/>
              <a:pathLst>
                <a:path w="432435" h="483870">
                  <a:moveTo>
                    <a:pt x="0" y="483488"/>
                  </a:moveTo>
                  <a:lnTo>
                    <a:pt x="432053" y="483488"/>
                  </a:lnTo>
                  <a:lnTo>
                    <a:pt x="432053" y="0"/>
                  </a:lnTo>
                  <a:lnTo>
                    <a:pt x="0" y="0"/>
                  </a:lnTo>
                  <a:lnTo>
                    <a:pt x="0" y="483488"/>
                  </a:lnTo>
                  <a:close/>
                </a:path>
              </a:pathLst>
            </a:custGeom>
            <a:ln w="25399">
              <a:solidFill>
                <a:srgbClr val="FFCC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48296" y="2204859"/>
              <a:ext cx="1944370" cy="1059815"/>
            </a:xfrm>
            <a:custGeom>
              <a:avLst/>
              <a:gdLst/>
              <a:ahLst/>
              <a:cxnLst/>
              <a:rect l="l" t="t" r="r" b="b"/>
              <a:pathLst>
                <a:path w="1944370" h="1059814">
                  <a:moveTo>
                    <a:pt x="1944243" y="0"/>
                  </a:moveTo>
                  <a:lnTo>
                    <a:pt x="0" y="0"/>
                  </a:lnTo>
                  <a:lnTo>
                    <a:pt x="0" y="1059548"/>
                  </a:lnTo>
                  <a:lnTo>
                    <a:pt x="1944243" y="1059548"/>
                  </a:lnTo>
                  <a:lnTo>
                    <a:pt x="1944243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48296" y="2204859"/>
              <a:ext cx="1944370" cy="1059815"/>
            </a:xfrm>
            <a:custGeom>
              <a:avLst/>
              <a:gdLst/>
              <a:ahLst/>
              <a:cxnLst/>
              <a:rect l="l" t="t" r="r" b="b"/>
              <a:pathLst>
                <a:path w="1944370" h="1059814">
                  <a:moveTo>
                    <a:pt x="0" y="1059548"/>
                  </a:moveTo>
                  <a:lnTo>
                    <a:pt x="1944243" y="1059548"/>
                  </a:lnTo>
                  <a:lnTo>
                    <a:pt x="1944243" y="0"/>
                  </a:lnTo>
                  <a:lnTo>
                    <a:pt x="0" y="0"/>
                  </a:lnTo>
                  <a:lnTo>
                    <a:pt x="0" y="1059548"/>
                  </a:lnTo>
                  <a:close/>
                </a:path>
              </a:pathLst>
            </a:custGeom>
            <a:ln w="25400">
              <a:solidFill>
                <a:srgbClr val="B3A1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523" y="3192398"/>
              <a:ext cx="8641080" cy="144145"/>
            </a:xfrm>
            <a:custGeom>
              <a:avLst/>
              <a:gdLst/>
              <a:ahLst/>
              <a:cxnLst/>
              <a:rect l="l" t="t" r="r" b="b"/>
              <a:pathLst>
                <a:path w="8641080" h="144145">
                  <a:moveTo>
                    <a:pt x="0" y="92583"/>
                  </a:moveTo>
                  <a:lnTo>
                    <a:pt x="8641016" y="92583"/>
                  </a:lnTo>
                </a:path>
                <a:path w="8641080" h="144145">
                  <a:moveTo>
                    <a:pt x="3479" y="144017"/>
                  </a:moveTo>
                  <a:lnTo>
                    <a:pt x="347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456" y="3136391"/>
              <a:ext cx="576580" cy="132715"/>
            </a:xfrm>
            <a:custGeom>
              <a:avLst/>
              <a:gdLst/>
              <a:ahLst/>
              <a:cxnLst/>
              <a:rect l="l" t="t" r="r" b="b"/>
              <a:pathLst>
                <a:path w="576580" h="132714">
                  <a:moveTo>
                    <a:pt x="113703" y="0"/>
                  </a:moveTo>
                  <a:lnTo>
                    <a:pt x="0" y="66294"/>
                  </a:lnTo>
                  <a:lnTo>
                    <a:pt x="113703" y="132587"/>
                  </a:lnTo>
                  <a:lnTo>
                    <a:pt x="122453" y="130302"/>
                  </a:lnTo>
                  <a:lnTo>
                    <a:pt x="126428" y="123571"/>
                  </a:lnTo>
                  <a:lnTo>
                    <a:pt x="130403" y="116712"/>
                  </a:lnTo>
                  <a:lnTo>
                    <a:pt x="128104" y="107950"/>
                  </a:lnTo>
                  <a:lnTo>
                    <a:pt x="81250" y="80645"/>
                  </a:lnTo>
                  <a:lnTo>
                    <a:pt x="28359" y="80645"/>
                  </a:lnTo>
                  <a:lnTo>
                    <a:pt x="28359" y="52070"/>
                  </a:lnTo>
                  <a:lnTo>
                    <a:pt x="81149" y="52070"/>
                  </a:lnTo>
                  <a:lnTo>
                    <a:pt x="121284" y="28702"/>
                  </a:lnTo>
                  <a:lnTo>
                    <a:pt x="128104" y="24637"/>
                  </a:lnTo>
                  <a:lnTo>
                    <a:pt x="130403" y="15875"/>
                  </a:lnTo>
                  <a:lnTo>
                    <a:pt x="126428" y="9144"/>
                  </a:lnTo>
                  <a:lnTo>
                    <a:pt x="122453" y="2286"/>
                  </a:lnTo>
                  <a:lnTo>
                    <a:pt x="113703" y="0"/>
                  </a:lnTo>
                  <a:close/>
                </a:path>
                <a:path w="576580" h="132714">
                  <a:moveTo>
                    <a:pt x="519519" y="66309"/>
                  </a:moveTo>
                  <a:lnTo>
                    <a:pt x="448106" y="107950"/>
                  </a:lnTo>
                  <a:lnTo>
                    <a:pt x="445808" y="116712"/>
                  </a:lnTo>
                  <a:lnTo>
                    <a:pt x="449783" y="123571"/>
                  </a:lnTo>
                  <a:lnTo>
                    <a:pt x="453758" y="130302"/>
                  </a:lnTo>
                  <a:lnTo>
                    <a:pt x="462508" y="132587"/>
                  </a:lnTo>
                  <a:lnTo>
                    <a:pt x="551600" y="80645"/>
                  </a:lnTo>
                  <a:lnTo>
                    <a:pt x="547852" y="80645"/>
                  </a:lnTo>
                  <a:lnTo>
                    <a:pt x="547852" y="78612"/>
                  </a:lnTo>
                  <a:lnTo>
                    <a:pt x="540651" y="78612"/>
                  </a:lnTo>
                  <a:lnTo>
                    <a:pt x="519519" y="66309"/>
                  </a:lnTo>
                  <a:close/>
                </a:path>
                <a:path w="576580" h="132714">
                  <a:moveTo>
                    <a:pt x="81149" y="52070"/>
                  </a:moveTo>
                  <a:lnTo>
                    <a:pt x="28359" y="52070"/>
                  </a:lnTo>
                  <a:lnTo>
                    <a:pt x="28359" y="80645"/>
                  </a:lnTo>
                  <a:lnTo>
                    <a:pt x="81250" y="80645"/>
                  </a:lnTo>
                  <a:lnTo>
                    <a:pt x="77769" y="78612"/>
                  </a:lnTo>
                  <a:lnTo>
                    <a:pt x="35559" y="78612"/>
                  </a:lnTo>
                  <a:lnTo>
                    <a:pt x="35559" y="53975"/>
                  </a:lnTo>
                  <a:lnTo>
                    <a:pt x="77877" y="53975"/>
                  </a:lnTo>
                  <a:lnTo>
                    <a:pt x="81149" y="52070"/>
                  </a:lnTo>
                  <a:close/>
                </a:path>
                <a:path w="576580" h="132714">
                  <a:moveTo>
                    <a:pt x="495062" y="52070"/>
                  </a:moveTo>
                  <a:lnTo>
                    <a:pt x="81149" y="52070"/>
                  </a:lnTo>
                  <a:lnTo>
                    <a:pt x="56691" y="66309"/>
                  </a:lnTo>
                  <a:lnTo>
                    <a:pt x="81250" y="80645"/>
                  </a:lnTo>
                  <a:lnTo>
                    <a:pt x="494960" y="80645"/>
                  </a:lnTo>
                  <a:lnTo>
                    <a:pt x="519519" y="66309"/>
                  </a:lnTo>
                  <a:lnTo>
                    <a:pt x="495062" y="52070"/>
                  </a:lnTo>
                  <a:close/>
                </a:path>
                <a:path w="576580" h="132714">
                  <a:moveTo>
                    <a:pt x="551818" y="52070"/>
                  </a:moveTo>
                  <a:lnTo>
                    <a:pt x="547852" y="52070"/>
                  </a:lnTo>
                  <a:lnTo>
                    <a:pt x="547852" y="80645"/>
                  </a:lnTo>
                  <a:lnTo>
                    <a:pt x="551600" y="80645"/>
                  </a:lnTo>
                  <a:lnTo>
                    <a:pt x="576199" y="66294"/>
                  </a:lnTo>
                  <a:lnTo>
                    <a:pt x="551818" y="52070"/>
                  </a:lnTo>
                  <a:close/>
                </a:path>
                <a:path w="576580" h="132714">
                  <a:moveTo>
                    <a:pt x="35559" y="53975"/>
                  </a:moveTo>
                  <a:lnTo>
                    <a:pt x="35559" y="78612"/>
                  </a:lnTo>
                  <a:lnTo>
                    <a:pt x="56691" y="66309"/>
                  </a:lnTo>
                  <a:lnTo>
                    <a:pt x="35559" y="53975"/>
                  </a:lnTo>
                  <a:close/>
                </a:path>
                <a:path w="576580" h="132714">
                  <a:moveTo>
                    <a:pt x="56691" y="66309"/>
                  </a:moveTo>
                  <a:lnTo>
                    <a:pt x="35559" y="78612"/>
                  </a:lnTo>
                  <a:lnTo>
                    <a:pt x="77769" y="78612"/>
                  </a:lnTo>
                  <a:lnTo>
                    <a:pt x="56691" y="66309"/>
                  </a:lnTo>
                  <a:close/>
                </a:path>
                <a:path w="576580" h="132714">
                  <a:moveTo>
                    <a:pt x="540651" y="53975"/>
                  </a:moveTo>
                  <a:lnTo>
                    <a:pt x="519519" y="66309"/>
                  </a:lnTo>
                  <a:lnTo>
                    <a:pt x="540651" y="78612"/>
                  </a:lnTo>
                  <a:lnTo>
                    <a:pt x="540651" y="53975"/>
                  </a:lnTo>
                  <a:close/>
                </a:path>
                <a:path w="576580" h="132714">
                  <a:moveTo>
                    <a:pt x="547852" y="53975"/>
                  </a:moveTo>
                  <a:lnTo>
                    <a:pt x="540651" y="53975"/>
                  </a:lnTo>
                  <a:lnTo>
                    <a:pt x="540651" y="78612"/>
                  </a:lnTo>
                  <a:lnTo>
                    <a:pt x="547852" y="78612"/>
                  </a:lnTo>
                  <a:lnTo>
                    <a:pt x="547852" y="53975"/>
                  </a:lnTo>
                  <a:close/>
                </a:path>
                <a:path w="576580" h="132714">
                  <a:moveTo>
                    <a:pt x="77877" y="53975"/>
                  </a:moveTo>
                  <a:lnTo>
                    <a:pt x="35559" y="53975"/>
                  </a:lnTo>
                  <a:lnTo>
                    <a:pt x="56691" y="66309"/>
                  </a:lnTo>
                  <a:lnTo>
                    <a:pt x="77877" y="53975"/>
                  </a:lnTo>
                  <a:close/>
                </a:path>
                <a:path w="576580" h="132714">
                  <a:moveTo>
                    <a:pt x="462508" y="0"/>
                  </a:moveTo>
                  <a:lnTo>
                    <a:pt x="453758" y="2286"/>
                  </a:lnTo>
                  <a:lnTo>
                    <a:pt x="449783" y="9144"/>
                  </a:lnTo>
                  <a:lnTo>
                    <a:pt x="445808" y="15875"/>
                  </a:lnTo>
                  <a:lnTo>
                    <a:pt x="448106" y="24637"/>
                  </a:lnTo>
                  <a:lnTo>
                    <a:pt x="454926" y="28702"/>
                  </a:lnTo>
                  <a:lnTo>
                    <a:pt x="519519" y="66309"/>
                  </a:lnTo>
                  <a:lnTo>
                    <a:pt x="540651" y="53975"/>
                  </a:lnTo>
                  <a:lnTo>
                    <a:pt x="547852" y="53975"/>
                  </a:lnTo>
                  <a:lnTo>
                    <a:pt x="547852" y="52070"/>
                  </a:lnTo>
                  <a:lnTo>
                    <a:pt x="551818" y="52070"/>
                  </a:lnTo>
                  <a:lnTo>
                    <a:pt x="4625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5946" y="3126104"/>
              <a:ext cx="994410" cy="132715"/>
            </a:xfrm>
            <a:custGeom>
              <a:avLst/>
              <a:gdLst/>
              <a:ahLst/>
              <a:cxnLst/>
              <a:rect l="l" t="t" r="r" b="b"/>
              <a:pathLst>
                <a:path w="994410" h="132714">
                  <a:moveTo>
                    <a:pt x="113665" y="0"/>
                  </a:moveTo>
                  <a:lnTo>
                    <a:pt x="0" y="66294"/>
                  </a:lnTo>
                  <a:lnTo>
                    <a:pt x="113665" y="132587"/>
                  </a:lnTo>
                  <a:lnTo>
                    <a:pt x="122428" y="130302"/>
                  </a:lnTo>
                  <a:lnTo>
                    <a:pt x="126365" y="123444"/>
                  </a:lnTo>
                  <a:lnTo>
                    <a:pt x="130301" y="116712"/>
                  </a:lnTo>
                  <a:lnTo>
                    <a:pt x="128015" y="107950"/>
                  </a:lnTo>
                  <a:lnTo>
                    <a:pt x="81244" y="80645"/>
                  </a:lnTo>
                  <a:lnTo>
                    <a:pt x="28320" y="80645"/>
                  </a:lnTo>
                  <a:lnTo>
                    <a:pt x="28320" y="52070"/>
                  </a:lnTo>
                  <a:lnTo>
                    <a:pt x="81026" y="52070"/>
                  </a:lnTo>
                  <a:lnTo>
                    <a:pt x="128015" y="24637"/>
                  </a:lnTo>
                  <a:lnTo>
                    <a:pt x="130301" y="15875"/>
                  </a:lnTo>
                  <a:lnTo>
                    <a:pt x="126365" y="9144"/>
                  </a:lnTo>
                  <a:lnTo>
                    <a:pt x="122428" y="2286"/>
                  </a:lnTo>
                  <a:lnTo>
                    <a:pt x="113665" y="0"/>
                  </a:lnTo>
                  <a:close/>
                </a:path>
                <a:path w="994410" h="132714">
                  <a:moveTo>
                    <a:pt x="937237" y="66294"/>
                  </a:moveTo>
                  <a:lnTo>
                    <a:pt x="865759" y="107950"/>
                  </a:lnTo>
                  <a:lnTo>
                    <a:pt x="863472" y="116712"/>
                  </a:lnTo>
                  <a:lnTo>
                    <a:pt x="867410" y="123571"/>
                  </a:lnTo>
                  <a:lnTo>
                    <a:pt x="871473" y="130302"/>
                  </a:lnTo>
                  <a:lnTo>
                    <a:pt x="880236" y="132587"/>
                  </a:lnTo>
                  <a:lnTo>
                    <a:pt x="969296" y="80645"/>
                  </a:lnTo>
                  <a:lnTo>
                    <a:pt x="965580" y="80645"/>
                  </a:lnTo>
                  <a:lnTo>
                    <a:pt x="965580" y="78612"/>
                  </a:lnTo>
                  <a:lnTo>
                    <a:pt x="958341" y="78612"/>
                  </a:lnTo>
                  <a:lnTo>
                    <a:pt x="937237" y="66294"/>
                  </a:lnTo>
                  <a:close/>
                </a:path>
                <a:path w="994410" h="132714">
                  <a:moveTo>
                    <a:pt x="81026" y="52070"/>
                  </a:moveTo>
                  <a:lnTo>
                    <a:pt x="28320" y="52070"/>
                  </a:lnTo>
                  <a:lnTo>
                    <a:pt x="28320" y="80645"/>
                  </a:lnTo>
                  <a:lnTo>
                    <a:pt x="81244" y="80645"/>
                  </a:lnTo>
                  <a:lnTo>
                    <a:pt x="77763" y="78612"/>
                  </a:lnTo>
                  <a:lnTo>
                    <a:pt x="35559" y="78612"/>
                  </a:lnTo>
                  <a:lnTo>
                    <a:pt x="35559" y="53975"/>
                  </a:lnTo>
                  <a:lnTo>
                    <a:pt x="77763" y="53975"/>
                  </a:lnTo>
                  <a:lnTo>
                    <a:pt x="81026" y="52070"/>
                  </a:lnTo>
                  <a:close/>
                </a:path>
                <a:path w="994410" h="132714">
                  <a:moveTo>
                    <a:pt x="912868" y="52070"/>
                  </a:moveTo>
                  <a:lnTo>
                    <a:pt x="81026" y="52070"/>
                  </a:lnTo>
                  <a:lnTo>
                    <a:pt x="56661" y="66294"/>
                  </a:lnTo>
                  <a:lnTo>
                    <a:pt x="81244" y="80645"/>
                  </a:lnTo>
                  <a:lnTo>
                    <a:pt x="912651" y="80645"/>
                  </a:lnTo>
                  <a:lnTo>
                    <a:pt x="937237" y="66294"/>
                  </a:lnTo>
                  <a:lnTo>
                    <a:pt x="912868" y="52070"/>
                  </a:lnTo>
                  <a:close/>
                </a:path>
                <a:path w="994410" h="132714">
                  <a:moveTo>
                    <a:pt x="969509" y="52070"/>
                  </a:moveTo>
                  <a:lnTo>
                    <a:pt x="965580" y="52070"/>
                  </a:lnTo>
                  <a:lnTo>
                    <a:pt x="965580" y="80645"/>
                  </a:lnTo>
                  <a:lnTo>
                    <a:pt x="969296" y="80645"/>
                  </a:lnTo>
                  <a:lnTo>
                    <a:pt x="993902" y="66294"/>
                  </a:lnTo>
                  <a:lnTo>
                    <a:pt x="969509" y="52070"/>
                  </a:lnTo>
                  <a:close/>
                </a:path>
                <a:path w="994410" h="132714">
                  <a:moveTo>
                    <a:pt x="35559" y="53975"/>
                  </a:moveTo>
                  <a:lnTo>
                    <a:pt x="35559" y="78612"/>
                  </a:lnTo>
                  <a:lnTo>
                    <a:pt x="56661" y="66294"/>
                  </a:lnTo>
                  <a:lnTo>
                    <a:pt x="35559" y="53975"/>
                  </a:lnTo>
                  <a:close/>
                </a:path>
                <a:path w="994410" h="132714">
                  <a:moveTo>
                    <a:pt x="56661" y="66294"/>
                  </a:moveTo>
                  <a:lnTo>
                    <a:pt x="35559" y="78612"/>
                  </a:lnTo>
                  <a:lnTo>
                    <a:pt x="77763" y="78612"/>
                  </a:lnTo>
                  <a:lnTo>
                    <a:pt x="56661" y="66294"/>
                  </a:lnTo>
                  <a:close/>
                </a:path>
                <a:path w="994410" h="132714">
                  <a:moveTo>
                    <a:pt x="958341" y="53975"/>
                  </a:moveTo>
                  <a:lnTo>
                    <a:pt x="937237" y="66294"/>
                  </a:lnTo>
                  <a:lnTo>
                    <a:pt x="958341" y="78612"/>
                  </a:lnTo>
                  <a:lnTo>
                    <a:pt x="958341" y="53975"/>
                  </a:lnTo>
                  <a:close/>
                </a:path>
                <a:path w="994410" h="132714">
                  <a:moveTo>
                    <a:pt x="965580" y="53975"/>
                  </a:moveTo>
                  <a:lnTo>
                    <a:pt x="958341" y="53975"/>
                  </a:lnTo>
                  <a:lnTo>
                    <a:pt x="958341" y="78612"/>
                  </a:lnTo>
                  <a:lnTo>
                    <a:pt x="965580" y="78612"/>
                  </a:lnTo>
                  <a:lnTo>
                    <a:pt x="965580" y="53975"/>
                  </a:lnTo>
                  <a:close/>
                </a:path>
                <a:path w="994410" h="132714">
                  <a:moveTo>
                    <a:pt x="77763" y="53975"/>
                  </a:moveTo>
                  <a:lnTo>
                    <a:pt x="35559" y="53975"/>
                  </a:lnTo>
                  <a:lnTo>
                    <a:pt x="56661" y="66294"/>
                  </a:lnTo>
                  <a:lnTo>
                    <a:pt x="77763" y="53975"/>
                  </a:lnTo>
                  <a:close/>
                </a:path>
                <a:path w="994410" h="132714">
                  <a:moveTo>
                    <a:pt x="880236" y="0"/>
                  </a:moveTo>
                  <a:lnTo>
                    <a:pt x="871473" y="2286"/>
                  </a:lnTo>
                  <a:lnTo>
                    <a:pt x="867410" y="9144"/>
                  </a:lnTo>
                  <a:lnTo>
                    <a:pt x="863472" y="15875"/>
                  </a:lnTo>
                  <a:lnTo>
                    <a:pt x="865759" y="24637"/>
                  </a:lnTo>
                  <a:lnTo>
                    <a:pt x="937237" y="66294"/>
                  </a:lnTo>
                  <a:lnTo>
                    <a:pt x="958341" y="53975"/>
                  </a:lnTo>
                  <a:lnTo>
                    <a:pt x="965580" y="53975"/>
                  </a:lnTo>
                  <a:lnTo>
                    <a:pt x="965580" y="52070"/>
                  </a:lnTo>
                  <a:lnTo>
                    <a:pt x="969509" y="52070"/>
                  </a:lnTo>
                  <a:lnTo>
                    <a:pt x="880236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9864" y="3126612"/>
              <a:ext cx="2448560" cy="142240"/>
            </a:xfrm>
            <a:custGeom>
              <a:avLst/>
              <a:gdLst/>
              <a:ahLst/>
              <a:cxnLst/>
              <a:rect l="l" t="t" r="r" b="b"/>
              <a:pathLst>
                <a:path w="2448559" h="142239">
                  <a:moveTo>
                    <a:pt x="113537" y="9271"/>
                  </a:moveTo>
                  <a:lnTo>
                    <a:pt x="0" y="76073"/>
                  </a:lnTo>
                  <a:lnTo>
                    <a:pt x="114046" y="141986"/>
                  </a:lnTo>
                  <a:lnTo>
                    <a:pt x="122809" y="139573"/>
                  </a:lnTo>
                  <a:lnTo>
                    <a:pt x="126820" y="132587"/>
                  </a:lnTo>
                  <a:lnTo>
                    <a:pt x="130683" y="125984"/>
                  </a:lnTo>
                  <a:lnTo>
                    <a:pt x="128270" y="117221"/>
                  </a:lnTo>
                  <a:lnTo>
                    <a:pt x="81737" y="90297"/>
                  </a:lnTo>
                  <a:lnTo>
                    <a:pt x="28448" y="90297"/>
                  </a:lnTo>
                  <a:lnTo>
                    <a:pt x="28321" y="61722"/>
                  </a:lnTo>
                  <a:lnTo>
                    <a:pt x="81178" y="61497"/>
                  </a:lnTo>
                  <a:lnTo>
                    <a:pt x="128015" y="33909"/>
                  </a:lnTo>
                  <a:lnTo>
                    <a:pt x="130301" y="25146"/>
                  </a:lnTo>
                  <a:lnTo>
                    <a:pt x="126237" y="18414"/>
                  </a:lnTo>
                  <a:lnTo>
                    <a:pt x="122174" y="11557"/>
                  </a:lnTo>
                  <a:lnTo>
                    <a:pt x="113537" y="9271"/>
                  </a:lnTo>
                  <a:close/>
                </a:path>
                <a:path w="2448559" h="142239">
                  <a:moveTo>
                    <a:pt x="2423811" y="51562"/>
                  </a:moveTo>
                  <a:lnTo>
                    <a:pt x="2420112" y="51562"/>
                  </a:lnTo>
                  <a:lnTo>
                    <a:pt x="2420239" y="80137"/>
                  </a:lnTo>
                  <a:lnTo>
                    <a:pt x="2367497" y="80361"/>
                  </a:lnTo>
                  <a:lnTo>
                    <a:pt x="2327402" y="104012"/>
                  </a:lnTo>
                  <a:lnTo>
                    <a:pt x="2320543" y="107950"/>
                  </a:lnTo>
                  <a:lnTo>
                    <a:pt x="2318258" y="116712"/>
                  </a:lnTo>
                  <a:lnTo>
                    <a:pt x="2322321" y="123571"/>
                  </a:lnTo>
                  <a:lnTo>
                    <a:pt x="2326259" y="130301"/>
                  </a:lnTo>
                  <a:lnTo>
                    <a:pt x="2335021" y="132587"/>
                  </a:lnTo>
                  <a:lnTo>
                    <a:pt x="2341880" y="128650"/>
                  </a:lnTo>
                  <a:lnTo>
                    <a:pt x="2448433" y="65786"/>
                  </a:lnTo>
                  <a:lnTo>
                    <a:pt x="2423811" y="51562"/>
                  </a:lnTo>
                  <a:close/>
                </a:path>
                <a:path w="2448559" h="142239">
                  <a:moveTo>
                    <a:pt x="81178" y="61497"/>
                  </a:moveTo>
                  <a:lnTo>
                    <a:pt x="28321" y="61722"/>
                  </a:lnTo>
                  <a:lnTo>
                    <a:pt x="28448" y="90297"/>
                  </a:lnTo>
                  <a:lnTo>
                    <a:pt x="81348" y="90072"/>
                  </a:lnTo>
                  <a:lnTo>
                    <a:pt x="78219" y="88264"/>
                  </a:lnTo>
                  <a:lnTo>
                    <a:pt x="35687" y="88264"/>
                  </a:lnTo>
                  <a:lnTo>
                    <a:pt x="35560" y="63626"/>
                  </a:lnTo>
                  <a:lnTo>
                    <a:pt x="77559" y="63626"/>
                  </a:lnTo>
                  <a:lnTo>
                    <a:pt x="81178" y="61497"/>
                  </a:lnTo>
                  <a:close/>
                </a:path>
                <a:path w="2448559" h="142239">
                  <a:moveTo>
                    <a:pt x="81348" y="90072"/>
                  </a:moveTo>
                  <a:lnTo>
                    <a:pt x="28448" y="90297"/>
                  </a:lnTo>
                  <a:lnTo>
                    <a:pt x="81737" y="90297"/>
                  </a:lnTo>
                  <a:lnTo>
                    <a:pt x="81348" y="90072"/>
                  </a:lnTo>
                  <a:close/>
                </a:path>
                <a:path w="2448559" h="142239">
                  <a:moveTo>
                    <a:pt x="2367094" y="51787"/>
                  </a:moveTo>
                  <a:lnTo>
                    <a:pt x="81178" y="61497"/>
                  </a:lnTo>
                  <a:lnTo>
                    <a:pt x="56755" y="75868"/>
                  </a:lnTo>
                  <a:lnTo>
                    <a:pt x="81348" y="90072"/>
                  </a:lnTo>
                  <a:lnTo>
                    <a:pt x="2367497" y="80361"/>
                  </a:lnTo>
                  <a:lnTo>
                    <a:pt x="2391804" y="66022"/>
                  </a:lnTo>
                  <a:lnTo>
                    <a:pt x="2367094" y="51787"/>
                  </a:lnTo>
                  <a:close/>
                </a:path>
                <a:path w="2448559" h="142239">
                  <a:moveTo>
                    <a:pt x="35560" y="63626"/>
                  </a:moveTo>
                  <a:lnTo>
                    <a:pt x="35687" y="88264"/>
                  </a:lnTo>
                  <a:lnTo>
                    <a:pt x="56755" y="75868"/>
                  </a:lnTo>
                  <a:lnTo>
                    <a:pt x="35560" y="63626"/>
                  </a:lnTo>
                  <a:close/>
                </a:path>
                <a:path w="2448559" h="142239">
                  <a:moveTo>
                    <a:pt x="56755" y="75868"/>
                  </a:moveTo>
                  <a:lnTo>
                    <a:pt x="35687" y="88264"/>
                  </a:lnTo>
                  <a:lnTo>
                    <a:pt x="78219" y="88264"/>
                  </a:lnTo>
                  <a:lnTo>
                    <a:pt x="56755" y="75868"/>
                  </a:lnTo>
                  <a:close/>
                </a:path>
                <a:path w="2448559" h="142239">
                  <a:moveTo>
                    <a:pt x="2391804" y="66022"/>
                  </a:moveTo>
                  <a:lnTo>
                    <a:pt x="2367497" y="80361"/>
                  </a:lnTo>
                  <a:lnTo>
                    <a:pt x="2420239" y="80137"/>
                  </a:lnTo>
                  <a:lnTo>
                    <a:pt x="2420230" y="78232"/>
                  </a:lnTo>
                  <a:lnTo>
                    <a:pt x="2413000" y="78232"/>
                  </a:lnTo>
                  <a:lnTo>
                    <a:pt x="2391804" y="66022"/>
                  </a:lnTo>
                  <a:close/>
                </a:path>
                <a:path w="2448559" h="142239">
                  <a:moveTo>
                    <a:pt x="2412872" y="53594"/>
                  </a:moveTo>
                  <a:lnTo>
                    <a:pt x="2391804" y="66022"/>
                  </a:lnTo>
                  <a:lnTo>
                    <a:pt x="2413000" y="78232"/>
                  </a:lnTo>
                  <a:lnTo>
                    <a:pt x="2412872" y="53594"/>
                  </a:lnTo>
                  <a:close/>
                </a:path>
                <a:path w="2448559" h="142239">
                  <a:moveTo>
                    <a:pt x="2420121" y="53594"/>
                  </a:moveTo>
                  <a:lnTo>
                    <a:pt x="2412872" y="53594"/>
                  </a:lnTo>
                  <a:lnTo>
                    <a:pt x="2413000" y="78232"/>
                  </a:lnTo>
                  <a:lnTo>
                    <a:pt x="2420230" y="78232"/>
                  </a:lnTo>
                  <a:lnTo>
                    <a:pt x="2420121" y="53594"/>
                  </a:lnTo>
                  <a:close/>
                </a:path>
                <a:path w="2448559" h="142239">
                  <a:moveTo>
                    <a:pt x="77559" y="63626"/>
                  </a:moveTo>
                  <a:lnTo>
                    <a:pt x="35560" y="63626"/>
                  </a:lnTo>
                  <a:lnTo>
                    <a:pt x="56755" y="75868"/>
                  </a:lnTo>
                  <a:lnTo>
                    <a:pt x="77559" y="63626"/>
                  </a:lnTo>
                  <a:close/>
                </a:path>
                <a:path w="2448559" h="142239">
                  <a:moveTo>
                    <a:pt x="2420112" y="51562"/>
                  </a:moveTo>
                  <a:lnTo>
                    <a:pt x="2367094" y="51787"/>
                  </a:lnTo>
                  <a:lnTo>
                    <a:pt x="2391804" y="66022"/>
                  </a:lnTo>
                  <a:lnTo>
                    <a:pt x="2412872" y="53594"/>
                  </a:lnTo>
                  <a:lnTo>
                    <a:pt x="2420121" y="53594"/>
                  </a:lnTo>
                  <a:lnTo>
                    <a:pt x="2420112" y="51562"/>
                  </a:lnTo>
                  <a:close/>
                </a:path>
                <a:path w="2448559" h="142239">
                  <a:moveTo>
                    <a:pt x="2334514" y="0"/>
                  </a:moveTo>
                  <a:lnTo>
                    <a:pt x="2325751" y="2286"/>
                  </a:lnTo>
                  <a:lnTo>
                    <a:pt x="2317877" y="16001"/>
                  </a:lnTo>
                  <a:lnTo>
                    <a:pt x="2320163" y="24637"/>
                  </a:lnTo>
                  <a:lnTo>
                    <a:pt x="2327020" y="28701"/>
                  </a:lnTo>
                  <a:lnTo>
                    <a:pt x="2367094" y="51787"/>
                  </a:lnTo>
                  <a:lnTo>
                    <a:pt x="2423811" y="51562"/>
                  </a:lnTo>
                  <a:lnTo>
                    <a:pt x="2334514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5946" y="2734690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993787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993787" y="288036"/>
                  </a:lnTo>
                  <a:lnTo>
                    <a:pt x="99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45946" y="2734690"/>
              <a:ext cx="994410" cy="288290"/>
            </a:xfrm>
            <a:custGeom>
              <a:avLst/>
              <a:gdLst/>
              <a:ahLst/>
              <a:cxnLst/>
              <a:rect l="l" t="t" r="r" b="b"/>
              <a:pathLst>
                <a:path w="994410" h="288289">
                  <a:moveTo>
                    <a:pt x="0" y="288036"/>
                  </a:moveTo>
                  <a:lnTo>
                    <a:pt x="993787" y="288036"/>
                  </a:lnTo>
                  <a:lnTo>
                    <a:pt x="993787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2236" y="3344036"/>
            <a:ext cx="1214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CHANCRO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INOCULACION </a:t>
            </a:r>
            <a:r>
              <a:rPr sz="1200" b="1" dirty="0">
                <a:latin typeface="Times New Roman"/>
                <a:cs typeface="Times New Roman"/>
              </a:rPr>
              <a:t> (3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5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SEMANAS)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26055" y="3368421"/>
            <a:ext cx="238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815" marR="5080" indent="-53975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MANIFESTACIONES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CUTÁNEAS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(3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10 </a:t>
            </a:r>
            <a:r>
              <a:rPr sz="1200" b="1" spc="-5" dirty="0">
                <a:latin typeface="Times New Roman"/>
                <a:cs typeface="Times New Roman"/>
              </a:rPr>
              <a:t>S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r>
              <a:rPr sz="1200" b="1" spc="-5" dirty="0">
                <a:latin typeface="Times New Roman"/>
                <a:cs typeface="Times New Roman"/>
              </a:rPr>
              <a:t>MA</a:t>
            </a:r>
            <a:r>
              <a:rPr sz="1200" b="1" spc="-10" dirty="0">
                <a:latin typeface="Times New Roman"/>
                <a:cs typeface="Times New Roman"/>
              </a:rPr>
              <a:t>N</a:t>
            </a:r>
            <a:r>
              <a:rPr sz="1200" b="1" spc="-5" dirty="0">
                <a:latin typeface="Times New Roman"/>
                <a:cs typeface="Times New Roman"/>
              </a:rPr>
              <a:t>AS)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1773" y="3368421"/>
            <a:ext cx="16560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MANIFESTACIONES </a:t>
            </a:r>
            <a:r>
              <a:rPr sz="1200" b="1" spc="-5" dirty="0">
                <a:latin typeface="Times New Roman"/>
                <a:cs typeface="Times New Roman"/>
              </a:rPr>
              <a:t> NEUROLOGICAS/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CARD</a:t>
            </a:r>
            <a:r>
              <a:rPr sz="1200" b="1" dirty="0">
                <a:latin typeface="Times New Roman"/>
                <a:cs typeface="Times New Roman"/>
              </a:rPr>
              <a:t>IO</a:t>
            </a:r>
            <a:r>
              <a:rPr sz="1200" b="1" spc="-160" dirty="0">
                <a:latin typeface="Times New Roman"/>
                <a:cs typeface="Times New Roman"/>
              </a:rPr>
              <a:t>V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dirty="0">
                <a:latin typeface="Times New Roman"/>
                <a:cs typeface="Times New Roman"/>
              </a:rPr>
              <a:t>SC</a:t>
            </a:r>
            <a:r>
              <a:rPr sz="1200" b="1" spc="-5" dirty="0">
                <a:latin typeface="Times New Roman"/>
                <a:cs typeface="Times New Roman"/>
              </a:rPr>
              <a:t>U</a:t>
            </a:r>
            <a:r>
              <a:rPr sz="1200" b="1" dirty="0">
                <a:latin typeface="Times New Roman"/>
                <a:cs typeface="Times New Roman"/>
              </a:rPr>
              <a:t>LA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13294" y="3922776"/>
            <a:ext cx="132715" cy="298450"/>
          </a:xfrm>
          <a:custGeom>
            <a:avLst/>
            <a:gdLst/>
            <a:ahLst/>
            <a:cxnLst/>
            <a:rect l="l" t="t" r="r" b="b"/>
            <a:pathLst>
              <a:path w="132715" h="298450">
                <a:moveTo>
                  <a:pt x="15925" y="168021"/>
                </a:moveTo>
                <a:lnTo>
                  <a:pt x="2298" y="175894"/>
                </a:lnTo>
                <a:lnTo>
                  <a:pt x="0" y="184657"/>
                </a:lnTo>
                <a:lnTo>
                  <a:pt x="3975" y="191516"/>
                </a:lnTo>
                <a:lnTo>
                  <a:pt x="66319" y="298323"/>
                </a:lnTo>
                <a:lnTo>
                  <a:pt x="82850" y="270001"/>
                </a:lnTo>
                <a:lnTo>
                  <a:pt x="52031" y="270001"/>
                </a:lnTo>
                <a:lnTo>
                  <a:pt x="52031" y="217114"/>
                </a:lnTo>
                <a:lnTo>
                  <a:pt x="28651" y="177037"/>
                </a:lnTo>
                <a:lnTo>
                  <a:pt x="24676" y="170306"/>
                </a:lnTo>
                <a:lnTo>
                  <a:pt x="15925" y="168021"/>
                </a:lnTo>
                <a:close/>
              </a:path>
              <a:path w="132715" h="298450">
                <a:moveTo>
                  <a:pt x="52031" y="217114"/>
                </a:moveTo>
                <a:lnTo>
                  <a:pt x="52031" y="270001"/>
                </a:lnTo>
                <a:lnTo>
                  <a:pt x="80606" y="270001"/>
                </a:lnTo>
                <a:lnTo>
                  <a:pt x="80606" y="262763"/>
                </a:lnTo>
                <a:lnTo>
                  <a:pt x="53975" y="262763"/>
                </a:lnTo>
                <a:lnTo>
                  <a:pt x="66319" y="241603"/>
                </a:lnTo>
                <a:lnTo>
                  <a:pt x="52031" y="217114"/>
                </a:lnTo>
                <a:close/>
              </a:path>
              <a:path w="132715" h="298450">
                <a:moveTo>
                  <a:pt x="116712" y="168021"/>
                </a:moveTo>
                <a:lnTo>
                  <a:pt x="107962" y="170306"/>
                </a:lnTo>
                <a:lnTo>
                  <a:pt x="103987" y="177037"/>
                </a:lnTo>
                <a:lnTo>
                  <a:pt x="80606" y="217114"/>
                </a:lnTo>
                <a:lnTo>
                  <a:pt x="80606" y="270001"/>
                </a:lnTo>
                <a:lnTo>
                  <a:pt x="82850" y="270001"/>
                </a:lnTo>
                <a:lnTo>
                  <a:pt x="128663" y="191516"/>
                </a:lnTo>
                <a:lnTo>
                  <a:pt x="132638" y="184657"/>
                </a:lnTo>
                <a:lnTo>
                  <a:pt x="130340" y="175894"/>
                </a:lnTo>
                <a:lnTo>
                  <a:pt x="116712" y="168021"/>
                </a:lnTo>
                <a:close/>
              </a:path>
              <a:path w="132715" h="298450">
                <a:moveTo>
                  <a:pt x="66319" y="241603"/>
                </a:moveTo>
                <a:lnTo>
                  <a:pt x="53975" y="262763"/>
                </a:lnTo>
                <a:lnTo>
                  <a:pt x="78663" y="262763"/>
                </a:lnTo>
                <a:lnTo>
                  <a:pt x="66319" y="241603"/>
                </a:lnTo>
                <a:close/>
              </a:path>
              <a:path w="132715" h="298450">
                <a:moveTo>
                  <a:pt x="80606" y="217114"/>
                </a:moveTo>
                <a:lnTo>
                  <a:pt x="66319" y="241603"/>
                </a:lnTo>
                <a:lnTo>
                  <a:pt x="78663" y="262763"/>
                </a:lnTo>
                <a:lnTo>
                  <a:pt x="80606" y="262763"/>
                </a:lnTo>
                <a:lnTo>
                  <a:pt x="80606" y="217114"/>
                </a:lnTo>
                <a:close/>
              </a:path>
              <a:path w="132715" h="298450">
                <a:moveTo>
                  <a:pt x="80606" y="0"/>
                </a:moveTo>
                <a:lnTo>
                  <a:pt x="52031" y="0"/>
                </a:lnTo>
                <a:lnTo>
                  <a:pt x="52031" y="217114"/>
                </a:lnTo>
                <a:lnTo>
                  <a:pt x="66319" y="241603"/>
                </a:lnTo>
                <a:lnTo>
                  <a:pt x="80606" y="217114"/>
                </a:lnTo>
                <a:lnTo>
                  <a:pt x="80606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53561" y="3789045"/>
            <a:ext cx="132715" cy="432434"/>
          </a:xfrm>
          <a:custGeom>
            <a:avLst/>
            <a:gdLst/>
            <a:ahLst/>
            <a:cxnLst/>
            <a:rect l="l" t="t" r="r" b="b"/>
            <a:pathLst>
              <a:path w="132714" h="432435">
                <a:moveTo>
                  <a:pt x="15875" y="301751"/>
                </a:moveTo>
                <a:lnTo>
                  <a:pt x="9143" y="305688"/>
                </a:lnTo>
                <a:lnTo>
                  <a:pt x="2286" y="309625"/>
                </a:lnTo>
                <a:lnTo>
                  <a:pt x="0" y="318388"/>
                </a:lnTo>
                <a:lnTo>
                  <a:pt x="3937" y="325246"/>
                </a:lnTo>
                <a:lnTo>
                  <a:pt x="66293" y="432053"/>
                </a:lnTo>
                <a:lnTo>
                  <a:pt x="82828" y="403732"/>
                </a:lnTo>
                <a:lnTo>
                  <a:pt x="52070" y="403732"/>
                </a:lnTo>
                <a:lnTo>
                  <a:pt x="52014" y="350809"/>
                </a:lnTo>
                <a:lnTo>
                  <a:pt x="28701" y="310768"/>
                </a:lnTo>
                <a:lnTo>
                  <a:pt x="24637" y="304037"/>
                </a:lnTo>
                <a:lnTo>
                  <a:pt x="15875" y="301751"/>
                </a:lnTo>
                <a:close/>
              </a:path>
              <a:path w="132714" h="432435">
                <a:moveTo>
                  <a:pt x="52070" y="350904"/>
                </a:moveTo>
                <a:lnTo>
                  <a:pt x="52070" y="403732"/>
                </a:lnTo>
                <a:lnTo>
                  <a:pt x="80645" y="403732"/>
                </a:lnTo>
                <a:lnTo>
                  <a:pt x="80645" y="396493"/>
                </a:lnTo>
                <a:lnTo>
                  <a:pt x="53975" y="396493"/>
                </a:lnTo>
                <a:lnTo>
                  <a:pt x="66310" y="375363"/>
                </a:lnTo>
                <a:lnTo>
                  <a:pt x="52070" y="350904"/>
                </a:lnTo>
                <a:close/>
              </a:path>
              <a:path w="132714" h="432435">
                <a:moveTo>
                  <a:pt x="116712" y="301751"/>
                </a:moveTo>
                <a:lnTo>
                  <a:pt x="107950" y="304037"/>
                </a:lnTo>
                <a:lnTo>
                  <a:pt x="80645" y="350809"/>
                </a:lnTo>
                <a:lnTo>
                  <a:pt x="80645" y="403732"/>
                </a:lnTo>
                <a:lnTo>
                  <a:pt x="82828" y="403732"/>
                </a:lnTo>
                <a:lnTo>
                  <a:pt x="128650" y="325246"/>
                </a:lnTo>
                <a:lnTo>
                  <a:pt x="132587" y="318388"/>
                </a:lnTo>
                <a:lnTo>
                  <a:pt x="130301" y="309625"/>
                </a:lnTo>
                <a:lnTo>
                  <a:pt x="123571" y="305688"/>
                </a:lnTo>
                <a:lnTo>
                  <a:pt x="116712" y="301751"/>
                </a:lnTo>
                <a:close/>
              </a:path>
              <a:path w="132714" h="432435">
                <a:moveTo>
                  <a:pt x="66310" y="375363"/>
                </a:moveTo>
                <a:lnTo>
                  <a:pt x="53975" y="396493"/>
                </a:lnTo>
                <a:lnTo>
                  <a:pt x="78612" y="396493"/>
                </a:lnTo>
                <a:lnTo>
                  <a:pt x="66310" y="375363"/>
                </a:lnTo>
                <a:close/>
              </a:path>
              <a:path w="132714" h="432435">
                <a:moveTo>
                  <a:pt x="80645" y="350809"/>
                </a:moveTo>
                <a:lnTo>
                  <a:pt x="66310" y="375363"/>
                </a:lnTo>
                <a:lnTo>
                  <a:pt x="78612" y="396493"/>
                </a:lnTo>
                <a:lnTo>
                  <a:pt x="80645" y="396493"/>
                </a:lnTo>
                <a:lnTo>
                  <a:pt x="80645" y="350809"/>
                </a:lnTo>
                <a:close/>
              </a:path>
              <a:path w="132714" h="432435">
                <a:moveTo>
                  <a:pt x="80645" y="0"/>
                </a:moveTo>
                <a:lnTo>
                  <a:pt x="52070" y="0"/>
                </a:lnTo>
                <a:lnTo>
                  <a:pt x="52070" y="350904"/>
                </a:lnTo>
                <a:lnTo>
                  <a:pt x="66310" y="375363"/>
                </a:lnTo>
                <a:lnTo>
                  <a:pt x="80589" y="350904"/>
                </a:lnTo>
                <a:lnTo>
                  <a:pt x="80645" y="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54060" y="3920490"/>
            <a:ext cx="132715" cy="300990"/>
          </a:xfrm>
          <a:custGeom>
            <a:avLst/>
            <a:gdLst/>
            <a:ahLst/>
            <a:cxnLst/>
            <a:rect l="l" t="t" r="r" b="b"/>
            <a:pathLst>
              <a:path w="132715" h="300989">
                <a:moveTo>
                  <a:pt x="15875" y="170307"/>
                </a:moveTo>
                <a:lnTo>
                  <a:pt x="9144" y="174244"/>
                </a:lnTo>
                <a:lnTo>
                  <a:pt x="2286" y="178181"/>
                </a:lnTo>
                <a:lnTo>
                  <a:pt x="0" y="186944"/>
                </a:lnTo>
                <a:lnTo>
                  <a:pt x="3937" y="193802"/>
                </a:lnTo>
                <a:lnTo>
                  <a:pt x="66294" y="300609"/>
                </a:lnTo>
                <a:lnTo>
                  <a:pt x="82828" y="272288"/>
                </a:lnTo>
                <a:lnTo>
                  <a:pt x="52070" y="272288"/>
                </a:lnTo>
                <a:lnTo>
                  <a:pt x="52014" y="219364"/>
                </a:lnTo>
                <a:lnTo>
                  <a:pt x="28702" y="179324"/>
                </a:lnTo>
                <a:lnTo>
                  <a:pt x="24638" y="172593"/>
                </a:lnTo>
                <a:lnTo>
                  <a:pt x="15875" y="170307"/>
                </a:lnTo>
                <a:close/>
              </a:path>
              <a:path w="132715" h="300989">
                <a:moveTo>
                  <a:pt x="52070" y="219459"/>
                </a:moveTo>
                <a:lnTo>
                  <a:pt x="52070" y="272288"/>
                </a:lnTo>
                <a:lnTo>
                  <a:pt x="80645" y="272288"/>
                </a:lnTo>
                <a:lnTo>
                  <a:pt x="80645" y="265049"/>
                </a:lnTo>
                <a:lnTo>
                  <a:pt x="53975" y="265049"/>
                </a:lnTo>
                <a:lnTo>
                  <a:pt x="66310" y="243918"/>
                </a:lnTo>
                <a:lnTo>
                  <a:pt x="52070" y="219459"/>
                </a:lnTo>
                <a:close/>
              </a:path>
              <a:path w="132715" h="300989">
                <a:moveTo>
                  <a:pt x="116713" y="170307"/>
                </a:moveTo>
                <a:lnTo>
                  <a:pt x="107950" y="172593"/>
                </a:lnTo>
                <a:lnTo>
                  <a:pt x="80645" y="219364"/>
                </a:lnTo>
                <a:lnTo>
                  <a:pt x="80645" y="272288"/>
                </a:lnTo>
                <a:lnTo>
                  <a:pt x="82828" y="272288"/>
                </a:lnTo>
                <a:lnTo>
                  <a:pt x="128650" y="193802"/>
                </a:lnTo>
                <a:lnTo>
                  <a:pt x="132588" y="186944"/>
                </a:lnTo>
                <a:lnTo>
                  <a:pt x="130302" y="178181"/>
                </a:lnTo>
                <a:lnTo>
                  <a:pt x="123571" y="174244"/>
                </a:lnTo>
                <a:lnTo>
                  <a:pt x="116713" y="170307"/>
                </a:lnTo>
                <a:close/>
              </a:path>
              <a:path w="132715" h="300989">
                <a:moveTo>
                  <a:pt x="66310" y="243918"/>
                </a:moveTo>
                <a:lnTo>
                  <a:pt x="53975" y="265049"/>
                </a:lnTo>
                <a:lnTo>
                  <a:pt x="78613" y="265049"/>
                </a:lnTo>
                <a:lnTo>
                  <a:pt x="66310" y="243918"/>
                </a:lnTo>
                <a:close/>
              </a:path>
              <a:path w="132715" h="300989">
                <a:moveTo>
                  <a:pt x="80645" y="219364"/>
                </a:moveTo>
                <a:lnTo>
                  <a:pt x="66310" y="243918"/>
                </a:lnTo>
                <a:lnTo>
                  <a:pt x="78613" y="265049"/>
                </a:lnTo>
                <a:lnTo>
                  <a:pt x="80645" y="265049"/>
                </a:lnTo>
                <a:lnTo>
                  <a:pt x="80645" y="219364"/>
                </a:lnTo>
                <a:close/>
              </a:path>
              <a:path w="132715" h="300989">
                <a:moveTo>
                  <a:pt x="80645" y="0"/>
                </a:moveTo>
                <a:lnTo>
                  <a:pt x="52070" y="0"/>
                </a:lnTo>
                <a:lnTo>
                  <a:pt x="52070" y="219459"/>
                </a:lnTo>
                <a:lnTo>
                  <a:pt x="66310" y="243918"/>
                </a:lnTo>
                <a:lnTo>
                  <a:pt x="80589" y="219459"/>
                </a:lnTo>
                <a:lnTo>
                  <a:pt x="80645" y="0"/>
                </a:lnTo>
                <a:close/>
              </a:path>
            </a:pathLst>
          </a:custGeom>
          <a:solidFill>
            <a:srgbClr val="99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9546" y="4235196"/>
            <a:ext cx="1152525" cy="360045"/>
          </a:xfrm>
          <a:prstGeom prst="rect">
            <a:avLst/>
          </a:prstGeom>
          <a:ln w="25400">
            <a:solidFill>
              <a:srgbClr val="FF99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90"/>
              </a:lnSpc>
            </a:pPr>
            <a:r>
              <a:rPr sz="1200" b="1" spc="-5" dirty="0">
                <a:latin typeface="Times New Roman"/>
                <a:cs typeface="Times New Roman"/>
              </a:rPr>
              <a:t>SIFILIS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PRIMARIA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1775" y="4255249"/>
            <a:ext cx="1296670" cy="393700"/>
          </a:xfrm>
          <a:prstGeom prst="rect">
            <a:avLst/>
          </a:prstGeom>
          <a:ln w="25400">
            <a:solidFill>
              <a:srgbClr val="FF99CC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40335" marR="132715" indent="236220">
              <a:lnSpc>
                <a:spcPct val="100000"/>
              </a:lnSpc>
              <a:spcBef>
                <a:spcPts val="80"/>
              </a:spcBef>
            </a:pPr>
            <a:r>
              <a:rPr sz="1200" b="1" spc="-5" dirty="0">
                <a:latin typeface="Times New Roman"/>
                <a:cs typeface="Times New Roman"/>
              </a:rPr>
              <a:t>SIFILIS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r>
              <a:rPr sz="1200" b="1" spc="-5" dirty="0">
                <a:latin typeface="Times New Roman"/>
                <a:cs typeface="Times New Roman"/>
              </a:rPr>
              <a:t>C</a:t>
            </a:r>
            <a:r>
              <a:rPr sz="1200" b="1" spc="-10" dirty="0">
                <a:latin typeface="Times New Roman"/>
                <a:cs typeface="Times New Roman"/>
              </a:rPr>
              <a:t>U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10" dirty="0">
                <a:latin typeface="Times New Roman"/>
                <a:cs typeface="Times New Roman"/>
              </a:rPr>
              <a:t>D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64323" y="4231894"/>
            <a:ext cx="1512570" cy="432434"/>
          </a:xfrm>
          <a:prstGeom prst="rect">
            <a:avLst/>
          </a:prstGeom>
          <a:ln w="25400">
            <a:solidFill>
              <a:srgbClr val="9966FF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20675" marR="311150" indent="164465">
              <a:lnSpc>
                <a:spcPct val="100000"/>
              </a:lnSpc>
              <a:spcBef>
                <a:spcPts val="229"/>
              </a:spcBef>
            </a:pPr>
            <a:r>
              <a:rPr sz="1200" b="1" spc="-5" dirty="0">
                <a:latin typeface="Times New Roman"/>
                <a:cs typeface="Times New Roman"/>
              </a:rPr>
              <a:t>SIFILIS </a:t>
            </a:r>
            <a:r>
              <a:rPr sz="1200" b="1" dirty="0">
                <a:latin typeface="Times New Roman"/>
                <a:cs typeface="Times New Roman"/>
              </a:rPr>
              <a:t> TE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r>
              <a:rPr sz="1200" b="1" spc="-10" dirty="0">
                <a:latin typeface="Times New Roman"/>
                <a:cs typeface="Times New Roman"/>
              </a:rPr>
              <a:t>C</a:t>
            </a:r>
            <a:r>
              <a:rPr sz="1200" b="1" spc="-5" dirty="0">
                <a:latin typeface="Times New Roman"/>
                <a:cs typeface="Times New Roman"/>
              </a:rPr>
              <a:t>IA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4363" y="2689351"/>
            <a:ext cx="476884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Times New Roman"/>
                <a:cs typeface="Times New Roman"/>
              </a:rPr>
              <a:t>10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90 </a:t>
            </a:r>
            <a:r>
              <a:rPr sz="1100" b="1" spc="-2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DIAS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36369" y="2694254"/>
            <a:ext cx="81406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Times New Roman"/>
                <a:cs typeface="Times New Roman"/>
              </a:rPr>
              <a:t>6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SEMANAS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54658" y="2862199"/>
            <a:ext cx="7753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Times New Roman"/>
                <a:cs typeface="Times New Roman"/>
              </a:rPr>
              <a:t>A</a:t>
            </a:r>
            <a:r>
              <a:rPr sz="1100" b="1" spc="2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6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MESES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703317" y="2779648"/>
            <a:ext cx="2042160" cy="385445"/>
            <a:chOff x="4703317" y="2779648"/>
            <a:chExt cx="2042160" cy="385445"/>
          </a:xfrm>
        </p:grpSpPr>
        <p:sp>
          <p:nvSpPr>
            <p:cNvPr id="35" name="object 35"/>
            <p:cNvSpPr/>
            <p:nvPr/>
          </p:nvSpPr>
          <p:spPr>
            <a:xfrm>
              <a:off x="4716017" y="2792348"/>
              <a:ext cx="2016760" cy="360045"/>
            </a:xfrm>
            <a:custGeom>
              <a:avLst/>
              <a:gdLst/>
              <a:ahLst/>
              <a:cxnLst/>
              <a:rect l="l" t="t" r="r" b="b"/>
              <a:pathLst>
                <a:path w="2016759" h="360044">
                  <a:moveTo>
                    <a:pt x="2016251" y="0"/>
                  </a:moveTo>
                  <a:lnTo>
                    <a:pt x="0" y="0"/>
                  </a:lnTo>
                  <a:lnTo>
                    <a:pt x="0" y="360045"/>
                  </a:lnTo>
                  <a:lnTo>
                    <a:pt x="2016251" y="360045"/>
                  </a:lnTo>
                  <a:lnTo>
                    <a:pt x="2016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16017" y="2792348"/>
              <a:ext cx="2016760" cy="360045"/>
            </a:xfrm>
            <a:custGeom>
              <a:avLst/>
              <a:gdLst/>
              <a:ahLst/>
              <a:cxnLst/>
              <a:rect l="l" t="t" r="r" b="b"/>
              <a:pathLst>
                <a:path w="2016759" h="360044">
                  <a:moveTo>
                    <a:pt x="0" y="360045"/>
                  </a:moveTo>
                  <a:lnTo>
                    <a:pt x="2016251" y="360045"/>
                  </a:lnTo>
                  <a:lnTo>
                    <a:pt x="2016251" y="0"/>
                  </a:lnTo>
                  <a:lnTo>
                    <a:pt x="0" y="0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486780" y="2788157"/>
            <a:ext cx="476884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" marR="5080" indent="-304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Times New Roman"/>
                <a:cs typeface="Times New Roman"/>
              </a:rPr>
              <a:t>10</a:t>
            </a:r>
            <a:r>
              <a:rPr sz="1100" b="1" spc="-4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30 </a:t>
            </a:r>
            <a:r>
              <a:rPr sz="1100" b="1" spc="-26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AÑOS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345946" y="1904110"/>
            <a:ext cx="3239135" cy="457834"/>
            <a:chOff x="1345946" y="1904110"/>
            <a:chExt cx="3239135" cy="457834"/>
          </a:xfrm>
        </p:grpSpPr>
        <p:sp>
          <p:nvSpPr>
            <p:cNvPr id="39" name="object 39"/>
            <p:cNvSpPr/>
            <p:nvPr/>
          </p:nvSpPr>
          <p:spPr>
            <a:xfrm>
              <a:off x="1345946" y="1975306"/>
              <a:ext cx="1296670" cy="171450"/>
            </a:xfrm>
            <a:custGeom>
              <a:avLst/>
              <a:gdLst/>
              <a:ahLst/>
              <a:cxnLst/>
              <a:rect l="l" t="t" r="r" b="b"/>
              <a:pathLst>
                <a:path w="1296670" h="171450">
                  <a:moveTo>
                    <a:pt x="1220597" y="85586"/>
                  </a:moveTo>
                  <a:lnTo>
                    <a:pt x="1134491" y="135814"/>
                  </a:lnTo>
                  <a:lnTo>
                    <a:pt x="1128883" y="140793"/>
                  </a:lnTo>
                  <a:lnTo>
                    <a:pt x="1125728" y="147355"/>
                  </a:lnTo>
                  <a:lnTo>
                    <a:pt x="1125239" y="154656"/>
                  </a:lnTo>
                  <a:lnTo>
                    <a:pt x="1127633" y="161849"/>
                  </a:lnTo>
                  <a:lnTo>
                    <a:pt x="1132685" y="167457"/>
                  </a:lnTo>
                  <a:lnTo>
                    <a:pt x="1139285" y="170612"/>
                  </a:lnTo>
                  <a:lnTo>
                    <a:pt x="1146599" y="171100"/>
                  </a:lnTo>
                  <a:lnTo>
                    <a:pt x="1153795" y="168707"/>
                  </a:lnTo>
                  <a:lnTo>
                    <a:pt x="1263656" y="104572"/>
                  </a:lnTo>
                  <a:lnTo>
                    <a:pt x="1258442" y="104572"/>
                  </a:lnTo>
                  <a:lnTo>
                    <a:pt x="1258442" y="102032"/>
                  </a:lnTo>
                  <a:lnTo>
                    <a:pt x="1248791" y="102032"/>
                  </a:lnTo>
                  <a:lnTo>
                    <a:pt x="1220597" y="85586"/>
                  </a:lnTo>
                  <a:close/>
                </a:path>
                <a:path w="1296670" h="171450">
                  <a:moveTo>
                    <a:pt x="1187830" y="66472"/>
                  </a:moveTo>
                  <a:lnTo>
                    <a:pt x="0" y="66472"/>
                  </a:lnTo>
                  <a:lnTo>
                    <a:pt x="0" y="104572"/>
                  </a:lnTo>
                  <a:lnTo>
                    <a:pt x="1188048" y="104572"/>
                  </a:lnTo>
                  <a:lnTo>
                    <a:pt x="1220597" y="85586"/>
                  </a:lnTo>
                  <a:lnTo>
                    <a:pt x="1187830" y="66472"/>
                  </a:lnTo>
                  <a:close/>
                </a:path>
                <a:path w="1296670" h="171450">
                  <a:moveTo>
                    <a:pt x="1263606" y="66472"/>
                  </a:moveTo>
                  <a:lnTo>
                    <a:pt x="1258442" y="66472"/>
                  </a:lnTo>
                  <a:lnTo>
                    <a:pt x="1258442" y="104572"/>
                  </a:lnTo>
                  <a:lnTo>
                    <a:pt x="1263656" y="104572"/>
                  </a:lnTo>
                  <a:lnTo>
                    <a:pt x="1296289" y="85522"/>
                  </a:lnTo>
                  <a:lnTo>
                    <a:pt x="1263606" y="66472"/>
                  </a:lnTo>
                  <a:close/>
                </a:path>
                <a:path w="1296670" h="171450">
                  <a:moveTo>
                    <a:pt x="1248791" y="69139"/>
                  </a:moveTo>
                  <a:lnTo>
                    <a:pt x="1220597" y="85586"/>
                  </a:lnTo>
                  <a:lnTo>
                    <a:pt x="1248791" y="102032"/>
                  </a:lnTo>
                  <a:lnTo>
                    <a:pt x="1248791" y="69139"/>
                  </a:lnTo>
                  <a:close/>
                </a:path>
                <a:path w="1296670" h="171450">
                  <a:moveTo>
                    <a:pt x="1258442" y="69139"/>
                  </a:moveTo>
                  <a:lnTo>
                    <a:pt x="1248791" y="69139"/>
                  </a:lnTo>
                  <a:lnTo>
                    <a:pt x="1248791" y="102032"/>
                  </a:lnTo>
                  <a:lnTo>
                    <a:pt x="1258442" y="102032"/>
                  </a:lnTo>
                  <a:lnTo>
                    <a:pt x="1258442" y="69139"/>
                  </a:lnTo>
                  <a:close/>
                </a:path>
                <a:path w="1296670" h="171450">
                  <a:moveTo>
                    <a:pt x="1146599" y="0"/>
                  </a:moveTo>
                  <a:lnTo>
                    <a:pt x="1139285" y="464"/>
                  </a:lnTo>
                  <a:lnTo>
                    <a:pt x="1132685" y="3643"/>
                  </a:lnTo>
                  <a:lnTo>
                    <a:pt x="1127633" y="9322"/>
                  </a:lnTo>
                  <a:lnTo>
                    <a:pt x="1125239" y="16444"/>
                  </a:lnTo>
                  <a:lnTo>
                    <a:pt x="1125728" y="23721"/>
                  </a:lnTo>
                  <a:lnTo>
                    <a:pt x="1128883" y="30307"/>
                  </a:lnTo>
                  <a:lnTo>
                    <a:pt x="1134491" y="35357"/>
                  </a:lnTo>
                  <a:lnTo>
                    <a:pt x="1220597" y="85586"/>
                  </a:lnTo>
                  <a:lnTo>
                    <a:pt x="1248791" y="69139"/>
                  </a:lnTo>
                  <a:lnTo>
                    <a:pt x="1258442" y="69139"/>
                  </a:lnTo>
                  <a:lnTo>
                    <a:pt x="1258442" y="66472"/>
                  </a:lnTo>
                  <a:lnTo>
                    <a:pt x="1263606" y="66472"/>
                  </a:lnTo>
                  <a:lnTo>
                    <a:pt x="1153795" y="2464"/>
                  </a:lnTo>
                  <a:lnTo>
                    <a:pt x="11465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42108" y="1916810"/>
              <a:ext cx="1930400" cy="432434"/>
            </a:xfrm>
            <a:custGeom>
              <a:avLst/>
              <a:gdLst/>
              <a:ahLst/>
              <a:cxnLst/>
              <a:rect l="l" t="t" r="r" b="b"/>
              <a:pathLst>
                <a:path w="1930400" h="432435">
                  <a:moveTo>
                    <a:pt x="1929892" y="0"/>
                  </a:moveTo>
                  <a:lnTo>
                    <a:pt x="0" y="0"/>
                  </a:lnTo>
                  <a:lnTo>
                    <a:pt x="0" y="432053"/>
                  </a:lnTo>
                  <a:lnTo>
                    <a:pt x="1929892" y="432053"/>
                  </a:lnTo>
                  <a:lnTo>
                    <a:pt x="1929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42108" y="1916810"/>
              <a:ext cx="1930400" cy="432434"/>
            </a:xfrm>
            <a:custGeom>
              <a:avLst/>
              <a:gdLst/>
              <a:ahLst/>
              <a:cxnLst/>
              <a:rect l="l" t="t" r="r" b="b"/>
              <a:pathLst>
                <a:path w="1930400" h="432435">
                  <a:moveTo>
                    <a:pt x="0" y="432053"/>
                  </a:moveTo>
                  <a:lnTo>
                    <a:pt x="1929892" y="432053"/>
                  </a:lnTo>
                  <a:lnTo>
                    <a:pt x="1929892" y="0"/>
                  </a:lnTo>
                  <a:lnTo>
                    <a:pt x="0" y="0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747517" y="1933194"/>
            <a:ext cx="17202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95" dirty="0">
                <a:latin typeface="Times New Roman"/>
                <a:cs typeface="Times New Roman"/>
              </a:rPr>
              <a:t>A</a:t>
            </a:r>
            <a:r>
              <a:rPr sz="1200" b="1" dirty="0">
                <a:latin typeface="Times New Roman"/>
                <a:cs typeface="Times New Roman"/>
              </a:rPr>
              <a:t>TE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10" dirty="0">
                <a:latin typeface="Times New Roman"/>
                <a:cs typeface="Times New Roman"/>
              </a:rPr>
              <a:t>C</a:t>
            </a:r>
            <a:r>
              <a:rPr sz="1200" b="1" spc="-5" dirty="0">
                <a:latin typeface="Times New Roman"/>
                <a:cs typeface="Times New Roman"/>
              </a:rPr>
              <a:t>IA</a:t>
            </a:r>
            <a:r>
              <a:rPr sz="1200" b="1" spc="-1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TE</a:t>
            </a:r>
            <a:r>
              <a:rPr sz="1200" b="1" spc="-5" dirty="0">
                <a:latin typeface="Times New Roman"/>
                <a:cs typeface="Times New Roman"/>
              </a:rPr>
              <a:t>M</a:t>
            </a:r>
            <a:r>
              <a:rPr sz="1200" b="1" spc="-15" dirty="0">
                <a:latin typeface="Times New Roman"/>
                <a:cs typeface="Times New Roman"/>
              </a:rPr>
              <a:t>P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r>
              <a:rPr sz="1200" b="1" spc="-10" dirty="0">
                <a:latin typeface="Times New Roman"/>
                <a:cs typeface="Times New Roman"/>
              </a:rPr>
              <a:t>A</a:t>
            </a:r>
            <a:r>
              <a:rPr sz="1200" b="1" spc="-5" dirty="0">
                <a:latin typeface="Times New Roman"/>
                <a:cs typeface="Times New Roman"/>
              </a:rPr>
              <a:t>NA  HAS</a:t>
            </a:r>
            <a:r>
              <a:rPr sz="1200" b="1" spc="-85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9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10" dirty="0">
                <a:latin typeface="Times New Roman"/>
                <a:cs typeface="Times New Roman"/>
              </a:rPr>
              <a:t>Ñ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326896" y="1904110"/>
            <a:ext cx="6594475" cy="320040"/>
            <a:chOff x="1326896" y="1904110"/>
            <a:chExt cx="6594475" cy="320040"/>
          </a:xfrm>
        </p:grpSpPr>
        <p:sp>
          <p:nvSpPr>
            <p:cNvPr id="44" name="object 44"/>
            <p:cNvSpPr/>
            <p:nvPr/>
          </p:nvSpPr>
          <p:spPr>
            <a:xfrm>
              <a:off x="1345946" y="2060828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4">
                  <a:moveTo>
                    <a:pt x="0" y="0"/>
                  </a:moveTo>
                  <a:lnTo>
                    <a:pt x="0" y="144018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72000" y="1975306"/>
              <a:ext cx="1656714" cy="171450"/>
            </a:xfrm>
            <a:custGeom>
              <a:avLst/>
              <a:gdLst/>
              <a:ahLst/>
              <a:cxnLst/>
              <a:rect l="l" t="t" r="r" b="b"/>
              <a:pathLst>
                <a:path w="1656714" h="171450">
                  <a:moveTo>
                    <a:pt x="1580642" y="85586"/>
                  </a:moveTo>
                  <a:lnTo>
                    <a:pt x="1494536" y="135814"/>
                  </a:lnTo>
                  <a:lnTo>
                    <a:pt x="1488910" y="140793"/>
                  </a:lnTo>
                  <a:lnTo>
                    <a:pt x="1485725" y="147355"/>
                  </a:lnTo>
                  <a:lnTo>
                    <a:pt x="1485231" y="154656"/>
                  </a:lnTo>
                  <a:lnTo>
                    <a:pt x="1487677" y="161849"/>
                  </a:lnTo>
                  <a:lnTo>
                    <a:pt x="1492728" y="167457"/>
                  </a:lnTo>
                  <a:lnTo>
                    <a:pt x="1499314" y="170612"/>
                  </a:lnTo>
                  <a:lnTo>
                    <a:pt x="1506591" y="171100"/>
                  </a:lnTo>
                  <a:lnTo>
                    <a:pt x="1513713" y="168707"/>
                  </a:lnTo>
                  <a:lnTo>
                    <a:pt x="1623574" y="104572"/>
                  </a:lnTo>
                  <a:lnTo>
                    <a:pt x="1618488" y="104572"/>
                  </a:lnTo>
                  <a:lnTo>
                    <a:pt x="1618488" y="102032"/>
                  </a:lnTo>
                  <a:lnTo>
                    <a:pt x="1608836" y="102032"/>
                  </a:lnTo>
                  <a:lnTo>
                    <a:pt x="1580642" y="85586"/>
                  </a:lnTo>
                  <a:close/>
                </a:path>
                <a:path w="1656714" h="171450">
                  <a:moveTo>
                    <a:pt x="1547876" y="66472"/>
                  </a:moveTo>
                  <a:lnTo>
                    <a:pt x="0" y="66472"/>
                  </a:lnTo>
                  <a:lnTo>
                    <a:pt x="0" y="104572"/>
                  </a:lnTo>
                  <a:lnTo>
                    <a:pt x="1548093" y="104572"/>
                  </a:lnTo>
                  <a:lnTo>
                    <a:pt x="1580642" y="85586"/>
                  </a:lnTo>
                  <a:lnTo>
                    <a:pt x="1547876" y="66472"/>
                  </a:lnTo>
                  <a:close/>
                </a:path>
                <a:path w="1656714" h="171450">
                  <a:moveTo>
                    <a:pt x="1623524" y="66472"/>
                  </a:moveTo>
                  <a:lnTo>
                    <a:pt x="1618488" y="66472"/>
                  </a:lnTo>
                  <a:lnTo>
                    <a:pt x="1618488" y="104572"/>
                  </a:lnTo>
                  <a:lnTo>
                    <a:pt x="1623574" y="104572"/>
                  </a:lnTo>
                  <a:lnTo>
                    <a:pt x="1656207" y="85522"/>
                  </a:lnTo>
                  <a:lnTo>
                    <a:pt x="1623524" y="66472"/>
                  </a:lnTo>
                  <a:close/>
                </a:path>
                <a:path w="1656714" h="171450">
                  <a:moveTo>
                    <a:pt x="1608836" y="69139"/>
                  </a:moveTo>
                  <a:lnTo>
                    <a:pt x="1580642" y="85586"/>
                  </a:lnTo>
                  <a:lnTo>
                    <a:pt x="1608836" y="102032"/>
                  </a:lnTo>
                  <a:lnTo>
                    <a:pt x="1608836" y="69139"/>
                  </a:lnTo>
                  <a:close/>
                </a:path>
                <a:path w="1656714" h="171450">
                  <a:moveTo>
                    <a:pt x="1618488" y="69139"/>
                  </a:moveTo>
                  <a:lnTo>
                    <a:pt x="1608836" y="69139"/>
                  </a:lnTo>
                  <a:lnTo>
                    <a:pt x="1608836" y="102032"/>
                  </a:lnTo>
                  <a:lnTo>
                    <a:pt x="1618488" y="102032"/>
                  </a:lnTo>
                  <a:lnTo>
                    <a:pt x="1618488" y="69139"/>
                  </a:lnTo>
                  <a:close/>
                </a:path>
                <a:path w="1656714" h="171450">
                  <a:moveTo>
                    <a:pt x="1506591" y="0"/>
                  </a:moveTo>
                  <a:lnTo>
                    <a:pt x="1499314" y="464"/>
                  </a:lnTo>
                  <a:lnTo>
                    <a:pt x="1492728" y="3643"/>
                  </a:lnTo>
                  <a:lnTo>
                    <a:pt x="1487677" y="9322"/>
                  </a:lnTo>
                  <a:lnTo>
                    <a:pt x="1485231" y="16444"/>
                  </a:lnTo>
                  <a:lnTo>
                    <a:pt x="1485725" y="23721"/>
                  </a:lnTo>
                  <a:lnTo>
                    <a:pt x="1488910" y="30307"/>
                  </a:lnTo>
                  <a:lnTo>
                    <a:pt x="1494536" y="35357"/>
                  </a:lnTo>
                  <a:lnTo>
                    <a:pt x="1580642" y="85586"/>
                  </a:lnTo>
                  <a:lnTo>
                    <a:pt x="1608836" y="69139"/>
                  </a:lnTo>
                  <a:lnTo>
                    <a:pt x="1618488" y="69139"/>
                  </a:lnTo>
                  <a:lnTo>
                    <a:pt x="1618488" y="66472"/>
                  </a:lnTo>
                  <a:lnTo>
                    <a:pt x="1623524" y="66472"/>
                  </a:lnTo>
                  <a:lnTo>
                    <a:pt x="1513713" y="2464"/>
                  </a:lnTo>
                  <a:lnTo>
                    <a:pt x="150659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28206" y="1916810"/>
              <a:ext cx="1680210" cy="216535"/>
            </a:xfrm>
            <a:custGeom>
              <a:avLst/>
              <a:gdLst/>
              <a:ahLst/>
              <a:cxnLst/>
              <a:rect l="l" t="t" r="r" b="b"/>
              <a:pathLst>
                <a:path w="1680209" h="216535">
                  <a:moveTo>
                    <a:pt x="0" y="216026"/>
                  </a:moveTo>
                  <a:lnTo>
                    <a:pt x="1680210" y="216026"/>
                  </a:lnTo>
                  <a:lnTo>
                    <a:pt x="1680210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353683" y="1916684"/>
            <a:ext cx="1432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L</a:t>
            </a:r>
            <a:r>
              <a:rPr sz="1200" b="1" spc="-95" dirty="0">
                <a:latin typeface="Times New Roman"/>
                <a:cs typeface="Times New Roman"/>
              </a:rPr>
              <a:t>A</a:t>
            </a:r>
            <a:r>
              <a:rPr sz="1200" b="1" dirty="0">
                <a:latin typeface="Times New Roman"/>
                <a:cs typeface="Times New Roman"/>
              </a:rPr>
              <a:t>TE</a:t>
            </a:r>
            <a:r>
              <a:rPr sz="1200" b="1" spc="-5" dirty="0">
                <a:latin typeface="Times New Roman"/>
                <a:cs typeface="Times New Roman"/>
              </a:rPr>
              <a:t>N</a:t>
            </a:r>
            <a:r>
              <a:rPr sz="1200" b="1" spc="-10" dirty="0">
                <a:latin typeface="Times New Roman"/>
                <a:cs typeface="Times New Roman"/>
              </a:rPr>
              <a:t>C</a:t>
            </a:r>
            <a:r>
              <a:rPr sz="1200" b="1" spc="-5" dirty="0">
                <a:latin typeface="Times New Roman"/>
                <a:cs typeface="Times New Roman"/>
              </a:rPr>
              <a:t>IA</a:t>
            </a:r>
            <a:r>
              <a:rPr sz="1200" b="1" spc="-125" dirty="0">
                <a:latin typeface="Times New Roman"/>
                <a:cs typeface="Times New Roman"/>
              </a:rPr>
              <a:t> </a:t>
            </a:r>
            <a:r>
              <a:rPr sz="1200" b="1" spc="-85" dirty="0">
                <a:latin typeface="Times New Roman"/>
                <a:cs typeface="Times New Roman"/>
              </a:rPr>
              <a:t>T</a:t>
            </a:r>
            <a:r>
              <a:rPr sz="1200" b="1" spc="-5" dirty="0">
                <a:latin typeface="Times New Roman"/>
                <a:cs typeface="Times New Roman"/>
              </a:rPr>
              <a:t>A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DIA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920355" y="1939256"/>
            <a:ext cx="828675" cy="171450"/>
          </a:xfrm>
          <a:custGeom>
            <a:avLst/>
            <a:gdLst/>
            <a:ahLst/>
            <a:cxnLst/>
            <a:rect l="l" t="t" r="r" b="b"/>
            <a:pathLst>
              <a:path w="828675" h="171450">
                <a:moveTo>
                  <a:pt x="752601" y="85568"/>
                </a:moveTo>
                <a:lnTo>
                  <a:pt x="666496" y="135796"/>
                </a:lnTo>
                <a:lnTo>
                  <a:pt x="660816" y="140846"/>
                </a:lnTo>
                <a:lnTo>
                  <a:pt x="657637" y="147433"/>
                </a:lnTo>
                <a:lnTo>
                  <a:pt x="657173" y="154709"/>
                </a:lnTo>
                <a:lnTo>
                  <a:pt x="659638" y="161831"/>
                </a:lnTo>
                <a:lnTo>
                  <a:pt x="664688" y="167511"/>
                </a:lnTo>
                <a:lnTo>
                  <a:pt x="671274" y="170689"/>
                </a:lnTo>
                <a:lnTo>
                  <a:pt x="678551" y="171154"/>
                </a:lnTo>
                <a:lnTo>
                  <a:pt x="685673" y="168689"/>
                </a:lnTo>
                <a:lnTo>
                  <a:pt x="795484" y="104681"/>
                </a:lnTo>
                <a:lnTo>
                  <a:pt x="790448" y="104681"/>
                </a:lnTo>
                <a:lnTo>
                  <a:pt x="790448" y="102014"/>
                </a:lnTo>
                <a:lnTo>
                  <a:pt x="780796" y="102014"/>
                </a:lnTo>
                <a:lnTo>
                  <a:pt x="752601" y="85568"/>
                </a:lnTo>
                <a:close/>
              </a:path>
              <a:path w="828675" h="171450">
                <a:moveTo>
                  <a:pt x="720053" y="66581"/>
                </a:moveTo>
                <a:lnTo>
                  <a:pt x="0" y="66581"/>
                </a:lnTo>
                <a:lnTo>
                  <a:pt x="0" y="104681"/>
                </a:lnTo>
                <a:lnTo>
                  <a:pt x="719835" y="104681"/>
                </a:lnTo>
                <a:lnTo>
                  <a:pt x="752601" y="85568"/>
                </a:lnTo>
                <a:lnTo>
                  <a:pt x="720053" y="66581"/>
                </a:lnTo>
                <a:close/>
              </a:path>
              <a:path w="828675" h="171450">
                <a:moveTo>
                  <a:pt x="795534" y="66581"/>
                </a:moveTo>
                <a:lnTo>
                  <a:pt x="790448" y="66581"/>
                </a:lnTo>
                <a:lnTo>
                  <a:pt x="790448" y="104681"/>
                </a:lnTo>
                <a:lnTo>
                  <a:pt x="795484" y="104681"/>
                </a:lnTo>
                <a:lnTo>
                  <a:pt x="828167" y="85631"/>
                </a:lnTo>
                <a:lnTo>
                  <a:pt x="795534" y="66581"/>
                </a:lnTo>
                <a:close/>
              </a:path>
              <a:path w="828675" h="171450">
                <a:moveTo>
                  <a:pt x="780796" y="69121"/>
                </a:moveTo>
                <a:lnTo>
                  <a:pt x="752601" y="85568"/>
                </a:lnTo>
                <a:lnTo>
                  <a:pt x="780796" y="102014"/>
                </a:lnTo>
                <a:lnTo>
                  <a:pt x="780796" y="69121"/>
                </a:lnTo>
                <a:close/>
              </a:path>
              <a:path w="828675" h="171450">
                <a:moveTo>
                  <a:pt x="790448" y="69121"/>
                </a:moveTo>
                <a:lnTo>
                  <a:pt x="780796" y="69121"/>
                </a:lnTo>
                <a:lnTo>
                  <a:pt x="780796" y="102014"/>
                </a:lnTo>
                <a:lnTo>
                  <a:pt x="790448" y="102014"/>
                </a:lnTo>
                <a:lnTo>
                  <a:pt x="790448" y="69121"/>
                </a:lnTo>
                <a:close/>
              </a:path>
              <a:path w="828675" h="171450">
                <a:moveTo>
                  <a:pt x="678551" y="0"/>
                </a:moveTo>
                <a:lnTo>
                  <a:pt x="671274" y="494"/>
                </a:lnTo>
                <a:lnTo>
                  <a:pt x="664688" y="3679"/>
                </a:lnTo>
                <a:lnTo>
                  <a:pt x="659638" y="9304"/>
                </a:lnTo>
                <a:lnTo>
                  <a:pt x="657173" y="16480"/>
                </a:lnTo>
                <a:lnTo>
                  <a:pt x="657637" y="23750"/>
                </a:lnTo>
                <a:lnTo>
                  <a:pt x="660816" y="30307"/>
                </a:lnTo>
                <a:lnTo>
                  <a:pt x="666496" y="35339"/>
                </a:lnTo>
                <a:lnTo>
                  <a:pt x="752601" y="85568"/>
                </a:lnTo>
                <a:lnTo>
                  <a:pt x="780796" y="69121"/>
                </a:lnTo>
                <a:lnTo>
                  <a:pt x="790448" y="69121"/>
                </a:lnTo>
                <a:lnTo>
                  <a:pt x="790448" y="66581"/>
                </a:lnTo>
                <a:lnTo>
                  <a:pt x="795534" y="66581"/>
                </a:lnTo>
                <a:lnTo>
                  <a:pt x="685673" y="2446"/>
                </a:lnTo>
                <a:lnTo>
                  <a:pt x="67855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022975" y="4966207"/>
            <a:ext cx="28575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69850" indent="-1816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50825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45%: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SEROLOGIAS</a:t>
            </a:r>
            <a:r>
              <a:rPr sz="1200" b="1" spc="-20" dirty="0">
                <a:latin typeface="Times New Roman"/>
                <a:cs typeface="Times New Roman"/>
              </a:rPr>
              <a:t> POSITIVAS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SIN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MANIFESTACIONES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CLÍNICAS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</a:t>
            </a:r>
            <a:endParaRPr sz="1200">
              <a:latin typeface="Times New Roman"/>
              <a:cs typeface="Times New Roman"/>
            </a:endParaRPr>
          </a:p>
          <a:p>
            <a:pPr marL="97155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ENFERMEDAD</a:t>
            </a:r>
            <a:endParaRPr sz="1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30%: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MANIFESTACIONES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CLÍNICAS</a:t>
            </a:r>
            <a:endParaRPr sz="1200">
              <a:latin typeface="Times New Roman"/>
              <a:cs typeface="Times New Roman"/>
            </a:endParaRPr>
          </a:p>
          <a:p>
            <a:pPr marL="8128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(LÚES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TERCIARIA)</a:t>
            </a:r>
            <a:endParaRPr sz="1200">
              <a:latin typeface="Times New Roman"/>
              <a:cs typeface="Times New Roman"/>
            </a:endParaRPr>
          </a:p>
          <a:p>
            <a:pPr marL="213995" marR="33020" indent="-213995">
              <a:lnSpc>
                <a:spcPct val="100000"/>
              </a:lnSpc>
              <a:buFont typeface="Arial MT"/>
              <a:buChar char="•"/>
              <a:tabLst>
                <a:tab pos="213995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25%: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SEROLOGIAS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30" dirty="0">
                <a:latin typeface="Times New Roman"/>
                <a:cs typeface="Times New Roman"/>
              </a:rPr>
              <a:t>NEGATIVAS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SIN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MANIFESTACIONES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CLÍNICAS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</a:t>
            </a:r>
            <a:endParaRPr sz="1200">
              <a:latin typeface="Times New Roman"/>
              <a:cs typeface="Times New Roman"/>
            </a:endParaRPr>
          </a:p>
          <a:p>
            <a:pPr marL="97155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ENFERMEDAD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7838" y="4724400"/>
            <a:ext cx="132460" cy="2167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373" y="640207"/>
            <a:ext cx="5461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</a:t>
            </a:r>
            <a:r>
              <a:rPr dirty="0"/>
              <a:t>repone</a:t>
            </a:r>
            <a:r>
              <a:rPr spc="5" dirty="0"/>
              <a:t>m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pal</a:t>
            </a:r>
            <a:r>
              <a:rPr spc="5" dirty="0"/>
              <a:t>l</a:t>
            </a:r>
            <a:r>
              <a:rPr dirty="0"/>
              <a:t>idu</a:t>
            </a:r>
            <a:r>
              <a:rPr spc="10" dirty="0"/>
              <a:t>m</a:t>
            </a:r>
            <a:r>
              <a:rPr dirty="0"/>
              <a:t>:</a:t>
            </a:r>
            <a:r>
              <a:rPr spc="-35" dirty="0"/>
              <a:t> </a:t>
            </a:r>
            <a:r>
              <a:rPr i="0" dirty="0">
                <a:latin typeface="Times New Roman"/>
                <a:cs typeface="Times New Roman"/>
              </a:rPr>
              <a:t>E</a:t>
            </a:r>
            <a:r>
              <a:rPr i="0" spc="-190" dirty="0">
                <a:latin typeface="Times New Roman"/>
                <a:cs typeface="Times New Roman"/>
              </a:rPr>
              <a:t>T</a:t>
            </a:r>
            <a:r>
              <a:rPr i="0" spc="-5" dirty="0">
                <a:latin typeface="Times New Roman"/>
                <a:cs typeface="Times New Roman"/>
              </a:rPr>
              <a:t>A</a:t>
            </a:r>
            <a:r>
              <a:rPr i="0" spc="-190" dirty="0">
                <a:latin typeface="Times New Roman"/>
                <a:cs typeface="Times New Roman"/>
              </a:rPr>
              <a:t>P</a:t>
            </a:r>
            <a:r>
              <a:rPr i="0" spc="-5" dirty="0">
                <a:latin typeface="Times New Roman"/>
                <a:cs typeface="Times New Roman"/>
              </a:rPr>
              <a:t>A</a:t>
            </a:r>
            <a:r>
              <a:rPr i="0" spc="-105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PRIM</a:t>
            </a:r>
            <a:r>
              <a:rPr i="0" spc="-15" dirty="0">
                <a:latin typeface="Times New Roman"/>
                <a:cs typeface="Times New Roman"/>
              </a:rPr>
              <a:t>A</a:t>
            </a:r>
            <a:r>
              <a:rPr i="0" spc="-5" dirty="0">
                <a:latin typeface="Times New Roman"/>
                <a:cs typeface="Times New Roman"/>
              </a:rPr>
              <a:t>RIA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4504" y="1700783"/>
            <a:ext cx="5764530" cy="3843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188" y="632586"/>
            <a:ext cx="6120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T</a:t>
            </a:r>
            <a:r>
              <a:rPr dirty="0"/>
              <a:t>repone</a:t>
            </a:r>
            <a:r>
              <a:rPr spc="5" dirty="0"/>
              <a:t>m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pal</a:t>
            </a:r>
            <a:r>
              <a:rPr spc="5" dirty="0"/>
              <a:t>l</a:t>
            </a:r>
            <a:r>
              <a:rPr dirty="0"/>
              <a:t>idu</a:t>
            </a:r>
            <a:r>
              <a:rPr spc="10" dirty="0"/>
              <a:t>m</a:t>
            </a:r>
            <a:r>
              <a:rPr dirty="0"/>
              <a:t>:</a:t>
            </a:r>
            <a:r>
              <a:rPr spc="-35" dirty="0"/>
              <a:t> </a:t>
            </a:r>
            <a:r>
              <a:rPr i="0" dirty="0">
                <a:latin typeface="Times New Roman"/>
                <a:cs typeface="Times New Roman"/>
              </a:rPr>
              <a:t>E</a:t>
            </a:r>
            <a:r>
              <a:rPr i="0" spc="-190" dirty="0">
                <a:latin typeface="Times New Roman"/>
                <a:cs typeface="Times New Roman"/>
              </a:rPr>
              <a:t>T</a:t>
            </a:r>
            <a:r>
              <a:rPr i="0" spc="-5" dirty="0">
                <a:latin typeface="Times New Roman"/>
                <a:cs typeface="Times New Roman"/>
              </a:rPr>
              <a:t>A</a:t>
            </a:r>
            <a:r>
              <a:rPr i="0" spc="-190" dirty="0">
                <a:latin typeface="Times New Roman"/>
                <a:cs typeface="Times New Roman"/>
              </a:rPr>
              <a:t>P</a:t>
            </a:r>
            <a:r>
              <a:rPr i="0" spc="-5" dirty="0">
                <a:latin typeface="Times New Roman"/>
                <a:cs typeface="Times New Roman"/>
              </a:rPr>
              <a:t>A</a:t>
            </a:r>
            <a:r>
              <a:rPr i="0" spc="-105" dirty="0">
                <a:latin typeface="Times New Roman"/>
                <a:cs typeface="Times New Roman"/>
              </a:rPr>
              <a:t> </a:t>
            </a:r>
            <a:r>
              <a:rPr i="0" spc="-5" dirty="0">
                <a:latin typeface="Times New Roman"/>
                <a:cs typeface="Times New Roman"/>
              </a:rPr>
              <a:t>S</a:t>
            </a:r>
            <a:r>
              <a:rPr i="0" spc="-15" dirty="0">
                <a:latin typeface="Times New Roman"/>
                <a:cs typeface="Times New Roman"/>
              </a:rPr>
              <a:t>E</a:t>
            </a:r>
            <a:r>
              <a:rPr i="0" spc="-5" dirty="0">
                <a:latin typeface="Times New Roman"/>
                <a:cs typeface="Times New Roman"/>
              </a:rPr>
              <a:t>C</a:t>
            </a:r>
            <a:r>
              <a:rPr i="0" spc="-15" dirty="0">
                <a:latin typeface="Times New Roman"/>
                <a:cs typeface="Times New Roman"/>
              </a:rPr>
              <a:t>U</a:t>
            </a:r>
            <a:r>
              <a:rPr i="0" spc="-5" dirty="0">
                <a:latin typeface="Times New Roman"/>
                <a:cs typeface="Times New Roman"/>
              </a:rPr>
              <a:t>N</a:t>
            </a:r>
            <a:r>
              <a:rPr i="0" spc="-15" dirty="0">
                <a:latin typeface="Times New Roman"/>
                <a:cs typeface="Times New Roman"/>
              </a:rPr>
              <a:t>A</a:t>
            </a:r>
            <a:r>
              <a:rPr i="0" spc="-5" dirty="0">
                <a:latin typeface="Times New Roman"/>
                <a:cs typeface="Times New Roman"/>
              </a:rPr>
              <a:t>DAR</a:t>
            </a:r>
            <a:r>
              <a:rPr i="0" dirty="0">
                <a:latin typeface="Times New Roman"/>
                <a:cs typeface="Times New Roman"/>
              </a:rPr>
              <a:t>I</a:t>
            </a:r>
            <a:r>
              <a:rPr i="0" spc="-5" dirty="0">
                <a:latin typeface="Times New Roman"/>
                <a:cs typeface="Times New Roman"/>
              </a:rPr>
              <a:t>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1655889"/>
            <a:ext cx="3552444" cy="49800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9877" y="1655952"/>
            <a:ext cx="3469386" cy="25416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0164" y="4305350"/>
            <a:ext cx="3504818" cy="23571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2882" y="1967864"/>
            <a:ext cx="4158234" cy="26963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0633" y="737057"/>
            <a:ext cx="56064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Times New Roman"/>
                <a:cs typeface="Times New Roman"/>
              </a:rPr>
              <a:t>E</a:t>
            </a:r>
            <a:r>
              <a:rPr i="0" spc="-195" dirty="0">
                <a:latin typeface="Times New Roman"/>
                <a:cs typeface="Times New Roman"/>
              </a:rPr>
              <a:t>T</a:t>
            </a:r>
            <a:r>
              <a:rPr i="0" dirty="0">
                <a:latin typeface="Times New Roman"/>
                <a:cs typeface="Times New Roman"/>
              </a:rPr>
              <a:t>A</a:t>
            </a:r>
            <a:r>
              <a:rPr i="0" spc="-190" dirty="0">
                <a:latin typeface="Times New Roman"/>
                <a:cs typeface="Times New Roman"/>
              </a:rPr>
              <a:t>P</a:t>
            </a:r>
            <a:r>
              <a:rPr i="0" dirty="0">
                <a:latin typeface="Times New Roman"/>
                <a:cs typeface="Times New Roman"/>
              </a:rPr>
              <a:t>A</a:t>
            </a:r>
            <a:r>
              <a:rPr i="0" spc="-155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T</a:t>
            </a:r>
            <a:r>
              <a:rPr i="0" spc="-15" dirty="0">
                <a:latin typeface="Times New Roman"/>
                <a:cs typeface="Times New Roman"/>
              </a:rPr>
              <a:t>E</a:t>
            </a:r>
            <a:r>
              <a:rPr i="0" dirty="0">
                <a:latin typeface="Times New Roman"/>
                <a:cs typeface="Times New Roman"/>
              </a:rPr>
              <a:t>R</a:t>
            </a:r>
            <a:r>
              <a:rPr i="0" spc="-15" dirty="0">
                <a:latin typeface="Times New Roman"/>
                <a:cs typeface="Times New Roman"/>
              </a:rPr>
              <a:t>C</a:t>
            </a:r>
            <a:r>
              <a:rPr i="0" dirty="0">
                <a:latin typeface="Times New Roman"/>
                <a:cs typeface="Times New Roman"/>
              </a:rPr>
              <a:t>IA</a:t>
            </a:r>
            <a:r>
              <a:rPr i="0" spc="-15" dirty="0">
                <a:latin typeface="Times New Roman"/>
                <a:cs typeface="Times New Roman"/>
              </a:rPr>
              <a:t>R</a:t>
            </a:r>
            <a:r>
              <a:rPr i="0" dirty="0">
                <a:latin typeface="Times New Roman"/>
                <a:cs typeface="Times New Roman"/>
              </a:rPr>
              <a:t>IA</a:t>
            </a:r>
            <a:br>
              <a:rPr lang="es-MX" i="0" dirty="0">
                <a:latin typeface="Times New Roman"/>
                <a:cs typeface="Times New Roman"/>
              </a:rPr>
            </a:br>
            <a:r>
              <a:rPr lang="es-EC" spc="-90" dirty="0"/>
              <a:t>T</a:t>
            </a:r>
            <a:r>
              <a:rPr lang="es-EC" dirty="0"/>
              <a:t>reponema</a:t>
            </a:r>
            <a:r>
              <a:rPr lang="es-EC" spc="-20" dirty="0"/>
              <a:t> </a:t>
            </a:r>
            <a:r>
              <a:rPr lang="es-EC" dirty="0" err="1"/>
              <a:t>pall</a:t>
            </a:r>
            <a:r>
              <a:rPr lang="es-EC" spc="5" dirty="0" err="1"/>
              <a:t>i</a:t>
            </a:r>
            <a:r>
              <a:rPr lang="es-EC" dirty="0" err="1"/>
              <a:t>dum</a:t>
            </a:r>
            <a:endParaRPr i="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829" y="168655"/>
            <a:ext cx="50234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i="0" spc="-5" dirty="0">
                <a:latin typeface="Times New Roman"/>
                <a:cs typeface="Times New Roman"/>
              </a:rPr>
              <a:t>DIAGNÓSTICO</a:t>
            </a:r>
            <a:r>
              <a:rPr lang="es-MX" i="0" spc="-5" dirty="0">
                <a:latin typeface="Times New Roman"/>
                <a:cs typeface="Times New Roman"/>
              </a:rPr>
              <a:t>: </a:t>
            </a:r>
            <a:r>
              <a:rPr lang="es-EC" spc="-10" dirty="0"/>
              <a:t>Treponema</a:t>
            </a:r>
            <a:r>
              <a:rPr lang="es-EC" spc="-40" dirty="0"/>
              <a:t> </a:t>
            </a:r>
            <a:r>
              <a:rPr lang="es-EC" dirty="0" err="1"/>
              <a:t>pallidum</a:t>
            </a:r>
            <a:endParaRPr i="0" spc="-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0645" y="685800"/>
            <a:ext cx="3960495" cy="504190"/>
          </a:xfrm>
          <a:custGeom>
            <a:avLst/>
            <a:gdLst/>
            <a:ahLst/>
            <a:cxnLst/>
            <a:rect l="l" t="t" r="r" b="b"/>
            <a:pathLst>
              <a:path w="3960495" h="504190">
                <a:moveTo>
                  <a:pt x="3960495" y="0"/>
                </a:moveTo>
                <a:lnTo>
                  <a:pt x="0" y="0"/>
                </a:lnTo>
                <a:lnTo>
                  <a:pt x="0" y="504050"/>
                </a:lnTo>
                <a:lnTo>
                  <a:pt x="3960495" y="504050"/>
                </a:lnTo>
                <a:lnTo>
                  <a:pt x="396049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20645" y="685800"/>
            <a:ext cx="3960495" cy="5041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7315" rIns="0" bIns="0" rtlCol="0">
            <a:spAutoFit/>
          </a:bodyPr>
          <a:lstStyle/>
          <a:p>
            <a:pPr marL="776605">
              <a:lnSpc>
                <a:spcPct val="100000"/>
              </a:lnSpc>
              <a:spcBef>
                <a:spcPts val="845"/>
              </a:spcBef>
            </a:pPr>
            <a:r>
              <a:rPr sz="1800" b="1" spc="-10" dirty="0">
                <a:latin typeface="Times New Roman"/>
                <a:cs typeface="Times New Roman"/>
              </a:rPr>
              <a:t>MÉTODOS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DIRECTOS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2513" y="1510272"/>
            <a:ext cx="2664460" cy="432434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565"/>
              </a:spcBef>
            </a:pPr>
            <a:r>
              <a:rPr sz="1800" b="1" spc="-5" dirty="0">
                <a:latin typeface="Times New Roman"/>
                <a:cs typeface="Times New Roman"/>
              </a:rPr>
              <a:t>SÍFILIS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PRIMARIA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7333" y="2206486"/>
            <a:ext cx="1800225" cy="360045"/>
          </a:xfrm>
          <a:prstGeom prst="rect">
            <a:avLst/>
          </a:prstGeom>
          <a:solidFill>
            <a:srgbClr val="EDEBE0"/>
          </a:solidFill>
          <a:ln w="25400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409"/>
              </a:spcBef>
            </a:pPr>
            <a:r>
              <a:rPr sz="1600" b="1" spc="-5" dirty="0">
                <a:latin typeface="Times New Roman"/>
                <a:cs typeface="Times New Roman"/>
              </a:rPr>
              <a:t>CHANCRO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3235" y="2828951"/>
            <a:ext cx="2016760" cy="348615"/>
          </a:xfrm>
          <a:prstGeom prst="rect">
            <a:avLst/>
          </a:prstGeom>
          <a:solidFill>
            <a:srgbClr val="EDEBE0"/>
          </a:solidFill>
          <a:ln w="25400">
            <a:solidFill>
              <a:srgbClr val="000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490"/>
              </a:spcBef>
            </a:pPr>
            <a:r>
              <a:rPr sz="1400" b="1" spc="-25" dirty="0">
                <a:latin typeface="Times New Roman"/>
                <a:cs typeface="Times New Roman"/>
              </a:rPr>
              <a:t>T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-1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D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MU</a:t>
            </a:r>
            <a:r>
              <a:rPr sz="1400" b="1" dirty="0">
                <a:latin typeface="Times New Roman"/>
                <a:cs typeface="Times New Roman"/>
              </a:rPr>
              <a:t>EST</a:t>
            </a:r>
            <a:r>
              <a:rPr sz="1400" b="1" spc="-10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6033" y="2739124"/>
            <a:ext cx="2019300" cy="55181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730"/>
              </a:spcBef>
            </a:pPr>
            <a:r>
              <a:rPr sz="1200" b="1" spc="-15" dirty="0">
                <a:latin typeface="Times New Roman"/>
                <a:cs typeface="Times New Roman"/>
              </a:rPr>
              <a:t>IMPRONTA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200" b="1" spc="-20" dirty="0">
                <a:latin typeface="Times New Roman"/>
                <a:cs typeface="Times New Roman"/>
              </a:rPr>
              <a:t>RASPADO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FONDO ULCERA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5932" y="2862148"/>
            <a:ext cx="939800" cy="372110"/>
          </a:xfrm>
          <a:custGeom>
            <a:avLst/>
            <a:gdLst/>
            <a:ahLst/>
            <a:cxnLst/>
            <a:rect l="l" t="t" r="r" b="b"/>
            <a:pathLst>
              <a:path w="939800" h="372110">
                <a:moveTo>
                  <a:pt x="939673" y="74841"/>
                </a:moveTo>
                <a:lnTo>
                  <a:pt x="906411" y="58458"/>
                </a:lnTo>
                <a:lnTo>
                  <a:pt x="791718" y="1943"/>
                </a:lnTo>
                <a:lnTo>
                  <a:pt x="784352" y="0"/>
                </a:lnTo>
                <a:lnTo>
                  <a:pt x="777087" y="977"/>
                </a:lnTo>
                <a:lnTo>
                  <a:pt x="770763" y="4610"/>
                </a:lnTo>
                <a:lnTo>
                  <a:pt x="766191" y="10579"/>
                </a:lnTo>
                <a:lnTo>
                  <a:pt x="764235" y="17881"/>
                </a:lnTo>
                <a:lnTo>
                  <a:pt x="765213" y="25107"/>
                </a:lnTo>
                <a:lnTo>
                  <a:pt x="768845" y="31457"/>
                </a:lnTo>
                <a:lnTo>
                  <a:pt x="774814" y="36106"/>
                </a:lnTo>
                <a:lnTo>
                  <a:pt x="830351" y="63436"/>
                </a:lnTo>
                <a:lnTo>
                  <a:pt x="2159" y="121958"/>
                </a:lnTo>
                <a:lnTo>
                  <a:pt x="3492" y="140944"/>
                </a:lnTo>
                <a:lnTo>
                  <a:pt x="0" y="159677"/>
                </a:lnTo>
                <a:lnTo>
                  <a:pt x="829729" y="313931"/>
                </a:lnTo>
                <a:lnTo>
                  <a:pt x="771512" y="334810"/>
                </a:lnTo>
                <a:lnTo>
                  <a:pt x="765035" y="338734"/>
                </a:lnTo>
                <a:lnTo>
                  <a:pt x="760691" y="344627"/>
                </a:lnTo>
                <a:lnTo>
                  <a:pt x="758875" y="351713"/>
                </a:lnTo>
                <a:lnTo>
                  <a:pt x="759968" y="359194"/>
                </a:lnTo>
                <a:lnTo>
                  <a:pt x="763879" y="365671"/>
                </a:lnTo>
                <a:lnTo>
                  <a:pt x="769772" y="369963"/>
                </a:lnTo>
                <a:lnTo>
                  <a:pt x="776859" y="371741"/>
                </a:lnTo>
                <a:lnTo>
                  <a:pt x="784339" y="370624"/>
                </a:lnTo>
                <a:lnTo>
                  <a:pt x="906691" y="326809"/>
                </a:lnTo>
                <a:lnTo>
                  <a:pt x="939673" y="314998"/>
                </a:lnTo>
                <a:lnTo>
                  <a:pt x="814832" y="207175"/>
                </a:lnTo>
                <a:lnTo>
                  <a:pt x="808202" y="203479"/>
                </a:lnTo>
                <a:lnTo>
                  <a:pt x="800938" y="202628"/>
                </a:lnTo>
                <a:lnTo>
                  <a:pt x="793877" y="204558"/>
                </a:lnTo>
                <a:lnTo>
                  <a:pt x="787908" y="209207"/>
                </a:lnTo>
                <a:lnTo>
                  <a:pt x="784199" y="215811"/>
                </a:lnTo>
                <a:lnTo>
                  <a:pt x="783348" y="223050"/>
                </a:lnTo>
                <a:lnTo>
                  <a:pt x="785279" y="230111"/>
                </a:lnTo>
                <a:lnTo>
                  <a:pt x="789940" y="236131"/>
                </a:lnTo>
                <a:lnTo>
                  <a:pt x="836663" y="276453"/>
                </a:lnTo>
                <a:lnTo>
                  <a:pt x="153390" y="149440"/>
                </a:lnTo>
                <a:lnTo>
                  <a:pt x="833145" y="101396"/>
                </a:lnTo>
                <a:lnTo>
                  <a:pt x="781939" y="136309"/>
                </a:lnTo>
                <a:lnTo>
                  <a:pt x="776617" y="141744"/>
                </a:lnTo>
                <a:lnTo>
                  <a:pt x="773912" y="148526"/>
                </a:lnTo>
                <a:lnTo>
                  <a:pt x="773950" y="155803"/>
                </a:lnTo>
                <a:lnTo>
                  <a:pt x="776859" y="162725"/>
                </a:lnTo>
                <a:lnTo>
                  <a:pt x="782281" y="168046"/>
                </a:lnTo>
                <a:lnTo>
                  <a:pt x="789076" y="170751"/>
                </a:lnTo>
                <a:lnTo>
                  <a:pt x="796391" y="170713"/>
                </a:lnTo>
                <a:lnTo>
                  <a:pt x="803389" y="167805"/>
                </a:lnTo>
                <a:lnTo>
                  <a:pt x="939673" y="748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0288" y="1150099"/>
            <a:ext cx="171450" cy="288290"/>
          </a:xfrm>
          <a:custGeom>
            <a:avLst/>
            <a:gdLst/>
            <a:ahLst/>
            <a:cxnLst/>
            <a:rect l="l" t="t" r="r" b="b"/>
            <a:pathLst>
              <a:path w="171450" h="288290">
                <a:moveTo>
                  <a:pt x="16267" y="117909"/>
                </a:moveTo>
                <a:lnTo>
                  <a:pt x="9128" y="120409"/>
                </a:lnTo>
                <a:lnTo>
                  <a:pt x="3540" y="125446"/>
                </a:lnTo>
                <a:lnTo>
                  <a:pt x="412" y="132032"/>
                </a:lnTo>
                <a:lnTo>
                  <a:pt x="0" y="139309"/>
                </a:lnTo>
                <a:lnTo>
                  <a:pt x="2539" y="146431"/>
                </a:lnTo>
                <a:lnTo>
                  <a:pt x="86867" y="288289"/>
                </a:lnTo>
                <a:lnTo>
                  <a:pt x="108363" y="250698"/>
                </a:lnTo>
                <a:lnTo>
                  <a:pt x="67437" y="250698"/>
                </a:lnTo>
                <a:lnTo>
                  <a:pt x="66827" y="180089"/>
                </a:lnTo>
                <a:lnTo>
                  <a:pt x="35306" y="127000"/>
                </a:lnTo>
                <a:lnTo>
                  <a:pt x="30182" y="121413"/>
                </a:lnTo>
                <a:lnTo>
                  <a:pt x="23558" y="118316"/>
                </a:lnTo>
                <a:lnTo>
                  <a:pt x="16267" y="117909"/>
                </a:lnTo>
                <a:close/>
              </a:path>
              <a:path w="171450" h="288290">
                <a:moveTo>
                  <a:pt x="66827" y="180089"/>
                </a:moveTo>
                <a:lnTo>
                  <a:pt x="67437" y="250698"/>
                </a:lnTo>
                <a:lnTo>
                  <a:pt x="105537" y="250317"/>
                </a:lnTo>
                <a:lnTo>
                  <a:pt x="105457" y="241046"/>
                </a:lnTo>
                <a:lnTo>
                  <a:pt x="69976" y="241046"/>
                </a:lnTo>
                <a:lnTo>
                  <a:pt x="86180" y="212682"/>
                </a:lnTo>
                <a:lnTo>
                  <a:pt x="66827" y="180089"/>
                </a:lnTo>
                <a:close/>
              </a:path>
              <a:path w="171450" h="288290">
                <a:moveTo>
                  <a:pt x="154477" y="116627"/>
                </a:moveTo>
                <a:lnTo>
                  <a:pt x="147177" y="117173"/>
                </a:lnTo>
                <a:lnTo>
                  <a:pt x="140614" y="120409"/>
                </a:lnTo>
                <a:lnTo>
                  <a:pt x="135636" y="126111"/>
                </a:lnTo>
                <a:lnTo>
                  <a:pt x="104929" y="179862"/>
                </a:lnTo>
                <a:lnTo>
                  <a:pt x="105537" y="250317"/>
                </a:lnTo>
                <a:lnTo>
                  <a:pt x="67437" y="250698"/>
                </a:lnTo>
                <a:lnTo>
                  <a:pt x="108363" y="250698"/>
                </a:lnTo>
                <a:lnTo>
                  <a:pt x="168783" y="145034"/>
                </a:lnTo>
                <a:lnTo>
                  <a:pt x="171154" y="137858"/>
                </a:lnTo>
                <a:lnTo>
                  <a:pt x="170608" y="130587"/>
                </a:lnTo>
                <a:lnTo>
                  <a:pt x="167372" y="124031"/>
                </a:lnTo>
                <a:lnTo>
                  <a:pt x="161671" y="118999"/>
                </a:lnTo>
                <a:lnTo>
                  <a:pt x="154477" y="116627"/>
                </a:lnTo>
                <a:close/>
              </a:path>
              <a:path w="171450" h="288290">
                <a:moveTo>
                  <a:pt x="86180" y="212682"/>
                </a:moveTo>
                <a:lnTo>
                  <a:pt x="69976" y="241046"/>
                </a:lnTo>
                <a:lnTo>
                  <a:pt x="102870" y="240792"/>
                </a:lnTo>
                <a:lnTo>
                  <a:pt x="86180" y="212682"/>
                </a:lnTo>
                <a:close/>
              </a:path>
              <a:path w="171450" h="288290">
                <a:moveTo>
                  <a:pt x="104929" y="179862"/>
                </a:moveTo>
                <a:lnTo>
                  <a:pt x="86180" y="212682"/>
                </a:lnTo>
                <a:lnTo>
                  <a:pt x="102870" y="240792"/>
                </a:lnTo>
                <a:lnTo>
                  <a:pt x="69976" y="241046"/>
                </a:lnTo>
                <a:lnTo>
                  <a:pt x="105457" y="241046"/>
                </a:lnTo>
                <a:lnTo>
                  <a:pt x="104929" y="179862"/>
                </a:lnTo>
                <a:close/>
              </a:path>
              <a:path w="171450" h="288290">
                <a:moveTo>
                  <a:pt x="103377" y="0"/>
                </a:moveTo>
                <a:lnTo>
                  <a:pt x="65277" y="381"/>
                </a:lnTo>
                <a:lnTo>
                  <a:pt x="66827" y="180089"/>
                </a:lnTo>
                <a:lnTo>
                  <a:pt x="86180" y="212682"/>
                </a:lnTo>
                <a:lnTo>
                  <a:pt x="104929" y="179862"/>
                </a:lnTo>
                <a:lnTo>
                  <a:pt x="1033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2969" y="1942326"/>
            <a:ext cx="171450" cy="264160"/>
          </a:xfrm>
          <a:custGeom>
            <a:avLst/>
            <a:gdLst/>
            <a:ahLst/>
            <a:cxnLst/>
            <a:rect l="l" t="t" r="r" b="b"/>
            <a:pathLst>
              <a:path w="171450" h="264160">
                <a:moveTo>
                  <a:pt x="23721" y="93678"/>
                </a:moveTo>
                <a:lnTo>
                  <a:pt x="15006" y="93678"/>
                </a:lnTo>
                <a:lnTo>
                  <a:pt x="9322" y="95631"/>
                </a:lnTo>
                <a:lnTo>
                  <a:pt x="3643" y="100681"/>
                </a:lnTo>
                <a:lnTo>
                  <a:pt x="464" y="107267"/>
                </a:lnTo>
                <a:lnTo>
                  <a:pt x="0" y="114544"/>
                </a:lnTo>
                <a:lnTo>
                  <a:pt x="2464" y="121666"/>
                </a:lnTo>
                <a:lnTo>
                  <a:pt x="85522" y="264160"/>
                </a:lnTo>
                <a:lnTo>
                  <a:pt x="107542" y="226441"/>
                </a:lnTo>
                <a:lnTo>
                  <a:pt x="66472" y="226441"/>
                </a:lnTo>
                <a:lnTo>
                  <a:pt x="66472" y="155828"/>
                </a:lnTo>
                <a:lnTo>
                  <a:pt x="35357" y="102488"/>
                </a:lnTo>
                <a:lnTo>
                  <a:pt x="30307" y="96863"/>
                </a:lnTo>
                <a:lnTo>
                  <a:pt x="23721" y="93678"/>
                </a:lnTo>
                <a:close/>
              </a:path>
              <a:path w="171450" h="264160">
                <a:moveTo>
                  <a:pt x="66472" y="155828"/>
                </a:moveTo>
                <a:lnTo>
                  <a:pt x="66472" y="226441"/>
                </a:lnTo>
                <a:lnTo>
                  <a:pt x="104572" y="226441"/>
                </a:lnTo>
                <a:lnTo>
                  <a:pt x="104572" y="216788"/>
                </a:lnTo>
                <a:lnTo>
                  <a:pt x="69139" y="216788"/>
                </a:lnTo>
                <a:lnTo>
                  <a:pt x="85586" y="188595"/>
                </a:lnTo>
                <a:lnTo>
                  <a:pt x="66472" y="155828"/>
                </a:lnTo>
                <a:close/>
              </a:path>
              <a:path w="171450" h="264160">
                <a:moveTo>
                  <a:pt x="154674" y="93184"/>
                </a:moveTo>
                <a:lnTo>
                  <a:pt x="147403" y="93678"/>
                </a:lnTo>
                <a:lnTo>
                  <a:pt x="140846" y="96863"/>
                </a:lnTo>
                <a:lnTo>
                  <a:pt x="135814" y="102488"/>
                </a:lnTo>
                <a:lnTo>
                  <a:pt x="104572" y="156046"/>
                </a:lnTo>
                <a:lnTo>
                  <a:pt x="104572" y="226441"/>
                </a:lnTo>
                <a:lnTo>
                  <a:pt x="107542" y="226441"/>
                </a:lnTo>
                <a:lnTo>
                  <a:pt x="168707" y="121666"/>
                </a:lnTo>
                <a:lnTo>
                  <a:pt x="171154" y="114544"/>
                </a:lnTo>
                <a:lnTo>
                  <a:pt x="170660" y="107267"/>
                </a:lnTo>
                <a:lnTo>
                  <a:pt x="167475" y="100681"/>
                </a:lnTo>
                <a:lnTo>
                  <a:pt x="161849" y="95631"/>
                </a:lnTo>
                <a:lnTo>
                  <a:pt x="154674" y="93184"/>
                </a:lnTo>
                <a:close/>
              </a:path>
              <a:path w="171450" h="264160">
                <a:moveTo>
                  <a:pt x="85586" y="188595"/>
                </a:moveTo>
                <a:lnTo>
                  <a:pt x="69139" y="216788"/>
                </a:lnTo>
                <a:lnTo>
                  <a:pt x="102032" y="216788"/>
                </a:lnTo>
                <a:lnTo>
                  <a:pt x="85586" y="188595"/>
                </a:lnTo>
                <a:close/>
              </a:path>
              <a:path w="171450" h="264160">
                <a:moveTo>
                  <a:pt x="104572" y="156046"/>
                </a:moveTo>
                <a:lnTo>
                  <a:pt x="85586" y="188595"/>
                </a:lnTo>
                <a:lnTo>
                  <a:pt x="102032" y="216788"/>
                </a:lnTo>
                <a:lnTo>
                  <a:pt x="104572" y="216788"/>
                </a:lnTo>
                <a:lnTo>
                  <a:pt x="104572" y="156046"/>
                </a:lnTo>
                <a:close/>
              </a:path>
              <a:path w="171450" h="264160">
                <a:moveTo>
                  <a:pt x="104572" y="0"/>
                </a:moveTo>
                <a:lnTo>
                  <a:pt x="66472" y="0"/>
                </a:lnTo>
                <a:lnTo>
                  <a:pt x="66472" y="155828"/>
                </a:lnTo>
                <a:lnTo>
                  <a:pt x="85586" y="188595"/>
                </a:lnTo>
                <a:lnTo>
                  <a:pt x="104572" y="156046"/>
                </a:lnTo>
                <a:lnTo>
                  <a:pt x="104572" y="0"/>
                </a:lnTo>
                <a:close/>
              </a:path>
              <a:path w="171450" h="264160">
                <a:moveTo>
                  <a:pt x="16444" y="93184"/>
                </a:moveTo>
                <a:lnTo>
                  <a:pt x="23721" y="93678"/>
                </a:lnTo>
                <a:lnTo>
                  <a:pt x="15006" y="93678"/>
                </a:lnTo>
                <a:lnTo>
                  <a:pt x="16444" y="93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2853" y="2566276"/>
            <a:ext cx="171450" cy="276860"/>
          </a:xfrm>
          <a:custGeom>
            <a:avLst/>
            <a:gdLst/>
            <a:ahLst/>
            <a:cxnLst/>
            <a:rect l="l" t="t" r="r" b="b"/>
            <a:pathLst>
              <a:path w="171450" h="276860">
                <a:moveTo>
                  <a:pt x="16285" y="106225"/>
                </a:moveTo>
                <a:lnTo>
                  <a:pt x="9090" y="108712"/>
                </a:lnTo>
                <a:lnTo>
                  <a:pt x="3504" y="113762"/>
                </a:lnTo>
                <a:lnTo>
                  <a:pt x="406" y="120348"/>
                </a:lnTo>
                <a:lnTo>
                  <a:pt x="0" y="127625"/>
                </a:lnTo>
                <a:lnTo>
                  <a:pt x="2486" y="134747"/>
                </a:lnTo>
                <a:lnTo>
                  <a:pt x="86687" y="276606"/>
                </a:lnTo>
                <a:lnTo>
                  <a:pt x="108235" y="239014"/>
                </a:lnTo>
                <a:lnTo>
                  <a:pt x="67383" y="239014"/>
                </a:lnTo>
                <a:lnTo>
                  <a:pt x="66820" y="168483"/>
                </a:lnTo>
                <a:lnTo>
                  <a:pt x="35252" y="115316"/>
                </a:lnTo>
                <a:lnTo>
                  <a:pt x="30200" y="109729"/>
                </a:lnTo>
                <a:lnTo>
                  <a:pt x="23600" y="106632"/>
                </a:lnTo>
                <a:lnTo>
                  <a:pt x="16285" y="106225"/>
                </a:lnTo>
                <a:close/>
              </a:path>
              <a:path w="171450" h="276860">
                <a:moveTo>
                  <a:pt x="66820" y="168483"/>
                </a:moveTo>
                <a:lnTo>
                  <a:pt x="67383" y="239014"/>
                </a:lnTo>
                <a:lnTo>
                  <a:pt x="105483" y="238760"/>
                </a:lnTo>
                <a:lnTo>
                  <a:pt x="105408" y="229362"/>
                </a:lnTo>
                <a:lnTo>
                  <a:pt x="69923" y="229362"/>
                </a:lnTo>
                <a:lnTo>
                  <a:pt x="86151" y="201040"/>
                </a:lnTo>
                <a:lnTo>
                  <a:pt x="66820" y="168483"/>
                </a:lnTo>
                <a:close/>
              </a:path>
              <a:path w="171450" h="276860">
                <a:moveTo>
                  <a:pt x="154551" y="105124"/>
                </a:moveTo>
                <a:lnTo>
                  <a:pt x="147250" y="105632"/>
                </a:lnTo>
                <a:lnTo>
                  <a:pt x="140688" y="108854"/>
                </a:lnTo>
                <a:lnTo>
                  <a:pt x="135709" y="114554"/>
                </a:lnTo>
                <a:lnTo>
                  <a:pt x="104921" y="168284"/>
                </a:lnTo>
                <a:lnTo>
                  <a:pt x="105483" y="238760"/>
                </a:lnTo>
                <a:lnTo>
                  <a:pt x="67383" y="239014"/>
                </a:lnTo>
                <a:lnTo>
                  <a:pt x="108235" y="239014"/>
                </a:lnTo>
                <a:lnTo>
                  <a:pt x="168729" y="133477"/>
                </a:lnTo>
                <a:lnTo>
                  <a:pt x="171102" y="126303"/>
                </a:lnTo>
                <a:lnTo>
                  <a:pt x="170570" y="119046"/>
                </a:lnTo>
                <a:lnTo>
                  <a:pt x="167372" y="112527"/>
                </a:lnTo>
                <a:lnTo>
                  <a:pt x="161744" y="107569"/>
                </a:lnTo>
                <a:lnTo>
                  <a:pt x="154551" y="105124"/>
                </a:lnTo>
                <a:close/>
              </a:path>
              <a:path w="171450" h="276860">
                <a:moveTo>
                  <a:pt x="86151" y="201040"/>
                </a:moveTo>
                <a:lnTo>
                  <a:pt x="69923" y="229362"/>
                </a:lnTo>
                <a:lnTo>
                  <a:pt x="102816" y="229108"/>
                </a:lnTo>
                <a:lnTo>
                  <a:pt x="86151" y="201040"/>
                </a:lnTo>
                <a:close/>
              </a:path>
              <a:path w="171450" h="276860">
                <a:moveTo>
                  <a:pt x="104921" y="168284"/>
                </a:moveTo>
                <a:lnTo>
                  <a:pt x="86151" y="201040"/>
                </a:lnTo>
                <a:lnTo>
                  <a:pt x="102816" y="229108"/>
                </a:lnTo>
                <a:lnTo>
                  <a:pt x="69923" y="229362"/>
                </a:lnTo>
                <a:lnTo>
                  <a:pt x="105408" y="229362"/>
                </a:lnTo>
                <a:lnTo>
                  <a:pt x="104921" y="168284"/>
                </a:lnTo>
                <a:close/>
              </a:path>
              <a:path w="171450" h="276860">
                <a:moveTo>
                  <a:pt x="103578" y="0"/>
                </a:moveTo>
                <a:lnTo>
                  <a:pt x="65478" y="381"/>
                </a:lnTo>
                <a:lnTo>
                  <a:pt x="66820" y="168483"/>
                </a:lnTo>
                <a:lnTo>
                  <a:pt x="86151" y="201040"/>
                </a:lnTo>
                <a:lnTo>
                  <a:pt x="104921" y="168284"/>
                </a:lnTo>
                <a:lnTo>
                  <a:pt x="103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219657" y="4246601"/>
            <a:ext cx="2385695" cy="2376170"/>
            <a:chOff x="1219657" y="4365104"/>
            <a:chExt cx="2385695" cy="237617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2357" y="4365104"/>
              <a:ext cx="2372867" cy="17872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32357" y="6152375"/>
              <a:ext cx="2328545" cy="576580"/>
            </a:xfrm>
            <a:custGeom>
              <a:avLst/>
              <a:gdLst/>
              <a:ahLst/>
              <a:cxnLst/>
              <a:rect l="l" t="t" r="r" b="b"/>
              <a:pathLst>
                <a:path w="2328545" h="576579">
                  <a:moveTo>
                    <a:pt x="1164005" y="0"/>
                  </a:moveTo>
                  <a:lnTo>
                    <a:pt x="1019987" y="144017"/>
                  </a:lnTo>
                  <a:lnTo>
                    <a:pt x="1091996" y="144017"/>
                  </a:lnTo>
                  <a:lnTo>
                    <a:pt x="1091996" y="201752"/>
                  </a:lnTo>
                  <a:lnTo>
                    <a:pt x="0" y="201752"/>
                  </a:lnTo>
                  <a:lnTo>
                    <a:pt x="0" y="576059"/>
                  </a:lnTo>
                  <a:lnTo>
                    <a:pt x="2328087" y="576059"/>
                  </a:lnTo>
                  <a:lnTo>
                    <a:pt x="2328087" y="201752"/>
                  </a:lnTo>
                  <a:lnTo>
                    <a:pt x="1236014" y="201752"/>
                  </a:lnTo>
                  <a:lnTo>
                    <a:pt x="1236014" y="144017"/>
                  </a:lnTo>
                  <a:lnTo>
                    <a:pt x="1308023" y="144017"/>
                  </a:lnTo>
                  <a:lnTo>
                    <a:pt x="11640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32357" y="6152375"/>
              <a:ext cx="2328545" cy="576580"/>
            </a:xfrm>
            <a:custGeom>
              <a:avLst/>
              <a:gdLst/>
              <a:ahLst/>
              <a:cxnLst/>
              <a:rect l="l" t="t" r="r" b="b"/>
              <a:pathLst>
                <a:path w="2328545" h="576579">
                  <a:moveTo>
                    <a:pt x="0" y="201752"/>
                  </a:moveTo>
                  <a:lnTo>
                    <a:pt x="1091996" y="201752"/>
                  </a:lnTo>
                  <a:lnTo>
                    <a:pt x="1091996" y="144017"/>
                  </a:lnTo>
                  <a:lnTo>
                    <a:pt x="1019987" y="144017"/>
                  </a:lnTo>
                  <a:lnTo>
                    <a:pt x="1164005" y="0"/>
                  </a:lnTo>
                  <a:lnTo>
                    <a:pt x="1308023" y="144017"/>
                  </a:lnTo>
                  <a:lnTo>
                    <a:pt x="1236014" y="144017"/>
                  </a:lnTo>
                  <a:lnTo>
                    <a:pt x="1236014" y="201752"/>
                  </a:lnTo>
                  <a:lnTo>
                    <a:pt x="2328087" y="201752"/>
                  </a:lnTo>
                  <a:lnTo>
                    <a:pt x="2328087" y="576059"/>
                  </a:lnTo>
                  <a:lnTo>
                    <a:pt x="0" y="576059"/>
                  </a:lnTo>
                  <a:lnTo>
                    <a:pt x="0" y="201752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23441" y="3655301"/>
            <a:ext cx="15024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MICROSCOPÍA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CAMPO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OSCURO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94866" y="6192177"/>
            <a:ext cx="16027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 marR="5080" indent="-3098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DIAGNÓSTICO</a:t>
            </a:r>
            <a:r>
              <a:rPr sz="14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DE </a:t>
            </a:r>
            <a:r>
              <a:rPr sz="1400" b="1" spc="-3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SOSPECHA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343272" y="3657842"/>
            <a:ext cx="2545715" cy="2738120"/>
            <a:chOff x="4343272" y="3776345"/>
            <a:chExt cx="2545715" cy="273812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6081" y="4113034"/>
              <a:ext cx="2304161" cy="23881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66081" y="4113022"/>
              <a:ext cx="2304415" cy="216535"/>
            </a:xfrm>
            <a:custGeom>
              <a:avLst/>
              <a:gdLst/>
              <a:ahLst/>
              <a:cxnLst/>
              <a:rect l="l" t="t" r="r" b="b"/>
              <a:pathLst>
                <a:path w="2304415" h="216535">
                  <a:moveTo>
                    <a:pt x="2304161" y="0"/>
                  </a:moveTo>
                  <a:lnTo>
                    <a:pt x="0" y="0"/>
                  </a:lnTo>
                  <a:lnTo>
                    <a:pt x="0" y="216026"/>
                  </a:lnTo>
                  <a:lnTo>
                    <a:pt x="2304161" y="216026"/>
                  </a:lnTo>
                  <a:lnTo>
                    <a:pt x="2304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66081" y="4113022"/>
              <a:ext cx="2304415" cy="216535"/>
            </a:xfrm>
            <a:custGeom>
              <a:avLst/>
              <a:gdLst/>
              <a:ahLst/>
              <a:cxnLst/>
              <a:rect l="l" t="t" r="r" b="b"/>
              <a:pathLst>
                <a:path w="2304415" h="216535">
                  <a:moveTo>
                    <a:pt x="0" y="216026"/>
                  </a:moveTo>
                  <a:lnTo>
                    <a:pt x="2304161" y="216026"/>
                  </a:lnTo>
                  <a:lnTo>
                    <a:pt x="2304161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66081" y="6152375"/>
              <a:ext cx="2410460" cy="349250"/>
            </a:xfrm>
            <a:custGeom>
              <a:avLst/>
              <a:gdLst/>
              <a:ahLst/>
              <a:cxnLst/>
              <a:rect l="l" t="t" r="r" b="b"/>
              <a:pathLst>
                <a:path w="2410459" h="349250">
                  <a:moveTo>
                    <a:pt x="2410206" y="0"/>
                  </a:moveTo>
                  <a:lnTo>
                    <a:pt x="0" y="0"/>
                  </a:lnTo>
                  <a:lnTo>
                    <a:pt x="0" y="348767"/>
                  </a:lnTo>
                  <a:lnTo>
                    <a:pt x="2410206" y="348767"/>
                  </a:lnTo>
                  <a:lnTo>
                    <a:pt x="2410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55972" y="3789045"/>
              <a:ext cx="2520315" cy="2712720"/>
            </a:xfrm>
            <a:custGeom>
              <a:avLst/>
              <a:gdLst/>
              <a:ahLst/>
              <a:cxnLst/>
              <a:rect l="l" t="t" r="r" b="b"/>
              <a:pathLst>
                <a:path w="2520315" h="2712720">
                  <a:moveTo>
                    <a:pt x="110109" y="2712097"/>
                  </a:moveTo>
                  <a:lnTo>
                    <a:pt x="2520315" y="2712097"/>
                  </a:lnTo>
                  <a:lnTo>
                    <a:pt x="2520315" y="2363330"/>
                  </a:lnTo>
                  <a:lnTo>
                    <a:pt x="110109" y="2363330"/>
                  </a:lnTo>
                  <a:lnTo>
                    <a:pt x="110109" y="2712097"/>
                  </a:lnTo>
                  <a:close/>
                </a:path>
                <a:path w="2520315" h="2712720">
                  <a:moveTo>
                    <a:pt x="0" y="432053"/>
                  </a:moveTo>
                  <a:lnTo>
                    <a:pt x="2520315" y="432053"/>
                  </a:lnTo>
                  <a:lnTo>
                    <a:pt x="2520315" y="0"/>
                  </a:lnTo>
                  <a:lnTo>
                    <a:pt x="0" y="0"/>
                  </a:lnTo>
                  <a:lnTo>
                    <a:pt x="0" y="4320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452620" y="3655301"/>
            <a:ext cx="2327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730" marR="5080" indent="-7486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b="1" spc="-10" dirty="0">
                <a:latin typeface="Times New Roman"/>
                <a:cs typeface="Times New Roman"/>
              </a:rPr>
              <a:t>NMUN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-10" dirty="0">
                <a:latin typeface="Times New Roman"/>
                <a:cs typeface="Times New Roman"/>
              </a:rPr>
              <a:t>F</a:t>
            </a:r>
            <a:r>
              <a:rPr sz="1400" b="1" dirty="0">
                <a:latin typeface="Times New Roman"/>
                <a:cs typeface="Times New Roman"/>
              </a:rPr>
              <a:t>L</a:t>
            </a:r>
            <a:r>
              <a:rPr sz="1400" b="1" spc="-10" dirty="0">
                <a:latin typeface="Times New Roman"/>
                <a:cs typeface="Times New Roman"/>
              </a:rPr>
              <a:t>U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-10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ES</a:t>
            </a:r>
            <a:r>
              <a:rPr sz="1400" b="1" spc="-10" dirty="0">
                <a:latin typeface="Times New Roman"/>
                <a:cs typeface="Times New Roman"/>
              </a:rPr>
              <a:t>C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10" dirty="0">
                <a:latin typeface="Times New Roman"/>
                <a:cs typeface="Times New Roman"/>
              </a:rPr>
              <a:t>NC</a:t>
            </a:r>
            <a:r>
              <a:rPr sz="1400" b="1" dirty="0">
                <a:latin typeface="Times New Roman"/>
                <a:cs typeface="Times New Roman"/>
              </a:rPr>
              <a:t>IA  </a:t>
            </a:r>
            <a:r>
              <a:rPr sz="1400" b="1" spc="-20" dirty="0">
                <a:latin typeface="Times New Roman"/>
                <a:cs typeface="Times New Roman"/>
              </a:rPr>
              <a:t>DIRECTA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440682" y="6021172"/>
            <a:ext cx="2342515" cy="601980"/>
            <a:chOff x="4440682" y="6139675"/>
            <a:chExt cx="2342515" cy="601980"/>
          </a:xfrm>
        </p:grpSpPr>
        <p:sp>
          <p:nvSpPr>
            <p:cNvPr id="27" name="object 27"/>
            <p:cNvSpPr/>
            <p:nvPr/>
          </p:nvSpPr>
          <p:spPr>
            <a:xfrm>
              <a:off x="4453382" y="6152375"/>
              <a:ext cx="2317115" cy="576580"/>
            </a:xfrm>
            <a:custGeom>
              <a:avLst/>
              <a:gdLst/>
              <a:ahLst/>
              <a:cxnLst/>
              <a:rect l="l" t="t" r="r" b="b"/>
              <a:pathLst>
                <a:path w="2317115" h="576579">
                  <a:moveTo>
                    <a:pt x="1158493" y="0"/>
                  </a:moveTo>
                  <a:lnTo>
                    <a:pt x="1014476" y="144017"/>
                  </a:lnTo>
                  <a:lnTo>
                    <a:pt x="1086484" y="144017"/>
                  </a:lnTo>
                  <a:lnTo>
                    <a:pt x="1086484" y="201752"/>
                  </a:lnTo>
                  <a:lnTo>
                    <a:pt x="0" y="201752"/>
                  </a:lnTo>
                  <a:lnTo>
                    <a:pt x="0" y="576059"/>
                  </a:lnTo>
                  <a:lnTo>
                    <a:pt x="2316861" y="576059"/>
                  </a:lnTo>
                  <a:lnTo>
                    <a:pt x="2316861" y="201752"/>
                  </a:lnTo>
                  <a:lnTo>
                    <a:pt x="1230502" y="201752"/>
                  </a:lnTo>
                  <a:lnTo>
                    <a:pt x="1230502" y="144017"/>
                  </a:lnTo>
                  <a:lnTo>
                    <a:pt x="1302512" y="144017"/>
                  </a:lnTo>
                  <a:lnTo>
                    <a:pt x="11584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53382" y="6152375"/>
              <a:ext cx="2317115" cy="576580"/>
            </a:xfrm>
            <a:custGeom>
              <a:avLst/>
              <a:gdLst/>
              <a:ahLst/>
              <a:cxnLst/>
              <a:rect l="l" t="t" r="r" b="b"/>
              <a:pathLst>
                <a:path w="2317115" h="576579">
                  <a:moveTo>
                    <a:pt x="0" y="201752"/>
                  </a:moveTo>
                  <a:lnTo>
                    <a:pt x="1086484" y="201752"/>
                  </a:lnTo>
                  <a:lnTo>
                    <a:pt x="1086484" y="144017"/>
                  </a:lnTo>
                  <a:lnTo>
                    <a:pt x="1014476" y="144017"/>
                  </a:lnTo>
                  <a:lnTo>
                    <a:pt x="1158493" y="0"/>
                  </a:lnTo>
                  <a:lnTo>
                    <a:pt x="1302512" y="144017"/>
                  </a:lnTo>
                  <a:lnTo>
                    <a:pt x="1230502" y="144017"/>
                  </a:lnTo>
                  <a:lnTo>
                    <a:pt x="1230502" y="201752"/>
                  </a:lnTo>
                  <a:lnTo>
                    <a:pt x="2316861" y="201752"/>
                  </a:lnTo>
                  <a:lnTo>
                    <a:pt x="2316861" y="576059"/>
                  </a:lnTo>
                  <a:lnTo>
                    <a:pt x="0" y="576059"/>
                  </a:lnTo>
                  <a:lnTo>
                    <a:pt x="0" y="201752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10505" y="6192177"/>
            <a:ext cx="1602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DIAGNÓSTICO</a:t>
            </a:r>
            <a:r>
              <a:rPr sz="14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74741" y="6405537"/>
            <a:ext cx="876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CERTEZA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745</Words>
  <Application>Microsoft Office PowerPoint</Application>
  <PresentationFormat>Presentación en pantalla (4:3)</PresentationFormat>
  <Paragraphs>200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 MT</vt:lpstr>
      <vt:lpstr>Calibri</vt:lpstr>
      <vt:lpstr>Times New Roman</vt:lpstr>
      <vt:lpstr>Wingdings</vt:lpstr>
      <vt:lpstr>Office Theme</vt:lpstr>
      <vt:lpstr>Treponema pallidum</vt:lpstr>
      <vt:lpstr>CARACTERISTICAS BIOLOGICAS: Treponema pallidum</vt:lpstr>
      <vt:lpstr>CARACTERISTICAS BIOLOGICAS Treponema pallidum</vt:lpstr>
      <vt:lpstr>Treponema pallidum: FACTORES DE VIRULENCIA</vt:lpstr>
      <vt:lpstr>PATOGENIA Treponema pallidum</vt:lpstr>
      <vt:lpstr>Treponema pallidum: ETAPA PRIMARIA</vt:lpstr>
      <vt:lpstr>Treponema pallidum: ETAPA SECUNADARIA</vt:lpstr>
      <vt:lpstr>ETAPA TERCIARIA Treponema pallidum</vt:lpstr>
      <vt:lpstr>DIAGNÓSTICO: Treponema pallidum</vt:lpstr>
      <vt:lpstr>DIAGNÓSTICO: Treponema pallidum</vt:lpstr>
      <vt:lpstr>Treponema pallidum: DIAGNÓSTICO</vt:lpstr>
      <vt:lpstr>Chlamydia spp.</vt:lpstr>
      <vt:lpstr>CARACTERÍSTICAS BIOLÓGICAS:  Chlamydia</vt:lpstr>
      <vt:lpstr>CICLO REPLICATIVO Chlamydia</vt:lpstr>
      <vt:lpstr>AISLAMIENTO Y DIAGNÓSTICO Chlamydia</vt:lpstr>
      <vt:lpstr> PATOGENIA </vt:lpstr>
      <vt:lpstr>C. trachomatis</vt:lpstr>
      <vt:lpstr>C. trachomatis</vt:lpstr>
      <vt:lpstr>C. pneumoniae</vt:lpstr>
      <vt:lpstr>Mycoplasma y Ureaplasma</vt:lpstr>
      <vt:lpstr>Mycoplasma y Ureaplasma</vt:lpstr>
      <vt:lpstr>CARACTERÍSTICAS BIOLÓGICAS Mycoplasma spp.</vt:lpstr>
      <vt:lpstr>Mycoplasma y Ureaplasma</vt:lpstr>
      <vt:lpstr>FACTORES DE VIRULENCIA: Mycoplasma pneumoniae</vt:lpstr>
      <vt:lpstr>Mycoplasma pneumoniae</vt:lpstr>
      <vt:lpstr>UNIVERSIDAD DE BUENOS AIRES. FACULTAD DE MEDICINA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Petriglieri</dc:creator>
  <cp:lastModifiedBy>Rosa Elisa Cruz Tenempaguay</cp:lastModifiedBy>
  <cp:revision>5</cp:revision>
  <dcterms:created xsi:type="dcterms:W3CDTF">2023-11-15T18:01:17Z</dcterms:created>
  <dcterms:modified xsi:type="dcterms:W3CDTF">2023-11-16T17:29:44Z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2023-11-15T00:00:00Z</vt:filetime>
  </property>
</Properties>
</file>