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9" r:id="rId9"/>
    <p:sldId id="270" r:id="rId10"/>
    <p:sldId id="271" r:id="rId11"/>
    <p:sldId id="272" r:id="rId12"/>
    <p:sldId id="273" r:id="rId13"/>
    <p:sldId id="275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9" r:id="rId25"/>
    <p:sldId id="290" r:id="rId26"/>
    <p:sldId id="291" r:id="rId27"/>
    <p:sldId id="292" r:id="rId28"/>
    <p:sldId id="297" r:id="rId29"/>
    <p:sldId id="298" r:id="rId30"/>
    <p:sldId id="299" r:id="rId31"/>
    <p:sldId id="302" r:id="rId32"/>
    <p:sldId id="303" r:id="rId33"/>
    <p:sldId id="304" r:id="rId34"/>
    <p:sldId id="305" r:id="rId35"/>
    <p:sldId id="306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81760" y="1251584"/>
            <a:ext cx="6380479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0" y="0"/>
                </a:lnTo>
                <a:lnTo>
                  <a:pt x="0" y="6857998"/>
                </a:lnTo>
                <a:lnTo>
                  <a:pt x="762000" y="6857998"/>
                </a:lnTo>
                <a:lnTo>
                  <a:pt x="762000" y="1056639"/>
                </a:lnTo>
                <a:lnTo>
                  <a:pt x="768502" y="1002538"/>
                </a:lnTo>
                <a:lnTo>
                  <a:pt x="783590" y="947420"/>
                </a:lnTo>
                <a:lnTo>
                  <a:pt x="811047" y="892048"/>
                </a:lnTo>
                <a:lnTo>
                  <a:pt x="847090" y="843279"/>
                </a:lnTo>
                <a:lnTo>
                  <a:pt x="896137" y="803910"/>
                </a:lnTo>
                <a:lnTo>
                  <a:pt x="946150" y="775970"/>
                </a:lnTo>
                <a:lnTo>
                  <a:pt x="1018540" y="762000"/>
                </a:lnTo>
                <a:lnTo>
                  <a:pt x="1059789" y="764539"/>
                </a:lnTo>
                <a:lnTo>
                  <a:pt x="3200400" y="762000"/>
                </a:lnTo>
                <a:lnTo>
                  <a:pt x="3200400" y="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8600" y="1981200"/>
            <a:ext cx="7391400" cy="318770"/>
          </a:xfrm>
          <a:custGeom>
            <a:avLst/>
            <a:gdLst/>
            <a:ahLst/>
            <a:cxnLst/>
            <a:rect l="l" t="t" r="r" b="b"/>
            <a:pathLst>
              <a:path w="7391400" h="318769">
                <a:moveTo>
                  <a:pt x="7391400" y="0"/>
                </a:moveTo>
                <a:lnTo>
                  <a:pt x="196850" y="0"/>
                </a:lnTo>
                <a:lnTo>
                  <a:pt x="147866" y="6350"/>
                </a:lnTo>
                <a:lnTo>
                  <a:pt x="101777" y="23622"/>
                </a:lnTo>
                <a:lnTo>
                  <a:pt x="61277" y="49784"/>
                </a:lnTo>
                <a:lnTo>
                  <a:pt x="29019" y="82423"/>
                </a:lnTo>
                <a:lnTo>
                  <a:pt x="7696" y="119379"/>
                </a:lnTo>
                <a:lnTo>
                  <a:pt x="0" y="158496"/>
                </a:lnTo>
                <a:lnTo>
                  <a:pt x="7696" y="198120"/>
                </a:lnTo>
                <a:lnTo>
                  <a:pt x="29019" y="235458"/>
                </a:lnTo>
                <a:lnTo>
                  <a:pt x="61277" y="268350"/>
                </a:lnTo>
                <a:lnTo>
                  <a:pt x="101777" y="294639"/>
                </a:lnTo>
                <a:lnTo>
                  <a:pt x="147866" y="312038"/>
                </a:lnTo>
                <a:lnTo>
                  <a:pt x="196850" y="318262"/>
                </a:lnTo>
                <a:lnTo>
                  <a:pt x="393700" y="318262"/>
                </a:lnTo>
                <a:lnTo>
                  <a:pt x="393700" y="316991"/>
                </a:lnTo>
                <a:lnTo>
                  <a:pt x="7391400" y="316991"/>
                </a:lnTo>
                <a:lnTo>
                  <a:pt x="73914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285999"/>
            <a:ext cx="8081772" cy="4419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7675" y="1598675"/>
            <a:ext cx="3541014" cy="23583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0" y="0"/>
                </a:lnTo>
                <a:lnTo>
                  <a:pt x="0" y="6857998"/>
                </a:lnTo>
                <a:lnTo>
                  <a:pt x="762000" y="6857998"/>
                </a:lnTo>
                <a:lnTo>
                  <a:pt x="762000" y="1056639"/>
                </a:lnTo>
                <a:lnTo>
                  <a:pt x="768502" y="1002538"/>
                </a:lnTo>
                <a:lnTo>
                  <a:pt x="783590" y="947420"/>
                </a:lnTo>
                <a:lnTo>
                  <a:pt x="811047" y="892048"/>
                </a:lnTo>
                <a:lnTo>
                  <a:pt x="847090" y="843279"/>
                </a:lnTo>
                <a:lnTo>
                  <a:pt x="896137" y="803910"/>
                </a:lnTo>
                <a:lnTo>
                  <a:pt x="946150" y="775970"/>
                </a:lnTo>
                <a:lnTo>
                  <a:pt x="1018540" y="762000"/>
                </a:lnTo>
                <a:lnTo>
                  <a:pt x="1059789" y="764539"/>
                </a:lnTo>
                <a:lnTo>
                  <a:pt x="3200400" y="762000"/>
                </a:lnTo>
                <a:lnTo>
                  <a:pt x="3200400" y="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8600" y="1981200"/>
            <a:ext cx="7391400" cy="318770"/>
          </a:xfrm>
          <a:custGeom>
            <a:avLst/>
            <a:gdLst/>
            <a:ahLst/>
            <a:cxnLst/>
            <a:rect l="l" t="t" r="r" b="b"/>
            <a:pathLst>
              <a:path w="7391400" h="318769">
                <a:moveTo>
                  <a:pt x="7391400" y="0"/>
                </a:moveTo>
                <a:lnTo>
                  <a:pt x="196850" y="0"/>
                </a:lnTo>
                <a:lnTo>
                  <a:pt x="147866" y="6350"/>
                </a:lnTo>
                <a:lnTo>
                  <a:pt x="101777" y="23622"/>
                </a:lnTo>
                <a:lnTo>
                  <a:pt x="61277" y="49784"/>
                </a:lnTo>
                <a:lnTo>
                  <a:pt x="29019" y="82423"/>
                </a:lnTo>
                <a:lnTo>
                  <a:pt x="7696" y="119379"/>
                </a:lnTo>
                <a:lnTo>
                  <a:pt x="0" y="158496"/>
                </a:lnTo>
                <a:lnTo>
                  <a:pt x="7696" y="198120"/>
                </a:lnTo>
                <a:lnTo>
                  <a:pt x="29019" y="235458"/>
                </a:lnTo>
                <a:lnTo>
                  <a:pt x="61277" y="268350"/>
                </a:lnTo>
                <a:lnTo>
                  <a:pt x="101777" y="294639"/>
                </a:lnTo>
                <a:lnTo>
                  <a:pt x="147866" y="312038"/>
                </a:lnTo>
                <a:lnTo>
                  <a:pt x="196850" y="318262"/>
                </a:lnTo>
                <a:lnTo>
                  <a:pt x="393700" y="318262"/>
                </a:lnTo>
                <a:lnTo>
                  <a:pt x="393700" y="316991"/>
                </a:lnTo>
                <a:lnTo>
                  <a:pt x="7391400" y="316991"/>
                </a:lnTo>
                <a:lnTo>
                  <a:pt x="73914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94075" y="929385"/>
            <a:ext cx="137032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7549" y="1403350"/>
            <a:ext cx="6708901" cy="1564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1628" y="2476880"/>
            <a:ext cx="5230572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7865">
              <a:lnSpc>
                <a:spcPct val="100000"/>
              </a:lnSpc>
              <a:spcBef>
                <a:spcPts val="100"/>
              </a:spcBef>
            </a:pPr>
            <a:endParaRPr lang="es-MX" sz="3600" b="1" dirty="0">
              <a:solidFill>
                <a:srgbClr val="006666"/>
              </a:solidFill>
              <a:latin typeface="Arial"/>
              <a:cs typeface="Arial"/>
            </a:endParaRPr>
          </a:p>
          <a:p>
            <a:pPr marL="12700" marR="5080" indent="69786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666"/>
                </a:solidFill>
                <a:latin typeface="Arial"/>
                <a:cs typeface="Arial"/>
              </a:rPr>
              <a:t>BIOMO</a:t>
            </a:r>
            <a:r>
              <a:rPr sz="3600" b="1" spc="-15" dirty="0">
                <a:solidFill>
                  <a:srgbClr val="006666"/>
                </a:solidFill>
                <a:latin typeface="Arial"/>
                <a:cs typeface="Arial"/>
              </a:rPr>
              <a:t>L</a:t>
            </a:r>
            <a:r>
              <a:rPr sz="3600" b="1" spc="-5" dirty="0">
                <a:solidFill>
                  <a:srgbClr val="006666"/>
                </a:solidFill>
                <a:latin typeface="Arial"/>
                <a:cs typeface="Arial"/>
              </a:rPr>
              <a:t>É</a:t>
            </a:r>
            <a:r>
              <a:rPr sz="3600" b="1" dirty="0">
                <a:solidFill>
                  <a:srgbClr val="006666"/>
                </a:solidFill>
                <a:latin typeface="Arial"/>
                <a:cs typeface="Arial"/>
              </a:rPr>
              <a:t>CULAS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1816" y="4308094"/>
            <a:ext cx="58000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003366"/>
                </a:solidFill>
                <a:latin typeface="Arial"/>
                <a:cs typeface="Arial"/>
              </a:rPr>
              <a:t>Aminoácidos:</a:t>
            </a:r>
            <a:r>
              <a:rPr sz="1500" b="1" spc="1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estructura,</a:t>
            </a:r>
            <a:r>
              <a:rPr sz="1500" b="1" spc="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clasificación,</a:t>
            </a:r>
            <a:r>
              <a:rPr sz="1500" b="1" spc="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propiedades,</a:t>
            </a:r>
            <a:r>
              <a:rPr sz="1500" b="1" spc="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funciones </a:t>
            </a:r>
            <a:r>
              <a:rPr sz="1500" b="1" spc="-4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3366"/>
                </a:solidFill>
                <a:latin typeface="Arial"/>
                <a:cs typeface="Arial"/>
              </a:rPr>
              <a:t>Proteínas:</a:t>
            </a:r>
            <a:r>
              <a:rPr sz="1500" b="1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estructura,</a:t>
            </a:r>
            <a:r>
              <a:rPr sz="15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6FC0"/>
                </a:solidFill>
                <a:latin typeface="Arial"/>
                <a:cs typeface="Arial"/>
              </a:rPr>
              <a:t>clasificación,</a:t>
            </a:r>
            <a:r>
              <a:rPr sz="15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6FC0"/>
                </a:solidFill>
                <a:latin typeface="Arial"/>
                <a:cs typeface="Arial"/>
              </a:rPr>
              <a:t>propiedades,</a:t>
            </a:r>
            <a:r>
              <a:rPr sz="15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6FC0"/>
                </a:solidFill>
                <a:latin typeface="Arial"/>
                <a:cs typeface="Arial"/>
              </a:rPr>
              <a:t>funciones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7584" y="439302"/>
            <a:ext cx="2692543" cy="10755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5476" y="2697479"/>
            <a:ext cx="2545842" cy="19804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5396" y="4847842"/>
            <a:ext cx="2971800" cy="19430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2200" y="4878322"/>
            <a:ext cx="2624328" cy="18821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48" y="1194307"/>
            <a:ext cx="4964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u="none" spc="-55" dirty="0">
                <a:solidFill>
                  <a:srgbClr val="FF0000"/>
                </a:solidFill>
                <a:latin typeface="Arial"/>
                <a:cs typeface="Arial"/>
              </a:rPr>
              <a:t>mi</a:t>
            </a:r>
            <a:r>
              <a:rPr sz="3200" u="none" spc="-5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3200" u="none" spc="-55" dirty="0">
                <a:solidFill>
                  <a:srgbClr val="FF0000"/>
                </a:solidFill>
                <a:latin typeface="Arial"/>
                <a:cs typeface="Arial"/>
              </a:rPr>
              <a:t>áci</a:t>
            </a:r>
            <a:r>
              <a:rPr sz="3200" u="none" spc="-5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200" u="none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u="none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u="none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u="none" spc="-3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200" u="none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u="none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u="none" spc="-5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3200" u="none" spc="-4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u="none" spc="-5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3200" u="none" spc="-55" dirty="0">
                <a:solidFill>
                  <a:srgbClr val="FF0000"/>
                </a:solidFill>
                <a:latin typeface="Arial"/>
                <a:cs typeface="Arial"/>
              </a:rPr>
              <a:t>eic</a:t>
            </a:r>
            <a:r>
              <a:rPr sz="3200" u="none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u="none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0708" y="583692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02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9685" y="5564122"/>
            <a:ext cx="515239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Son</a:t>
            </a:r>
            <a:r>
              <a:rPr sz="1600" spc="-4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intermediarios</a:t>
            </a:r>
            <a:r>
              <a:rPr sz="1600" spc="-7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en</a:t>
            </a:r>
            <a:r>
              <a:rPr sz="1600" spc="-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el</a:t>
            </a:r>
            <a:r>
              <a:rPr sz="16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metabolismo</a:t>
            </a:r>
            <a:r>
              <a:rPr sz="16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de</a:t>
            </a:r>
            <a:r>
              <a:rPr sz="1600" spc="-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los</a:t>
            </a:r>
            <a:r>
              <a:rPr sz="1600" spc="-5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aminoácidos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6072" y="2350007"/>
            <a:ext cx="8568055" cy="3168015"/>
            <a:chOff x="576072" y="2350007"/>
            <a:chExt cx="8568055" cy="31680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072" y="2350007"/>
              <a:ext cx="8567928" cy="27904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19855" y="2564891"/>
              <a:ext cx="5472430" cy="2952115"/>
            </a:xfrm>
            <a:custGeom>
              <a:avLst/>
              <a:gdLst/>
              <a:ahLst/>
              <a:cxnLst/>
              <a:rect l="l" t="t" r="r" b="b"/>
              <a:pathLst>
                <a:path w="5472430" h="2952115">
                  <a:moveTo>
                    <a:pt x="899287" y="2377313"/>
                  </a:moveTo>
                  <a:lnTo>
                    <a:pt x="0" y="2377313"/>
                  </a:lnTo>
                  <a:lnTo>
                    <a:pt x="0" y="0"/>
                  </a:lnTo>
                  <a:lnTo>
                    <a:pt x="1799717" y="0"/>
                  </a:lnTo>
                  <a:lnTo>
                    <a:pt x="1799717" y="2377313"/>
                  </a:lnTo>
                  <a:lnTo>
                    <a:pt x="899287" y="2377313"/>
                  </a:lnTo>
                  <a:close/>
                </a:path>
                <a:path w="5472430" h="2952115">
                  <a:moveTo>
                    <a:pt x="720852" y="2377313"/>
                  </a:moveTo>
                  <a:lnTo>
                    <a:pt x="720852" y="2951861"/>
                  </a:lnTo>
                </a:path>
                <a:path w="5472430" h="2952115">
                  <a:moveTo>
                    <a:pt x="4068191" y="2377313"/>
                  </a:moveTo>
                  <a:lnTo>
                    <a:pt x="2665349" y="2377313"/>
                  </a:lnTo>
                  <a:lnTo>
                    <a:pt x="2665349" y="0"/>
                  </a:lnTo>
                  <a:lnTo>
                    <a:pt x="5472303" y="0"/>
                  </a:lnTo>
                  <a:lnTo>
                    <a:pt x="5472303" y="2377313"/>
                  </a:lnTo>
                  <a:lnTo>
                    <a:pt x="4068191" y="2377313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00950" y="4936997"/>
              <a:ext cx="0" cy="581025"/>
            </a:xfrm>
            <a:custGeom>
              <a:avLst/>
              <a:gdLst/>
              <a:ahLst/>
              <a:cxnLst/>
              <a:rect l="l" t="t" r="r" b="b"/>
              <a:pathLst>
                <a:path h="581025">
                  <a:moveTo>
                    <a:pt x="0" y="0"/>
                  </a:moveTo>
                  <a:lnTo>
                    <a:pt x="0" y="580516"/>
                  </a:lnTo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9160" y="5516879"/>
            <a:ext cx="7705725" cy="320040"/>
          </a:xfrm>
          <a:prstGeom prst="rect">
            <a:avLst/>
          </a:prstGeom>
          <a:solidFill>
            <a:srgbClr val="FFCC99"/>
          </a:solidFill>
          <a:ln w="9144">
            <a:solidFill>
              <a:srgbClr val="FF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45"/>
              </a:spcBef>
            </a:pP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Son</a:t>
            </a:r>
            <a:r>
              <a:rPr sz="1600" spc="-3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intermediarios</a:t>
            </a:r>
            <a:r>
              <a:rPr sz="1600" spc="-7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en</a:t>
            </a:r>
            <a:r>
              <a:rPr sz="1600" spc="-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el</a:t>
            </a:r>
            <a:r>
              <a:rPr sz="16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ciclo</a:t>
            </a:r>
            <a:r>
              <a:rPr sz="1600" spc="-3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de</a:t>
            </a:r>
            <a:r>
              <a:rPr sz="1600" spc="-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3366"/>
                </a:solidFill>
                <a:latin typeface="Arial MT"/>
                <a:cs typeface="Arial MT"/>
              </a:rPr>
              <a:t>la</a:t>
            </a:r>
            <a:r>
              <a:rPr sz="1600" spc="-4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urea,</a:t>
            </a:r>
            <a:r>
              <a:rPr sz="1600" spc="-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en</a:t>
            </a:r>
            <a:r>
              <a:rPr sz="1600" dirty="0">
                <a:solidFill>
                  <a:srgbClr val="003366"/>
                </a:solidFill>
                <a:latin typeface="Arial MT"/>
                <a:cs typeface="Arial MT"/>
              </a:rPr>
              <a:t> la</a:t>
            </a:r>
            <a:r>
              <a:rPr sz="1600" spc="-3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síntesis</a:t>
            </a:r>
            <a:r>
              <a:rPr sz="1600" spc="-6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de</a:t>
            </a:r>
            <a:r>
              <a:rPr sz="1600" spc="-114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003366"/>
                </a:solidFill>
                <a:latin typeface="Arial MT"/>
                <a:cs typeface="Arial MT"/>
              </a:rPr>
              <a:t>Argininina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48" y="1194307"/>
            <a:ext cx="50184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45" dirty="0">
                <a:solidFill>
                  <a:srgbClr val="006666"/>
                </a:solidFill>
                <a:latin typeface="Arial"/>
                <a:cs typeface="Arial"/>
              </a:rPr>
              <a:t>D</a:t>
            </a:r>
            <a:r>
              <a:rPr sz="3200" u="none" spc="-55" dirty="0">
                <a:solidFill>
                  <a:srgbClr val="006666"/>
                </a:solidFill>
                <a:latin typeface="Arial"/>
                <a:cs typeface="Arial"/>
              </a:rPr>
              <a:t>e</a:t>
            </a:r>
            <a:r>
              <a:rPr sz="3200" u="none" spc="-45" dirty="0">
                <a:solidFill>
                  <a:srgbClr val="006666"/>
                </a:solidFill>
                <a:latin typeface="Arial"/>
                <a:cs typeface="Arial"/>
              </a:rPr>
              <a:t>r</a:t>
            </a:r>
            <a:r>
              <a:rPr sz="3200" u="none" spc="-55" dirty="0">
                <a:solidFill>
                  <a:srgbClr val="006666"/>
                </a:solidFill>
                <a:latin typeface="Arial"/>
                <a:cs typeface="Arial"/>
              </a:rPr>
              <a:t>iva</a:t>
            </a:r>
            <a:r>
              <a:rPr sz="3200" u="none" spc="-50" dirty="0">
                <a:solidFill>
                  <a:srgbClr val="006666"/>
                </a:solidFill>
                <a:latin typeface="Arial"/>
                <a:cs typeface="Arial"/>
              </a:rPr>
              <a:t>do</a:t>
            </a:r>
            <a:r>
              <a:rPr sz="3200" u="none" dirty="0">
                <a:solidFill>
                  <a:srgbClr val="006666"/>
                </a:solidFill>
                <a:latin typeface="Arial"/>
                <a:cs typeface="Arial"/>
              </a:rPr>
              <a:t>s</a:t>
            </a:r>
            <a:r>
              <a:rPr sz="3200" u="none" spc="-19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u="none" spc="-30" dirty="0">
                <a:solidFill>
                  <a:srgbClr val="006666"/>
                </a:solidFill>
                <a:latin typeface="Arial"/>
                <a:cs typeface="Arial"/>
              </a:rPr>
              <a:t>d</a:t>
            </a:r>
            <a:r>
              <a:rPr sz="3200" u="none" dirty="0">
                <a:solidFill>
                  <a:srgbClr val="006666"/>
                </a:solidFill>
                <a:latin typeface="Arial"/>
                <a:cs typeface="Arial"/>
              </a:rPr>
              <a:t>e</a:t>
            </a:r>
            <a:r>
              <a:rPr sz="3200" u="none" spc="-16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u="none" spc="-55" dirty="0">
                <a:solidFill>
                  <a:srgbClr val="006666"/>
                </a:solidFill>
                <a:latin typeface="Arial"/>
                <a:cs typeface="Arial"/>
              </a:rPr>
              <a:t>ami</a:t>
            </a:r>
            <a:r>
              <a:rPr sz="3200" u="none" spc="-50" dirty="0">
                <a:solidFill>
                  <a:srgbClr val="006666"/>
                </a:solidFill>
                <a:latin typeface="Arial"/>
                <a:cs typeface="Arial"/>
              </a:rPr>
              <a:t>no</a:t>
            </a:r>
            <a:r>
              <a:rPr sz="3200" u="none" spc="-55" dirty="0">
                <a:solidFill>
                  <a:srgbClr val="006666"/>
                </a:solidFill>
                <a:latin typeface="Arial"/>
                <a:cs typeface="Arial"/>
              </a:rPr>
              <a:t>áci</a:t>
            </a:r>
            <a:r>
              <a:rPr sz="3200" u="none" spc="-50" dirty="0">
                <a:solidFill>
                  <a:srgbClr val="006666"/>
                </a:solidFill>
                <a:latin typeface="Arial"/>
                <a:cs typeface="Arial"/>
              </a:rPr>
              <a:t>do</a:t>
            </a:r>
            <a:r>
              <a:rPr sz="3200" u="none" dirty="0">
                <a:solidFill>
                  <a:srgbClr val="006666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5904" y="2350007"/>
            <a:ext cx="2672080" cy="4247515"/>
            <a:chOff x="755904" y="2350007"/>
            <a:chExt cx="2672080" cy="42475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2350007"/>
              <a:ext cx="2671572" cy="4247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6008" y="4005072"/>
              <a:ext cx="1009015" cy="1080770"/>
            </a:xfrm>
            <a:custGeom>
              <a:avLst/>
              <a:gdLst/>
              <a:ahLst/>
              <a:cxnLst/>
              <a:rect l="l" t="t" r="r" b="b"/>
              <a:pathLst>
                <a:path w="1009014" h="1080770">
                  <a:moveTo>
                    <a:pt x="1008761" y="0"/>
                  </a:moveTo>
                  <a:lnTo>
                    <a:pt x="0" y="0"/>
                  </a:lnTo>
                  <a:lnTo>
                    <a:pt x="0" y="1080261"/>
                  </a:lnTo>
                  <a:lnTo>
                    <a:pt x="1008761" y="1080261"/>
                  </a:lnTo>
                  <a:lnTo>
                    <a:pt x="1008761" y="0"/>
                  </a:lnTo>
                  <a:close/>
                </a:path>
              </a:pathLst>
            </a:custGeom>
            <a:solidFill>
              <a:srgbClr val="FF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67429" y="2367660"/>
            <a:ext cx="4479925" cy="175895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8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18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Glicina</a:t>
            </a:r>
            <a:endParaRPr sz="1800">
              <a:latin typeface="Arial MT"/>
              <a:cs typeface="Arial MT"/>
            </a:endParaRPr>
          </a:p>
          <a:p>
            <a:pPr marL="187960" marR="353695" indent="-175260">
              <a:lnSpc>
                <a:spcPct val="100000"/>
              </a:lnSpc>
              <a:spcBef>
                <a:spcPts val="990"/>
              </a:spcBef>
              <a:buClr>
                <a:srgbClr val="003366"/>
              </a:buClr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/>
              <a:t>	</a:t>
            </a:r>
            <a:r>
              <a:rPr sz="1800" b="1" spc="-5" dirty="0">
                <a:solidFill>
                  <a:srgbClr val="4E9E4E"/>
                </a:solidFill>
                <a:latin typeface="Arial"/>
                <a:cs typeface="Arial"/>
              </a:rPr>
              <a:t>Creatina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:</a:t>
            </a:r>
            <a:r>
              <a:rPr sz="1800" spc="-10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almacenamiento</a:t>
            </a:r>
            <a:r>
              <a:rPr sz="1800" spc="-114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de</a:t>
            </a:r>
            <a:r>
              <a:rPr sz="1800" spc="-5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fosfatos </a:t>
            </a:r>
            <a:r>
              <a:rPr sz="1800" spc="-484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energéticos.</a:t>
            </a:r>
            <a:endParaRPr sz="1800">
              <a:latin typeface="Arial MT"/>
              <a:cs typeface="Arial MT"/>
            </a:endParaRPr>
          </a:p>
          <a:p>
            <a:pPr marL="187960" marR="5080" indent="-175260">
              <a:lnSpc>
                <a:spcPts val="2150"/>
              </a:lnSpc>
              <a:spcBef>
                <a:spcPts val="965"/>
              </a:spcBef>
              <a:buClr>
                <a:srgbClr val="003366"/>
              </a:buClr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/>
              <a:t>	</a:t>
            </a:r>
            <a:r>
              <a:rPr sz="1800" b="1" spc="-5" dirty="0">
                <a:solidFill>
                  <a:srgbClr val="4E9E4E"/>
                </a:solidFill>
                <a:latin typeface="Arial"/>
                <a:cs typeface="Arial"/>
              </a:rPr>
              <a:t>Ácido</a:t>
            </a:r>
            <a:r>
              <a:rPr sz="1800" b="1" spc="-50" dirty="0">
                <a:solidFill>
                  <a:srgbClr val="4E9E4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E9E4E"/>
                </a:solidFill>
                <a:latin typeface="Arial"/>
                <a:cs typeface="Arial"/>
              </a:rPr>
              <a:t>glicocólico</a:t>
            </a:r>
            <a:r>
              <a:rPr sz="1800" b="1" spc="-75" dirty="0">
                <a:solidFill>
                  <a:srgbClr val="4E9E4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E9E4E"/>
                </a:solidFill>
                <a:latin typeface="Arial"/>
                <a:cs typeface="Arial"/>
              </a:rPr>
              <a:t>y</a:t>
            </a:r>
            <a:r>
              <a:rPr sz="1800" b="1" spc="-15" dirty="0">
                <a:solidFill>
                  <a:srgbClr val="4E9E4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E9E4E"/>
                </a:solidFill>
                <a:latin typeface="Arial"/>
                <a:cs typeface="Arial"/>
              </a:rPr>
              <a:t>taurocólico:</a:t>
            </a:r>
            <a:r>
              <a:rPr sz="1800" b="1" spc="-90" dirty="0">
                <a:solidFill>
                  <a:srgbClr val="4E9E4E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SALES </a:t>
            </a:r>
            <a:r>
              <a:rPr sz="1800" spc="-484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BILIARES</a:t>
            </a:r>
            <a:r>
              <a:rPr sz="1800" spc="-6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(Emulsión</a:t>
            </a:r>
            <a:r>
              <a:rPr sz="1800" spc="-8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de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las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grasas)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89959" y="4183379"/>
            <a:ext cx="5420995" cy="2303145"/>
            <a:chOff x="3489959" y="4183379"/>
            <a:chExt cx="5420995" cy="23031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1319" y="4343399"/>
              <a:ext cx="2159507" cy="17952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9103" y="4192523"/>
              <a:ext cx="3229355" cy="2284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94531" y="4187951"/>
              <a:ext cx="3238500" cy="2293620"/>
            </a:xfrm>
            <a:custGeom>
              <a:avLst/>
              <a:gdLst/>
              <a:ahLst/>
              <a:cxnLst/>
              <a:rect l="l" t="t" r="r" b="b"/>
              <a:pathLst>
                <a:path w="3238500" h="2293620">
                  <a:moveTo>
                    <a:pt x="0" y="2293620"/>
                  </a:moveTo>
                  <a:lnTo>
                    <a:pt x="3238500" y="2293620"/>
                  </a:lnTo>
                  <a:lnTo>
                    <a:pt x="3238500" y="0"/>
                  </a:lnTo>
                  <a:lnTo>
                    <a:pt x="0" y="0"/>
                  </a:lnTo>
                  <a:lnTo>
                    <a:pt x="0" y="2293620"/>
                  </a:lnTo>
                  <a:close/>
                </a:path>
              </a:pathLst>
            </a:custGeom>
            <a:ln w="9144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4571" y="3980688"/>
            <a:ext cx="3552444" cy="1994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148" y="1194003"/>
            <a:ext cx="566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45" dirty="0">
                <a:solidFill>
                  <a:srgbClr val="006666"/>
                </a:solidFill>
                <a:latin typeface="Arial"/>
                <a:cs typeface="Arial"/>
              </a:rPr>
              <a:t>Derivados</a:t>
            </a:r>
            <a:r>
              <a:rPr sz="3600" u="none" spc="-20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600" u="none" spc="-15" dirty="0">
                <a:solidFill>
                  <a:srgbClr val="006666"/>
                </a:solidFill>
                <a:latin typeface="Arial"/>
                <a:cs typeface="Arial"/>
              </a:rPr>
              <a:t>de</a:t>
            </a:r>
            <a:r>
              <a:rPr sz="3600" u="none" spc="-17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600" u="none" spc="-50" dirty="0">
                <a:solidFill>
                  <a:srgbClr val="006666"/>
                </a:solidFill>
                <a:latin typeface="Arial"/>
                <a:cs typeface="Arial"/>
              </a:rPr>
              <a:t>aminoácidos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5904" y="2350007"/>
            <a:ext cx="2672080" cy="4247515"/>
            <a:chOff x="755904" y="2350007"/>
            <a:chExt cx="2672080" cy="42475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2350007"/>
              <a:ext cx="2671572" cy="42473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26008" y="5084063"/>
              <a:ext cx="1009015" cy="504190"/>
            </a:xfrm>
            <a:custGeom>
              <a:avLst/>
              <a:gdLst/>
              <a:ahLst/>
              <a:cxnLst/>
              <a:rect l="l" t="t" r="r" b="b"/>
              <a:pathLst>
                <a:path w="1009014" h="504189">
                  <a:moveTo>
                    <a:pt x="1008761" y="0"/>
                  </a:moveTo>
                  <a:lnTo>
                    <a:pt x="0" y="0"/>
                  </a:lnTo>
                  <a:lnTo>
                    <a:pt x="0" y="504063"/>
                  </a:lnTo>
                  <a:lnTo>
                    <a:pt x="1008761" y="504063"/>
                  </a:lnTo>
                  <a:lnTo>
                    <a:pt x="1008761" y="0"/>
                  </a:lnTo>
                  <a:close/>
                </a:path>
              </a:pathLst>
            </a:custGeom>
            <a:solidFill>
              <a:srgbClr val="FF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68700" y="2347848"/>
            <a:ext cx="5214620" cy="111887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8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18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Arial MT"/>
                <a:cs typeface="Arial MT"/>
              </a:rPr>
              <a:t>Histidina: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ts val="2000"/>
              </a:lnSpc>
              <a:spcBef>
                <a:spcPts val="1345"/>
              </a:spcBef>
            </a:pPr>
            <a:r>
              <a:rPr sz="1800" b="1" spc="-5" dirty="0">
                <a:solidFill>
                  <a:srgbClr val="4E9E4E"/>
                </a:solidFill>
                <a:latin typeface="Arial"/>
                <a:cs typeface="Arial"/>
              </a:rPr>
              <a:t>Histamina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:</a:t>
            </a:r>
            <a:r>
              <a:rPr sz="1800" spc="-6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vasodilatador;</a:t>
            </a:r>
            <a:r>
              <a:rPr sz="1800" spc="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neurotransmisor</a:t>
            </a:r>
            <a:r>
              <a:rPr sz="1800" spc="-5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cerebral </a:t>
            </a:r>
            <a:r>
              <a:rPr sz="1800" spc="-484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003366"/>
                </a:solidFill>
                <a:latin typeface="Arial MT"/>
                <a:cs typeface="Arial MT"/>
              </a:rPr>
              <a:t>vinculado</a:t>
            </a:r>
            <a:r>
              <a:rPr sz="1800" spc="5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las</a:t>
            </a:r>
            <a:r>
              <a:rPr sz="1800" spc="-4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emociones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891" y="912063"/>
            <a:ext cx="50184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45" dirty="0">
                <a:solidFill>
                  <a:srgbClr val="006666"/>
                </a:solidFill>
                <a:latin typeface="Arial"/>
                <a:cs typeface="Arial"/>
              </a:rPr>
              <a:t>D</a:t>
            </a:r>
            <a:r>
              <a:rPr sz="3200" u="none" spc="-55" dirty="0">
                <a:solidFill>
                  <a:srgbClr val="006666"/>
                </a:solidFill>
                <a:latin typeface="Arial"/>
                <a:cs typeface="Arial"/>
              </a:rPr>
              <a:t>e</a:t>
            </a:r>
            <a:r>
              <a:rPr sz="3200" u="none" spc="-45" dirty="0">
                <a:solidFill>
                  <a:srgbClr val="006666"/>
                </a:solidFill>
                <a:latin typeface="Arial"/>
                <a:cs typeface="Arial"/>
              </a:rPr>
              <a:t>r</a:t>
            </a:r>
            <a:r>
              <a:rPr sz="3200" u="none" spc="-50" dirty="0">
                <a:solidFill>
                  <a:srgbClr val="006666"/>
                </a:solidFill>
                <a:latin typeface="Arial"/>
                <a:cs typeface="Arial"/>
              </a:rPr>
              <a:t>i</a:t>
            </a:r>
            <a:r>
              <a:rPr sz="3200" u="none" spc="-55" dirty="0">
                <a:solidFill>
                  <a:srgbClr val="006666"/>
                </a:solidFill>
                <a:latin typeface="Arial"/>
                <a:cs typeface="Arial"/>
              </a:rPr>
              <a:t>va</a:t>
            </a:r>
            <a:r>
              <a:rPr sz="3200" u="none" spc="-50" dirty="0">
                <a:solidFill>
                  <a:srgbClr val="006666"/>
                </a:solidFill>
                <a:latin typeface="Arial"/>
                <a:cs typeface="Arial"/>
              </a:rPr>
              <a:t>do</a:t>
            </a:r>
            <a:r>
              <a:rPr sz="3200" u="none" dirty="0">
                <a:solidFill>
                  <a:srgbClr val="006666"/>
                </a:solidFill>
                <a:latin typeface="Arial"/>
                <a:cs typeface="Arial"/>
              </a:rPr>
              <a:t>s</a:t>
            </a:r>
            <a:r>
              <a:rPr sz="3200" u="none" spc="-2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u="none" spc="-25" dirty="0">
                <a:solidFill>
                  <a:srgbClr val="006666"/>
                </a:solidFill>
                <a:latin typeface="Arial"/>
                <a:cs typeface="Arial"/>
              </a:rPr>
              <a:t>d</a:t>
            </a:r>
            <a:r>
              <a:rPr sz="3200" u="none" dirty="0">
                <a:solidFill>
                  <a:srgbClr val="006666"/>
                </a:solidFill>
                <a:latin typeface="Arial"/>
                <a:cs typeface="Arial"/>
              </a:rPr>
              <a:t>e</a:t>
            </a:r>
            <a:r>
              <a:rPr sz="3200" u="none" spc="-16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u="none" spc="-55" dirty="0">
                <a:solidFill>
                  <a:srgbClr val="006666"/>
                </a:solidFill>
                <a:latin typeface="Arial"/>
                <a:cs typeface="Arial"/>
              </a:rPr>
              <a:t>aminoácido</a:t>
            </a:r>
            <a:r>
              <a:rPr sz="3200" u="none" dirty="0">
                <a:solidFill>
                  <a:srgbClr val="006666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5904" y="2350007"/>
            <a:ext cx="2672080" cy="4247515"/>
            <a:chOff x="755904" y="2350007"/>
            <a:chExt cx="2672080" cy="42475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2350007"/>
              <a:ext cx="2671572" cy="4247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78151" y="3067811"/>
              <a:ext cx="1298575" cy="1656714"/>
            </a:xfrm>
            <a:custGeom>
              <a:avLst/>
              <a:gdLst/>
              <a:ahLst/>
              <a:cxnLst/>
              <a:rect l="l" t="t" r="r" b="b"/>
              <a:pathLst>
                <a:path w="1298575" h="1656714">
                  <a:moveTo>
                    <a:pt x="1298321" y="0"/>
                  </a:moveTo>
                  <a:lnTo>
                    <a:pt x="0" y="0"/>
                  </a:lnTo>
                  <a:lnTo>
                    <a:pt x="0" y="1656461"/>
                  </a:lnTo>
                  <a:lnTo>
                    <a:pt x="1298321" y="1656461"/>
                  </a:lnTo>
                  <a:lnTo>
                    <a:pt x="1298321" y="0"/>
                  </a:lnTo>
                  <a:close/>
                </a:path>
              </a:pathLst>
            </a:custGeom>
            <a:solidFill>
              <a:srgbClr val="FF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791200" y="1815082"/>
            <a:ext cx="3322320" cy="5029200"/>
            <a:chOff x="5791200" y="1815082"/>
            <a:chExt cx="3322320" cy="5029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4728" y="1815082"/>
              <a:ext cx="3288791" cy="5029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95772" y="3933444"/>
              <a:ext cx="2953385" cy="792480"/>
            </a:xfrm>
            <a:custGeom>
              <a:avLst/>
              <a:gdLst/>
              <a:ahLst/>
              <a:cxnLst/>
              <a:rect l="l" t="t" r="r" b="b"/>
              <a:pathLst>
                <a:path w="2953384" h="792479">
                  <a:moveTo>
                    <a:pt x="2953004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2953004" y="792479"/>
                  </a:lnTo>
                  <a:lnTo>
                    <a:pt x="2953004" y="0"/>
                  </a:lnTo>
                  <a:close/>
                </a:path>
              </a:pathLst>
            </a:custGeom>
            <a:solidFill>
              <a:srgbClr val="FFCC99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95772" y="3933444"/>
              <a:ext cx="2953385" cy="792480"/>
            </a:xfrm>
            <a:custGeom>
              <a:avLst/>
              <a:gdLst/>
              <a:ahLst/>
              <a:cxnLst/>
              <a:rect l="l" t="t" r="r" b="b"/>
              <a:pathLst>
                <a:path w="2953384" h="792479">
                  <a:moveTo>
                    <a:pt x="1475867" y="792479"/>
                  </a:moveTo>
                  <a:lnTo>
                    <a:pt x="0" y="792479"/>
                  </a:lnTo>
                  <a:lnTo>
                    <a:pt x="0" y="0"/>
                  </a:lnTo>
                  <a:lnTo>
                    <a:pt x="2953004" y="0"/>
                  </a:lnTo>
                  <a:lnTo>
                    <a:pt x="2953004" y="792479"/>
                  </a:lnTo>
                  <a:lnTo>
                    <a:pt x="1475867" y="792479"/>
                  </a:lnTo>
                  <a:close/>
                </a:path>
              </a:pathLst>
            </a:custGeom>
            <a:ln w="91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11982" y="2484247"/>
            <a:ext cx="2198370" cy="38182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03366"/>
                </a:solidFill>
                <a:latin typeface="Arial MT"/>
                <a:cs typeface="Arial MT"/>
              </a:rPr>
              <a:t>D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1600" spc="-4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3366"/>
                </a:solidFill>
                <a:latin typeface="Arial MT"/>
                <a:cs typeface="Arial MT"/>
              </a:rPr>
              <a:t>l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600" spc="-1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80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1600" spc="-1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600" spc="-25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1600" spc="-20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1600" spc="-15" dirty="0">
                <a:solidFill>
                  <a:srgbClr val="FF0000"/>
                </a:solidFill>
                <a:latin typeface="Arial MT"/>
                <a:cs typeface="Arial MT"/>
              </a:rPr>
              <a:t>si</a:t>
            </a:r>
            <a:r>
              <a:rPr sz="1600" spc="-20" dirty="0">
                <a:solidFill>
                  <a:srgbClr val="FF0000"/>
                </a:solidFill>
                <a:latin typeface="Arial MT"/>
                <a:cs typeface="Arial MT"/>
              </a:rPr>
              <a:t>na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: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L="83820">
              <a:lnSpc>
                <a:spcPct val="100000"/>
              </a:lnSpc>
              <a:spcBef>
                <a:spcPts val="1480"/>
              </a:spcBef>
            </a:pPr>
            <a:r>
              <a:rPr sz="1600" b="1" spc="-5" dirty="0">
                <a:solidFill>
                  <a:srgbClr val="4E9E4E"/>
                </a:solidFill>
                <a:latin typeface="Arial"/>
                <a:cs typeface="Arial"/>
              </a:rPr>
              <a:t>Dopamina</a:t>
            </a:r>
            <a:r>
              <a:rPr sz="1200" spc="-5" dirty="0">
                <a:solidFill>
                  <a:srgbClr val="003366"/>
                </a:solidFill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  <a:p>
            <a:pPr marL="83820" marR="6350" algn="just">
              <a:lnSpc>
                <a:spcPct val="94000"/>
              </a:lnSpc>
              <a:spcBef>
                <a:spcPts val="320"/>
              </a:spcBef>
              <a:tabLst>
                <a:tab pos="1632585" algn="l"/>
              </a:tabLst>
            </a:pP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Neurotransmisor	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cerebral </a:t>
            </a:r>
            <a:r>
              <a:rPr sz="1200" spc="-3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relacionado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con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66"/>
                </a:solidFill>
                <a:latin typeface="Arial MT"/>
                <a:cs typeface="Arial MT"/>
              </a:rPr>
              <a:t>el</a:t>
            </a:r>
            <a:r>
              <a:rPr sz="120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b="1" spc="-25" dirty="0">
                <a:solidFill>
                  <a:srgbClr val="003366"/>
                </a:solidFill>
                <a:latin typeface="Arial"/>
                <a:cs typeface="Arial"/>
              </a:rPr>
              <a:t>Parkinson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3366"/>
                </a:solidFill>
                <a:latin typeface="Arial MT"/>
                <a:cs typeface="Arial MT"/>
              </a:rPr>
              <a:t>(en</a:t>
            </a:r>
            <a:r>
              <a:rPr sz="1200" spc="-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la</a:t>
            </a:r>
            <a:r>
              <a:rPr sz="1200" spc="29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que</a:t>
            </a:r>
            <a:r>
              <a:rPr sz="1200" spc="29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03366"/>
                </a:solidFill>
                <a:latin typeface="Arial MT"/>
                <a:cs typeface="Arial MT"/>
              </a:rPr>
              <a:t>se</a:t>
            </a:r>
            <a:r>
              <a:rPr sz="1200" spc="-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destruyen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35" dirty="0">
                <a:solidFill>
                  <a:srgbClr val="003366"/>
                </a:solidFill>
                <a:latin typeface="Arial MT"/>
                <a:cs typeface="Arial MT"/>
              </a:rPr>
              <a:t>la </a:t>
            </a:r>
            <a:r>
              <a:rPr sz="1200" spc="-3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neuronas </a:t>
            </a:r>
            <a:r>
              <a:rPr sz="1200" spc="-30" dirty="0">
                <a:solidFill>
                  <a:srgbClr val="003366"/>
                </a:solidFill>
                <a:latin typeface="Arial MT"/>
                <a:cs typeface="Arial MT"/>
              </a:rPr>
              <a:t>dopaminérgicas) </a:t>
            </a:r>
            <a:r>
              <a:rPr sz="1200" dirty="0">
                <a:solidFill>
                  <a:srgbClr val="003366"/>
                </a:solidFill>
                <a:latin typeface="Arial MT"/>
                <a:cs typeface="Arial MT"/>
              </a:rPr>
              <a:t>y 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la 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esquizofrenia.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 MT"/>
              <a:cs typeface="Arial MT"/>
            </a:endParaRPr>
          </a:p>
          <a:p>
            <a:pPr marL="83820" marR="5080" algn="just">
              <a:lnSpc>
                <a:spcPct val="94000"/>
              </a:lnSpc>
            </a:pPr>
            <a:r>
              <a:rPr sz="1200" spc="-10" dirty="0">
                <a:solidFill>
                  <a:srgbClr val="003366"/>
                </a:solidFill>
                <a:latin typeface="Arial MT"/>
                <a:cs typeface="Arial MT"/>
              </a:rPr>
              <a:t>La</a:t>
            </a:r>
            <a:r>
              <a:rPr sz="1200" spc="-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presencia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de</a:t>
            </a:r>
            <a:r>
              <a:rPr sz="1200" spc="-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dopamina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es </a:t>
            </a:r>
            <a:r>
              <a:rPr sz="1200" spc="-3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esencial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 para</a:t>
            </a:r>
            <a:r>
              <a:rPr sz="1200" spc="29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que</a:t>
            </a:r>
            <a:r>
              <a:rPr sz="1200" spc="29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03366"/>
                </a:solidFill>
                <a:latin typeface="Arial MT"/>
                <a:cs typeface="Arial MT"/>
              </a:rPr>
              <a:t>los </a:t>
            </a:r>
            <a:r>
              <a:rPr sz="1200" spc="-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movimientos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se</a:t>
            </a:r>
            <a:r>
              <a:rPr sz="1200" spc="-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realicen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de </a:t>
            </a:r>
            <a:r>
              <a:rPr sz="1200" spc="-10" dirty="0">
                <a:solidFill>
                  <a:srgbClr val="003366"/>
                </a:solidFill>
                <a:latin typeface="Arial MT"/>
                <a:cs typeface="Arial MT"/>
              </a:rPr>
              <a:t> forma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efectiva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3366"/>
                </a:solidFill>
                <a:latin typeface="Arial MT"/>
                <a:cs typeface="Arial MT"/>
              </a:rPr>
              <a:t>y 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armónica,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de 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03366"/>
                </a:solidFill>
                <a:latin typeface="Arial MT"/>
                <a:cs typeface="Arial MT"/>
              </a:rPr>
              <a:t>ahí</a:t>
            </a:r>
            <a:r>
              <a:rPr sz="1200" spc="3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los</a:t>
            </a:r>
            <a:r>
              <a:rPr sz="1200" spc="30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síntomas</a:t>
            </a:r>
            <a:r>
              <a:rPr sz="1200" spc="28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del 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 Parkinson.</a:t>
            </a:r>
            <a:endParaRPr sz="1200">
              <a:latin typeface="Arial MT"/>
              <a:cs typeface="Arial MT"/>
            </a:endParaRPr>
          </a:p>
          <a:p>
            <a:pPr marL="83820" marR="89535" algn="just">
              <a:lnSpc>
                <a:spcPct val="97200"/>
              </a:lnSpc>
              <a:spcBef>
                <a:spcPts val="5"/>
              </a:spcBef>
            </a:pP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En </a:t>
            </a:r>
            <a:r>
              <a:rPr sz="1200" spc="-10" dirty="0">
                <a:solidFill>
                  <a:srgbClr val="003366"/>
                </a:solidFill>
                <a:latin typeface="Arial MT"/>
                <a:cs typeface="Arial MT"/>
              </a:rPr>
              <a:t>la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esquizofrenia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, una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de 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las</a:t>
            </a:r>
            <a:r>
              <a:rPr sz="1200" spc="-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posibles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 causas</a:t>
            </a:r>
            <a:r>
              <a:rPr sz="1200" spc="29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03366"/>
                </a:solidFill>
                <a:latin typeface="Arial MT"/>
                <a:cs typeface="Arial MT"/>
              </a:rPr>
              <a:t>es</a:t>
            </a:r>
            <a:r>
              <a:rPr sz="1200" spc="-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un </a:t>
            </a:r>
            <a:r>
              <a:rPr sz="1200" spc="-3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exceso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 de</a:t>
            </a:r>
            <a:r>
              <a:rPr sz="1200" spc="-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actividad </a:t>
            </a:r>
            <a:r>
              <a:rPr sz="1200" spc="-3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dop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m</a:t>
            </a:r>
            <a:r>
              <a:rPr sz="1200" spc="-35" dirty="0">
                <a:solidFill>
                  <a:srgbClr val="003366"/>
                </a:solidFill>
                <a:latin typeface="Arial MT"/>
                <a:cs typeface="Arial MT"/>
              </a:rPr>
              <a:t>i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né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r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g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i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c</a:t>
            </a:r>
            <a:r>
              <a:rPr sz="1200" spc="-5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200" spc="-10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1200" spc="-5" dirty="0">
                <a:solidFill>
                  <a:srgbClr val="003366"/>
                </a:solidFill>
                <a:latin typeface="Arial MT"/>
                <a:cs typeface="Arial MT"/>
              </a:rPr>
              <a:t>n</a:t>
            </a:r>
            <a:r>
              <a:rPr sz="1200" spc="-5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1200" spc="-5" dirty="0">
                <a:solidFill>
                  <a:srgbClr val="003366"/>
                </a:solidFill>
                <a:latin typeface="Arial MT"/>
                <a:cs typeface="Arial MT"/>
              </a:rPr>
              <a:t>l</a:t>
            </a:r>
            <a:r>
              <a:rPr sz="120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6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ce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r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eb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r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o</a:t>
            </a:r>
            <a:r>
              <a:rPr sz="1200" dirty="0">
                <a:solidFill>
                  <a:srgbClr val="003366"/>
                </a:solidFill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904" y="2350007"/>
            <a:ext cx="2672080" cy="4247515"/>
            <a:chOff x="755904" y="2350007"/>
            <a:chExt cx="2672080" cy="4247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2350007"/>
              <a:ext cx="2671572" cy="42473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78151" y="3067811"/>
              <a:ext cx="1298575" cy="1656714"/>
            </a:xfrm>
            <a:custGeom>
              <a:avLst/>
              <a:gdLst/>
              <a:ahLst/>
              <a:cxnLst/>
              <a:rect l="l" t="t" r="r" b="b"/>
              <a:pathLst>
                <a:path w="1298575" h="1656714">
                  <a:moveTo>
                    <a:pt x="1298321" y="0"/>
                  </a:moveTo>
                  <a:lnTo>
                    <a:pt x="0" y="0"/>
                  </a:lnTo>
                  <a:lnTo>
                    <a:pt x="0" y="1656461"/>
                  </a:lnTo>
                  <a:lnTo>
                    <a:pt x="1298321" y="1656461"/>
                  </a:lnTo>
                  <a:lnTo>
                    <a:pt x="1298321" y="0"/>
                  </a:lnTo>
                  <a:close/>
                </a:path>
              </a:pathLst>
            </a:custGeom>
            <a:solidFill>
              <a:srgbClr val="FF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650991" y="1828798"/>
            <a:ext cx="3290570" cy="5029200"/>
            <a:chOff x="5650991" y="1828798"/>
            <a:chExt cx="3290570" cy="50292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991" y="1828798"/>
              <a:ext cx="3290316" cy="50291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95771" y="5878067"/>
              <a:ext cx="2953385" cy="791210"/>
            </a:xfrm>
            <a:custGeom>
              <a:avLst/>
              <a:gdLst/>
              <a:ahLst/>
              <a:cxnLst/>
              <a:rect l="l" t="t" r="r" b="b"/>
              <a:pathLst>
                <a:path w="2953384" h="791209">
                  <a:moveTo>
                    <a:pt x="2953004" y="0"/>
                  </a:moveTo>
                  <a:lnTo>
                    <a:pt x="0" y="0"/>
                  </a:lnTo>
                  <a:lnTo>
                    <a:pt x="0" y="790701"/>
                  </a:lnTo>
                  <a:lnTo>
                    <a:pt x="2953004" y="790701"/>
                  </a:lnTo>
                  <a:lnTo>
                    <a:pt x="2953004" y="0"/>
                  </a:lnTo>
                  <a:close/>
                </a:path>
              </a:pathLst>
            </a:custGeom>
            <a:solidFill>
              <a:srgbClr val="FFCC99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5771" y="5878067"/>
              <a:ext cx="2953385" cy="791210"/>
            </a:xfrm>
            <a:custGeom>
              <a:avLst/>
              <a:gdLst/>
              <a:ahLst/>
              <a:cxnLst/>
              <a:rect l="l" t="t" r="r" b="b"/>
              <a:pathLst>
                <a:path w="2953384" h="791209">
                  <a:moveTo>
                    <a:pt x="1475867" y="790701"/>
                  </a:moveTo>
                  <a:lnTo>
                    <a:pt x="0" y="790701"/>
                  </a:lnTo>
                  <a:lnTo>
                    <a:pt x="0" y="0"/>
                  </a:lnTo>
                  <a:lnTo>
                    <a:pt x="2953004" y="0"/>
                  </a:lnTo>
                  <a:lnTo>
                    <a:pt x="2953004" y="790701"/>
                  </a:lnTo>
                  <a:lnTo>
                    <a:pt x="1475867" y="790701"/>
                  </a:lnTo>
                  <a:close/>
                </a:path>
              </a:pathLst>
            </a:custGeom>
            <a:ln w="91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96436" y="2350770"/>
            <a:ext cx="1781810" cy="184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D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1800" spc="-4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l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800" spc="-1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70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1800" spc="-2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800" spc="-15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1800" spc="-25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1800" spc="-15" dirty="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r>
              <a:rPr sz="1800" spc="-25" dirty="0">
                <a:solidFill>
                  <a:srgbClr val="FF0000"/>
                </a:solidFill>
                <a:latin typeface="Arial MT"/>
                <a:cs typeface="Arial MT"/>
              </a:rPr>
              <a:t>in</a:t>
            </a:r>
            <a:r>
              <a:rPr sz="1800" spc="-2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 marL="83820" marR="450215">
              <a:lnSpc>
                <a:spcPts val="2000"/>
              </a:lnSpc>
              <a:spcBef>
                <a:spcPts val="1535"/>
              </a:spcBef>
            </a:pPr>
            <a:r>
              <a:rPr sz="1800" b="1" spc="-20" dirty="0">
                <a:solidFill>
                  <a:srgbClr val="4E9E4E"/>
                </a:solidFill>
                <a:latin typeface="Arial"/>
                <a:cs typeface="Arial"/>
              </a:rPr>
              <a:t>Adrenalina </a:t>
            </a:r>
            <a:r>
              <a:rPr sz="1800" b="1" spc="-15" dirty="0">
                <a:solidFill>
                  <a:srgbClr val="4E9E4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E9E4E"/>
                </a:solidFill>
                <a:latin typeface="Arial"/>
                <a:cs typeface="Arial"/>
              </a:rPr>
              <a:t>(</a:t>
            </a:r>
            <a:r>
              <a:rPr sz="1800" b="1" spc="-35" dirty="0">
                <a:solidFill>
                  <a:srgbClr val="4E9E4E"/>
                </a:solidFill>
                <a:latin typeface="Arial"/>
                <a:cs typeface="Arial"/>
              </a:rPr>
              <a:t>e</a:t>
            </a:r>
            <a:r>
              <a:rPr sz="1800" b="1" spc="15" dirty="0">
                <a:solidFill>
                  <a:srgbClr val="4E9E4E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4E9E4E"/>
                </a:solidFill>
                <a:latin typeface="Arial"/>
                <a:cs typeface="Arial"/>
              </a:rPr>
              <a:t>i</a:t>
            </a:r>
            <a:r>
              <a:rPr sz="1800" b="1" spc="15" dirty="0">
                <a:solidFill>
                  <a:srgbClr val="4E9E4E"/>
                </a:solidFill>
                <a:latin typeface="Arial"/>
                <a:cs typeface="Arial"/>
              </a:rPr>
              <a:t>n</a:t>
            </a:r>
            <a:r>
              <a:rPr sz="1800" b="1" spc="-35" dirty="0">
                <a:solidFill>
                  <a:srgbClr val="4E9E4E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4E9E4E"/>
                </a:solidFill>
                <a:latin typeface="Arial"/>
                <a:cs typeface="Arial"/>
              </a:rPr>
              <a:t>f</a:t>
            </a:r>
            <a:r>
              <a:rPr sz="1800" b="1" spc="-25" dirty="0">
                <a:solidFill>
                  <a:srgbClr val="4E9E4E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4E9E4E"/>
                </a:solidFill>
                <a:latin typeface="Arial"/>
                <a:cs typeface="Arial"/>
              </a:rPr>
              <a:t>i</a:t>
            </a:r>
            <a:r>
              <a:rPr sz="1800" b="1" spc="15" dirty="0">
                <a:solidFill>
                  <a:srgbClr val="4E9E4E"/>
                </a:solidFill>
                <a:latin typeface="Arial"/>
                <a:cs typeface="Arial"/>
              </a:rPr>
              <a:t>n</a:t>
            </a:r>
            <a:r>
              <a:rPr sz="1800" b="1" spc="-35" dirty="0">
                <a:solidFill>
                  <a:srgbClr val="4E9E4E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E9E4E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</a:pPr>
            <a:r>
              <a:rPr sz="1400" spc="-15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003366"/>
                </a:solidFill>
                <a:latin typeface="Arial MT"/>
                <a:cs typeface="Arial MT"/>
              </a:rPr>
              <a:t>s</a:t>
            </a:r>
            <a:r>
              <a:rPr sz="1400" spc="-3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 MT"/>
                <a:cs typeface="Arial MT"/>
              </a:rPr>
              <a:t>un</a:t>
            </a:r>
            <a:r>
              <a:rPr sz="1400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400" spc="-8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 MT"/>
                <a:cs typeface="Arial MT"/>
              </a:rPr>
              <a:t>hor</a:t>
            </a:r>
            <a:r>
              <a:rPr sz="1400" spc="-30" dirty="0">
                <a:solidFill>
                  <a:srgbClr val="003366"/>
                </a:solidFill>
                <a:latin typeface="Arial MT"/>
                <a:cs typeface="Arial MT"/>
              </a:rPr>
              <a:t>m</a:t>
            </a:r>
            <a:r>
              <a:rPr sz="1400" spc="-15" dirty="0">
                <a:solidFill>
                  <a:srgbClr val="003366"/>
                </a:solidFill>
                <a:latin typeface="Arial MT"/>
                <a:cs typeface="Arial MT"/>
              </a:rPr>
              <a:t>on</a:t>
            </a:r>
            <a:r>
              <a:rPr sz="1400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400" spc="-13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 MT"/>
                <a:cs typeface="Arial MT"/>
              </a:rPr>
              <a:t>d</a:t>
            </a:r>
            <a:r>
              <a:rPr sz="1400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1400" spc="-114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3366"/>
                </a:solidFill>
                <a:latin typeface="Arial MT"/>
                <a:cs typeface="Arial MT"/>
              </a:rPr>
              <a:t>la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68065" y="4146550"/>
            <a:ext cx="593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3366"/>
                </a:solidFill>
                <a:latin typeface="Arial MT"/>
                <a:cs typeface="Arial MT"/>
              </a:rPr>
              <a:t>c</a:t>
            </a:r>
            <a:r>
              <a:rPr sz="1400" spc="-30" dirty="0">
                <a:solidFill>
                  <a:srgbClr val="003366"/>
                </a:solidFill>
                <a:latin typeface="Arial MT"/>
                <a:cs typeface="Arial MT"/>
              </a:rPr>
              <a:t>o</a:t>
            </a:r>
            <a:r>
              <a:rPr sz="1400" spc="-25" dirty="0">
                <a:solidFill>
                  <a:srgbClr val="003366"/>
                </a:solidFill>
                <a:latin typeface="Arial MT"/>
                <a:cs typeface="Arial MT"/>
              </a:rPr>
              <a:t>r</a:t>
            </a:r>
            <a:r>
              <a:rPr sz="1400" spc="-20" dirty="0">
                <a:solidFill>
                  <a:srgbClr val="003366"/>
                </a:solidFill>
                <a:latin typeface="Arial MT"/>
                <a:cs typeface="Arial MT"/>
              </a:rPr>
              <a:t>t</a:t>
            </a:r>
            <a:r>
              <a:rPr sz="1400" spc="-30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1400" spc="-20" dirty="0">
                <a:solidFill>
                  <a:srgbClr val="003366"/>
                </a:solidFill>
                <a:latin typeface="Arial MT"/>
                <a:cs typeface="Arial MT"/>
              </a:rPr>
              <a:t>z</a:t>
            </a:r>
            <a:r>
              <a:rPr sz="1400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8065" y="4349241"/>
            <a:ext cx="961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3366"/>
                </a:solidFill>
                <a:latin typeface="Arial MT"/>
                <a:cs typeface="Arial MT"/>
              </a:rPr>
              <a:t>preparatoria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04765" y="4128896"/>
            <a:ext cx="897890" cy="44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1639"/>
              </a:lnSpc>
              <a:spcBef>
                <a:spcPts val="100"/>
              </a:spcBef>
            </a:pPr>
            <a:r>
              <a:rPr sz="1400" spc="-25" dirty="0">
                <a:solidFill>
                  <a:srgbClr val="003366"/>
                </a:solidFill>
                <a:latin typeface="Arial MT"/>
                <a:cs typeface="Arial MT"/>
              </a:rPr>
              <a:t>suprarrenal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ts val="1639"/>
              </a:lnSpc>
            </a:pPr>
            <a:r>
              <a:rPr sz="1400" spc="-10" dirty="0">
                <a:solidFill>
                  <a:srgbClr val="003366"/>
                </a:solidFill>
                <a:latin typeface="Arial MT"/>
                <a:cs typeface="Arial MT"/>
              </a:rPr>
              <a:t>ante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8065" y="4540122"/>
            <a:ext cx="1931670" cy="8413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just">
              <a:lnSpc>
                <a:spcPct val="94000"/>
              </a:lnSpc>
              <a:spcBef>
                <a:spcPts val="204"/>
              </a:spcBef>
            </a:pPr>
            <a:r>
              <a:rPr sz="1400" spc="-25" dirty="0">
                <a:solidFill>
                  <a:srgbClr val="003366"/>
                </a:solidFill>
                <a:latin typeface="Arial MT"/>
                <a:cs typeface="Arial MT"/>
              </a:rPr>
              <a:t>situaciones</a:t>
            </a:r>
            <a:r>
              <a:rPr sz="14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 MT"/>
                <a:cs typeface="Arial MT"/>
              </a:rPr>
              <a:t>de </a:t>
            </a:r>
            <a:r>
              <a:rPr sz="1400" spc="-25" dirty="0">
                <a:solidFill>
                  <a:srgbClr val="003366"/>
                </a:solidFill>
                <a:latin typeface="Arial MT"/>
                <a:cs typeface="Arial MT"/>
              </a:rPr>
              <a:t>estrés</a:t>
            </a:r>
            <a:r>
              <a:rPr sz="14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3366"/>
                </a:solidFill>
                <a:latin typeface="Arial MT"/>
                <a:cs typeface="Arial MT"/>
              </a:rPr>
              <a:t>e </a:t>
            </a:r>
            <a:r>
              <a:rPr sz="1400" spc="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03366"/>
                </a:solidFill>
                <a:latin typeface="Arial MT"/>
                <a:cs typeface="Arial MT"/>
              </a:rPr>
              <a:t>inductora </a:t>
            </a:r>
            <a:r>
              <a:rPr sz="1400" spc="-10" dirty="0">
                <a:solidFill>
                  <a:srgbClr val="003366"/>
                </a:solidFill>
                <a:latin typeface="Arial MT"/>
                <a:cs typeface="Arial MT"/>
              </a:rPr>
              <a:t>de </a:t>
            </a:r>
            <a:r>
              <a:rPr sz="1400" spc="-15" dirty="0">
                <a:solidFill>
                  <a:srgbClr val="003366"/>
                </a:solidFill>
                <a:latin typeface="Arial MT"/>
                <a:cs typeface="Arial MT"/>
              </a:rPr>
              <a:t>las </a:t>
            </a:r>
            <a:r>
              <a:rPr sz="1400" spc="-25" dirty="0">
                <a:solidFill>
                  <a:srgbClr val="003366"/>
                </a:solidFill>
                <a:latin typeface="Arial MT"/>
                <a:cs typeface="Arial MT"/>
              </a:rPr>
              <a:t>mismas </a:t>
            </a:r>
            <a:r>
              <a:rPr sz="1400" spc="-37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03366"/>
                </a:solidFill>
                <a:latin typeface="Arial MT"/>
                <a:cs typeface="Arial MT"/>
              </a:rPr>
              <a:t>respuestas</a:t>
            </a:r>
            <a:r>
              <a:rPr sz="14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 MT"/>
                <a:cs typeface="Arial MT"/>
              </a:rPr>
              <a:t>que</a:t>
            </a:r>
            <a:r>
              <a:rPr sz="1400" spc="-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03366"/>
                </a:solidFill>
                <a:latin typeface="Arial MT"/>
                <a:cs typeface="Arial MT"/>
              </a:rPr>
              <a:t>la </a:t>
            </a:r>
            <a:r>
              <a:rPr sz="14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03366"/>
                </a:solidFill>
                <a:latin typeface="Arial MT"/>
                <a:cs typeface="Arial MT"/>
              </a:rPr>
              <a:t>noradenalina.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13891" y="912063"/>
            <a:ext cx="50184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45" dirty="0">
                <a:solidFill>
                  <a:srgbClr val="006666"/>
                </a:solidFill>
                <a:latin typeface="Arial"/>
                <a:cs typeface="Arial"/>
              </a:rPr>
              <a:t>D</a:t>
            </a:r>
            <a:r>
              <a:rPr sz="3200" u="none" spc="-55" dirty="0">
                <a:solidFill>
                  <a:srgbClr val="006666"/>
                </a:solidFill>
                <a:latin typeface="Arial"/>
                <a:cs typeface="Arial"/>
              </a:rPr>
              <a:t>e</a:t>
            </a:r>
            <a:r>
              <a:rPr sz="3200" u="none" spc="-45" dirty="0">
                <a:solidFill>
                  <a:srgbClr val="006666"/>
                </a:solidFill>
                <a:latin typeface="Arial"/>
                <a:cs typeface="Arial"/>
              </a:rPr>
              <a:t>r</a:t>
            </a:r>
            <a:r>
              <a:rPr sz="3200" u="none" spc="-50" dirty="0">
                <a:solidFill>
                  <a:srgbClr val="006666"/>
                </a:solidFill>
                <a:latin typeface="Arial"/>
                <a:cs typeface="Arial"/>
              </a:rPr>
              <a:t>i</a:t>
            </a:r>
            <a:r>
              <a:rPr sz="3200" u="none" spc="-55" dirty="0">
                <a:solidFill>
                  <a:srgbClr val="006666"/>
                </a:solidFill>
                <a:latin typeface="Arial"/>
                <a:cs typeface="Arial"/>
              </a:rPr>
              <a:t>va</a:t>
            </a:r>
            <a:r>
              <a:rPr sz="3200" u="none" spc="-50" dirty="0">
                <a:solidFill>
                  <a:srgbClr val="006666"/>
                </a:solidFill>
                <a:latin typeface="Arial"/>
                <a:cs typeface="Arial"/>
              </a:rPr>
              <a:t>do</a:t>
            </a:r>
            <a:r>
              <a:rPr sz="3200" u="none" dirty="0">
                <a:solidFill>
                  <a:srgbClr val="006666"/>
                </a:solidFill>
                <a:latin typeface="Arial"/>
                <a:cs typeface="Arial"/>
              </a:rPr>
              <a:t>s</a:t>
            </a:r>
            <a:r>
              <a:rPr sz="3200" u="none" spc="-2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u="none" spc="-25" dirty="0">
                <a:solidFill>
                  <a:srgbClr val="006666"/>
                </a:solidFill>
                <a:latin typeface="Arial"/>
                <a:cs typeface="Arial"/>
              </a:rPr>
              <a:t>d</a:t>
            </a:r>
            <a:r>
              <a:rPr sz="3200" u="none" dirty="0">
                <a:solidFill>
                  <a:srgbClr val="006666"/>
                </a:solidFill>
                <a:latin typeface="Arial"/>
                <a:cs typeface="Arial"/>
              </a:rPr>
              <a:t>e</a:t>
            </a:r>
            <a:r>
              <a:rPr sz="3200" u="none" spc="-16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u="none" spc="-55" dirty="0">
                <a:solidFill>
                  <a:srgbClr val="006666"/>
                </a:solidFill>
                <a:latin typeface="Arial"/>
                <a:cs typeface="Arial"/>
              </a:rPr>
              <a:t>aminoácido</a:t>
            </a:r>
            <a:r>
              <a:rPr sz="3200" u="none" dirty="0">
                <a:solidFill>
                  <a:srgbClr val="006666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48" y="1194003"/>
            <a:ext cx="6784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45" dirty="0">
                <a:solidFill>
                  <a:srgbClr val="006666"/>
                </a:solidFill>
                <a:latin typeface="Arial"/>
                <a:cs typeface="Arial"/>
              </a:rPr>
              <a:t>DERIVADOS</a:t>
            </a:r>
            <a:r>
              <a:rPr sz="3600" u="none" spc="-20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600" u="none" spc="-15" dirty="0">
                <a:solidFill>
                  <a:srgbClr val="006666"/>
                </a:solidFill>
                <a:latin typeface="Arial"/>
                <a:cs typeface="Arial"/>
              </a:rPr>
              <a:t>DE</a:t>
            </a:r>
            <a:r>
              <a:rPr sz="3600" u="none" spc="-19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600" u="none" spc="-45" dirty="0">
                <a:solidFill>
                  <a:srgbClr val="006666"/>
                </a:solidFill>
                <a:latin typeface="Arial"/>
                <a:cs typeface="Arial"/>
              </a:rPr>
              <a:t>AMINOÁCIDOS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6436" y="2350770"/>
            <a:ext cx="1153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D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1800" spc="-14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1800" spc="-25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800" spc="-25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4444" y="2827020"/>
            <a:ext cx="3343655" cy="26654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69334" y="5658408"/>
            <a:ext cx="3822066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T3</a:t>
            </a:r>
            <a:r>
              <a:rPr sz="1800" spc="-6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y</a:t>
            </a:r>
            <a:r>
              <a:rPr sz="1800" spc="-8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T4:</a:t>
            </a:r>
            <a:r>
              <a:rPr sz="1800" spc="-5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20" dirty="0" err="1">
                <a:solidFill>
                  <a:srgbClr val="003366"/>
                </a:solidFill>
                <a:latin typeface="Arial MT"/>
                <a:cs typeface="Arial MT"/>
              </a:rPr>
              <a:t>Hormon</a:t>
            </a:r>
            <a:r>
              <a:rPr lang="es-MX" sz="1800" spc="-20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s</a:t>
            </a:r>
            <a:r>
              <a:rPr lang="es-MX" sz="1800" spc="-20" dirty="0">
                <a:solidFill>
                  <a:srgbClr val="003366"/>
                </a:solidFill>
                <a:latin typeface="Arial MT"/>
                <a:cs typeface="Arial MT"/>
              </a:rPr>
              <a:t> tiroideas</a:t>
            </a:r>
            <a:endParaRPr sz="1800" dirty="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5904" y="2350007"/>
            <a:ext cx="2672080" cy="4247515"/>
            <a:chOff x="755904" y="2350007"/>
            <a:chExt cx="2672080" cy="424751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2350007"/>
              <a:ext cx="2671572" cy="42473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78151" y="3067811"/>
              <a:ext cx="1298575" cy="1656714"/>
            </a:xfrm>
            <a:custGeom>
              <a:avLst/>
              <a:gdLst/>
              <a:ahLst/>
              <a:cxnLst/>
              <a:rect l="l" t="t" r="r" b="b"/>
              <a:pathLst>
                <a:path w="1298575" h="1656714">
                  <a:moveTo>
                    <a:pt x="1298321" y="0"/>
                  </a:moveTo>
                  <a:lnTo>
                    <a:pt x="0" y="0"/>
                  </a:lnTo>
                  <a:lnTo>
                    <a:pt x="0" y="1656461"/>
                  </a:lnTo>
                  <a:lnTo>
                    <a:pt x="1298321" y="1656461"/>
                  </a:lnTo>
                  <a:lnTo>
                    <a:pt x="1298321" y="0"/>
                  </a:lnTo>
                  <a:close/>
                </a:path>
              </a:pathLst>
            </a:custGeom>
            <a:solidFill>
              <a:srgbClr val="FF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0291" y="3262884"/>
            <a:ext cx="4270248" cy="19095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93008" y="5660135"/>
            <a:ext cx="5328285" cy="607060"/>
          </a:xfrm>
          <a:prstGeom prst="rect">
            <a:avLst/>
          </a:prstGeom>
          <a:solidFill>
            <a:srgbClr val="33CCCC">
              <a:alpha val="14901"/>
            </a:srgbClr>
          </a:solidFill>
        </p:spPr>
        <p:txBody>
          <a:bodyPr vert="horz" wrap="square" lIns="0" tIns="26034" rIns="0" bIns="0" rtlCol="0">
            <a:spAutoFit/>
          </a:bodyPr>
          <a:lstStyle/>
          <a:p>
            <a:pPr marL="88900" marR="389890">
              <a:lnSpc>
                <a:spcPts val="2100"/>
              </a:lnSpc>
              <a:spcBef>
                <a:spcPts val="204"/>
              </a:spcBef>
            </a:pP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Vasoconstrictor 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y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neurotransmisor </a:t>
            </a:r>
            <a:r>
              <a:rPr sz="1800" spc="-30" dirty="0">
                <a:solidFill>
                  <a:srgbClr val="003366"/>
                </a:solidFill>
                <a:latin typeface="Arial MT"/>
                <a:cs typeface="Arial MT"/>
              </a:rPr>
              <a:t>vinculado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a 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la </a:t>
            </a:r>
            <a:r>
              <a:rPr sz="1800" spc="-49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percepción</a:t>
            </a:r>
            <a:r>
              <a:rPr sz="1800" spc="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sensorial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1148" y="1194003"/>
            <a:ext cx="6784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45" dirty="0">
                <a:solidFill>
                  <a:srgbClr val="006666"/>
                </a:solidFill>
                <a:latin typeface="Arial"/>
                <a:cs typeface="Arial"/>
              </a:rPr>
              <a:t>DERIVADOS</a:t>
            </a:r>
            <a:r>
              <a:rPr sz="3600" u="none" spc="-20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600" u="none" spc="-15" dirty="0">
                <a:solidFill>
                  <a:srgbClr val="006666"/>
                </a:solidFill>
                <a:latin typeface="Arial"/>
                <a:cs typeface="Arial"/>
              </a:rPr>
              <a:t>DE</a:t>
            </a:r>
            <a:r>
              <a:rPr sz="3600" u="none" spc="-19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600" u="none" spc="-45" dirty="0">
                <a:solidFill>
                  <a:srgbClr val="006666"/>
                </a:solidFill>
                <a:latin typeface="Arial"/>
                <a:cs typeface="Arial"/>
              </a:rPr>
              <a:t>AMINOÁCIDOS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5904" y="2350007"/>
            <a:ext cx="2672080" cy="4247515"/>
            <a:chOff x="755904" y="2350007"/>
            <a:chExt cx="2672080" cy="42475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2350007"/>
              <a:ext cx="2671572" cy="42473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78151" y="4652772"/>
              <a:ext cx="1298575" cy="1368425"/>
            </a:xfrm>
            <a:custGeom>
              <a:avLst/>
              <a:gdLst/>
              <a:ahLst/>
              <a:cxnLst/>
              <a:rect l="l" t="t" r="r" b="b"/>
              <a:pathLst>
                <a:path w="1298575" h="1368425">
                  <a:moveTo>
                    <a:pt x="1298321" y="0"/>
                  </a:moveTo>
                  <a:lnTo>
                    <a:pt x="0" y="0"/>
                  </a:lnTo>
                  <a:lnTo>
                    <a:pt x="0" y="1368043"/>
                  </a:lnTo>
                  <a:lnTo>
                    <a:pt x="1298321" y="1368043"/>
                  </a:lnTo>
                  <a:lnTo>
                    <a:pt x="1298321" y="0"/>
                  </a:lnTo>
                  <a:close/>
                </a:path>
              </a:pathLst>
            </a:custGeom>
            <a:solidFill>
              <a:srgbClr val="FF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96436" y="2350770"/>
            <a:ext cx="1479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De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l</a:t>
            </a:r>
            <a:r>
              <a:rPr sz="1800" spc="-14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800" spc="-25" dirty="0">
                <a:solidFill>
                  <a:srgbClr val="FF0000"/>
                </a:solidFill>
                <a:latin typeface="Arial MT"/>
                <a:cs typeface="Arial MT"/>
              </a:rPr>
              <a:t>p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tóf</a:t>
            </a:r>
            <a:r>
              <a:rPr sz="1800" spc="-20" dirty="0">
                <a:solidFill>
                  <a:srgbClr val="FF0000"/>
                </a:solidFill>
                <a:latin typeface="Arial MT"/>
                <a:cs typeface="Arial MT"/>
              </a:rPr>
              <a:t>an</a:t>
            </a:r>
            <a:r>
              <a:rPr sz="1800" spc="-25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5463" y="990600"/>
            <a:ext cx="37299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7865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>
                <a:solidFill>
                  <a:srgbClr val="006666"/>
                </a:solidFill>
                <a:latin typeface="Arial"/>
                <a:cs typeface="Arial"/>
              </a:rPr>
              <a:t>PROTEINAS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4267" y="3045967"/>
            <a:ext cx="6554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Proteínas:</a:t>
            </a:r>
            <a:r>
              <a:rPr sz="1800" b="1" spc="1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estructura,</a:t>
            </a:r>
            <a:r>
              <a:rPr sz="1800" b="1" spc="1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clasificación,</a:t>
            </a:r>
            <a:r>
              <a:rPr sz="1800" b="1" spc="1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propiedades,</a:t>
            </a:r>
            <a:r>
              <a:rPr sz="1800" b="1" spc="11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funciones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3656074"/>
            <a:ext cx="3409188" cy="31592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0"/>
            <a:ext cx="2438400" cy="27355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5463" y="3927347"/>
            <a:ext cx="3906774" cy="26159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473" y="834008"/>
            <a:ext cx="15608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5" dirty="0">
                <a:solidFill>
                  <a:srgbClr val="006666"/>
                </a:solidFill>
                <a:latin typeface="Arial"/>
                <a:cs typeface="Arial"/>
              </a:rPr>
              <a:t>Insulina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91345" y="6682797"/>
            <a:ext cx="6350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spc="-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742688"/>
            <a:ext cx="9144000" cy="2115185"/>
            <a:chOff x="0" y="4742688"/>
            <a:chExt cx="9144000" cy="2115185"/>
          </a:xfrm>
        </p:grpSpPr>
        <p:sp>
          <p:nvSpPr>
            <p:cNvPr id="4" name="object 4"/>
            <p:cNvSpPr/>
            <p:nvPr/>
          </p:nvSpPr>
          <p:spPr>
            <a:xfrm>
              <a:off x="0" y="6202678"/>
              <a:ext cx="9144000" cy="655320"/>
            </a:xfrm>
            <a:custGeom>
              <a:avLst/>
              <a:gdLst/>
              <a:ahLst/>
              <a:cxnLst/>
              <a:rect l="l" t="t" r="r" b="b"/>
              <a:pathLst>
                <a:path w="9144000" h="655320">
                  <a:moveTo>
                    <a:pt x="9144000" y="0"/>
                  </a:moveTo>
                  <a:lnTo>
                    <a:pt x="0" y="0"/>
                  </a:lnTo>
                  <a:lnTo>
                    <a:pt x="0" y="655002"/>
                  </a:lnTo>
                  <a:lnTo>
                    <a:pt x="9144000" y="6550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0047" y="4742688"/>
              <a:ext cx="2572511" cy="177241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Prot</a:t>
            </a:r>
            <a:r>
              <a:rPr spc="-10" dirty="0"/>
              <a:t>e</a:t>
            </a:r>
            <a:r>
              <a:rPr spc="-5" dirty="0"/>
              <a:t>ínas</a:t>
            </a:r>
          </a:p>
        </p:txBody>
      </p:sp>
      <p:sp>
        <p:nvSpPr>
          <p:cNvPr id="7" name="object 7"/>
          <p:cNvSpPr/>
          <p:nvPr/>
        </p:nvSpPr>
        <p:spPr>
          <a:xfrm>
            <a:off x="856488" y="1292352"/>
            <a:ext cx="6955790" cy="1295400"/>
          </a:xfrm>
          <a:custGeom>
            <a:avLst/>
            <a:gdLst/>
            <a:ahLst/>
            <a:cxnLst/>
            <a:rect l="l" t="t" r="r" b="b"/>
            <a:pathLst>
              <a:path w="6955790" h="1295400">
                <a:moveTo>
                  <a:pt x="6955281" y="0"/>
                </a:moveTo>
                <a:lnTo>
                  <a:pt x="0" y="0"/>
                </a:lnTo>
                <a:lnTo>
                  <a:pt x="0" y="1295400"/>
                </a:lnTo>
                <a:lnTo>
                  <a:pt x="6955281" y="1295400"/>
                </a:lnTo>
                <a:lnTo>
                  <a:pt x="69552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5675" y="1262253"/>
            <a:ext cx="6233160" cy="13030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b="1" spc="-5" dirty="0">
                <a:latin typeface="Comic Sans MS"/>
                <a:cs typeface="Comic Sans MS"/>
              </a:rPr>
              <a:t>Definición</a:t>
            </a:r>
            <a:endParaRPr sz="1800">
              <a:latin typeface="Comic Sans MS"/>
              <a:cs typeface="Comic Sans MS"/>
            </a:endParaRPr>
          </a:p>
          <a:p>
            <a:pPr marL="721360" indent="-28765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720725" algn="l"/>
                <a:tab pos="721995" algn="l"/>
              </a:tabLst>
            </a:pPr>
            <a:r>
              <a:rPr sz="1800" dirty="0">
                <a:latin typeface="Comic Sans MS"/>
                <a:cs typeface="Comic Sans MS"/>
              </a:rPr>
              <a:t>macromoléculas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más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abundantes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en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los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seres</a:t>
            </a:r>
            <a:r>
              <a:rPr sz="1800" spc="-1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vivos</a:t>
            </a:r>
            <a:endParaRPr sz="1800">
              <a:latin typeface="Comic Sans MS"/>
              <a:cs typeface="Comic Sans MS"/>
            </a:endParaRPr>
          </a:p>
          <a:p>
            <a:pPr marL="721360" indent="-287655">
              <a:lnSpc>
                <a:spcPct val="100000"/>
              </a:lnSpc>
              <a:buFont typeface="Arial MT"/>
              <a:buChar char="•"/>
              <a:tabLst>
                <a:tab pos="720725" algn="l"/>
                <a:tab pos="721995" algn="l"/>
              </a:tabLst>
            </a:pPr>
            <a:r>
              <a:rPr sz="1800" spc="-5" dirty="0">
                <a:latin typeface="Comic Sans MS"/>
                <a:cs typeface="Comic Sans MS"/>
              </a:rPr>
              <a:t>formadas</a:t>
            </a:r>
            <a:r>
              <a:rPr sz="1800" spc="-10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partir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20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aminoácidos</a:t>
            </a:r>
            <a:endParaRPr sz="1800">
              <a:latin typeface="Comic Sans MS"/>
              <a:cs typeface="Comic Sans MS"/>
            </a:endParaRPr>
          </a:p>
          <a:p>
            <a:pPr marL="721360" indent="-287655">
              <a:lnSpc>
                <a:spcPct val="100000"/>
              </a:lnSpc>
              <a:buFont typeface="Arial MT"/>
              <a:buChar char="•"/>
              <a:tabLst>
                <a:tab pos="720725" algn="l"/>
                <a:tab pos="721995" algn="l"/>
              </a:tabLst>
            </a:pPr>
            <a:r>
              <a:rPr sz="1800" spc="-5" dirty="0">
                <a:latin typeface="Comic Sans MS"/>
                <a:cs typeface="Comic Sans MS"/>
              </a:rPr>
              <a:t>Unión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aminoácidos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través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enlaces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peptidicos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9812" y="2799715"/>
            <a:ext cx="4232275" cy="220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Comic Sans MS"/>
                <a:cs typeface="Comic Sans MS"/>
              </a:rPr>
              <a:t>Función</a:t>
            </a:r>
            <a:endParaRPr sz="1800">
              <a:latin typeface="Comic Sans MS"/>
              <a:cs typeface="Comic Sans MS"/>
            </a:endParaRPr>
          </a:p>
          <a:p>
            <a:pPr marL="544195">
              <a:lnSpc>
                <a:spcPct val="100000"/>
              </a:lnSpc>
            </a:pPr>
            <a:r>
              <a:rPr sz="1800" b="1" dirty="0">
                <a:solidFill>
                  <a:srgbClr val="0000CC"/>
                </a:solidFill>
                <a:latin typeface="Comic Sans MS"/>
                <a:cs typeface="Comic Sans MS"/>
              </a:rPr>
              <a:t>muy</a:t>
            </a:r>
            <a:r>
              <a:rPr sz="1800" b="1" spc="-114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Comic Sans MS"/>
                <a:cs typeface="Comic Sans MS"/>
              </a:rPr>
              <a:t>diversas</a:t>
            </a:r>
            <a:endParaRPr sz="1800">
              <a:latin typeface="Comic Sans MS"/>
              <a:cs typeface="Comic Sans MS"/>
            </a:endParaRPr>
          </a:p>
          <a:p>
            <a:pPr marL="817244" indent="-273685">
              <a:lnSpc>
                <a:spcPct val="100000"/>
              </a:lnSpc>
              <a:buFont typeface="Arial MT"/>
              <a:buChar char="•"/>
              <a:tabLst>
                <a:tab pos="817244" algn="l"/>
                <a:tab pos="817880" algn="l"/>
              </a:tabLst>
            </a:pP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enzimas:</a:t>
            </a:r>
            <a:r>
              <a:rPr sz="1800" spc="-114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propiedades</a:t>
            </a:r>
            <a:r>
              <a:rPr sz="1800" spc="-1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catalíticas</a:t>
            </a:r>
            <a:endParaRPr sz="1800">
              <a:latin typeface="Comic Sans MS"/>
              <a:cs typeface="Comic Sans MS"/>
            </a:endParaRPr>
          </a:p>
          <a:p>
            <a:pPr marL="817244" indent="-273685">
              <a:lnSpc>
                <a:spcPct val="100000"/>
              </a:lnSpc>
              <a:buFont typeface="Arial MT"/>
              <a:buChar char="•"/>
              <a:tabLst>
                <a:tab pos="817244" algn="l"/>
                <a:tab pos="817880" algn="l"/>
              </a:tabLst>
            </a:pP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funci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ó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1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estructur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endParaRPr sz="1800">
              <a:latin typeface="Comic Sans MS"/>
              <a:cs typeface="Comic Sans MS"/>
            </a:endParaRPr>
          </a:p>
          <a:p>
            <a:pPr marL="817244" indent="-273685">
              <a:lnSpc>
                <a:spcPct val="100000"/>
              </a:lnSpc>
              <a:buFont typeface="Arial MT"/>
              <a:buChar char="•"/>
              <a:tabLst>
                <a:tab pos="817244" algn="l"/>
                <a:tab pos="817880" algn="l"/>
              </a:tabLst>
            </a:pP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almacenamiento</a:t>
            </a:r>
            <a:endParaRPr sz="1800">
              <a:latin typeface="Comic Sans MS"/>
              <a:cs typeface="Comic Sans MS"/>
            </a:endParaRPr>
          </a:p>
          <a:p>
            <a:pPr marL="817244" indent="-273685">
              <a:lnSpc>
                <a:spcPts val="2130"/>
              </a:lnSpc>
              <a:buFont typeface="Arial MT"/>
              <a:buChar char="•"/>
              <a:tabLst>
                <a:tab pos="817244" algn="l"/>
                <a:tab pos="817880" algn="l"/>
              </a:tabLst>
            </a:pP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protección</a:t>
            </a:r>
            <a:r>
              <a:rPr sz="1800" spc="-8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inmunológica,</a:t>
            </a:r>
            <a:endParaRPr sz="1800">
              <a:latin typeface="Comic Sans MS"/>
              <a:cs typeface="Comic Sans MS"/>
            </a:endParaRPr>
          </a:p>
          <a:p>
            <a:pPr marL="817244" indent="-273685">
              <a:lnSpc>
                <a:spcPts val="2100"/>
              </a:lnSpc>
              <a:buFont typeface="Arial MT"/>
              <a:buChar char="•"/>
              <a:tabLst>
                <a:tab pos="817244" algn="l"/>
                <a:tab pos="817880" algn="l"/>
              </a:tabLst>
            </a:pP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rec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ptores</a:t>
            </a:r>
            <a:r>
              <a:rPr sz="1800" spc="-1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señales</a:t>
            </a:r>
            <a:endParaRPr sz="1800">
              <a:latin typeface="Comic Sans MS"/>
              <a:cs typeface="Comic Sans MS"/>
            </a:endParaRPr>
          </a:p>
          <a:p>
            <a:pPr marL="817244" indent="-273685">
              <a:lnSpc>
                <a:spcPts val="2130"/>
              </a:lnSpc>
              <a:buFont typeface="Arial MT"/>
              <a:buChar char="•"/>
              <a:tabLst>
                <a:tab pos="817244" algn="l"/>
                <a:tab pos="817880" algn="l"/>
              </a:tabLst>
            </a:pP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transportadores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7966" y="2925571"/>
            <a:ext cx="2230120" cy="153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omic Sans MS"/>
                <a:cs typeface="Comic Sans MS"/>
              </a:rPr>
              <a:t>Estructura</a:t>
            </a:r>
            <a:endParaRPr sz="1800">
              <a:latin typeface="Comic Sans MS"/>
              <a:cs typeface="Comic Sans MS"/>
            </a:endParaRPr>
          </a:p>
          <a:p>
            <a:pPr marL="858519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857885" algn="l"/>
                <a:tab pos="858519" algn="l"/>
              </a:tabLst>
            </a:pP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primaria</a:t>
            </a:r>
            <a:endParaRPr sz="2000">
              <a:latin typeface="Comic Sans MS"/>
              <a:cs typeface="Comic Sans MS"/>
            </a:endParaRPr>
          </a:p>
          <a:p>
            <a:pPr marL="858519" indent="-342900">
              <a:lnSpc>
                <a:spcPct val="100000"/>
              </a:lnSpc>
              <a:buFont typeface="Arial MT"/>
              <a:buChar char="•"/>
              <a:tabLst>
                <a:tab pos="857885" algn="l"/>
                <a:tab pos="858519" algn="l"/>
              </a:tabLst>
            </a:pP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secundaria</a:t>
            </a:r>
            <a:endParaRPr sz="2000">
              <a:latin typeface="Comic Sans MS"/>
              <a:cs typeface="Comic Sans MS"/>
            </a:endParaRPr>
          </a:p>
          <a:p>
            <a:pPr marL="858519" indent="-342900">
              <a:lnSpc>
                <a:spcPct val="100000"/>
              </a:lnSpc>
              <a:buFont typeface="Arial MT"/>
              <a:buChar char="•"/>
              <a:tabLst>
                <a:tab pos="857885" algn="l"/>
                <a:tab pos="858519" algn="l"/>
              </a:tabLst>
            </a:pP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terciaria</a:t>
            </a:r>
            <a:endParaRPr sz="2000">
              <a:latin typeface="Comic Sans MS"/>
              <a:cs typeface="Comic Sans MS"/>
            </a:endParaRPr>
          </a:p>
          <a:p>
            <a:pPr marL="858519" indent="-342900">
              <a:lnSpc>
                <a:spcPct val="100000"/>
              </a:lnSpc>
              <a:buFont typeface="Arial MT"/>
              <a:buChar char="•"/>
              <a:tabLst>
                <a:tab pos="857885" algn="l"/>
                <a:tab pos="858519" algn="l"/>
              </a:tabLst>
            </a:pP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cuaternaria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115" y="4395215"/>
            <a:ext cx="1915667" cy="2382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" y="1012697"/>
            <a:ext cx="754430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800" b="1" spc="-5" dirty="0">
                <a:solidFill>
                  <a:srgbClr val="003366"/>
                </a:solidFill>
                <a:latin typeface="Arial"/>
                <a:cs typeface="Arial"/>
              </a:rPr>
              <a:t>Aminoácidos:</a:t>
            </a:r>
            <a:r>
              <a:rPr lang="es-MX" sz="28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MX" sz="2800" b="1" spc="-5" dirty="0">
                <a:solidFill>
                  <a:srgbClr val="006FC0"/>
                </a:solidFill>
                <a:latin typeface="Arial"/>
                <a:cs typeface="Arial"/>
              </a:rPr>
              <a:t>estructura,</a:t>
            </a:r>
            <a:r>
              <a:rPr lang="es-MX" sz="2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s-MX" sz="2800" b="1" spc="-5" dirty="0">
                <a:solidFill>
                  <a:srgbClr val="006FC0"/>
                </a:solidFill>
                <a:latin typeface="Arial"/>
                <a:cs typeface="Arial"/>
              </a:rPr>
              <a:t>clasificación,</a:t>
            </a:r>
            <a:r>
              <a:rPr lang="es-MX" sz="2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s-MX" sz="2800" b="1" spc="-5" dirty="0">
                <a:solidFill>
                  <a:srgbClr val="006FC0"/>
                </a:solidFill>
                <a:latin typeface="Arial"/>
                <a:cs typeface="Arial"/>
              </a:rPr>
              <a:t>propiedades,</a:t>
            </a:r>
            <a:r>
              <a:rPr lang="es-MX" sz="2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s-MX" sz="2800" b="1" spc="-5" dirty="0">
                <a:solidFill>
                  <a:srgbClr val="006FC0"/>
                </a:solidFill>
                <a:latin typeface="Arial"/>
                <a:cs typeface="Arial"/>
              </a:rPr>
              <a:t>funciones</a:t>
            </a:r>
            <a:endParaRPr lang="es-MX"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4285488"/>
            <a:ext cx="1130808" cy="21534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2044" y="3398520"/>
            <a:ext cx="4449325" cy="304419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9908" y="826008"/>
            <a:ext cx="68580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066800"/>
            <a:ext cx="704697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975" y="1007109"/>
            <a:ext cx="2351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rgbClr val="0000CC"/>
                </a:solidFill>
              </a:rPr>
              <a:t>e</a:t>
            </a:r>
            <a:r>
              <a:rPr u="none" dirty="0">
                <a:solidFill>
                  <a:srgbClr val="0000CC"/>
                </a:solidFill>
              </a:rPr>
              <a:t>nlace</a:t>
            </a:r>
            <a:r>
              <a:rPr u="none" spc="-195" dirty="0">
                <a:solidFill>
                  <a:srgbClr val="0000CC"/>
                </a:solidFill>
              </a:rPr>
              <a:t> </a:t>
            </a:r>
            <a:r>
              <a:rPr u="none" dirty="0">
                <a:solidFill>
                  <a:srgbClr val="0000CC"/>
                </a:solidFill>
              </a:rPr>
              <a:t>peptídico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452372"/>
            <a:ext cx="7495032" cy="43205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59660" y="5921755"/>
            <a:ext cx="6643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serie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aminoácidos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(aa)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unidos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cadena</a:t>
            </a:r>
            <a:r>
              <a:rPr sz="2000" b="1" spc="8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polipeptídica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118616"/>
            <a:ext cx="7696200" cy="1212850"/>
          </a:xfrm>
          <a:custGeom>
            <a:avLst/>
            <a:gdLst/>
            <a:ahLst/>
            <a:cxnLst/>
            <a:rect l="l" t="t" r="r" b="b"/>
            <a:pathLst>
              <a:path w="7696200" h="1212850">
                <a:moveTo>
                  <a:pt x="7696200" y="0"/>
                </a:moveTo>
                <a:lnTo>
                  <a:pt x="0" y="0"/>
                </a:lnTo>
                <a:lnTo>
                  <a:pt x="0" y="1212723"/>
                </a:lnTo>
                <a:lnTo>
                  <a:pt x="7696200" y="1212723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7395" y="1088263"/>
            <a:ext cx="2962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0000CC"/>
                </a:solidFill>
              </a:rPr>
              <a:t>cadena</a:t>
            </a:r>
            <a:r>
              <a:rPr u="none" spc="-165" dirty="0">
                <a:solidFill>
                  <a:srgbClr val="0000CC"/>
                </a:solidFill>
              </a:rPr>
              <a:t> </a:t>
            </a:r>
            <a:r>
              <a:rPr u="none" dirty="0">
                <a:solidFill>
                  <a:srgbClr val="0000CC"/>
                </a:solidFill>
              </a:rPr>
              <a:t>polipeptídica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7387" y="1674113"/>
            <a:ext cx="765873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consta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una </a:t>
            </a:r>
            <a:r>
              <a:rPr sz="2000" spc="-5" dirty="0">
                <a:latin typeface="Comic Sans MS"/>
                <a:cs typeface="Comic Sans MS"/>
              </a:rPr>
              <a:t>cadena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principal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esqueleto</a:t>
            </a:r>
            <a:r>
              <a:rPr sz="2000" b="1" spc="-8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(en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negro)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y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una</a:t>
            </a:r>
            <a:r>
              <a:rPr sz="2000" spc="-2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parte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omic Sans MS"/>
                <a:cs typeface="Comic Sans MS"/>
              </a:rPr>
              <a:t>variable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constituida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por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0AD50"/>
                </a:solidFill>
                <a:latin typeface="Comic Sans MS"/>
                <a:cs typeface="Comic Sans MS"/>
              </a:rPr>
              <a:t>las</a:t>
            </a:r>
            <a:r>
              <a:rPr sz="2000" b="1" spc="-25" dirty="0">
                <a:solidFill>
                  <a:srgbClr val="00AD5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0AD50"/>
                </a:solidFill>
                <a:latin typeface="Comic Sans MS"/>
                <a:cs typeface="Comic Sans MS"/>
              </a:rPr>
              <a:t>cadenas</a:t>
            </a:r>
            <a:r>
              <a:rPr sz="2000" b="1" spc="-45" dirty="0">
                <a:solidFill>
                  <a:srgbClr val="00AD5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0AD50"/>
                </a:solidFill>
                <a:latin typeface="Comic Sans MS"/>
                <a:cs typeface="Comic Sans MS"/>
              </a:rPr>
              <a:t>laterales</a:t>
            </a:r>
            <a:r>
              <a:rPr sz="2000" b="1" spc="-160" dirty="0">
                <a:solidFill>
                  <a:srgbClr val="00AD5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características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667000"/>
            <a:ext cx="6173724" cy="12603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2491" y="4089272"/>
            <a:ext cx="6158865" cy="178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esqueleto:</a:t>
            </a:r>
            <a:r>
              <a:rPr sz="2000" spc="-9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capaz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formar</a:t>
            </a:r>
            <a:r>
              <a:rPr sz="2000" spc="-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puentes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</a:t>
            </a:r>
            <a:r>
              <a:rPr sz="2000" spc="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hidrógeno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pequeño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número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aa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péptido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Comic Sans MS"/>
                <a:cs typeface="Comic Sans MS"/>
              </a:rPr>
              <a:t>más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de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50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aa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5" dirty="0">
                <a:latin typeface="Wingdings"/>
                <a:cs typeface="Wingdings"/>
              </a:rPr>
              <a:t>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proteína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000" dirty="0">
                <a:latin typeface="Comic Sans MS"/>
                <a:cs typeface="Comic Sans MS"/>
              </a:rPr>
              <a:t>mayor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proteína conocida: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la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titina</a:t>
            </a:r>
            <a:r>
              <a:rPr sz="2000" spc="-9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con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27000</a:t>
            </a:r>
            <a:r>
              <a:rPr sz="2000" spc="-85" dirty="0">
                <a:latin typeface="Comic Sans MS"/>
                <a:cs typeface="Comic Sans MS"/>
              </a:rPr>
              <a:t> </a:t>
            </a:r>
            <a:r>
              <a:rPr sz="2000" spc="-20" dirty="0">
                <a:latin typeface="Comic Sans MS"/>
                <a:cs typeface="Comic Sans MS"/>
              </a:rPr>
              <a:t>aa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7376" y="4590288"/>
            <a:ext cx="2706624" cy="12603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998219"/>
            <a:ext cx="6111240" cy="447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126" y="1722882"/>
            <a:ext cx="2954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0000CC"/>
                </a:solidFill>
              </a:rPr>
              <a:t>cadena</a:t>
            </a:r>
            <a:r>
              <a:rPr u="none" spc="-245" dirty="0">
                <a:solidFill>
                  <a:srgbClr val="0000CC"/>
                </a:solidFill>
              </a:rPr>
              <a:t> </a:t>
            </a:r>
            <a:r>
              <a:rPr u="none" dirty="0">
                <a:solidFill>
                  <a:srgbClr val="0000CC"/>
                </a:solidFill>
              </a:rPr>
              <a:t>polipéptidica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6291" y="5918708"/>
            <a:ext cx="73596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por</a:t>
            </a:r>
            <a:r>
              <a:rPr sz="2000" spc="-5" dirty="0">
                <a:latin typeface="Comic Sans MS"/>
                <a:cs typeface="Comic Sans MS"/>
              </a:rPr>
              <a:t> convenio: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el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extremo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amino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terminal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se considera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que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es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el </a:t>
            </a:r>
            <a:r>
              <a:rPr sz="2000" spc="-58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comienzo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de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la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cadena</a:t>
            </a:r>
            <a:r>
              <a:rPr sz="2000" spc="-9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polipeptídica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41548" y="1263396"/>
            <a:ext cx="4619625" cy="2212975"/>
            <a:chOff x="3241548" y="1263396"/>
            <a:chExt cx="4619625" cy="2212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0692" y="1272540"/>
              <a:ext cx="4600956" cy="21518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46120" y="1267968"/>
              <a:ext cx="4610100" cy="2203450"/>
            </a:xfrm>
            <a:custGeom>
              <a:avLst/>
              <a:gdLst/>
              <a:ahLst/>
              <a:cxnLst/>
              <a:rect l="l" t="t" r="r" b="b"/>
              <a:pathLst>
                <a:path w="4610100" h="2203450">
                  <a:moveTo>
                    <a:pt x="0" y="2203323"/>
                  </a:moveTo>
                  <a:lnTo>
                    <a:pt x="4610100" y="2203323"/>
                  </a:lnTo>
                  <a:lnTo>
                    <a:pt x="4610100" y="0"/>
                  </a:lnTo>
                  <a:lnTo>
                    <a:pt x="0" y="0"/>
                  </a:lnTo>
                  <a:lnTo>
                    <a:pt x="0" y="220332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10411" y="1712976"/>
            <a:ext cx="1737360" cy="10775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6850">
              <a:lnSpc>
                <a:spcPts val="2075"/>
              </a:lnSpc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polipéptido</a:t>
            </a:r>
            <a:endParaRPr sz="1800">
              <a:latin typeface="Comic Sans MS"/>
              <a:cs typeface="Comic Sans MS"/>
            </a:endParaRPr>
          </a:p>
          <a:p>
            <a:pPr marL="12065" marR="19685" indent="68580">
              <a:lnSpc>
                <a:spcPct val="100000"/>
              </a:lnSpc>
              <a:spcBef>
                <a:spcPts val="1800"/>
              </a:spcBef>
            </a:pPr>
            <a:r>
              <a:rPr sz="1800" dirty="0">
                <a:latin typeface="Comic Sans MS"/>
                <a:cs typeface="Comic Sans MS"/>
              </a:rPr>
              <a:t>u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spc="-5" dirty="0">
                <a:latin typeface="Comic Sans MS"/>
                <a:cs typeface="Comic Sans MS"/>
              </a:rPr>
              <a:t>ió</a:t>
            </a:r>
            <a:r>
              <a:rPr sz="1800" dirty="0">
                <a:latin typeface="Comic Sans MS"/>
                <a:cs typeface="Comic Sans MS"/>
              </a:rPr>
              <a:t>n</a:t>
            </a:r>
            <a:r>
              <a:rPr sz="1800" spc="-114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</a:t>
            </a:r>
            <a:r>
              <a:rPr sz="1800" dirty="0">
                <a:latin typeface="Comic Sans MS"/>
                <a:cs typeface="Comic Sans MS"/>
              </a:rPr>
              <a:t>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&gt;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5" dirty="0">
                <a:latin typeface="Comic Sans MS"/>
                <a:cs typeface="Comic Sans MS"/>
              </a:rPr>
              <a:t>1</a:t>
            </a:r>
            <a:r>
              <a:rPr sz="1800" dirty="0">
                <a:latin typeface="Comic Sans MS"/>
                <a:cs typeface="Comic Sans MS"/>
              </a:rPr>
              <a:t>0</a:t>
            </a:r>
            <a:r>
              <a:rPr sz="1800" spc="-1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aa  enlace</a:t>
            </a:r>
            <a:r>
              <a:rPr sz="1800" spc="-10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pe</a:t>
            </a:r>
            <a:r>
              <a:rPr sz="1800" spc="-15" dirty="0">
                <a:latin typeface="Comic Sans MS"/>
                <a:cs typeface="Comic Sans MS"/>
              </a:rPr>
              <a:t>p</a:t>
            </a:r>
            <a:r>
              <a:rPr sz="1800" spc="-5" dirty="0">
                <a:latin typeface="Comic Sans MS"/>
                <a:cs typeface="Comic Sans MS"/>
              </a:rPr>
              <a:t>tídico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4191000"/>
            <a:ext cx="2736850" cy="1078865"/>
          </a:xfrm>
          <a:custGeom>
            <a:avLst/>
            <a:gdLst/>
            <a:ahLst/>
            <a:cxnLst/>
            <a:rect l="l" t="t" r="r" b="b"/>
            <a:pathLst>
              <a:path w="2736850" h="1078864">
                <a:moveTo>
                  <a:pt x="2736723" y="0"/>
                </a:moveTo>
                <a:lnTo>
                  <a:pt x="0" y="0"/>
                </a:lnTo>
                <a:lnTo>
                  <a:pt x="0" y="1078484"/>
                </a:lnTo>
                <a:lnTo>
                  <a:pt x="2736723" y="1078484"/>
                </a:lnTo>
                <a:lnTo>
                  <a:pt x="2736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3891" y="4168520"/>
            <a:ext cx="270764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proteína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1800"/>
              </a:spcBef>
            </a:pPr>
            <a:r>
              <a:rPr sz="1800" dirty="0">
                <a:latin typeface="Comic Sans MS"/>
                <a:cs typeface="Comic Sans MS"/>
              </a:rPr>
              <a:t>estructura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t</a:t>
            </a:r>
            <a:r>
              <a:rPr sz="1800" spc="-15" dirty="0">
                <a:latin typeface="Comic Sans MS"/>
                <a:cs typeface="Comic Sans MS"/>
              </a:rPr>
              <a:t>ridi</a:t>
            </a:r>
            <a:r>
              <a:rPr sz="1800" spc="-10" dirty="0">
                <a:latin typeface="Comic Sans MS"/>
                <a:cs typeface="Comic Sans MS"/>
              </a:rPr>
              <a:t>m</a:t>
            </a:r>
            <a:r>
              <a:rPr sz="1800" spc="-15" dirty="0">
                <a:latin typeface="Comic Sans MS"/>
                <a:cs typeface="Comic Sans MS"/>
              </a:rPr>
              <a:t>e</a:t>
            </a:r>
            <a:r>
              <a:rPr sz="1800" spc="-10" dirty="0">
                <a:latin typeface="Comic Sans MS"/>
                <a:cs typeface="Comic Sans MS"/>
              </a:rPr>
              <a:t>n</a:t>
            </a:r>
            <a:r>
              <a:rPr sz="1800" spc="-15" dirty="0">
                <a:latin typeface="Comic Sans MS"/>
                <a:cs typeface="Comic Sans MS"/>
              </a:rPr>
              <a:t>sio</a:t>
            </a:r>
            <a:r>
              <a:rPr sz="1800" spc="-10" dirty="0">
                <a:latin typeface="Comic Sans MS"/>
                <a:cs typeface="Comic Sans MS"/>
              </a:rPr>
              <a:t>na</a:t>
            </a:r>
            <a:r>
              <a:rPr sz="1800" dirty="0">
                <a:latin typeface="Comic Sans MS"/>
                <a:cs typeface="Comic Sans MS"/>
              </a:rPr>
              <a:t>l  </a:t>
            </a:r>
            <a:r>
              <a:rPr sz="1800" spc="-5" dirty="0">
                <a:latin typeface="Comic Sans MS"/>
                <a:cs typeface="Comic Sans MS"/>
              </a:rPr>
              <a:t>única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estable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70376" y="3677411"/>
            <a:ext cx="3523615" cy="2647315"/>
            <a:chOff x="3770376" y="3677411"/>
            <a:chExt cx="3523615" cy="26473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0" y="3762755"/>
              <a:ext cx="3505200" cy="25237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74948" y="3681983"/>
              <a:ext cx="3514090" cy="2637790"/>
            </a:xfrm>
            <a:custGeom>
              <a:avLst/>
              <a:gdLst/>
              <a:ahLst/>
              <a:cxnLst/>
              <a:rect l="l" t="t" r="r" b="b"/>
              <a:pathLst>
                <a:path w="3514090" h="2637790">
                  <a:moveTo>
                    <a:pt x="0" y="2637663"/>
                  </a:moveTo>
                  <a:lnTo>
                    <a:pt x="3513963" y="2637663"/>
                  </a:lnTo>
                  <a:lnTo>
                    <a:pt x="3513963" y="0"/>
                  </a:lnTo>
                  <a:lnTo>
                    <a:pt x="0" y="0"/>
                  </a:lnTo>
                  <a:lnTo>
                    <a:pt x="0" y="2637663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" y="0"/>
            <a:ext cx="7862570" cy="5204460"/>
            <a:chOff x="190500" y="0"/>
            <a:chExt cx="7862570" cy="5204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7" y="0"/>
              <a:ext cx="7109459" cy="52044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0500" y="0"/>
              <a:ext cx="7310755" cy="1112520"/>
            </a:xfrm>
            <a:custGeom>
              <a:avLst/>
              <a:gdLst/>
              <a:ahLst/>
              <a:cxnLst/>
              <a:rect l="l" t="t" r="r" b="b"/>
              <a:pathLst>
                <a:path w="7310755" h="1112520">
                  <a:moveTo>
                    <a:pt x="7310247" y="0"/>
                  </a:moveTo>
                  <a:lnTo>
                    <a:pt x="0" y="0"/>
                  </a:lnTo>
                  <a:lnTo>
                    <a:pt x="0" y="1112520"/>
                  </a:lnTo>
                  <a:lnTo>
                    <a:pt x="7310247" y="1112520"/>
                  </a:lnTo>
                  <a:lnTo>
                    <a:pt x="731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6828" y="141731"/>
              <a:ext cx="4475987" cy="83058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4304" y="5411216"/>
            <a:ext cx="859980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indent="-41338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lphaUcParenBoth"/>
              <a:tabLst>
                <a:tab pos="426084" algn="l"/>
              </a:tabLst>
            </a:pP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Estructura</a:t>
            </a:r>
            <a:r>
              <a:rPr sz="2000" spc="-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primaria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secuencia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aminoácidos</a:t>
            </a:r>
            <a:endParaRPr sz="2000">
              <a:latin typeface="Arial MT"/>
              <a:cs typeface="Arial MT"/>
            </a:endParaRPr>
          </a:p>
          <a:p>
            <a:pPr marL="425450" indent="-413384">
              <a:lnSpc>
                <a:spcPct val="100000"/>
              </a:lnSpc>
              <a:buClr>
                <a:srgbClr val="000000"/>
              </a:buClr>
              <a:buAutoNum type="alphaUcParenBoth"/>
              <a:tabLst>
                <a:tab pos="426084" algn="l"/>
              </a:tabLst>
            </a:pP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Estru</a:t>
            </a:r>
            <a:r>
              <a:rPr sz="2000" spc="5" dirty="0">
                <a:solidFill>
                  <a:srgbClr val="FF0000"/>
                </a:solidFill>
                <a:latin typeface="Arial MT"/>
                <a:cs typeface="Arial MT"/>
              </a:rPr>
              <a:t>c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tura</a:t>
            </a:r>
            <a:r>
              <a:rPr sz="2000" spc="-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r>
              <a:rPr sz="2000" spc="5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c</a:t>
            </a:r>
            <a:r>
              <a:rPr sz="2000" spc="5" dirty="0">
                <a:solidFill>
                  <a:srgbClr val="FF0000"/>
                </a:solidFill>
                <a:latin typeface="Arial MT"/>
                <a:cs typeface="Arial MT"/>
              </a:rPr>
              <a:t>u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ndaria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plegamiento</a:t>
            </a:r>
            <a:r>
              <a:rPr sz="2000" spc="-1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péptidos</a:t>
            </a:r>
            <a:endParaRPr sz="2000">
              <a:latin typeface="Arial MT"/>
              <a:cs typeface="Arial MT"/>
            </a:endParaRPr>
          </a:p>
          <a:p>
            <a:pPr marL="434975" indent="-422909">
              <a:lnSpc>
                <a:spcPct val="100000"/>
              </a:lnSpc>
              <a:buClr>
                <a:srgbClr val="000000"/>
              </a:buClr>
              <a:buAutoNum type="alphaUcParenBoth"/>
              <a:tabLst>
                <a:tab pos="435609" algn="l"/>
              </a:tabLst>
            </a:pP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Estructura</a:t>
            </a:r>
            <a:r>
              <a:rPr sz="20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 MT"/>
                <a:cs typeface="Arial MT"/>
              </a:rPr>
              <a:t>terciaria</a:t>
            </a:r>
            <a:r>
              <a:rPr sz="2000" spc="-5" dirty="0">
                <a:latin typeface="Arial MT"/>
                <a:cs typeface="Arial MT"/>
              </a:rPr>
              <a:t>,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estructura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conformacional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la</a:t>
            </a:r>
            <a:r>
              <a:rPr sz="2000" spc="-1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proteína.</a:t>
            </a:r>
            <a:endParaRPr sz="2000">
              <a:latin typeface="Arial MT"/>
              <a:cs typeface="Arial MT"/>
            </a:endParaRPr>
          </a:p>
          <a:p>
            <a:pPr marL="434975" indent="-422909">
              <a:lnSpc>
                <a:spcPct val="100000"/>
              </a:lnSpc>
              <a:buClr>
                <a:srgbClr val="000000"/>
              </a:buClr>
              <a:buAutoNum type="alphaUcParenBoth"/>
              <a:tabLst>
                <a:tab pos="435609" algn="l"/>
              </a:tabLst>
            </a:pP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Estructura</a:t>
            </a:r>
            <a:r>
              <a:rPr sz="2000" spc="-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cuaternaria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proteína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consiste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más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una</a:t>
            </a:r>
            <a:r>
              <a:rPr sz="2000" spc="-25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cadena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19550" y="213182"/>
            <a:ext cx="2920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5610" algn="l"/>
              </a:tabLst>
            </a:pPr>
            <a:r>
              <a:rPr u="none" dirty="0">
                <a:latin typeface="Arial"/>
                <a:cs typeface="Arial"/>
              </a:rPr>
              <a:t>Estructura	</a:t>
            </a:r>
            <a:r>
              <a:rPr u="none" spc="-5" dirty="0">
                <a:latin typeface="Arial"/>
                <a:cs typeface="Arial"/>
              </a:rPr>
              <a:t>proteína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3063" y="115823"/>
            <a:ext cx="8226425" cy="601980"/>
          </a:xfrm>
          <a:custGeom>
            <a:avLst/>
            <a:gdLst/>
            <a:ahLst/>
            <a:cxnLst/>
            <a:rect l="l" t="t" r="r" b="b"/>
            <a:pathLst>
              <a:path w="8226425" h="601980">
                <a:moveTo>
                  <a:pt x="8226044" y="0"/>
                </a:moveTo>
                <a:lnTo>
                  <a:pt x="0" y="0"/>
                </a:lnTo>
                <a:lnTo>
                  <a:pt x="0" y="601979"/>
                </a:lnTo>
                <a:lnTo>
                  <a:pt x="8226044" y="601979"/>
                </a:lnTo>
                <a:lnTo>
                  <a:pt x="8226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3063" y="115823"/>
            <a:ext cx="8227059" cy="601980"/>
          </a:xfrm>
          <a:prstGeom prst="rect">
            <a:avLst/>
          </a:prstGeom>
          <a:ln w="9144">
            <a:solidFill>
              <a:srgbClr val="333399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580390">
              <a:lnSpc>
                <a:spcPct val="100000"/>
              </a:lnSpc>
              <a:spcBef>
                <a:spcPts val="670"/>
              </a:spcBef>
            </a:pPr>
            <a:r>
              <a:rPr sz="3200" u="none" spc="-5" dirty="0">
                <a:solidFill>
                  <a:srgbClr val="001F5F"/>
                </a:solidFill>
                <a:latin typeface="Arial"/>
                <a:cs typeface="Arial"/>
              </a:rPr>
              <a:t>Estructura</a:t>
            </a:r>
            <a:r>
              <a:rPr sz="3200" u="none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u="none" dirty="0">
                <a:solidFill>
                  <a:srgbClr val="001F5F"/>
                </a:solidFill>
                <a:latin typeface="Arial"/>
                <a:cs typeface="Arial"/>
              </a:rPr>
              <a:t>primaria:</a:t>
            </a:r>
            <a:r>
              <a:rPr sz="3200" u="none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u="none" spc="-5" dirty="0">
                <a:solidFill>
                  <a:srgbClr val="006666"/>
                </a:solidFill>
                <a:latin typeface="Arial"/>
                <a:cs typeface="Arial"/>
              </a:rPr>
              <a:t>secuencia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1074" y="3270250"/>
            <a:ext cx="6794500" cy="2281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22275" marR="5080" indent="-342900">
              <a:lnSpc>
                <a:spcPct val="101699"/>
              </a:lnSpc>
              <a:spcBef>
                <a:spcPts val="60"/>
              </a:spcBef>
              <a:buFont typeface="Wingdings"/>
              <a:buChar char=""/>
              <a:tabLst>
                <a:tab pos="422275" algn="l"/>
                <a:tab pos="422909" algn="l"/>
              </a:tabLst>
            </a:pPr>
            <a:r>
              <a:rPr sz="1800" b="1" dirty="0">
                <a:solidFill>
                  <a:srgbClr val="003366"/>
                </a:solidFill>
                <a:latin typeface="Comic Sans MS"/>
                <a:cs typeface="Comic Sans MS"/>
              </a:rPr>
              <a:t>Dalton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: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 equivale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una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unidad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de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masa</a:t>
            </a:r>
            <a:r>
              <a:rPr sz="1800" spc="-3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atómica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(casi</a:t>
            </a:r>
            <a:r>
              <a:rPr sz="1800" spc="-4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igual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la </a:t>
            </a:r>
            <a:r>
              <a:rPr sz="1800" spc="-484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del</a:t>
            </a:r>
            <a:r>
              <a:rPr sz="1800" spc="-4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H)</a:t>
            </a:r>
            <a:endParaRPr sz="1800">
              <a:latin typeface="Arial MT"/>
              <a:cs typeface="Arial MT"/>
            </a:endParaRPr>
          </a:p>
          <a:p>
            <a:pPr marL="422275" indent="-343535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422275" algn="l"/>
                <a:tab pos="422909" algn="l"/>
              </a:tabLst>
            </a:pP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Kilodalton</a:t>
            </a:r>
            <a:r>
              <a:rPr sz="1800" spc="-8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(Kd</a:t>
            </a:r>
            <a:r>
              <a:rPr sz="1800" spc="-4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o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KDa)</a:t>
            </a:r>
            <a:r>
              <a:rPr sz="1800" spc="-4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equivale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1000</a:t>
            </a:r>
            <a:r>
              <a:rPr sz="1800" spc="-7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daltons</a:t>
            </a:r>
            <a:endParaRPr sz="1800">
              <a:latin typeface="Arial MT"/>
              <a:cs typeface="Arial MT"/>
            </a:endParaRPr>
          </a:p>
          <a:p>
            <a:pPr marL="422275" indent="-34353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422275" algn="l"/>
                <a:tab pos="422909" algn="l"/>
              </a:tabLst>
            </a:pP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Ej:</a:t>
            </a:r>
            <a:r>
              <a:rPr sz="1800" spc="-4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proteína</a:t>
            </a:r>
            <a:r>
              <a:rPr sz="1800" spc="-3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de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50000</a:t>
            </a:r>
            <a:r>
              <a:rPr sz="1800" spc="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g/mol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=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50000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daltons</a:t>
            </a:r>
            <a:r>
              <a:rPr sz="1800" spc="-4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=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50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kDa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 MT"/>
              <a:cs typeface="Arial MT"/>
            </a:endParaRPr>
          </a:p>
          <a:p>
            <a:pPr marL="355600" marR="158115" indent="-342900">
              <a:lnSpc>
                <a:spcPct val="101699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Cada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proteína</a:t>
            </a:r>
            <a:r>
              <a:rPr sz="1800" spc="-4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tiene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una </a:t>
            </a:r>
            <a:r>
              <a:rPr sz="1800" b="1" dirty="0">
                <a:solidFill>
                  <a:srgbClr val="003366"/>
                </a:solidFill>
                <a:latin typeface="Comic Sans MS"/>
                <a:cs typeface="Comic Sans MS"/>
              </a:rPr>
              <a:t>secuencia</a:t>
            </a:r>
            <a:r>
              <a:rPr sz="1800" b="1" spc="-10" dirty="0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de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aa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única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y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definida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con </a:t>
            </a:r>
            <a:r>
              <a:rPr sz="1800" spc="-484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precisión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38200" y="1196339"/>
            <a:ext cx="8126095" cy="1758314"/>
            <a:chOff x="838200" y="1196339"/>
            <a:chExt cx="8126095" cy="175831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064" y="1205483"/>
              <a:ext cx="8061959" cy="16139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2772" y="1200911"/>
              <a:ext cx="8116570" cy="1749425"/>
            </a:xfrm>
            <a:custGeom>
              <a:avLst/>
              <a:gdLst/>
              <a:ahLst/>
              <a:cxnLst/>
              <a:rect l="l" t="t" r="r" b="b"/>
              <a:pathLst>
                <a:path w="8116570" h="1749425">
                  <a:moveTo>
                    <a:pt x="0" y="1749044"/>
                  </a:moveTo>
                  <a:lnTo>
                    <a:pt x="8116443" y="1749044"/>
                  </a:lnTo>
                  <a:lnTo>
                    <a:pt x="8116443" y="0"/>
                  </a:lnTo>
                  <a:lnTo>
                    <a:pt x="0" y="0"/>
                  </a:lnTo>
                  <a:lnTo>
                    <a:pt x="0" y="174904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34761" y="869442"/>
            <a:ext cx="3408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omic Sans MS"/>
                <a:cs typeface="Comic Sans MS"/>
              </a:rPr>
              <a:t>Secuencia</a:t>
            </a:r>
            <a:r>
              <a:rPr sz="1600" spc="4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de</a:t>
            </a:r>
            <a:r>
              <a:rPr sz="1600" spc="-5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aa de</a:t>
            </a:r>
            <a:r>
              <a:rPr sz="1600" spc="-4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la</a:t>
            </a:r>
            <a:r>
              <a:rPr sz="1600" spc="-20" dirty="0">
                <a:latin typeface="Comic Sans MS"/>
                <a:cs typeface="Comic Sans MS"/>
              </a:rPr>
              <a:t> </a:t>
            </a:r>
            <a:r>
              <a:rPr sz="1600" spc="-15" dirty="0">
                <a:latin typeface="Comic Sans MS"/>
                <a:cs typeface="Comic Sans MS"/>
              </a:rPr>
              <a:t>insulina</a:t>
            </a:r>
            <a:r>
              <a:rPr sz="1600" spc="70" dirty="0">
                <a:latin typeface="Comic Sans MS"/>
                <a:cs typeface="Comic Sans MS"/>
              </a:rPr>
              <a:t> </a:t>
            </a:r>
            <a:r>
              <a:rPr sz="1600" spc="-15" dirty="0">
                <a:latin typeface="Comic Sans MS"/>
                <a:cs typeface="Comic Sans MS"/>
              </a:rPr>
              <a:t>bovina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76" y="115823"/>
            <a:ext cx="8226425" cy="603250"/>
          </a:xfrm>
          <a:custGeom>
            <a:avLst/>
            <a:gdLst/>
            <a:ahLst/>
            <a:cxnLst/>
            <a:rect l="l" t="t" r="r" b="b"/>
            <a:pathLst>
              <a:path w="8226425" h="603250">
                <a:moveTo>
                  <a:pt x="8226044" y="0"/>
                </a:moveTo>
                <a:lnTo>
                  <a:pt x="0" y="0"/>
                </a:lnTo>
                <a:lnTo>
                  <a:pt x="0" y="603123"/>
                </a:lnTo>
                <a:lnTo>
                  <a:pt x="8226044" y="603123"/>
                </a:lnTo>
                <a:lnTo>
                  <a:pt x="8226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776" y="115823"/>
            <a:ext cx="8227059" cy="603885"/>
          </a:xfrm>
          <a:prstGeom prst="rect">
            <a:avLst/>
          </a:prstGeom>
          <a:ln w="9144">
            <a:solidFill>
              <a:srgbClr val="333399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444625">
              <a:lnSpc>
                <a:spcPct val="100000"/>
              </a:lnSpc>
              <a:spcBef>
                <a:spcPts val="675"/>
              </a:spcBef>
            </a:pPr>
            <a:r>
              <a:rPr sz="3200" u="none" spc="-5" dirty="0">
                <a:solidFill>
                  <a:srgbClr val="006666"/>
                </a:solidFill>
                <a:latin typeface="Arial"/>
                <a:cs typeface="Arial"/>
              </a:rPr>
              <a:t>Estructura</a:t>
            </a:r>
            <a:r>
              <a:rPr sz="3200" u="none" spc="-1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u="none" spc="-10" dirty="0">
                <a:solidFill>
                  <a:srgbClr val="006666"/>
                </a:solidFill>
                <a:latin typeface="Arial"/>
                <a:cs typeface="Arial"/>
              </a:rPr>
              <a:t>secundaria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730" y="986155"/>
            <a:ext cx="60071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omic Sans MS"/>
                <a:cs typeface="Comic Sans MS"/>
              </a:rPr>
              <a:t>cable</a:t>
            </a:r>
            <a:r>
              <a:rPr sz="2000" b="1" spc="-70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superhelicoidal</a:t>
            </a:r>
            <a:r>
              <a:rPr sz="2000" b="1" spc="-10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o</a:t>
            </a:r>
            <a:r>
              <a:rPr sz="2000" b="1" spc="-1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soga</a:t>
            </a:r>
            <a:r>
              <a:rPr sz="2000" b="1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(3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hebras</a:t>
            </a:r>
            <a:r>
              <a:rPr sz="2000" spc="-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enrolladas)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720595"/>
            <a:ext cx="5742432" cy="10942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8980" y="3412403"/>
            <a:ext cx="7902575" cy="1502410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2000" dirty="0">
                <a:latin typeface="Comic Sans MS"/>
                <a:cs typeface="Comic Sans MS"/>
              </a:rPr>
              <a:t>uniones:</a:t>
            </a:r>
            <a:r>
              <a:rPr sz="2000" spc="-5" dirty="0">
                <a:latin typeface="Comic Sans MS"/>
                <a:cs typeface="Comic Sans MS"/>
              </a:rPr>
              <a:t> puentes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de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H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entre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las </a:t>
            </a:r>
            <a:r>
              <a:rPr sz="2000" spc="-5" dirty="0">
                <a:latin typeface="Comic Sans MS"/>
                <a:cs typeface="Comic Sans MS"/>
              </a:rPr>
              <a:t>hebras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000" spc="-5" dirty="0">
                <a:latin typeface="Comic Sans MS"/>
                <a:cs typeface="Comic Sans MS"/>
              </a:rPr>
              <a:t>se repite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la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triada: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Glycina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–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Prolina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-Hidroxiprolina</a:t>
            </a:r>
            <a:endParaRPr sz="2000">
              <a:latin typeface="Comic Sans MS"/>
              <a:cs typeface="Comic Sans MS"/>
            </a:endParaRPr>
          </a:p>
          <a:p>
            <a:pPr marL="27305">
              <a:lnSpc>
                <a:spcPct val="100000"/>
              </a:lnSpc>
              <a:spcBef>
                <a:spcPts val="1800"/>
              </a:spcBef>
            </a:pPr>
            <a:r>
              <a:rPr sz="2000" spc="-5" dirty="0">
                <a:latin typeface="Comic Sans MS"/>
                <a:cs typeface="Comic Sans MS"/>
              </a:rPr>
              <a:t>Ejemplo: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colágeno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(en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la</a:t>
            </a:r>
            <a:r>
              <a:rPr sz="2000" spc="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piel,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huesos,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tendones,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cartílagos,</a:t>
            </a:r>
            <a:r>
              <a:rPr sz="2000" spc="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dientes)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1095" y="4985002"/>
            <a:ext cx="2543556" cy="17998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8052" y="5013958"/>
            <a:ext cx="1959863" cy="18059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5775" y="115823"/>
            <a:ext cx="7464425" cy="603250"/>
          </a:xfrm>
          <a:custGeom>
            <a:avLst/>
            <a:gdLst/>
            <a:ahLst/>
            <a:cxnLst/>
            <a:rect l="l" t="t" r="r" b="b"/>
            <a:pathLst>
              <a:path w="7464425" h="603250">
                <a:moveTo>
                  <a:pt x="7464044" y="0"/>
                </a:moveTo>
                <a:lnTo>
                  <a:pt x="0" y="0"/>
                </a:lnTo>
                <a:lnTo>
                  <a:pt x="0" y="603123"/>
                </a:lnTo>
                <a:lnTo>
                  <a:pt x="7464044" y="603123"/>
                </a:lnTo>
                <a:lnTo>
                  <a:pt x="7464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5775" y="115823"/>
            <a:ext cx="7465059" cy="603885"/>
          </a:xfrm>
          <a:prstGeom prst="rect">
            <a:avLst/>
          </a:prstGeom>
          <a:ln w="9144">
            <a:solidFill>
              <a:srgbClr val="333399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675"/>
              </a:spcBef>
            </a:pPr>
            <a:r>
              <a:rPr sz="3200" u="none" spc="-5" dirty="0">
                <a:solidFill>
                  <a:srgbClr val="006666"/>
                </a:solidFill>
                <a:latin typeface="Arial"/>
                <a:cs typeface="Arial"/>
              </a:rPr>
              <a:t>Estructura</a:t>
            </a:r>
            <a:r>
              <a:rPr sz="3200" u="none" spc="-1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u="none" spc="-5" dirty="0">
                <a:solidFill>
                  <a:srgbClr val="006666"/>
                </a:solidFill>
                <a:latin typeface="Arial"/>
                <a:cs typeface="Arial"/>
              </a:rPr>
              <a:t>terciaria</a:t>
            </a:r>
            <a:r>
              <a:rPr sz="3200" u="none" spc="-5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u="none" dirty="0">
                <a:solidFill>
                  <a:srgbClr val="006666"/>
                </a:solidFill>
                <a:latin typeface="Arial"/>
                <a:cs typeface="Arial"/>
              </a:rPr>
              <a:t>y</a:t>
            </a:r>
            <a:r>
              <a:rPr sz="3200" u="none" spc="-7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u="none" spc="-5" dirty="0">
                <a:solidFill>
                  <a:srgbClr val="006666"/>
                </a:solidFill>
                <a:latin typeface="Arial"/>
                <a:cs typeface="Arial"/>
              </a:rPr>
              <a:t>cuaternaria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946403"/>
            <a:ext cx="7882255" cy="2012950"/>
          </a:xfrm>
          <a:custGeom>
            <a:avLst/>
            <a:gdLst/>
            <a:ahLst/>
            <a:cxnLst/>
            <a:rect l="l" t="t" r="r" b="b"/>
            <a:pathLst>
              <a:path w="7882255" h="2012950">
                <a:moveTo>
                  <a:pt x="7882001" y="0"/>
                </a:moveTo>
                <a:lnTo>
                  <a:pt x="0" y="0"/>
                </a:lnTo>
                <a:lnTo>
                  <a:pt x="0" y="2012823"/>
                </a:lnTo>
                <a:lnTo>
                  <a:pt x="7882001" y="2012823"/>
                </a:lnTo>
                <a:lnTo>
                  <a:pt x="7882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7387" y="1072388"/>
            <a:ext cx="733869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5026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00CC"/>
                </a:solidFill>
                <a:latin typeface="Comic Sans MS"/>
                <a:cs typeface="Comic Sans MS"/>
              </a:rPr>
              <a:t>la</a:t>
            </a:r>
            <a:r>
              <a:rPr sz="2000" b="1" spc="-5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mic Sans MS"/>
                <a:cs typeface="Comic Sans MS"/>
              </a:rPr>
              <a:t>estructura</a:t>
            </a:r>
            <a:r>
              <a:rPr sz="2000" b="1" spc="-14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mic Sans MS"/>
                <a:cs typeface="Comic Sans MS"/>
              </a:rPr>
              <a:t>terciaria</a:t>
            </a:r>
            <a:r>
              <a:rPr sz="2000" b="1" spc="-10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corresponde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 </a:t>
            </a:r>
            <a:r>
              <a:rPr sz="2000" spc="-5" dirty="0">
                <a:latin typeface="Comic Sans MS"/>
                <a:cs typeface="Comic Sans MS"/>
              </a:rPr>
              <a:t>plegamientos </a:t>
            </a:r>
            <a:r>
              <a:rPr sz="2000" spc="-5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tridimensionales.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omic Sans MS"/>
                <a:cs typeface="Comic Sans MS"/>
              </a:rPr>
              <a:t>la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proteína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se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pliega</a:t>
            </a:r>
            <a:r>
              <a:rPr sz="2000" spc="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sobre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sí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misma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y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tiende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 una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forma</a:t>
            </a:r>
            <a:endParaRPr sz="20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omic Sans MS"/>
                <a:cs typeface="Comic Sans MS"/>
              </a:rPr>
              <a:t>“</a:t>
            </a:r>
            <a:r>
              <a:rPr sz="2000" b="1" dirty="0">
                <a:latin typeface="Comic Sans MS"/>
                <a:cs typeface="Comic Sans MS"/>
              </a:rPr>
              <a:t>globular</a:t>
            </a:r>
            <a:r>
              <a:rPr sz="2000" dirty="0">
                <a:latin typeface="Comic Sans MS"/>
                <a:cs typeface="Comic Sans MS"/>
              </a:rPr>
              <a:t>”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en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su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mantención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participan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las</a:t>
            </a:r>
            <a:r>
              <a:rPr sz="2000" spc="2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cadenas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laterales</a:t>
            </a:r>
            <a:r>
              <a:rPr sz="2000" b="1" spc="-6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los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20" dirty="0">
                <a:latin typeface="Comic Sans MS"/>
                <a:cs typeface="Comic Sans MS"/>
              </a:rPr>
              <a:t>aa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4416" y="3616452"/>
            <a:ext cx="5951220" cy="27401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38145" y="6179007"/>
            <a:ext cx="1265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CC"/>
                </a:solidFill>
                <a:latin typeface="Comic Sans MS"/>
                <a:cs typeface="Comic Sans MS"/>
              </a:rPr>
              <a:t>mi</a:t>
            </a:r>
            <a:r>
              <a:rPr sz="2000" b="1" spc="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2000" b="1" dirty="0">
                <a:solidFill>
                  <a:srgbClr val="0000CC"/>
                </a:solidFill>
                <a:latin typeface="Comic Sans MS"/>
                <a:cs typeface="Comic Sans MS"/>
              </a:rPr>
              <a:t>globina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691" y="774319"/>
            <a:ext cx="2509520" cy="942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4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3200" u="none" spc="-65" dirty="0">
                <a:solidFill>
                  <a:srgbClr val="001F5F"/>
                </a:solidFill>
                <a:latin typeface="Arial"/>
                <a:cs typeface="Arial"/>
              </a:rPr>
              <a:t>mi</a:t>
            </a:r>
            <a:r>
              <a:rPr sz="3200" u="none" spc="-5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3200" u="none" spc="-6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3200" u="none" spc="-55" dirty="0">
                <a:solidFill>
                  <a:srgbClr val="001F5F"/>
                </a:solidFill>
                <a:latin typeface="Arial"/>
                <a:cs typeface="Arial"/>
              </a:rPr>
              <a:t>ác</a:t>
            </a:r>
            <a:r>
              <a:rPr sz="3200" u="none" spc="-6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3200" u="none" spc="-5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3200" u="none" spc="-6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3200" u="none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800" u="none" spc="-5" dirty="0">
                <a:solidFill>
                  <a:srgbClr val="006666"/>
                </a:solidFill>
                <a:latin typeface="Arial"/>
                <a:cs typeface="Arial"/>
              </a:rPr>
              <a:t>Concepto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1" y="2612135"/>
            <a:ext cx="6652259" cy="25283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2311" y="5373623"/>
            <a:ext cx="7416165" cy="81851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6830" rIns="0" bIns="0" rtlCol="0">
            <a:spAutoFit/>
          </a:bodyPr>
          <a:lstStyle/>
          <a:p>
            <a:pPr marL="88265" marR="770255" algn="just">
              <a:lnSpc>
                <a:spcPct val="93100"/>
              </a:lnSpc>
              <a:spcBef>
                <a:spcPts val="290"/>
              </a:spcBef>
            </a:pP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Los 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aminoácidos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son 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cadenas carbonadas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con la función ácido 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(-</a:t>
            </a:r>
            <a:r>
              <a:rPr sz="1800" b="1" spc="-10" dirty="0">
                <a:solidFill>
                  <a:srgbClr val="003366"/>
                </a:solidFill>
                <a:latin typeface="Arial"/>
                <a:cs typeface="Arial"/>
              </a:rPr>
              <a:t>COOH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)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en 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un 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carbono 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terminal 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y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la función 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amino 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(-NH</a:t>
            </a:r>
            <a:r>
              <a:rPr sz="1575" spc="-15" baseline="-15873" dirty="0">
                <a:solidFill>
                  <a:srgbClr val="003366"/>
                </a:solidFill>
                <a:latin typeface="Arial MT"/>
                <a:cs typeface="Arial MT"/>
              </a:rPr>
              <a:t>2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), en 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el 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carbono</a:t>
            </a:r>
            <a:r>
              <a:rPr sz="1800" spc="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anterior</a:t>
            </a:r>
            <a:r>
              <a:rPr sz="1800" spc="-6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(carbono</a:t>
            </a:r>
            <a:r>
              <a:rPr sz="1800" spc="-5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366"/>
                </a:solidFill>
                <a:latin typeface="Symbol"/>
                <a:cs typeface="Symbol"/>
              </a:rPr>
              <a:t>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15823"/>
            <a:ext cx="6967855" cy="603250"/>
          </a:xfrm>
          <a:custGeom>
            <a:avLst/>
            <a:gdLst/>
            <a:ahLst/>
            <a:cxnLst/>
            <a:rect l="l" t="t" r="r" b="b"/>
            <a:pathLst>
              <a:path w="6967855" h="603250">
                <a:moveTo>
                  <a:pt x="6967601" y="0"/>
                </a:moveTo>
                <a:lnTo>
                  <a:pt x="0" y="0"/>
                </a:lnTo>
                <a:lnTo>
                  <a:pt x="0" y="603123"/>
                </a:lnTo>
                <a:lnTo>
                  <a:pt x="6967601" y="603123"/>
                </a:lnTo>
                <a:lnTo>
                  <a:pt x="6967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115823"/>
            <a:ext cx="6967855" cy="603885"/>
          </a:xfrm>
          <a:prstGeom prst="rect">
            <a:avLst/>
          </a:prstGeom>
          <a:ln w="9144">
            <a:solidFill>
              <a:srgbClr val="333399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363855">
              <a:lnSpc>
                <a:spcPct val="100000"/>
              </a:lnSpc>
              <a:spcBef>
                <a:spcPts val="675"/>
              </a:spcBef>
            </a:pPr>
            <a:r>
              <a:rPr sz="3200" u="none" spc="-5" dirty="0">
                <a:solidFill>
                  <a:srgbClr val="006666"/>
                </a:solidFill>
                <a:latin typeface="Arial"/>
                <a:cs typeface="Arial"/>
              </a:rPr>
              <a:t>Estructura</a:t>
            </a:r>
            <a:r>
              <a:rPr sz="3200" u="none" spc="-114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u="none" spc="-5" dirty="0">
                <a:solidFill>
                  <a:srgbClr val="006666"/>
                </a:solidFill>
                <a:latin typeface="Arial"/>
                <a:cs typeface="Arial"/>
              </a:rPr>
              <a:t>terciaria</a:t>
            </a:r>
            <a:r>
              <a:rPr sz="3200" u="none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u="none" dirty="0">
                <a:solidFill>
                  <a:srgbClr val="006666"/>
                </a:solidFill>
                <a:latin typeface="Arial"/>
                <a:cs typeface="Arial"/>
              </a:rPr>
              <a:t>y</a:t>
            </a:r>
            <a:r>
              <a:rPr sz="3200" u="none" spc="-8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u="none" spc="-5" dirty="0">
                <a:solidFill>
                  <a:srgbClr val="006666"/>
                </a:solidFill>
                <a:latin typeface="Arial"/>
                <a:cs typeface="Arial"/>
              </a:rPr>
              <a:t>cuaternaria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3886" y="1175131"/>
            <a:ext cx="60579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omic Sans MS"/>
                <a:cs typeface="Comic Sans MS"/>
              </a:rPr>
              <a:t>interacciones</a:t>
            </a:r>
            <a:r>
              <a:rPr sz="2000" b="1" spc="-6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y</a:t>
            </a:r>
            <a:r>
              <a:rPr sz="2000" b="1" spc="-2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enlaces</a:t>
            </a:r>
            <a:r>
              <a:rPr sz="2000" b="1" spc="-10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en</a:t>
            </a:r>
            <a:r>
              <a:rPr sz="2000" b="1" spc="-4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la</a:t>
            </a:r>
            <a:r>
              <a:rPr sz="2000" b="1" spc="-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estructura</a:t>
            </a:r>
            <a:r>
              <a:rPr sz="2000" b="1" spc="-204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terciaria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1876044"/>
            <a:ext cx="8229600" cy="34798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21460" y="5601411"/>
            <a:ext cx="1562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puentes</a:t>
            </a:r>
            <a:r>
              <a:rPr sz="2000" spc="-1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</a:t>
            </a:r>
            <a:r>
              <a:rPr sz="2000" spc="-1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H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0821" y="5274309"/>
            <a:ext cx="18967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3335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interacciones 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15" dirty="0">
                <a:latin typeface="Comic Sans MS"/>
                <a:cs typeface="Comic Sans MS"/>
              </a:rPr>
              <a:t>hidrofóbicas 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(Va</a:t>
            </a:r>
            <a:r>
              <a:rPr sz="2000" dirty="0">
                <a:latin typeface="Comic Sans MS"/>
                <a:cs typeface="Comic Sans MS"/>
              </a:rPr>
              <a:t>n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</a:t>
            </a:r>
            <a:r>
              <a:rPr sz="2000" spc="-10" dirty="0">
                <a:latin typeface="Comic Sans MS"/>
                <a:cs typeface="Comic Sans MS"/>
              </a:rPr>
              <a:t>e</a:t>
            </a:r>
            <a:r>
              <a:rPr sz="2000" dirty="0">
                <a:latin typeface="Comic Sans MS"/>
                <a:cs typeface="Comic Sans MS"/>
              </a:rPr>
              <a:t>r</a:t>
            </a:r>
            <a:r>
              <a:rPr sz="2000" spc="-1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Wa</a:t>
            </a:r>
            <a:r>
              <a:rPr sz="2000" spc="-10" dirty="0">
                <a:latin typeface="Comic Sans MS"/>
                <a:cs typeface="Comic Sans MS"/>
              </a:rPr>
              <a:t>a</a:t>
            </a:r>
            <a:r>
              <a:rPr sz="2000" dirty="0">
                <a:latin typeface="Comic Sans MS"/>
                <a:cs typeface="Comic Sans MS"/>
              </a:rPr>
              <a:t>ls)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3378" y="5673953"/>
            <a:ext cx="1749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omic Sans MS"/>
                <a:cs typeface="Comic Sans MS"/>
              </a:rPr>
              <a:t>e</a:t>
            </a:r>
            <a:r>
              <a:rPr sz="2000" spc="-5" dirty="0">
                <a:latin typeface="Comic Sans MS"/>
                <a:cs typeface="Comic Sans MS"/>
              </a:rPr>
              <a:t>nl</a:t>
            </a:r>
            <a:r>
              <a:rPr sz="2000" spc="-10" dirty="0">
                <a:latin typeface="Comic Sans MS"/>
                <a:cs typeface="Comic Sans MS"/>
              </a:rPr>
              <a:t>a</a:t>
            </a:r>
            <a:r>
              <a:rPr sz="2000" dirty="0">
                <a:latin typeface="Comic Sans MS"/>
                <a:cs typeface="Comic Sans MS"/>
              </a:rPr>
              <a:t>ces</a:t>
            </a:r>
            <a:r>
              <a:rPr sz="2000" spc="-1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iónic</a:t>
            </a:r>
            <a:r>
              <a:rPr sz="2000" spc="5" dirty="0">
                <a:latin typeface="Comic Sans MS"/>
                <a:cs typeface="Comic Sans MS"/>
              </a:rPr>
              <a:t>o</a:t>
            </a:r>
            <a:r>
              <a:rPr sz="2000" dirty="0">
                <a:latin typeface="Comic Sans MS"/>
                <a:cs typeface="Comic Sans MS"/>
              </a:rPr>
              <a:t>s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1295400"/>
            <a:ext cx="6705600" cy="507034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066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6406896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2667000"/>
            <a:ext cx="7156704" cy="337261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1760" y="1251584"/>
            <a:ext cx="2962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6666"/>
                </a:solidFill>
                <a:latin typeface="Arial"/>
                <a:cs typeface="Arial"/>
              </a:rPr>
              <a:t>BIBLIOGR</a:t>
            </a:r>
            <a:r>
              <a:rPr sz="3200" b="1" spc="10" dirty="0">
                <a:solidFill>
                  <a:srgbClr val="006666"/>
                </a:solidFill>
                <a:latin typeface="Arial"/>
                <a:cs typeface="Arial"/>
              </a:rPr>
              <a:t>A</a:t>
            </a:r>
            <a:r>
              <a:rPr sz="3200" b="1" spc="-30" dirty="0">
                <a:solidFill>
                  <a:srgbClr val="006666"/>
                </a:solidFill>
                <a:latin typeface="Arial"/>
                <a:cs typeface="Arial"/>
              </a:rPr>
              <a:t>F</a:t>
            </a:r>
            <a:r>
              <a:rPr sz="3200" b="1" spc="-5" dirty="0">
                <a:solidFill>
                  <a:srgbClr val="006666"/>
                </a:solidFill>
                <a:latin typeface="Arial"/>
                <a:cs typeface="Arial"/>
              </a:rPr>
              <a:t>ÍA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7900" y="2871978"/>
            <a:ext cx="7730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31165" algn="l"/>
              </a:tabLst>
            </a:pP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1.	Laguna</a:t>
            </a:r>
            <a:r>
              <a:rPr sz="1800" spc="37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J.</a:t>
            </a:r>
            <a:r>
              <a:rPr sz="1800" spc="40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Bioquímica</a:t>
            </a:r>
            <a:r>
              <a:rPr sz="1800" spc="35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de</a:t>
            </a:r>
            <a:r>
              <a:rPr sz="1800" spc="40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Laguna.</a:t>
            </a:r>
            <a:r>
              <a:rPr sz="1800" spc="37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6ta</a:t>
            </a:r>
            <a:r>
              <a:rPr sz="1800" spc="38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ed.</a:t>
            </a:r>
            <a:r>
              <a:rPr sz="1800" spc="38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México:</a:t>
            </a:r>
            <a:r>
              <a:rPr sz="1800" spc="39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Manual</a:t>
            </a:r>
            <a:r>
              <a:rPr sz="1800" spc="37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moderno; </a:t>
            </a:r>
            <a:r>
              <a:rPr sz="1800" spc="-484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2009.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3460" y="3384803"/>
            <a:ext cx="7749540" cy="2940050"/>
            <a:chOff x="1013460" y="3384803"/>
            <a:chExt cx="7749540" cy="2940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3460" y="3456431"/>
              <a:ext cx="3198876" cy="24429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87039" y="5544311"/>
              <a:ext cx="1513205" cy="433070"/>
            </a:xfrm>
            <a:custGeom>
              <a:avLst/>
              <a:gdLst/>
              <a:ahLst/>
              <a:cxnLst/>
              <a:rect l="l" t="t" r="r" b="b"/>
              <a:pathLst>
                <a:path w="1513204" h="433070">
                  <a:moveTo>
                    <a:pt x="1512824" y="0"/>
                  </a:moveTo>
                  <a:lnTo>
                    <a:pt x="0" y="0"/>
                  </a:lnTo>
                  <a:lnTo>
                    <a:pt x="0" y="432562"/>
                  </a:lnTo>
                  <a:lnTo>
                    <a:pt x="1512824" y="432562"/>
                  </a:lnTo>
                  <a:lnTo>
                    <a:pt x="1512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00372" y="3384803"/>
              <a:ext cx="4262755" cy="2940050"/>
            </a:xfrm>
            <a:custGeom>
              <a:avLst/>
              <a:gdLst/>
              <a:ahLst/>
              <a:cxnLst/>
              <a:rect l="l" t="t" r="r" b="b"/>
              <a:pathLst>
                <a:path w="4262755" h="2940050">
                  <a:moveTo>
                    <a:pt x="4262501" y="0"/>
                  </a:moveTo>
                  <a:lnTo>
                    <a:pt x="0" y="0"/>
                  </a:lnTo>
                  <a:lnTo>
                    <a:pt x="0" y="2939542"/>
                  </a:lnTo>
                  <a:lnTo>
                    <a:pt x="4262501" y="2939542"/>
                  </a:lnTo>
                  <a:lnTo>
                    <a:pt x="426250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90541" y="3383407"/>
            <a:ext cx="3875404" cy="172656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5080" algn="just">
              <a:lnSpc>
                <a:spcPct val="93100"/>
              </a:lnSpc>
              <a:spcBef>
                <a:spcPts val="250"/>
              </a:spcBef>
              <a:tabLst>
                <a:tab pos="2334895" algn="l"/>
              </a:tabLst>
            </a:pP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Los 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aminoácidos 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tienen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una serie </a:t>
            </a:r>
            <a:r>
              <a:rPr sz="1800" spc="-35" dirty="0">
                <a:solidFill>
                  <a:srgbClr val="003366"/>
                </a:solidFill>
                <a:latin typeface="Arial MT"/>
                <a:cs typeface="Arial MT"/>
              </a:rPr>
              <a:t>de </a:t>
            </a:r>
            <a:r>
              <a:rPr sz="1800" spc="-3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propiedades	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físico-químicas </a:t>
            </a:r>
            <a:r>
              <a:rPr sz="1800" spc="-49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derivadas de 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su 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carácter 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de molécula 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003366"/>
                </a:solidFill>
                <a:latin typeface="Arial MT"/>
                <a:cs typeface="Arial MT"/>
              </a:rPr>
              <a:t>cargada:</a:t>
            </a:r>
            <a:endParaRPr sz="1800">
              <a:latin typeface="Arial MT"/>
              <a:cs typeface="Arial MT"/>
            </a:endParaRPr>
          </a:p>
          <a:p>
            <a:pPr marR="84455">
              <a:lnSpc>
                <a:spcPts val="2000"/>
              </a:lnSpc>
              <a:spcBef>
                <a:spcPts val="1230"/>
              </a:spcBef>
              <a:buClr>
                <a:srgbClr val="003366"/>
              </a:buClr>
              <a:buSzPct val="88888"/>
              <a:buFont typeface="Arial MT"/>
              <a:buChar char="•"/>
              <a:tabLst>
                <a:tab pos="76835" algn="l"/>
                <a:tab pos="1546860" algn="l"/>
                <a:tab pos="2156460" algn="l"/>
                <a:tab pos="264922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ol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ub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il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	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l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ta	</a:t>
            </a:r>
            <a:r>
              <a:rPr sz="1800" spc="-35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d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s</a:t>
            </a:r>
            <a:r>
              <a:rPr sz="1800" spc="-35" dirty="0">
                <a:solidFill>
                  <a:srgbClr val="003366"/>
                </a:solidFill>
                <a:latin typeface="Arial MT"/>
                <a:cs typeface="Arial MT"/>
              </a:rPr>
              <a:t>o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l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v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nt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es  polares.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0541" y="5204841"/>
            <a:ext cx="980440" cy="55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indent="-76835">
              <a:lnSpc>
                <a:spcPts val="2080"/>
              </a:lnSpc>
              <a:spcBef>
                <a:spcPts val="100"/>
              </a:spcBef>
              <a:buClr>
                <a:srgbClr val="003366"/>
              </a:buClr>
              <a:buSzPct val="88888"/>
              <a:buFont typeface="Arial MT"/>
              <a:buChar char="•"/>
              <a:tabLst>
                <a:tab pos="7683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Puntos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2080"/>
              </a:lnSpc>
            </a:pP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(&gt;200ºC),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3171" y="5204841"/>
            <a:ext cx="2854325" cy="55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ts val="2080"/>
              </a:lnSpc>
              <a:spcBef>
                <a:spcPts val="100"/>
              </a:spcBef>
              <a:tabLst>
                <a:tab pos="751205" algn="l"/>
                <a:tab pos="1872614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de	fusión	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elevados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2080"/>
              </a:lnSpc>
              <a:tabLst>
                <a:tab pos="492125" algn="l"/>
                <a:tab pos="1130935" algn="l"/>
                <a:tab pos="1685289" algn="l"/>
              </a:tabLst>
            </a:pP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ya	que	</a:t>
            </a:r>
            <a:r>
              <a:rPr sz="1800" spc="-5" dirty="0">
                <a:solidFill>
                  <a:srgbClr val="003366"/>
                </a:solidFill>
                <a:latin typeface="Arial MT"/>
                <a:cs typeface="Arial MT"/>
              </a:rPr>
              <a:t>las	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atracciones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0541" y="5715101"/>
            <a:ext cx="4076065" cy="55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085"/>
              </a:lnSpc>
              <a:spcBef>
                <a:spcPts val="100"/>
              </a:spcBef>
              <a:tabLst>
                <a:tab pos="861060" algn="l"/>
                <a:tab pos="1717675" algn="l"/>
                <a:tab pos="2494915" algn="l"/>
                <a:tab pos="3032760" algn="l"/>
                <a:tab pos="3935095" algn="l"/>
              </a:tabLst>
            </a:pP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ióni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c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s	fu</a:t>
            </a: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r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tes	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ha</a:t>
            </a:r>
            <a:r>
              <a:rPr sz="1800" spc="-15" dirty="0">
                <a:solidFill>
                  <a:srgbClr val="003366"/>
                </a:solidFill>
                <a:latin typeface="Arial MT"/>
                <a:cs typeface="Arial MT"/>
              </a:rPr>
              <a:t>c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n	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qu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e	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t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ie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n</a:t>
            </a:r>
            <a:r>
              <a:rPr sz="1800" spc="-20" dirty="0">
                <a:solidFill>
                  <a:srgbClr val="003366"/>
                </a:solidFill>
                <a:latin typeface="Arial MT"/>
                <a:cs typeface="Arial MT"/>
              </a:rPr>
              <a:t>d</a:t>
            </a:r>
            <a:r>
              <a:rPr sz="1800" spc="-10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003366"/>
                </a:solidFill>
                <a:latin typeface="Arial MT"/>
                <a:cs typeface="Arial MT"/>
              </a:rPr>
              <a:t>n	a</a:t>
            </a:r>
            <a:endParaRPr sz="1800">
              <a:latin typeface="Arial MT"/>
              <a:cs typeface="Arial MT"/>
            </a:endParaRPr>
          </a:p>
          <a:p>
            <a:pPr>
              <a:lnSpc>
                <a:spcPts val="2085"/>
              </a:lnSpc>
            </a:pPr>
            <a:r>
              <a:rPr sz="1800" spc="-25" dirty="0">
                <a:solidFill>
                  <a:srgbClr val="003366"/>
                </a:solidFill>
                <a:latin typeface="Arial MT"/>
                <a:cs typeface="Arial MT"/>
              </a:rPr>
              <a:t>cristalizar.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3891" y="753618"/>
            <a:ext cx="6932295" cy="921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65"/>
              </a:lnSpc>
              <a:spcBef>
                <a:spcPts val="105"/>
              </a:spcBef>
            </a:pPr>
            <a:r>
              <a:rPr sz="3200" u="none" dirty="0">
                <a:solidFill>
                  <a:srgbClr val="001F5F"/>
                </a:solidFill>
                <a:latin typeface="Arial"/>
                <a:cs typeface="Arial"/>
              </a:rPr>
              <a:t>Aminoácidos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285"/>
              </a:lnSpc>
            </a:pPr>
            <a:r>
              <a:rPr sz="2800" u="none" spc="-5" dirty="0">
                <a:solidFill>
                  <a:srgbClr val="006666"/>
                </a:solidFill>
                <a:latin typeface="Arial"/>
                <a:cs typeface="Arial"/>
              </a:rPr>
              <a:t>Propiedad:</a:t>
            </a:r>
            <a:r>
              <a:rPr sz="2800" u="none" spc="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u="none" dirty="0">
                <a:solidFill>
                  <a:srgbClr val="006666"/>
                </a:solidFill>
                <a:latin typeface="Arial"/>
                <a:cs typeface="Arial"/>
              </a:rPr>
              <a:t>solubilidad</a:t>
            </a:r>
            <a:r>
              <a:rPr sz="2800" u="none" spc="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u="none" spc="-5" dirty="0">
                <a:solidFill>
                  <a:srgbClr val="006666"/>
                </a:solidFill>
                <a:latin typeface="Arial"/>
                <a:cs typeface="Arial"/>
              </a:rPr>
              <a:t>y</a:t>
            </a:r>
            <a:r>
              <a:rPr sz="2800" u="none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u="none" spc="-5" dirty="0">
                <a:solidFill>
                  <a:srgbClr val="006666"/>
                </a:solidFill>
                <a:latin typeface="Arial"/>
                <a:cs typeface="Arial"/>
              </a:rPr>
              <a:t>punto</a:t>
            </a:r>
            <a:r>
              <a:rPr sz="2800" u="none" spc="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u="none" spc="-5" dirty="0">
                <a:solidFill>
                  <a:srgbClr val="006666"/>
                </a:solidFill>
                <a:latin typeface="Arial"/>
                <a:cs typeface="Arial"/>
              </a:rPr>
              <a:t>de </a:t>
            </a:r>
            <a:r>
              <a:rPr sz="2800" u="none" dirty="0">
                <a:solidFill>
                  <a:srgbClr val="006666"/>
                </a:solidFill>
                <a:latin typeface="Arial"/>
                <a:cs typeface="Arial"/>
              </a:rPr>
              <a:t>fusión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420111"/>
            <a:ext cx="7693025" cy="801370"/>
          </a:xfrm>
          <a:custGeom>
            <a:avLst/>
            <a:gdLst/>
            <a:ahLst/>
            <a:cxnLst/>
            <a:rect l="l" t="t" r="r" b="b"/>
            <a:pathLst>
              <a:path w="7693025" h="801369">
                <a:moveTo>
                  <a:pt x="7692644" y="0"/>
                </a:moveTo>
                <a:lnTo>
                  <a:pt x="0" y="0"/>
                </a:lnTo>
                <a:lnTo>
                  <a:pt x="0" y="801243"/>
                </a:lnTo>
                <a:lnTo>
                  <a:pt x="7692644" y="801243"/>
                </a:lnTo>
                <a:lnTo>
                  <a:pt x="769264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4569" y="2454655"/>
            <a:ext cx="685673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>
              <a:lnSpc>
                <a:spcPts val="2800"/>
              </a:lnSpc>
              <a:spcBef>
                <a:spcPts val="260"/>
              </a:spcBef>
              <a:tabLst>
                <a:tab pos="618490" algn="l"/>
                <a:tab pos="2454910" algn="l"/>
                <a:tab pos="3937000" algn="l"/>
                <a:tab pos="5181600" algn="l"/>
                <a:tab pos="6504940" algn="l"/>
              </a:tabLst>
            </a:pPr>
            <a:r>
              <a:rPr sz="2400" spc="-10" dirty="0">
                <a:solidFill>
                  <a:srgbClr val="003366"/>
                </a:solidFill>
                <a:latin typeface="Arial MT"/>
                <a:cs typeface="Arial MT"/>
              </a:rPr>
              <a:t>Lo</a:t>
            </a:r>
            <a:r>
              <a:rPr sz="2400" dirty="0">
                <a:solidFill>
                  <a:srgbClr val="003366"/>
                </a:solidFill>
                <a:latin typeface="Arial MT"/>
                <a:cs typeface="Arial MT"/>
              </a:rPr>
              <a:t>s	</a:t>
            </a:r>
            <a:r>
              <a:rPr sz="2400" spc="-5" dirty="0">
                <a:solidFill>
                  <a:srgbClr val="003366"/>
                </a:solidFill>
                <a:latin typeface="Arial MT"/>
                <a:cs typeface="Arial MT"/>
              </a:rPr>
              <a:t>am</a:t>
            </a:r>
            <a:r>
              <a:rPr sz="2400" spc="-10" dirty="0">
                <a:solidFill>
                  <a:srgbClr val="003366"/>
                </a:solidFill>
                <a:latin typeface="Arial MT"/>
                <a:cs typeface="Arial MT"/>
              </a:rPr>
              <a:t>i</a:t>
            </a:r>
            <a:r>
              <a:rPr sz="2400" spc="-20" dirty="0">
                <a:solidFill>
                  <a:srgbClr val="003366"/>
                </a:solidFill>
                <a:latin typeface="Arial MT"/>
                <a:cs typeface="Arial MT"/>
              </a:rPr>
              <a:t>n</a:t>
            </a:r>
            <a:r>
              <a:rPr sz="2400" spc="-10" dirty="0">
                <a:solidFill>
                  <a:srgbClr val="003366"/>
                </a:solidFill>
                <a:latin typeface="Arial MT"/>
                <a:cs typeface="Arial MT"/>
              </a:rPr>
              <a:t>o</a:t>
            </a:r>
            <a:r>
              <a:rPr sz="2400" spc="-20" dirty="0">
                <a:solidFill>
                  <a:srgbClr val="003366"/>
                </a:solidFill>
                <a:latin typeface="Arial MT"/>
                <a:cs typeface="Arial MT"/>
              </a:rPr>
              <a:t>á</a:t>
            </a:r>
            <a:r>
              <a:rPr sz="2400" spc="-5" dirty="0">
                <a:solidFill>
                  <a:srgbClr val="003366"/>
                </a:solidFill>
                <a:latin typeface="Arial MT"/>
                <a:cs typeface="Arial MT"/>
              </a:rPr>
              <a:t>c</a:t>
            </a:r>
            <a:r>
              <a:rPr sz="2400" spc="-10" dirty="0">
                <a:solidFill>
                  <a:srgbClr val="003366"/>
                </a:solidFill>
                <a:latin typeface="Arial MT"/>
                <a:cs typeface="Arial MT"/>
              </a:rPr>
              <a:t>i</a:t>
            </a:r>
            <a:r>
              <a:rPr sz="2400" spc="-20" dirty="0">
                <a:solidFill>
                  <a:srgbClr val="003366"/>
                </a:solidFill>
                <a:latin typeface="Arial MT"/>
                <a:cs typeface="Arial MT"/>
              </a:rPr>
              <a:t>d</a:t>
            </a:r>
            <a:r>
              <a:rPr sz="2400" spc="-10" dirty="0">
                <a:solidFill>
                  <a:srgbClr val="003366"/>
                </a:solidFill>
                <a:latin typeface="Arial MT"/>
                <a:cs typeface="Arial MT"/>
              </a:rPr>
              <a:t>o</a:t>
            </a:r>
            <a:r>
              <a:rPr sz="2400" spc="-5" dirty="0">
                <a:solidFill>
                  <a:srgbClr val="003366"/>
                </a:solidFill>
                <a:latin typeface="Arial MT"/>
                <a:cs typeface="Arial MT"/>
              </a:rPr>
              <a:t>s</a:t>
            </a:r>
            <a:r>
              <a:rPr sz="2400" dirty="0">
                <a:solidFill>
                  <a:srgbClr val="003366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003366"/>
                </a:solidFill>
                <a:latin typeface="Arial MT"/>
                <a:cs typeface="Arial MT"/>
              </a:rPr>
              <a:t>p</a:t>
            </a:r>
            <a:r>
              <a:rPr sz="2400" spc="-5" dirty="0">
                <a:solidFill>
                  <a:srgbClr val="003366"/>
                </a:solidFill>
                <a:latin typeface="Arial MT"/>
                <a:cs typeface="Arial MT"/>
              </a:rPr>
              <a:t>r</a:t>
            </a:r>
            <a:r>
              <a:rPr sz="2400" spc="-20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2400" spc="-5" dirty="0">
                <a:solidFill>
                  <a:srgbClr val="003366"/>
                </a:solidFill>
                <a:latin typeface="Arial MT"/>
                <a:cs typeface="Arial MT"/>
              </a:rPr>
              <a:t>s</a:t>
            </a:r>
            <a:r>
              <a:rPr sz="2400" spc="-10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2400" spc="-20" dirty="0">
                <a:solidFill>
                  <a:srgbClr val="003366"/>
                </a:solidFill>
                <a:latin typeface="Arial MT"/>
                <a:cs typeface="Arial MT"/>
              </a:rPr>
              <a:t>n</a:t>
            </a:r>
            <a:r>
              <a:rPr sz="2400" spc="-5" dirty="0">
                <a:solidFill>
                  <a:srgbClr val="003366"/>
                </a:solidFill>
                <a:latin typeface="Arial MT"/>
                <a:cs typeface="Arial MT"/>
              </a:rPr>
              <a:t>tan</a:t>
            </a:r>
            <a:r>
              <a:rPr sz="2400" dirty="0">
                <a:solidFill>
                  <a:srgbClr val="003366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003366"/>
                </a:solidFill>
                <a:latin typeface="Arial MT"/>
                <a:cs typeface="Arial MT"/>
              </a:rPr>
              <a:t>d</a:t>
            </a:r>
            <a:r>
              <a:rPr sz="2400" spc="-25" dirty="0">
                <a:solidFill>
                  <a:srgbClr val="003366"/>
                </a:solidFill>
                <a:latin typeface="Arial MT"/>
                <a:cs typeface="Arial MT"/>
              </a:rPr>
              <a:t>i</a:t>
            </a:r>
            <a:r>
              <a:rPr sz="2400" spc="-5" dirty="0">
                <a:solidFill>
                  <a:srgbClr val="003366"/>
                </a:solidFill>
                <a:latin typeface="Arial MT"/>
                <a:cs typeface="Arial MT"/>
              </a:rPr>
              <a:t>stintos	esta</a:t>
            </a:r>
            <a:r>
              <a:rPr sz="2400" spc="-20" dirty="0">
                <a:solidFill>
                  <a:srgbClr val="003366"/>
                </a:solidFill>
                <a:latin typeface="Arial MT"/>
                <a:cs typeface="Arial MT"/>
              </a:rPr>
              <a:t>d</a:t>
            </a:r>
            <a:r>
              <a:rPr sz="2400" spc="-5" dirty="0">
                <a:solidFill>
                  <a:srgbClr val="003366"/>
                </a:solidFill>
                <a:latin typeface="Arial MT"/>
                <a:cs typeface="Arial MT"/>
              </a:rPr>
              <a:t>os</a:t>
            </a:r>
            <a:r>
              <a:rPr sz="2400" dirty="0">
                <a:solidFill>
                  <a:srgbClr val="003366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003366"/>
                </a:solidFill>
                <a:latin typeface="Arial MT"/>
                <a:cs typeface="Arial MT"/>
              </a:rPr>
              <a:t>de  </a:t>
            </a:r>
            <a:r>
              <a:rPr sz="2400" spc="-5" dirty="0">
                <a:solidFill>
                  <a:srgbClr val="003366"/>
                </a:solidFill>
                <a:latin typeface="Arial MT"/>
                <a:cs typeface="Arial MT"/>
              </a:rPr>
              <a:t>ionización</a:t>
            </a:r>
            <a:r>
              <a:rPr sz="2400" spc="3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Arial MT"/>
                <a:cs typeface="Arial MT"/>
              </a:rPr>
              <a:t>dependiendo</a:t>
            </a:r>
            <a:r>
              <a:rPr sz="2400" spc="-4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Arial MT"/>
                <a:cs typeface="Arial MT"/>
              </a:rPr>
              <a:t>del </a:t>
            </a:r>
            <a:r>
              <a:rPr sz="2400" dirty="0">
                <a:solidFill>
                  <a:srgbClr val="003366"/>
                </a:solidFill>
                <a:latin typeface="Arial MT"/>
                <a:cs typeface="Arial MT"/>
              </a:rPr>
              <a:t>pH: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0452" y="3581400"/>
            <a:ext cx="6902196" cy="28635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3891" y="753618"/>
            <a:ext cx="3721100" cy="921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65"/>
              </a:lnSpc>
              <a:spcBef>
                <a:spcPts val="105"/>
              </a:spcBef>
            </a:pPr>
            <a:r>
              <a:rPr sz="3200" u="none" dirty="0">
                <a:solidFill>
                  <a:srgbClr val="001F5F"/>
                </a:solidFill>
                <a:latin typeface="Arial"/>
                <a:cs typeface="Arial"/>
              </a:rPr>
              <a:t>Aminoácidos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285"/>
              </a:lnSpc>
            </a:pPr>
            <a:r>
              <a:rPr sz="2800" u="none" spc="-5" dirty="0">
                <a:solidFill>
                  <a:srgbClr val="006666"/>
                </a:solidFill>
                <a:latin typeface="Arial"/>
                <a:cs typeface="Arial"/>
              </a:rPr>
              <a:t>Propiedad</a:t>
            </a:r>
            <a:r>
              <a:rPr sz="2800" u="none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u="none" spc="-5" dirty="0">
                <a:solidFill>
                  <a:srgbClr val="006666"/>
                </a:solidFill>
                <a:latin typeface="Arial"/>
                <a:cs typeface="Arial"/>
              </a:rPr>
              <a:t>ácido-base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691" y="769746"/>
            <a:ext cx="5781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25" dirty="0">
                <a:solidFill>
                  <a:srgbClr val="006666"/>
                </a:solidFill>
                <a:latin typeface="Arial"/>
                <a:cs typeface="Arial"/>
              </a:rPr>
              <a:t>CLASIFICACIÓN</a:t>
            </a:r>
            <a:r>
              <a:rPr u="none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u="none" spc="-5" dirty="0">
                <a:solidFill>
                  <a:srgbClr val="006666"/>
                </a:solidFill>
                <a:latin typeface="Arial"/>
                <a:cs typeface="Arial"/>
              </a:rPr>
              <a:t>DE</a:t>
            </a:r>
            <a:r>
              <a:rPr u="none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u="none" dirty="0">
                <a:solidFill>
                  <a:srgbClr val="006666"/>
                </a:solidFill>
                <a:latin typeface="Arial"/>
                <a:cs typeface="Arial"/>
              </a:rPr>
              <a:t>LOS</a:t>
            </a:r>
            <a:r>
              <a:rPr u="none" spc="-1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u="none" spc="-60" dirty="0">
                <a:solidFill>
                  <a:srgbClr val="006666"/>
                </a:solidFill>
                <a:latin typeface="Arial"/>
                <a:cs typeface="Arial"/>
              </a:rPr>
              <a:t>AMINOÁCIDOS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45179" y="1263396"/>
            <a:ext cx="5798820" cy="5594350"/>
            <a:chOff x="3345179" y="1263396"/>
            <a:chExt cx="5798820" cy="5594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3" y="1278634"/>
              <a:ext cx="5545836" cy="55107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71688" y="6601966"/>
              <a:ext cx="972185" cy="255904"/>
            </a:xfrm>
            <a:custGeom>
              <a:avLst/>
              <a:gdLst/>
              <a:ahLst/>
              <a:cxnLst/>
              <a:rect l="l" t="t" r="r" b="b"/>
              <a:pathLst>
                <a:path w="972184" h="255904">
                  <a:moveTo>
                    <a:pt x="971803" y="0"/>
                  </a:moveTo>
                  <a:lnTo>
                    <a:pt x="0" y="0"/>
                  </a:lnTo>
                  <a:lnTo>
                    <a:pt x="0" y="255524"/>
                  </a:lnTo>
                  <a:lnTo>
                    <a:pt x="971803" y="255524"/>
                  </a:lnTo>
                  <a:lnTo>
                    <a:pt x="971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2245" y="1276350"/>
              <a:ext cx="5474335" cy="5327650"/>
            </a:xfrm>
            <a:custGeom>
              <a:avLst/>
              <a:gdLst/>
              <a:ahLst/>
              <a:cxnLst/>
              <a:rect l="l" t="t" r="r" b="b"/>
              <a:pathLst>
                <a:path w="5474334" h="5327650">
                  <a:moveTo>
                    <a:pt x="937513" y="5327523"/>
                  </a:moveTo>
                  <a:lnTo>
                    <a:pt x="0" y="5327523"/>
                  </a:lnTo>
                  <a:lnTo>
                    <a:pt x="0" y="0"/>
                  </a:lnTo>
                  <a:lnTo>
                    <a:pt x="1875027" y="0"/>
                  </a:lnTo>
                  <a:lnTo>
                    <a:pt x="1875027" y="5327523"/>
                  </a:lnTo>
                  <a:lnTo>
                    <a:pt x="937513" y="5327523"/>
                  </a:lnTo>
                  <a:close/>
                </a:path>
                <a:path w="5474334" h="5327650">
                  <a:moveTo>
                    <a:pt x="2701925" y="5327523"/>
                  </a:moveTo>
                  <a:lnTo>
                    <a:pt x="1872488" y="5327523"/>
                  </a:lnTo>
                  <a:lnTo>
                    <a:pt x="1872488" y="0"/>
                  </a:lnTo>
                  <a:lnTo>
                    <a:pt x="3530219" y="0"/>
                  </a:lnTo>
                  <a:lnTo>
                    <a:pt x="3530219" y="5327523"/>
                  </a:lnTo>
                  <a:lnTo>
                    <a:pt x="2701925" y="5327523"/>
                  </a:lnTo>
                  <a:close/>
                </a:path>
                <a:path w="5474334" h="5327650">
                  <a:moveTo>
                    <a:pt x="4502023" y="2016760"/>
                  </a:moveTo>
                  <a:lnTo>
                    <a:pt x="3530219" y="2016760"/>
                  </a:lnTo>
                  <a:lnTo>
                    <a:pt x="3530219" y="1270"/>
                  </a:lnTo>
                  <a:lnTo>
                    <a:pt x="5473827" y="1270"/>
                  </a:lnTo>
                  <a:lnTo>
                    <a:pt x="5473827" y="2016760"/>
                  </a:lnTo>
                  <a:lnTo>
                    <a:pt x="4502023" y="2016760"/>
                  </a:lnTo>
                  <a:close/>
                </a:path>
                <a:path w="5474334" h="5327650">
                  <a:moveTo>
                    <a:pt x="4502023" y="5327523"/>
                  </a:moveTo>
                  <a:lnTo>
                    <a:pt x="3530219" y="5327523"/>
                  </a:lnTo>
                  <a:lnTo>
                    <a:pt x="3530219" y="2232660"/>
                  </a:lnTo>
                  <a:lnTo>
                    <a:pt x="5473827" y="2232660"/>
                  </a:lnTo>
                  <a:lnTo>
                    <a:pt x="5473827" y="5327523"/>
                  </a:lnTo>
                  <a:lnTo>
                    <a:pt x="4502023" y="5327523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8331" y="1885188"/>
              <a:ext cx="391667" cy="4419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8331" y="2174748"/>
              <a:ext cx="391667" cy="4404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8331" y="3037331"/>
              <a:ext cx="391667" cy="4404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8331" y="4332731"/>
              <a:ext cx="391667" cy="4404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8331" y="4837175"/>
              <a:ext cx="391667" cy="4404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5179" y="5629655"/>
              <a:ext cx="393191" cy="4404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8175" y="2784348"/>
              <a:ext cx="391667" cy="4419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1920" y="3831336"/>
              <a:ext cx="388620" cy="4389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1920" y="4334256"/>
              <a:ext cx="388620" cy="4389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6803" y="5271516"/>
              <a:ext cx="388620" cy="4389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16732" y="2638805"/>
            <a:ext cx="3295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30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sz="1050" b="1" spc="-10" dirty="0">
                <a:solidFill>
                  <a:srgbClr val="003366"/>
                </a:solidFill>
                <a:latin typeface="Arial"/>
                <a:cs typeface="Arial"/>
              </a:rPr>
              <a:t>NP</a:t>
            </a:r>
            <a:r>
              <a:rPr sz="1050" b="1" spc="-30" dirty="0">
                <a:solidFill>
                  <a:srgbClr val="003366"/>
                </a:solidFill>
                <a:latin typeface="Arial"/>
                <a:cs typeface="Arial"/>
              </a:rPr>
              <a:t>)</a:t>
            </a:r>
            <a:r>
              <a:rPr sz="1050" b="1" dirty="0">
                <a:solidFill>
                  <a:srgbClr val="003366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0636" y="2638805"/>
            <a:ext cx="157035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tabLst>
                <a:tab pos="937260" algn="l"/>
              </a:tabLst>
            </a:pPr>
            <a:r>
              <a:rPr sz="1050" b="1" spc="-15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r>
              <a:rPr sz="1050" b="1" dirty="0">
                <a:solidFill>
                  <a:srgbClr val="003366"/>
                </a:solidFill>
                <a:latin typeface="Arial"/>
                <a:cs typeface="Arial"/>
              </a:rPr>
              <a:t>.  </a:t>
            </a:r>
            <a:r>
              <a:rPr sz="105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1050" b="1" dirty="0">
                <a:solidFill>
                  <a:srgbClr val="003366"/>
                </a:solidFill>
                <a:latin typeface="Arial"/>
                <a:cs typeface="Arial"/>
              </a:rPr>
              <a:t>O	</a:t>
            </a:r>
            <a:r>
              <a:rPr sz="1050" b="1" spc="-25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1050" b="1" spc="-55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1050" b="1" spc="-25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1050" b="1" spc="-9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1050" b="1" spc="-2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1050" b="1" spc="-25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1050" b="1" dirty="0">
                <a:solidFill>
                  <a:srgbClr val="003366"/>
                </a:solidFill>
                <a:latin typeface="Arial"/>
                <a:cs typeface="Arial"/>
              </a:rPr>
              <a:t>S  </a:t>
            </a:r>
            <a:r>
              <a:rPr sz="1050" b="1" spc="-20" dirty="0">
                <a:solidFill>
                  <a:srgbClr val="003366"/>
                </a:solidFill>
                <a:latin typeface="Arial"/>
                <a:cs typeface="Arial"/>
              </a:rPr>
              <a:t>HIDRÓFOBOS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51586" y="3148841"/>
          <a:ext cx="2312035" cy="770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17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sz="1050" b="1" spc="-10" dirty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sz="1050" b="1" spc="585" dirty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30" dirty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POLARES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1050" b="1" spc="-10" dirty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(PSC)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65"/>
                        </a:lnSpc>
                      </a:pPr>
                      <a:r>
                        <a:rPr sz="1050" b="1" spc="-15" dirty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SIN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165"/>
                        </a:lnSpc>
                      </a:pPr>
                      <a:r>
                        <a:rPr sz="1050" b="1" spc="-10" dirty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CARGA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239"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50" b="1" spc="-5" dirty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sz="1050" b="1" spc="565" dirty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25" dirty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POLARES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R="62230" algn="r">
                        <a:lnSpc>
                          <a:spcPts val="1175"/>
                        </a:lnSpc>
                      </a:pPr>
                      <a:r>
                        <a:rPr sz="1050" b="1" spc="-25" dirty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NEGATIVA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50" b="1" dirty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CON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50" b="1" spc="-10" dirty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CARGA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R="24130" algn="r">
                        <a:lnSpc>
                          <a:spcPts val="1175"/>
                        </a:lnSpc>
                      </a:pPr>
                      <a:r>
                        <a:rPr sz="1050" b="1" spc="-15" dirty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(P+)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770636" y="3904233"/>
            <a:ext cx="2367915" cy="659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003366"/>
                </a:solidFill>
                <a:latin typeface="Arial"/>
                <a:cs typeface="Arial"/>
              </a:rPr>
              <a:t>(DICARBOXÍLICOS)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</a:pPr>
            <a:r>
              <a:rPr sz="1050" b="1" spc="-5" dirty="0">
                <a:solidFill>
                  <a:srgbClr val="003366"/>
                </a:solidFill>
                <a:latin typeface="Arial"/>
                <a:cs typeface="Arial"/>
              </a:rPr>
              <a:t>4.</a:t>
            </a:r>
            <a:r>
              <a:rPr sz="1050" b="1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003366"/>
                </a:solidFill>
                <a:latin typeface="Arial"/>
                <a:cs typeface="Arial"/>
              </a:rPr>
              <a:t>POLARES</a:t>
            </a:r>
            <a:r>
              <a:rPr sz="1050" b="1" spc="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3366"/>
                </a:solidFill>
                <a:latin typeface="Arial"/>
                <a:cs typeface="Arial"/>
              </a:rPr>
              <a:t>CON</a:t>
            </a:r>
            <a:r>
              <a:rPr sz="1050" b="1" spc="22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3366"/>
                </a:solidFill>
                <a:latin typeface="Arial"/>
                <a:cs typeface="Arial"/>
              </a:rPr>
              <a:t>CARGA</a:t>
            </a:r>
            <a:r>
              <a:rPr sz="1050" b="1" spc="1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003366"/>
                </a:solidFill>
                <a:latin typeface="Arial"/>
                <a:cs typeface="Arial"/>
              </a:rPr>
              <a:t>POSITIVA </a:t>
            </a:r>
            <a:r>
              <a:rPr sz="1050" b="1" spc="-2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003366"/>
                </a:solidFill>
                <a:latin typeface="Arial"/>
                <a:cs typeface="Arial"/>
              </a:rPr>
              <a:t>(P-)</a:t>
            </a:r>
            <a:r>
              <a:rPr sz="1050" b="1" spc="2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003366"/>
                </a:solidFill>
                <a:latin typeface="Arial"/>
                <a:cs typeface="Arial"/>
              </a:rPr>
              <a:t>(DIAMINADOS)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331" y="6056376"/>
            <a:ext cx="393192" cy="44043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193088" y="6100368"/>
            <a:ext cx="878840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10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003366"/>
                </a:solidFill>
                <a:latin typeface="Arial MT"/>
                <a:cs typeface="Arial MT"/>
              </a:rPr>
              <a:t>m</a:t>
            </a:r>
            <a:r>
              <a:rPr sz="1200" spc="-20" dirty="0">
                <a:solidFill>
                  <a:srgbClr val="003366"/>
                </a:solidFill>
                <a:latin typeface="Arial MT"/>
                <a:cs typeface="Arial MT"/>
              </a:rPr>
              <a:t>i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n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oá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c</a:t>
            </a:r>
            <a:r>
              <a:rPr sz="1200" spc="-35" dirty="0">
                <a:solidFill>
                  <a:srgbClr val="003366"/>
                </a:solidFill>
                <a:latin typeface="Arial MT"/>
                <a:cs typeface="Arial MT"/>
              </a:rPr>
              <a:t>i</a:t>
            </a:r>
            <a:r>
              <a:rPr sz="1200" spc="-25" dirty="0">
                <a:solidFill>
                  <a:srgbClr val="003366"/>
                </a:solidFill>
                <a:latin typeface="Arial MT"/>
                <a:cs typeface="Arial MT"/>
              </a:rPr>
              <a:t>do</a:t>
            </a:r>
            <a:r>
              <a:rPr sz="1200" dirty="0">
                <a:solidFill>
                  <a:srgbClr val="003366"/>
                </a:solidFill>
                <a:latin typeface="Arial MT"/>
                <a:cs typeface="Arial MT"/>
              </a:rPr>
              <a:t>s  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esenciales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685800"/>
            <a:ext cx="8915400" cy="58277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48" y="1194307"/>
            <a:ext cx="4964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u="none" spc="-55" dirty="0">
                <a:solidFill>
                  <a:srgbClr val="FF0000"/>
                </a:solidFill>
                <a:latin typeface="Arial"/>
                <a:cs typeface="Arial"/>
              </a:rPr>
              <a:t>mi</a:t>
            </a:r>
            <a:r>
              <a:rPr sz="3200" u="none" spc="-5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3200" u="none" spc="-55" dirty="0">
                <a:solidFill>
                  <a:srgbClr val="FF0000"/>
                </a:solidFill>
                <a:latin typeface="Arial"/>
                <a:cs typeface="Arial"/>
              </a:rPr>
              <a:t>áci</a:t>
            </a:r>
            <a:r>
              <a:rPr sz="3200" u="none" spc="-5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200" u="none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u="none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u="none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u="none" spc="-3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200" u="none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u="none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u="none" spc="-5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3200" u="none" spc="-4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u="none" spc="-5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3200" u="none" spc="-55" dirty="0">
                <a:solidFill>
                  <a:srgbClr val="FF0000"/>
                </a:solidFill>
                <a:latin typeface="Arial"/>
                <a:cs typeface="Arial"/>
              </a:rPr>
              <a:t>eic</a:t>
            </a:r>
            <a:r>
              <a:rPr sz="3200" u="none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u="none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5416" y="2275433"/>
            <a:ext cx="7538084" cy="207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SzPct val="75000"/>
              <a:buFont typeface="Wingdings"/>
              <a:buChar char=""/>
              <a:tabLst>
                <a:tab pos="355600" algn="l"/>
              </a:tabLst>
            </a:pP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No</a:t>
            </a:r>
            <a:r>
              <a:rPr sz="2000" spc="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Arial MT"/>
                <a:cs typeface="Arial MT"/>
              </a:rPr>
              <a:t>forman</a:t>
            </a:r>
            <a:r>
              <a:rPr sz="2000" spc="-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Arial MT"/>
                <a:cs typeface="Arial MT"/>
              </a:rPr>
              <a:t>parte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Arial MT"/>
                <a:cs typeface="Arial MT"/>
              </a:rPr>
              <a:t>de</a:t>
            </a:r>
            <a:r>
              <a:rPr sz="2000" spc="-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Arial MT"/>
                <a:cs typeface="Arial MT"/>
              </a:rPr>
              <a:t>proteínas,</a:t>
            </a:r>
            <a:r>
              <a:rPr sz="2000" spc="-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sino</a:t>
            </a:r>
            <a:r>
              <a:rPr sz="2000" spc="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Arial MT"/>
                <a:cs typeface="Arial MT"/>
              </a:rPr>
              <a:t>que</a:t>
            </a:r>
            <a:r>
              <a:rPr sz="2000" spc="-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Arial MT"/>
                <a:cs typeface="Arial MT"/>
              </a:rPr>
              <a:t>aparecen</a:t>
            </a:r>
            <a:r>
              <a:rPr sz="2000" spc="-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solubles, </a:t>
            </a:r>
            <a:r>
              <a:rPr sz="2000" spc="-54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Arial MT"/>
                <a:cs typeface="Arial MT"/>
              </a:rPr>
              <a:t>como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Arial MT"/>
                <a:cs typeface="Arial MT"/>
              </a:rPr>
              <a:t>intermediarios</a:t>
            </a:r>
            <a:r>
              <a:rPr sz="2000" spc="-10" dirty="0">
                <a:solidFill>
                  <a:srgbClr val="FF0000"/>
                </a:solidFill>
                <a:latin typeface="Arial MT"/>
                <a:cs typeface="Arial MT"/>
              </a:rPr>
              <a:t> metabólicos</a:t>
            </a:r>
            <a:r>
              <a:rPr sz="20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o</a:t>
            </a:r>
            <a:r>
              <a:rPr sz="2000" spc="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Arial MT"/>
                <a:cs typeface="Arial MT"/>
              </a:rPr>
              <a:t>formando</a:t>
            </a:r>
            <a:r>
              <a:rPr sz="2000" spc="-5" dirty="0">
                <a:solidFill>
                  <a:srgbClr val="003366"/>
                </a:solidFill>
                <a:latin typeface="Arial MT"/>
                <a:cs typeface="Arial MT"/>
              </a:rPr>
              <a:t> parte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 de</a:t>
            </a:r>
            <a:r>
              <a:rPr sz="2000" spc="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Arial MT"/>
                <a:cs typeface="Arial MT"/>
              </a:rPr>
              <a:t>las 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paredes</a:t>
            </a:r>
            <a:r>
              <a:rPr sz="2000" spc="4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bacterianas.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3366"/>
              </a:buClr>
              <a:buFont typeface="Wingdings"/>
              <a:buChar char=""/>
            </a:pPr>
            <a:endParaRPr sz="2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Son</a:t>
            </a:r>
            <a:r>
              <a:rPr sz="2000" spc="-4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Symbol"/>
                <a:cs typeface="Symbol"/>
              </a:rPr>
              <a:t></a:t>
            </a:r>
            <a:r>
              <a:rPr sz="2000" spc="-3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Symbol"/>
                <a:cs typeface="Symbol"/>
              </a:rPr>
              <a:t></a:t>
            </a:r>
            <a:r>
              <a:rPr sz="2000" spc="-5" dirty="0">
                <a:solidFill>
                  <a:srgbClr val="003366"/>
                </a:solidFill>
                <a:latin typeface="Symbol"/>
                <a:cs typeface="Symbol"/>
              </a:rPr>
              <a:t></a:t>
            </a:r>
            <a:r>
              <a:rPr sz="2000" spc="-5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o</a:t>
            </a:r>
            <a:r>
              <a:rPr sz="2000" spc="-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Symbol"/>
                <a:cs typeface="Symbol"/>
              </a:rPr>
              <a:t></a:t>
            </a:r>
            <a:r>
              <a:rPr sz="2000" spc="-5" dirty="0">
                <a:solidFill>
                  <a:srgbClr val="003366"/>
                </a:solidFill>
                <a:latin typeface="Arial MT"/>
                <a:cs typeface="Arial MT"/>
              </a:rPr>
              <a:t>-aminoácidos,</a:t>
            </a:r>
            <a:r>
              <a:rPr sz="2000" spc="-13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y</a:t>
            </a:r>
            <a:r>
              <a:rPr sz="20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formas</a:t>
            </a:r>
            <a:r>
              <a:rPr sz="2000" spc="-6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o</a:t>
            </a:r>
            <a:r>
              <a:rPr sz="2000" spc="-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L</a:t>
            </a:r>
            <a:r>
              <a:rPr sz="2000" spc="-28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(D-</a:t>
            </a:r>
            <a:r>
              <a:rPr sz="2000" spc="28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Ala,</a:t>
            </a:r>
            <a:r>
              <a:rPr sz="2000" spc="-6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366"/>
                </a:solidFill>
                <a:latin typeface="Arial MT"/>
                <a:cs typeface="Arial MT"/>
              </a:rPr>
              <a:t>D-Ser)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48" y="1194307"/>
            <a:ext cx="4964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u="none" spc="-55" dirty="0">
                <a:solidFill>
                  <a:srgbClr val="FF0000"/>
                </a:solidFill>
                <a:latin typeface="Arial"/>
                <a:cs typeface="Arial"/>
              </a:rPr>
              <a:t>mi</a:t>
            </a:r>
            <a:r>
              <a:rPr sz="3200" u="none" spc="-5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3200" u="none" spc="-55" dirty="0">
                <a:solidFill>
                  <a:srgbClr val="FF0000"/>
                </a:solidFill>
                <a:latin typeface="Arial"/>
                <a:cs typeface="Arial"/>
              </a:rPr>
              <a:t>áci</a:t>
            </a:r>
            <a:r>
              <a:rPr sz="3200" u="none" spc="-5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200" u="none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u="none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u="none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u="none" spc="-3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200" u="none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u="none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u="none" spc="-5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3200" u="none" spc="-4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u="none" spc="-5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3200" u="none" spc="-55" dirty="0">
                <a:solidFill>
                  <a:srgbClr val="FF0000"/>
                </a:solidFill>
                <a:latin typeface="Arial"/>
                <a:cs typeface="Arial"/>
              </a:rPr>
              <a:t>eic</a:t>
            </a:r>
            <a:r>
              <a:rPr sz="3200" u="none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u="none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6072" y="2350007"/>
            <a:ext cx="8568055" cy="3166745"/>
            <a:chOff x="576072" y="2350007"/>
            <a:chExt cx="8568055" cy="31667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072" y="2350007"/>
              <a:ext cx="8567928" cy="27904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7531" y="3933443"/>
              <a:ext cx="1798320" cy="1583690"/>
            </a:xfrm>
            <a:custGeom>
              <a:avLst/>
              <a:gdLst/>
              <a:ahLst/>
              <a:cxnLst/>
              <a:rect l="l" t="t" r="r" b="b"/>
              <a:pathLst>
                <a:path w="1798320" h="1583689">
                  <a:moveTo>
                    <a:pt x="898525" y="1223517"/>
                  </a:moveTo>
                  <a:lnTo>
                    <a:pt x="0" y="1223517"/>
                  </a:lnTo>
                  <a:lnTo>
                    <a:pt x="0" y="0"/>
                  </a:lnTo>
                  <a:lnTo>
                    <a:pt x="1798320" y="0"/>
                  </a:lnTo>
                  <a:lnTo>
                    <a:pt x="1798320" y="1223517"/>
                  </a:lnTo>
                  <a:lnTo>
                    <a:pt x="898525" y="1223517"/>
                  </a:lnTo>
                  <a:close/>
                </a:path>
                <a:path w="1798320" h="1583689">
                  <a:moveTo>
                    <a:pt x="720852" y="1223517"/>
                  </a:moveTo>
                  <a:lnTo>
                    <a:pt x="720852" y="1583181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99160" y="5516879"/>
            <a:ext cx="7705725" cy="544195"/>
          </a:xfrm>
          <a:prstGeom prst="rect">
            <a:avLst/>
          </a:prstGeom>
          <a:solidFill>
            <a:srgbClr val="FFCC99"/>
          </a:solidFill>
          <a:ln w="9144">
            <a:solidFill>
              <a:srgbClr val="FF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170">
              <a:lnSpc>
                <a:spcPts val="1910"/>
              </a:lnSpc>
              <a:spcBef>
                <a:spcPts val="165"/>
              </a:spcBef>
            </a:pP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Es</a:t>
            </a:r>
            <a:r>
              <a:rPr sz="1600" spc="-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un</a:t>
            </a:r>
            <a:r>
              <a:rPr sz="1600" spc="-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neurotransmisor</a:t>
            </a:r>
            <a:r>
              <a:rPr sz="1600" spc="-6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central</a:t>
            </a:r>
            <a:r>
              <a:rPr sz="1600" spc="-5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003366"/>
                </a:solidFill>
                <a:latin typeface="Arial MT"/>
                <a:cs typeface="Arial MT"/>
              </a:rPr>
              <a:t>inhibidor,</a:t>
            </a:r>
            <a:r>
              <a:rPr sz="1600" spc="-7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el</a:t>
            </a:r>
            <a:r>
              <a:rPr sz="1600" spc="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más</a:t>
            </a:r>
            <a:r>
              <a:rPr sz="1600" spc="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003366"/>
                </a:solidFill>
                <a:latin typeface="Arial MT"/>
                <a:cs typeface="Arial MT"/>
              </a:rPr>
              <a:t>abundante</a:t>
            </a:r>
            <a:r>
              <a:rPr sz="1600" spc="4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del</a:t>
            </a:r>
            <a:r>
              <a:rPr sz="1600" spc="-3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cerebro,</a:t>
            </a:r>
            <a:r>
              <a:rPr sz="1600" spc="-3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estando</a:t>
            </a:r>
            <a:endParaRPr sz="1600">
              <a:latin typeface="Arial MT"/>
              <a:cs typeface="Arial MT"/>
            </a:endParaRPr>
          </a:p>
          <a:p>
            <a:pPr marL="90170">
              <a:lnSpc>
                <a:spcPts val="1910"/>
              </a:lnSpc>
            </a:pP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presente</a:t>
            </a:r>
            <a:r>
              <a:rPr sz="1600" spc="-6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entre</a:t>
            </a:r>
            <a:r>
              <a:rPr sz="1600" spc="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el</a:t>
            </a:r>
            <a:r>
              <a:rPr sz="1600" spc="-3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003366"/>
                </a:solidFill>
                <a:latin typeface="Arial MT"/>
                <a:cs typeface="Arial MT"/>
              </a:rPr>
              <a:t>25-40%</a:t>
            </a:r>
            <a:r>
              <a:rPr sz="1600" spc="1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de</a:t>
            </a:r>
            <a:r>
              <a:rPr sz="1600" spc="-1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las</a:t>
            </a:r>
            <a:r>
              <a:rPr sz="1600" spc="-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3366"/>
                </a:solidFill>
                <a:latin typeface="Arial MT"/>
                <a:cs typeface="Arial MT"/>
              </a:rPr>
              <a:t>sinapsis</a:t>
            </a:r>
            <a:r>
              <a:rPr sz="1600" spc="-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cerebrales.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844</Words>
  <Application>Microsoft Office PowerPoint</Application>
  <PresentationFormat>Presentación en pantalla (4:3)</PresentationFormat>
  <Paragraphs>146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Arial MT</vt:lpstr>
      <vt:lpstr>Calibri</vt:lpstr>
      <vt:lpstr>Comic Sans MS</vt:lpstr>
      <vt:lpstr>Symbol</vt:lpstr>
      <vt:lpstr>Times New Roman</vt:lpstr>
      <vt:lpstr>Wingdings</vt:lpstr>
      <vt:lpstr>Office Theme</vt:lpstr>
      <vt:lpstr>Presentación de PowerPoint</vt:lpstr>
      <vt:lpstr>Presentación de PowerPoint</vt:lpstr>
      <vt:lpstr>Aminoácidos Concepto</vt:lpstr>
      <vt:lpstr>Aminoácidos Propiedad: solubilidad y punto de fusión</vt:lpstr>
      <vt:lpstr>Aminoácidos Propiedad ácido-base</vt:lpstr>
      <vt:lpstr>CLASIFICACIÓN DE LOS AMINOÁCIDOS</vt:lpstr>
      <vt:lpstr>Presentación de PowerPoint</vt:lpstr>
      <vt:lpstr>Aminoácidos no proteicos</vt:lpstr>
      <vt:lpstr>Aminoácidos no proteicos</vt:lpstr>
      <vt:lpstr>Aminoácidos no proteicos</vt:lpstr>
      <vt:lpstr>Derivados de aminoácidos</vt:lpstr>
      <vt:lpstr>Derivados de aminoácidos</vt:lpstr>
      <vt:lpstr>Derivados de aminoácidos</vt:lpstr>
      <vt:lpstr>Derivados de aminoácidos</vt:lpstr>
      <vt:lpstr>DERIVADOS DE AMINOÁCIDOS</vt:lpstr>
      <vt:lpstr>DERIVADOS DE AMINOÁCIDOS</vt:lpstr>
      <vt:lpstr>Presentación de PowerPoint</vt:lpstr>
      <vt:lpstr>Insulina</vt:lpstr>
      <vt:lpstr>Proteínas</vt:lpstr>
      <vt:lpstr>Presentación de PowerPoint</vt:lpstr>
      <vt:lpstr>Presentación de PowerPoint</vt:lpstr>
      <vt:lpstr>enlace peptídico</vt:lpstr>
      <vt:lpstr>cadena polipeptídica</vt:lpstr>
      <vt:lpstr>cadena polipéptidica</vt:lpstr>
      <vt:lpstr>Presentación de PowerPoint</vt:lpstr>
      <vt:lpstr>Estructura proteína</vt:lpstr>
      <vt:lpstr>Estructura primaria: secuencia</vt:lpstr>
      <vt:lpstr>Estructura secundaria</vt:lpstr>
      <vt:lpstr>Estructura terciaria y cuaternaria</vt:lpstr>
      <vt:lpstr>Estructura terciaria y cuaternaria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AMINOÁCIDOS</dc:title>
  <dc:creator>Javier Medina</dc:creator>
  <cp:lastModifiedBy>Rosa Elisa Cruz Tenempaguay</cp:lastModifiedBy>
  <cp:revision>4</cp:revision>
  <dcterms:created xsi:type="dcterms:W3CDTF">2023-05-15T19:06:58Z</dcterms:created>
  <dcterms:modified xsi:type="dcterms:W3CDTF">2024-10-26T17:28:56Z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2023-05-15T00:00:00Z</vt:filetime>
  </property>
</Properties>
</file>