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0" r:id="rId4"/>
    <p:sldId id="257" r:id="rId5"/>
    <p:sldId id="258" r:id="rId6"/>
    <p:sldId id="259" r:id="rId7"/>
    <p:sldId id="261" r:id="rId8"/>
    <p:sldId id="262" r:id="rId9"/>
    <p:sldId id="264" r:id="rId10"/>
    <p:sldId id="263"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EE20C7-22EB-3CCB-E3DD-BA1F8F77B5E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4C1B6FC-D7CD-08D3-E5E0-D7B35C9B21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DCEFEDF1-3CB1-228C-E92A-79C58714C1CA}"/>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5" name="Marcador de pie de página 4">
            <a:extLst>
              <a:ext uri="{FF2B5EF4-FFF2-40B4-BE49-F238E27FC236}">
                <a16:creationId xmlns:a16="http://schemas.microsoft.com/office/drawing/2014/main" id="{BB3814C9-D7E9-9A7C-46CD-2A9DF321EB7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F8D46A90-CB75-4F2B-D93C-8377D12A1889}"/>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3991909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A3B6E2-9642-595B-0DBB-6DD28FF2BA61}"/>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A5314C6-F5CC-1426-00A3-E52BD116450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77177726-5FD8-B483-C658-B029E37955FF}"/>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5" name="Marcador de pie de página 4">
            <a:extLst>
              <a:ext uri="{FF2B5EF4-FFF2-40B4-BE49-F238E27FC236}">
                <a16:creationId xmlns:a16="http://schemas.microsoft.com/office/drawing/2014/main" id="{942C3525-0A09-5F58-9A36-7706DEC0D2F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64D837A-37CB-6EFB-5CA5-2984A33B9931}"/>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2175571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4F0364F-B2A9-8844-34EF-DBBE48DC6A99}"/>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E155991-4056-1063-269C-47CD5CFD440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0FB0A49-ABFE-3596-387D-5C62EAFBDED0}"/>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5" name="Marcador de pie de página 4">
            <a:extLst>
              <a:ext uri="{FF2B5EF4-FFF2-40B4-BE49-F238E27FC236}">
                <a16:creationId xmlns:a16="http://schemas.microsoft.com/office/drawing/2014/main" id="{1DC0D6E9-CFB3-3F03-1CD9-E42A0BD4EE1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415D74D-AC50-24D2-B509-867FCCFA355C}"/>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211837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895918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6550223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7144976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3794863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16700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146386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05777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95373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5AD9FCA-B2C1-EF7B-C03B-506210868C9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36F0A51-2635-7830-A6E9-8944F8DD1CB6}"/>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53DCDFE-F60E-9501-358B-916C23A16314}"/>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5" name="Marcador de pie de página 4">
            <a:extLst>
              <a:ext uri="{FF2B5EF4-FFF2-40B4-BE49-F238E27FC236}">
                <a16:creationId xmlns:a16="http://schemas.microsoft.com/office/drawing/2014/main" id="{A555A0BD-2931-7C65-0247-5E4B5F27C6C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AF71E8E-F974-CC7A-DD0D-5AABB3A5B12D}"/>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14949097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6768967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880333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47683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BDCD91-6F42-BB43-D76E-D0E08B65E5F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111B79F-94E2-AFEA-F374-45BC55E01EB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3539D3A-138A-EACD-2D65-1502743A64DD}"/>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5" name="Marcador de pie de página 4">
            <a:extLst>
              <a:ext uri="{FF2B5EF4-FFF2-40B4-BE49-F238E27FC236}">
                <a16:creationId xmlns:a16="http://schemas.microsoft.com/office/drawing/2014/main" id="{4FC411FD-C0FC-F998-89E3-F06331DEC49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1538079-F619-04E1-6DE1-66630C912647}"/>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2739929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058082-C8E5-4C28-641A-4AF15BEE0E8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24BBCCE-3DA6-CC43-0B6E-D82B672964E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A7B417E-C4CD-D3E5-1A48-EE47ADC7BFD2}"/>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D0C2E913-4A00-3E57-B481-61729A9987B3}"/>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6" name="Marcador de pie de página 5">
            <a:extLst>
              <a:ext uri="{FF2B5EF4-FFF2-40B4-BE49-F238E27FC236}">
                <a16:creationId xmlns:a16="http://schemas.microsoft.com/office/drawing/2014/main" id="{D49CF166-DFAD-28C0-5BD7-EDE04F9187C4}"/>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1287D35-EA94-0CA5-DCE9-113D7A6C70CA}"/>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2287233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2309441-9D3A-A28E-CD26-14D7ECA44985}"/>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038E765-891C-AF52-0BDE-37D2B755A1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A136B082-13C7-4360-1330-FE8913791F0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D195B33-90FD-12FE-89F0-75E37A37CA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0D5A446-6DDE-4FEB-79A0-63CB76FFF23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86FE8AC-51D8-4F43-1440-03DE945DC382}"/>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8" name="Marcador de pie de página 7">
            <a:extLst>
              <a:ext uri="{FF2B5EF4-FFF2-40B4-BE49-F238E27FC236}">
                <a16:creationId xmlns:a16="http://schemas.microsoft.com/office/drawing/2014/main" id="{D28A75D7-9E68-4354-A663-F4A6C00B10C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7E3E9258-929D-E79C-2843-E8F56CE7785A}"/>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453692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D1E531-9D66-A567-AF2D-38DD60B009B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506F9687-8A6D-4A90-9B19-2C84E8408FFA}"/>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4" name="Marcador de pie de página 3">
            <a:extLst>
              <a:ext uri="{FF2B5EF4-FFF2-40B4-BE49-F238E27FC236}">
                <a16:creationId xmlns:a16="http://schemas.microsoft.com/office/drawing/2014/main" id="{8C5CABFE-3AD7-FAB8-7F05-852BE15BA4D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7605933F-0C27-E6A8-2873-9DFE5D6AC6E0}"/>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153923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7D774E4-E7BF-4FCE-AAAA-04056EDDB098}"/>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3" name="Marcador de pie de página 2">
            <a:extLst>
              <a:ext uri="{FF2B5EF4-FFF2-40B4-BE49-F238E27FC236}">
                <a16:creationId xmlns:a16="http://schemas.microsoft.com/office/drawing/2014/main" id="{CA6CB589-0222-73DE-F2FD-41516D46EDA6}"/>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C75DF659-DB3E-D754-7329-46F0F54FA3B9}"/>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210448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DC1CC-AFC6-5455-C8B2-568E3D32844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5C0478D-B523-F117-7A03-5868955A48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7D856F1-E6C5-3336-5949-4C7B219605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B797203-7D85-CDBC-E37B-F92A08F3732D}"/>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6" name="Marcador de pie de página 5">
            <a:extLst>
              <a:ext uri="{FF2B5EF4-FFF2-40B4-BE49-F238E27FC236}">
                <a16:creationId xmlns:a16="http://schemas.microsoft.com/office/drawing/2014/main" id="{FF8F5935-0707-CC01-686A-2D7D7DA19B1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E0EE6A6-56A9-8EDB-E351-EFE6CD7A9467}"/>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3292799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C5E35A5-976F-200F-8DE2-A122E39E0A9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0E0A352-A453-48B1-F456-2DEDB7F4DE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AEBE40A2-1CAC-BFCB-6365-6CF15ED3F2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A5E5FF8C-0934-2AE0-091E-E0C611DE3795}"/>
              </a:ext>
            </a:extLst>
          </p:cNvPr>
          <p:cNvSpPr>
            <a:spLocks noGrp="1"/>
          </p:cNvSpPr>
          <p:nvPr>
            <p:ph type="dt" sz="half" idx="10"/>
          </p:nvPr>
        </p:nvSpPr>
        <p:spPr/>
        <p:txBody>
          <a:bodyPr/>
          <a:lstStyle/>
          <a:p>
            <a:fld id="{98E745D5-3B2B-4960-A995-CAB713EFA52B}" type="datetimeFigureOut">
              <a:rPr lang="es-MX" smtClean="0"/>
              <a:t>25/11/2024</a:t>
            </a:fld>
            <a:endParaRPr lang="es-MX"/>
          </a:p>
        </p:txBody>
      </p:sp>
      <p:sp>
        <p:nvSpPr>
          <p:cNvPr id="6" name="Marcador de pie de página 5">
            <a:extLst>
              <a:ext uri="{FF2B5EF4-FFF2-40B4-BE49-F238E27FC236}">
                <a16:creationId xmlns:a16="http://schemas.microsoft.com/office/drawing/2014/main" id="{F2CD2987-1B3D-ACEB-8C5E-DB824985AB1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A74731B8-273F-715A-E38B-616001FBC186}"/>
              </a:ext>
            </a:extLst>
          </p:cNvPr>
          <p:cNvSpPr>
            <a:spLocks noGrp="1"/>
          </p:cNvSpPr>
          <p:nvPr>
            <p:ph type="sldNum" sz="quarter" idx="12"/>
          </p:nvPr>
        </p:nvSpPr>
        <p:spPr/>
        <p:txBody>
          <a:bodyPr/>
          <a:lstStyle/>
          <a:p>
            <a:fld id="{D2AA3A5D-DD5D-40E6-B539-D6924E2E8D38}" type="slidenum">
              <a:rPr lang="es-MX" smtClean="0"/>
              <a:t>‹Nº›</a:t>
            </a:fld>
            <a:endParaRPr lang="es-MX"/>
          </a:p>
        </p:txBody>
      </p:sp>
    </p:spTree>
    <p:extLst>
      <p:ext uri="{BB962C8B-B14F-4D97-AF65-F5344CB8AC3E}">
        <p14:creationId xmlns:p14="http://schemas.microsoft.com/office/powerpoint/2010/main" val="3309428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DFDD3576-520D-7556-BB59-95E3D1E47B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010D20B-DD07-CBA0-D556-2A621B9FBE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F60FA85-B28B-A5BA-03B4-E346EDE65B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8E745D5-3B2B-4960-A995-CAB713EFA52B}" type="datetimeFigureOut">
              <a:rPr lang="es-MX" smtClean="0"/>
              <a:t>25/11/2024</a:t>
            </a:fld>
            <a:endParaRPr lang="es-MX"/>
          </a:p>
        </p:txBody>
      </p:sp>
      <p:sp>
        <p:nvSpPr>
          <p:cNvPr id="5" name="Marcador de pie de página 4">
            <a:extLst>
              <a:ext uri="{FF2B5EF4-FFF2-40B4-BE49-F238E27FC236}">
                <a16:creationId xmlns:a16="http://schemas.microsoft.com/office/drawing/2014/main" id="{2E1A0F39-1F92-6A6E-0B1A-15801BC477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MX"/>
          </a:p>
        </p:txBody>
      </p:sp>
      <p:sp>
        <p:nvSpPr>
          <p:cNvPr id="6" name="Marcador de número de diapositiva 5">
            <a:extLst>
              <a:ext uri="{FF2B5EF4-FFF2-40B4-BE49-F238E27FC236}">
                <a16:creationId xmlns:a16="http://schemas.microsoft.com/office/drawing/2014/main" id="{40D3810B-E908-AAF9-98EC-A78BEB8185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2AA3A5D-DD5D-40E6-B539-D6924E2E8D38}" type="slidenum">
              <a:rPr lang="es-MX" smtClean="0"/>
              <a:t>‹Nº›</a:t>
            </a:fld>
            <a:endParaRPr lang="es-MX"/>
          </a:p>
        </p:txBody>
      </p:sp>
    </p:spTree>
    <p:extLst>
      <p:ext uri="{BB962C8B-B14F-4D97-AF65-F5344CB8AC3E}">
        <p14:creationId xmlns:p14="http://schemas.microsoft.com/office/powerpoint/2010/main" val="517058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11/25/2024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1884275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3B9BFC-0BAB-CE69-14DF-6A90DA3685B6}"/>
              </a:ext>
            </a:extLst>
          </p:cNvPr>
          <p:cNvSpPr>
            <a:spLocks noGrp="1"/>
          </p:cNvSpPr>
          <p:nvPr>
            <p:ph type="ctrTitle"/>
          </p:nvPr>
        </p:nvSpPr>
        <p:spPr/>
        <p:txBody>
          <a:bodyPr/>
          <a:lstStyle/>
          <a:p>
            <a:r>
              <a:rPr lang="es-MX" dirty="0">
                <a:latin typeface="Times New Roman" panose="02020603050405020304" pitchFamily="18" charset="0"/>
                <a:cs typeface="Times New Roman" panose="02020603050405020304" pitchFamily="18" charset="0"/>
              </a:rPr>
              <a:t>CÁNCER DE PRÓSTATA </a:t>
            </a:r>
          </a:p>
        </p:txBody>
      </p:sp>
      <p:sp>
        <p:nvSpPr>
          <p:cNvPr id="3" name="Subtítulo 2">
            <a:extLst>
              <a:ext uri="{FF2B5EF4-FFF2-40B4-BE49-F238E27FC236}">
                <a16:creationId xmlns:a16="http://schemas.microsoft.com/office/drawing/2014/main" id="{C62A1E2B-644D-CF8D-48B5-446866A6B1BC}"/>
              </a:ext>
            </a:extLst>
          </p:cNvPr>
          <p:cNvSpPr>
            <a:spLocks noGrp="1"/>
          </p:cNvSpPr>
          <p:nvPr>
            <p:ph type="subTitle" idx="1"/>
          </p:nvPr>
        </p:nvSpPr>
        <p:spPr/>
        <p:txBody>
          <a:bodyPr/>
          <a:lstStyle/>
          <a:p>
            <a:r>
              <a:rPr lang="es-MX" dirty="0"/>
              <a:t>                                                                            Dra. Odette Martínez </a:t>
            </a:r>
          </a:p>
        </p:txBody>
      </p:sp>
    </p:spTree>
    <p:extLst>
      <p:ext uri="{BB962C8B-B14F-4D97-AF65-F5344CB8AC3E}">
        <p14:creationId xmlns:p14="http://schemas.microsoft.com/office/powerpoint/2010/main" val="1236225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DF0EBFE-7B07-E0F8-0F90-3D2DBCFA2696}"/>
              </a:ext>
            </a:extLst>
          </p:cNvPr>
          <p:cNvSpPr>
            <a:spLocks noGrp="1"/>
          </p:cNvSpPr>
          <p:nvPr>
            <p:ph type="title"/>
          </p:nvPr>
        </p:nvSpPr>
        <p:spPr>
          <a:xfrm>
            <a:off x="838200" y="235916"/>
            <a:ext cx="10515600" cy="1325563"/>
          </a:xfrm>
        </p:spPr>
        <p:txBody>
          <a:bodyPr/>
          <a:lstStyle/>
          <a:p>
            <a:r>
              <a:rPr lang="es-MX" dirty="0">
                <a:latin typeface="Times New Roman" panose="02020603050405020304" pitchFamily="18" charset="0"/>
                <a:cs typeface="Times New Roman" panose="02020603050405020304" pitchFamily="18" charset="0"/>
              </a:rPr>
              <a:t>Historia Natural de la Enfermedad</a:t>
            </a:r>
          </a:p>
        </p:txBody>
      </p:sp>
      <p:sp>
        <p:nvSpPr>
          <p:cNvPr id="3" name="Marcador de contenido 2">
            <a:extLst>
              <a:ext uri="{FF2B5EF4-FFF2-40B4-BE49-F238E27FC236}">
                <a16:creationId xmlns:a16="http://schemas.microsoft.com/office/drawing/2014/main" id="{A248BFA0-8CE7-E484-1961-671052FB70D6}"/>
              </a:ext>
            </a:extLst>
          </p:cNvPr>
          <p:cNvSpPr>
            <a:spLocks noGrp="1"/>
          </p:cNvSpPr>
          <p:nvPr>
            <p:ph idx="1"/>
          </p:nvPr>
        </p:nvSpPr>
        <p:spPr/>
        <p:txBody>
          <a:bodyPr>
            <a:normAutofit/>
          </a:bodyPr>
          <a:lstStyle/>
          <a:p>
            <a:pPr marL="0" indent="0">
              <a:spcBef>
                <a:spcPct val="0"/>
              </a:spcBef>
              <a:buNone/>
            </a:pPr>
            <a:r>
              <a:rPr lang="es-MX" dirty="0">
                <a:latin typeface="Times New Roman" panose="02020603050405020304" pitchFamily="18" charset="0"/>
                <a:ea typeface="+mj-ea"/>
                <a:cs typeface="Times New Roman" panose="02020603050405020304" pitchFamily="18" charset="0"/>
              </a:rPr>
              <a:t>3. Crecimiento Local y Formación del Tumor</a:t>
            </a:r>
          </a:p>
          <a:p>
            <a:pPr marL="0" indent="0">
              <a:spcBef>
                <a:spcPct val="0"/>
              </a:spcBef>
              <a:buNone/>
            </a:pPr>
            <a:r>
              <a:rPr lang="es-MX" dirty="0">
                <a:latin typeface="Times New Roman" panose="02020603050405020304" pitchFamily="18" charset="0"/>
                <a:ea typeface="+mj-ea"/>
                <a:cs typeface="Times New Roman" panose="02020603050405020304" pitchFamily="18" charset="0"/>
              </a:rPr>
              <a:t>Proliferación Celular Anormal:</a:t>
            </a:r>
          </a:p>
          <a:p>
            <a:pPr marL="457200" lvl="1" indent="0">
              <a:spcBef>
                <a:spcPct val="0"/>
              </a:spcBef>
              <a:buNone/>
            </a:pPr>
            <a:r>
              <a:rPr lang="es-MX" sz="2800" dirty="0">
                <a:latin typeface="Times New Roman" panose="02020603050405020304" pitchFamily="18" charset="0"/>
                <a:ea typeface="+mj-ea"/>
                <a:cs typeface="Times New Roman" panose="02020603050405020304" pitchFamily="18" charset="0"/>
              </a:rPr>
              <a:t>Las células mutadas comienzan a dividirse de manera incontrolada, formando una masa tumoral localizada.</a:t>
            </a:r>
          </a:p>
          <a:p>
            <a:pPr marL="0" indent="0">
              <a:spcBef>
                <a:spcPct val="0"/>
              </a:spcBef>
              <a:buNone/>
            </a:pPr>
            <a:r>
              <a:rPr lang="es-MX" dirty="0">
                <a:latin typeface="Times New Roman" panose="02020603050405020304" pitchFamily="18" charset="0"/>
                <a:ea typeface="+mj-ea"/>
                <a:cs typeface="Times New Roman" panose="02020603050405020304" pitchFamily="18" charset="0"/>
              </a:rPr>
              <a:t>Microambiente Tumoral:</a:t>
            </a:r>
          </a:p>
          <a:p>
            <a:pPr marL="457200" lvl="1" indent="0">
              <a:spcBef>
                <a:spcPct val="0"/>
              </a:spcBef>
              <a:buNone/>
            </a:pPr>
            <a:r>
              <a:rPr lang="es-MX" sz="2800" dirty="0">
                <a:latin typeface="Times New Roman" panose="02020603050405020304" pitchFamily="18" charset="0"/>
                <a:ea typeface="+mj-ea"/>
                <a:cs typeface="Times New Roman" panose="02020603050405020304" pitchFamily="18" charset="0"/>
              </a:rPr>
              <a:t>El entorno alrededor del tumor (microambiente) sufre cambios que favorecen la supervivencia y el crecimiento de las células malignas. Esto incluye angiogénesis para suministrar nutrientes al tumor.</a:t>
            </a:r>
          </a:p>
          <a:p>
            <a:pPr marL="0" indent="0">
              <a:buNone/>
            </a:pPr>
            <a:endParaRPr lang="es-MX" dirty="0"/>
          </a:p>
        </p:txBody>
      </p:sp>
    </p:spTree>
    <p:extLst>
      <p:ext uri="{BB962C8B-B14F-4D97-AF65-F5344CB8AC3E}">
        <p14:creationId xmlns:p14="http://schemas.microsoft.com/office/powerpoint/2010/main" val="1938508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19FB84-2F14-24BB-373D-2A8AC6D46378}"/>
              </a:ext>
            </a:extLst>
          </p:cNvPr>
          <p:cNvSpPr>
            <a:spLocks noGrp="1"/>
          </p:cNvSpPr>
          <p:nvPr>
            <p:ph type="title"/>
          </p:nvPr>
        </p:nvSpPr>
        <p:spPr/>
        <p:txBody>
          <a:bodyPr>
            <a:normAutofit/>
          </a:bodyPr>
          <a:lstStyle/>
          <a:p>
            <a:r>
              <a:rPr lang="es-MX" dirty="0">
                <a:latin typeface="Times New Roman" panose="02020603050405020304" pitchFamily="18" charset="0"/>
                <a:cs typeface="Times New Roman" panose="02020603050405020304" pitchFamily="18" charset="0"/>
              </a:rPr>
              <a:t>Historia Natural de la Enfermedad</a:t>
            </a:r>
          </a:p>
        </p:txBody>
      </p:sp>
      <p:sp>
        <p:nvSpPr>
          <p:cNvPr id="3" name="Marcador de contenido 2">
            <a:extLst>
              <a:ext uri="{FF2B5EF4-FFF2-40B4-BE49-F238E27FC236}">
                <a16:creationId xmlns:a16="http://schemas.microsoft.com/office/drawing/2014/main" id="{C3CE2014-02BE-16A7-7D2A-09BA216BBD4A}"/>
              </a:ext>
            </a:extLst>
          </p:cNvPr>
          <p:cNvSpPr>
            <a:spLocks noGrp="1"/>
          </p:cNvSpPr>
          <p:nvPr>
            <p:ph idx="1"/>
          </p:nvPr>
        </p:nvSpPr>
        <p:spPr/>
        <p:txBody>
          <a:bodyPr/>
          <a:lstStyle/>
          <a:p>
            <a:pPr marL="0" indent="0">
              <a:spcBef>
                <a:spcPct val="0"/>
              </a:spcBef>
              <a:buNone/>
            </a:pPr>
            <a:r>
              <a:rPr lang="es-MX" dirty="0">
                <a:latin typeface="Times New Roman" panose="02020603050405020304" pitchFamily="18" charset="0"/>
                <a:ea typeface="+mj-ea"/>
                <a:cs typeface="Times New Roman" panose="02020603050405020304" pitchFamily="18" charset="0"/>
              </a:rPr>
              <a:t>3. Progresión y Invasión</a:t>
            </a:r>
          </a:p>
          <a:p>
            <a:pPr indent="0">
              <a:spcBef>
                <a:spcPct val="0"/>
              </a:spcBef>
              <a:buNone/>
            </a:pPr>
            <a:r>
              <a:rPr lang="es-MX" dirty="0">
                <a:latin typeface="Times New Roman" panose="02020603050405020304" pitchFamily="18" charset="0"/>
                <a:ea typeface="+mj-ea"/>
                <a:cs typeface="Times New Roman" panose="02020603050405020304" pitchFamily="18" charset="0"/>
              </a:rPr>
              <a:t>Extensión Local:</a:t>
            </a:r>
          </a:p>
          <a:p>
            <a:pPr marL="457200" lvl="1" indent="0">
              <a:spcBef>
                <a:spcPct val="0"/>
              </a:spcBef>
              <a:buNone/>
            </a:pPr>
            <a:r>
              <a:rPr lang="es-MX" sz="2800" dirty="0">
                <a:latin typeface="Times New Roman" panose="02020603050405020304" pitchFamily="18" charset="0"/>
                <a:ea typeface="+mj-ea"/>
                <a:cs typeface="Times New Roman" panose="02020603050405020304" pitchFamily="18" charset="0"/>
              </a:rPr>
              <a:t>A medida que el tumor crece, puede invadir tejidos vecinos, como las vesículas seminales, la vejiga y los músculos pélvicos.</a:t>
            </a:r>
          </a:p>
          <a:p>
            <a:pPr indent="0">
              <a:spcBef>
                <a:spcPct val="0"/>
              </a:spcBef>
              <a:buNone/>
            </a:pPr>
            <a:r>
              <a:rPr lang="es-MX" dirty="0">
                <a:latin typeface="Times New Roman" panose="02020603050405020304" pitchFamily="18" charset="0"/>
                <a:ea typeface="+mj-ea"/>
                <a:cs typeface="Times New Roman" panose="02020603050405020304" pitchFamily="18" charset="0"/>
              </a:rPr>
              <a:t>Resistencia al Control Natural:</a:t>
            </a:r>
          </a:p>
          <a:p>
            <a:pPr marL="457200" lvl="1" indent="0">
              <a:spcBef>
                <a:spcPct val="0"/>
              </a:spcBef>
              <a:buNone/>
            </a:pPr>
            <a:r>
              <a:rPr lang="es-MX" sz="2800" dirty="0">
                <a:latin typeface="Times New Roman" panose="02020603050405020304" pitchFamily="18" charset="0"/>
                <a:ea typeface="+mj-ea"/>
                <a:cs typeface="Times New Roman" panose="02020603050405020304" pitchFamily="18" charset="0"/>
              </a:rPr>
              <a:t>Las células tumorales desarrollan mecanismos para evitar la apoptosis y evadir la respuesta inmune del cuerpo.</a:t>
            </a:r>
          </a:p>
          <a:p>
            <a:pPr marL="0" indent="0">
              <a:buNone/>
            </a:pPr>
            <a:endParaRPr lang="es-MX" dirty="0"/>
          </a:p>
        </p:txBody>
      </p:sp>
    </p:spTree>
    <p:extLst>
      <p:ext uri="{BB962C8B-B14F-4D97-AF65-F5344CB8AC3E}">
        <p14:creationId xmlns:p14="http://schemas.microsoft.com/office/powerpoint/2010/main" val="1752356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075B0A1-5F98-91EC-EB98-1EE4021EDFD4}"/>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Historia Natural de la Enfermedad</a:t>
            </a:r>
          </a:p>
        </p:txBody>
      </p:sp>
      <p:sp>
        <p:nvSpPr>
          <p:cNvPr id="3" name="Marcador de contenido 2">
            <a:extLst>
              <a:ext uri="{FF2B5EF4-FFF2-40B4-BE49-F238E27FC236}">
                <a16:creationId xmlns:a16="http://schemas.microsoft.com/office/drawing/2014/main" id="{8D262009-F30A-95C9-EB2E-F61184488DF4}"/>
              </a:ext>
            </a:extLst>
          </p:cNvPr>
          <p:cNvSpPr>
            <a:spLocks noGrp="1"/>
          </p:cNvSpPr>
          <p:nvPr>
            <p:ph idx="1"/>
          </p:nvPr>
        </p:nvSpPr>
        <p:spPr/>
        <p:txBody>
          <a:bodyPr/>
          <a:lstStyle/>
          <a:p>
            <a:r>
              <a:rPr lang="es-MX" b="1" dirty="0">
                <a:latin typeface="Times New Roman" panose="02020603050405020304" pitchFamily="18" charset="0"/>
                <a:cs typeface="Times New Roman" panose="02020603050405020304" pitchFamily="18" charset="0"/>
              </a:rPr>
              <a:t>4. Metástasis</a:t>
            </a:r>
          </a:p>
          <a:p>
            <a:pPr marL="0" indent="0">
              <a:buNone/>
            </a:pPr>
            <a:r>
              <a:rPr lang="es-MX" b="1" dirty="0">
                <a:latin typeface="Times New Roman" panose="02020603050405020304" pitchFamily="18" charset="0"/>
                <a:cs typeface="Times New Roman" panose="02020603050405020304" pitchFamily="18" charset="0"/>
              </a:rPr>
              <a:t>Diseminación Regional:</a:t>
            </a:r>
            <a:endParaRPr lang="es-MX"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Las células cancerosas pueden migrar a los ganglios linfáticos cercanos.</a:t>
            </a:r>
          </a:p>
          <a:p>
            <a:pPr marL="0" indent="0">
              <a:buNone/>
            </a:pPr>
            <a:r>
              <a:rPr lang="es-MX" b="1" dirty="0">
                <a:latin typeface="Times New Roman" panose="02020603050405020304" pitchFamily="18" charset="0"/>
                <a:cs typeface="Times New Roman" panose="02020603050405020304" pitchFamily="18" charset="0"/>
              </a:rPr>
              <a:t>Metástasis Distante:</a:t>
            </a:r>
            <a:endParaRPr lang="es-MX"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En etapas avanzadas, las células malignas pueden viajar a través de la sangre o los vasos linfáticos hacia huesos, pulmones, hígado u otros órganos.</a:t>
            </a:r>
          </a:p>
          <a:p>
            <a:pPr marL="742950" lvl="1" indent="-28575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Las metástasis óseas son particularmente comunes en el cáncer de próstata avanzado.</a:t>
            </a:r>
          </a:p>
          <a:p>
            <a:pPr marL="0" indent="0">
              <a:buNone/>
            </a:pP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5832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0E7FE8-F0B6-732A-05ED-F018E5C6986C}"/>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Historia Natural de la Enfermedad</a:t>
            </a:r>
          </a:p>
        </p:txBody>
      </p:sp>
      <p:sp>
        <p:nvSpPr>
          <p:cNvPr id="3" name="Marcador de contenido 2">
            <a:extLst>
              <a:ext uri="{FF2B5EF4-FFF2-40B4-BE49-F238E27FC236}">
                <a16:creationId xmlns:a16="http://schemas.microsoft.com/office/drawing/2014/main" id="{BC713079-A545-E87F-EC97-C1E58D151ADC}"/>
              </a:ext>
            </a:extLst>
          </p:cNvPr>
          <p:cNvSpPr>
            <a:spLocks noGrp="1"/>
          </p:cNvSpPr>
          <p:nvPr>
            <p:ph idx="1"/>
          </p:nvPr>
        </p:nvSpPr>
        <p:spPr/>
        <p:txBody>
          <a:bodyPr/>
          <a:lstStyle/>
          <a:p>
            <a:pPr marL="0" indent="0">
              <a:buNone/>
            </a:pPr>
            <a:r>
              <a:rPr lang="es-MX" b="1" dirty="0">
                <a:latin typeface="Times New Roman" panose="02020603050405020304" pitchFamily="18" charset="0"/>
                <a:cs typeface="Times New Roman" panose="02020603050405020304" pitchFamily="18" charset="0"/>
              </a:rPr>
              <a:t>5. Desarrollo de Resistencia al Tratamiento</a:t>
            </a:r>
          </a:p>
          <a:p>
            <a:pPr>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En etapas avanzadas, las células cancerosas pueden volverse resistentes a las terapias hormonales que reducen los niveles de testosterona, un fenómeno conocido como </a:t>
            </a:r>
            <a:r>
              <a:rPr lang="es-MX" b="1" dirty="0">
                <a:latin typeface="Times New Roman" panose="02020603050405020304" pitchFamily="18" charset="0"/>
                <a:cs typeface="Times New Roman" panose="02020603050405020304" pitchFamily="18" charset="0"/>
              </a:rPr>
              <a:t>cáncer de próstata resistente a la castración </a:t>
            </a:r>
            <a:endParaRPr lang="es-MX"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Estas células logran sobrevivir mediante mutaciones adicionales o aumentando la producción interna de andrógenos.</a:t>
            </a:r>
          </a:p>
          <a:p>
            <a:pPr marL="0" indent="0">
              <a:buNone/>
            </a:pP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4777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D016FD7-5577-917A-2C46-6B31CDC83D7A}"/>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Factores Contribuyentes al Desarrollo Tumoral</a:t>
            </a:r>
          </a:p>
        </p:txBody>
      </p:sp>
      <p:sp>
        <p:nvSpPr>
          <p:cNvPr id="3" name="Marcador de contenido 2">
            <a:extLst>
              <a:ext uri="{FF2B5EF4-FFF2-40B4-BE49-F238E27FC236}">
                <a16:creationId xmlns:a16="http://schemas.microsoft.com/office/drawing/2014/main" id="{D04E8AA4-5F4E-6827-5E19-ED5FAD0F1BD9}"/>
              </a:ext>
            </a:extLst>
          </p:cNvPr>
          <p:cNvSpPr>
            <a:spLocks noGrp="1"/>
          </p:cNvSpPr>
          <p:nvPr>
            <p:ph idx="1"/>
          </p:nvPr>
        </p:nvSpPr>
        <p:spPr/>
        <p:txBody>
          <a:bodyPr/>
          <a:lstStyle/>
          <a:p>
            <a:pPr marL="0" indent="0">
              <a:buNone/>
            </a:pPr>
            <a:r>
              <a:rPr lang="es-MX" b="1" dirty="0">
                <a:latin typeface="Times New Roman" panose="02020603050405020304" pitchFamily="18" charset="0"/>
                <a:cs typeface="Times New Roman" panose="02020603050405020304" pitchFamily="18" charset="0"/>
              </a:rPr>
              <a:t>Genética y Herencia:</a:t>
            </a:r>
            <a:endParaRPr lang="es-MX"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Mutaciones hereditarias en genes como </a:t>
            </a:r>
            <a:r>
              <a:rPr lang="es-MX" b="1" dirty="0">
                <a:latin typeface="Times New Roman" panose="02020603050405020304" pitchFamily="18" charset="0"/>
                <a:cs typeface="Times New Roman" panose="02020603050405020304" pitchFamily="18" charset="0"/>
              </a:rPr>
              <a:t>BRCA1</a:t>
            </a:r>
            <a:r>
              <a:rPr lang="es-MX" dirty="0">
                <a:latin typeface="Times New Roman" panose="02020603050405020304" pitchFamily="18" charset="0"/>
                <a:cs typeface="Times New Roman" panose="02020603050405020304" pitchFamily="18" charset="0"/>
              </a:rPr>
              <a:t> y </a:t>
            </a:r>
            <a:r>
              <a:rPr lang="es-MX" b="1" dirty="0">
                <a:latin typeface="Times New Roman" panose="02020603050405020304" pitchFamily="18" charset="0"/>
                <a:cs typeface="Times New Roman" panose="02020603050405020304" pitchFamily="18" charset="0"/>
              </a:rPr>
              <a:t>BRCA2</a:t>
            </a:r>
            <a:r>
              <a:rPr lang="es-MX" dirty="0">
                <a:latin typeface="Times New Roman" panose="02020603050405020304" pitchFamily="18" charset="0"/>
                <a:cs typeface="Times New Roman" panose="02020603050405020304" pitchFamily="18" charset="0"/>
              </a:rPr>
              <a:t> incrementan el riesgo.</a:t>
            </a:r>
          </a:p>
          <a:p>
            <a:pPr marL="0" indent="0">
              <a:buNone/>
            </a:pPr>
            <a:r>
              <a:rPr lang="es-MX" b="1" dirty="0">
                <a:latin typeface="Times New Roman" panose="02020603050405020304" pitchFamily="18" charset="0"/>
                <a:cs typeface="Times New Roman" panose="02020603050405020304" pitchFamily="18" charset="0"/>
              </a:rPr>
              <a:t>Inflamación Crónica:</a:t>
            </a:r>
            <a:endParaRPr lang="es-MX"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La prostatitis (inflamación crónica) puede contribuir al daño celular y al desarrollo tumoral.</a:t>
            </a:r>
          </a:p>
          <a:p>
            <a:pPr marL="0" indent="0">
              <a:buNone/>
            </a:pPr>
            <a:r>
              <a:rPr lang="es-MX" b="1" dirty="0">
                <a:latin typeface="Times New Roman" panose="02020603050405020304" pitchFamily="18" charset="0"/>
                <a:cs typeface="Times New Roman" panose="02020603050405020304" pitchFamily="18" charset="0"/>
              </a:rPr>
              <a:t>Factores Ambientales:</a:t>
            </a:r>
            <a:endParaRPr lang="es-MX" dirty="0">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es-MX" dirty="0">
                <a:latin typeface="Times New Roman" panose="02020603050405020304" pitchFamily="18" charset="0"/>
                <a:cs typeface="Times New Roman" panose="02020603050405020304" pitchFamily="18" charset="0"/>
              </a:rPr>
              <a:t>Dieta rica en grasas, obesidad y exposición a toxinas pueden influir en el riesgo.</a:t>
            </a:r>
          </a:p>
          <a:p>
            <a:pPr marL="0" indent="0">
              <a:buNone/>
            </a:pP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2692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9256B3-75FA-2390-9926-90FC811E02A2}"/>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DIAGNÓSTICO </a:t>
            </a:r>
          </a:p>
        </p:txBody>
      </p:sp>
      <p:sp>
        <p:nvSpPr>
          <p:cNvPr id="3" name="Marcador de contenido 2">
            <a:extLst>
              <a:ext uri="{FF2B5EF4-FFF2-40B4-BE49-F238E27FC236}">
                <a16:creationId xmlns:a16="http://schemas.microsoft.com/office/drawing/2014/main" id="{17518FFE-3B51-6B47-EC0C-5746003C1571}"/>
              </a:ext>
            </a:extLst>
          </p:cNvPr>
          <p:cNvSpPr>
            <a:spLocks noGrp="1"/>
          </p:cNvSpPr>
          <p:nvPr>
            <p:ph idx="1"/>
          </p:nvPr>
        </p:nvSpPr>
        <p:spPr/>
        <p:txBody>
          <a:bodyPr/>
          <a:lstStyle/>
          <a:p>
            <a:pPr marL="0" indent="0">
              <a:buNone/>
            </a:pPr>
            <a:r>
              <a:rPr lang="es-MX" dirty="0">
                <a:latin typeface="Times New Roman" panose="02020603050405020304" pitchFamily="18" charset="0"/>
                <a:cs typeface="Times New Roman" panose="02020603050405020304" pitchFamily="18" charset="0"/>
              </a:rPr>
              <a:t>Anamnesis</a:t>
            </a:r>
          </a:p>
          <a:p>
            <a:pPr marL="0" indent="0">
              <a:buNone/>
            </a:pPr>
            <a:r>
              <a:rPr lang="es-MX" dirty="0">
                <a:latin typeface="Times New Roman" panose="02020603050405020304" pitchFamily="18" charset="0"/>
                <a:cs typeface="Times New Roman" panose="02020603050405020304" pitchFamily="18" charset="0"/>
              </a:rPr>
              <a:t>Examen Físico</a:t>
            </a:r>
          </a:p>
          <a:p>
            <a:pPr marL="0" indent="0">
              <a:buNone/>
            </a:pPr>
            <a:r>
              <a:rPr lang="es-MX" dirty="0">
                <a:latin typeface="Times New Roman" panose="02020603050405020304" pitchFamily="18" charset="0"/>
                <a:cs typeface="Times New Roman" panose="02020603050405020304" pitchFamily="18" charset="0"/>
              </a:rPr>
              <a:t>Tacto Rectal</a:t>
            </a:r>
          </a:p>
          <a:p>
            <a:pPr marL="0" indent="0">
              <a:buNone/>
            </a:pPr>
            <a:r>
              <a:rPr lang="es-MX" dirty="0">
                <a:latin typeface="Times New Roman" panose="02020603050405020304" pitchFamily="18" charset="0"/>
                <a:cs typeface="Times New Roman" panose="02020603050405020304" pitchFamily="18" charset="0"/>
              </a:rPr>
              <a:t>Estudios Hematológicos</a:t>
            </a:r>
          </a:p>
          <a:p>
            <a:pPr marL="0" indent="0">
              <a:buNone/>
            </a:pPr>
            <a:r>
              <a:rPr lang="es-MX" dirty="0">
                <a:latin typeface="Times New Roman" panose="02020603050405020304" pitchFamily="18" charset="0"/>
                <a:cs typeface="Times New Roman" panose="02020603050405020304" pitchFamily="18" charset="0"/>
              </a:rPr>
              <a:t>Histopatología por Biopsia </a:t>
            </a:r>
            <a:r>
              <a:rPr lang="es-MX" dirty="0" err="1">
                <a:latin typeface="Times New Roman" panose="02020603050405020304" pitchFamily="18" charset="0"/>
                <a:cs typeface="Times New Roman" panose="02020603050405020304" pitchFamily="18" charset="0"/>
              </a:rPr>
              <a:t>Trucut</a:t>
            </a:r>
            <a:endParaRPr 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Estudios de Imágenes</a:t>
            </a:r>
          </a:p>
          <a:p>
            <a:pPr marL="0" indent="0">
              <a:buNone/>
            </a:pPr>
            <a:r>
              <a:rPr lang="es-MX" dirty="0">
                <a:latin typeface="Times New Roman" panose="02020603050405020304" pitchFamily="18" charset="0"/>
                <a:cs typeface="Times New Roman" panose="02020603050405020304" pitchFamily="18" charset="0"/>
              </a:rPr>
              <a:t>Estudios de Medicina Nuclear</a:t>
            </a:r>
          </a:p>
          <a:p>
            <a:pPr marL="0" indent="0">
              <a:buNone/>
            </a:pPr>
            <a:endParaRPr lang="es-MX" dirty="0">
              <a:latin typeface="Times New Roman" panose="02020603050405020304" pitchFamily="18" charset="0"/>
              <a:cs typeface="Times New Roman" panose="02020603050405020304" pitchFamily="18" charset="0"/>
            </a:endParaRPr>
          </a:p>
          <a:p>
            <a:pPr marL="0" indent="0">
              <a:buNone/>
            </a:pPr>
            <a:endParaRPr lang="es-MX" dirty="0"/>
          </a:p>
        </p:txBody>
      </p:sp>
    </p:spTree>
    <p:extLst>
      <p:ext uri="{BB962C8B-B14F-4D97-AF65-F5344CB8AC3E}">
        <p14:creationId xmlns:p14="http://schemas.microsoft.com/office/powerpoint/2010/main" val="189323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A03C5C-9281-3C8F-2539-6B6276D701E9}"/>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Diagnóstico</a:t>
            </a:r>
          </a:p>
        </p:txBody>
      </p:sp>
      <p:sp>
        <p:nvSpPr>
          <p:cNvPr id="3" name="Marcador de contenido 2">
            <a:extLst>
              <a:ext uri="{FF2B5EF4-FFF2-40B4-BE49-F238E27FC236}">
                <a16:creationId xmlns:a16="http://schemas.microsoft.com/office/drawing/2014/main" id="{5B28F428-76F8-656C-514F-FA44589765A7}"/>
              </a:ext>
            </a:extLst>
          </p:cNvPr>
          <p:cNvSpPr>
            <a:spLocks noGrp="1"/>
          </p:cNvSpPr>
          <p:nvPr>
            <p:ph idx="1"/>
          </p:nvPr>
        </p:nvSpPr>
        <p:spPr/>
        <p:txBody>
          <a:bodyPr/>
          <a:lstStyle/>
          <a:p>
            <a:pPr algn="l"/>
            <a:r>
              <a:rPr lang="es-MX" i="0" dirty="0">
                <a:solidFill>
                  <a:srgbClr val="1A1A1A"/>
                </a:solidFill>
                <a:effectLst/>
                <a:latin typeface="Times New Roman" panose="02020603050405020304" pitchFamily="18" charset="0"/>
                <a:cs typeface="Times New Roman" panose="02020603050405020304" pitchFamily="18" charset="0"/>
              </a:rPr>
              <a:t>El antígeno prostático específico (PSA) es una proteína producida por las células en la glándula prostática. El PSA se encuentra principalmente en el semen, aunque también se puede encontrar en pequeñas cantidades en la sangre.</a:t>
            </a:r>
          </a:p>
          <a:p>
            <a:pPr algn="l"/>
            <a:r>
              <a:rPr lang="es-MX" i="0" dirty="0">
                <a:solidFill>
                  <a:srgbClr val="1A1A1A"/>
                </a:solidFill>
                <a:effectLst/>
                <a:latin typeface="Times New Roman" panose="02020603050405020304" pitchFamily="18" charset="0"/>
                <a:cs typeface="Times New Roman" panose="02020603050405020304" pitchFamily="18" charset="0"/>
              </a:rPr>
              <a:t>El nivel de PSA en sangre se mide en unidades llamadas nanogramos por mililitro (ng/</a:t>
            </a:r>
            <a:r>
              <a:rPr lang="es-MX" i="0" dirty="0" err="1">
                <a:solidFill>
                  <a:srgbClr val="1A1A1A"/>
                </a:solidFill>
                <a:effectLst/>
                <a:latin typeface="Times New Roman" panose="02020603050405020304" pitchFamily="18" charset="0"/>
                <a:cs typeface="Times New Roman" panose="02020603050405020304" pitchFamily="18" charset="0"/>
              </a:rPr>
              <a:t>mL</a:t>
            </a:r>
            <a:r>
              <a:rPr lang="es-MX" i="0" dirty="0">
                <a:solidFill>
                  <a:srgbClr val="1A1A1A"/>
                </a:solidFill>
                <a:effectLst/>
                <a:latin typeface="Times New Roman" panose="02020603050405020304" pitchFamily="18" charset="0"/>
                <a:cs typeface="Times New Roman" panose="02020603050405020304" pitchFamily="18" charset="0"/>
              </a:rPr>
              <a:t>). La probabilidad de tener cáncer de próstata aumenta a medida que el nivel de PSA sube, pero no hay un valor límite establecido que pueda indicar con certeza si un hombre tiene o no tiene cáncer de próstata.</a:t>
            </a:r>
          </a:p>
          <a:p>
            <a:pPr marL="0" indent="0">
              <a:buNone/>
            </a:pPr>
            <a:endParaRPr lang="es-MX" dirty="0"/>
          </a:p>
        </p:txBody>
      </p:sp>
    </p:spTree>
    <p:extLst>
      <p:ext uri="{BB962C8B-B14F-4D97-AF65-F5344CB8AC3E}">
        <p14:creationId xmlns:p14="http://schemas.microsoft.com/office/powerpoint/2010/main" val="25539048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CC6B79F-94D1-3328-FD6F-A4FC7F515E80}"/>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Diagnóstico</a:t>
            </a:r>
            <a:endParaRPr lang="es-MX" dirty="0"/>
          </a:p>
        </p:txBody>
      </p:sp>
      <p:sp>
        <p:nvSpPr>
          <p:cNvPr id="3" name="Marcador de contenido 2">
            <a:extLst>
              <a:ext uri="{FF2B5EF4-FFF2-40B4-BE49-F238E27FC236}">
                <a16:creationId xmlns:a16="http://schemas.microsoft.com/office/drawing/2014/main" id="{A4BC0B46-E51B-D9B9-9320-DE3A9DFD25A3}"/>
              </a:ext>
            </a:extLst>
          </p:cNvPr>
          <p:cNvSpPr>
            <a:spLocks noGrp="1"/>
          </p:cNvSpPr>
          <p:nvPr>
            <p:ph idx="1"/>
          </p:nvPr>
        </p:nvSpPr>
        <p:spPr/>
        <p:txBody>
          <a:bodyPr>
            <a:normAutofit fontScale="92500" lnSpcReduction="20000"/>
          </a:bodyPr>
          <a:lstStyle/>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La mayoría de los hombres </a:t>
            </a:r>
            <a:r>
              <a:rPr lang="es-MX" i="1" dirty="0">
                <a:solidFill>
                  <a:srgbClr val="1A1A1A"/>
                </a:solidFill>
                <a:effectLst/>
                <a:latin typeface="Times New Roman" panose="02020603050405020304" pitchFamily="18" charset="0"/>
                <a:cs typeface="Times New Roman" panose="02020603050405020304" pitchFamily="18" charset="0"/>
              </a:rPr>
              <a:t>sin </a:t>
            </a:r>
            <a:r>
              <a:rPr lang="es-MX" i="0" dirty="0">
                <a:solidFill>
                  <a:srgbClr val="1A1A1A"/>
                </a:solidFill>
                <a:effectLst/>
                <a:latin typeface="Times New Roman" panose="02020603050405020304" pitchFamily="18" charset="0"/>
                <a:cs typeface="Times New Roman" panose="02020603050405020304" pitchFamily="18" charset="0"/>
              </a:rPr>
              <a:t>cáncer de próstata tiene niveles de PSA menores a 4 ng/</a:t>
            </a:r>
            <a:r>
              <a:rPr lang="es-MX" i="0" dirty="0" err="1">
                <a:solidFill>
                  <a:srgbClr val="1A1A1A"/>
                </a:solidFill>
                <a:effectLst/>
                <a:latin typeface="Times New Roman" panose="02020603050405020304" pitchFamily="18" charset="0"/>
                <a:cs typeface="Times New Roman" panose="02020603050405020304" pitchFamily="18" charset="0"/>
              </a:rPr>
              <a:t>mL</a:t>
            </a:r>
            <a:r>
              <a:rPr lang="es-MX" i="0" dirty="0">
                <a:solidFill>
                  <a:srgbClr val="1A1A1A"/>
                </a:solidFill>
                <a:effectLst/>
                <a:latin typeface="Times New Roman" panose="02020603050405020304" pitchFamily="18" charset="0"/>
                <a:cs typeface="Times New Roman" panose="02020603050405020304" pitchFamily="18" charset="0"/>
              </a:rPr>
              <a:t> de sangre. </a:t>
            </a:r>
          </a:p>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Cuando se forma el cáncer de próstata, el nivel de PSA a menudo aumenta a más de 4. Sin embargo, un nivel por debajo de 4 no garantiza que un hombre no tenga cáncer. </a:t>
            </a:r>
          </a:p>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Alrededor del 15% de los hombres que tienen un PSA menor de 4 presentará cáncer de próstata si se hace una biopsia.</a:t>
            </a:r>
          </a:p>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Los hombres con un nivel de PSA de 4 a 10 tienen a menudo llamado “intervalo límite tienen una probabilidad de 1 en 4 de padecer cáncer de próstata. </a:t>
            </a:r>
          </a:p>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Si el PSA es mayor de 10, la probabilidad de tener cáncer de próstata es de más de 50%.</a:t>
            </a:r>
          </a:p>
          <a:p>
            <a:pPr marL="0" indent="0">
              <a:buNone/>
            </a:pPr>
            <a:endParaRPr lang="es-MX" dirty="0"/>
          </a:p>
        </p:txBody>
      </p:sp>
    </p:spTree>
    <p:extLst>
      <p:ext uri="{BB962C8B-B14F-4D97-AF65-F5344CB8AC3E}">
        <p14:creationId xmlns:p14="http://schemas.microsoft.com/office/powerpoint/2010/main" val="1870853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BC5F23-4DAC-F929-20A8-D232E5ED744B}"/>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Diagnóstico</a:t>
            </a:r>
            <a:endParaRPr lang="es-MX" dirty="0"/>
          </a:p>
        </p:txBody>
      </p:sp>
      <p:sp>
        <p:nvSpPr>
          <p:cNvPr id="3" name="Marcador de contenido 2">
            <a:extLst>
              <a:ext uri="{FF2B5EF4-FFF2-40B4-BE49-F238E27FC236}">
                <a16:creationId xmlns:a16="http://schemas.microsoft.com/office/drawing/2014/main" id="{17A76E6E-A772-26D3-0D3E-3A728FA7E380}"/>
              </a:ext>
            </a:extLst>
          </p:cNvPr>
          <p:cNvSpPr>
            <a:spLocks noGrp="1"/>
          </p:cNvSpPr>
          <p:nvPr>
            <p:ph idx="1"/>
          </p:nvPr>
        </p:nvSpPr>
        <p:spPr/>
        <p:txBody>
          <a:bodyPr>
            <a:normAutofit/>
          </a:bodyPr>
          <a:lstStyle/>
          <a:p>
            <a:pPr marL="0" indent="0">
              <a:buNone/>
            </a:pPr>
            <a:r>
              <a:rPr lang="es-MX" i="0" dirty="0">
                <a:solidFill>
                  <a:srgbClr val="1A1A1A"/>
                </a:solidFill>
                <a:effectLst/>
                <a:latin typeface="Times New Roman" panose="02020603050405020304" pitchFamily="18" charset="0"/>
                <a:cs typeface="Times New Roman" panose="02020603050405020304" pitchFamily="18" charset="0"/>
              </a:rPr>
              <a:t>Factores que pueden afectar los niveles de PSA</a:t>
            </a:r>
          </a:p>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Una próstata agrandada: afecciones como la hiperplasia prostática benigna (BPH), un agrandamiento no canceroso de la próstata que afecta a muchos hombres a medida que envejecen, pueden aumentar los niveles de PSA.</a:t>
            </a:r>
          </a:p>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Edad mayor: los niveles de PSA normalmente aumentan con lentitud a medida que usted envejece, aunque no tenga anomalía en la próstata.</a:t>
            </a:r>
          </a:p>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Prostatitis: una infección o inflamación de la glándula prostática que puede aumentar los niveles de PSA.</a:t>
            </a:r>
          </a:p>
          <a:p>
            <a:pPr marL="0" indent="0">
              <a:buNone/>
            </a:pPr>
            <a:endParaRPr lang="es-MX" dirty="0"/>
          </a:p>
        </p:txBody>
      </p:sp>
    </p:spTree>
    <p:extLst>
      <p:ext uri="{BB962C8B-B14F-4D97-AF65-F5344CB8AC3E}">
        <p14:creationId xmlns:p14="http://schemas.microsoft.com/office/powerpoint/2010/main" val="3842809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10D43C-87F1-44C9-98D8-A2D3DF11BC84}"/>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Diagnóstico</a:t>
            </a:r>
            <a:endParaRPr lang="es-MX" dirty="0"/>
          </a:p>
        </p:txBody>
      </p:sp>
      <p:sp>
        <p:nvSpPr>
          <p:cNvPr id="3" name="Marcador de contenido 2">
            <a:extLst>
              <a:ext uri="{FF2B5EF4-FFF2-40B4-BE49-F238E27FC236}">
                <a16:creationId xmlns:a16="http://schemas.microsoft.com/office/drawing/2014/main" id="{F7168090-0E1D-BA22-78BD-9A898A0E807C}"/>
              </a:ext>
            </a:extLst>
          </p:cNvPr>
          <p:cNvSpPr>
            <a:spLocks noGrp="1"/>
          </p:cNvSpPr>
          <p:nvPr>
            <p:ph idx="1"/>
          </p:nvPr>
        </p:nvSpPr>
        <p:spPr/>
        <p:txBody>
          <a:bodyPr>
            <a:normAutofit/>
          </a:bodyPr>
          <a:lstStyle/>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Montar en bicicleta</a:t>
            </a:r>
          </a:p>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Ciertos procedimientos urológicos: algunos: biopsia de la próstata o una cistoscopia pueden aumentar los niveles de PSA por poco tiempo. Por otro lado, algunos estudios han sugerido que el tacto rectal podría aumentar ligeramente los niveles de PSA</a:t>
            </a:r>
          </a:p>
          <a:p>
            <a:pPr algn="l">
              <a:buFont typeface="Arial" panose="020B0604020202020204" pitchFamily="34" charset="0"/>
              <a:buChar char="•"/>
            </a:pPr>
            <a:r>
              <a:rPr lang="es-MX" i="0" dirty="0">
                <a:solidFill>
                  <a:srgbClr val="1A1A1A"/>
                </a:solidFill>
                <a:effectLst/>
                <a:latin typeface="Times New Roman" panose="02020603050405020304" pitchFamily="18" charset="0"/>
                <a:cs typeface="Times New Roman" panose="02020603050405020304" pitchFamily="18" charset="0"/>
              </a:rPr>
              <a:t>Ciertos medicamentos: tomar hormonas masculinas</a:t>
            </a:r>
            <a:endParaRPr lang="es-MX" dirty="0"/>
          </a:p>
        </p:txBody>
      </p:sp>
    </p:spTree>
    <p:extLst>
      <p:ext uri="{BB962C8B-B14F-4D97-AF65-F5344CB8AC3E}">
        <p14:creationId xmlns:p14="http://schemas.microsoft.com/office/powerpoint/2010/main" val="1392495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8022841-7876-0154-63FF-27553A07E41D}"/>
              </a:ext>
            </a:extLst>
          </p:cNvPr>
          <p:cNvSpPr>
            <a:spLocks noGrp="1"/>
          </p:cNvSpPr>
          <p:nvPr>
            <p:ph type="title"/>
          </p:nvPr>
        </p:nvSpPr>
        <p:spPr/>
        <p:txBody>
          <a:bodyPr/>
          <a:lstStyle/>
          <a:p>
            <a:endParaRPr lang="es-MX"/>
          </a:p>
        </p:txBody>
      </p:sp>
      <p:pic>
        <p:nvPicPr>
          <p:cNvPr id="1026" name="Picture 2" descr="Agrandamiento de la próstata: MedlinePlus enciclopedia médica">
            <a:extLst>
              <a:ext uri="{FF2B5EF4-FFF2-40B4-BE49-F238E27FC236}">
                <a16:creationId xmlns:a16="http://schemas.microsoft.com/office/drawing/2014/main" id="{2C85CCC3-0C85-D33B-831E-04B53F345A0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
            <a:ext cx="12192001"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6050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5F03CE-CAED-2EB9-CB50-60C67FDA3372}"/>
              </a:ext>
            </a:extLst>
          </p:cNvPr>
          <p:cNvSpPr>
            <a:spLocks noGrp="1"/>
          </p:cNvSpPr>
          <p:nvPr>
            <p:ph type="title"/>
          </p:nvPr>
        </p:nvSpPr>
        <p:spPr/>
        <p:txBody>
          <a:bodyPr>
            <a:normAutofit fontScale="90000"/>
          </a:bodyPr>
          <a:lstStyle/>
          <a:p>
            <a:r>
              <a:rPr lang="es-MX" dirty="0">
                <a:latin typeface="Times New Roman" panose="02020603050405020304" pitchFamily="18" charset="0"/>
                <a:cs typeface="Times New Roman" panose="02020603050405020304" pitchFamily="18" charset="0"/>
              </a:rPr>
              <a:t>Clasificación de la OMS de los tumores de próstata </a:t>
            </a:r>
            <a:br>
              <a:rPr lang="es-MX" dirty="0"/>
            </a:br>
            <a:endParaRPr lang="es-MX" dirty="0"/>
          </a:p>
        </p:txBody>
      </p:sp>
      <p:sp>
        <p:nvSpPr>
          <p:cNvPr id="3" name="Marcador de contenido 2">
            <a:extLst>
              <a:ext uri="{FF2B5EF4-FFF2-40B4-BE49-F238E27FC236}">
                <a16:creationId xmlns:a16="http://schemas.microsoft.com/office/drawing/2014/main" id="{0E671C14-FD33-AA94-CC34-BC64A8622A94}"/>
              </a:ext>
            </a:extLst>
          </p:cNvPr>
          <p:cNvSpPr>
            <a:spLocks noGrp="1"/>
          </p:cNvSpPr>
          <p:nvPr>
            <p:ph idx="1"/>
          </p:nvPr>
        </p:nvSpPr>
        <p:spPr/>
        <p:txBody>
          <a:bodyPr>
            <a:normAutofit fontScale="85000" lnSpcReduction="20000"/>
          </a:bodyPr>
          <a:lstStyle/>
          <a:p>
            <a:pPr marL="0" indent="0">
              <a:buNone/>
            </a:pPr>
            <a:r>
              <a:rPr lang="es-MX" dirty="0">
                <a:latin typeface="Times New Roman" panose="02020603050405020304" pitchFamily="18" charset="0"/>
                <a:cs typeface="Times New Roman" panose="02020603050405020304" pitchFamily="18" charset="0"/>
              </a:rPr>
              <a:t>1.-Tumores epiteliales</a:t>
            </a:r>
          </a:p>
          <a:p>
            <a:pPr marL="0" indent="0">
              <a:buNone/>
            </a:pPr>
            <a:r>
              <a:rPr lang="es-MX" dirty="0">
                <a:latin typeface="Times New Roman" panose="02020603050405020304" pitchFamily="18" charset="0"/>
                <a:cs typeface="Times New Roman" panose="02020603050405020304" pitchFamily="18" charset="0"/>
              </a:rPr>
              <a:t> 2.-Neoplasias glandulares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Adenocarcinoma acinar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Atrófico </a:t>
            </a:r>
          </a:p>
          <a:p>
            <a:pPr>
              <a:buFont typeface="Wingdings" panose="05000000000000000000" pitchFamily="2" charset="2"/>
              <a:buChar char="§"/>
            </a:pPr>
            <a:r>
              <a:rPr lang="es-MX" dirty="0" err="1">
                <a:latin typeface="Times New Roman" panose="02020603050405020304" pitchFamily="18" charset="0"/>
                <a:cs typeface="Times New Roman" panose="02020603050405020304" pitchFamily="18" charset="0"/>
              </a:rPr>
              <a:t>Pseudohiperplásico</a:t>
            </a:r>
            <a:r>
              <a:rPr lang="es-MX" dirty="0">
                <a:latin typeface="Times New Roman" panose="02020603050405020304" pitchFamily="18" charset="0"/>
                <a:cs typeface="Times New Roman" panose="02020603050405020304" pitchFamily="18" charset="0"/>
              </a:rPr>
              <a:t> </a:t>
            </a:r>
          </a:p>
          <a:p>
            <a:pPr>
              <a:buFont typeface="Wingdings" panose="05000000000000000000" pitchFamily="2" charset="2"/>
              <a:buChar char="§"/>
            </a:pPr>
            <a:r>
              <a:rPr lang="es-MX" dirty="0" err="1">
                <a:latin typeface="Times New Roman" panose="02020603050405020304" pitchFamily="18" charset="0"/>
                <a:cs typeface="Times New Roman" panose="02020603050405020304" pitchFamily="18" charset="0"/>
              </a:rPr>
              <a:t>Microquístico</a:t>
            </a:r>
            <a:r>
              <a:rPr lang="es-MX" dirty="0">
                <a:latin typeface="Times New Roman" panose="02020603050405020304" pitchFamily="18" charset="0"/>
                <a:cs typeface="Times New Roman" panose="02020603050405020304" pitchFamily="18" charset="0"/>
              </a:rPr>
              <a:t>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Glándulas espumosas </a:t>
            </a:r>
          </a:p>
          <a:p>
            <a:pPr>
              <a:buFont typeface="Wingdings" panose="05000000000000000000" pitchFamily="2" charset="2"/>
              <a:buChar char="§"/>
            </a:pPr>
            <a:r>
              <a:rPr lang="es-MX" dirty="0" err="1">
                <a:latin typeface="Times New Roman" panose="02020603050405020304" pitchFamily="18" charset="0"/>
                <a:cs typeface="Times New Roman" panose="02020603050405020304" pitchFamily="18" charset="0"/>
              </a:rPr>
              <a:t>Mucinoso</a:t>
            </a:r>
            <a:r>
              <a:rPr lang="es-MX" dirty="0">
                <a:latin typeface="Times New Roman" panose="02020603050405020304" pitchFamily="18" charset="0"/>
                <a:cs typeface="Times New Roman" panose="02020603050405020304" pitchFamily="18" charset="0"/>
              </a:rPr>
              <a:t>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Células en anillo de sello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Células gigantes pleomórfico </a:t>
            </a:r>
          </a:p>
          <a:p>
            <a:pPr>
              <a:buFont typeface="Wingdings" panose="05000000000000000000" pitchFamily="2" charset="2"/>
              <a:buChar char="§"/>
            </a:pPr>
            <a:r>
              <a:rPr lang="es-MX" dirty="0" err="1">
                <a:latin typeface="Times New Roman" panose="02020603050405020304" pitchFamily="18" charset="0"/>
                <a:cs typeface="Times New Roman" panose="02020603050405020304" pitchFamily="18" charset="0"/>
              </a:rPr>
              <a:t>Sarcomatoide</a:t>
            </a:r>
            <a:r>
              <a:rPr lang="es-MX"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7419435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42B864-6D1B-3428-7035-258C24D8AA32}"/>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Clasificación de la OMS de los tumores de próstata</a:t>
            </a:r>
            <a:endParaRPr lang="es-MX" dirty="0"/>
          </a:p>
        </p:txBody>
      </p:sp>
      <p:sp>
        <p:nvSpPr>
          <p:cNvPr id="3" name="Marcador de contenido 2">
            <a:extLst>
              <a:ext uri="{FF2B5EF4-FFF2-40B4-BE49-F238E27FC236}">
                <a16:creationId xmlns:a16="http://schemas.microsoft.com/office/drawing/2014/main" id="{CB708E14-9385-FA63-0D4C-E86FF0E01E2D}"/>
              </a:ext>
            </a:extLst>
          </p:cNvPr>
          <p:cNvSpPr>
            <a:spLocks noGrp="1"/>
          </p:cNvSpPr>
          <p:nvPr>
            <p:ph idx="1"/>
          </p:nvPr>
        </p:nvSpPr>
        <p:spPr/>
        <p:txBody>
          <a:bodyPr>
            <a:normAutofit/>
          </a:bodyPr>
          <a:lstStyle/>
          <a:p>
            <a:pPr marL="0" indent="0">
              <a:buNone/>
            </a:pPr>
            <a:r>
              <a:rPr lang="es-MX" dirty="0">
                <a:latin typeface="Times New Roman" panose="02020603050405020304" pitchFamily="18" charset="0"/>
                <a:cs typeface="Times New Roman" panose="02020603050405020304" pitchFamily="18" charset="0"/>
              </a:rPr>
              <a:t>3.-Neoplasia intraepitelial prostática grado alto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Carcinoma intraductal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Adenocarcinoma ductal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Cribiforme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Papilar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Sólido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Carcinoma urotelial </a:t>
            </a:r>
          </a:p>
        </p:txBody>
      </p:sp>
    </p:spTree>
    <p:extLst>
      <p:ext uri="{BB962C8B-B14F-4D97-AF65-F5344CB8AC3E}">
        <p14:creationId xmlns:p14="http://schemas.microsoft.com/office/powerpoint/2010/main" val="9599367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C6C6CD-45A3-FD65-0A44-504E1A9BC2FB}"/>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Clasificación de la OMS de los tumores de próstata</a:t>
            </a:r>
            <a:endParaRPr lang="es-MX" dirty="0"/>
          </a:p>
        </p:txBody>
      </p:sp>
      <p:sp>
        <p:nvSpPr>
          <p:cNvPr id="3" name="Marcador de contenido 2">
            <a:extLst>
              <a:ext uri="{FF2B5EF4-FFF2-40B4-BE49-F238E27FC236}">
                <a16:creationId xmlns:a16="http://schemas.microsoft.com/office/drawing/2014/main" id="{60D29123-497F-9B02-2F96-85ABDA6E5F79}"/>
              </a:ext>
            </a:extLst>
          </p:cNvPr>
          <p:cNvSpPr>
            <a:spLocks noGrp="1"/>
          </p:cNvSpPr>
          <p:nvPr>
            <p:ph idx="1"/>
          </p:nvPr>
        </p:nvSpPr>
        <p:spPr/>
        <p:txBody>
          <a:bodyPr>
            <a:normAutofit lnSpcReduction="10000"/>
          </a:bodyPr>
          <a:lstStyle/>
          <a:p>
            <a:pPr marL="0" indent="0">
              <a:buNone/>
            </a:pPr>
            <a:r>
              <a:rPr lang="es-MX" dirty="0">
                <a:latin typeface="Times New Roman" panose="02020603050405020304" pitchFamily="18" charset="0"/>
                <a:cs typeface="Times New Roman" panose="02020603050405020304" pitchFamily="18" charset="0"/>
              </a:rPr>
              <a:t>4.-Neoplasias escamosas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Carcinoma adenoescamoso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Carcinoma escamoso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Carcinoma de células basales </a:t>
            </a:r>
          </a:p>
          <a:p>
            <a:pPr marL="0" indent="0">
              <a:buNone/>
            </a:pPr>
            <a:r>
              <a:rPr lang="es-MX" dirty="0">
                <a:latin typeface="Times New Roman" panose="02020603050405020304" pitchFamily="18" charset="0"/>
                <a:cs typeface="Times New Roman" panose="02020603050405020304" pitchFamily="18" charset="0"/>
              </a:rPr>
              <a:t>5.-Tumores neuroendocrinos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Adenocarcinoma con diferenciación neuroendocrina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Tumor neuroendocrino bien diferenciado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Carcinoma neuroendocrino de células pequeñas </a:t>
            </a:r>
          </a:p>
          <a:p>
            <a:pPr>
              <a:buFont typeface="Wingdings" panose="05000000000000000000" pitchFamily="2" charset="2"/>
              <a:buChar char="§"/>
            </a:pPr>
            <a:r>
              <a:rPr lang="es-MX" dirty="0">
                <a:latin typeface="Times New Roman" panose="02020603050405020304" pitchFamily="18" charset="0"/>
                <a:cs typeface="Times New Roman" panose="02020603050405020304" pitchFamily="18" charset="0"/>
              </a:rPr>
              <a:t>Carcinoma neuroendocrino de células grandes </a:t>
            </a:r>
          </a:p>
          <a:p>
            <a:pPr marL="0" indent="0">
              <a:buNone/>
            </a:pPr>
            <a:endParaRPr lang="es-MX" dirty="0"/>
          </a:p>
        </p:txBody>
      </p:sp>
    </p:spTree>
    <p:extLst>
      <p:ext uri="{BB962C8B-B14F-4D97-AF65-F5344CB8AC3E}">
        <p14:creationId xmlns:p14="http://schemas.microsoft.com/office/powerpoint/2010/main" val="3900992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0D57B7-B6C4-9EA2-CDD7-133ED579E21D}"/>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ESTADIO</a:t>
            </a:r>
            <a:r>
              <a:rPr lang="es-MX" dirty="0"/>
              <a:t> </a:t>
            </a:r>
          </a:p>
        </p:txBody>
      </p:sp>
      <p:sp>
        <p:nvSpPr>
          <p:cNvPr id="3" name="Marcador de contenido 2">
            <a:extLst>
              <a:ext uri="{FF2B5EF4-FFF2-40B4-BE49-F238E27FC236}">
                <a16:creationId xmlns:a16="http://schemas.microsoft.com/office/drawing/2014/main" id="{A96EBFD3-7A1A-B147-E5CE-92699EF043B3}"/>
              </a:ext>
            </a:extLst>
          </p:cNvPr>
          <p:cNvSpPr>
            <a:spLocks noGrp="1"/>
          </p:cNvSpPr>
          <p:nvPr>
            <p:ph idx="1"/>
          </p:nvPr>
        </p:nvSpPr>
        <p:spPr/>
        <p:txBody>
          <a:bodyPr/>
          <a:lstStyle/>
          <a:p>
            <a:pPr marL="0" indent="0">
              <a:buNone/>
            </a:pPr>
            <a:r>
              <a:rPr lang="es-MX" dirty="0">
                <a:latin typeface="Times New Roman" panose="02020603050405020304" pitchFamily="18" charset="0"/>
                <a:cs typeface="Times New Roman" panose="02020603050405020304" pitchFamily="18" charset="0"/>
              </a:rPr>
              <a:t>T1 es un cáncer no palpable que se detecta solo mediante el estudio histológico.</a:t>
            </a:r>
          </a:p>
          <a:p>
            <a:pPr marL="0" indent="0">
              <a:buNone/>
            </a:pPr>
            <a:r>
              <a:rPr lang="es-MX" dirty="0">
                <a:latin typeface="Times New Roman" panose="02020603050405020304" pitchFamily="18" charset="0"/>
                <a:cs typeface="Times New Roman" panose="02020603050405020304" pitchFamily="18" charset="0"/>
              </a:rPr>
              <a:t>T2 es un tumor limitado a la próstata </a:t>
            </a:r>
          </a:p>
          <a:p>
            <a:pPr marL="0" indent="0">
              <a:buNone/>
            </a:pPr>
            <a:r>
              <a:rPr lang="es-MX" dirty="0">
                <a:latin typeface="Times New Roman" panose="02020603050405020304" pitchFamily="18" charset="0"/>
                <a:cs typeface="Times New Roman" panose="02020603050405020304" pitchFamily="18" charset="0"/>
              </a:rPr>
              <a:t>T3 es un tumor que se extiende a través de la cápsula prostática.</a:t>
            </a:r>
          </a:p>
          <a:p>
            <a:pPr marL="0" indent="0">
              <a:buNone/>
            </a:pPr>
            <a:r>
              <a:rPr lang="es-MX" dirty="0">
                <a:latin typeface="Times New Roman" panose="02020603050405020304" pitchFamily="18" charset="0"/>
                <a:cs typeface="Times New Roman" panose="02020603050405020304" pitchFamily="18" charset="0"/>
              </a:rPr>
              <a:t>T4 infiltran las estructuras adyacentes, como el cuello vesical, el esfínter urinario externo, el recto, los músculos elevadores o la pared lateral de la pelvis</a:t>
            </a:r>
          </a:p>
        </p:txBody>
      </p:sp>
    </p:spTree>
    <p:extLst>
      <p:ext uri="{BB962C8B-B14F-4D97-AF65-F5344CB8AC3E}">
        <p14:creationId xmlns:p14="http://schemas.microsoft.com/office/powerpoint/2010/main" val="1574336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6F2723-05F5-3C10-20A2-DD1FAC898CFD}"/>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TAREA</a:t>
            </a:r>
          </a:p>
        </p:txBody>
      </p:sp>
      <p:sp>
        <p:nvSpPr>
          <p:cNvPr id="3" name="Marcador de contenido 2">
            <a:extLst>
              <a:ext uri="{FF2B5EF4-FFF2-40B4-BE49-F238E27FC236}">
                <a16:creationId xmlns:a16="http://schemas.microsoft.com/office/drawing/2014/main" id="{88D5C0B4-3EC7-34BC-26E3-60A3634BD3F7}"/>
              </a:ext>
            </a:extLst>
          </p:cNvPr>
          <p:cNvSpPr>
            <a:spLocks noGrp="1"/>
          </p:cNvSpPr>
          <p:nvPr>
            <p:ph idx="1"/>
          </p:nvPr>
        </p:nvSpPr>
        <p:spPr/>
        <p:txBody>
          <a:bodyPr/>
          <a:lstStyle/>
          <a:p>
            <a:pPr marL="0" indent="0">
              <a:buNone/>
            </a:pPr>
            <a:r>
              <a:rPr lang="es-MX" dirty="0">
                <a:latin typeface="Times New Roman" panose="02020603050405020304" pitchFamily="18" charset="0"/>
                <a:cs typeface="Times New Roman" panose="02020603050405020304" pitchFamily="18" charset="0"/>
              </a:rPr>
              <a:t>Teniendo en cuanta los criterios TNM, complete la clasificación según etapa clínica y según </a:t>
            </a:r>
            <a:r>
              <a:rPr lang="es-MX">
                <a:latin typeface="Times New Roman" panose="02020603050405020304" pitchFamily="18" charset="0"/>
                <a:cs typeface="Times New Roman" panose="02020603050405020304" pitchFamily="18" charset="0"/>
              </a:rPr>
              <a:t>el grado.</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5417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C18776-5855-183B-63C8-61F51BFA1083}"/>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TRATAMIENTO</a:t>
            </a:r>
          </a:p>
        </p:txBody>
      </p:sp>
      <p:sp>
        <p:nvSpPr>
          <p:cNvPr id="3" name="Marcador de contenido 2">
            <a:extLst>
              <a:ext uri="{FF2B5EF4-FFF2-40B4-BE49-F238E27FC236}">
                <a16:creationId xmlns:a16="http://schemas.microsoft.com/office/drawing/2014/main" id="{F29BAB11-3D16-F0D2-E5A1-4FB43748F165}"/>
              </a:ext>
            </a:extLst>
          </p:cNvPr>
          <p:cNvSpPr>
            <a:spLocks noGrp="1"/>
          </p:cNvSpPr>
          <p:nvPr>
            <p:ph idx="1"/>
          </p:nvPr>
        </p:nvSpPr>
        <p:spPr/>
        <p:txBody>
          <a:bodyPr/>
          <a:lstStyle/>
          <a:p>
            <a:pPr marL="0" indent="0">
              <a:buNone/>
            </a:pPr>
            <a:r>
              <a:rPr lang="es-MX" dirty="0">
                <a:latin typeface="Times New Roman" panose="02020603050405020304" pitchFamily="18" charset="0"/>
                <a:cs typeface="Times New Roman" panose="02020603050405020304" pitchFamily="18" charset="0"/>
              </a:rPr>
              <a:t>ETAPA I</a:t>
            </a:r>
          </a:p>
          <a:p>
            <a:pPr marL="0" indent="0">
              <a:buNone/>
            </a:pPr>
            <a:r>
              <a:rPr lang="es-MX" dirty="0">
                <a:latin typeface="Times New Roman" panose="02020603050405020304" pitchFamily="18" charset="0"/>
                <a:cs typeface="Times New Roman" panose="02020603050405020304" pitchFamily="18" charset="0"/>
              </a:rPr>
              <a:t>ETAPA II</a:t>
            </a:r>
          </a:p>
          <a:p>
            <a:pPr marL="0" indent="0">
              <a:buNone/>
            </a:pPr>
            <a:r>
              <a:rPr lang="es-MX" dirty="0">
                <a:latin typeface="Times New Roman" panose="02020603050405020304" pitchFamily="18" charset="0"/>
                <a:cs typeface="Times New Roman" panose="02020603050405020304" pitchFamily="18" charset="0"/>
              </a:rPr>
              <a:t>ETAPA III</a:t>
            </a:r>
          </a:p>
          <a:p>
            <a:pPr marL="0" indent="0">
              <a:buNone/>
            </a:pPr>
            <a:r>
              <a:rPr lang="es-MX" dirty="0">
                <a:latin typeface="Times New Roman" panose="02020603050405020304" pitchFamily="18" charset="0"/>
                <a:cs typeface="Times New Roman" panose="02020603050405020304" pitchFamily="18" charset="0"/>
              </a:rPr>
              <a:t>ETAPA IV</a:t>
            </a:r>
          </a:p>
        </p:txBody>
      </p:sp>
    </p:spTree>
    <p:extLst>
      <p:ext uri="{BB962C8B-B14F-4D97-AF65-F5344CB8AC3E}">
        <p14:creationId xmlns:p14="http://schemas.microsoft.com/office/powerpoint/2010/main" val="28660810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848A38-72F5-ACBB-D1F2-BB8C57E0D090}"/>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TAREA</a:t>
            </a:r>
          </a:p>
        </p:txBody>
      </p:sp>
      <p:sp>
        <p:nvSpPr>
          <p:cNvPr id="3" name="Marcador de contenido 2">
            <a:extLst>
              <a:ext uri="{FF2B5EF4-FFF2-40B4-BE49-F238E27FC236}">
                <a16:creationId xmlns:a16="http://schemas.microsoft.com/office/drawing/2014/main" id="{9F95E4EB-FB57-E1FC-9F06-BCF28E0ABE7A}"/>
              </a:ext>
            </a:extLst>
          </p:cNvPr>
          <p:cNvSpPr>
            <a:spLocks noGrp="1"/>
          </p:cNvSpPr>
          <p:nvPr>
            <p:ph idx="1"/>
          </p:nvPr>
        </p:nvSpPr>
        <p:spPr/>
        <p:txBody>
          <a:bodyPr/>
          <a:lstStyle/>
          <a:p>
            <a:pPr marL="0" indent="0">
              <a:buNone/>
            </a:pPr>
            <a:r>
              <a:rPr lang="es-MX" dirty="0">
                <a:latin typeface="Times New Roman" panose="02020603050405020304" pitchFamily="18" charset="0"/>
                <a:cs typeface="Times New Roman" panose="02020603050405020304" pitchFamily="18" charset="0"/>
              </a:rPr>
              <a:t>Realice una investigación sobre el cáncer de próstata hormono resistente y castración resistente, además revise las actualizaciones sobre el manejo hormonal de esta entidad.</a:t>
            </a:r>
          </a:p>
        </p:txBody>
      </p:sp>
    </p:spTree>
    <p:extLst>
      <p:ext uri="{BB962C8B-B14F-4D97-AF65-F5344CB8AC3E}">
        <p14:creationId xmlns:p14="http://schemas.microsoft.com/office/powerpoint/2010/main" val="35394544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D6A863-04BE-2EA2-C7CC-56736C6271A1}"/>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C72FC9DB-4A92-637A-C608-7CC593E54071}"/>
              </a:ext>
            </a:extLst>
          </p:cNvPr>
          <p:cNvSpPr>
            <a:spLocks noGrp="1"/>
          </p:cNvSpPr>
          <p:nvPr>
            <p:ph idx="1"/>
          </p:nvPr>
        </p:nvSpPr>
        <p:spPr/>
        <p:txBody>
          <a:bodyPr/>
          <a:lstStyle/>
          <a:p>
            <a:endParaRPr lang="es-MX" dirty="0"/>
          </a:p>
          <a:p>
            <a:pPr marL="0" indent="0">
              <a:buNone/>
            </a:pPr>
            <a:r>
              <a:rPr lang="es-MX" sz="5400" dirty="0">
                <a:latin typeface="Times New Roman" panose="02020603050405020304" pitchFamily="18" charset="0"/>
                <a:cs typeface="Times New Roman" panose="02020603050405020304" pitchFamily="18" charset="0"/>
              </a:rPr>
              <a:t>                  </a:t>
            </a:r>
          </a:p>
          <a:p>
            <a:pPr marL="0" indent="0">
              <a:buNone/>
            </a:pPr>
            <a:endParaRPr lang="es-MX" sz="5400" dirty="0">
              <a:latin typeface="Times New Roman" panose="02020603050405020304" pitchFamily="18" charset="0"/>
              <a:cs typeface="Times New Roman" panose="02020603050405020304" pitchFamily="18" charset="0"/>
            </a:endParaRPr>
          </a:p>
          <a:p>
            <a:pPr marL="0" indent="0">
              <a:buNone/>
            </a:pPr>
            <a:r>
              <a:rPr lang="es-MX" sz="5400" dirty="0">
                <a:latin typeface="Times New Roman" panose="02020603050405020304" pitchFamily="18" charset="0"/>
                <a:cs typeface="Times New Roman" panose="02020603050405020304" pitchFamily="18" charset="0"/>
              </a:rPr>
              <a:t>                                    GRACIAS</a:t>
            </a:r>
          </a:p>
        </p:txBody>
      </p:sp>
    </p:spTree>
    <p:extLst>
      <p:ext uri="{BB962C8B-B14F-4D97-AF65-F5344CB8AC3E}">
        <p14:creationId xmlns:p14="http://schemas.microsoft.com/office/powerpoint/2010/main" val="3497042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EB1EF6B-4696-695C-63B8-E40E7EF48B70}"/>
              </a:ext>
            </a:extLst>
          </p:cNvPr>
          <p:cNvSpPr>
            <a:spLocks noGrp="1"/>
          </p:cNvSpPr>
          <p:nvPr>
            <p:ph type="title"/>
          </p:nvPr>
        </p:nvSpPr>
        <p:spPr/>
        <p:txBody>
          <a:bodyPr>
            <a:normAutofit/>
          </a:bodyPr>
          <a:lstStyle/>
          <a:p>
            <a:pPr>
              <a:spcBef>
                <a:spcPts val="1000"/>
              </a:spcBef>
            </a:pPr>
            <a:r>
              <a:rPr lang="es-MX" dirty="0">
                <a:solidFill>
                  <a:srgbClr val="1D1D1D"/>
                </a:solidFill>
                <a:latin typeface="Times New Roman" panose="02020603050405020304" pitchFamily="18" charset="0"/>
                <a:ea typeface="+mn-ea"/>
                <a:cs typeface="Times New Roman" panose="02020603050405020304" pitchFamily="18" charset="0"/>
              </a:rPr>
              <a:t>¿Qué es el cáncer de próstata?</a:t>
            </a:r>
            <a:br>
              <a:rPr lang="es-MX" dirty="0">
                <a:solidFill>
                  <a:srgbClr val="1D1D1D"/>
                </a:solidFill>
                <a:latin typeface="Times New Roman" panose="02020603050405020304" pitchFamily="18" charset="0"/>
                <a:ea typeface="+mn-ea"/>
                <a:cs typeface="Times New Roman" panose="02020603050405020304" pitchFamily="18" charset="0"/>
              </a:rPr>
            </a:br>
            <a:endParaRPr lang="es-MX" dirty="0">
              <a:solidFill>
                <a:srgbClr val="1D1D1D"/>
              </a:solidFill>
              <a:latin typeface="Times New Roman" panose="02020603050405020304" pitchFamily="18" charset="0"/>
              <a:ea typeface="+mn-ea"/>
              <a:cs typeface="Times New Roman" panose="02020603050405020304" pitchFamily="18" charset="0"/>
            </a:endParaRPr>
          </a:p>
        </p:txBody>
      </p:sp>
      <p:sp>
        <p:nvSpPr>
          <p:cNvPr id="3" name="Marcador de contenido 2">
            <a:extLst>
              <a:ext uri="{FF2B5EF4-FFF2-40B4-BE49-F238E27FC236}">
                <a16:creationId xmlns:a16="http://schemas.microsoft.com/office/drawing/2014/main" id="{87B844A3-C4F3-CFCD-1285-6DB33916BCD5}"/>
              </a:ext>
            </a:extLst>
          </p:cNvPr>
          <p:cNvSpPr>
            <a:spLocks noGrp="1"/>
          </p:cNvSpPr>
          <p:nvPr>
            <p:ph idx="1"/>
          </p:nvPr>
        </p:nvSpPr>
        <p:spPr/>
        <p:txBody>
          <a:bodyPr/>
          <a:lstStyle/>
          <a:p>
            <a:pPr marL="0" indent="0">
              <a:buNone/>
            </a:pPr>
            <a:endParaRPr lang="es-MX" b="0" i="0" dirty="0">
              <a:solidFill>
                <a:srgbClr val="1D1D1D"/>
              </a:solidFill>
              <a:effectLst/>
              <a:latin typeface="Times New Roman" panose="02020603050405020304" pitchFamily="18" charset="0"/>
              <a:cs typeface="Times New Roman" panose="02020603050405020304" pitchFamily="18" charset="0"/>
            </a:endParaRPr>
          </a:p>
          <a:p>
            <a:pPr marL="0" indent="0">
              <a:buNone/>
            </a:pPr>
            <a:endParaRPr lang="es-MX" dirty="0">
              <a:solidFill>
                <a:srgbClr val="1D1D1D"/>
              </a:solidFill>
              <a:latin typeface="Times New Roman" panose="02020603050405020304" pitchFamily="18" charset="0"/>
              <a:cs typeface="Times New Roman" panose="02020603050405020304" pitchFamily="18" charset="0"/>
            </a:endParaRPr>
          </a:p>
          <a:p>
            <a:pPr marL="0" indent="0">
              <a:buNone/>
            </a:pPr>
            <a:r>
              <a:rPr lang="es-MX" b="0" i="0" dirty="0">
                <a:solidFill>
                  <a:srgbClr val="1D1D1D"/>
                </a:solidFill>
                <a:effectLst/>
                <a:latin typeface="Times New Roman" panose="02020603050405020304" pitchFamily="18" charset="0"/>
                <a:cs typeface="Times New Roman" panose="02020603050405020304" pitchFamily="18" charset="0"/>
              </a:rPr>
              <a:t>El cáncer de próstata es un tumor maligno originado en las células que forman la próstata, una glándula del aparato reproductor masculino que produce una parte del semen.</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9969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C073AB-1AB6-056F-B5D3-949F682DD9A7}"/>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CE604FA-FC44-ABE9-66CD-ABB7A8BC405C}"/>
              </a:ext>
            </a:extLst>
          </p:cNvPr>
          <p:cNvSpPr>
            <a:spLocks noGrp="1"/>
          </p:cNvSpPr>
          <p:nvPr>
            <p:ph idx="1"/>
          </p:nvPr>
        </p:nvSpPr>
        <p:spPr>
          <a:xfrm>
            <a:off x="838200" y="2014469"/>
            <a:ext cx="10515600" cy="4351338"/>
          </a:xfrm>
        </p:spPr>
        <p:txBody>
          <a:bodyPr/>
          <a:lstStyle/>
          <a:p>
            <a:pPr marL="0" indent="0">
              <a:buNone/>
            </a:pPr>
            <a:endParaRPr lang="es-MX" b="0" i="0" dirty="0">
              <a:solidFill>
                <a:srgbClr val="1D1D1D"/>
              </a:solidFill>
              <a:effectLst/>
              <a:latin typeface="open sans" panose="020B0606030504020204" pitchFamily="34" charset="0"/>
            </a:endParaRPr>
          </a:p>
          <a:p>
            <a:pPr marL="0" indent="0">
              <a:buNone/>
            </a:pPr>
            <a:endParaRPr lang="es-MX" dirty="0">
              <a:solidFill>
                <a:srgbClr val="1D1D1D"/>
              </a:solidFill>
              <a:latin typeface="open sans" panose="020B0606030504020204" pitchFamily="34" charset="0"/>
            </a:endParaRPr>
          </a:p>
          <a:p>
            <a:pPr marL="0" indent="0">
              <a:buNone/>
            </a:pPr>
            <a:r>
              <a:rPr lang="es-MX" dirty="0">
                <a:solidFill>
                  <a:srgbClr val="1D1D1D"/>
                </a:solidFill>
                <a:latin typeface="Times New Roman" panose="02020603050405020304" pitchFamily="18" charset="0"/>
                <a:cs typeface="Times New Roman" panose="02020603050405020304" pitchFamily="18" charset="0"/>
              </a:rPr>
              <a:t>La próstata, en condiciones normales, tiene el tamaño de una nuez y se localiza en la pelvis, justo debajo de la vejiga y delante del recto, rodeando la primera parte de la uretra</a:t>
            </a:r>
            <a:r>
              <a:rPr lang="es-MX" b="0" i="0" dirty="0">
                <a:solidFill>
                  <a:srgbClr val="1D1D1D"/>
                </a:solidFill>
                <a:effectLst/>
                <a:latin typeface="Times New Roman" panose="02020603050405020304" pitchFamily="18" charset="0"/>
                <a:cs typeface="Times New Roman" panose="02020603050405020304" pitchFamily="18" charset="0"/>
              </a:rPr>
              <a:t>.</a:t>
            </a:r>
            <a:endParaRPr 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502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BA6C77-0EC0-8F3E-EFBC-4DC81906A278}"/>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6F0C755E-74C8-905E-3C75-2A70E5EB5E06}"/>
              </a:ext>
            </a:extLst>
          </p:cNvPr>
          <p:cNvSpPr>
            <a:spLocks noGrp="1"/>
          </p:cNvSpPr>
          <p:nvPr>
            <p:ph idx="1"/>
          </p:nvPr>
        </p:nvSpPr>
        <p:spPr/>
        <p:txBody>
          <a:bodyPr/>
          <a:lstStyle/>
          <a:p>
            <a:pPr marL="0" indent="0">
              <a:buNone/>
            </a:pPr>
            <a:r>
              <a:rPr lang="es-MX" dirty="0">
                <a:solidFill>
                  <a:srgbClr val="1D1D1D"/>
                </a:solidFill>
                <a:latin typeface="Times New Roman" panose="02020603050405020304" pitchFamily="18" charset="0"/>
                <a:cs typeface="Times New Roman" panose="02020603050405020304" pitchFamily="18" charset="0"/>
              </a:rPr>
              <a:t>E</a:t>
            </a:r>
            <a:r>
              <a:rPr lang="es-MX" b="0" i="0" dirty="0">
                <a:solidFill>
                  <a:srgbClr val="1D1D1D"/>
                </a:solidFill>
                <a:effectLst/>
                <a:latin typeface="Times New Roman" panose="02020603050405020304" pitchFamily="18" charset="0"/>
                <a:cs typeface="Times New Roman" panose="02020603050405020304" pitchFamily="18" charset="0"/>
              </a:rPr>
              <a:t>l cáncer de próstata es el tumor más frecuente en varones  </a:t>
            </a:r>
          </a:p>
          <a:p>
            <a:pPr marL="0" indent="0">
              <a:buNone/>
            </a:pPr>
            <a:r>
              <a:rPr lang="es-MX" dirty="0">
                <a:solidFill>
                  <a:srgbClr val="1D1D1D"/>
                </a:solidFill>
                <a:latin typeface="Times New Roman" panose="02020603050405020304" pitchFamily="18" charset="0"/>
                <a:cs typeface="Times New Roman" panose="02020603050405020304" pitchFamily="18" charset="0"/>
              </a:rPr>
              <a:t>Es </a:t>
            </a:r>
            <a:r>
              <a:rPr lang="es-MX" b="0" i="0" dirty="0">
                <a:solidFill>
                  <a:srgbClr val="1D1D1D"/>
                </a:solidFill>
                <a:effectLst/>
                <a:latin typeface="Times New Roman" panose="02020603050405020304" pitchFamily="18" charset="0"/>
                <a:cs typeface="Times New Roman" panose="02020603050405020304" pitchFamily="18" charset="0"/>
              </a:rPr>
              <a:t>la tercera causa de muerte por cáncer en hombres, por detrás del </a:t>
            </a:r>
            <a:r>
              <a:rPr lang="es-MX" dirty="0">
                <a:solidFill>
                  <a:srgbClr val="1D1D1D"/>
                </a:solidFill>
                <a:latin typeface="Times New Roman" panose="02020603050405020304" pitchFamily="18" charset="0"/>
                <a:cs typeface="Times New Roman" panose="02020603050405020304" pitchFamily="18" charset="0"/>
              </a:rPr>
              <a:t>cáncer de pulmón y de colon</a:t>
            </a:r>
          </a:p>
          <a:p>
            <a:pPr marL="0" indent="0">
              <a:buNone/>
            </a:pPr>
            <a:r>
              <a:rPr lang="es-MX" dirty="0">
                <a:solidFill>
                  <a:srgbClr val="1D1D1D"/>
                </a:solidFill>
                <a:latin typeface="Times New Roman" panose="02020603050405020304" pitchFamily="18" charset="0"/>
                <a:cs typeface="Times New Roman" panose="02020603050405020304" pitchFamily="18" charset="0"/>
              </a:rPr>
              <a:t>Se estima que 1 de cada 8 hombres será diagnosticado de esta enfermedad</a:t>
            </a:r>
          </a:p>
          <a:p>
            <a:pPr marL="0" indent="0">
              <a:buNone/>
            </a:pPr>
            <a:r>
              <a:rPr lang="es-MX" dirty="0">
                <a:solidFill>
                  <a:srgbClr val="1D1D1D"/>
                </a:solidFill>
                <a:latin typeface="Times New Roman" panose="02020603050405020304" pitchFamily="18" charset="0"/>
                <a:cs typeface="Times New Roman" panose="02020603050405020304" pitchFamily="18" charset="0"/>
              </a:rPr>
              <a:t>La mayoría de los casos ocurren en varones de edad avanzada, siendo el 90% de los pacientes mayores de 65 años y la edad media de diagnóstico de 75 años.</a:t>
            </a:r>
          </a:p>
        </p:txBody>
      </p:sp>
    </p:spTree>
    <p:extLst>
      <p:ext uri="{BB962C8B-B14F-4D97-AF65-F5344CB8AC3E}">
        <p14:creationId xmlns:p14="http://schemas.microsoft.com/office/powerpoint/2010/main" val="85544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47B3F8-4508-7A3F-8055-E792F985C496}"/>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CD8FEFAF-EAAB-E37C-2DE8-5AA03FE894E9}"/>
              </a:ext>
            </a:extLst>
          </p:cNvPr>
          <p:cNvSpPr>
            <a:spLocks noGrp="1"/>
          </p:cNvSpPr>
          <p:nvPr>
            <p:ph idx="1"/>
          </p:nvPr>
        </p:nvSpPr>
        <p:spPr/>
        <p:txBody>
          <a:bodyPr>
            <a:normAutofit/>
          </a:bodyPr>
          <a:lstStyle/>
          <a:p>
            <a:pPr marL="0" indent="0">
              <a:buNone/>
            </a:pPr>
            <a:r>
              <a:rPr lang="es-MX" dirty="0">
                <a:latin typeface="Times New Roman" panose="02020603050405020304" pitchFamily="18" charset="0"/>
                <a:cs typeface="Times New Roman" panose="02020603050405020304" pitchFamily="18" charset="0"/>
              </a:rPr>
              <a:t>En Ecuador, la tasa de incidencia estandarizada por edad es de 35,7 casos por 100.000 hombres, ubicándose en una posición intermedia en comparación con otros países</a:t>
            </a:r>
          </a:p>
          <a:p>
            <a:pPr marL="0" indent="0">
              <a:buNone/>
            </a:pPr>
            <a:r>
              <a:rPr lang="es-MX" dirty="0">
                <a:latin typeface="Times New Roman" panose="02020603050405020304" pitchFamily="18" charset="0"/>
                <a:cs typeface="Times New Roman" panose="02020603050405020304" pitchFamily="18" charset="0"/>
              </a:rPr>
              <a:t>En cuanto a la mortalidad, la tasa ajustada por edad en la población masculina ecuatoriana es de 18,3 por 100.000 habitantes</a:t>
            </a:r>
          </a:p>
          <a:p>
            <a:pPr marL="0" indent="0">
              <a:buNone/>
            </a:pPr>
            <a:r>
              <a:rPr lang="es-MX" dirty="0">
                <a:latin typeface="Times New Roman" panose="02020603050405020304" pitchFamily="18" charset="0"/>
                <a:cs typeface="Times New Roman" panose="02020603050405020304" pitchFamily="18" charset="0"/>
              </a:rPr>
              <a:t>Es importante destacar que, aunque el cáncer de próstata es el de mayor incidencia y mortalidad en hombres ecuatorianos, la detección temprana y el tratamiento adecuado pueden mejorar significativamente el pronóstico y la calidad de vida de los pacientes.</a:t>
            </a:r>
          </a:p>
        </p:txBody>
      </p:sp>
    </p:spTree>
    <p:extLst>
      <p:ext uri="{BB962C8B-B14F-4D97-AF65-F5344CB8AC3E}">
        <p14:creationId xmlns:p14="http://schemas.microsoft.com/office/powerpoint/2010/main" val="93451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484D66-ECBF-5D76-E3C3-1B885756AFC1}"/>
              </a:ext>
            </a:extLst>
          </p:cNvPr>
          <p:cNvSpPr>
            <a:spLocks noGrp="1"/>
          </p:cNvSpPr>
          <p:nvPr>
            <p:ph type="title"/>
          </p:nvPr>
        </p:nvSpPr>
        <p:spPr/>
        <p:txBody>
          <a:bodyPr>
            <a:normAutofit/>
          </a:bodyPr>
          <a:lstStyle/>
          <a:p>
            <a:pPr>
              <a:spcBef>
                <a:spcPts val="1000"/>
              </a:spcBef>
            </a:pPr>
            <a:r>
              <a:rPr lang="es-MX" sz="5400" dirty="0">
                <a:latin typeface="Times New Roman" panose="02020603050405020304" pitchFamily="18" charset="0"/>
                <a:ea typeface="+mn-ea"/>
                <a:cs typeface="Times New Roman" panose="02020603050405020304" pitchFamily="18" charset="0"/>
              </a:rPr>
              <a:t>Factores de Riesgo</a:t>
            </a:r>
          </a:p>
        </p:txBody>
      </p:sp>
      <p:sp>
        <p:nvSpPr>
          <p:cNvPr id="3" name="Marcador de contenido 2">
            <a:extLst>
              <a:ext uri="{FF2B5EF4-FFF2-40B4-BE49-F238E27FC236}">
                <a16:creationId xmlns:a16="http://schemas.microsoft.com/office/drawing/2014/main" id="{0F7A30E9-5F1F-A7FE-6CEE-5C9CF53BDA01}"/>
              </a:ext>
            </a:extLst>
          </p:cNvPr>
          <p:cNvSpPr>
            <a:spLocks noGrp="1"/>
          </p:cNvSpPr>
          <p:nvPr>
            <p:ph idx="1"/>
          </p:nvPr>
        </p:nvSpPr>
        <p:spPr/>
        <p:txBody>
          <a:bodyPr/>
          <a:lstStyle/>
          <a:p>
            <a:endParaRPr lang="es-MX" sz="5400" dirty="0">
              <a:latin typeface="Times New Roman" panose="02020603050405020304" pitchFamily="18" charset="0"/>
              <a:cs typeface="Times New Roman" panose="02020603050405020304" pitchFamily="18" charset="0"/>
            </a:endParaRPr>
          </a:p>
          <a:p>
            <a:endParaRPr lang="es-MX" dirty="0"/>
          </a:p>
          <a:p>
            <a:pPr marL="0" indent="0">
              <a:buNone/>
            </a:pPr>
            <a:r>
              <a:rPr lang="es-MX" dirty="0">
                <a:latin typeface="Times New Roman" panose="02020603050405020304" pitchFamily="18" charset="0"/>
                <a:cs typeface="Times New Roman" panose="02020603050405020304" pitchFamily="18" charset="0"/>
              </a:rPr>
              <a:t>Factores no modificables: edad avanzada, antecedentes familiares, genética (mutaciones BRCA1/BRCA2), geografía. </a:t>
            </a:r>
          </a:p>
          <a:p>
            <a:pPr marL="0" indent="0">
              <a:buNone/>
            </a:pPr>
            <a:r>
              <a:rPr lang="es-MX" dirty="0">
                <a:latin typeface="Times New Roman" panose="02020603050405020304" pitchFamily="18" charset="0"/>
                <a:cs typeface="Times New Roman" panose="02020603050405020304" pitchFamily="18" charset="0"/>
              </a:rPr>
              <a:t>Factores modificables: dieta, obesidad, sedentarismo, toxinas, inflamaciones crónicas de la próstata, ITS. </a:t>
            </a:r>
          </a:p>
          <a:p>
            <a:pPr marL="0" indent="0">
              <a:buNone/>
            </a:pPr>
            <a:endParaRPr lang="es-MX" dirty="0"/>
          </a:p>
        </p:txBody>
      </p:sp>
    </p:spTree>
    <p:extLst>
      <p:ext uri="{BB962C8B-B14F-4D97-AF65-F5344CB8AC3E}">
        <p14:creationId xmlns:p14="http://schemas.microsoft.com/office/powerpoint/2010/main" val="1956414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dirty="0" err="1">
                <a:latin typeface="Times New Roman" panose="02020603050405020304" pitchFamily="18" charset="0"/>
                <a:cs typeface="Times New Roman" panose="02020603050405020304" pitchFamily="18" charset="0"/>
              </a:rPr>
              <a:t>Síntomas</a:t>
            </a:r>
            <a:r>
              <a:rPr dirty="0">
                <a:latin typeface="Times New Roman" panose="02020603050405020304" pitchFamily="18" charset="0"/>
                <a:cs typeface="Times New Roman" panose="02020603050405020304" pitchFamily="18" charset="0"/>
              </a:rPr>
              <a:t> y </a:t>
            </a:r>
            <a:r>
              <a:rPr dirty="0" err="1">
                <a:latin typeface="Times New Roman" panose="02020603050405020304" pitchFamily="18" charset="0"/>
                <a:cs typeface="Times New Roman" panose="02020603050405020304" pitchFamily="18" charset="0"/>
              </a:rPr>
              <a:t>Diagnóstico</a:t>
            </a:r>
            <a:endParaRPr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dirty="0" err="1">
                <a:latin typeface="Times New Roman" panose="02020603050405020304" pitchFamily="18" charset="0"/>
                <a:cs typeface="Times New Roman" panose="02020603050405020304" pitchFamily="18" charset="0"/>
              </a:rPr>
              <a:t>Síntomas</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iniciales</a:t>
            </a:r>
            <a:r>
              <a:rPr dirty="0">
                <a:latin typeface="Times New Roman" panose="02020603050405020304" pitchFamily="18" charset="0"/>
                <a:cs typeface="Times New Roman" panose="02020603050405020304" pitchFamily="18" charset="0"/>
              </a:rPr>
              <a:t>: </a:t>
            </a:r>
            <a:endParaRPr 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D</a:t>
            </a:r>
            <a:r>
              <a:rPr dirty="0" err="1">
                <a:latin typeface="Times New Roman" panose="02020603050405020304" pitchFamily="18" charset="0"/>
                <a:cs typeface="Times New Roman" panose="02020603050405020304" pitchFamily="18" charset="0"/>
              </a:rPr>
              <a:t>ificultad</a:t>
            </a:r>
            <a:r>
              <a:rPr dirty="0">
                <a:latin typeface="Times New Roman" panose="02020603050405020304" pitchFamily="18" charset="0"/>
                <a:cs typeface="Times New Roman" panose="02020603050405020304" pitchFamily="18" charset="0"/>
              </a:rPr>
              <a:t> para </a:t>
            </a:r>
            <a:r>
              <a:rPr dirty="0" err="1">
                <a:latin typeface="Times New Roman" panose="02020603050405020304" pitchFamily="18" charset="0"/>
                <a:cs typeface="Times New Roman" panose="02020603050405020304" pitchFamily="18" charset="0"/>
              </a:rPr>
              <a:t>orinar</a:t>
            </a:r>
            <a:r>
              <a:rPr dirty="0">
                <a:latin typeface="Times New Roman" panose="02020603050405020304" pitchFamily="18" charset="0"/>
                <a:cs typeface="Times New Roman" panose="02020603050405020304" pitchFamily="18" charset="0"/>
              </a:rPr>
              <a:t> </a:t>
            </a:r>
            <a:endParaRPr 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F</a:t>
            </a:r>
            <a:r>
              <a:rPr dirty="0" err="1">
                <a:latin typeface="Times New Roman" panose="02020603050405020304" pitchFamily="18" charset="0"/>
                <a:cs typeface="Times New Roman" panose="02020603050405020304" pitchFamily="18" charset="0"/>
              </a:rPr>
              <a:t>lujo</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débil</a:t>
            </a:r>
            <a:r>
              <a:rPr dirty="0">
                <a:latin typeface="Times New Roman" panose="02020603050405020304" pitchFamily="18" charset="0"/>
                <a:cs typeface="Times New Roman" panose="02020603050405020304" pitchFamily="18" charset="0"/>
              </a:rPr>
              <a:t> </a:t>
            </a:r>
            <a:endParaRPr 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D</a:t>
            </a:r>
            <a:r>
              <a:rPr dirty="0" err="1">
                <a:latin typeface="Times New Roman" panose="02020603050405020304" pitchFamily="18" charset="0"/>
                <a:cs typeface="Times New Roman" panose="02020603050405020304" pitchFamily="18" charset="0"/>
              </a:rPr>
              <a:t>olor</a:t>
            </a:r>
            <a:r>
              <a:rPr dirty="0">
                <a:latin typeface="Times New Roman" panose="02020603050405020304" pitchFamily="18" charset="0"/>
                <a:cs typeface="Times New Roman" panose="02020603050405020304" pitchFamily="18" charset="0"/>
              </a:rPr>
              <a:t> </a:t>
            </a:r>
            <a:r>
              <a:rPr dirty="0" err="1">
                <a:latin typeface="Times New Roman" panose="02020603050405020304" pitchFamily="18" charset="0"/>
                <a:cs typeface="Times New Roman" panose="02020603050405020304" pitchFamily="18" charset="0"/>
              </a:rPr>
              <a:t>pélvico</a:t>
            </a:r>
            <a:endParaRPr 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Chorro urinario dividido</a:t>
            </a:r>
          </a:p>
          <a:p>
            <a:pPr marL="0" indent="0">
              <a:buNone/>
            </a:pPr>
            <a:r>
              <a:rPr lang="es-MX" dirty="0">
                <a:latin typeface="Times New Roman" panose="02020603050405020304" pitchFamily="18" charset="0"/>
                <a:cs typeface="Times New Roman" panose="02020603050405020304" pitchFamily="18" charset="0"/>
              </a:rPr>
              <a:t>Micción frecuente</a:t>
            </a:r>
          </a:p>
          <a:p>
            <a:pPr marL="0" indent="0">
              <a:buNone/>
            </a:pPr>
            <a:r>
              <a:rPr lang="es-MX" dirty="0">
                <a:latin typeface="Times New Roman" panose="02020603050405020304" pitchFamily="18" charset="0"/>
                <a:cs typeface="Times New Roman" panose="02020603050405020304" pitchFamily="18" charset="0"/>
              </a:rPr>
              <a:t>Síntomas relacionados con la enfermedad localmente diseminada o a distancia </a:t>
            </a:r>
            <a:endParaRPr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72FADC-181D-95E2-1C12-B5694FBB8FB1}"/>
              </a:ext>
            </a:extLst>
          </p:cNvPr>
          <p:cNvSpPr>
            <a:spLocks noGrp="1"/>
          </p:cNvSpPr>
          <p:nvPr>
            <p:ph type="title"/>
          </p:nvPr>
        </p:nvSpPr>
        <p:spPr/>
        <p:txBody>
          <a:bodyPr/>
          <a:lstStyle/>
          <a:p>
            <a:r>
              <a:rPr lang="es-MX" dirty="0">
                <a:latin typeface="Times New Roman" panose="02020603050405020304" pitchFamily="18" charset="0"/>
                <a:cs typeface="Times New Roman" panose="02020603050405020304" pitchFamily="18" charset="0"/>
              </a:rPr>
              <a:t>Historia Natural de la Enfermedad</a:t>
            </a:r>
          </a:p>
        </p:txBody>
      </p:sp>
      <p:sp>
        <p:nvSpPr>
          <p:cNvPr id="5" name="Rectangle 2">
            <a:extLst>
              <a:ext uri="{FF2B5EF4-FFF2-40B4-BE49-F238E27FC236}">
                <a16:creationId xmlns:a16="http://schemas.microsoft.com/office/drawing/2014/main" id="{3E02EFBA-4496-235D-907F-FD38494FF31F}"/>
              </a:ext>
            </a:extLst>
          </p:cNvPr>
          <p:cNvSpPr>
            <a:spLocks noGrp="1" noChangeArrowheads="1"/>
          </p:cNvSpPr>
          <p:nvPr>
            <p:ph idx="1"/>
          </p:nvPr>
        </p:nvSpPr>
        <p:spPr bwMode="auto">
          <a:xfrm>
            <a:off x="838200" y="2431635"/>
            <a:ext cx="11104322"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s-MX" altLang="es-MX"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1. Mutaciones Genéticas:</a:t>
            </a:r>
            <a:endPar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El cáncer de próstata comienza cuando las células de la próstata experimentan mutaciones en su</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ADN, lo que altera los genes responsables del control del crecimiento celular.</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Las mutaciones en los genes </a:t>
            </a:r>
            <a:r>
              <a:rPr kumimoji="0" lang="es-MX" altLang="es-MX"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BRCA1, BRCA2, PTEN</a:t>
            </a:r>
            <a:r>
              <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y </a:t>
            </a:r>
            <a:r>
              <a:rPr kumimoji="0" lang="es-MX" altLang="es-MX"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TP53</a:t>
            </a:r>
            <a:r>
              <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son comunes en algunos casos.</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Desregulación Hormonal:</a:t>
            </a:r>
            <a:endPar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La testosterona y la dihidrotestosterona juegan un papel clave al estimular el crecimiento celular </a:t>
            </a:r>
          </a:p>
          <a:p>
            <a:pPr marL="0" marR="0" lvl="0" indent="0" algn="l" defTabSz="914400" rtl="0" eaLnBrk="0" fontAlgn="base" latinLnBrk="0" hangingPunct="0">
              <a:lnSpc>
                <a:spcPct val="100000"/>
              </a:lnSpc>
              <a:spcBef>
                <a:spcPct val="0"/>
              </a:spcBef>
              <a:spcAft>
                <a:spcPct val="0"/>
              </a:spcAft>
              <a:buClrTx/>
              <a:buSzTx/>
              <a:buNone/>
              <a:tabLst/>
            </a:pPr>
            <a:r>
              <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en la próstata.</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Alteraciones en la vía de señalización de los receptores de andrógenos pueden desencadenar proliferación</a:t>
            </a:r>
          </a:p>
          <a:p>
            <a:pPr marL="0" marR="0" lvl="0" indent="0" algn="l" defTabSz="914400" rtl="0" eaLnBrk="0" fontAlgn="base" latinLnBrk="0" hangingPunct="0">
              <a:lnSpc>
                <a:spcPct val="100000"/>
              </a:lnSpc>
              <a:spcBef>
                <a:spcPct val="0"/>
              </a:spcBef>
              <a:spcAft>
                <a:spcPct val="0"/>
              </a:spcAft>
              <a:buClrTx/>
              <a:buSzTx/>
              <a:buNone/>
              <a:tabLst/>
            </a:pPr>
            <a:r>
              <a:rPr kumimoji="0" lang="es-MX" altLang="es-MX"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descontrolada.</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altLang="es-MX"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586887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162</TotalTime>
  <Words>1358</Words>
  <Application>Microsoft Office PowerPoint</Application>
  <PresentationFormat>Panorámica</PresentationFormat>
  <Paragraphs>143</Paragraphs>
  <Slides>27</Slides>
  <Notes>0</Notes>
  <HiddenSlides>0</HiddenSlides>
  <MMClips>0</MMClips>
  <ScaleCrop>false</ScaleCrop>
  <HeadingPairs>
    <vt:vector size="6" baseType="variant">
      <vt:variant>
        <vt:lpstr>Fuentes usadas</vt:lpstr>
      </vt:variant>
      <vt:variant>
        <vt:i4>7</vt:i4>
      </vt:variant>
      <vt:variant>
        <vt:lpstr>Tema</vt:lpstr>
      </vt:variant>
      <vt:variant>
        <vt:i4>2</vt:i4>
      </vt:variant>
      <vt:variant>
        <vt:lpstr>Títulos de diapositiva</vt:lpstr>
      </vt:variant>
      <vt:variant>
        <vt:i4>27</vt:i4>
      </vt:variant>
    </vt:vector>
  </HeadingPairs>
  <TitlesOfParts>
    <vt:vector size="36" baseType="lpstr">
      <vt:lpstr>Aptos</vt:lpstr>
      <vt:lpstr>Aptos Display</vt:lpstr>
      <vt:lpstr>Arial</vt:lpstr>
      <vt:lpstr>Calibri</vt:lpstr>
      <vt:lpstr>open sans</vt:lpstr>
      <vt:lpstr>Times New Roman</vt:lpstr>
      <vt:lpstr>Wingdings</vt:lpstr>
      <vt:lpstr>Tema de Office</vt:lpstr>
      <vt:lpstr>Office Theme</vt:lpstr>
      <vt:lpstr>CÁNCER DE PRÓSTATA </vt:lpstr>
      <vt:lpstr>Presentación de PowerPoint</vt:lpstr>
      <vt:lpstr>¿Qué es el cáncer de próstata? </vt:lpstr>
      <vt:lpstr>Presentación de PowerPoint</vt:lpstr>
      <vt:lpstr>Presentación de PowerPoint</vt:lpstr>
      <vt:lpstr>Presentación de PowerPoint</vt:lpstr>
      <vt:lpstr>Factores de Riesgo</vt:lpstr>
      <vt:lpstr>Síntomas y Diagnóstico</vt:lpstr>
      <vt:lpstr>Historia Natural de la Enfermedad</vt:lpstr>
      <vt:lpstr>Historia Natural de la Enfermedad</vt:lpstr>
      <vt:lpstr>Historia Natural de la Enfermedad</vt:lpstr>
      <vt:lpstr>Historia Natural de la Enfermedad</vt:lpstr>
      <vt:lpstr>Historia Natural de la Enfermedad</vt:lpstr>
      <vt:lpstr>Factores Contribuyentes al Desarrollo Tumoral</vt:lpstr>
      <vt:lpstr>DIAGNÓSTICO </vt:lpstr>
      <vt:lpstr>Diagnóstico</vt:lpstr>
      <vt:lpstr>Diagnóstico</vt:lpstr>
      <vt:lpstr>Diagnóstico</vt:lpstr>
      <vt:lpstr>Diagnóstico</vt:lpstr>
      <vt:lpstr>Clasificación de la OMS de los tumores de próstata  </vt:lpstr>
      <vt:lpstr>Clasificación de la OMS de los tumores de próstata</vt:lpstr>
      <vt:lpstr>Clasificación de la OMS de los tumores de próstata</vt:lpstr>
      <vt:lpstr>ESTADIO </vt:lpstr>
      <vt:lpstr>TAREA</vt:lpstr>
      <vt:lpstr>TRATAMIENTO</vt:lpstr>
      <vt:lpstr>TAREA</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Odette Odette Martinez Batista</dc:creator>
  <cp:lastModifiedBy>Odette Odette Martinez Batista</cp:lastModifiedBy>
  <cp:revision>5</cp:revision>
  <dcterms:created xsi:type="dcterms:W3CDTF">2024-11-18T01:36:40Z</dcterms:created>
  <dcterms:modified xsi:type="dcterms:W3CDTF">2024-11-25T21:47:30Z</dcterms:modified>
</cp:coreProperties>
</file>