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4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28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75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856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14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9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1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1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1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8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6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0FC6-8B9D-492F-B21F-794DC543D35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EE587C-E987-4913-BB81-1E302FD9A3F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2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4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Universidad Nacional de Chimborazo </a:t>
            </a:r>
            <a:br>
              <a:rPr lang="es-ES" dirty="0" smtClean="0"/>
            </a:br>
            <a:r>
              <a:rPr lang="es-ES" dirty="0" smtClean="0"/>
              <a:t>Matemáticas Nivelación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870518"/>
            <a:ext cx="9144000" cy="1655762"/>
          </a:xfrm>
        </p:spPr>
        <p:txBody>
          <a:bodyPr/>
          <a:lstStyle/>
          <a:p>
            <a:r>
              <a:rPr lang="es-ES" dirty="0" smtClean="0"/>
              <a:t>Unidad 1</a:t>
            </a:r>
          </a:p>
          <a:p>
            <a:r>
              <a:rPr lang="es-ES" dirty="0" smtClean="0"/>
              <a:t>Lógica matemática </a:t>
            </a:r>
          </a:p>
          <a:p>
            <a:r>
              <a:rPr lang="es-ES" dirty="0" smtClean="0"/>
              <a:t>Ing. Felipe Cabezas </a:t>
            </a:r>
            <a:endParaRPr lang="en-US" dirty="0"/>
          </a:p>
        </p:txBody>
      </p:sp>
      <p:pic>
        <p:nvPicPr>
          <p:cNvPr id="1026" name="Picture 2" descr="¿Qué es la inteligencia lógico-matemática y cómo puedes mejorarla?, El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322" y="4526280"/>
            <a:ext cx="3201355" cy="213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103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EJERCICIOS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75063" y="809897"/>
            <a:ext cx="106767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Deber 1:</a:t>
            </a:r>
          </a:p>
          <a:p>
            <a:endParaRPr lang="es-ES" dirty="0" smtClean="0"/>
          </a:p>
          <a:p>
            <a:r>
              <a:rPr lang="es-ES" dirty="0" smtClean="0"/>
              <a:t>Realizar 2 tablas de verdad de: negación, conjunción, disyunción, bidisyunción, condicional, bicondicional, conjunción negativa.</a:t>
            </a:r>
          </a:p>
          <a:p>
            <a:r>
              <a:rPr lang="es-ES" dirty="0" smtClean="0"/>
              <a:t> </a:t>
            </a:r>
          </a:p>
          <a:p>
            <a:r>
              <a:rPr lang="es-ES" b="1" dirty="0" smtClean="0"/>
              <a:t>Consulta 1:</a:t>
            </a:r>
          </a:p>
          <a:p>
            <a:endParaRPr lang="es-ES" dirty="0" smtClean="0"/>
          </a:p>
          <a:p>
            <a:r>
              <a:rPr lang="es-ES" dirty="0" smtClean="0"/>
              <a:t>Investigar acerca de las leyes de algebra de las proposiciones y un ejemplo de cada ley.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7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Conjuntos 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592183" y="1690688"/>
            <a:ext cx="111818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DEFINICION</a:t>
            </a:r>
          </a:p>
          <a:p>
            <a:r>
              <a:rPr lang="es-ES" dirty="0" smtClean="0"/>
              <a:t>Conjunto </a:t>
            </a:r>
            <a:r>
              <a:rPr lang="es-ES" dirty="0"/>
              <a:t>es una colección de objetos que están bien definidos de tal manera que se pueda decir sí cualquier objeto dado esta o no en la colección. Con frecuencia se usan letras mayúsculas como A, B, C, para representar conjuntos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 A </a:t>
            </a:r>
            <a:r>
              <a:rPr lang="es-ES" dirty="0"/>
              <a:t>= ( 1,3, 5, 7) B = (2,4, 6 </a:t>
            </a:r>
            <a:r>
              <a:rPr lang="es-ES" dirty="0" smtClean="0"/>
              <a:t>}</a:t>
            </a:r>
          </a:p>
          <a:p>
            <a:r>
              <a:rPr lang="es-ES" dirty="0" smtClean="0"/>
              <a:t>Cada </a:t>
            </a:r>
            <a:r>
              <a:rPr lang="es-ES" dirty="0"/>
              <a:t>objeto en un conjunto, se denomina elemento o miembro de un conjunto. Simbólicamente:1 € A significa " 1 es un elemento del conjunto A "2 € A significa "2 no es elemento del conjunto A </a:t>
            </a:r>
            <a:r>
              <a:rPr lang="es-ES" dirty="0" smtClean="0"/>
              <a:t>“</a:t>
            </a:r>
          </a:p>
          <a:p>
            <a:r>
              <a:rPr lang="es-ES" b="1" dirty="0" smtClean="0"/>
              <a:t>NOTACION</a:t>
            </a:r>
          </a:p>
          <a:p>
            <a:r>
              <a:rPr lang="es-ES" dirty="0" smtClean="0"/>
              <a:t>Un </a:t>
            </a:r>
            <a:r>
              <a:rPr lang="es-ES" dirty="0"/>
              <a:t>conjunto se puede notar de dos formas: por extensión y por comprensión</a:t>
            </a:r>
            <a:r>
              <a:rPr lang="es-ES" dirty="0" smtClean="0"/>
              <a:t>. Un </a:t>
            </a:r>
            <a:r>
              <a:rPr lang="es-ES" dirty="0"/>
              <a:t>conjunto se define por extensión o tabulación si en el se indican todos y cada uno de los elementos que forman el conjunto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 A </a:t>
            </a:r>
            <a:r>
              <a:rPr lang="es-ES" dirty="0"/>
              <a:t>= {a, e, c, r, t )Se lee, el conjunto A está formado por las letras a, e, c, r, t</a:t>
            </a:r>
            <a:r>
              <a:rPr lang="es-ES" dirty="0" smtClean="0"/>
              <a:t>.</a:t>
            </a:r>
          </a:p>
          <a:p>
            <a:r>
              <a:rPr lang="es-ES" dirty="0" smtClean="0"/>
              <a:t>Un </a:t>
            </a:r>
            <a:r>
              <a:rPr lang="es-ES" dirty="0"/>
              <a:t>conjunto se define por comprensión si en él constan la o las propiedades que deben cumplir los objetos para ser elementos del conjunto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 A </a:t>
            </a:r>
            <a:r>
              <a:rPr lang="es-ES" dirty="0"/>
              <a:t>= [X/X son letras de la palabra matemáticas }Un elemento forma parte de un conjunto si y solo si al remplazar, dicho elemento en la función proporcional convierte esta en una proposición verdadera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 B </a:t>
            </a:r>
            <a:r>
              <a:rPr lang="es-ES" dirty="0"/>
              <a:t>= (Xe R/X+ /X + 3X+2=0}</a:t>
            </a:r>
            <a:endParaRPr lang="en-US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3561806" y="3143794"/>
            <a:ext cx="156754" cy="2002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22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5" y="1090301"/>
            <a:ext cx="10458995" cy="445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71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4765" y="801189"/>
            <a:ext cx="110685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CONJUNTO FINITO E </a:t>
            </a:r>
            <a:r>
              <a:rPr lang="es-ES" b="1" dirty="0" smtClean="0"/>
              <a:t>INFINITO</a:t>
            </a:r>
          </a:p>
          <a:p>
            <a:r>
              <a:rPr lang="es-ES" dirty="0" smtClean="0"/>
              <a:t>Es </a:t>
            </a:r>
            <a:r>
              <a:rPr lang="es-ES" dirty="0"/>
              <a:t>aquel cuyo número de elementos esta determinado, es decir se puede contar hasta él ultimo elemento por cualquier método en caso contrario el conjunto será infinito. </a:t>
            </a:r>
            <a:endParaRPr lang="es-ES" dirty="0" smtClean="0"/>
          </a:p>
          <a:p>
            <a:r>
              <a:rPr lang="es-ES" dirty="0" smtClean="0"/>
              <a:t>Ejemplo: </a:t>
            </a:r>
          </a:p>
          <a:p>
            <a:r>
              <a:rPr lang="es-ES" dirty="0" smtClean="0"/>
              <a:t>A </a:t>
            </a:r>
            <a:r>
              <a:rPr lang="es-ES" dirty="0"/>
              <a:t>= ( 1,3,5, 7, 11 </a:t>
            </a:r>
            <a:r>
              <a:rPr lang="es-ES" dirty="0" smtClean="0"/>
              <a:t>)</a:t>
            </a:r>
          </a:p>
          <a:p>
            <a:r>
              <a:rPr lang="es-ES" dirty="0" smtClean="0"/>
              <a:t>B </a:t>
            </a:r>
            <a:r>
              <a:rPr lang="es-ES" dirty="0"/>
              <a:t>= (X/X sea un numero impar y menor que 1001 </a:t>
            </a:r>
            <a:r>
              <a:rPr lang="es-ES" dirty="0" smtClean="0"/>
              <a:t>)</a:t>
            </a:r>
          </a:p>
          <a:p>
            <a:r>
              <a:rPr lang="es-ES" dirty="0" smtClean="0"/>
              <a:t>C </a:t>
            </a:r>
            <a:r>
              <a:rPr lang="es-ES" dirty="0"/>
              <a:t>= {X/X sea las estrellas </a:t>
            </a:r>
            <a:r>
              <a:rPr lang="es-ES" dirty="0" smtClean="0"/>
              <a:t>)</a:t>
            </a:r>
          </a:p>
          <a:p>
            <a:r>
              <a:rPr lang="es-ES" dirty="0" smtClean="0"/>
              <a:t>D </a:t>
            </a:r>
            <a:r>
              <a:rPr lang="es-ES" dirty="0"/>
              <a:t>= (..., -4, -3, -2, - 1, 0, 1, 2, 3, 4,... </a:t>
            </a:r>
            <a:r>
              <a:rPr lang="es-ES" dirty="0" smtClean="0"/>
              <a:t>)</a:t>
            </a:r>
          </a:p>
          <a:p>
            <a:r>
              <a:rPr lang="es-ES" b="1" dirty="0" smtClean="0"/>
              <a:t>CONJUNTO VACIO</a:t>
            </a:r>
          </a:p>
          <a:p>
            <a:r>
              <a:rPr lang="es-ES" dirty="0" smtClean="0"/>
              <a:t>Un </a:t>
            </a:r>
            <a:r>
              <a:rPr lang="es-ES" dirty="0"/>
              <a:t>conjunto sin ningún elemento, se denomina conjunto vacío o nulo. Se denota por </a:t>
            </a:r>
            <a:r>
              <a:rPr lang="es-ES" dirty="0" smtClean="0"/>
              <a:t>Ø= ().</a:t>
            </a:r>
          </a:p>
          <a:p>
            <a:r>
              <a:rPr lang="es-ES" dirty="0" smtClean="0"/>
              <a:t>Ejemplo:</a:t>
            </a:r>
          </a:p>
          <a:p>
            <a:r>
              <a:rPr lang="es-ES" dirty="0" smtClean="0"/>
              <a:t>A </a:t>
            </a:r>
            <a:r>
              <a:rPr lang="es-ES" dirty="0"/>
              <a:t>= [X€ R/X+ 4=X+1 </a:t>
            </a:r>
            <a:r>
              <a:rPr lang="es-ES" dirty="0" smtClean="0"/>
              <a:t>}</a:t>
            </a:r>
          </a:p>
          <a:p>
            <a:r>
              <a:rPr lang="es-ES" dirty="0" smtClean="0"/>
              <a:t>B </a:t>
            </a:r>
            <a:r>
              <a:rPr lang="es-ES" dirty="0"/>
              <a:t>= ( Xe R/X'+1&lt;0</a:t>
            </a:r>
            <a:r>
              <a:rPr lang="es-ES" dirty="0" smtClean="0"/>
              <a:t>}</a:t>
            </a:r>
          </a:p>
          <a:p>
            <a:r>
              <a:rPr lang="es-ES" dirty="0" smtClean="0"/>
              <a:t>C </a:t>
            </a:r>
            <a:r>
              <a:rPr lang="es-ES" dirty="0"/>
              <a:t>= (X / X sean hombres de 5m de estatura </a:t>
            </a:r>
            <a:r>
              <a:rPr lang="es-ES" dirty="0" smtClean="0"/>
              <a:t>}</a:t>
            </a:r>
          </a:p>
          <a:p>
            <a:r>
              <a:rPr lang="es-ES" b="1" dirty="0" smtClean="0"/>
              <a:t>CONJUNTO UNIVERSO</a:t>
            </a:r>
          </a:p>
          <a:p>
            <a:r>
              <a:rPr lang="es-ES" dirty="0" smtClean="0"/>
              <a:t>Es </a:t>
            </a:r>
            <a:r>
              <a:rPr lang="es-ES" dirty="0"/>
              <a:t>el conjunto formado de todos los elementos de los conjuntos que estemos considerando, se representa por </a:t>
            </a:r>
            <a:r>
              <a:rPr lang="es-ES" b="1" dirty="0"/>
              <a:t>U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</a:t>
            </a:r>
          </a:p>
          <a:p>
            <a:r>
              <a:rPr lang="es-ES" dirty="0" smtClean="0"/>
              <a:t>A </a:t>
            </a:r>
            <a:r>
              <a:rPr lang="es-ES" dirty="0"/>
              <a:t>= (</a:t>
            </a:r>
            <a:r>
              <a:rPr lang="es-ES" dirty="0" err="1"/>
              <a:t>XeZ</a:t>
            </a:r>
            <a:r>
              <a:rPr lang="es-ES" dirty="0"/>
              <a:t> /-5≤X ≤-1) el conjunto universo es :U = ( -5, -4, -3, -2, -1) 0 U = (XEZ )Sean los conjuntos: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5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4765" y="1053737"/>
            <a:ext cx="111295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SUBCONJUNTO</a:t>
            </a:r>
          </a:p>
          <a:p>
            <a:r>
              <a:rPr lang="es-ES" dirty="0" smtClean="0"/>
              <a:t>Sean </a:t>
            </a:r>
            <a:r>
              <a:rPr lang="es-ES" dirty="0"/>
              <a:t>A y B dos conjuntos no vacíos. A es subconjunto de B si sólo si, cada elemento de A pertenece también a B</a:t>
            </a:r>
            <a:r>
              <a:rPr lang="es-ES" dirty="0" smtClean="0"/>
              <a:t>. Simbólicamente </a:t>
            </a:r>
            <a:r>
              <a:rPr lang="es-ES" dirty="0"/>
              <a:t>Ac B sí </a:t>
            </a:r>
            <a:r>
              <a:rPr lang="es-ES" dirty="0" smtClean="0"/>
              <a:t>V x </a:t>
            </a:r>
            <a:r>
              <a:rPr lang="es-ES" dirty="0"/>
              <a:t>E U, Xe </a:t>
            </a:r>
            <a:r>
              <a:rPr lang="es-ES" dirty="0" err="1"/>
              <a:t>A→XeB</a:t>
            </a:r>
            <a:r>
              <a:rPr lang="es-ES" dirty="0"/>
              <a:t> 0 ACB→(</a:t>
            </a:r>
            <a:r>
              <a:rPr lang="es-ES" dirty="0" err="1"/>
              <a:t>VxE</a:t>
            </a:r>
            <a:r>
              <a:rPr lang="es-ES" dirty="0"/>
              <a:t> A) (XEB</a:t>
            </a:r>
            <a:r>
              <a:rPr lang="es-ES" dirty="0" smtClean="0"/>
              <a:t>)</a:t>
            </a:r>
          </a:p>
          <a:p>
            <a:r>
              <a:rPr lang="es-ES" dirty="0" smtClean="0"/>
              <a:t>El </a:t>
            </a:r>
            <a:r>
              <a:rPr lang="es-ES" dirty="0"/>
              <a:t>conjunto vacío es un subconjunto de todo conjunto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Ejemplo:</a:t>
            </a:r>
          </a:p>
          <a:p>
            <a:r>
              <a:rPr lang="es-ES" dirty="0" smtClean="0"/>
              <a:t>A </a:t>
            </a:r>
            <a:r>
              <a:rPr lang="es-ES" dirty="0"/>
              <a:t>= (X/X es múltiplo de 12 </a:t>
            </a:r>
            <a:r>
              <a:rPr lang="es-ES" dirty="0" smtClean="0"/>
              <a:t>)</a:t>
            </a:r>
          </a:p>
          <a:p>
            <a:r>
              <a:rPr lang="es-ES" dirty="0" smtClean="0"/>
              <a:t>B </a:t>
            </a:r>
            <a:r>
              <a:rPr lang="es-ES" dirty="0"/>
              <a:t>= (X/X es múltiplo de 3 }Demostrar qué A C </a:t>
            </a:r>
            <a:r>
              <a:rPr lang="es-ES" dirty="0" smtClean="0"/>
              <a:t>B Si </a:t>
            </a:r>
            <a:r>
              <a:rPr lang="es-ES" dirty="0"/>
              <a:t>X € A, entonces X es múltiplo de 12, luego puede escribirse en la forma X=12P para algún entero P, cómo X= 12P = 3(4P) y reemplazando 4P por r, se tiene que X=3r pero r € Z es decir X es múltiplo de 3 y por consiguiente X e B.C = (X€ ZI-3≤X &lt;0), D= (X€ ZI -3≤X≤3) CCD &lt; (</a:t>
            </a:r>
            <a:r>
              <a:rPr lang="es-ES" dirty="0" err="1"/>
              <a:t>Vx</a:t>
            </a:r>
            <a:r>
              <a:rPr lang="es-ES" dirty="0"/>
              <a:t> E C) ( X € D ) todos los elementos de C están contenidos en D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CONJUNTOS IGUALES</a:t>
            </a:r>
          </a:p>
          <a:p>
            <a:r>
              <a:rPr lang="es-ES" dirty="0" smtClean="0"/>
              <a:t>Dos </a:t>
            </a:r>
            <a:r>
              <a:rPr lang="es-ES" dirty="0"/>
              <a:t>conjuntos A y B son iguales si tienen exactamente los mismos elementos ( el orden del listado no tiene importancia). Simbólicamente</a:t>
            </a:r>
            <a:r>
              <a:rPr lang="es-ES" dirty="0" smtClean="0"/>
              <a:t>: A </a:t>
            </a:r>
            <a:r>
              <a:rPr lang="es-ES" dirty="0"/>
              <a:t>=В«ACBABCA 0 A=B →(</a:t>
            </a:r>
            <a:r>
              <a:rPr lang="es-ES" dirty="0" err="1"/>
              <a:t>Vx</a:t>
            </a:r>
            <a:r>
              <a:rPr lang="es-ES" dirty="0"/>
              <a:t>€ A) (Xe B)Л ( </a:t>
            </a:r>
            <a:r>
              <a:rPr lang="es-ES" dirty="0" err="1"/>
              <a:t>Vx</a:t>
            </a:r>
            <a:r>
              <a:rPr lang="es-ES" dirty="0"/>
              <a:t> € B) (X€ A</a:t>
            </a:r>
            <a:r>
              <a:rPr lang="es-ES" dirty="0" smtClean="0"/>
              <a:t>)</a:t>
            </a:r>
          </a:p>
          <a:p>
            <a:r>
              <a:rPr lang="es-ES" dirty="0" smtClean="0"/>
              <a:t>Ejemplo:</a:t>
            </a:r>
          </a:p>
          <a:p>
            <a:r>
              <a:rPr lang="es-ES" dirty="0" smtClean="0"/>
              <a:t>A </a:t>
            </a:r>
            <a:r>
              <a:rPr lang="es-ES" dirty="0"/>
              <a:t>= {1,4, 3,2 </a:t>
            </a:r>
            <a:r>
              <a:rPr lang="es-ES" dirty="0" smtClean="0"/>
              <a:t>)</a:t>
            </a:r>
          </a:p>
          <a:p>
            <a:r>
              <a:rPr lang="es-ES" dirty="0" smtClean="0"/>
              <a:t>B </a:t>
            </a:r>
            <a:r>
              <a:rPr lang="es-ES" dirty="0"/>
              <a:t>= (1,2, 3,4 </a:t>
            </a:r>
            <a:r>
              <a:rPr lang="es-ES" dirty="0" smtClean="0"/>
              <a:t>)</a:t>
            </a:r>
          </a:p>
          <a:p>
            <a:r>
              <a:rPr lang="es-ES" dirty="0" smtClean="0"/>
              <a:t>C </a:t>
            </a:r>
            <a:r>
              <a:rPr lang="es-ES" dirty="0"/>
              <a:t>= (X/X sean letras de la palabra curso )= (c, u, r, o, s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56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4801" y="383177"/>
            <a:ext cx="1169561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SUBCONJUNTO </a:t>
            </a:r>
            <a:r>
              <a:rPr lang="es-ES" b="1" dirty="0" smtClean="0"/>
              <a:t>PROPIO</a:t>
            </a:r>
          </a:p>
          <a:p>
            <a:r>
              <a:rPr lang="es-ES" dirty="0" smtClean="0"/>
              <a:t>A </a:t>
            </a:r>
            <a:r>
              <a:rPr lang="es-ES" dirty="0"/>
              <a:t>es subconjunto propio de B, si y sólo si, A es subconjunto de B y alguno o algunos elementos de B no pertenecen a </a:t>
            </a:r>
            <a:r>
              <a:rPr lang="es-ES" dirty="0" err="1"/>
              <a:t>A</a:t>
            </a:r>
            <a:r>
              <a:rPr lang="es-ES" dirty="0"/>
              <a:t>, y se nota por </a:t>
            </a:r>
            <a:r>
              <a:rPr lang="es-ES" b="1" dirty="0" smtClean="0"/>
              <a:t>c.</a:t>
            </a:r>
          </a:p>
          <a:p>
            <a:r>
              <a:rPr lang="es-ES" dirty="0" smtClean="0"/>
              <a:t>А</a:t>
            </a:r>
            <a:r>
              <a:rPr lang="es-ES" b="1" dirty="0" smtClean="0"/>
              <a:t> </a:t>
            </a:r>
            <a:r>
              <a:rPr lang="es-ES" b="1" dirty="0"/>
              <a:t>c </a:t>
            </a:r>
            <a:r>
              <a:rPr lang="es-ES" dirty="0" smtClean="0"/>
              <a:t>В         А </a:t>
            </a:r>
            <a:r>
              <a:rPr lang="es-ES" b="1" dirty="0"/>
              <a:t>c </a:t>
            </a:r>
            <a:r>
              <a:rPr lang="es-ES" dirty="0" smtClean="0"/>
              <a:t>В</a:t>
            </a:r>
            <a:r>
              <a:rPr lang="es-ES" dirty="0"/>
              <a:t> ʌ </a:t>
            </a:r>
            <a:r>
              <a:rPr lang="es-ES" dirty="0" smtClean="0"/>
              <a:t>A </a:t>
            </a:r>
            <a:r>
              <a:rPr lang="es-ES" dirty="0"/>
              <a:t> </a:t>
            </a:r>
            <a:r>
              <a:rPr lang="es-ES" dirty="0" smtClean="0"/>
              <a:t>≠ B.</a:t>
            </a:r>
          </a:p>
          <a:p>
            <a:r>
              <a:rPr lang="es-ES" dirty="0" smtClean="0"/>
              <a:t>Ejemplo: </a:t>
            </a:r>
          </a:p>
          <a:p>
            <a:r>
              <a:rPr lang="es-ES" dirty="0" smtClean="0"/>
              <a:t>B </a:t>
            </a:r>
            <a:r>
              <a:rPr lang="es-ES" dirty="0"/>
              <a:t>= (Xe ZI -4 &lt;X≤1)C = [XeZI-4&lt;X&lt;4}B c </a:t>
            </a:r>
            <a:r>
              <a:rPr lang="es-ES" dirty="0" err="1"/>
              <a:t>C</a:t>
            </a:r>
            <a:r>
              <a:rPr lang="es-ES" dirty="0"/>
              <a:t> puesto que B= (-3, -2, -1, 0, 1} y C = (-4, -3, -2, - 1, 0, 1, 2, 3, </a:t>
            </a:r>
            <a:r>
              <a:rPr lang="es-ES" dirty="0" smtClean="0"/>
              <a:t>4 }</a:t>
            </a:r>
          </a:p>
          <a:p>
            <a:r>
              <a:rPr lang="es-ES" dirty="0" smtClean="0"/>
              <a:t>Observación 1</a:t>
            </a:r>
          </a:p>
          <a:p>
            <a:r>
              <a:rPr lang="es-ES" dirty="0" smtClean="0"/>
              <a:t>Los </a:t>
            </a:r>
            <a:r>
              <a:rPr lang="es-ES" dirty="0"/>
              <a:t>símbolos €, C tienen significados diferentes</a:t>
            </a:r>
            <a:r>
              <a:rPr lang="es-ES" dirty="0" smtClean="0"/>
              <a:t>. En </a:t>
            </a:r>
            <a:r>
              <a:rPr lang="es-ES" dirty="0"/>
              <a:t>efecto, A = ( a, b), entonces a €A o </a:t>
            </a:r>
            <a:r>
              <a:rPr lang="es-ES" dirty="0" smtClean="0"/>
              <a:t>b</a:t>
            </a:r>
            <a:r>
              <a:rPr lang="es-ES" dirty="0"/>
              <a:t> </a:t>
            </a:r>
            <a:r>
              <a:rPr lang="es-ES" dirty="0" smtClean="0"/>
              <a:t>€ B</a:t>
            </a:r>
            <a:r>
              <a:rPr lang="es-ES" dirty="0"/>
              <a:t>, pero no es cierto que : a C A o </a:t>
            </a:r>
            <a:r>
              <a:rPr lang="es-ES" dirty="0" smtClean="0"/>
              <a:t>b C </a:t>
            </a:r>
            <a:r>
              <a:rPr lang="es-ES" dirty="0"/>
              <a:t>A. En cambio las siguientes afirmaciones son verdaderas {a) CA o {b} C A</a:t>
            </a:r>
            <a:r>
              <a:rPr lang="es-ES" dirty="0" smtClean="0"/>
              <a:t>.</a:t>
            </a:r>
          </a:p>
          <a:p>
            <a:r>
              <a:rPr lang="es-ES" dirty="0" smtClean="0"/>
              <a:t>Se </a:t>
            </a:r>
            <a:r>
              <a:rPr lang="es-ES" dirty="0"/>
              <a:t>concluye que a la izquierda de €</a:t>
            </a:r>
            <a:r>
              <a:rPr lang="es-ES" dirty="0" smtClean="0"/>
              <a:t> </a:t>
            </a:r>
            <a:r>
              <a:rPr lang="es-ES" dirty="0"/>
              <a:t>hay un elemento y a la derecha un conjunto, pero a la izquierda y a la derecha de C hay un conjunto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Observación 2</a:t>
            </a:r>
          </a:p>
          <a:p>
            <a:r>
              <a:rPr lang="es-ES" dirty="0" smtClean="0"/>
              <a:t>Todo </a:t>
            </a:r>
            <a:r>
              <a:rPr lang="es-ES" dirty="0"/>
              <a:t>subconjunto propio es subconjunto pero no todo subconjunto es subconjunto propio</a:t>
            </a:r>
            <a:r>
              <a:rPr lang="es-ES" dirty="0" smtClean="0"/>
              <a:t>. </a:t>
            </a:r>
          </a:p>
          <a:p>
            <a:r>
              <a:rPr lang="es-ES" dirty="0" smtClean="0"/>
              <a:t>ACB </a:t>
            </a:r>
            <a:r>
              <a:rPr lang="es-ES" dirty="0"/>
              <a:t>→ACB </a:t>
            </a:r>
            <a:r>
              <a:rPr lang="es-ES" dirty="0" smtClean="0"/>
              <a:t>    V</a:t>
            </a:r>
          </a:p>
          <a:p>
            <a:r>
              <a:rPr lang="es-ES" dirty="0" smtClean="0"/>
              <a:t>ACB</a:t>
            </a:r>
            <a:r>
              <a:rPr lang="es-ES" dirty="0"/>
              <a:t>→</a:t>
            </a:r>
            <a:r>
              <a:rPr lang="es-ES" dirty="0" smtClean="0"/>
              <a:t>ACB      F</a:t>
            </a:r>
          </a:p>
          <a:p>
            <a:endParaRPr lang="es-ES" dirty="0"/>
          </a:p>
          <a:p>
            <a:r>
              <a:rPr lang="es-ES" b="1" dirty="0" smtClean="0"/>
              <a:t>CONJUNTOS COMPARABLES</a:t>
            </a:r>
          </a:p>
          <a:p>
            <a:r>
              <a:rPr lang="es-ES" dirty="0" smtClean="0"/>
              <a:t>Dos </a:t>
            </a:r>
            <a:r>
              <a:rPr lang="es-ES" dirty="0"/>
              <a:t>conjuntos no vacíos A y B son comparables, si y sólo si A es subconjunto de B o B es subconjunto de A. Es decir A y B son comparables sí: A </a:t>
            </a:r>
            <a:r>
              <a:rPr lang="es-ES" dirty="0" smtClean="0"/>
              <a:t>c B </a:t>
            </a:r>
            <a:r>
              <a:rPr lang="es-ES" dirty="0"/>
              <a:t>o B C A</a:t>
            </a:r>
            <a:r>
              <a:rPr lang="es-ES" dirty="0" smtClean="0"/>
              <a:t>.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975360" y="1384663"/>
            <a:ext cx="313509" cy="87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548640" y="3762103"/>
            <a:ext cx="69669" cy="2002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>
            <a:off x="1136469" y="4027714"/>
            <a:ext cx="69669" cy="2002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357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51" y="720634"/>
            <a:ext cx="1048512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78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275" y="1611086"/>
            <a:ext cx="10607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Deber 2</a:t>
            </a:r>
          </a:p>
          <a:p>
            <a:r>
              <a:rPr lang="es-ES" dirty="0" smtClean="0"/>
              <a:t>Realizar 3 ejercicios de cada conjunto explicado en clase</a:t>
            </a:r>
          </a:p>
          <a:p>
            <a:endParaRPr lang="es-ES" dirty="0" smtClean="0"/>
          </a:p>
          <a:p>
            <a:r>
              <a:rPr lang="es-ES" b="1" dirty="0" smtClean="0"/>
              <a:t>Consulta 2 </a:t>
            </a:r>
          </a:p>
          <a:p>
            <a:r>
              <a:rPr lang="es-ES" b="1" dirty="0"/>
              <a:t> </a:t>
            </a:r>
            <a:r>
              <a:rPr lang="es-ES" dirty="0" smtClean="0"/>
              <a:t>Investigar los tipos de operaciones con conjuntos y agregar 2  ejemplos de cada una.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511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Operaciones con conjuntos 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753291" y="1811383"/>
            <a:ext cx="106854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Intersección </a:t>
            </a:r>
          </a:p>
          <a:p>
            <a:r>
              <a:rPr lang="es-ES" dirty="0" smtClean="0"/>
              <a:t>La intersección de dos conjuntos A y B es el conjunto de elementos comunes de A y B, se denota por el símbolo </a:t>
            </a:r>
            <a:r>
              <a:rPr lang="es-ES" b="1" dirty="0" smtClean="0"/>
              <a:t>Ი.</a:t>
            </a:r>
          </a:p>
          <a:p>
            <a:r>
              <a:rPr lang="es-ES" b="1" dirty="0" smtClean="0"/>
              <a:t>Ejemplo :</a:t>
            </a:r>
          </a:p>
          <a:p>
            <a:endParaRPr lang="es-ES" b="1" dirty="0" smtClean="0"/>
          </a:p>
          <a:p>
            <a:r>
              <a:rPr lang="es-ES" b="1" dirty="0" smtClean="0"/>
              <a:t>Unión: </a:t>
            </a:r>
          </a:p>
          <a:p>
            <a:r>
              <a:rPr lang="es-ES" dirty="0" smtClean="0"/>
              <a:t>Se llama unión o reunión de los conjuntos A y B  al conjunto que se forma con los elementos que pertenecen A o a B, simultáneamente a ambos y se denota por A U B.</a:t>
            </a:r>
          </a:p>
          <a:p>
            <a:r>
              <a:rPr lang="es-ES" b="1" dirty="0" smtClean="0"/>
              <a:t>Ejemplo:</a:t>
            </a:r>
          </a:p>
          <a:p>
            <a:endParaRPr lang="es-ES" b="1" dirty="0"/>
          </a:p>
          <a:p>
            <a:r>
              <a:rPr lang="es-ES" b="1" dirty="0" smtClean="0"/>
              <a:t>Diferencia: </a:t>
            </a:r>
          </a:p>
          <a:p>
            <a:r>
              <a:rPr lang="es-ES" dirty="0" smtClean="0"/>
              <a:t>Sean A y B subconjuntos de U. </a:t>
            </a:r>
            <a:r>
              <a:rPr lang="es-ES" dirty="0"/>
              <a:t>L</a:t>
            </a:r>
            <a:r>
              <a:rPr lang="es-ES" dirty="0" smtClean="0"/>
              <a:t>a diferencia A y B que se nota A-B. </a:t>
            </a:r>
            <a:r>
              <a:rPr lang="es-ES" dirty="0"/>
              <a:t>E</a:t>
            </a:r>
            <a:r>
              <a:rPr lang="es-ES" dirty="0" smtClean="0"/>
              <a:t>s el subconjunto de u constituido por aquellos elementos que representan a A pero no pertenecen a B. </a:t>
            </a:r>
          </a:p>
          <a:p>
            <a:r>
              <a:rPr lang="es-ES" b="1" dirty="0" smtClean="0"/>
              <a:t>Ejemplo: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250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40823" y="687977"/>
            <a:ext cx="104328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1.1DEFINICIÓN</a:t>
            </a:r>
          </a:p>
          <a:p>
            <a:r>
              <a:rPr lang="es-ES" dirty="0" smtClean="0"/>
              <a:t>La lógica es la ciencia que enseña a raciocinar con exactitud, estructura el pensamiento y conduce a la razón hacia la verdad.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1.2PROPOSICIÓN</a:t>
            </a:r>
          </a:p>
          <a:p>
            <a:r>
              <a:rPr lang="es-ES" dirty="0" smtClean="0"/>
              <a:t>Acción que propone algo que puede ser verdadero o falso pero no ambos al mismo tiempo.</a:t>
            </a:r>
          </a:p>
          <a:p>
            <a:r>
              <a:rPr lang="es-ES" dirty="0" smtClean="0"/>
              <a:t>Ejemplos:</a:t>
            </a:r>
          </a:p>
          <a:p>
            <a:endParaRPr lang="es-ES" dirty="0" smtClean="0"/>
          </a:p>
          <a:p>
            <a:pPr marL="342900" indent="-342900">
              <a:buAutoNum type="arabicPeriod"/>
            </a:pPr>
            <a:r>
              <a:rPr lang="es-ES" dirty="0" smtClean="0"/>
              <a:t>Juan León Mera escribió el Himno Nacional.</a:t>
            </a:r>
          </a:p>
          <a:p>
            <a:pPr marL="342900" indent="-342900">
              <a:buAutoNum type="arabicPeriod"/>
            </a:pPr>
            <a:r>
              <a:rPr lang="es-ES" dirty="0" smtClean="0"/>
              <a:t>( 1+2 + 3..)° &gt; 1</a:t>
            </a:r>
          </a:p>
          <a:p>
            <a:pPr marL="342900" indent="-342900">
              <a:buAutoNum type="arabicPeriod"/>
            </a:pPr>
            <a:r>
              <a:rPr lang="es-ES" dirty="0" smtClean="0"/>
              <a:t> Todo numero diferente de cero es divisible por cero.</a:t>
            </a:r>
          </a:p>
          <a:p>
            <a:pPr marL="342900" indent="-342900">
              <a:buAutoNum type="arabicPeriod"/>
            </a:pPr>
            <a:r>
              <a:rPr lang="es-ES" dirty="0" smtClean="0"/>
              <a:t>¿ Que es el tercer mundo ?</a:t>
            </a:r>
          </a:p>
          <a:p>
            <a:pPr marL="342900" indent="-342900">
              <a:buAutoNum type="arabicPeriod"/>
            </a:pPr>
            <a:r>
              <a:rPr lang="es-ES" dirty="0" smtClean="0"/>
              <a:t>El área de un cuadrado de lado 4 es mayor o igual que el área de la mitad del mismo.</a:t>
            </a:r>
          </a:p>
          <a:p>
            <a:pPr marL="342900" indent="-342900">
              <a:buAutoNum type="arabicPeriod"/>
            </a:pPr>
            <a:r>
              <a:rPr lang="es-ES" dirty="0" smtClean="0"/>
              <a:t>¡ Que frío !</a:t>
            </a:r>
          </a:p>
        </p:txBody>
      </p:sp>
    </p:spTree>
    <p:extLst>
      <p:ext uri="{BB962C8B-B14F-4D97-AF65-F5344CB8AC3E}">
        <p14:creationId xmlns:p14="http://schemas.microsoft.com/office/powerpoint/2010/main" val="1808697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48640" y="418011"/>
            <a:ext cx="111992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Complemento</a:t>
            </a:r>
            <a:r>
              <a:rPr lang="es-ES" dirty="0" smtClean="0"/>
              <a:t> </a:t>
            </a:r>
          </a:p>
          <a:p>
            <a:r>
              <a:rPr lang="es-ES" dirty="0" smtClean="0"/>
              <a:t>Si U es el conjunto universo y A una parte  de U (A c U). Se llama complementario de A en U al conjunto.</a:t>
            </a:r>
          </a:p>
          <a:p>
            <a:r>
              <a:rPr lang="es-ES" b="1" dirty="0" smtClean="0"/>
              <a:t>Ejemplo: </a:t>
            </a:r>
          </a:p>
          <a:p>
            <a:endParaRPr lang="es-ES" dirty="0" smtClean="0"/>
          </a:p>
          <a:p>
            <a:r>
              <a:rPr lang="es-ES" b="1" dirty="0" smtClean="0"/>
              <a:t>Diferencia simétrica </a:t>
            </a:r>
          </a:p>
          <a:p>
            <a:r>
              <a:rPr lang="es-ES" dirty="0" smtClean="0"/>
              <a:t>Sean A y B subconjuntos del conjunto universo U. Se denomina diferencia simétrica de A y B al conjunto (A-B) u (B-A).</a:t>
            </a:r>
          </a:p>
          <a:p>
            <a:r>
              <a:rPr lang="es-ES" b="1" dirty="0" smtClean="0"/>
              <a:t>Ejemplo: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1384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35725" y="1375954"/>
            <a:ext cx="10711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Deber 3</a:t>
            </a:r>
          </a:p>
          <a:p>
            <a:r>
              <a:rPr lang="es-ES" dirty="0" smtClean="0"/>
              <a:t>Realizar 4 ejercicios de operaciones de conjuntos de cada uno visto en clase</a:t>
            </a:r>
          </a:p>
          <a:p>
            <a:endParaRPr lang="es-ES" dirty="0" smtClean="0"/>
          </a:p>
          <a:p>
            <a:r>
              <a:rPr lang="es-ES" b="1" dirty="0" smtClean="0"/>
              <a:t>Consulta 3</a:t>
            </a:r>
          </a:p>
          <a:p>
            <a:r>
              <a:rPr lang="es-ES" dirty="0" smtClean="0"/>
              <a:t>Investigar las leyes de algebra de conjuntos y hacer diapositivas en grupos de 5 personas.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3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06583" y="1166948"/>
            <a:ext cx="92397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1.2.1Notación</a:t>
            </a:r>
          </a:p>
          <a:p>
            <a:r>
              <a:rPr lang="es-ES" dirty="0" smtClean="0"/>
              <a:t>A las proposiciones se les representa con las letras minúsculas p, g, r, s, t,...</a:t>
            </a:r>
          </a:p>
          <a:p>
            <a:endParaRPr lang="es-ES" dirty="0" smtClean="0"/>
          </a:p>
          <a:p>
            <a:r>
              <a:rPr lang="es-ES" dirty="0" smtClean="0"/>
              <a:t>Ejemplos:</a:t>
            </a:r>
          </a:p>
          <a:p>
            <a:endParaRPr lang="es-ES" dirty="0" smtClean="0"/>
          </a:p>
          <a:p>
            <a:r>
              <a:rPr lang="es-ES" dirty="0" smtClean="0"/>
              <a:t>1) "El General Eloy Alfaro hizo la revolución liberal de 1895".se escribe:</a:t>
            </a:r>
          </a:p>
          <a:p>
            <a:r>
              <a:rPr lang="es-ES" dirty="0" smtClean="0"/>
              <a:t>p: "El General Eloy Alfaro hizo la revolución liberal de 1895"se lee:</a:t>
            </a:r>
          </a:p>
          <a:p>
            <a:r>
              <a:rPr lang="es-ES" dirty="0" smtClean="0"/>
              <a:t>p es la proposición "El General Eloy Alfaro hizo la revolución liberal de 1895".</a:t>
            </a:r>
          </a:p>
          <a:p>
            <a:endParaRPr lang="es-ES" dirty="0" smtClean="0"/>
          </a:p>
          <a:p>
            <a:r>
              <a:rPr lang="es-ES" dirty="0" smtClean="0"/>
              <a:t>2)"n+1 es un numero impar si n es par'".</a:t>
            </a:r>
          </a:p>
          <a:p>
            <a:r>
              <a:rPr lang="es-ES" dirty="0" smtClean="0"/>
              <a:t>se escribe:</a:t>
            </a:r>
          </a:p>
          <a:p>
            <a:r>
              <a:rPr lang="es-ES" dirty="0" smtClean="0"/>
              <a:t>q: "n+1 es un numero impar si n es par".</a:t>
            </a:r>
          </a:p>
          <a:p>
            <a:r>
              <a:rPr lang="es-ES" dirty="0" smtClean="0"/>
              <a:t>se lee:</a:t>
            </a:r>
          </a:p>
          <a:p>
            <a:r>
              <a:rPr lang="es-ES" dirty="0" smtClean="0"/>
              <a:t>q es la proposición " n+1 es un numero impar si n es par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2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75360" y="844731"/>
            <a:ext cx="106418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CONECTIVOS LOGICOS</a:t>
            </a:r>
          </a:p>
          <a:p>
            <a:r>
              <a:rPr lang="es-ES" dirty="0" smtClean="0"/>
              <a:t>Son partículas gramaticales (y, o, no, si, etc.), que tienen un carácter enlazante y permiten la formación de proposiciones compuestas. Se representan mediante símbolos estandarizados, que son los siguientes:</a:t>
            </a:r>
          </a:p>
          <a:p>
            <a:r>
              <a:rPr lang="es-ES" dirty="0" smtClean="0"/>
              <a:t>Negación " NO", Conjunción " Y",', Disyunción " O" Inclusiva, Bidisyunción "O" Excluyente, Condicional " sí..., entonces", Bicondicional " sí y sólo sí".</a:t>
            </a:r>
          </a:p>
          <a:p>
            <a:endParaRPr lang="es-ES" dirty="0" smtClean="0"/>
          </a:p>
          <a:p>
            <a:r>
              <a:rPr lang="es-ES" b="1" dirty="0" smtClean="0"/>
              <a:t>Negación</a:t>
            </a:r>
          </a:p>
          <a:p>
            <a:r>
              <a:rPr lang="es-ES" dirty="0" smtClean="0"/>
              <a:t>La negación es un operador lógico que cambia el valor de verdad de una proposición.</a:t>
            </a:r>
          </a:p>
          <a:p>
            <a:r>
              <a:rPr lang="es-ES" dirty="0" smtClean="0"/>
              <a:t>Notación: -p; P; -p en cualquier caso se lee: "no p". Por definición se tiene: sí V(p) = V, V(-p) = F.</a:t>
            </a:r>
          </a:p>
          <a:p>
            <a:endParaRPr lang="es-ES" dirty="0" smtClean="0"/>
          </a:p>
          <a:p>
            <a:r>
              <a:rPr lang="es-ES" dirty="0" smtClean="0"/>
              <a:t>Tabla de verdad: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3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35726" y="583474"/>
            <a:ext cx="10911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Conjunción</a:t>
            </a:r>
          </a:p>
          <a:p>
            <a:r>
              <a:rPr lang="es-ES" dirty="0" smtClean="0"/>
              <a:t>Relaciona dos proposiciones simples para formar una proposición compuesta a través del operador "Y".</a:t>
            </a:r>
          </a:p>
          <a:p>
            <a:r>
              <a:rPr lang="es-ES" dirty="0" smtClean="0"/>
              <a:t>Su símbolo es: " A". Así p A q leemos "p y q", la misma que es verdadera únicamente cuando las dos proposiciones p y q también lo son y falso en los demás casos.</a:t>
            </a:r>
          </a:p>
          <a:p>
            <a:endParaRPr lang="es-ES" dirty="0" smtClean="0"/>
          </a:p>
          <a:p>
            <a:r>
              <a:rPr lang="es-ES" dirty="0" smtClean="0"/>
              <a:t>Tabla de Verdad.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b="1" dirty="0" smtClean="0"/>
              <a:t>Disyunción</a:t>
            </a:r>
          </a:p>
          <a:p>
            <a:r>
              <a:rPr lang="es-ES" dirty="0" smtClean="0"/>
              <a:t>Relaciona dos proposiciones simples para formar una proposición compuesta a través del operador * D*falsa si las dos son falsas. Su símbolo es "y". Así p v q se lee" p O q", la misma que es verdadera sí al menos una es verdadera y falsas si las dos son falsas.</a:t>
            </a:r>
          </a:p>
          <a:p>
            <a:endParaRPr lang="es-ES" dirty="0" smtClean="0"/>
          </a:p>
          <a:p>
            <a:r>
              <a:rPr lang="es-ES" dirty="0" smtClean="0"/>
              <a:t>Tabla de Verdad.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1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40228" y="574766"/>
            <a:ext cx="104851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Bidisyunción (Disyunción Exclusiva)</a:t>
            </a:r>
          </a:p>
          <a:p>
            <a:r>
              <a:rPr lang="es-ES" dirty="0" smtClean="0"/>
              <a:t>Es el conectivo lógico O excluyente que a todo par de proposiciones p. q asocia la proposición "p V q" y es verdadera sólo cuando una de ellas es verdadera. Se denota: p y q: igual a (</a:t>
            </a:r>
            <a:r>
              <a:rPr lang="es-ES" dirty="0" err="1" smtClean="0"/>
              <a:t>pvg</a:t>
            </a:r>
            <a:r>
              <a:rPr lang="es-ES" dirty="0" smtClean="0"/>
              <a:t>) A - (p A q).</a:t>
            </a:r>
          </a:p>
          <a:p>
            <a:endParaRPr lang="es-ES" dirty="0"/>
          </a:p>
          <a:p>
            <a:r>
              <a:rPr lang="es-ES" dirty="0" smtClean="0"/>
              <a:t>Tabla de Verdad.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Condicional o Implicación</a:t>
            </a:r>
          </a:p>
          <a:p>
            <a:r>
              <a:rPr lang="es-ES" dirty="0" smtClean="0"/>
              <a:t>Se llama implicación de las proporciones p. q a la proposición -p v g, se nota: p → q, se lee "si p, entonces q" o "p implica q".</a:t>
            </a:r>
          </a:p>
          <a:p>
            <a:endParaRPr lang="es-ES" dirty="0" smtClean="0"/>
          </a:p>
          <a:p>
            <a:r>
              <a:rPr lang="es-ES" dirty="0" smtClean="0"/>
              <a:t>Tabla de Verdad</a:t>
            </a:r>
          </a:p>
          <a:p>
            <a:endParaRPr lang="es-ES" dirty="0"/>
          </a:p>
          <a:p>
            <a:endParaRPr lang="es-ES" b="1" dirty="0" smtClean="0"/>
          </a:p>
          <a:p>
            <a:r>
              <a:rPr lang="es-ES" b="1" dirty="0" smtClean="0"/>
              <a:t>Bicondicional o Equivalencia</a:t>
            </a:r>
          </a:p>
          <a:p>
            <a:r>
              <a:rPr lang="es-ES" dirty="0" smtClean="0"/>
              <a:t>Se llama equivalencia de p, q a la proposición (</a:t>
            </a:r>
            <a:r>
              <a:rPr lang="es-ES" dirty="0" err="1" smtClean="0"/>
              <a:t>p→q</a:t>
            </a:r>
            <a:r>
              <a:rPr lang="es-ES" dirty="0" smtClean="0"/>
              <a:t>) 1 (</a:t>
            </a:r>
            <a:r>
              <a:rPr lang="es-ES" dirty="0" err="1" smtClean="0"/>
              <a:t>q→p</a:t>
            </a:r>
            <a:r>
              <a:rPr lang="es-ES" dirty="0" smtClean="0"/>
              <a:t>), se nota: p‹&gt;q se lee "p es equivalente a q" </a:t>
            </a:r>
          </a:p>
          <a:p>
            <a:endParaRPr lang="es-ES" dirty="0" smtClean="0"/>
          </a:p>
          <a:p>
            <a:r>
              <a:rPr lang="es-ES" dirty="0" smtClean="0"/>
              <a:t>Tabla de Verdad.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6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4434" y="452846"/>
            <a:ext cx="11042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Conjunción Negativa</a:t>
            </a:r>
          </a:p>
          <a:p>
            <a:r>
              <a:rPr lang="es-ES" dirty="0" smtClean="0"/>
              <a:t>Se nota: p  q, se lee ni p, ni q o (no p y no q). La proposición compuesta es verdadera únicamente cuando p y q son falsas. La conjunción negativa es equivalente a: p q &lt;&gt; -p A -q.</a:t>
            </a:r>
          </a:p>
          <a:p>
            <a:r>
              <a:rPr lang="es-ES" dirty="0" smtClean="0"/>
              <a:t>Tabla de verdad</a:t>
            </a:r>
            <a:endParaRPr lang="en-US" dirty="0"/>
          </a:p>
        </p:txBody>
      </p:sp>
      <p:cxnSp>
        <p:nvCxnSpPr>
          <p:cNvPr id="6" name="Conector recto de flecha 5"/>
          <p:cNvCxnSpPr/>
          <p:nvPr/>
        </p:nvCxnSpPr>
        <p:spPr>
          <a:xfrm flipH="1">
            <a:off x="1715589" y="827314"/>
            <a:ext cx="8708" cy="209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>
            <a:off x="5290457" y="1136690"/>
            <a:ext cx="8708" cy="209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TABLAS DE VERDAD | Matematicas universitarias, Ejercicios de logic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43" y="1653175"/>
            <a:ext cx="5012650" cy="501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4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9005" y="1384663"/>
            <a:ext cx="116172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ORDEN DE LOS OPERADORES</a:t>
            </a:r>
          </a:p>
          <a:p>
            <a:endParaRPr lang="es-ES" dirty="0" smtClean="0"/>
          </a:p>
          <a:p>
            <a:r>
              <a:rPr lang="es-ES" dirty="0" smtClean="0"/>
              <a:t>Se necesita mantener cierto orden para el desarrollo de las tablas de verdad de los polinomios.</a:t>
            </a:r>
          </a:p>
          <a:p>
            <a:r>
              <a:rPr lang="es-ES" dirty="0" smtClean="0"/>
              <a:t>1ª Regla.- Si la proposición compuesta esta encerrada en símbolos de agrupación, la ubicación de estos nos indica cual es la conectiva predominante.</a:t>
            </a:r>
          </a:p>
          <a:p>
            <a:endParaRPr lang="es-ES" dirty="0" smtClean="0"/>
          </a:p>
          <a:p>
            <a:r>
              <a:rPr lang="es-ES" dirty="0" smtClean="0"/>
              <a:t>2da Regla.- Si la proposición compuesta esta expresada con signos de puntuación, estos pueden ser reemplazados por símbolos de agrupación y el polinomio quedará como en la 1.Regla.</a:t>
            </a:r>
          </a:p>
          <a:p>
            <a:endParaRPr lang="es-ES" dirty="0" smtClean="0"/>
          </a:p>
          <a:p>
            <a:r>
              <a:rPr lang="es-ES" dirty="0" smtClean="0"/>
              <a:t>3ª Regla.- Si no hay signos de puntuación, ni símbolos de agrupación se debe considerar el siguiente orden: ~, V, →, &lt;&gt;.</a:t>
            </a:r>
          </a:p>
          <a:p>
            <a:endParaRPr lang="es-ES" dirty="0" smtClean="0"/>
          </a:p>
          <a:p>
            <a:r>
              <a:rPr lang="es-ES" dirty="0" smtClean="0"/>
              <a:t>4ta Regla.- Si la proposición no tiene signos de puntuación, ni paréntesis, se puede indicar el orden de los operadores al nombrar cual es el operador predominante.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5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83474" y="809897"/>
            <a:ext cx="10842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TAUTOLOGÍA Y CONTRADICCIÓN</a:t>
            </a:r>
          </a:p>
          <a:p>
            <a:r>
              <a:rPr lang="es-ES" dirty="0" smtClean="0"/>
              <a:t>Un polinomio representa una tautología si la última columna de la tabla de verdad es verdadera para cualquier verdadero o falso, en caso contrario es una contradicción.</a:t>
            </a:r>
          </a:p>
          <a:p>
            <a:r>
              <a:rPr lang="es-ES" dirty="0" smtClean="0"/>
              <a:t>Ejemplos: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5047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1239</TotalTime>
  <Words>2168</Words>
  <Application>Microsoft Office PowerPoint</Application>
  <PresentationFormat>Panorámica</PresentationFormat>
  <Paragraphs>179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Espiral</vt:lpstr>
      <vt:lpstr>Universidad Nacional de Chimborazo  Matemáticas Nivelación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 </vt:lpstr>
      <vt:lpstr>Presentación de PowerPoint</vt:lpstr>
      <vt:lpstr>Conjuntos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Operaciones con conjuntos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  Matemáticas Nivelación</dc:title>
  <dc:creator>Felipe</dc:creator>
  <cp:lastModifiedBy>Felipe</cp:lastModifiedBy>
  <cp:revision>26</cp:revision>
  <dcterms:created xsi:type="dcterms:W3CDTF">2025-04-16T14:38:39Z</dcterms:created>
  <dcterms:modified xsi:type="dcterms:W3CDTF">2025-04-23T19:30:40Z</dcterms:modified>
</cp:coreProperties>
</file>