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62" r:id="rId5"/>
    <p:sldId id="264" r:id="rId6"/>
    <p:sldId id="261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/>
              <a:t>Eliminar arboles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6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Eliminación de nodos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Para eliminar un nodo de un árbol lo primero que se debe conocer es el nodo a ser eliminado</a:t>
            </a:r>
          </a:p>
          <a:p>
            <a:pPr marL="0" indent="0" algn="just">
              <a:buNone/>
            </a:pPr>
            <a:r>
              <a:rPr lang="es-ES" dirty="0"/>
              <a:t>Luego es necesario implementar el código de búsqueda del nodo a ser eliminado</a:t>
            </a:r>
          </a:p>
          <a:p>
            <a:pPr marL="0" indent="0">
              <a:buNone/>
            </a:pPr>
            <a:r>
              <a:rPr lang="es-ES" dirty="0"/>
              <a:t>Posterior es necesario considerar tres casos posibles</a:t>
            </a:r>
            <a:endParaRPr lang="en-US" dirty="0"/>
          </a:p>
        </p:txBody>
      </p:sp>
      <p:grpSp>
        <p:nvGrpSpPr>
          <p:cNvPr id="5" name="Grupo 4"/>
          <p:cNvGrpSpPr/>
          <p:nvPr/>
        </p:nvGrpSpPr>
        <p:grpSpPr>
          <a:xfrm>
            <a:off x="7903637" y="4020344"/>
            <a:ext cx="4012728" cy="2570520"/>
            <a:chOff x="6747636" y="757382"/>
            <a:chExt cx="4012728" cy="2570520"/>
          </a:xfrm>
        </p:grpSpPr>
        <p:sp>
          <p:nvSpPr>
            <p:cNvPr id="6" name="Elipse 5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12" name="Conector recto de flecha 11"/>
            <p:cNvCxnSpPr>
              <a:stCxn id="6" idx="4"/>
              <a:endCxn id="7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/>
            <p:cNvCxnSpPr>
              <a:stCxn id="6" idx="4"/>
              <a:endCxn id="8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/>
            <p:cNvCxnSpPr>
              <a:stCxn id="8" idx="5"/>
              <a:endCxn id="11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/>
            <p:cNvCxnSpPr>
              <a:stCxn id="7" idx="4"/>
              <a:endCxn id="9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/>
            <p:cNvCxnSpPr>
              <a:stCxn id="7" idx="4"/>
              <a:endCxn id="10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98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98654" y="727920"/>
            <a:ext cx="779549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Para eliminar un nodo de un árbol es necesario considerar tres casos posibles.</a:t>
            </a:r>
          </a:p>
          <a:p>
            <a:endParaRPr lang="es-ES" dirty="0"/>
          </a:p>
        </p:txBody>
      </p:sp>
      <p:grpSp>
        <p:nvGrpSpPr>
          <p:cNvPr id="30" name="Grupo 29"/>
          <p:cNvGrpSpPr/>
          <p:nvPr/>
        </p:nvGrpSpPr>
        <p:grpSpPr>
          <a:xfrm>
            <a:off x="8006142" y="3793775"/>
            <a:ext cx="4012728" cy="2570520"/>
            <a:chOff x="6747636" y="757382"/>
            <a:chExt cx="4012728" cy="2570520"/>
          </a:xfrm>
        </p:grpSpPr>
        <p:sp>
          <p:nvSpPr>
            <p:cNvPr id="6" name="Elipse 5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13" name="Conector recto de flecha 12"/>
            <p:cNvCxnSpPr>
              <a:stCxn id="6" idx="4"/>
              <a:endCxn id="7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/>
            <p:cNvCxnSpPr>
              <a:stCxn id="6" idx="4"/>
              <a:endCxn id="8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/>
            <p:cNvCxnSpPr>
              <a:stCxn id="8" idx="5"/>
              <a:endCxn id="11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/>
            <p:cNvCxnSpPr>
              <a:stCxn id="7" idx="4"/>
              <a:endCxn id="9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de flecha 27"/>
            <p:cNvCxnSpPr>
              <a:stCxn id="7" idx="4"/>
              <a:endCxn id="10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o 18"/>
          <p:cNvGrpSpPr/>
          <p:nvPr/>
        </p:nvGrpSpPr>
        <p:grpSpPr>
          <a:xfrm>
            <a:off x="1770941" y="3491076"/>
            <a:ext cx="4012728" cy="2570520"/>
            <a:chOff x="6747636" y="757382"/>
            <a:chExt cx="4012728" cy="2570520"/>
          </a:xfrm>
        </p:grpSpPr>
        <p:sp>
          <p:nvSpPr>
            <p:cNvPr id="20" name="Elipse 19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21" name="Elipse 20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23" name="Elipse 22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25" name="Elipse 24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27" name="Elipse 26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31" name="Elipse 30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34" name="Conector recto de flecha 33"/>
            <p:cNvCxnSpPr>
              <a:stCxn id="20" idx="4"/>
              <a:endCxn id="21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de flecha 34"/>
            <p:cNvCxnSpPr>
              <a:stCxn id="20" idx="4"/>
              <a:endCxn id="23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35"/>
            <p:cNvCxnSpPr>
              <a:stCxn id="23" idx="5"/>
              <a:endCxn id="31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de flecha 36"/>
            <p:cNvCxnSpPr>
              <a:stCxn id="21" idx="4"/>
              <a:endCxn id="25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de flecha 37"/>
            <p:cNvCxnSpPr>
              <a:stCxn id="21" idx="4"/>
              <a:endCxn id="27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o 38"/>
          <p:cNvGrpSpPr/>
          <p:nvPr/>
        </p:nvGrpSpPr>
        <p:grpSpPr>
          <a:xfrm>
            <a:off x="7923198" y="876892"/>
            <a:ext cx="4012728" cy="2570520"/>
            <a:chOff x="6747636" y="757382"/>
            <a:chExt cx="4012728" cy="2570520"/>
          </a:xfrm>
        </p:grpSpPr>
        <p:sp>
          <p:nvSpPr>
            <p:cNvPr id="40" name="Elipse 39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41" name="Elipse 40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42" name="Elipse 41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43" name="Elipse 42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44" name="Elipse 43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45" name="Elipse 44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46" name="Conector recto de flecha 45"/>
            <p:cNvCxnSpPr>
              <a:stCxn id="40" idx="4"/>
              <a:endCxn id="41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de flecha 46"/>
            <p:cNvCxnSpPr>
              <a:stCxn id="40" idx="4"/>
              <a:endCxn id="42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de flecha 47"/>
            <p:cNvCxnSpPr>
              <a:stCxn id="42" idx="5"/>
              <a:endCxn id="45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de flecha 48"/>
            <p:cNvCxnSpPr>
              <a:stCxn id="41" idx="4"/>
              <a:endCxn id="43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de flecha 49"/>
            <p:cNvCxnSpPr>
              <a:stCxn id="41" idx="4"/>
              <a:endCxn id="44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ángulo 1"/>
          <p:cNvSpPr/>
          <p:nvPr/>
        </p:nvSpPr>
        <p:spPr>
          <a:xfrm>
            <a:off x="1327308" y="188231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1.- Eliminar un nodo hoja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327308" y="224635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2.- Eliminar un nodo padre con un solo hijo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324580" y="2540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3.- Eliminar un nodo padre con dos hijos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37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Eliminar nodo hoja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Como un nodo hoja no cuenta con hijos es necesario reemplazar por </a:t>
            </a:r>
            <a:r>
              <a:rPr lang="es-ES" dirty="0" err="1"/>
              <a:t>NULL</a:t>
            </a:r>
            <a:r>
              <a:rPr lang="es-ES" dirty="0"/>
              <a:t> para posterior eliminar liberando la memoria utilizada.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upo 3"/>
          <p:cNvGrpSpPr/>
          <p:nvPr/>
        </p:nvGrpSpPr>
        <p:grpSpPr>
          <a:xfrm>
            <a:off x="7506697" y="3643476"/>
            <a:ext cx="3445164" cy="2570520"/>
            <a:chOff x="7315200" y="757382"/>
            <a:chExt cx="3445164" cy="2570520"/>
          </a:xfrm>
        </p:grpSpPr>
        <p:sp>
          <p:nvSpPr>
            <p:cNvPr id="5" name="Elipse 4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6" name="Elipse 5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11" name="Conector recto de flecha 10"/>
            <p:cNvCxnSpPr>
              <a:stCxn id="5" idx="4"/>
              <a:endCxn id="6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/>
            <p:cNvCxnSpPr>
              <a:stCxn id="5" idx="4"/>
              <a:endCxn id="7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/>
            <p:cNvCxnSpPr>
              <a:stCxn id="7" idx="5"/>
              <a:endCxn id="10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/>
            <p:cNvCxnSpPr>
              <a:stCxn id="6" idx="4"/>
              <a:endCxn id="9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o 15"/>
          <p:cNvGrpSpPr/>
          <p:nvPr/>
        </p:nvGrpSpPr>
        <p:grpSpPr>
          <a:xfrm>
            <a:off x="1923341" y="3643476"/>
            <a:ext cx="4012728" cy="2570520"/>
            <a:chOff x="6747636" y="757382"/>
            <a:chExt cx="4012728" cy="2570520"/>
          </a:xfrm>
        </p:grpSpPr>
        <p:sp>
          <p:nvSpPr>
            <p:cNvPr id="17" name="Elipse 16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18" name="Elipse 17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19" name="Elipse 18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20" name="Elipse 19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21" name="Elipse 20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23" name="Conector recto de flecha 22"/>
            <p:cNvCxnSpPr>
              <a:stCxn id="17" idx="4"/>
              <a:endCxn id="18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/>
            <p:cNvCxnSpPr>
              <a:stCxn id="17" idx="4"/>
              <a:endCxn id="19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/>
            <p:cNvCxnSpPr>
              <a:stCxn id="19" idx="5"/>
              <a:endCxn id="22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/>
            <p:cNvCxnSpPr>
              <a:stCxn id="18" idx="4"/>
              <a:endCxn id="20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/>
            <p:cNvCxnSpPr>
              <a:stCxn id="18" idx="4"/>
              <a:endCxn id="21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909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521" y="367088"/>
            <a:ext cx="7656116" cy="1478570"/>
          </a:xfrm>
        </p:spPr>
        <p:txBody>
          <a:bodyPr/>
          <a:lstStyle/>
          <a:p>
            <a:r>
              <a:rPr lang="es-ES" dirty="0"/>
              <a:t>Eliminar un nodo padre con un solo hijo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7479" y="1625601"/>
            <a:ext cx="6378298" cy="3541714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Es necesario reemplazar el valor del nodo padre por el de su hijo, recordemos que este caso es solo cuando se tiene un solo hijo cualquiera que este sea derecho o izquierdo.</a:t>
            </a:r>
          </a:p>
          <a:p>
            <a:pPr marL="0" indent="0">
              <a:buNone/>
            </a:pPr>
            <a:r>
              <a:rPr lang="es-ES" dirty="0"/>
              <a:t>Entonces diremos que el nodo hijo ocupa el lugar de su padre</a:t>
            </a:r>
            <a:endParaRPr lang="en-US" dirty="0"/>
          </a:p>
        </p:txBody>
      </p:sp>
      <p:grpSp>
        <p:nvGrpSpPr>
          <p:cNvPr id="4" name="Grupo 3"/>
          <p:cNvGrpSpPr/>
          <p:nvPr/>
        </p:nvGrpSpPr>
        <p:grpSpPr>
          <a:xfrm>
            <a:off x="7651358" y="3816590"/>
            <a:ext cx="4012728" cy="2570520"/>
            <a:chOff x="6747636" y="757382"/>
            <a:chExt cx="4012728" cy="2570520"/>
          </a:xfrm>
        </p:grpSpPr>
        <p:sp>
          <p:nvSpPr>
            <p:cNvPr id="5" name="Elipse 4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6" name="Elipse 5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11" name="Conector recto de flecha 10"/>
            <p:cNvCxnSpPr>
              <a:stCxn id="5" idx="4"/>
              <a:endCxn id="6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/>
            <p:cNvCxnSpPr>
              <a:stCxn id="5" idx="4"/>
              <a:endCxn id="7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/>
            <p:cNvCxnSpPr>
              <a:stCxn id="7" idx="5"/>
              <a:endCxn id="10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/>
            <p:cNvCxnSpPr>
              <a:stCxn id="6" idx="4"/>
              <a:endCxn id="8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/>
            <p:cNvCxnSpPr>
              <a:stCxn id="6" idx="4"/>
              <a:endCxn id="9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o 15"/>
          <p:cNvGrpSpPr/>
          <p:nvPr/>
        </p:nvGrpSpPr>
        <p:grpSpPr>
          <a:xfrm>
            <a:off x="8153264" y="623408"/>
            <a:ext cx="4012728" cy="2570520"/>
            <a:chOff x="6747636" y="757382"/>
            <a:chExt cx="4012728" cy="2570520"/>
          </a:xfrm>
        </p:grpSpPr>
        <p:sp>
          <p:nvSpPr>
            <p:cNvPr id="17" name="Elipse 16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18" name="Elipse 17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19" name="Elipse 18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20" name="Elipse 19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21" name="Elipse 20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22" name="Elipse 21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23" name="Conector recto de flecha 22"/>
            <p:cNvCxnSpPr>
              <a:stCxn id="17" idx="4"/>
              <a:endCxn id="18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/>
            <p:cNvCxnSpPr>
              <a:stCxn id="17" idx="4"/>
              <a:endCxn id="19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/>
            <p:cNvCxnSpPr>
              <a:stCxn id="19" idx="5"/>
              <a:endCxn id="22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/>
            <p:cNvCxnSpPr>
              <a:stCxn id="18" idx="4"/>
              <a:endCxn id="20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/>
            <p:cNvCxnSpPr>
              <a:stCxn id="18" idx="4"/>
              <a:endCxn id="21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28"/>
          <p:cNvGrpSpPr/>
          <p:nvPr/>
        </p:nvGrpSpPr>
        <p:grpSpPr>
          <a:xfrm>
            <a:off x="3450885" y="4087656"/>
            <a:ext cx="3075237" cy="2570520"/>
            <a:chOff x="6747636" y="757382"/>
            <a:chExt cx="3075237" cy="2570520"/>
          </a:xfrm>
        </p:grpSpPr>
        <p:sp>
          <p:nvSpPr>
            <p:cNvPr id="30" name="Elipse 29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31" name="Elipse 30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32" name="Elipse 31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sp>
          <p:nvSpPr>
            <p:cNvPr id="33" name="Elipse 32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34" name="Elipse 33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cxnSp>
          <p:nvCxnSpPr>
            <p:cNvPr id="36" name="Conector recto de flecha 35"/>
            <p:cNvCxnSpPr>
              <a:stCxn id="30" idx="4"/>
              <a:endCxn id="31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de flecha 36"/>
            <p:cNvCxnSpPr>
              <a:stCxn id="30" idx="4"/>
              <a:endCxn id="32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de flecha 38"/>
            <p:cNvCxnSpPr>
              <a:stCxn id="31" idx="4"/>
              <a:endCxn id="33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de flecha 39"/>
            <p:cNvCxnSpPr>
              <a:stCxn id="31" idx="4"/>
              <a:endCxn id="34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266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7615854" y="457920"/>
            <a:ext cx="4012728" cy="2570520"/>
            <a:chOff x="6747636" y="757382"/>
            <a:chExt cx="4012728" cy="2570520"/>
          </a:xfrm>
        </p:grpSpPr>
        <p:sp>
          <p:nvSpPr>
            <p:cNvPr id="6" name="Elipse 5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7" name="Elipse 6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9" name="Elipse 8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12" name="Conector recto de flecha 11"/>
            <p:cNvCxnSpPr>
              <a:stCxn id="6" idx="4"/>
              <a:endCxn id="7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/>
            <p:cNvCxnSpPr>
              <a:stCxn id="6" idx="4"/>
              <a:endCxn id="8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/>
            <p:cNvCxnSpPr>
              <a:stCxn id="8" idx="5"/>
              <a:endCxn id="11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/>
            <p:cNvCxnSpPr>
              <a:stCxn id="7" idx="4"/>
              <a:endCxn id="9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/>
            <p:cNvCxnSpPr>
              <a:stCxn id="7" idx="4"/>
              <a:endCxn id="10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Elipse 17"/>
          <p:cNvSpPr/>
          <p:nvPr/>
        </p:nvSpPr>
        <p:spPr>
          <a:xfrm>
            <a:off x="8143455" y="3863739"/>
            <a:ext cx="655782" cy="6927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8</a:t>
            </a:r>
            <a:endParaRPr lang="en-US" dirty="0"/>
          </a:p>
        </p:txBody>
      </p:sp>
      <p:sp>
        <p:nvSpPr>
          <p:cNvPr id="19" name="Elipse 18"/>
          <p:cNvSpPr/>
          <p:nvPr/>
        </p:nvSpPr>
        <p:spPr>
          <a:xfrm>
            <a:off x="7210582" y="4727339"/>
            <a:ext cx="655782" cy="6927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6</a:t>
            </a:r>
            <a:endParaRPr lang="en-US" dirty="0"/>
          </a:p>
        </p:txBody>
      </p:sp>
      <p:sp>
        <p:nvSpPr>
          <p:cNvPr id="20" name="Elipse 19"/>
          <p:cNvSpPr/>
          <p:nvPr/>
        </p:nvSpPr>
        <p:spPr>
          <a:xfrm>
            <a:off x="9062473" y="4727338"/>
            <a:ext cx="655782" cy="6927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10</a:t>
            </a: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6643018" y="5702929"/>
            <a:ext cx="655782" cy="6927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4</a:t>
            </a:r>
            <a:endParaRPr lang="en-US" dirty="0"/>
          </a:p>
        </p:txBody>
      </p:sp>
      <p:sp>
        <p:nvSpPr>
          <p:cNvPr id="22" name="Elipse 21"/>
          <p:cNvSpPr/>
          <p:nvPr/>
        </p:nvSpPr>
        <p:spPr>
          <a:xfrm>
            <a:off x="8004909" y="5741532"/>
            <a:ext cx="655782" cy="6927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7</a:t>
            </a:r>
            <a:endParaRPr lang="en-US" dirty="0"/>
          </a:p>
        </p:txBody>
      </p:sp>
      <p:sp>
        <p:nvSpPr>
          <p:cNvPr id="23" name="Elipse 22"/>
          <p:cNvSpPr/>
          <p:nvPr/>
        </p:nvSpPr>
        <p:spPr>
          <a:xfrm>
            <a:off x="9999964" y="5702930"/>
            <a:ext cx="655782" cy="6927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11</a:t>
            </a:r>
            <a:endParaRPr lang="en-US" dirty="0"/>
          </a:p>
        </p:txBody>
      </p:sp>
      <p:cxnSp>
        <p:nvCxnSpPr>
          <p:cNvPr id="24" name="Conector recto de flecha 23"/>
          <p:cNvCxnSpPr>
            <a:stCxn id="18" idx="4"/>
            <a:endCxn id="19" idx="7"/>
          </p:cNvCxnSpPr>
          <p:nvPr/>
        </p:nvCxnSpPr>
        <p:spPr>
          <a:xfrm flipH="1">
            <a:off x="7770327" y="4556466"/>
            <a:ext cx="701019" cy="272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18" idx="4"/>
            <a:endCxn id="20" idx="1"/>
          </p:cNvCxnSpPr>
          <p:nvPr/>
        </p:nvCxnSpPr>
        <p:spPr>
          <a:xfrm>
            <a:off x="8471346" y="4556466"/>
            <a:ext cx="687164" cy="27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20" idx="5"/>
            <a:endCxn id="23" idx="0"/>
          </p:cNvCxnSpPr>
          <p:nvPr/>
        </p:nvCxnSpPr>
        <p:spPr>
          <a:xfrm>
            <a:off x="9622218" y="5318617"/>
            <a:ext cx="705637" cy="38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19" idx="4"/>
            <a:endCxn id="21" idx="7"/>
          </p:cNvCxnSpPr>
          <p:nvPr/>
        </p:nvCxnSpPr>
        <p:spPr>
          <a:xfrm flipH="1">
            <a:off x="7202763" y="5420066"/>
            <a:ext cx="335710" cy="384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19" idx="4"/>
            <a:endCxn id="22" idx="1"/>
          </p:cNvCxnSpPr>
          <p:nvPr/>
        </p:nvCxnSpPr>
        <p:spPr>
          <a:xfrm>
            <a:off x="7538473" y="5420066"/>
            <a:ext cx="562473" cy="422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/>
          <p:cNvSpPr/>
          <p:nvPr/>
        </p:nvSpPr>
        <p:spPr>
          <a:xfrm>
            <a:off x="1562100" y="5924550"/>
            <a:ext cx="4532312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4,6,7,8,10,11</a:t>
            </a:r>
            <a:endParaRPr lang="en-US" dirty="0"/>
          </a:p>
        </p:txBody>
      </p:sp>
      <p:sp>
        <p:nvSpPr>
          <p:cNvPr id="29" name="Título 1"/>
          <p:cNvSpPr>
            <a:spLocks noGrp="1"/>
          </p:cNvSpPr>
          <p:nvPr>
            <p:ph type="title"/>
          </p:nvPr>
        </p:nvSpPr>
        <p:spPr>
          <a:xfrm>
            <a:off x="1294521" y="367088"/>
            <a:ext cx="7656116" cy="1478570"/>
          </a:xfrm>
        </p:spPr>
        <p:txBody>
          <a:bodyPr/>
          <a:lstStyle/>
          <a:p>
            <a:r>
              <a:rPr lang="es-ES" dirty="0"/>
              <a:t>Eliminar un nodo padre con sus dos hijos</a:t>
            </a:r>
          </a:p>
        </p:txBody>
      </p:sp>
      <p:grpSp>
        <p:nvGrpSpPr>
          <p:cNvPr id="31" name="Grupo 30"/>
          <p:cNvGrpSpPr/>
          <p:nvPr/>
        </p:nvGrpSpPr>
        <p:grpSpPr>
          <a:xfrm>
            <a:off x="7627163" y="457920"/>
            <a:ext cx="4012728" cy="2570520"/>
            <a:chOff x="6747636" y="757382"/>
            <a:chExt cx="4012728" cy="2570520"/>
          </a:xfrm>
        </p:grpSpPr>
        <p:sp>
          <p:nvSpPr>
            <p:cNvPr id="32" name="Elipse 31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33" name="Elipse 32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34" name="Elipse 33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35" name="Elipse 34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36" name="Elipse 35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37" name="Elipse 36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38" name="Conector recto de flecha 37"/>
            <p:cNvCxnSpPr>
              <a:stCxn id="32" idx="4"/>
              <a:endCxn id="33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de flecha 38"/>
            <p:cNvCxnSpPr>
              <a:stCxn id="32" idx="4"/>
              <a:endCxn id="34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de flecha 39"/>
            <p:cNvCxnSpPr>
              <a:stCxn id="34" idx="5"/>
              <a:endCxn id="37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de flecha 40"/>
            <p:cNvCxnSpPr>
              <a:stCxn id="33" idx="4"/>
              <a:endCxn id="35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de flecha 41"/>
            <p:cNvCxnSpPr>
              <a:stCxn id="33" idx="4"/>
              <a:endCxn id="36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o 42"/>
          <p:cNvGrpSpPr/>
          <p:nvPr/>
        </p:nvGrpSpPr>
        <p:grpSpPr>
          <a:xfrm>
            <a:off x="1692667" y="2888147"/>
            <a:ext cx="4012728" cy="2531918"/>
            <a:chOff x="6747636" y="757382"/>
            <a:chExt cx="4012728" cy="2531918"/>
          </a:xfrm>
        </p:grpSpPr>
        <p:sp>
          <p:nvSpPr>
            <p:cNvPr id="44" name="Elipse 43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45" name="Elipse 44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46" name="Elipse 45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10</a:t>
              </a:r>
              <a:endParaRPr lang="en-US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11</a:t>
              </a:r>
              <a:endParaRPr lang="en-US" dirty="0"/>
            </a:p>
          </p:txBody>
        </p:sp>
        <p:cxnSp>
          <p:nvCxnSpPr>
            <p:cNvPr id="50" name="Conector recto de flecha 49"/>
            <p:cNvCxnSpPr>
              <a:stCxn id="44" idx="4"/>
              <a:endCxn id="45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de flecha 50"/>
            <p:cNvCxnSpPr>
              <a:stCxn id="44" idx="4"/>
              <a:endCxn id="46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de flecha 51"/>
            <p:cNvCxnSpPr>
              <a:stCxn id="46" idx="5"/>
              <a:endCxn id="49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de flecha 52"/>
            <p:cNvCxnSpPr>
              <a:stCxn id="45" idx="4"/>
              <a:endCxn id="47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ángulo 55"/>
          <p:cNvSpPr/>
          <p:nvPr/>
        </p:nvSpPr>
        <p:spPr>
          <a:xfrm>
            <a:off x="1137200" y="1625779"/>
            <a:ext cx="631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Es necesario considerar en este caso el recorrido </a:t>
            </a:r>
            <a:r>
              <a:rPr lang="es-ES" dirty="0" err="1"/>
              <a:t>inorden</a:t>
            </a:r>
            <a:r>
              <a:rPr lang="es-ES" dirty="0"/>
              <a:t> del árbol, porque este será quien indique como se realizará el reemplazo para posterior eliminación.</a:t>
            </a:r>
          </a:p>
        </p:txBody>
      </p:sp>
    </p:spTree>
    <p:extLst>
      <p:ext uri="{BB962C8B-B14F-4D97-AF65-F5344CB8AC3E}">
        <p14:creationId xmlns:p14="http://schemas.microsoft.com/office/powerpoint/2010/main" val="333048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0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implementación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266825" y="19391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eliminar</a:t>
            </a:r>
            <a:r>
              <a:rPr lang="en-US" dirty="0"/>
              <a:t>(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arbol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n){</a:t>
            </a:r>
          </a:p>
          <a:p>
            <a:r>
              <a:rPr lang="en-US" dirty="0"/>
              <a:t>	if(</a:t>
            </a:r>
            <a:r>
              <a:rPr lang="en-US" dirty="0" err="1"/>
              <a:t>arbol</a:t>
            </a:r>
            <a:r>
              <a:rPr lang="en-US" dirty="0"/>
              <a:t>==NULL){</a:t>
            </a:r>
          </a:p>
          <a:p>
            <a:r>
              <a:rPr lang="en-US" dirty="0"/>
              <a:t>		return;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 if(n&lt;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){</a:t>
            </a:r>
          </a:p>
          <a:p>
            <a:r>
              <a:rPr lang="en-US" dirty="0"/>
              <a:t>		</a:t>
            </a:r>
            <a:r>
              <a:rPr lang="en-US" dirty="0" err="1"/>
              <a:t>eliminar</a:t>
            </a:r>
            <a:r>
              <a:rPr lang="en-US" dirty="0"/>
              <a:t>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izq,n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 if(n&gt;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){</a:t>
            </a:r>
          </a:p>
          <a:p>
            <a:r>
              <a:rPr lang="en-US" dirty="0"/>
              <a:t>		</a:t>
            </a:r>
            <a:r>
              <a:rPr lang="en-US" dirty="0" err="1"/>
              <a:t>eliminar</a:t>
            </a:r>
            <a:r>
              <a:rPr lang="en-US" dirty="0"/>
              <a:t>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der,n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else{</a:t>
            </a:r>
          </a:p>
          <a:p>
            <a:r>
              <a:rPr lang="en-US" dirty="0"/>
              <a:t>		</a:t>
            </a:r>
            <a:r>
              <a:rPr lang="en-US" dirty="0" err="1"/>
              <a:t>eliminarNodo</a:t>
            </a:r>
            <a:r>
              <a:rPr lang="en-US" dirty="0"/>
              <a:t>(</a:t>
            </a:r>
            <a:r>
              <a:rPr lang="en-US" dirty="0" err="1"/>
              <a:t>arbol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562600" y="2524125"/>
            <a:ext cx="5924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Realizamos la codificación de búsqueda del nodo a ser eliminado, como podemos apreciar se envía dos parámetros el árbol y n el nodo a ser eliminado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Una vez ubicado dentro de nuestro árbol el nodo que se desea eliminar se hace una llamada a la función de eliminar el nodo</a:t>
            </a:r>
          </a:p>
        </p:txBody>
      </p:sp>
    </p:spTree>
    <p:extLst>
      <p:ext uri="{BB962C8B-B14F-4D97-AF65-F5344CB8AC3E}">
        <p14:creationId xmlns:p14="http://schemas.microsoft.com/office/powerpoint/2010/main" val="20173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14450" y="1155770"/>
            <a:ext cx="86296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	if(</a:t>
            </a:r>
            <a:r>
              <a:rPr lang="en-US" dirty="0" err="1"/>
              <a:t>nodoeliminar</a:t>
            </a:r>
            <a:r>
              <a:rPr lang="en-US" dirty="0"/>
              <a:t>-&gt;</a:t>
            </a:r>
            <a:r>
              <a:rPr lang="en-US" dirty="0" err="1"/>
              <a:t>izq</a:t>
            </a:r>
            <a:r>
              <a:rPr lang="en-US" dirty="0"/>
              <a:t> &amp;&amp; </a:t>
            </a:r>
            <a:r>
              <a:rPr lang="en-US" dirty="0" err="1"/>
              <a:t>nodoeliminar</a:t>
            </a:r>
            <a:r>
              <a:rPr lang="en-US" dirty="0"/>
              <a:t>-&gt;der){</a:t>
            </a:r>
          </a:p>
          <a:p>
            <a:r>
              <a:rPr lang="en-US" dirty="0"/>
              <a:t>		</a:t>
            </a:r>
            <a:r>
              <a:rPr lang="en-US" dirty="0" err="1"/>
              <a:t>Nodo</a:t>
            </a:r>
            <a:r>
              <a:rPr lang="en-US" dirty="0"/>
              <a:t> * </a:t>
            </a:r>
            <a:r>
              <a:rPr lang="en-US" dirty="0" err="1"/>
              <a:t>menor</a:t>
            </a:r>
            <a:r>
              <a:rPr lang="en-US" dirty="0"/>
              <a:t>=</a:t>
            </a:r>
            <a:r>
              <a:rPr lang="en-US" dirty="0" err="1"/>
              <a:t>nodo_de_remplazo</a:t>
            </a:r>
            <a:r>
              <a:rPr lang="en-US" dirty="0"/>
              <a:t>(</a:t>
            </a:r>
            <a:r>
              <a:rPr lang="en-US" dirty="0" err="1"/>
              <a:t>nodoeliminar</a:t>
            </a:r>
            <a:r>
              <a:rPr lang="en-US" dirty="0"/>
              <a:t>-&gt;der);</a:t>
            </a:r>
          </a:p>
          <a:p>
            <a:r>
              <a:rPr lang="en-US" dirty="0"/>
              <a:t>		</a:t>
            </a:r>
            <a:r>
              <a:rPr lang="en-US" dirty="0" err="1"/>
              <a:t>nodoeliminar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=</a:t>
            </a:r>
            <a:r>
              <a:rPr lang="en-US" dirty="0" err="1"/>
              <a:t>menor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;</a:t>
            </a:r>
          </a:p>
          <a:p>
            <a:r>
              <a:rPr lang="en-US" dirty="0"/>
              <a:t>		</a:t>
            </a:r>
            <a:r>
              <a:rPr lang="en-US" dirty="0" err="1"/>
              <a:t>eliminarNodo</a:t>
            </a:r>
            <a:r>
              <a:rPr lang="en-US" dirty="0"/>
              <a:t>(</a:t>
            </a:r>
            <a:r>
              <a:rPr lang="en-US" dirty="0" err="1"/>
              <a:t>menor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619250" y="256341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else if(</a:t>
            </a:r>
            <a:r>
              <a:rPr lang="en-US" dirty="0" err="1"/>
              <a:t>nodoeliminar</a:t>
            </a:r>
            <a:r>
              <a:rPr lang="en-US" dirty="0"/>
              <a:t>-&gt;</a:t>
            </a:r>
            <a:r>
              <a:rPr lang="en-US" dirty="0" err="1"/>
              <a:t>izq</a:t>
            </a:r>
            <a:r>
              <a:rPr lang="en-US" dirty="0"/>
              <a:t>){</a:t>
            </a:r>
          </a:p>
          <a:p>
            <a:r>
              <a:rPr lang="en-US" dirty="0"/>
              <a:t>    	</a:t>
            </a:r>
            <a:r>
              <a:rPr lang="en-US" dirty="0" err="1"/>
              <a:t>reemplazar</a:t>
            </a:r>
            <a:r>
              <a:rPr lang="en-US" dirty="0"/>
              <a:t>(</a:t>
            </a:r>
            <a:r>
              <a:rPr lang="en-US" dirty="0" err="1"/>
              <a:t>nodoeliminar,nodoeliminar</a:t>
            </a:r>
            <a:r>
              <a:rPr lang="en-US" dirty="0"/>
              <a:t>-&gt;</a:t>
            </a:r>
            <a:r>
              <a:rPr lang="en-US" dirty="0" err="1"/>
              <a:t>izq</a:t>
            </a:r>
            <a:r>
              <a:rPr lang="en-US" dirty="0"/>
              <a:t>);</a:t>
            </a:r>
          </a:p>
          <a:p>
            <a:r>
              <a:rPr lang="en-US" dirty="0"/>
              <a:t>    	</a:t>
            </a:r>
            <a:r>
              <a:rPr lang="en-US" dirty="0" err="1"/>
              <a:t>destruir</a:t>
            </a:r>
            <a:r>
              <a:rPr lang="en-US" dirty="0"/>
              <a:t>(</a:t>
            </a:r>
            <a:r>
              <a:rPr lang="en-US" dirty="0" err="1"/>
              <a:t>nodoeliminar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 if(</a:t>
            </a:r>
            <a:r>
              <a:rPr lang="en-US" dirty="0" err="1"/>
              <a:t>nodoeliminar</a:t>
            </a:r>
            <a:r>
              <a:rPr lang="en-US" dirty="0"/>
              <a:t>-&gt;der){</a:t>
            </a:r>
          </a:p>
          <a:p>
            <a:r>
              <a:rPr lang="en-US" dirty="0"/>
              <a:t>    	</a:t>
            </a:r>
            <a:r>
              <a:rPr lang="en-US" dirty="0" err="1"/>
              <a:t>reemplazar</a:t>
            </a:r>
            <a:r>
              <a:rPr lang="en-US" dirty="0"/>
              <a:t>(</a:t>
            </a:r>
            <a:r>
              <a:rPr lang="en-US" dirty="0" err="1"/>
              <a:t>nodoeliminar,nodoeliminar</a:t>
            </a:r>
            <a:r>
              <a:rPr lang="en-US" dirty="0"/>
              <a:t>-&gt;der);</a:t>
            </a:r>
          </a:p>
          <a:p>
            <a:r>
              <a:rPr lang="en-US" dirty="0"/>
              <a:t>    	</a:t>
            </a:r>
            <a:r>
              <a:rPr lang="en-US" dirty="0" err="1"/>
              <a:t>destruir</a:t>
            </a:r>
            <a:r>
              <a:rPr lang="en-US" dirty="0"/>
              <a:t>(</a:t>
            </a:r>
            <a:r>
              <a:rPr lang="en-US" dirty="0" err="1"/>
              <a:t>nodoeliminar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771650" y="499178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else{</a:t>
            </a:r>
          </a:p>
          <a:p>
            <a:r>
              <a:rPr lang="en-US" dirty="0"/>
              <a:t>    	</a:t>
            </a:r>
            <a:r>
              <a:rPr lang="en-US" dirty="0" err="1"/>
              <a:t>reemplazar</a:t>
            </a:r>
            <a:r>
              <a:rPr lang="en-US" dirty="0"/>
              <a:t>(</a:t>
            </a:r>
            <a:r>
              <a:rPr lang="en-US" dirty="0" err="1"/>
              <a:t>nodoeliminar,NULL</a:t>
            </a:r>
            <a:r>
              <a:rPr lang="en-US" dirty="0"/>
              <a:t>);</a:t>
            </a:r>
          </a:p>
          <a:p>
            <a:r>
              <a:rPr lang="en-US" dirty="0"/>
              <a:t>    	</a:t>
            </a:r>
            <a:r>
              <a:rPr lang="en-US" dirty="0" err="1"/>
              <a:t>destruir</a:t>
            </a:r>
            <a:r>
              <a:rPr lang="en-US" dirty="0"/>
              <a:t>(</a:t>
            </a:r>
            <a:r>
              <a:rPr lang="en-US" dirty="0" err="1"/>
              <a:t>nodoeliminar</a:t>
            </a:r>
            <a:r>
              <a:rPr lang="en-US" dirty="0"/>
              <a:t>);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391176" y="726416"/>
            <a:ext cx="3942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eliminarNodo</a:t>
            </a:r>
            <a:r>
              <a:rPr lang="en-US" dirty="0"/>
              <a:t>(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nodoeliminar</a:t>
            </a:r>
            <a:r>
              <a:rPr lang="en-US" dirty="0"/>
              <a:t>){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343073" y="110387"/>
            <a:ext cx="438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Definición de la función para eliminar el nodo</a:t>
            </a:r>
            <a:endParaRPr lang="en-US" dirty="0"/>
          </a:p>
        </p:txBody>
      </p:sp>
      <p:sp>
        <p:nvSpPr>
          <p:cNvPr id="10" name="Cerrar llave 9"/>
          <p:cNvSpPr/>
          <p:nvPr/>
        </p:nvSpPr>
        <p:spPr>
          <a:xfrm>
            <a:off x="7715250" y="1155770"/>
            <a:ext cx="438150" cy="128760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errar llave 10"/>
          <p:cNvSpPr/>
          <p:nvPr/>
        </p:nvSpPr>
        <p:spPr>
          <a:xfrm>
            <a:off x="7715250" y="2879795"/>
            <a:ext cx="438150" cy="172078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errar llave 11"/>
          <p:cNvSpPr/>
          <p:nvPr/>
        </p:nvSpPr>
        <p:spPr>
          <a:xfrm>
            <a:off x="7715250" y="4871740"/>
            <a:ext cx="438150" cy="123378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upo 12"/>
          <p:cNvGrpSpPr/>
          <p:nvPr/>
        </p:nvGrpSpPr>
        <p:grpSpPr>
          <a:xfrm>
            <a:off x="8305091" y="4741392"/>
            <a:ext cx="3010609" cy="1727721"/>
            <a:chOff x="6747636" y="757382"/>
            <a:chExt cx="4012728" cy="2570520"/>
          </a:xfrm>
        </p:grpSpPr>
        <p:sp>
          <p:nvSpPr>
            <p:cNvPr id="14" name="Elipse 13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15" name="Elipse 14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16" name="Elipse 15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dirty="0"/>
                <a:t>10</a:t>
              </a:r>
              <a:endParaRPr lang="en-US" dirty="0"/>
            </a:p>
          </p:txBody>
        </p:sp>
        <p:sp>
          <p:nvSpPr>
            <p:cNvPr id="17" name="Elipse 16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18" name="Elipse 17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19" name="Elipse 18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dirty="0"/>
                <a:t>11</a:t>
              </a:r>
              <a:endParaRPr lang="en-US" sz="800" dirty="0"/>
            </a:p>
          </p:txBody>
        </p:sp>
        <p:cxnSp>
          <p:nvCxnSpPr>
            <p:cNvPr id="20" name="Conector recto de flecha 19"/>
            <p:cNvCxnSpPr>
              <a:stCxn id="14" idx="4"/>
              <a:endCxn id="15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/>
            <p:cNvCxnSpPr>
              <a:stCxn id="14" idx="4"/>
              <a:endCxn id="16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/>
            <p:cNvCxnSpPr>
              <a:stCxn id="16" idx="5"/>
              <a:endCxn id="19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22"/>
            <p:cNvCxnSpPr>
              <a:stCxn id="15" idx="4"/>
              <a:endCxn id="17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/>
            <p:cNvCxnSpPr>
              <a:stCxn id="15" idx="4"/>
              <a:endCxn id="18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o 24"/>
          <p:cNvGrpSpPr/>
          <p:nvPr/>
        </p:nvGrpSpPr>
        <p:grpSpPr>
          <a:xfrm>
            <a:off x="8842084" y="2747946"/>
            <a:ext cx="2759366" cy="1615838"/>
            <a:chOff x="6747636" y="757382"/>
            <a:chExt cx="4012728" cy="2570520"/>
          </a:xfrm>
        </p:grpSpPr>
        <p:sp>
          <p:nvSpPr>
            <p:cNvPr id="26" name="Elipse 25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27" name="Elipse 26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28" name="Elipse 27"/>
            <p:cNvSpPr/>
            <p:nvPr/>
          </p:nvSpPr>
          <p:spPr>
            <a:xfrm>
              <a:off x="9167091" y="1620980"/>
              <a:ext cx="655782" cy="69273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800" dirty="0"/>
                <a:t>10</a:t>
              </a:r>
              <a:endParaRPr lang="en-US" sz="800" dirty="0"/>
            </a:p>
          </p:txBody>
        </p:sp>
        <p:sp>
          <p:nvSpPr>
            <p:cNvPr id="29" name="Elipse 28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30" name="Elipse 29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31" name="Elipse 30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900" dirty="0"/>
                <a:t>11</a:t>
              </a:r>
              <a:endParaRPr lang="en-US" sz="900" dirty="0"/>
            </a:p>
          </p:txBody>
        </p:sp>
        <p:cxnSp>
          <p:nvCxnSpPr>
            <p:cNvPr id="32" name="Conector recto de flecha 31"/>
            <p:cNvCxnSpPr>
              <a:stCxn id="26" idx="4"/>
              <a:endCxn id="27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de flecha 32"/>
            <p:cNvCxnSpPr>
              <a:stCxn id="26" idx="4"/>
              <a:endCxn id="28" idx="1"/>
            </p:cNvCxnSpPr>
            <p:nvPr/>
          </p:nvCxnSpPr>
          <p:spPr>
            <a:xfrm>
              <a:off x="8575964" y="1450110"/>
              <a:ext cx="687164" cy="2723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de flecha 33"/>
            <p:cNvCxnSpPr>
              <a:stCxn id="28" idx="5"/>
              <a:endCxn id="31" idx="0"/>
            </p:cNvCxnSpPr>
            <p:nvPr/>
          </p:nvCxnSpPr>
          <p:spPr>
            <a:xfrm>
              <a:off x="9726836" y="2212261"/>
              <a:ext cx="705637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de flecha 34"/>
            <p:cNvCxnSpPr>
              <a:stCxn id="27" idx="4"/>
              <a:endCxn id="29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35"/>
            <p:cNvCxnSpPr>
              <a:stCxn id="27" idx="4"/>
              <a:endCxn id="30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o 38"/>
          <p:cNvGrpSpPr/>
          <p:nvPr/>
        </p:nvGrpSpPr>
        <p:grpSpPr>
          <a:xfrm>
            <a:off x="8861403" y="777096"/>
            <a:ext cx="2475874" cy="1646235"/>
            <a:chOff x="6747636" y="757382"/>
            <a:chExt cx="4012728" cy="2570520"/>
          </a:xfrm>
        </p:grpSpPr>
        <p:sp>
          <p:nvSpPr>
            <p:cNvPr id="40" name="Elipse 39"/>
            <p:cNvSpPr/>
            <p:nvPr/>
          </p:nvSpPr>
          <p:spPr>
            <a:xfrm>
              <a:off x="8248073" y="75738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8</a:t>
              </a:r>
              <a:endParaRPr lang="en-US" dirty="0"/>
            </a:p>
          </p:txBody>
        </p:sp>
        <p:sp>
          <p:nvSpPr>
            <p:cNvPr id="41" name="Elipse 40"/>
            <p:cNvSpPr/>
            <p:nvPr/>
          </p:nvSpPr>
          <p:spPr>
            <a:xfrm>
              <a:off x="7315200" y="1620982"/>
              <a:ext cx="655782" cy="69272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6</a:t>
              </a:r>
              <a:endParaRPr lang="en-US" dirty="0"/>
            </a:p>
          </p:txBody>
        </p:sp>
        <p:sp>
          <p:nvSpPr>
            <p:cNvPr id="42" name="Elipse 41"/>
            <p:cNvSpPr/>
            <p:nvPr/>
          </p:nvSpPr>
          <p:spPr>
            <a:xfrm>
              <a:off x="9167091" y="1620981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700" dirty="0"/>
                <a:t>10</a:t>
              </a:r>
              <a:endParaRPr lang="en-US" sz="700" dirty="0"/>
            </a:p>
          </p:txBody>
        </p:sp>
        <p:sp>
          <p:nvSpPr>
            <p:cNvPr id="43" name="Elipse 42"/>
            <p:cNvSpPr/>
            <p:nvPr/>
          </p:nvSpPr>
          <p:spPr>
            <a:xfrm>
              <a:off x="6747636" y="2596572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4</a:t>
              </a:r>
              <a:endParaRPr lang="en-US" dirty="0"/>
            </a:p>
          </p:txBody>
        </p:sp>
        <p:sp>
          <p:nvSpPr>
            <p:cNvPr id="44" name="Elipse 43"/>
            <p:cNvSpPr/>
            <p:nvPr/>
          </p:nvSpPr>
          <p:spPr>
            <a:xfrm>
              <a:off x="8109527" y="2635175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7</a:t>
              </a:r>
              <a:endParaRPr lang="en-US" dirty="0"/>
            </a:p>
          </p:txBody>
        </p:sp>
        <p:sp>
          <p:nvSpPr>
            <p:cNvPr id="45" name="Elipse 44"/>
            <p:cNvSpPr/>
            <p:nvPr/>
          </p:nvSpPr>
          <p:spPr>
            <a:xfrm>
              <a:off x="10104582" y="2596573"/>
              <a:ext cx="655782" cy="6927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700" dirty="0"/>
                <a:t>11</a:t>
              </a:r>
              <a:endParaRPr lang="en-US" sz="700" dirty="0"/>
            </a:p>
          </p:txBody>
        </p:sp>
        <p:cxnSp>
          <p:nvCxnSpPr>
            <p:cNvPr id="46" name="Conector recto de flecha 45"/>
            <p:cNvCxnSpPr>
              <a:stCxn id="40" idx="4"/>
              <a:endCxn id="41" idx="7"/>
            </p:cNvCxnSpPr>
            <p:nvPr/>
          </p:nvCxnSpPr>
          <p:spPr>
            <a:xfrm flipH="1">
              <a:off x="7874945" y="1450109"/>
              <a:ext cx="701019" cy="2723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de flecha 46"/>
            <p:cNvCxnSpPr>
              <a:stCxn id="40" idx="4"/>
              <a:endCxn id="42" idx="1"/>
            </p:cNvCxnSpPr>
            <p:nvPr/>
          </p:nvCxnSpPr>
          <p:spPr>
            <a:xfrm>
              <a:off x="8575964" y="1450109"/>
              <a:ext cx="687164" cy="272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de flecha 47"/>
            <p:cNvCxnSpPr>
              <a:stCxn id="42" idx="5"/>
              <a:endCxn id="45" idx="0"/>
            </p:cNvCxnSpPr>
            <p:nvPr/>
          </p:nvCxnSpPr>
          <p:spPr>
            <a:xfrm>
              <a:off x="9726836" y="2212260"/>
              <a:ext cx="705637" cy="384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de flecha 48"/>
            <p:cNvCxnSpPr>
              <a:stCxn id="41" idx="4"/>
              <a:endCxn id="43" idx="7"/>
            </p:cNvCxnSpPr>
            <p:nvPr/>
          </p:nvCxnSpPr>
          <p:spPr>
            <a:xfrm flipH="1">
              <a:off x="7307381" y="2313709"/>
              <a:ext cx="335710" cy="3843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de flecha 49"/>
            <p:cNvCxnSpPr>
              <a:stCxn id="41" idx="4"/>
              <a:endCxn id="44" idx="1"/>
            </p:cNvCxnSpPr>
            <p:nvPr/>
          </p:nvCxnSpPr>
          <p:spPr>
            <a:xfrm>
              <a:off x="7643091" y="2313709"/>
              <a:ext cx="562473" cy="422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065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76325" y="791441"/>
            <a:ext cx="52006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Nodo</a:t>
            </a:r>
            <a:r>
              <a:rPr lang="en-US" dirty="0"/>
              <a:t>* </a:t>
            </a:r>
            <a:r>
              <a:rPr lang="en-US" dirty="0" err="1"/>
              <a:t>nodo_de_remplazo</a:t>
            </a:r>
            <a:r>
              <a:rPr lang="en-US" dirty="0"/>
              <a:t>(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arbol</a:t>
            </a:r>
            <a:r>
              <a:rPr lang="en-US" dirty="0"/>
              <a:t>){</a:t>
            </a:r>
          </a:p>
          <a:p>
            <a:r>
              <a:rPr lang="en-US" dirty="0"/>
              <a:t>	if(</a:t>
            </a:r>
            <a:r>
              <a:rPr lang="en-US" dirty="0" err="1"/>
              <a:t>arbol</a:t>
            </a:r>
            <a:r>
              <a:rPr lang="en-US" dirty="0"/>
              <a:t>==NULL){</a:t>
            </a:r>
          </a:p>
          <a:p>
            <a:r>
              <a:rPr lang="en-US" dirty="0"/>
              <a:t>		return NULL;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if(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izq</a:t>
            </a:r>
            <a:r>
              <a:rPr lang="en-US" dirty="0"/>
              <a:t>){</a:t>
            </a:r>
          </a:p>
          <a:p>
            <a:r>
              <a:rPr lang="en-US" dirty="0"/>
              <a:t>		return </a:t>
            </a:r>
            <a:r>
              <a:rPr lang="en-US" dirty="0" err="1"/>
              <a:t>nodo_de_remplazo</a:t>
            </a:r>
            <a:r>
              <a:rPr lang="en-US" dirty="0"/>
              <a:t>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izq</a:t>
            </a:r>
            <a:r>
              <a:rPr lang="en-US" dirty="0"/>
              <a:t>);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else{</a:t>
            </a:r>
          </a:p>
          <a:p>
            <a:r>
              <a:rPr lang="en-US" dirty="0"/>
              <a:t>		return </a:t>
            </a:r>
            <a:r>
              <a:rPr lang="en-US" dirty="0" err="1"/>
              <a:t>arbol</a:t>
            </a:r>
            <a:r>
              <a:rPr lang="en-US" dirty="0"/>
              <a:t>;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6162675" y="791440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reemplazar</a:t>
            </a:r>
            <a:r>
              <a:rPr lang="en-US" dirty="0"/>
              <a:t>(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arbol</a:t>
            </a:r>
            <a:r>
              <a:rPr lang="en-US" dirty="0"/>
              <a:t>, 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nuevoNodo</a:t>
            </a:r>
            <a:r>
              <a:rPr lang="en-US" dirty="0"/>
              <a:t>){</a:t>
            </a:r>
          </a:p>
          <a:p>
            <a:r>
              <a:rPr lang="en-US" dirty="0"/>
              <a:t>	if(</a:t>
            </a:r>
            <a:r>
              <a:rPr lang="en-US" dirty="0" err="1"/>
              <a:t>arbol</a:t>
            </a:r>
            <a:r>
              <a:rPr lang="en-US" dirty="0"/>
              <a:t>-&gt;padre){</a:t>
            </a:r>
          </a:p>
          <a:p>
            <a:r>
              <a:rPr lang="en-US" dirty="0"/>
              <a:t>		if(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==</a:t>
            </a:r>
            <a:r>
              <a:rPr lang="en-US" dirty="0" err="1"/>
              <a:t>arbol</a:t>
            </a:r>
            <a:r>
              <a:rPr lang="en-US" dirty="0"/>
              <a:t>-&gt;padre-&gt;</a:t>
            </a:r>
            <a:r>
              <a:rPr lang="en-US" dirty="0" err="1"/>
              <a:t>izq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){</a:t>
            </a:r>
          </a:p>
          <a:p>
            <a:r>
              <a:rPr lang="en-US" dirty="0"/>
              <a:t>			</a:t>
            </a:r>
            <a:r>
              <a:rPr lang="en-US" dirty="0" err="1"/>
              <a:t>arbol</a:t>
            </a:r>
            <a:r>
              <a:rPr lang="en-US" dirty="0"/>
              <a:t>-&gt;padre-&gt;</a:t>
            </a:r>
            <a:r>
              <a:rPr lang="en-US" dirty="0" err="1"/>
              <a:t>izq</a:t>
            </a:r>
            <a:r>
              <a:rPr lang="en-US" dirty="0"/>
              <a:t>=</a:t>
            </a:r>
            <a:r>
              <a:rPr lang="en-US" dirty="0" err="1"/>
              <a:t>nuevoNodo</a:t>
            </a:r>
            <a:r>
              <a:rPr lang="en-US" dirty="0"/>
              <a:t>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else if(</a:t>
            </a:r>
            <a:r>
              <a:rPr lang="en-US" dirty="0" err="1"/>
              <a:t>arbol</a:t>
            </a:r>
            <a:r>
              <a:rPr lang="en-US" dirty="0"/>
              <a:t>-&gt;</a:t>
            </a:r>
            <a:r>
              <a:rPr lang="en-US" dirty="0" err="1"/>
              <a:t>dato</a:t>
            </a:r>
            <a:r>
              <a:rPr lang="en-US" dirty="0"/>
              <a:t>==</a:t>
            </a:r>
            <a:r>
              <a:rPr lang="en-US" dirty="0" err="1"/>
              <a:t>arbol</a:t>
            </a:r>
            <a:r>
              <a:rPr lang="en-US" dirty="0"/>
              <a:t>-&gt;padre-&gt;der-&gt;</a:t>
            </a:r>
            <a:r>
              <a:rPr lang="en-US" dirty="0" err="1"/>
              <a:t>dato</a:t>
            </a:r>
            <a:r>
              <a:rPr lang="en-US" dirty="0"/>
              <a:t>){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			</a:t>
            </a:r>
            <a:r>
              <a:rPr lang="en-US" dirty="0" err="1"/>
              <a:t>arbol</a:t>
            </a:r>
            <a:r>
              <a:rPr lang="en-US" dirty="0"/>
              <a:t>-&gt;padre-&gt;der=</a:t>
            </a:r>
            <a:r>
              <a:rPr lang="en-US" dirty="0" err="1"/>
              <a:t>nuevoNodo</a:t>
            </a:r>
            <a:r>
              <a:rPr lang="en-US" dirty="0"/>
              <a:t>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if(</a:t>
            </a:r>
            <a:r>
              <a:rPr lang="en-US" dirty="0" err="1"/>
              <a:t>nuevoNodo</a:t>
            </a:r>
            <a:r>
              <a:rPr lang="en-US" dirty="0"/>
              <a:t>){</a:t>
            </a:r>
          </a:p>
          <a:p>
            <a:r>
              <a:rPr lang="en-US" dirty="0"/>
              <a:t>		</a:t>
            </a:r>
            <a:r>
              <a:rPr lang="en-US" dirty="0" err="1"/>
              <a:t>nuevoNodo</a:t>
            </a:r>
            <a:r>
              <a:rPr lang="en-US" dirty="0"/>
              <a:t>-&gt;padre=</a:t>
            </a:r>
            <a:r>
              <a:rPr lang="en-US" dirty="0" err="1"/>
              <a:t>arbol</a:t>
            </a:r>
            <a:r>
              <a:rPr lang="en-US" dirty="0"/>
              <a:t>-&gt;padre;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295400" y="478379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void </a:t>
            </a:r>
            <a:r>
              <a:rPr lang="en-US" dirty="0" err="1"/>
              <a:t>destruir</a:t>
            </a:r>
            <a:r>
              <a:rPr lang="en-US" dirty="0"/>
              <a:t>(</a:t>
            </a:r>
            <a:r>
              <a:rPr lang="en-US" dirty="0" err="1"/>
              <a:t>Nodo</a:t>
            </a:r>
            <a:r>
              <a:rPr lang="en-US" dirty="0"/>
              <a:t> *</a:t>
            </a:r>
            <a:r>
              <a:rPr lang="en-US" dirty="0" err="1"/>
              <a:t>nodo</a:t>
            </a:r>
            <a:r>
              <a:rPr lang="en-US" dirty="0"/>
              <a:t>){</a:t>
            </a:r>
          </a:p>
          <a:p>
            <a:r>
              <a:rPr lang="en-US" dirty="0"/>
              <a:t>	</a:t>
            </a:r>
            <a:r>
              <a:rPr lang="en-US" dirty="0" err="1"/>
              <a:t>nodo</a:t>
            </a:r>
            <a:r>
              <a:rPr lang="en-US" dirty="0"/>
              <a:t>-&gt;</a:t>
            </a:r>
            <a:r>
              <a:rPr lang="en-US" dirty="0" err="1"/>
              <a:t>izq</a:t>
            </a:r>
            <a:r>
              <a:rPr lang="en-US" dirty="0"/>
              <a:t>=NULL;</a:t>
            </a:r>
          </a:p>
          <a:p>
            <a:r>
              <a:rPr lang="en-US" dirty="0"/>
              <a:t>	</a:t>
            </a:r>
            <a:r>
              <a:rPr lang="en-US" dirty="0" err="1"/>
              <a:t>nodo</a:t>
            </a:r>
            <a:r>
              <a:rPr lang="en-US" dirty="0"/>
              <a:t>-&gt;der=NULL;</a:t>
            </a:r>
          </a:p>
          <a:p>
            <a:r>
              <a:rPr lang="es-ES" dirty="0"/>
              <a:t>       nodo-&gt;padre=</a:t>
            </a:r>
            <a:r>
              <a:rPr lang="es-ES" dirty="0" err="1"/>
              <a:t>NULL</a:t>
            </a:r>
            <a:r>
              <a:rPr lang="es-ES" dirty="0"/>
              <a:t>;</a:t>
            </a:r>
            <a:endParaRPr lang="en-US" dirty="0"/>
          </a:p>
          <a:p>
            <a:r>
              <a:rPr lang="en-US" dirty="0"/>
              <a:t>	delete </a:t>
            </a:r>
            <a:r>
              <a:rPr lang="en-US" dirty="0" err="1"/>
              <a:t>nodo</a:t>
            </a:r>
            <a:r>
              <a:rPr lang="en-US" dirty="0"/>
              <a:t>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0799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258</TotalTime>
  <Words>752</Words>
  <Application>Microsoft Office PowerPoint</Application>
  <PresentationFormat>Panorámica</PresentationFormat>
  <Paragraphs>184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Circuito</vt:lpstr>
      <vt:lpstr>Eliminar arboles</vt:lpstr>
      <vt:lpstr>Eliminación de nodos</vt:lpstr>
      <vt:lpstr>Presentación de PowerPoint</vt:lpstr>
      <vt:lpstr>Eliminar nodo hoja</vt:lpstr>
      <vt:lpstr>Eliminar un nodo padre con un solo hijo</vt:lpstr>
      <vt:lpstr>Eliminar un nodo padre con sus dos hijos</vt:lpstr>
      <vt:lpstr>implementación</vt:lpstr>
      <vt:lpstr>Presentación de PowerPoint</vt:lpstr>
      <vt:lpstr>Presentación de PowerPoint</vt:lpstr>
    </vt:vector>
  </TitlesOfParts>
  <Company>Escuela Superior Politecnica de Chimborazo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Busquedas arboles</dc:title>
  <dc:creator>DTIC SECRETARÍA</dc:creator>
  <cp:lastModifiedBy>Lady Marieliza Espinoza Tinoco</cp:lastModifiedBy>
  <cp:revision>18</cp:revision>
  <dcterms:created xsi:type="dcterms:W3CDTF">2020-08-06T16:19:00Z</dcterms:created>
  <dcterms:modified xsi:type="dcterms:W3CDTF">2024-01-25T13:32:44Z</dcterms:modified>
</cp:coreProperties>
</file>