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7" r:id="rId3"/>
    <p:sldId id="258" r:id="rId4"/>
    <p:sldId id="297" r:id="rId5"/>
    <p:sldId id="298" r:id="rId6"/>
    <p:sldId id="306" r:id="rId7"/>
    <p:sldId id="307" r:id="rId8"/>
    <p:sldId id="310" r:id="rId9"/>
    <p:sldId id="311" r:id="rId10"/>
    <p:sldId id="312" r:id="rId11"/>
    <p:sldId id="280" r:id="rId12"/>
    <p:sldId id="313" r:id="rId13"/>
    <p:sldId id="314" r:id="rId14"/>
    <p:sldId id="304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02/06/2025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2/6/2025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PLURALISMO JURÍDICO</a:t>
            </a:r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2.2. ESTRUCTURA Y ORGANIZACIÓN DE LA FUNCIÓN JUDICIAL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2.2.1. La Función Judicial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2.2.2. El Consejo de la Judicatura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2.2.3. Corte Nacional de Justicia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2.2.4. Corte Provinciales de Justicia</a:t>
            </a:r>
          </a:p>
        </p:txBody>
      </p:sp>
    </p:spTree>
    <p:extLst>
      <p:ext uri="{BB962C8B-B14F-4D97-AF65-F5344CB8AC3E}">
        <p14:creationId xmlns:p14="http://schemas.microsoft.com/office/powerpoint/2010/main" val="111651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Tareas </a:t>
            </a:r>
          </a:p>
          <a:p>
            <a:pPr>
              <a:lnSpc>
                <a:spcPct val="150000"/>
              </a:lnSpc>
            </a:pPr>
            <a:endParaRPr lang="es-EC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latin typeface="Palatino Linotype" panose="02040502050505030304" pitchFamily="18" charset="0"/>
              </a:rPr>
              <a:t>Presentación del informe del trabajo grupal y exposición de contenidos </a:t>
            </a:r>
            <a:endParaRPr lang="es-EC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10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7 de junio de </a:t>
            </a:r>
            <a:r>
              <a:rPr lang="es-ES" b="1" dirty="0" smtClean="0">
                <a:latin typeface="Palatino Linotype" panose="02040502050505030304" pitchFamily="18" charset="0"/>
              </a:rPr>
              <a:t>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JUSTICIA ORDINARIA EN ECUADOR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>
                <a:latin typeface="Palatino Linotype" panose="02040502050505030304" pitchFamily="18" charset="0"/>
              </a:rPr>
              <a:t>2.2. </a:t>
            </a:r>
            <a:r>
              <a:rPr lang="es-MX" b="1" dirty="0" smtClean="0">
                <a:latin typeface="Palatino Linotype" panose="02040502050505030304" pitchFamily="18" charset="0"/>
              </a:rPr>
              <a:t>Estructura y organización de la Función Judicial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la estructura y organización de la Función Judicial del Ecuador, mediante el estudio de sus órganos, competencias y principios constitucionales, con el fin de comprender </a:t>
            </a:r>
            <a:r>
              <a:rPr lang="es-MX" b="1" dirty="0" smtClean="0">
                <a:latin typeface="Palatino Linotype" panose="02040502050505030304" pitchFamily="18" charset="0"/>
              </a:rPr>
              <a:t>su contribución en el fortalecimiento del Estado constitucional de derechos y justicia </a:t>
            </a: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0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2.2. ESTRUCTURA Y ORGANIZACIÓN DE LA FUNCIÓN JUDICIAL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2.2.1. La Función Judicial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2.2.2. El Consejo de la Judicatura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2.2.3. Corte Nacional de Justicia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2.2.4. Corte Provinciales de Justicia</a:t>
            </a:r>
          </a:p>
        </p:txBody>
      </p:sp>
    </p:spTree>
    <p:extLst>
      <p:ext uri="{BB962C8B-B14F-4D97-AF65-F5344CB8AC3E}">
        <p14:creationId xmlns:p14="http://schemas.microsoft.com/office/powerpoint/2010/main" val="64805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Tareas </a:t>
            </a:r>
          </a:p>
          <a:p>
            <a:pPr>
              <a:lnSpc>
                <a:spcPct val="150000"/>
              </a:lnSpc>
            </a:pPr>
            <a:endParaRPr lang="es-EC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b="1" dirty="0" smtClean="0">
                <a:latin typeface="Palatino Linotype" panose="02040502050505030304" pitchFamily="18" charset="0"/>
              </a:rPr>
              <a:t>Presentación de la validación del instrumentos de investigación, elaboración </a:t>
            </a:r>
            <a:r>
              <a:rPr lang="es-EC" b="1" dirty="0" smtClean="0">
                <a:latin typeface="Palatino Linotype" panose="02040502050505030304" pitchFamily="18" charset="0"/>
              </a:rPr>
              <a:t>de la metodología y resultados del artículo </a:t>
            </a:r>
            <a:r>
              <a:rPr lang="es-EC" b="1" dirty="0" smtClean="0">
                <a:latin typeface="Palatino Linotype" panose="02040502050505030304" pitchFamily="18" charset="0"/>
              </a:rPr>
              <a:t>académico</a:t>
            </a:r>
            <a:endParaRPr lang="es-EC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b="1" dirty="0" smtClean="0">
                <a:latin typeface="Palatino Linotype" panose="02040502050505030304" pitchFamily="18" charset="0"/>
              </a:rPr>
              <a:t>Presentación de la </a:t>
            </a:r>
            <a:r>
              <a:rPr lang="es-EC" b="1" dirty="0" smtClean="0">
                <a:latin typeface="Palatino Linotype" panose="02040502050505030304" pitchFamily="18" charset="0"/>
              </a:rPr>
              <a:t>estructura </a:t>
            </a:r>
            <a:r>
              <a:rPr lang="es-EC" b="1" dirty="0" smtClean="0">
                <a:latin typeface="Palatino Linotype" panose="02040502050505030304" pitchFamily="18" charset="0"/>
              </a:rPr>
              <a:t>del informe de la investigación </a:t>
            </a:r>
            <a:r>
              <a:rPr lang="es-EC" b="1" dirty="0">
                <a:latin typeface="Palatino Linotype" panose="02040502050505030304" pitchFamily="18" charset="0"/>
              </a:rPr>
              <a:t>formativa, </a:t>
            </a:r>
            <a:r>
              <a:rPr lang="es-EC" b="1" dirty="0" smtClean="0">
                <a:latin typeface="Palatino Linotype" panose="02040502050505030304" pitchFamily="18" charset="0"/>
              </a:rPr>
              <a:t>elaboración del </a:t>
            </a:r>
            <a:r>
              <a:rPr lang="es-EC" b="1" dirty="0">
                <a:latin typeface="Palatino Linotype" panose="02040502050505030304" pitchFamily="18" charset="0"/>
              </a:rPr>
              <a:t>instrumentos de </a:t>
            </a:r>
            <a:r>
              <a:rPr lang="es-EC" b="1" dirty="0" smtClean="0">
                <a:latin typeface="Palatino Linotype" panose="02040502050505030304" pitchFamily="18" charset="0"/>
              </a:rPr>
              <a:t>investigación y </a:t>
            </a:r>
            <a:r>
              <a:rPr lang="es-EC" b="1" dirty="0">
                <a:latin typeface="Palatino Linotype" panose="02040502050505030304" pitchFamily="18" charset="0"/>
              </a:rPr>
              <a:t>metodología </a:t>
            </a:r>
            <a:endParaRPr lang="es-EC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1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10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3 de junio de </a:t>
            </a:r>
            <a:r>
              <a:rPr lang="es-ES" b="1" dirty="0" smtClean="0">
                <a:latin typeface="Palatino Linotype" panose="02040502050505030304" pitchFamily="18" charset="0"/>
              </a:rPr>
              <a:t>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JUSTICIA ORDINARIA EN ECUADOR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>
                <a:latin typeface="Palatino Linotype" panose="02040502050505030304" pitchFamily="18" charset="0"/>
              </a:rPr>
              <a:t>2.2. </a:t>
            </a:r>
            <a:r>
              <a:rPr lang="es-MX" b="1" dirty="0" smtClean="0">
                <a:latin typeface="Palatino Linotype" panose="02040502050505030304" pitchFamily="18" charset="0"/>
              </a:rPr>
              <a:t>Estructura y organización de la Función Judicial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la estructura y organización de la Función Judicial del Ecuador, mediante el estudio de sus órganos, competencias y principios constitucionales, con el fin de comprender </a:t>
            </a:r>
            <a:r>
              <a:rPr lang="es-MX" b="1" dirty="0" smtClean="0">
                <a:latin typeface="Palatino Linotype" panose="02040502050505030304" pitchFamily="18" charset="0"/>
              </a:rPr>
              <a:t>su contribución en el fortalecimiento del Estado constitucional de derechos y justicia </a:t>
            </a: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2.2. ESTRUCTURA Y ORGANIZACIÓN DE LA FUNCIÓN JUDICIAL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2.2.1. La Función Judicial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2.2.2. El Consejo de la Judicatura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2.2.3. Corte Nacional de Justicia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2.2.4. Corte Provinciales de Justicia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11389"/>
          <a:stretch/>
        </p:blipFill>
        <p:spPr>
          <a:xfrm>
            <a:off x="879160" y="1856095"/>
            <a:ext cx="9579005" cy="453105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64275" y="490919"/>
            <a:ext cx="107271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2.2.1. FUNCIÓN JUDICIAL Y JUSTICIA INDÍGENA</a:t>
            </a:r>
          </a:p>
          <a:p>
            <a:pPr algn="ctr"/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 smtClean="0"/>
              <a:t>Art</a:t>
            </a:r>
            <a:r>
              <a:rPr lang="es-MX" b="1" dirty="0"/>
              <a:t>. 167.- La potestad de administrar justicia emana del pueblo y se ejerce por los órganos de la Función Judicial y por los demás órganos y funciones establecidos en la Constitución. </a:t>
            </a:r>
          </a:p>
        </p:txBody>
      </p:sp>
    </p:spTree>
    <p:extLst>
      <p:ext uri="{BB962C8B-B14F-4D97-AF65-F5344CB8AC3E}">
        <p14:creationId xmlns:p14="http://schemas.microsoft.com/office/powerpoint/2010/main" val="408905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194" y="514305"/>
            <a:ext cx="11150221" cy="513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QUE RIGEN LA FUNCIÓN JUDICIAL</a:t>
            </a:r>
            <a:endParaRPr lang="es-MX" dirty="0" smtClean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b="1" dirty="0" smtClean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sz="2000" b="1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168, </a:t>
            </a: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administración de justicia se rige por principios como</a:t>
            </a:r>
            <a:r>
              <a:rPr lang="es-MX" sz="2000" b="1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Independencia.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Imparcialidad.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Publicidad.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Gratuidad.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Celeridad.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Responsabilidad.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Eficacia.</a:t>
            </a:r>
            <a:endParaRPr lang="es-MX" sz="20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Acceso a la justicia.</a:t>
            </a:r>
            <a:endParaRPr lang="es-MX" sz="20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unción Judicial entra en receso del 23 de diciembre al 6 de enero -  Ecuador 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54" y="2210937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3708" y="426830"/>
            <a:ext cx="107271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LOS ÓRGANOS JURISDICCIONALES</a:t>
            </a:r>
          </a:p>
          <a:p>
            <a:pPr algn="ctr"/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b="1" dirty="0" smtClean="0">
                <a:latin typeface="Palatino Linotype" panose="02040502050505030304" pitchFamily="18" charset="0"/>
              </a:rPr>
              <a:t>Art</a:t>
            </a:r>
            <a:r>
              <a:rPr lang="es-MX" b="1" dirty="0">
                <a:latin typeface="Palatino Linotype" panose="02040502050505030304" pitchFamily="18" charset="0"/>
              </a:rPr>
              <a:t>. 178.- Los órganos jurisdiccionales, sin perjuicio de otros órganos con iguales potestades reconocidos en la Constitución, son los encargados de administrar justicia, y serán los siguientes: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b="10249"/>
          <a:stretch/>
        </p:blipFill>
        <p:spPr>
          <a:xfrm>
            <a:off x="2677892" y="1828801"/>
            <a:ext cx="6699738" cy="48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3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b="3881"/>
          <a:stretch/>
        </p:blipFill>
        <p:spPr>
          <a:xfrm>
            <a:off x="2671136" y="313898"/>
            <a:ext cx="6849727" cy="62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2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Tareas </a:t>
            </a:r>
          </a:p>
          <a:p>
            <a:pPr>
              <a:lnSpc>
                <a:spcPct val="150000"/>
              </a:lnSpc>
            </a:pPr>
            <a:r>
              <a:rPr lang="es-EC" b="1" dirty="0" smtClean="0">
                <a:latin typeface="Palatino Linotype" panose="02040502050505030304" pitchFamily="18" charset="0"/>
              </a:rPr>
              <a:t>Trabajo grupal: Funciones, obligaciones y deberes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Corte Nacional de </a:t>
            </a:r>
            <a:r>
              <a:rPr lang="es-MX" b="1" dirty="0" smtClean="0">
                <a:latin typeface="Palatino Linotype" panose="02040502050505030304" pitchFamily="18" charset="0"/>
              </a:rPr>
              <a:t>Justicia </a:t>
            </a:r>
            <a:endParaRPr lang="es-MX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Cortes </a:t>
            </a:r>
            <a:r>
              <a:rPr lang="es-MX" b="1" dirty="0">
                <a:latin typeface="Palatino Linotype" panose="02040502050505030304" pitchFamily="18" charset="0"/>
              </a:rPr>
              <a:t>Provinciales de </a:t>
            </a:r>
            <a:r>
              <a:rPr lang="es-MX" b="1" dirty="0" smtClean="0">
                <a:latin typeface="Palatino Linotype" panose="02040502050505030304" pitchFamily="18" charset="0"/>
              </a:rPr>
              <a:t>Justicia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Fiscalía </a:t>
            </a:r>
            <a:r>
              <a:rPr lang="es-MX" b="1" dirty="0">
                <a:latin typeface="Palatino Linotype" panose="02040502050505030304" pitchFamily="18" charset="0"/>
              </a:rPr>
              <a:t>General del </a:t>
            </a:r>
            <a:r>
              <a:rPr lang="es-MX" b="1" dirty="0" smtClean="0">
                <a:latin typeface="Palatino Linotype" panose="02040502050505030304" pitchFamily="18" charset="0"/>
              </a:rPr>
              <a:t>Estado</a:t>
            </a:r>
            <a:endParaRPr lang="es-MX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Defensoría Pública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Defensor del Pueblo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Jueces de paz</a:t>
            </a:r>
            <a:endParaRPr lang="es-EC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Notarías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Registro </a:t>
            </a:r>
            <a:r>
              <a:rPr lang="es-MX" b="1" dirty="0">
                <a:latin typeface="Palatino Linotype" panose="02040502050505030304" pitchFamily="18" charset="0"/>
              </a:rPr>
              <a:t>de la </a:t>
            </a:r>
            <a:r>
              <a:rPr lang="es-MX" b="1" dirty="0" smtClean="0">
                <a:latin typeface="Palatino Linotype" panose="02040502050505030304" pitchFamily="18" charset="0"/>
              </a:rPr>
              <a:t>Propiedad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Peritos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Intérpretes</a:t>
            </a:r>
          </a:p>
        </p:txBody>
      </p:sp>
    </p:spTree>
    <p:extLst>
      <p:ext uri="{BB962C8B-B14F-4D97-AF65-F5344CB8AC3E}">
        <p14:creationId xmlns:p14="http://schemas.microsoft.com/office/powerpoint/2010/main" val="69436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10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5 de junio de </a:t>
            </a:r>
            <a:r>
              <a:rPr lang="es-ES" b="1" dirty="0" smtClean="0">
                <a:latin typeface="Palatino Linotype" panose="02040502050505030304" pitchFamily="18" charset="0"/>
              </a:rPr>
              <a:t>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JUSTICIA ORDINARIA EN ECUADOR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>
                <a:latin typeface="Palatino Linotype" panose="02040502050505030304" pitchFamily="18" charset="0"/>
              </a:rPr>
              <a:t>2.2. </a:t>
            </a:r>
            <a:r>
              <a:rPr lang="es-MX" b="1" dirty="0" smtClean="0">
                <a:latin typeface="Palatino Linotype" panose="02040502050505030304" pitchFamily="18" charset="0"/>
              </a:rPr>
              <a:t>Estructura y organización de la Función Judicial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la estructura y organización de la Función Judicial del Ecuador, mediante el estudio de sus órganos, competencias y principios constitucionales, con el fin de comprender </a:t>
            </a:r>
            <a:r>
              <a:rPr lang="es-MX" b="1" dirty="0" smtClean="0">
                <a:latin typeface="Palatino Linotype" panose="02040502050505030304" pitchFamily="18" charset="0"/>
              </a:rPr>
              <a:t>su contribución en el fortalecimiento del Estado constitucional de derechos y justicia </a:t>
            </a: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4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426</Words>
  <Application>Microsoft Office PowerPoint</Application>
  <PresentationFormat>Panorámica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Palatino Linotype</vt:lpstr>
      <vt:lpstr>Symbol</vt:lpstr>
      <vt:lpstr>Times New Roman</vt:lpstr>
      <vt:lpstr>Tema de Office</vt:lpstr>
      <vt:lpstr>PLURALISMO JURÍDICO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70</cp:revision>
  <dcterms:created xsi:type="dcterms:W3CDTF">2024-09-10T14:06:18Z</dcterms:created>
  <dcterms:modified xsi:type="dcterms:W3CDTF">2025-06-02T08:59:50Z</dcterms:modified>
</cp:coreProperties>
</file>