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95" r:id="rId4"/>
    <p:sldId id="299" r:id="rId5"/>
    <p:sldId id="300" r:id="rId6"/>
    <p:sldId id="301" r:id="rId7"/>
    <p:sldId id="305" r:id="rId8"/>
    <p:sldId id="298" r:id="rId9"/>
    <p:sldId id="304" r:id="rId10"/>
    <p:sldId id="302" r:id="rId11"/>
    <p:sldId id="306" r:id="rId12"/>
    <p:sldId id="296" r:id="rId13"/>
    <p:sldId id="297" r:id="rId14"/>
    <p:sldId id="258" r:id="rId15"/>
    <p:sldId id="259" r:id="rId16"/>
    <p:sldId id="260" r:id="rId17"/>
    <p:sldId id="307" r:id="rId18"/>
    <p:sldId id="309" r:id="rId19"/>
    <p:sldId id="308" r:id="rId20"/>
    <p:sldId id="261" r:id="rId21"/>
    <p:sldId id="310" r:id="rId22"/>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E5E9B4-6C68-4A79-90A1-93C3AE8F0FB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2D1D24D4-6A34-4B75-A1EF-D2FE1C947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0A73EA72-FDFC-4C7B-911B-5F535C7E217A}"/>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5" name="Marcador de pie de página 4">
            <a:extLst>
              <a:ext uri="{FF2B5EF4-FFF2-40B4-BE49-F238E27FC236}">
                <a16:creationId xmlns:a16="http://schemas.microsoft.com/office/drawing/2014/main" id="{10309605-B3E8-48BB-B5A9-C621E7E9DA06}"/>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F743D2A8-B277-474A-A379-C62F586DE9DA}"/>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1556993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FE489B-7CC8-48C2-BEE9-66D6D089F6B5}"/>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02215E30-3935-4658-B201-61EBA59063D4}"/>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618E4F70-CF75-4D67-8001-4177E1DF2CD0}"/>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5" name="Marcador de pie de página 4">
            <a:extLst>
              <a:ext uri="{FF2B5EF4-FFF2-40B4-BE49-F238E27FC236}">
                <a16:creationId xmlns:a16="http://schemas.microsoft.com/office/drawing/2014/main" id="{85092151-890A-4255-8C56-6B5E510129A2}"/>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36D9FA93-1E27-45FE-B073-06728D5061F9}"/>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410380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6565AC1-84FD-49DE-BA12-B2A49945A82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036076DD-3939-4E85-8674-54900916504C}"/>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BE0A095E-6BA9-4473-B0A0-76E82C133973}"/>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5" name="Marcador de pie de página 4">
            <a:extLst>
              <a:ext uri="{FF2B5EF4-FFF2-40B4-BE49-F238E27FC236}">
                <a16:creationId xmlns:a16="http://schemas.microsoft.com/office/drawing/2014/main" id="{8C7E699F-9154-40F7-B8C5-75D520BD6A42}"/>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BB95623-2E68-4BEC-9DF1-A919D9BDA760}"/>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269370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3424C9-332C-4B84-AE26-0095E9646CF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15B57E59-B3DF-4C06-9D58-8A6FE310405C}"/>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4ACE5A87-20DA-4177-8AC6-1256A0B3D7C4}"/>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5" name="Marcador de pie de página 4">
            <a:extLst>
              <a:ext uri="{FF2B5EF4-FFF2-40B4-BE49-F238E27FC236}">
                <a16:creationId xmlns:a16="http://schemas.microsoft.com/office/drawing/2014/main" id="{CB7866F2-2CD6-4BB7-827A-D978D155CEB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64FC588F-AF33-4273-B053-F84A87BAD551}"/>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199852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6DA364-7687-470C-8261-82F8F24DFAC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EF6AEF76-BDBC-4C1E-962D-8E661843B3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3DCB5BA9-6B34-4EFA-9F87-E4DEB6687CAB}"/>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5" name="Marcador de pie de página 4">
            <a:extLst>
              <a:ext uri="{FF2B5EF4-FFF2-40B4-BE49-F238E27FC236}">
                <a16:creationId xmlns:a16="http://schemas.microsoft.com/office/drawing/2014/main" id="{6531C2CA-798F-45DD-A46D-B3C17302DB6B}"/>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5896825-5FE7-460B-9294-167CF376E534}"/>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360126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C616B-0CD6-40AA-8821-3A743052809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835EF21B-BC4A-4124-A6CE-0A67E2686304}"/>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B9CB5525-EBAA-46DE-A28F-87CFA0F146D7}"/>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E70C7ECC-5854-4EEA-A666-11427BE5F6BC}"/>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6" name="Marcador de pie de página 5">
            <a:extLst>
              <a:ext uri="{FF2B5EF4-FFF2-40B4-BE49-F238E27FC236}">
                <a16:creationId xmlns:a16="http://schemas.microsoft.com/office/drawing/2014/main" id="{22F71221-1CF5-4F3C-B86E-C67A83AF2420}"/>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EBCD1FF1-1CB4-4CF1-AC1B-E70399D64D95}"/>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2651514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187750-6807-43C6-9312-8532CB5B2A5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E60BD4B8-1955-4D34-B4BC-49BF227568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A8798825-8E29-4564-BC1F-5B3F19B7961D}"/>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61D52C64-B675-4330-B95B-28DFB684BE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355F1302-00E1-4C31-B34F-01AE37A001E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4B107D2B-E6E1-4E84-BA7C-6F7C65BB7302}"/>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8" name="Marcador de pie de página 7">
            <a:extLst>
              <a:ext uri="{FF2B5EF4-FFF2-40B4-BE49-F238E27FC236}">
                <a16:creationId xmlns:a16="http://schemas.microsoft.com/office/drawing/2014/main" id="{81A99750-E88B-445B-8B13-55AF28112E8F}"/>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F9A0B25D-8043-4625-947C-7BE84627E475}"/>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3947455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477EB-723F-4BBB-97E9-8A627A7ED95B}"/>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A249D1F6-923F-4A0E-B8E0-FBDBA187A2ED}"/>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4" name="Marcador de pie de página 3">
            <a:extLst>
              <a:ext uri="{FF2B5EF4-FFF2-40B4-BE49-F238E27FC236}">
                <a16:creationId xmlns:a16="http://schemas.microsoft.com/office/drawing/2014/main" id="{6B095B5F-C159-451F-8AF6-3CB2D9C8A52D}"/>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132C509F-A5E4-49C9-8D9C-70422A1A8929}"/>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2258817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AFB49D8-79B8-42CE-A8D8-20CD05C0C752}"/>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3" name="Marcador de pie de página 2">
            <a:extLst>
              <a:ext uri="{FF2B5EF4-FFF2-40B4-BE49-F238E27FC236}">
                <a16:creationId xmlns:a16="http://schemas.microsoft.com/office/drawing/2014/main" id="{1CA795C0-D2BE-47D0-A427-40DA6AD4C789}"/>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C34CE935-33ED-4904-A9C0-8D21A40B1B9C}"/>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2343326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871E63-4E19-43EA-950F-76C9A6EFFAA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35654722-487D-4554-88D4-4B53F7360B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B0302BA3-79F6-4BEE-9DD9-92C303B7DF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D6ACF5A-BE60-4213-94B3-405B9741DDB2}"/>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6" name="Marcador de pie de página 5">
            <a:extLst>
              <a:ext uri="{FF2B5EF4-FFF2-40B4-BE49-F238E27FC236}">
                <a16:creationId xmlns:a16="http://schemas.microsoft.com/office/drawing/2014/main" id="{BD4B8D7B-5534-4D8D-9E52-3B51E83FEAD2}"/>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01DE7BF1-DEB3-4D0E-8D2E-300C5B465512}"/>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392795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CF51A1-B6F6-4859-8180-DA962635D26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7AB0EAAB-87B7-402B-B6FC-E230780083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C6443D4D-72BE-415D-9058-F41138FF03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2EA50B-FE1A-405C-AD6A-BDFAAF569C9F}"/>
              </a:ext>
            </a:extLst>
          </p:cNvPr>
          <p:cNvSpPr>
            <a:spLocks noGrp="1"/>
          </p:cNvSpPr>
          <p:nvPr>
            <p:ph type="dt" sz="half" idx="10"/>
          </p:nvPr>
        </p:nvSpPr>
        <p:spPr/>
        <p:txBody>
          <a:bodyPr/>
          <a:lstStyle/>
          <a:p>
            <a:fld id="{E2BB92FC-2E61-43A0-B8D4-B5F9ABFEAFB0}" type="datetimeFigureOut">
              <a:rPr lang="es-EC" smtClean="0"/>
              <a:t>25/07/2018</a:t>
            </a:fld>
            <a:endParaRPr lang="es-EC"/>
          </a:p>
        </p:txBody>
      </p:sp>
      <p:sp>
        <p:nvSpPr>
          <p:cNvPr id="6" name="Marcador de pie de página 5">
            <a:extLst>
              <a:ext uri="{FF2B5EF4-FFF2-40B4-BE49-F238E27FC236}">
                <a16:creationId xmlns:a16="http://schemas.microsoft.com/office/drawing/2014/main" id="{750F2384-20EC-41DB-84E8-5782215CDD6C}"/>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19670826-C813-437A-9915-D310E9449F1F}"/>
              </a:ext>
            </a:extLst>
          </p:cNvPr>
          <p:cNvSpPr>
            <a:spLocks noGrp="1"/>
          </p:cNvSpPr>
          <p:nvPr>
            <p:ph type="sldNum" sz="quarter" idx="12"/>
          </p:nvPr>
        </p:nvSpPr>
        <p:spPr/>
        <p:txBody>
          <a:bodyPr/>
          <a:lstStyle/>
          <a:p>
            <a:fld id="{4118DC9E-47A7-4C6B-A166-C43EA995E263}" type="slidenum">
              <a:rPr lang="es-EC" smtClean="0"/>
              <a:t>‹Nº›</a:t>
            </a:fld>
            <a:endParaRPr lang="es-EC"/>
          </a:p>
        </p:txBody>
      </p:sp>
    </p:spTree>
    <p:extLst>
      <p:ext uri="{BB962C8B-B14F-4D97-AF65-F5344CB8AC3E}">
        <p14:creationId xmlns:p14="http://schemas.microsoft.com/office/powerpoint/2010/main" val="2375333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B63058B-ED36-468D-B953-02CF344D2A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FEDE1425-A0E2-4EA1-9BE7-08C7E3C35C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B16C8E8B-8C10-402A-90C2-F029726AFE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BB92FC-2E61-43A0-B8D4-B5F9ABFEAFB0}" type="datetimeFigureOut">
              <a:rPr lang="es-EC" smtClean="0"/>
              <a:t>25/07/2018</a:t>
            </a:fld>
            <a:endParaRPr lang="es-EC"/>
          </a:p>
        </p:txBody>
      </p:sp>
      <p:sp>
        <p:nvSpPr>
          <p:cNvPr id="5" name="Marcador de pie de página 4">
            <a:extLst>
              <a:ext uri="{FF2B5EF4-FFF2-40B4-BE49-F238E27FC236}">
                <a16:creationId xmlns:a16="http://schemas.microsoft.com/office/drawing/2014/main" id="{61F83026-0364-4F97-90A3-B676CDAB34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968ED119-0D74-41F0-8E66-2B515B99F3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18DC9E-47A7-4C6B-A166-C43EA995E263}" type="slidenum">
              <a:rPr lang="es-EC" smtClean="0"/>
              <a:t>‹Nº›</a:t>
            </a:fld>
            <a:endParaRPr lang="es-EC"/>
          </a:p>
        </p:txBody>
      </p:sp>
    </p:spTree>
    <p:extLst>
      <p:ext uri="{BB962C8B-B14F-4D97-AF65-F5344CB8AC3E}">
        <p14:creationId xmlns:p14="http://schemas.microsoft.com/office/powerpoint/2010/main" val="3854232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D5799F-6954-45A8-ADE9-FFAD1CF84457}"/>
              </a:ext>
            </a:extLst>
          </p:cNvPr>
          <p:cNvSpPr>
            <a:spLocks noGrp="1"/>
          </p:cNvSpPr>
          <p:nvPr>
            <p:ph type="ctrTitle"/>
          </p:nvPr>
        </p:nvSpPr>
        <p:spPr/>
        <p:txBody>
          <a:bodyPr/>
          <a:lstStyle/>
          <a:p>
            <a:r>
              <a:rPr lang="es-EC" dirty="0"/>
              <a:t>CARBOHIDRATOS</a:t>
            </a:r>
          </a:p>
        </p:txBody>
      </p:sp>
      <p:sp>
        <p:nvSpPr>
          <p:cNvPr id="3" name="Subtítulo 2">
            <a:extLst>
              <a:ext uri="{FF2B5EF4-FFF2-40B4-BE49-F238E27FC236}">
                <a16:creationId xmlns:a16="http://schemas.microsoft.com/office/drawing/2014/main" id="{70860B4B-AC33-4EAC-B8F3-A50A46560365}"/>
              </a:ext>
            </a:extLst>
          </p:cNvPr>
          <p:cNvSpPr>
            <a:spLocks noGrp="1"/>
          </p:cNvSpPr>
          <p:nvPr>
            <p:ph type="subTitle" idx="1"/>
          </p:nvPr>
        </p:nvSpPr>
        <p:spPr/>
        <p:txBody>
          <a:bodyPr/>
          <a:lstStyle/>
          <a:p>
            <a:r>
              <a:rPr lang="es-EC" dirty="0"/>
              <a:t>DRA ROSA VELEZ </a:t>
            </a:r>
          </a:p>
        </p:txBody>
      </p:sp>
    </p:spTree>
    <p:extLst>
      <p:ext uri="{BB962C8B-B14F-4D97-AF65-F5344CB8AC3E}">
        <p14:creationId xmlns:p14="http://schemas.microsoft.com/office/powerpoint/2010/main" val="1027202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DA4D1C5-C83D-4E04-B838-818D48C79C09}"/>
              </a:ext>
            </a:extLst>
          </p:cNvPr>
          <p:cNvSpPr>
            <a:spLocks noGrp="1"/>
          </p:cNvSpPr>
          <p:nvPr>
            <p:ph idx="1"/>
          </p:nvPr>
        </p:nvSpPr>
        <p:spPr>
          <a:xfrm>
            <a:off x="838200" y="717452"/>
            <a:ext cx="10515600" cy="5459511"/>
          </a:xfrm>
        </p:spPr>
        <p:txBody>
          <a:bodyPr>
            <a:normAutofit lnSpcReduction="10000"/>
          </a:bodyPr>
          <a:lstStyle/>
          <a:p>
            <a:pPr algn="just"/>
            <a:r>
              <a:rPr lang="es-EC" dirty="0"/>
              <a:t>Desde el punto de vista químico, los monosacáridos pueden ser aldehídos o cetonas, dependiendo de donde se ubique el grupo carbonilo (C=O) en los carbohidratos lineales. Estructuralmente, los monosacáridos pueden formar cadenas lineales o anillos cerrados.</a:t>
            </a:r>
          </a:p>
          <a:p>
            <a:pPr algn="just"/>
            <a:r>
              <a:rPr lang="es-EC" dirty="0"/>
              <a:t>Los monosacáridos se agrupan en dos clases generales aldosas y cetosas. </a:t>
            </a:r>
          </a:p>
          <a:p>
            <a:pPr algn="just"/>
            <a:r>
              <a:rPr lang="es-EC" dirty="0"/>
              <a:t>Se clasifican según el número de sus carbonos y la naturaleza química de su grupo carbonilo. </a:t>
            </a:r>
          </a:p>
          <a:p>
            <a:pPr algn="just"/>
            <a:r>
              <a:rPr lang="es-EC" dirty="0"/>
              <a:t>Su cadena no está ramificada y todos los átomos contienen por lo menos un grupo alcohol (-OH), el átomo de carbono restante tiene unido un grupo carbonilo (C=O). Si este grupo carbonilo es el extremo de la cadena se trata de un grupo aldehído (CHO), si el carbono está en cualquier otra posición se trata de una cetona (-CO-).</a:t>
            </a:r>
          </a:p>
          <a:p>
            <a:endParaRPr lang="es-EC" dirty="0"/>
          </a:p>
        </p:txBody>
      </p:sp>
    </p:spTree>
    <p:extLst>
      <p:ext uri="{BB962C8B-B14F-4D97-AF65-F5344CB8AC3E}">
        <p14:creationId xmlns:p14="http://schemas.microsoft.com/office/powerpoint/2010/main" val="1176024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4DBC7C-722C-436C-8C9F-D53E7632B564}"/>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976ADE12-1939-44CC-BDE6-EE50F7068459}"/>
              </a:ext>
            </a:extLst>
          </p:cNvPr>
          <p:cNvSpPr>
            <a:spLocks noGrp="1"/>
          </p:cNvSpPr>
          <p:nvPr>
            <p:ph idx="1"/>
          </p:nvPr>
        </p:nvSpPr>
        <p:spPr/>
        <p:txBody>
          <a:bodyPr/>
          <a:lstStyle/>
          <a:p>
            <a:pPr algn="just"/>
            <a:r>
              <a:rPr lang="es-EC" dirty="0"/>
              <a:t>Debido a que los monosacáridos poseen grupos hidroxilo, la mayoría son solubles en agua e insolubles en solventes no-polares.</a:t>
            </a:r>
          </a:p>
          <a:p>
            <a:pPr algn="just"/>
            <a:r>
              <a:rPr lang="es-EC" dirty="0"/>
              <a:t>Dependiendo del número de carbonos que tenga en su estructura, un monosacárido tendrá distintos nombres, por ejemplo: triosa (si tiene 3 átomos de C), pentosa (si tiene 5C) y así sucesivamente.</a:t>
            </a:r>
          </a:p>
          <a:p>
            <a:endParaRPr lang="es-EC" dirty="0"/>
          </a:p>
        </p:txBody>
      </p:sp>
    </p:spTree>
    <p:extLst>
      <p:ext uri="{BB962C8B-B14F-4D97-AF65-F5344CB8AC3E}">
        <p14:creationId xmlns:p14="http://schemas.microsoft.com/office/powerpoint/2010/main" val="1097148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714356"/>
            <a:ext cx="3400420" cy="5610244"/>
          </a:xfrm>
        </p:spPr>
        <p:txBody>
          <a:bodyPr>
            <a:normAutofit fontScale="92500" lnSpcReduction="10000"/>
          </a:bodyPr>
          <a:lstStyle/>
          <a:p>
            <a:pPr algn="just"/>
            <a:r>
              <a:rPr lang="es-ES" dirty="0"/>
              <a:t>El </a:t>
            </a:r>
            <a:r>
              <a:rPr lang="es-ES" dirty="0" err="1"/>
              <a:t>gliceraldehído</a:t>
            </a:r>
            <a:r>
              <a:rPr lang="es-ES" dirty="0"/>
              <a:t>, la ribosa y la glucosa contienen, además de los grupos hidroxilo, un grupo aldehído, que se indica en violeta; se llaman azúcares de aldosa (aldosas). </a:t>
            </a:r>
          </a:p>
          <a:p>
            <a:pPr algn="just"/>
            <a:r>
              <a:rPr lang="es-ES" dirty="0"/>
              <a:t>La </a:t>
            </a:r>
            <a:r>
              <a:rPr lang="es-ES" dirty="0" err="1"/>
              <a:t>dihidroxiacetona</a:t>
            </a:r>
            <a:r>
              <a:rPr lang="es-ES" dirty="0"/>
              <a:t>, la </a:t>
            </a:r>
            <a:r>
              <a:rPr lang="es-ES" dirty="0" err="1"/>
              <a:t>ribulosa</a:t>
            </a:r>
            <a:r>
              <a:rPr lang="es-ES" dirty="0"/>
              <a:t> y la fructosa contienen un grupo cetona, indicado en pardo, y se llaman azúcares de </a:t>
            </a:r>
            <a:r>
              <a:rPr lang="es-ES" dirty="0" err="1"/>
              <a:t>cetosa</a:t>
            </a:r>
            <a:r>
              <a:rPr lang="es-ES" dirty="0"/>
              <a:t> (</a:t>
            </a:r>
            <a:r>
              <a:rPr lang="es-ES" dirty="0" err="1"/>
              <a:t>cetosas</a:t>
            </a:r>
            <a:r>
              <a:rPr lang="es-ES" dirty="0"/>
              <a:t>).</a:t>
            </a:r>
          </a:p>
          <a:p>
            <a:endParaRPr lang="es-ES" dirty="0"/>
          </a:p>
        </p:txBody>
      </p:sp>
      <p:pic>
        <p:nvPicPr>
          <p:cNvPr id="4" name="3 Imagen" descr="http://www.cobach-elr.com/academias/quimicas/biologia/biologia/curtis/libro/img/3-5.jpg"/>
          <p:cNvPicPr/>
          <p:nvPr/>
        </p:nvPicPr>
        <p:blipFill>
          <a:blip r:embed="rId2"/>
          <a:srcRect/>
          <a:stretch>
            <a:fillRect/>
          </a:stretch>
        </p:blipFill>
        <p:spPr bwMode="auto">
          <a:xfrm>
            <a:off x="5453058" y="714357"/>
            <a:ext cx="5005394" cy="5648325"/>
          </a:xfrm>
          <a:prstGeom prst="rect">
            <a:avLst/>
          </a:prstGeom>
          <a:noFill/>
          <a:ln w="9525">
            <a:noFill/>
            <a:miter lim="800000"/>
            <a:headEnd/>
            <a:tailEnd/>
          </a:ln>
        </p:spPr>
      </p:pic>
    </p:spTree>
    <p:extLst>
      <p:ext uri="{BB962C8B-B14F-4D97-AF65-F5344CB8AC3E}">
        <p14:creationId xmlns:p14="http://schemas.microsoft.com/office/powerpoint/2010/main" val="605683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19089" y="690532"/>
            <a:ext cx="4357686" cy="5929354"/>
          </a:xfrm>
        </p:spPr>
        <p:txBody>
          <a:bodyPr>
            <a:normAutofit fontScale="92500" lnSpcReduction="10000"/>
          </a:bodyPr>
          <a:lstStyle/>
          <a:p>
            <a:pPr lvl="1" algn="just"/>
            <a:r>
              <a:rPr lang="es-ES" dirty="0"/>
              <a:t>La molécula pasa por la forma de cadena abierta en su transición de una forma estructural a la otra. La única diferencia en los dos anillos es la posición del grupo hidroxilo unido al átomo de carbono 1; en la forma alfa, está por debajo del plano del anillo y en la forma beta, por encima de éste</a:t>
            </a:r>
          </a:p>
          <a:p>
            <a:pPr lvl="1" algn="just"/>
            <a:endParaRPr lang="es-ES" dirty="0"/>
          </a:p>
          <a:p>
            <a:pPr lvl="1" algn="just"/>
            <a:r>
              <a:rPr lang="es-ES" dirty="0"/>
              <a:t>La glucosa tiene la fórmula molecular C6H12O6 y constituye una hexosa. La galactosa ( leche ), fructosa ( miel) también tienen la misma estructura molecular por tanto son </a:t>
            </a:r>
            <a:r>
              <a:rPr lang="es-ES" dirty="0" err="1"/>
              <a:t>isoméricas</a:t>
            </a:r>
            <a:r>
              <a:rPr lang="es-ES" dirty="0"/>
              <a:t>.   </a:t>
            </a:r>
          </a:p>
        </p:txBody>
      </p:sp>
      <p:pic>
        <p:nvPicPr>
          <p:cNvPr id="4" name="3 Imagen" descr="http://www.cobach-elr.com/academias/quimicas/biologia/biologia/curtis/libro/img/3-6.jpg"/>
          <p:cNvPicPr/>
          <p:nvPr/>
        </p:nvPicPr>
        <p:blipFill>
          <a:blip r:embed="rId2"/>
          <a:srcRect/>
          <a:stretch>
            <a:fillRect/>
          </a:stretch>
        </p:blipFill>
        <p:spPr bwMode="auto">
          <a:xfrm>
            <a:off x="5881686" y="785794"/>
            <a:ext cx="4500594" cy="5738831"/>
          </a:xfrm>
          <a:prstGeom prst="rect">
            <a:avLst/>
          </a:prstGeom>
          <a:noFill/>
          <a:ln w="9525">
            <a:noFill/>
            <a:miter lim="800000"/>
            <a:headEnd/>
            <a:tailEnd/>
          </a:ln>
        </p:spPr>
      </p:pic>
    </p:spTree>
    <p:extLst>
      <p:ext uri="{BB962C8B-B14F-4D97-AF65-F5344CB8AC3E}">
        <p14:creationId xmlns:p14="http://schemas.microsoft.com/office/powerpoint/2010/main" val="3026122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B15C96-1775-4259-AF85-C528CA28DB9A}"/>
              </a:ext>
            </a:extLst>
          </p:cNvPr>
          <p:cNvSpPr>
            <a:spLocks noGrp="1"/>
          </p:cNvSpPr>
          <p:nvPr>
            <p:ph type="title"/>
          </p:nvPr>
        </p:nvSpPr>
        <p:spPr/>
        <p:txBody>
          <a:bodyPr/>
          <a:lstStyle/>
          <a:p>
            <a:r>
              <a:rPr lang="es-EC" dirty="0"/>
              <a:t>Disacáridos </a:t>
            </a:r>
          </a:p>
        </p:txBody>
      </p:sp>
      <p:sp>
        <p:nvSpPr>
          <p:cNvPr id="3" name="Marcador de contenido 2">
            <a:extLst>
              <a:ext uri="{FF2B5EF4-FFF2-40B4-BE49-F238E27FC236}">
                <a16:creationId xmlns:a16="http://schemas.microsoft.com/office/drawing/2014/main" id="{1124C428-36E4-4DF8-85BD-440A3244B8A6}"/>
              </a:ext>
            </a:extLst>
          </p:cNvPr>
          <p:cNvSpPr>
            <a:spLocks noGrp="1"/>
          </p:cNvSpPr>
          <p:nvPr>
            <p:ph idx="1"/>
          </p:nvPr>
        </p:nvSpPr>
        <p:spPr/>
        <p:txBody>
          <a:bodyPr/>
          <a:lstStyle/>
          <a:p>
            <a:pPr algn="just"/>
            <a:r>
              <a:rPr lang="es-EC" dirty="0"/>
              <a:t>Los disacáridos son azúcares dobles que se forman al juntar dos monosacáridos en un proceso químico llamado síntesis de deshidratación, porque se pierde una molécula de agua durante la reacción. También se le conoce como una reacción de condensación.</a:t>
            </a:r>
          </a:p>
          <a:p>
            <a:pPr algn="just"/>
            <a:r>
              <a:rPr lang="es-EC" dirty="0"/>
              <a:t>Así, un disacárido es cualquier sustancia que se compone de dos moléculas de azúcares simples (monosacáridos) vinculadas entre sí a través de un enlace glicosídico.</a:t>
            </a:r>
          </a:p>
          <a:p>
            <a:pPr algn="just"/>
            <a:r>
              <a:rPr lang="es-EC" dirty="0"/>
              <a:t>Los ácidos tienen la capacidad de romper estos enlaces, por esta razón, los disacáridos pueden ser digeridos en el estómago.</a:t>
            </a:r>
          </a:p>
          <a:p>
            <a:endParaRPr lang="es-EC" dirty="0"/>
          </a:p>
        </p:txBody>
      </p:sp>
    </p:spTree>
    <p:extLst>
      <p:ext uri="{BB962C8B-B14F-4D97-AF65-F5344CB8AC3E}">
        <p14:creationId xmlns:p14="http://schemas.microsoft.com/office/powerpoint/2010/main" val="808880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54B8CF-D049-4796-8D52-78D6EBFFE0E6}"/>
              </a:ext>
            </a:extLst>
          </p:cNvPr>
          <p:cNvSpPr>
            <a:spLocks noGrp="1"/>
          </p:cNvSpPr>
          <p:nvPr>
            <p:ph type="title"/>
          </p:nvPr>
        </p:nvSpPr>
        <p:spPr/>
        <p:txBody>
          <a:bodyPr/>
          <a:lstStyle/>
          <a:p>
            <a:r>
              <a:rPr lang="es-EC" dirty="0"/>
              <a:t>Disacáridos </a:t>
            </a:r>
          </a:p>
        </p:txBody>
      </p:sp>
      <p:sp>
        <p:nvSpPr>
          <p:cNvPr id="3" name="Marcador de contenido 2">
            <a:extLst>
              <a:ext uri="{FF2B5EF4-FFF2-40B4-BE49-F238E27FC236}">
                <a16:creationId xmlns:a16="http://schemas.microsoft.com/office/drawing/2014/main" id="{96AB75AE-9C71-4403-AB28-DF8921CF91B3}"/>
              </a:ext>
            </a:extLst>
          </p:cNvPr>
          <p:cNvSpPr>
            <a:spLocks noGrp="1"/>
          </p:cNvSpPr>
          <p:nvPr>
            <p:ph idx="1"/>
          </p:nvPr>
        </p:nvSpPr>
        <p:spPr/>
        <p:txBody>
          <a:bodyPr/>
          <a:lstStyle/>
          <a:p>
            <a:pPr algn="just"/>
            <a:r>
              <a:rPr lang="es-EC" dirty="0"/>
              <a:t>Los disacáridos son generalmente solubles en agua y dulces cuando se ingieren. Los tres disacáridos principales son sacarosa, lactosa y maltosa: la sacarosa proviene de la unión de glucosa y fructosa; la lactosa proviene de la unión de glucosa y galactosa; y la maltosa proviene de la unión de dos moléculas de glucosa.</a:t>
            </a:r>
          </a:p>
        </p:txBody>
      </p:sp>
      <p:pic>
        <p:nvPicPr>
          <p:cNvPr id="5" name="Imagen 4">
            <a:extLst>
              <a:ext uri="{FF2B5EF4-FFF2-40B4-BE49-F238E27FC236}">
                <a16:creationId xmlns:a16="http://schemas.microsoft.com/office/drawing/2014/main" id="{95360C66-5692-4962-865F-E8CE799E8623}"/>
              </a:ext>
            </a:extLst>
          </p:cNvPr>
          <p:cNvPicPr>
            <a:picLocks noChangeAspect="1"/>
          </p:cNvPicPr>
          <p:nvPr/>
        </p:nvPicPr>
        <p:blipFill rotWithShape="1">
          <a:blip r:embed="rId2"/>
          <a:srcRect l="17619" t="45289" r="53571" b="32478"/>
          <a:stretch/>
        </p:blipFill>
        <p:spPr>
          <a:xfrm>
            <a:off x="2452915" y="4296230"/>
            <a:ext cx="7474856" cy="2015670"/>
          </a:xfrm>
          <a:prstGeom prst="rect">
            <a:avLst/>
          </a:prstGeom>
        </p:spPr>
      </p:pic>
    </p:spTree>
    <p:extLst>
      <p:ext uri="{BB962C8B-B14F-4D97-AF65-F5344CB8AC3E}">
        <p14:creationId xmlns:p14="http://schemas.microsoft.com/office/powerpoint/2010/main" val="1702830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D868BC-9126-4590-937F-3F6BE0C3A4BE}"/>
              </a:ext>
            </a:extLst>
          </p:cNvPr>
          <p:cNvSpPr>
            <a:spLocks noGrp="1"/>
          </p:cNvSpPr>
          <p:nvPr>
            <p:ph type="title"/>
          </p:nvPr>
        </p:nvSpPr>
        <p:spPr/>
        <p:txBody>
          <a:bodyPr/>
          <a:lstStyle/>
          <a:p>
            <a:r>
              <a:rPr lang="es-EC" dirty="0"/>
              <a:t>Oligosacáridos</a:t>
            </a:r>
          </a:p>
        </p:txBody>
      </p:sp>
      <p:sp>
        <p:nvSpPr>
          <p:cNvPr id="3" name="Marcador de contenido 2">
            <a:extLst>
              <a:ext uri="{FF2B5EF4-FFF2-40B4-BE49-F238E27FC236}">
                <a16:creationId xmlns:a16="http://schemas.microsoft.com/office/drawing/2014/main" id="{DB0614EE-E56C-4785-B495-9DF77ABBBB4A}"/>
              </a:ext>
            </a:extLst>
          </p:cNvPr>
          <p:cNvSpPr>
            <a:spLocks noGrp="1"/>
          </p:cNvSpPr>
          <p:nvPr>
            <p:ph idx="1"/>
          </p:nvPr>
        </p:nvSpPr>
        <p:spPr/>
        <p:txBody>
          <a:bodyPr/>
          <a:lstStyle/>
          <a:p>
            <a:pPr algn="just"/>
            <a:r>
              <a:rPr lang="es-EC" dirty="0"/>
              <a:t>Los oligosacáridos son polímeros complejos formados por pocas unidades de azúcares simples, es decir, entre 3 a 9 monosacáridos.</a:t>
            </a:r>
          </a:p>
          <a:p>
            <a:pPr algn="just"/>
            <a:r>
              <a:rPr lang="es-EC" dirty="0"/>
              <a:t>La reacción es la misma que forma los disacáridos, pero también provienen de la ruptura de moléculas de azúcar más complejas (polisacáridos).</a:t>
            </a:r>
          </a:p>
          <a:p>
            <a:pPr algn="just"/>
            <a:r>
              <a:rPr lang="es-EC" dirty="0"/>
              <a:t>La mayoría de los oligosacáridos se encuentran en las plantas y actúan como fibra soluble, lo que puede ayudar a prevenir el estreñimiento. </a:t>
            </a:r>
          </a:p>
        </p:txBody>
      </p:sp>
    </p:spTree>
    <p:extLst>
      <p:ext uri="{BB962C8B-B14F-4D97-AF65-F5344CB8AC3E}">
        <p14:creationId xmlns:p14="http://schemas.microsoft.com/office/powerpoint/2010/main" val="617128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49C3D-8F93-4F80-A550-EED4FA2E26B5}"/>
              </a:ext>
            </a:extLst>
          </p:cNvPr>
          <p:cNvSpPr>
            <a:spLocks noGrp="1"/>
          </p:cNvSpPr>
          <p:nvPr>
            <p:ph type="title"/>
          </p:nvPr>
        </p:nvSpPr>
        <p:spPr/>
        <p:txBody>
          <a:bodyPr/>
          <a:lstStyle/>
          <a:p>
            <a:r>
              <a:rPr lang="es-EC" dirty="0"/>
              <a:t>Oligosacáridos </a:t>
            </a:r>
          </a:p>
        </p:txBody>
      </p:sp>
      <p:sp>
        <p:nvSpPr>
          <p:cNvPr id="3" name="Marcador de contenido 2">
            <a:extLst>
              <a:ext uri="{FF2B5EF4-FFF2-40B4-BE49-F238E27FC236}">
                <a16:creationId xmlns:a16="http://schemas.microsoft.com/office/drawing/2014/main" id="{E98E9CB0-AA57-4548-8083-BF8BBEA1E7F5}"/>
              </a:ext>
            </a:extLst>
          </p:cNvPr>
          <p:cNvSpPr>
            <a:spLocks noGrp="1"/>
          </p:cNvSpPr>
          <p:nvPr>
            <p:ph idx="1"/>
          </p:nvPr>
        </p:nvSpPr>
        <p:spPr/>
        <p:txBody>
          <a:bodyPr/>
          <a:lstStyle/>
          <a:p>
            <a:pPr algn="just"/>
            <a:r>
              <a:rPr lang="es-EC" dirty="0"/>
              <a:t>Sin embargo, los seres humanos no poseen las enzimas para digerirlos en su mayoría, a excepción de la maltotriosa.</a:t>
            </a:r>
          </a:p>
          <a:p>
            <a:pPr algn="just"/>
            <a:endParaRPr lang="es-EC" dirty="0"/>
          </a:p>
          <a:p>
            <a:pPr algn="just"/>
            <a:r>
              <a:rPr lang="es-EC" dirty="0"/>
              <a:t>Poe esto los oligosacáridos que no son digeridos inicialmente en el intestino delgado, pueden ser degradados por las bacterias que normalmente habitan en el intestino grueso a través de un proceso de fermentación. Los prebióticos cumplen esta función, servir de alimento a las bacterias beneficiosas.</a:t>
            </a:r>
          </a:p>
        </p:txBody>
      </p:sp>
    </p:spTree>
    <p:extLst>
      <p:ext uri="{BB962C8B-B14F-4D97-AF65-F5344CB8AC3E}">
        <p14:creationId xmlns:p14="http://schemas.microsoft.com/office/powerpoint/2010/main" val="3766322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DAF9AA-4925-402C-81A9-4038E7868477}"/>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2113C43B-FD6A-43F5-A097-60214246AF14}"/>
              </a:ext>
            </a:extLst>
          </p:cNvPr>
          <p:cNvSpPr>
            <a:spLocks noGrp="1"/>
          </p:cNvSpPr>
          <p:nvPr>
            <p:ph idx="1"/>
          </p:nvPr>
        </p:nvSpPr>
        <p:spPr/>
        <p:txBody>
          <a:bodyPr/>
          <a:lstStyle/>
          <a:p>
            <a:endParaRPr lang="es-EC"/>
          </a:p>
        </p:txBody>
      </p:sp>
      <p:pic>
        <p:nvPicPr>
          <p:cNvPr id="4" name="Imagen 3">
            <a:extLst>
              <a:ext uri="{FF2B5EF4-FFF2-40B4-BE49-F238E27FC236}">
                <a16:creationId xmlns:a16="http://schemas.microsoft.com/office/drawing/2014/main" id="{D5CD83AF-F5CD-4379-9BE6-EBDE529875BE}"/>
              </a:ext>
            </a:extLst>
          </p:cNvPr>
          <p:cNvPicPr>
            <a:picLocks noChangeAspect="1"/>
          </p:cNvPicPr>
          <p:nvPr/>
        </p:nvPicPr>
        <p:blipFill>
          <a:blip r:embed="rId2"/>
          <a:stretch>
            <a:fillRect/>
          </a:stretch>
        </p:blipFill>
        <p:spPr>
          <a:xfrm>
            <a:off x="576775" y="548640"/>
            <a:ext cx="11057207" cy="5944235"/>
          </a:xfrm>
          <a:prstGeom prst="rect">
            <a:avLst/>
          </a:prstGeom>
        </p:spPr>
      </p:pic>
    </p:spTree>
    <p:extLst>
      <p:ext uri="{BB962C8B-B14F-4D97-AF65-F5344CB8AC3E}">
        <p14:creationId xmlns:p14="http://schemas.microsoft.com/office/powerpoint/2010/main" val="942200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6CF2DC-BDAD-475F-A6C7-7875C3E5E169}"/>
              </a:ext>
            </a:extLst>
          </p:cNvPr>
          <p:cNvSpPr>
            <a:spLocks noGrp="1"/>
          </p:cNvSpPr>
          <p:nvPr>
            <p:ph type="title"/>
          </p:nvPr>
        </p:nvSpPr>
        <p:spPr/>
        <p:txBody>
          <a:bodyPr/>
          <a:lstStyle/>
          <a:p>
            <a:r>
              <a:rPr lang="es-EC" b="1" dirty="0"/>
              <a:t>Polisacáridos</a:t>
            </a:r>
            <a:br>
              <a:rPr lang="es-EC" dirty="0"/>
            </a:br>
            <a:endParaRPr lang="es-EC" dirty="0"/>
          </a:p>
        </p:txBody>
      </p:sp>
      <p:sp>
        <p:nvSpPr>
          <p:cNvPr id="3" name="Marcador de contenido 2">
            <a:extLst>
              <a:ext uri="{FF2B5EF4-FFF2-40B4-BE49-F238E27FC236}">
                <a16:creationId xmlns:a16="http://schemas.microsoft.com/office/drawing/2014/main" id="{D63D7EC1-21D0-4526-AF11-96BDE5117E87}"/>
              </a:ext>
            </a:extLst>
          </p:cNvPr>
          <p:cNvSpPr>
            <a:spLocks noGrp="1"/>
          </p:cNvSpPr>
          <p:nvPr>
            <p:ph idx="1"/>
          </p:nvPr>
        </p:nvSpPr>
        <p:spPr>
          <a:xfrm>
            <a:off x="838200" y="1336431"/>
            <a:ext cx="10515600" cy="4840532"/>
          </a:xfrm>
        </p:spPr>
        <p:txBody>
          <a:bodyPr>
            <a:normAutofit fontScale="92500" lnSpcReduction="10000"/>
          </a:bodyPr>
          <a:lstStyle/>
          <a:p>
            <a:pPr algn="just"/>
            <a:r>
              <a:rPr lang="es-EC" dirty="0"/>
              <a:t>Los polisacáridos son los polímeros de sacáridos más grandes, están formados por más de 10 (hasta miles) unidades de monosacáridos dispuestos de manera lineal o ramificada. Las variaciones en la disposición espacial es lo que les confiere las múltiples propiedades a estos azúcares.</a:t>
            </a:r>
          </a:p>
          <a:p>
            <a:pPr algn="just"/>
            <a:r>
              <a:rPr lang="es-EC" dirty="0"/>
              <a:t>Los polisacáridos pueden estar compuestos por un mismo monosacárido o por combinación de diferentes monosacáridos. Si se forman por unidades repetidas del mismo azúcar se llaman homopolisacáridos como el glucógeno y el almidón, que son los carbohidratos de almacenamiento de animales y plantas, respectivamente.</a:t>
            </a:r>
          </a:p>
          <a:p>
            <a:pPr algn="just"/>
            <a:r>
              <a:rPr lang="es-EC" dirty="0"/>
              <a:t>Si el polisacárido se compone por unidades de distintos azúcares se les llama heteropolisacáridos. La mayoría contienen solo dos unidades diferentes y suelen asociarse con proteínas (glucoproteínas, como la gammaglobulina del plasma sanguíneo) o lípidos (</a:t>
            </a:r>
            <a:r>
              <a:rPr lang="es-EC" dirty="0" err="1"/>
              <a:t>glicolípidos</a:t>
            </a:r>
            <a:r>
              <a:rPr lang="es-EC" dirty="0"/>
              <a:t>, como los gangliósidos).</a:t>
            </a:r>
          </a:p>
          <a:p>
            <a:endParaRPr lang="es-EC" dirty="0"/>
          </a:p>
        </p:txBody>
      </p:sp>
    </p:spTree>
    <p:extLst>
      <p:ext uri="{BB962C8B-B14F-4D97-AF65-F5344CB8AC3E}">
        <p14:creationId xmlns:p14="http://schemas.microsoft.com/office/powerpoint/2010/main" val="3115743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CARBOHIDRATOS  </a:t>
            </a:r>
          </a:p>
        </p:txBody>
      </p:sp>
      <p:sp>
        <p:nvSpPr>
          <p:cNvPr id="3" name="2 Marcador de contenido"/>
          <p:cNvSpPr>
            <a:spLocks noGrp="1"/>
          </p:cNvSpPr>
          <p:nvPr>
            <p:ph idx="1"/>
          </p:nvPr>
        </p:nvSpPr>
        <p:spPr>
          <a:xfrm>
            <a:off x="675249" y="1336431"/>
            <a:ext cx="10832123" cy="4988169"/>
          </a:xfrm>
        </p:spPr>
        <p:txBody>
          <a:bodyPr>
            <a:normAutofit/>
          </a:bodyPr>
          <a:lstStyle/>
          <a:p>
            <a:pPr algn="just"/>
            <a:r>
              <a:rPr lang="es-EC" dirty="0"/>
              <a:t>Los carbohidratos, hidratos de carbono o sacáridos, son moléculas orgánicas que almacenan energía en los seres vivos. Son las biomoléculas más abundantes e incluyen: azúcares, almidones y celulosa, entre otros compuestos que se encuentran en los organismos vivos.</a:t>
            </a:r>
            <a:endParaRPr lang="es-ES" u="sng" dirty="0">
              <a:solidFill>
                <a:srgbClr val="7030A0"/>
              </a:solidFill>
            </a:endParaRPr>
          </a:p>
          <a:p>
            <a:pPr algn="just"/>
            <a:r>
              <a:rPr lang="es-ES" u="sng" dirty="0">
                <a:solidFill>
                  <a:srgbClr val="7030A0"/>
                </a:solidFill>
              </a:rPr>
              <a:t>Los carbohidratos son la fuente primaria de energía química. </a:t>
            </a:r>
          </a:p>
          <a:p>
            <a:pPr algn="just"/>
            <a:r>
              <a:rPr lang="es-ES" dirty="0"/>
              <a:t>Los más simples son los monosacáridos ("azúcares simples"). Los monosacáridos pueden combinarse para formar disacáridos ("dos azúcares") y polisacáridos (cadenas de muchos monosacáridos).</a:t>
            </a:r>
          </a:p>
          <a:p>
            <a:pPr algn="just"/>
            <a:r>
              <a:rPr lang="es-ES" dirty="0"/>
              <a:t>Tienen por fórmula estructural CH2O. </a:t>
            </a:r>
          </a:p>
          <a:p>
            <a:endParaRPr lang="es-ES" dirty="0"/>
          </a:p>
        </p:txBody>
      </p:sp>
    </p:spTree>
    <p:extLst>
      <p:ext uri="{BB962C8B-B14F-4D97-AF65-F5344CB8AC3E}">
        <p14:creationId xmlns:p14="http://schemas.microsoft.com/office/powerpoint/2010/main" val="37894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849052-AD15-48BC-BD06-98423ABD4C1B}"/>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3CEE4704-22F2-4447-8586-605A23607361}"/>
              </a:ext>
            </a:extLst>
          </p:cNvPr>
          <p:cNvSpPr>
            <a:spLocks noGrp="1"/>
          </p:cNvSpPr>
          <p:nvPr>
            <p:ph idx="1"/>
          </p:nvPr>
        </p:nvSpPr>
        <p:spPr/>
        <p:txBody>
          <a:bodyPr/>
          <a:lstStyle/>
          <a:p>
            <a:endParaRPr lang="es-EC"/>
          </a:p>
        </p:txBody>
      </p:sp>
      <p:pic>
        <p:nvPicPr>
          <p:cNvPr id="4" name="Imagen 3">
            <a:extLst>
              <a:ext uri="{FF2B5EF4-FFF2-40B4-BE49-F238E27FC236}">
                <a16:creationId xmlns:a16="http://schemas.microsoft.com/office/drawing/2014/main" id="{9E3475C3-774A-456D-9FB9-7A512594F5A9}"/>
              </a:ext>
            </a:extLst>
          </p:cNvPr>
          <p:cNvPicPr>
            <a:picLocks noChangeAspect="1"/>
          </p:cNvPicPr>
          <p:nvPr/>
        </p:nvPicPr>
        <p:blipFill>
          <a:blip r:embed="rId2"/>
          <a:stretch>
            <a:fillRect/>
          </a:stretch>
        </p:blipFill>
        <p:spPr>
          <a:xfrm>
            <a:off x="492369" y="815927"/>
            <a:ext cx="10861431" cy="5261316"/>
          </a:xfrm>
          <a:prstGeom prst="rect">
            <a:avLst/>
          </a:prstGeom>
        </p:spPr>
      </p:pic>
    </p:spTree>
    <p:extLst>
      <p:ext uri="{BB962C8B-B14F-4D97-AF65-F5344CB8AC3E}">
        <p14:creationId xmlns:p14="http://schemas.microsoft.com/office/powerpoint/2010/main" val="1261492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C7571B-0DF4-4DC6-8965-131CEB5B2479}"/>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E82CB708-E0DC-4120-8285-F6543EA16D57}"/>
              </a:ext>
            </a:extLst>
          </p:cNvPr>
          <p:cNvSpPr>
            <a:spLocks noGrp="1"/>
          </p:cNvSpPr>
          <p:nvPr>
            <p:ph idx="1"/>
          </p:nvPr>
        </p:nvSpPr>
        <p:spPr/>
        <p:txBody>
          <a:bodyPr/>
          <a:lstStyle/>
          <a:p>
            <a:endParaRPr lang="es-EC" dirty="0"/>
          </a:p>
        </p:txBody>
      </p:sp>
    </p:spTree>
    <p:extLst>
      <p:ext uri="{BB962C8B-B14F-4D97-AF65-F5344CB8AC3E}">
        <p14:creationId xmlns:p14="http://schemas.microsoft.com/office/powerpoint/2010/main" val="925721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79674" y="704088"/>
            <a:ext cx="8229600" cy="296020"/>
          </a:xfrm>
        </p:spPr>
        <p:txBody>
          <a:bodyPr>
            <a:normAutofit fontScale="90000"/>
          </a:bodyPr>
          <a:lstStyle/>
          <a:p>
            <a:r>
              <a:rPr lang="es-ES" dirty="0"/>
              <a:t>CARBOHIDRATOS</a:t>
            </a:r>
          </a:p>
        </p:txBody>
      </p:sp>
      <p:sp>
        <p:nvSpPr>
          <p:cNvPr id="3" name="2 Marcador de contenido"/>
          <p:cNvSpPr>
            <a:spLocks noGrp="1"/>
          </p:cNvSpPr>
          <p:nvPr>
            <p:ph idx="1"/>
          </p:nvPr>
        </p:nvSpPr>
        <p:spPr>
          <a:xfrm>
            <a:off x="1981200" y="1428736"/>
            <a:ext cx="7758138" cy="4000528"/>
          </a:xfrm>
        </p:spPr>
        <p:txBody>
          <a:bodyPr>
            <a:normAutofit/>
          </a:bodyPr>
          <a:lstStyle/>
          <a:p>
            <a:pPr algn="just"/>
            <a:r>
              <a:rPr lang="es-ES" dirty="0"/>
              <a:t>Los carbohidratos -o glúcidos- pueden ser moléculas pequeñas, (azúcares), o moléculas más grandes y complejas. </a:t>
            </a:r>
            <a:r>
              <a:rPr lang="es-EC" dirty="0"/>
              <a:t>Los organismos que realizan la</a:t>
            </a:r>
            <a:r>
              <a:rPr lang="es-EC" dirty="0">
                <a:solidFill>
                  <a:srgbClr val="7030A0"/>
                </a:solidFill>
              </a:rPr>
              <a:t> fotosíntesis </a:t>
            </a:r>
            <a:r>
              <a:rPr lang="es-EC" dirty="0"/>
              <a:t>(plantas, algas y algunas bacterias) son los principales productores de carbohidratos en la naturaleza. La estructura de estos sacáridos puede ser lineal o ramificada, simple o compuesta y además pueden asociarse con </a:t>
            </a:r>
            <a:r>
              <a:rPr lang="es-EC" dirty="0">
                <a:solidFill>
                  <a:srgbClr val="7030A0"/>
                </a:solidFill>
              </a:rPr>
              <a:t>biomoléculas </a:t>
            </a:r>
            <a:r>
              <a:rPr lang="es-EC" dirty="0"/>
              <a:t>de otra clase.</a:t>
            </a:r>
            <a:endParaRPr lang="es-ES" dirty="0"/>
          </a:p>
          <a:p>
            <a:pPr algn="just"/>
            <a:endParaRPr lang="es-ES" dirty="0"/>
          </a:p>
        </p:txBody>
      </p:sp>
      <p:pic>
        <p:nvPicPr>
          <p:cNvPr id="6" name="5 Imagen" descr="http://upload.wikimedia.org/wikipedia/commons/thumb/b/b3/Various_grains.jpg/350px-Various_grains.jpg"/>
          <p:cNvPicPr/>
          <p:nvPr/>
        </p:nvPicPr>
        <p:blipFill>
          <a:blip r:embed="rId2"/>
          <a:srcRect/>
          <a:stretch>
            <a:fillRect/>
          </a:stretch>
        </p:blipFill>
        <p:spPr bwMode="auto">
          <a:xfrm>
            <a:off x="8543925" y="4757088"/>
            <a:ext cx="3333750" cy="1900235"/>
          </a:xfrm>
          <a:prstGeom prst="rect">
            <a:avLst/>
          </a:prstGeom>
          <a:noFill/>
          <a:ln w="9525">
            <a:noFill/>
            <a:miter lim="800000"/>
            <a:headEnd/>
            <a:tailEnd/>
          </a:ln>
        </p:spPr>
      </p:pic>
    </p:spTree>
    <p:extLst>
      <p:ext uri="{BB962C8B-B14F-4D97-AF65-F5344CB8AC3E}">
        <p14:creationId xmlns:p14="http://schemas.microsoft.com/office/powerpoint/2010/main" val="2334437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5411EA-4ABE-427B-B761-AB6E12236D34}"/>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9321E280-04AC-49A9-82AC-0E8695F03D7A}"/>
              </a:ext>
            </a:extLst>
          </p:cNvPr>
          <p:cNvSpPr>
            <a:spLocks noGrp="1"/>
          </p:cNvSpPr>
          <p:nvPr>
            <p:ph idx="1"/>
          </p:nvPr>
        </p:nvSpPr>
        <p:spPr/>
        <p:txBody>
          <a:bodyPr>
            <a:normAutofit lnSpcReduction="10000"/>
          </a:bodyPr>
          <a:lstStyle/>
          <a:p>
            <a:pPr algn="just"/>
            <a:r>
              <a:rPr lang="es-EC" dirty="0"/>
              <a:t>Uno de los pigmentos capaces de absorber la luz se llama </a:t>
            </a:r>
            <a:r>
              <a:rPr lang="es-EC" dirty="0">
                <a:solidFill>
                  <a:srgbClr val="7030A0"/>
                </a:solidFill>
              </a:rPr>
              <a:t>clorofila</a:t>
            </a:r>
            <a:r>
              <a:rPr lang="es-EC" dirty="0"/>
              <a:t>, al captar esta energía las clorofilas llegan a un nivel de excitación que cede esa energía a otras moléculas que actúan como aceptores. Esta energía se puede utilizar para producir ATP a partir de </a:t>
            </a:r>
            <a:r>
              <a:rPr lang="es-EC" dirty="0" err="1"/>
              <a:t>ADP</a:t>
            </a:r>
            <a:r>
              <a:rPr lang="es-EC" dirty="0"/>
              <a:t> pero el resto es utilizado para producir carbohidratos en dos fases distintas.</a:t>
            </a:r>
          </a:p>
          <a:p>
            <a:pPr algn="just"/>
            <a:r>
              <a:rPr lang="es-EC" dirty="0"/>
              <a:t> La primera fase requiere de luz solar debido a que se captura la energía proveniente del sol y se la pasa al NADH2 conocida como </a:t>
            </a:r>
            <a:r>
              <a:rPr lang="es-EC" dirty="0">
                <a:solidFill>
                  <a:srgbClr val="7030A0"/>
                </a:solidFill>
              </a:rPr>
              <a:t>fase luminosa. </a:t>
            </a:r>
          </a:p>
          <a:p>
            <a:pPr algn="just"/>
            <a:r>
              <a:rPr lang="es-EC" dirty="0"/>
              <a:t>La segunda fase se realiza en la ausencia de luz y aquí se realiza el almacenamiento de energía solar capturada durante la fase luminosa, este proceso se conoce como </a:t>
            </a:r>
            <a:r>
              <a:rPr lang="es-EC" dirty="0">
                <a:solidFill>
                  <a:srgbClr val="7030A0"/>
                </a:solidFill>
              </a:rPr>
              <a:t>fase oscura.</a:t>
            </a:r>
          </a:p>
        </p:txBody>
      </p:sp>
    </p:spTree>
    <p:extLst>
      <p:ext uri="{BB962C8B-B14F-4D97-AF65-F5344CB8AC3E}">
        <p14:creationId xmlns:p14="http://schemas.microsoft.com/office/powerpoint/2010/main" val="2920020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1826D4-DCAA-4EC4-911E-51732FA1EDB2}"/>
              </a:ext>
            </a:extLst>
          </p:cNvPr>
          <p:cNvSpPr>
            <a:spLocks noGrp="1"/>
          </p:cNvSpPr>
          <p:nvPr>
            <p:ph type="title"/>
          </p:nvPr>
        </p:nvSpPr>
        <p:spPr/>
        <p:txBody>
          <a:bodyPr/>
          <a:lstStyle/>
          <a:p>
            <a:r>
              <a:rPr lang="es-EC" dirty="0"/>
              <a:t>Importancia de los Carbohidratos </a:t>
            </a:r>
          </a:p>
        </p:txBody>
      </p:sp>
      <p:sp>
        <p:nvSpPr>
          <p:cNvPr id="3" name="Marcador de contenido 2">
            <a:extLst>
              <a:ext uri="{FF2B5EF4-FFF2-40B4-BE49-F238E27FC236}">
                <a16:creationId xmlns:a16="http://schemas.microsoft.com/office/drawing/2014/main" id="{476BB5F8-104B-47E8-AF67-4939A8ABBB3C}"/>
              </a:ext>
            </a:extLst>
          </p:cNvPr>
          <p:cNvSpPr>
            <a:spLocks noGrp="1"/>
          </p:cNvSpPr>
          <p:nvPr>
            <p:ph idx="1"/>
          </p:nvPr>
        </p:nvSpPr>
        <p:spPr>
          <a:xfrm>
            <a:off x="838200" y="1825625"/>
            <a:ext cx="10515600" cy="4667250"/>
          </a:xfrm>
        </p:spPr>
        <p:txBody>
          <a:bodyPr>
            <a:normAutofit fontScale="85000" lnSpcReduction="20000"/>
          </a:bodyPr>
          <a:lstStyle/>
          <a:p>
            <a:pPr algn="just"/>
            <a:r>
              <a:rPr lang="es-EC" dirty="0"/>
              <a:t>Los carbohidratos desempeñan diferentes funciones vitales en todos los seres vivos, estos juegan un papel central en el ciclo energético de la biosfera.</a:t>
            </a:r>
          </a:p>
          <a:p>
            <a:pPr algn="just"/>
            <a:r>
              <a:rPr lang="es-EC" b="1" dirty="0">
                <a:solidFill>
                  <a:srgbClr val="7030A0"/>
                </a:solidFill>
              </a:rPr>
              <a:t>Elementos estructurales: </a:t>
            </a:r>
            <a:r>
              <a:rPr lang="es-EC" dirty="0"/>
              <a:t>La celulosa en las paredes de las plantas, los polisacáridos de las paredes bacterianas y también conforman el exoesqueleto de los </a:t>
            </a:r>
            <a:r>
              <a:rPr lang="es-EC" dirty="0" err="1"/>
              <a:t>antrópodos</a:t>
            </a:r>
            <a:r>
              <a:rPr lang="es-EC" dirty="0"/>
              <a:t>.</a:t>
            </a:r>
          </a:p>
          <a:p>
            <a:pPr algn="just"/>
            <a:r>
              <a:rPr lang="es-EC" b="1" dirty="0">
                <a:solidFill>
                  <a:srgbClr val="7030A0"/>
                </a:solidFill>
              </a:rPr>
              <a:t>Almacenamiento de energía: </a:t>
            </a:r>
            <a:r>
              <a:rPr lang="es-EC" dirty="0"/>
              <a:t>Los carbohidratos se almacenaran en forma de polisacáridos, en las plantas en forma de almidón, en los animales en forma de glucosa y en las bacterias en forma de dextrosas.</a:t>
            </a:r>
          </a:p>
          <a:p>
            <a:pPr algn="just"/>
            <a:r>
              <a:rPr lang="es-EC" dirty="0"/>
              <a:t>Los azúcares ribosa y desoxirribosa forman parte de la trama estructural del </a:t>
            </a:r>
            <a:r>
              <a:rPr lang="es-EC" dirty="0" err="1"/>
              <a:t>RNA</a:t>
            </a:r>
            <a:r>
              <a:rPr lang="es-EC" dirty="0"/>
              <a:t> y DNA. La flexibilidad conformacional de los anillos de estos azúcares es vital para la expresión y almacenamiento de la información genética.</a:t>
            </a:r>
          </a:p>
          <a:p>
            <a:pPr algn="just"/>
            <a:r>
              <a:rPr lang="es-EC" dirty="0"/>
              <a:t>El ATP es la unidad biológica de energía libre, es un derivado del azúcar fosforilado.</a:t>
            </a:r>
          </a:p>
          <a:p>
            <a:pPr algn="just"/>
            <a:r>
              <a:rPr lang="es-EC" b="1" dirty="0">
                <a:solidFill>
                  <a:srgbClr val="7030A0"/>
                </a:solidFill>
              </a:rPr>
              <a:t>Son intermediarios metabólicos </a:t>
            </a:r>
            <a:r>
              <a:rPr lang="es-EC" dirty="0"/>
              <a:t>ya que juegan un papel importante en la glucolisis de donde se obtiene la energía de manera inmediata.</a:t>
            </a:r>
          </a:p>
        </p:txBody>
      </p:sp>
    </p:spTree>
    <p:extLst>
      <p:ext uri="{BB962C8B-B14F-4D97-AF65-F5344CB8AC3E}">
        <p14:creationId xmlns:p14="http://schemas.microsoft.com/office/powerpoint/2010/main" val="211328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EAAB3E-4E55-4B90-A293-A22E77A555E3}"/>
              </a:ext>
            </a:extLst>
          </p:cNvPr>
          <p:cNvSpPr>
            <a:spLocks noGrp="1"/>
          </p:cNvSpPr>
          <p:nvPr>
            <p:ph type="title"/>
          </p:nvPr>
        </p:nvSpPr>
        <p:spPr/>
        <p:txBody>
          <a:bodyPr/>
          <a:lstStyle/>
          <a:p>
            <a:r>
              <a:rPr lang="es-EC" dirty="0"/>
              <a:t>Estructura Química </a:t>
            </a:r>
          </a:p>
        </p:txBody>
      </p:sp>
      <p:sp>
        <p:nvSpPr>
          <p:cNvPr id="3" name="Marcador de contenido 2">
            <a:extLst>
              <a:ext uri="{FF2B5EF4-FFF2-40B4-BE49-F238E27FC236}">
                <a16:creationId xmlns:a16="http://schemas.microsoft.com/office/drawing/2014/main" id="{681377B6-BA80-42BF-8AAE-D48C8875B142}"/>
              </a:ext>
            </a:extLst>
          </p:cNvPr>
          <p:cNvSpPr>
            <a:spLocks noGrp="1"/>
          </p:cNvSpPr>
          <p:nvPr>
            <p:ph idx="1"/>
          </p:nvPr>
        </p:nvSpPr>
        <p:spPr>
          <a:xfrm>
            <a:off x="838200" y="1594779"/>
            <a:ext cx="10515600" cy="4856529"/>
          </a:xfrm>
        </p:spPr>
        <p:txBody>
          <a:bodyPr>
            <a:normAutofit/>
          </a:bodyPr>
          <a:lstStyle/>
          <a:p>
            <a:pPr algn="just"/>
            <a:r>
              <a:rPr lang="es-EC" dirty="0"/>
              <a:t>Su fórmula empírica es (CH2O)n</a:t>
            </a:r>
          </a:p>
          <a:p>
            <a:pPr algn="just"/>
            <a:r>
              <a:rPr lang="es-EC" dirty="0"/>
              <a:t>Esta fórmula explica el origen del término “carbohidrato” pues los componentes son átomos de carbono (“</a:t>
            </a:r>
            <a:r>
              <a:rPr lang="es-EC" dirty="0" err="1"/>
              <a:t>carbo</a:t>
            </a:r>
            <a:r>
              <a:rPr lang="es-EC" dirty="0"/>
              <a:t>”) y los átomos del agua (por lo tanto, “hidrato”). Aunque los hidratos de carbono están formados principalmente por estos tres átomos, existen algunos carbohidratos con nitrógeno, fósforo o azufre.</a:t>
            </a:r>
          </a:p>
          <a:p>
            <a:r>
              <a:rPr lang="es-EC" dirty="0"/>
              <a:t>En su forma básica, los carbohidratos son azúcares simples o monosacáridos. </a:t>
            </a:r>
          </a:p>
          <a:p>
            <a:r>
              <a:rPr lang="es-EC" dirty="0"/>
              <a:t>Estos azúcares simples se pueden combinar entre sí para formar carbohidratos más complejos.</a:t>
            </a:r>
          </a:p>
          <a:p>
            <a:endParaRPr lang="es-EC" dirty="0"/>
          </a:p>
          <a:p>
            <a:endParaRPr lang="es-EC" dirty="0"/>
          </a:p>
        </p:txBody>
      </p:sp>
      <p:pic>
        <p:nvPicPr>
          <p:cNvPr id="4" name="Imagen 3">
            <a:extLst>
              <a:ext uri="{FF2B5EF4-FFF2-40B4-BE49-F238E27FC236}">
                <a16:creationId xmlns:a16="http://schemas.microsoft.com/office/drawing/2014/main" id="{E14CB1F7-8883-46E8-9EBA-FC2E0C9FAAC0}"/>
              </a:ext>
            </a:extLst>
          </p:cNvPr>
          <p:cNvPicPr>
            <a:picLocks noChangeAspect="1"/>
          </p:cNvPicPr>
          <p:nvPr/>
        </p:nvPicPr>
        <p:blipFill>
          <a:blip r:embed="rId2"/>
          <a:stretch>
            <a:fillRect/>
          </a:stretch>
        </p:blipFill>
        <p:spPr>
          <a:xfrm>
            <a:off x="7122942" y="0"/>
            <a:ext cx="4834597" cy="2067951"/>
          </a:xfrm>
          <a:prstGeom prst="rect">
            <a:avLst/>
          </a:prstGeom>
        </p:spPr>
      </p:pic>
    </p:spTree>
    <p:extLst>
      <p:ext uri="{BB962C8B-B14F-4D97-AF65-F5344CB8AC3E}">
        <p14:creationId xmlns:p14="http://schemas.microsoft.com/office/powerpoint/2010/main" val="123260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75F2EE-1601-4D36-B1B2-C67020413193}"/>
              </a:ext>
            </a:extLst>
          </p:cNvPr>
          <p:cNvSpPr>
            <a:spLocks noGrp="1"/>
          </p:cNvSpPr>
          <p:nvPr>
            <p:ph type="title"/>
          </p:nvPr>
        </p:nvSpPr>
        <p:spPr/>
        <p:txBody>
          <a:bodyPr/>
          <a:lstStyle/>
          <a:p>
            <a:r>
              <a:rPr lang="es-EC" dirty="0"/>
              <a:t>Estructura Química </a:t>
            </a:r>
          </a:p>
        </p:txBody>
      </p:sp>
      <p:sp>
        <p:nvSpPr>
          <p:cNvPr id="3" name="Marcador de contenido 2">
            <a:extLst>
              <a:ext uri="{FF2B5EF4-FFF2-40B4-BE49-F238E27FC236}">
                <a16:creationId xmlns:a16="http://schemas.microsoft.com/office/drawing/2014/main" id="{90A84AC2-3653-4500-AFD1-F84FD6A10467}"/>
              </a:ext>
            </a:extLst>
          </p:cNvPr>
          <p:cNvSpPr>
            <a:spLocks noGrp="1"/>
          </p:cNvSpPr>
          <p:nvPr>
            <p:ph idx="1"/>
          </p:nvPr>
        </p:nvSpPr>
        <p:spPr/>
        <p:txBody>
          <a:bodyPr/>
          <a:lstStyle/>
          <a:p>
            <a:pPr algn="just"/>
            <a:r>
              <a:rPr lang="es-EC" dirty="0"/>
              <a:t>La combinación de dos azúcares simples es un disacárido. Los oligosacáridos contienen entre dos a diez azúcares simples, y los polisacáridos son los carbohidratos más grandes, formados por más de diez unidades de monosacáridos.</a:t>
            </a:r>
          </a:p>
          <a:p>
            <a:pPr algn="just"/>
            <a:endParaRPr lang="es-EC" dirty="0"/>
          </a:p>
          <a:p>
            <a:pPr algn="just"/>
            <a:r>
              <a:rPr lang="es-EC" dirty="0"/>
              <a:t>La estructura de los carbohidratos determina cómo se almacena la energía en sus enlaces durante su formación por fotosíntesis, y también cómo se rompen estos enlaces durante la respiración celular.</a:t>
            </a:r>
          </a:p>
        </p:txBody>
      </p:sp>
    </p:spTree>
    <p:extLst>
      <p:ext uri="{BB962C8B-B14F-4D97-AF65-F5344CB8AC3E}">
        <p14:creationId xmlns:p14="http://schemas.microsoft.com/office/powerpoint/2010/main" val="1631740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8FC273-E347-4C6C-9427-065261334F70}"/>
              </a:ext>
            </a:extLst>
          </p:cNvPr>
          <p:cNvSpPr>
            <a:spLocks noGrp="1"/>
          </p:cNvSpPr>
          <p:nvPr>
            <p:ph type="title"/>
          </p:nvPr>
        </p:nvSpPr>
        <p:spPr/>
        <p:txBody>
          <a:bodyPr/>
          <a:lstStyle/>
          <a:p>
            <a:r>
              <a:rPr lang="es-EC" dirty="0"/>
              <a:t>Clasificación : </a:t>
            </a:r>
          </a:p>
        </p:txBody>
      </p:sp>
      <p:sp>
        <p:nvSpPr>
          <p:cNvPr id="3" name="Marcador de contenido 2">
            <a:extLst>
              <a:ext uri="{FF2B5EF4-FFF2-40B4-BE49-F238E27FC236}">
                <a16:creationId xmlns:a16="http://schemas.microsoft.com/office/drawing/2014/main" id="{05253702-69F8-458E-9A19-3715BAEC7FDA}"/>
              </a:ext>
            </a:extLst>
          </p:cNvPr>
          <p:cNvSpPr>
            <a:spLocks noGrp="1"/>
          </p:cNvSpPr>
          <p:nvPr>
            <p:ph idx="1"/>
          </p:nvPr>
        </p:nvSpPr>
        <p:spPr/>
        <p:txBody>
          <a:bodyPr>
            <a:normAutofit/>
          </a:bodyPr>
          <a:lstStyle/>
          <a:p>
            <a:pPr algn="just"/>
            <a:r>
              <a:rPr lang="es-ES" dirty="0"/>
              <a:t>Hay tres tipos principales de carbohidratos, clasificados de acuerdo con el número de moléculas de azúcar que contienen.</a:t>
            </a:r>
          </a:p>
          <a:p>
            <a:pPr algn="just"/>
            <a:r>
              <a:rPr lang="es-ES" dirty="0"/>
              <a:t> Los </a:t>
            </a:r>
            <a:r>
              <a:rPr lang="es-ES" b="1" u="sng" dirty="0">
                <a:solidFill>
                  <a:srgbClr val="7030A0"/>
                </a:solidFill>
              </a:rPr>
              <a:t>monosacáridos</a:t>
            </a:r>
            <a:r>
              <a:rPr lang="es-ES" b="1" u="sng" dirty="0"/>
              <a:t> </a:t>
            </a:r>
            <a:r>
              <a:rPr lang="es-ES" dirty="0"/>
              <a:t>como la ribosa, la glucosa y la fructosa, galactosa contienen sólo una molécula de azúcar. </a:t>
            </a:r>
          </a:p>
          <a:p>
            <a:pPr algn="just"/>
            <a:r>
              <a:rPr lang="es-ES" dirty="0"/>
              <a:t>Los </a:t>
            </a:r>
            <a:r>
              <a:rPr lang="es-ES" b="1" u="sng" dirty="0">
                <a:solidFill>
                  <a:srgbClr val="7030A0"/>
                </a:solidFill>
              </a:rPr>
              <a:t>disacáridos</a:t>
            </a:r>
            <a:r>
              <a:rPr lang="es-ES" b="1" u="sng" dirty="0"/>
              <a:t> </a:t>
            </a:r>
            <a:r>
              <a:rPr lang="es-ES" dirty="0"/>
              <a:t>consisten en dos moléculas de azúcar simples unidas covalentemente. Ejemplos familiares son la sacarosa (azúcar de caña)( glucosa + fructosa ) , la maltosa (azúcar de malta) ( 2 glucosas) y la lactosa (azúcar de la leche) ( </a:t>
            </a:r>
            <a:r>
              <a:rPr lang="es-ES" dirty="0" err="1"/>
              <a:t>glucosa+galactosa</a:t>
            </a:r>
            <a:r>
              <a:rPr lang="es-ES" dirty="0"/>
              <a:t>). </a:t>
            </a:r>
          </a:p>
          <a:p>
            <a:pPr algn="just"/>
            <a:r>
              <a:rPr lang="es-ES" dirty="0"/>
              <a:t>Los </a:t>
            </a:r>
            <a:r>
              <a:rPr lang="es-ES" b="1" u="sng" dirty="0">
                <a:solidFill>
                  <a:srgbClr val="7030A0"/>
                </a:solidFill>
              </a:rPr>
              <a:t>polisacáridos</a:t>
            </a:r>
            <a:r>
              <a:rPr lang="es-ES" b="1" u="sng" dirty="0"/>
              <a:t> </a:t>
            </a:r>
            <a:r>
              <a:rPr lang="es-ES" dirty="0"/>
              <a:t> como la celulosa y el almidón, contienen muchas moléculas de azúcar simples unidas entre sí.</a:t>
            </a:r>
          </a:p>
          <a:p>
            <a:endParaRPr lang="es-EC" dirty="0"/>
          </a:p>
        </p:txBody>
      </p:sp>
      <p:pic>
        <p:nvPicPr>
          <p:cNvPr id="4" name="4 Imagen" descr="http://www.lecherialatina.com/noticias/wp-content/uploads/2012/02/Lacteos.jpg">
            <a:extLst>
              <a:ext uri="{FF2B5EF4-FFF2-40B4-BE49-F238E27FC236}">
                <a16:creationId xmlns:a16="http://schemas.microsoft.com/office/drawing/2014/main" id="{17C35FFD-47C2-4FE2-AEF6-BC49841300A9}"/>
              </a:ext>
            </a:extLst>
          </p:cNvPr>
          <p:cNvPicPr/>
          <p:nvPr/>
        </p:nvPicPr>
        <p:blipFill>
          <a:blip r:embed="rId2"/>
          <a:srcRect/>
          <a:stretch>
            <a:fillRect/>
          </a:stretch>
        </p:blipFill>
        <p:spPr bwMode="auto">
          <a:xfrm>
            <a:off x="8187396" y="63505"/>
            <a:ext cx="3166403" cy="1762120"/>
          </a:xfrm>
          <a:prstGeom prst="rect">
            <a:avLst/>
          </a:prstGeom>
          <a:noFill/>
          <a:ln w="9525">
            <a:noFill/>
            <a:miter lim="800000"/>
            <a:headEnd/>
            <a:tailEnd/>
          </a:ln>
        </p:spPr>
      </p:pic>
    </p:spTree>
    <p:extLst>
      <p:ext uri="{BB962C8B-B14F-4D97-AF65-F5344CB8AC3E}">
        <p14:creationId xmlns:p14="http://schemas.microsoft.com/office/powerpoint/2010/main" val="2644613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EAAB3E-4E55-4B90-A293-A22E77A555E3}"/>
              </a:ext>
            </a:extLst>
          </p:cNvPr>
          <p:cNvSpPr>
            <a:spLocks noGrp="1"/>
          </p:cNvSpPr>
          <p:nvPr>
            <p:ph type="title"/>
          </p:nvPr>
        </p:nvSpPr>
        <p:spPr/>
        <p:txBody>
          <a:bodyPr/>
          <a:lstStyle/>
          <a:p>
            <a:r>
              <a:rPr lang="es-EC" dirty="0"/>
              <a:t>Monosacáridos </a:t>
            </a:r>
          </a:p>
        </p:txBody>
      </p:sp>
      <p:sp>
        <p:nvSpPr>
          <p:cNvPr id="3" name="Marcador de contenido 2">
            <a:extLst>
              <a:ext uri="{FF2B5EF4-FFF2-40B4-BE49-F238E27FC236}">
                <a16:creationId xmlns:a16="http://schemas.microsoft.com/office/drawing/2014/main" id="{681377B6-BA80-42BF-8AAE-D48C8875B142}"/>
              </a:ext>
            </a:extLst>
          </p:cNvPr>
          <p:cNvSpPr>
            <a:spLocks noGrp="1"/>
          </p:cNvSpPr>
          <p:nvPr>
            <p:ph idx="1"/>
          </p:nvPr>
        </p:nvSpPr>
        <p:spPr/>
        <p:txBody>
          <a:bodyPr>
            <a:normAutofit/>
          </a:bodyPr>
          <a:lstStyle/>
          <a:p>
            <a:r>
              <a:rPr lang="es-EC" dirty="0"/>
              <a:t>Es la unidad básica de los carbohidratos. </a:t>
            </a:r>
          </a:p>
          <a:p>
            <a:r>
              <a:rPr lang="es-EC" dirty="0"/>
              <a:t>Son aquellos que no pueden ser hidrolizados (separación de una molécula en dos o más moléculas menores por reaccionar con el agua).</a:t>
            </a:r>
          </a:p>
          <a:p>
            <a:pPr algn="just"/>
            <a:r>
              <a:rPr lang="es-EC" dirty="0"/>
              <a:t>Su fórmula empírica es (CH2O)n</a:t>
            </a:r>
          </a:p>
          <a:p>
            <a:r>
              <a:rPr lang="es-EC" dirty="0"/>
              <a:t>Tienen la terminación OSA. </a:t>
            </a:r>
          </a:p>
        </p:txBody>
      </p:sp>
      <p:pic>
        <p:nvPicPr>
          <p:cNvPr id="4" name="Imagen 3">
            <a:extLst>
              <a:ext uri="{FF2B5EF4-FFF2-40B4-BE49-F238E27FC236}">
                <a16:creationId xmlns:a16="http://schemas.microsoft.com/office/drawing/2014/main" id="{E14CB1F7-8883-46E8-9EBA-FC2E0C9FAAC0}"/>
              </a:ext>
            </a:extLst>
          </p:cNvPr>
          <p:cNvPicPr>
            <a:picLocks noChangeAspect="1"/>
          </p:cNvPicPr>
          <p:nvPr/>
        </p:nvPicPr>
        <p:blipFill>
          <a:blip r:embed="rId2"/>
          <a:stretch>
            <a:fillRect/>
          </a:stretch>
        </p:blipFill>
        <p:spPr>
          <a:xfrm>
            <a:off x="6785317" y="3812345"/>
            <a:ext cx="4834597" cy="2067951"/>
          </a:xfrm>
          <a:prstGeom prst="rect">
            <a:avLst/>
          </a:prstGeom>
        </p:spPr>
      </p:pic>
    </p:spTree>
    <p:extLst>
      <p:ext uri="{BB962C8B-B14F-4D97-AF65-F5344CB8AC3E}">
        <p14:creationId xmlns:p14="http://schemas.microsoft.com/office/powerpoint/2010/main" val="33783783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1413</Words>
  <Application>Microsoft Office PowerPoint</Application>
  <PresentationFormat>Panorámica</PresentationFormat>
  <Paragraphs>67</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Calibri Light</vt:lpstr>
      <vt:lpstr>Tema de Office</vt:lpstr>
      <vt:lpstr>CARBOHIDRATOS</vt:lpstr>
      <vt:lpstr>CARBOHIDRATOS  </vt:lpstr>
      <vt:lpstr>CARBOHIDRATOS</vt:lpstr>
      <vt:lpstr>Presentación de PowerPoint</vt:lpstr>
      <vt:lpstr>Importancia de los Carbohidratos </vt:lpstr>
      <vt:lpstr>Estructura Química </vt:lpstr>
      <vt:lpstr>Estructura Química </vt:lpstr>
      <vt:lpstr>Clasificación : </vt:lpstr>
      <vt:lpstr>Monosacáridos </vt:lpstr>
      <vt:lpstr>Presentación de PowerPoint</vt:lpstr>
      <vt:lpstr>Presentación de PowerPoint</vt:lpstr>
      <vt:lpstr>Presentación de PowerPoint</vt:lpstr>
      <vt:lpstr>Presentación de PowerPoint</vt:lpstr>
      <vt:lpstr>Disacáridos </vt:lpstr>
      <vt:lpstr>Disacáridos </vt:lpstr>
      <vt:lpstr>Oligosacáridos</vt:lpstr>
      <vt:lpstr>Oligosacáridos </vt:lpstr>
      <vt:lpstr>Presentación de PowerPoint</vt:lpstr>
      <vt:lpstr>Polisacáridos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CARBOHIDRATOS</dc:title>
  <dc:creator>ROSA VELEZ</dc:creator>
  <cp:lastModifiedBy>ROSA VELEZ</cp:lastModifiedBy>
  <cp:revision>34</cp:revision>
  <dcterms:created xsi:type="dcterms:W3CDTF">2018-06-12T10:19:36Z</dcterms:created>
  <dcterms:modified xsi:type="dcterms:W3CDTF">2018-07-25T09:31:23Z</dcterms:modified>
</cp:coreProperties>
</file>