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43" r:id="rId3"/>
    <p:sldId id="345" r:id="rId4"/>
    <p:sldId id="346" r:id="rId5"/>
    <p:sldId id="257" r:id="rId6"/>
    <p:sldId id="258" r:id="rId7"/>
    <p:sldId id="259" r:id="rId8"/>
    <p:sldId id="260" r:id="rId9"/>
    <p:sldId id="347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3C3F6A2-4ACB-48EA-8E7E-3DFD4AB4C911}" type="slidenum">
              <a:rPr lang="es-EC" smtClean="0"/>
              <a:t>‹Nº›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C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3637173-3813-43D0-A331-C0209D4B4E1F}" type="datetimeFigureOut">
              <a:rPr lang="es-EC" smtClean="0"/>
              <a:t>21/1/2021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s.wikipedia.org/wiki/Funci%C3%B3n_de_densida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4.bp.blogspot.com/_ZccPHOXAivo/TJ6hM7MBttI/AAAAAAAAAKk/uLEwoPexCLI/s1600/standard-normal-distribution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C" dirty="0"/>
              <a:t>Distribución de Probabilidad</a:t>
            </a:r>
          </a:p>
        </p:txBody>
      </p:sp>
    </p:spTree>
    <p:extLst>
      <p:ext uri="{BB962C8B-B14F-4D97-AF65-F5344CB8AC3E}">
        <p14:creationId xmlns:p14="http://schemas.microsoft.com/office/powerpoint/2010/main" val="3710359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Título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7931224" cy="1426170"/>
              </a:xfrm>
            </p:spPr>
            <p:txBody>
              <a:bodyPr>
                <a:normAutofit fontScale="90000"/>
              </a:bodyPr>
              <a:lstStyle/>
              <a:p>
                <a:r>
                  <a:rPr lang="es-EC" sz="3600" dirty="0"/>
                  <a:t>Ejemplo: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s-EC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s-EC" sz="28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s-EC" sz="2800" b="0" i="1" smtClean="0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s-EC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EC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EC" sz="2800" b="0" i="1" smtClean="0">
                                <a:latin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EC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C" sz="2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s-EC" sz="2800" b="0" i="1" smtClean="0">
                                    <a:latin typeface="Cambria Math"/>
                                  </a:rPr>
                                  <m:t>9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s-EC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EC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EC" sz="28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EC" sz="2800" b="0" i="1" smtClean="0">
                                <a:latin typeface="Cambria Math"/>
                              </a:rPr>
                              <m:t>        0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≤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≤3</m:t>
                            </m:r>
                          </m:e>
                          <m:e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0               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𝑝𝑎𝑟𝑎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𝑜𝑡𝑟𝑜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𝑣𝑎𝑙𝑜𝑟</m:t>
                            </m:r>
                          </m:e>
                        </m:eqArr>
                      </m:e>
                    </m:d>
                  </m:oMath>
                </a14:m>
                <a:endParaRPr lang="es-EC" sz="3600" dirty="0"/>
              </a:p>
            </p:txBody>
          </p:sp>
        </mc:Choice>
        <mc:Fallback xmlns="">
          <p:sp>
            <p:nvSpPr>
              <p:cNvPr id="2" name="1 Títul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7931224" cy="1426170"/>
              </a:xfrm>
              <a:blipFill rotWithShape="0">
                <a:blip r:embed="rId2"/>
                <a:stretch>
                  <a:fillRect l="-1922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1772816"/>
            <a:ext cx="4472905" cy="3120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39552" y="5013176"/>
            <a:ext cx="6048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dirty="0"/>
              <a:t>Determinar :</a:t>
            </a:r>
          </a:p>
          <a:p>
            <a:pPr marL="342900" indent="-342900">
              <a:buAutoNum type="alphaLcParenR"/>
            </a:pPr>
            <a:r>
              <a:rPr lang="es-EC" sz="2400" dirty="0"/>
              <a:t>El área</a:t>
            </a:r>
          </a:p>
          <a:p>
            <a:pPr marL="342900" indent="-342900">
              <a:buAutoNum type="alphaLcParenR"/>
            </a:pPr>
            <a:r>
              <a:rPr lang="es-EC" sz="2400" dirty="0"/>
              <a:t>La media, desviación estándar</a:t>
            </a:r>
          </a:p>
          <a:p>
            <a:pPr marL="342900" indent="-342900">
              <a:buAutoNum type="alphaLcParenR"/>
            </a:pPr>
            <a:r>
              <a:rPr lang="es-EC" sz="2400" dirty="0"/>
              <a:t>La probabilidad [1,2] </a:t>
            </a:r>
          </a:p>
        </p:txBody>
      </p:sp>
    </p:spTree>
    <p:extLst>
      <p:ext uri="{BB962C8B-B14F-4D97-AF65-F5344CB8AC3E}">
        <p14:creationId xmlns:p14="http://schemas.microsoft.com/office/powerpoint/2010/main" val="4071564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/>
          <a:lstStyle/>
          <a:p>
            <a:r>
              <a:rPr lang="es-EC" dirty="0"/>
              <a:t>Área= 1</a:t>
            </a:r>
          </a:p>
          <a:p>
            <a:r>
              <a:rPr lang="es-EC" dirty="0"/>
              <a:t>Media = 2,25</a:t>
            </a:r>
          </a:p>
          <a:p>
            <a:r>
              <a:rPr lang="es-EC" dirty="0"/>
              <a:t>Desviación estándar=0,5809</a:t>
            </a:r>
          </a:p>
          <a:p>
            <a:r>
              <a:rPr lang="es-EC" dirty="0"/>
              <a:t>Probabilidad entre 1 y 2 = 0,259</a:t>
            </a:r>
          </a:p>
        </p:txBody>
      </p:sp>
    </p:spTree>
    <p:extLst>
      <p:ext uri="{BB962C8B-B14F-4D97-AF65-F5344CB8AC3E}">
        <p14:creationId xmlns:p14="http://schemas.microsoft.com/office/powerpoint/2010/main" val="3722295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Resolver: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971600" y="1196752"/>
                <a:ext cx="3080138" cy="8960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s-EC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s-EC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C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s-EC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EC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C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EC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s-EC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C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EC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EC" i="1">
                              <a:latin typeface="Cambria Math"/>
                            </a:rPr>
                            <m:t>        </m:t>
                          </m:r>
                          <m:r>
                            <a:rPr lang="es-EC" i="1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≤2</m:t>
                          </m:r>
                        </m:e>
                        <m:e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0               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𝑝𝑎𝑟𝑎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𝑜𝑡𝑟𝑜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𝑣𝑎𝑙𝑜𝑟</m:t>
                          </m:r>
                        </m:e>
                      </m:eqArr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196752"/>
                <a:ext cx="3080138" cy="8960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ángulo 4"/>
          <p:cNvSpPr/>
          <p:nvPr/>
        </p:nvSpPr>
        <p:spPr>
          <a:xfrm>
            <a:off x="395536" y="22048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/>
              <a:t>Determinar :</a:t>
            </a:r>
          </a:p>
          <a:p>
            <a:pPr marL="342900" indent="-342900">
              <a:buAutoNum type="alphaLcParenR"/>
            </a:pPr>
            <a:r>
              <a:rPr lang="es-EC" dirty="0"/>
              <a:t>El área</a:t>
            </a:r>
          </a:p>
          <a:p>
            <a:pPr marL="342900" indent="-342900">
              <a:buAutoNum type="alphaLcParenR"/>
            </a:pPr>
            <a:r>
              <a:rPr lang="es-EC" dirty="0"/>
              <a:t>La media, desviación estándar</a:t>
            </a:r>
          </a:p>
          <a:p>
            <a:pPr marL="342900" indent="-342900">
              <a:buAutoNum type="alphaLcParenR"/>
            </a:pPr>
            <a:r>
              <a:rPr lang="es-EC" dirty="0"/>
              <a:t>La probabilidad [0,1]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539552" y="4333185"/>
                <a:ext cx="3249287" cy="6331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s-EC" i="1" smtClean="0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s-EC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C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s-EC" i="1">
                              <a:latin typeface="Cambria Math"/>
                            </a:rPr>
                            <m:t>=</m:t>
                          </m:r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2(1−</m:t>
                          </m:r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)        0≤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≤1</m:t>
                          </m:r>
                        </m:e>
                        <m:e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0               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𝑝𝑎𝑟𝑎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𝑜𝑡𝑟𝑜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s-EC" i="1">
                              <a:latin typeface="Cambria Math"/>
                              <a:ea typeface="Cambria Math"/>
                            </a:rPr>
                            <m:t>𝑣𝑎𝑙𝑜𝑟</m:t>
                          </m:r>
                        </m:e>
                      </m:eqArr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333185"/>
                <a:ext cx="3249287" cy="6331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576064" y="5180999"/>
                <a:ext cx="3347864" cy="13395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C" dirty="0"/>
                  <a:t>Determinar :</a:t>
                </a:r>
              </a:p>
              <a:p>
                <a:pPr marL="342900" indent="-342900">
                  <a:buAutoNum type="alphaLcParenR"/>
                </a:pPr>
                <a:r>
                  <a:rPr lang="es-EC" dirty="0"/>
                  <a:t>El área</a:t>
                </a:r>
              </a:p>
              <a:p>
                <a:pPr marL="342900" indent="-342900">
                  <a:buAutoNum type="alphaLcParenR"/>
                </a:pPr>
                <a:r>
                  <a:rPr lang="es-EC" dirty="0"/>
                  <a:t>La media, desviación estándar</a:t>
                </a:r>
              </a:p>
              <a:p>
                <a:pPr marL="342900" indent="-342900">
                  <a:buAutoNum type="alphaLcParenR"/>
                </a:pPr>
                <a:r>
                  <a:rPr lang="es-EC" dirty="0"/>
                  <a:t>La probabilidad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EC" dirty="0"/>
                  <a:t>,1] </a:t>
                </a:r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64" y="5180999"/>
                <a:ext cx="3347864" cy="1339534"/>
              </a:xfrm>
              <a:prstGeom prst="rect">
                <a:avLst/>
              </a:prstGeom>
              <a:blipFill rotWithShape="0">
                <a:blip r:embed="rId4"/>
                <a:stretch>
                  <a:fillRect l="-1455" t="-2727" r="-909" b="-45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395536" y="12687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1.-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79512" y="43651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2.-</a:t>
            </a:r>
          </a:p>
        </p:txBody>
      </p:sp>
      <p:sp>
        <p:nvSpPr>
          <p:cNvPr id="10" name="Abrir llave 9"/>
          <p:cNvSpPr/>
          <p:nvPr/>
        </p:nvSpPr>
        <p:spPr>
          <a:xfrm>
            <a:off x="971600" y="1124744"/>
            <a:ext cx="80392" cy="10351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Abrir llave 10"/>
          <p:cNvSpPr/>
          <p:nvPr/>
        </p:nvSpPr>
        <p:spPr>
          <a:xfrm>
            <a:off x="517205" y="4328402"/>
            <a:ext cx="135632" cy="7452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1949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número de diapositiva 4">
            <a:extLst>
              <a:ext uri="{FF2B5EF4-FFF2-40B4-BE49-F238E27FC236}">
                <a16:creationId xmlns:a16="http://schemas.microsoft.com/office/drawing/2014/main" id="{652CD505-8045-4130-97AF-83539367C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06E3964-CD53-49F0-9CC6-BF30121DA4B1}" type="slidenum">
              <a:rPr lang="es-ES_tradnl" altLang="es-EC" sz="1400" smtClean="0">
                <a:latin typeface="Arial" panose="020B0604020202020204" pitchFamily="34" charset="0"/>
              </a:rPr>
              <a:pPr/>
              <a:t>2</a:t>
            </a:fld>
            <a:endParaRPr lang="es-ES_tradnl" altLang="es-EC" sz="1400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35C7798-4129-4ABA-8E5B-42ABAF967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1403350"/>
            <a:ext cx="7773987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ES" altLang="es-EC" sz="2400"/>
              <a:t>Concepto de variable aleatoria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B77B8C9-E7A6-4B42-BE7A-7BE534C59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024063"/>
            <a:ext cx="7632700" cy="4248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Se llama </a:t>
            </a:r>
            <a:r>
              <a:rPr lang="es-ES" altLang="es-EC" sz="2000">
                <a:solidFill>
                  <a:schemeClr val="fol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variable aleatoria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 a toda función que asocia a cada elemento del espacio muestral, un número real.</a:t>
            </a:r>
          </a:p>
          <a:p>
            <a:pPr algn="just" eaLnBrk="1" hangingPunct="1">
              <a:lnSpc>
                <a:spcPct val="90000"/>
              </a:lnSpc>
            </a:pPr>
            <a:endParaRPr lang="es-ES" altLang="es-EC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Se utilizan letras mayúsculas para designar las variables aleatoria: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Z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;  y sus respectivas letras minúsculas para los valores concretos de las mismas: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" altLang="es-EC" sz="2000" i="1">
                <a:latin typeface="Arial" panose="020B0604020202020204" pitchFamily="34" charset="0"/>
                <a:cs typeface="Times New Roman" panose="02020603050405020304" pitchFamily="18" charset="0"/>
              </a:rPr>
              <a:t>z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EC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EC" sz="2000" i="1" u="sng">
                <a:solidFill>
                  <a:srgbClr val="333399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Variable aleatoria discreta</a:t>
            </a:r>
            <a:r>
              <a:rPr lang="es-ES" altLang="es-EC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Es la que solo puede tomar una cantidad numerable de valores.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EC" sz="200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EC" sz="2000" i="1" u="sng">
                <a:solidFill>
                  <a:srgbClr val="333399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Variable aleatoria continua</a:t>
            </a:r>
            <a:r>
              <a:rPr lang="es-ES" altLang="es-EC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Es aquella que puede tomar infinitos valores dentro de un intervalo de la recta real. </a:t>
            </a:r>
          </a:p>
        </p:txBody>
      </p:sp>
      <p:sp>
        <p:nvSpPr>
          <p:cNvPr id="5125" name="Rectangle 4">
            <a:extLst>
              <a:ext uri="{FF2B5EF4-FFF2-40B4-BE49-F238E27FC236}">
                <a16:creationId xmlns:a16="http://schemas.microsoft.com/office/drawing/2014/main" id="{8159DDD5-9478-4765-8CB2-9AC4F49D8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620713"/>
            <a:ext cx="58324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800" b="1">
                <a:solidFill>
                  <a:schemeClr val="tx2"/>
                </a:solidFill>
                <a:latin typeface="Arial" panose="020B0604020202020204" pitchFamily="34" charset="0"/>
              </a:rPr>
              <a:t>Variable aleatoria</a:t>
            </a:r>
            <a:endParaRPr lang="es-ES" altLang="es-EC" sz="2800" b="1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número de diapositiva 4">
            <a:extLst>
              <a:ext uri="{FF2B5EF4-FFF2-40B4-BE49-F238E27FC236}">
                <a16:creationId xmlns:a16="http://schemas.microsoft.com/office/drawing/2014/main" id="{0C3E1B7B-617B-4CCF-8749-651C40CD93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C7D4F0E-EDA5-4931-9923-D76BFCE3B22B}" type="slidenum">
              <a:rPr lang="es-ES_tradnl" altLang="es-EC" sz="1400" smtClean="0">
                <a:latin typeface="Arial" panose="020B0604020202020204" pitchFamily="34" charset="0"/>
              </a:rPr>
              <a:pPr/>
              <a:t>3</a:t>
            </a:fld>
            <a:endParaRPr lang="es-ES_tradnl" altLang="es-EC" sz="1400">
              <a:latin typeface="Arial" panose="020B0604020202020204" pitchFamily="34" charset="0"/>
            </a:endParaRPr>
          </a:p>
        </p:txBody>
      </p:sp>
      <p:graphicFrame>
        <p:nvGraphicFramePr>
          <p:cNvPr id="453696" name="Group 64">
            <a:extLst>
              <a:ext uri="{FF2B5EF4-FFF2-40B4-BE49-F238E27FC236}">
                <a16:creationId xmlns:a16="http://schemas.microsoft.com/office/drawing/2014/main" id="{B9606C04-0BA2-48B1-A3AF-97F9726E11C1}"/>
              </a:ext>
            </a:extLst>
          </p:cNvPr>
          <p:cNvGraphicFramePr>
            <a:graphicFrameLocks noGrp="1"/>
          </p:cNvGraphicFramePr>
          <p:nvPr/>
        </p:nvGraphicFramePr>
        <p:xfrm>
          <a:off x="1295400" y="3213100"/>
          <a:ext cx="6096000" cy="8128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P(X=x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</a:t>
                      </a: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  <a:r>
                        <a:rPr kumimoji="0" lang="es-ES" altLang="es-EC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</a:t>
                      </a:r>
                      <a:endParaRPr kumimoji="0" lang="es-ES" altLang="es-EC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67" name="Rectangle 25">
            <a:extLst>
              <a:ext uri="{FF2B5EF4-FFF2-40B4-BE49-F238E27FC236}">
                <a16:creationId xmlns:a16="http://schemas.microsoft.com/office/drawing/2014/main" id="{776B42F5-4FD9-4FCF-83F8-72231C162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257675"/>
            <a:ext cx="5215761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000">
                <a:latin typeface="Arial" panose="020B0604020202020204" pitchFamily="34" charset="0"/>
                <a:cs typeface="Times New Roman" panose="02020603050405020304" pitchFamily="18" charset="0"/>
              </a:rPr>
              <a:t>Toda función de probabilidad se verifica que</a:t>
            </a:r>
            <a:r>
              <a:rPr lang="es-ES" altLang="es-EC" sz="18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s-ES" altLang="es-EC" sz="3600">
              <a:latin typeface="Arial" panose="020B0604020202020204" pitchFamily="34" charset="0"/>
            </a:endParaRPr>
          </a:p>
        </p:txBody>
      </p:sp>
      <p:graphicFrame>
        <p:nvGraphicFramePr>
          <p:cNvPr id="6168" name="Object 26">
            <a:extLst>
              <a:ext uri="{FF2B5EF4-FFF2-40B4-BE49-F238E27FC236}">
                <a16:creationId xmlns:a16="http://schemas.microsoft.com/office/drawing/2014/main" id="{384A1D4C-7465-4E82-A20A-DE3AD32A2B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96941"/>
              </p:ext>
            </p:extLst>
          </p:nvPr>
        </p:nvGraphicFramePr>
        <p:xfrm>
          <a:off x="5364088" y="4257675"/>
          <a:ext cx="28384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59866" imgH="215806" progId="Equation.DSMT4">
                  <p:embed/>
                </p:oleObj>
              </mc:Choice>
              <mc:Fallback>
                <p:oleObj name="Equation" r:id="rId2" imgW="1459866" imgH="215806" progId="Equation.DSMT4">
                  <p:embed/>
                  <p:pic>
                    <p:nvPicPr>
                      <p:cNvPr id="6168" name="Object 26">
                        <a:extLst>
                          <a:ext uri="{FF2B5EF4-FFF2-40B4-BE49-F238E27FC236}">
                            <a16:creationId xmlns:a16="http://schemas.microsoft.com/office/drawing/2014/main" id="{384A1D4C-7465-4E82-A20A-DE3AD32A2B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4257675"/>
                        <a:ext cx="283845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9" name="Rectangle 27">
            <a:extLst>
              <a:ext uri="{FF2B5EF4-FFF2-40B4-BE49-F238E27FC236}">
                <a16:creationId xmlns:a16="http://schemas.microsoft.com/office/drawing/2014/main" id="{48600762-2339-4682-A1B1-FCDB36F82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868863"/>
            <a:ext cx="820737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s-ES" altLang="es-EC" sz="2000" u="sng" dirty="0">
                <a:solidFill>
                  <a:schemeClr val="folHlink"/>
                </a:solidFill>
                <a:cs typeface="Times New Roman" panose="02020603050405020304" pitchFamily="18" charset="0"/>
              </a:rPr>
              <a:t>Función de distribución de una </a:t>
            </a:r>
            <a:r>
              <a:rPr lang="es-ES" altLang="es-EC" sz="2000" u="sng" dirty="0" err="1">
                <a:solidFill>
                  <a:schemeClr val="folHlink"/>
                </a:solidFill>
                <a:cs typeface="Times New Roman" panose="02020603050405020304" pitchFamily="18" charset="0"/>
              </a:rPr>
              <a:t>v.a.</a:t>
            </a:r>
            <a:r>
              <a:rPr lang="es-ES" altLang="es-EC" sz="2000" u="sng" dirty="0">
                <a:solidFill>
                  <a:schemeClr val="folHlink"/>
                </a:solidFill>
                <a:cs typeface="Times New Roman" panose="02020603050405020304" pitchFamily="18" charset="0"/>
              </a:rPr>
              <a:t> discreta</a:t>
            </a:r>
            <a:r>
              <a:rPr lang="es-ES" altLang="es-EC" sz="2000" dirty="0">
                <a:solidFill>
                  <a:schemeClr val="folHlink"/>
                </a:solidFill>
                <a:cs typeface="Times New Roman" panose="02020603050405020304" pitchFamily="18" charset="0"/>
              </a:rPr>
              <a:t>: </a:t>
            </a:r>
            <a:r>
              <a:rPr lang="es-ES" altLang="es-EC" sz="2000" dirty="0">
                <a:cs typeface="Times New Roman" panose="02020603050405020304" pitchFamily="18" charset="0"/>
              </a:rPr>
              <a:t>Sea X una </a:t>
            </a:r>
            <a:r>
              <a:rPr lang="es-ES" altLang="es-EC" sz="2000" dirty="0" err="1">
                <a:cs typeface="Times New Roman" panose="02020603050405020304" pitchFamily="18" charset="0"/>
              </a:rPr>
              <a:t>v.a.</a:t>
            </a:r>
            <a:r>
              <a:rPr lang="es-ES" altLang="es-EC" sz="2000" dirty="0">
                <a:cs typeface="Times New Roman" panose="02020603050405020304" pitchFamily="18" charset="0"/>
              </a:rPr>
              <a:t> cuyos valores suponemos ordenados de menor a mayor. Se llama función de distribución de la variable X a la función que asocia a cada valor de la </a:t>
            </a:r>
            <a:r>
              <a:rPr lang="es-ES" altLang="es-EC" sz="2000" dirty="0" err="1">
                <a:cs typeface="Times New Roman" panose="02020603050405020304" pitchFamily="18" charset="0"/>
              </a:rPr>
              <a:t>v.a.</a:t>
            </a:r>
            <a:r>
              <a:rPr lang="es-ES" altLang="es-EC" sz="2000" dirty="0">
                <a:cs typeface="Times New Roman" panose="02020603050405020304" pitchFamily="18" charset="0"/>
              </a:rPr>
              <a:t> la probabilidad acumulada hasta ese valor, es decir, </a:t>
            </a:r>
          </a:p>
          <a:p>
            <a:pPr algn="just"/>
            <a:endParaRPr lang="es-ES" altLang="es-EC" sz="2000" dirty="0"/>
          </a:p>
        </p:txBody>
      </p:sp>
      <p:graphicFrame>
        <p:nvGraphicFramePr>
          <p:cNvPr id="6170" name="Object 28">
            <a:extLst>
              <a:ext uri="{FF2B5EF4-FFF2-40B4-BE49-F238E27FC236}">
                <a16:creationId xmlns:a16="http://schemas.microsoft.com/office/drawing/2014/main" id="{8F73E22A-3D84-420C-8CA0-CCEB2EA676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349921"/>
              </p:ext>
            </p:extLst>
          </p:nvPr>
        </p:nvGraphicFramePr>
        <p:xfrm>
          <a:off x="5292080" y="6267722"/>
          <a:ext cx="2176463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6000" imgH="190500" progId="Equation.DSMT4">
                  <p:embed/>
                </p:oleObj>
              </mc:Choice>
              <mc:Fallback>
                <p:oleObj name="Equation" r:id="rId4" imgW="1016000" imgH="190500" progId="Equation.DSMT4">
                  <p:embed/>
                  <p:pic>
                    <p:nvPicPr>
                      <p:cNvPr id="6170" name="Object 28">
                        <a:extLst>
                          <a:ext uri="{FF2B5EF4-FFF2-40B4-BE49-F238E27FC236}">
                            <a16:creationId xmlns:a16="http://schemas.microsoft.com/office/drawing/2014/main" id="{8F73E22A-3D84-420C-8CA0-CCEB2EA676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6267722"/>
                        <a:ext cx="2176463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1" name="Rectangle 30">
            <a:extLst>
              <a:ext uri="{FF2B5EF4-FFF2-40B4-BE49-F238E27FC236}">
                <a16:creationId xmlns:a16="http://schemas.microsoft.com/office/drawing/2014/main" id="{7E0D34D1-EB77-489D-97B2-BFB667A8F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620713"/>
            <a:ext cx="66237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800" b="1" dirty="0">
                <a:solidFill>
                  <a:schemeClr val="tx2"/>
                </a:solidFill>
                <a:latin typeface="Arial" panose="020B0604020202020204" pitchFamily="34" charset="0"/>
              </a:rPr>
              <a:t>Distribución de Probabilidad Discreta</a:t>
            </a:r>
            <a:endParaRPr lang="es-ES" altLang="es-EC" sz="2800" b="1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  <p:sp>
        <p:nvSpPr>
          <p:cNvPr id="6172" name="Text Box 66">
            <a:extLst>
              <a:ext uri="{FF2B5EF4-FFF2-40B4-BE49-F238E27FC236}">
                <a16:creationId xmlns:a16="http://schemas.microsoft.com/office/drawing/2014/main" id="{3D8AB113-2214-428A-8399-B4AA9811E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520825"/>
            <a:ext cx="820737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s-ES" altLang="es-EC" sz="2000" u="sng" dirty="0">
                <a:solidFill>
                  <a:schemeClr val="folHlink"/>
                </a:solidFill>
                <a:latin typeface="Arial" panose="020B0604020202020204" pitchFamily="34" charset="0"/>
              </a:rPr>
              <a:t>Función de probabilidad de una </a:t>
            </a:r>
            <a:r>
              <a:rPr lang="es-ES" altLang="es-EC" sz="2000" u="sng" dirty="0" err="1">
                <a:solidFill>
                  <a:schemeClr val="folHlink"/>
                </a:solidFill>
                <a:latin typeface="Arial" panose="020B0604020202020204" pitchFamily="34" charset="0"/>
              </a:rPr>
              <a:t>v.a.</a:t>
            </a:r>
            <a:r>
              <a:rPr lang="es-ES" altLang="es-EC" sz="2000" u="sng" dirty="0">
                <a:solidFill>
                  <a:schemeClr val="folHlink"/>
                </a:solidFill>
                <a:latin typeface="Arial" panose="020B0604020202020204" pitchFamily="34" charset="0"/>
              </a:rPr>
              <a:t> discreta</a:t>
            </a:r>
            <a:r>
              <a:rPr lang="es-ES" altLang="es-EC" sz="2000" dirty="0">
                <a:solidFill>
                  <a:schemeClr val="folHlink"/>
                </a:solidFill>
                <a:latin typeface="Arial" panose="020B0604020202020204" pitchFamily="34" charset="0"/>
              </a:rPr>
              <a:t>: </a:t>
            </a:r>
            <a:r>
              <a:rPr lang="es-ES" altLang="es-EC" sz="2000" dirty="0">
                <a:latin typeface="Arial" panose="020B0604020202020204" pitchFamily="34" charset="0"/>
              </a:rPr>
              <a:t>Es la función que asocia a cada valor x  de la </a:t>
            </a:r>
            <a:r>
              <a:rPr lang="es-ES" altLang="es-EC" sz="2000" dirty="0" err="1">
                <a:latin typeface="Arial" panose="020B0604020202020204" pitchFamily="34" charset="0"/>
              </a:rPr>
              <a:t>v.a.</a:t>
            </a:r>
            <a:r>
              <a:rPr lang="es-ES" altLang="es-EC" sz="2000" dirty="0">
                <a:latin typeface="Arial" panose="020B0604020202020204" pitchFamily="34" charset="0"/>
              </a:rPr>
              <a:t> X su probabilidad p.</a:t>
            </a:r>
          </a:p>
          <a:p>
            <a:pPr algn="just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s-ES" altLang="es-EC" sz="2000" dirty="0">
                <a:latin typeface="Arial" panose="020B0604020202020204" pitchFamily="34" charset="0"/>
              </a:rPr>
              <a:t>Los valores que toma una </a:t>
            </a:r>
            <a:r>
              <a:rPr lang="es-ES" altLang="es-EC" sz="2000" dirty="0" err="1">
                <a:latin typeface="Arial" panose="020B0604020202020204" pitchFamily="34" charset="0"/>
              </a:rPr>
              <a:t>v.a.</a:t>
            </a:r>
            <a:r>
              <a:rPr lang="es-ES" altLang="es-EC" sz="2000" dirty="0">
                <a:latin typeface="Arial" panose="020B0604020202020204" pitchFamily="34" charset="0"/>
              </a:rPr>
              <a:t> discreta X y sus correspondientes probabilidades suelen disponerse en una tabla con dos filas o dos columnas llamada tabla de distribución de probabilidad:</a:t>
            </a:r>
          </a:p>
          <a:p>
            <a:pPr algn="just" eaLnBrk="1" hangingPunct="1"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s-ES_tradnl" altLang="es-EC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A92118CE-23BC-42F5-A910-008FA32E7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448" y="1449388"/>
            <a:ext cx="8382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000" u="sng" dirty="0">
                <a:solidFill>
                  <a:schemeClr val="fol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Media, varianza y desviación típica de una variable aleatoria discreta.</a:t>
            </a:r>
            <a:endParaRPr lang="es-ES" altLang="es-EC" sz="2000" dirty="0">
              <a:solidFill>
                <a:schemeClr val="folHlin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Se llama </a:t>
            </a:r>
            <a:r>
              <a:rPr lang="es-ES" altLang="es-EC" sz="2000" dirty="0">
                <a:solidFill>
                  <a:schemeClr val="fol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media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 o </a:t>
            </a:r>
            <a:r>
              <a:rPr lang="es-ES" altLang="es-EC" sz="2000" dirty="0">
                <a:solidFill>
                  <a:schemeClr val="fol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esperanza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 de una </a:t>
            </a:r>
            <a:r>
              <a:rPr lang="es-ES" altLang="es-EC" sz="2000" dirty="0" err="1">
                <a:latin typeface="Arial" panose="020B0604020202020204" pitchFamily="34" charset="0"/>
                <a:cs typeface="Times New Roman" panose="02020603050405020304" pitchFamily="18" charset="0"/>
              </a:rPr>
              <a:t>v.a.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 discreta X, que toma los valores x</a:t>
            </a:r>
            <a:r>
              <a:rPr lang="es-ES" altLang="es-EC" sz="2000" baseline="-25000" dirty="0"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" altLang="es-EC" sz="2000" baseline="-250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s-ES" altLang="es-EC" sz="2000" baseline="-25000" dirty="0"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, ....con probabilidades  p</a:t>
            </a:r>
            <a:r>
              <a:rPr lang="es-ES" altLang="es-EC" sz="2000" baseline="-25000" dirty="0"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, p</a:t>
            </a:r>
            <a:r>
              <a:rPr lang="es-ES" altLang="es-EC" sz="2000" baseline="-25000" dirty="0"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,... al valor de la siguiente expresión: </a:t>
            </a:r>
          </a:p>
          <a:p>
            <a:endParaRPr lang="es-ES" altLang="es-EC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La </a:t>
            </a:r>
            <a:r>
              <a:rPr lang="es-ES" altLang="es-EC" sz="2000" dirty="0">
                <a:solidFill>
                  <a:schemeClr val="folHlin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varianza</a:t>
            </a:r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 viene dada por la siguiente fórmula:</a:t>
            </a:r>
          </a:p>
          <a:p>
            <a:r>
              <a:rPr lang="es-ES" altLang="es-EC" sz="2000" dirty="0">
                <a:latin typeface="Arial" panose="020B0604020202020204" pitchFamily="34" charset="0"/>
                <a:cs typeface="Times New Roman" panose="02020603050405020304" pitchFamily="18" charset="0"/>
              </a:rPr>
              <a:t>que puede calcularse mediante:   </a:t>
            </a:r>
          </a:p>
          <a:p>
            <a:endParaRPr lang="es-ES" altLang="es-EC" sz="2000" dirty="0">
              <a:latin typeface="Arial" panose="020B0604020202020204" pitchFamily="34" charset="0"/>
            </a:endParaRPr>
          </a:p>
        </p:txBody>
      </p:sp>
      <p:graphicFrame>
        <p:nvGraphicFramePr>
          <p:cNvPr id="7172" name="Object 3">
            <a:extLst>
              <a:ext uri="{FF2B5EF4-FFF2-40B4-BE49-F238E27FC236}">
                <a16:creationId xmlns:a16="http://schemas.microsoft.com/office/drawing/2014/main" id="{A72CC544-5FC3-4608-8FA3-16CD0C82A1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0225" y="2457450"/>
          <a:ext cx="37512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90700" imgH="241300" progId="Equation.DSMT4">
                  <p:embed/>
                </p:oleObj>
              </mc:Choice>
              <mc:Fallback>
                <p:oleObj name="Equation" r:id="rId2" imgW="1790700" imgH="241300" progId="Equation.DSMT4">
                  <p:embed/>
                  <p:pic>
                    <p:nvPicPr>
                      <p:cNvPr id="7172" name="Object 3">
                        <a:extLst>
                          <a:ext uri="{FF2B5EF4-FFF2-40B4-BE49-F238E27FC236}">
                            <a16:creationId xmlns:a16="http://schemas.microsoft.com/office/drawing/2014/main" id="{A72CC544-5FC3-4608-8FA3-16CD0C82A1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2457450"/>
                        <a:ext cx="3751263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4">
            <a:extLst>
              <a:ext uri="{FF2B5EF4-FFF2-40B4-BE49-F238E27FC236}">
                <a16:creationId xmlns:a16="http://schemas.microsoft.com/office/drawing/2014/main" id="{6DE78157-CF63-44BC-B000-01E31348E1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7788" y="3573463"/>
          <a:ext cx="2763837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17600" imgH="241300" progId="Equation.DSMT4">
                  <p:embed/>
                </p:oleObj>
              </mc:Choice>
              <mc:Fallback>
                <p:oleObj name="Equation" r:id="rId4" imgW="1117600" imgH="241300" progId="Equation.DSMT4">
                  <p:embed/>
                  <p:pic>
                    <p:nvPicPr>
                      <p:cNvPr id="7173" name="Object 4">
                        <a:extLst>
                          <a:ext uri="{FF2B5EF4-FFF2-40B4-BE49-F238E27FC236}">
                            <a16:creationId xmlns:a16="http://schemas.microsoft.com/office/drawing/2014/main" id="{6DE78157-CF63-44BC-B000-01E31348E1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788" y="3573463"/>
                        <a:ext cx="2763837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5">
            <a:extLst>
              <a:ext uri="{FF2B5EF4-FFF2-40B4-BE49-F238E27FC236}">
                <a16:creationId xmlns:a16="http://schemas.microsoft.com/office/drawing/2014/main" id="{611A8CD0-4723-4938-92DB-124B7A20FF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980804"/>
              </p:ext>
            </p:extLst>
          </p:nvPr>
        </p:nvGraphicFramePr>
        <p:xfrm>
          <a:off x="5725740" y="2889250"/>
          <a:ext cx="28067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93800" imgH="241300" progId="Equation.DSMT4">
                  <p:embed/>
                </p:oleObj>
              </mc:Choice>
              <mc:Fallback>
                <p:oleObj name="Equation" r:id="rId6" imgW="1193800" imgH="241300" progId="Equation.DSMT4">
                  <p:embed/>
                  <p:pic>
                    <p:nvPicPr>
                      <p:cNvPr id="7174" name="Object 5">
                        <a:extLst>
                          <a:ext uri="{FF2B5EF4-FFF2-40B4-BE49-F238E27FC236}">
                            <a16:creationId xmlns:a16="http://schemas.microsoft.com/office/drawing/2014/main" id="{611A8CD0-4723-4938-92DB-124B7A20FF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5740" y="2889250"/>
                        <a:ext cx="2806700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Rectangle 6">
            <a:extLst>
              <a:ext uri="{FF2B5EF4-FFF2-40B4-BE49-F238E27FC236}">
                <a16:creationId xmlns:a16="http://schemas.microsoft.com/office/drawing/2014/main" id="{E5AD061D-D31D-4208-823C-63D8A86C3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4293096"/>
            <a:ext cx="8461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1800" dirty="0">
                <a:latin typeface="Arial" panose="020B0604020202020204" pitchFamily="34" charset="0"/>
                <a:cs typeface="Times New Roman" panose="02020603050405020304" pitchFamily="18" charset="0"/>
              </a:rPr>
              <a:t>Ejemplo: La distribución de probabilidad de una </a:t>
            </a:r>
            <a:r>
              <a:rPr lang="es-ES" altLang="es-EC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v.a.</a:t>
            </a:r>
            <a:r>
              <a:rPr lang="es-ES" altLang="es-EC" sz="1800" dirty="0">
                <a:latin typeface="Arial" panose="020B0604020202020204" pitchFamily="34" charset="0"/>
                <a:cs typeface="Times New Roman" panose="02020603050405020304" pitchFamily="18" charset="0"/>
              </a:rPr>
              <a:t> X viene dada por la siguiente tabla:</a:t>
            </a:r>
            <a:endParaRPr lang="es-ES" altLang="es-EC" sz="3600" dirty="0">
              <a:latin typeface="Arial" panose="020B0604020202020204" pitchFamily="34" charset="0"/>
            </a:endParaRP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5F3DCBFA-5267-4F29-A0B9-DBCAEA49E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876925"/>
            <a:ext cx="3730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1800">
                <a:latin typeface="Arial" panose="020B0604020202020204" pitchFamily="34" charset="0"/>
                <a:cs typeface="Times New Roman" panose="02020603050405020304" pitchFamily="18" charset="0"/>
              </a:rPr>
              <a:t>¿Cuánto vale P(X=3)? </a:t>
            </a:r>
          </a:p>
          <a:p>
            <a:pPr eaLnBrk="1" hangingPunct="1"/>
            <a:r>
              <a:rPr lang="es-ES" altLang="es-EC" sz="1800">
                <a:latin typeface="Arial" panose="020B0604020202020204" pitchFamily="34" charset="0"/>
                <a:cs typeface="Times New Roman" panose="02020603050405020304" pitchFamily="18" charset="0"/>
              </a:rPr>
              <a:t>Calcula la media y la varianza.</a:t>
            </a:r>
            <a:endParaRPr lang="es-ES" altLang="es-EC" sz="1800">
              <a:latin typeface="Arial" panose="020B0604020202020204" pitchFamily="34" charset="0"/>
            </a:endParaRPr>
          </a:p>
        </p:txBody>
      </p:sp>
      <p:graphicFrame>
        <p:nvGraphicFramePr>
          <p:cNvPr id="454732" name="Group 76">
            <a:extLst>
              <a:ext uri="{FF2B5EF4-FFF2-40B4-BE49-F238E27FC236}">
                <a16:creationId xmlns:a16="http://schemas.microsoft.com/office/drawing/2014/main" id="{85B5C512-8785-42FE-B1BF-8ADCE8814C5A}"/>
              </a:ext>
            </a:extLst>
          </p:cNvPr>
          <p:cNvGraphicFramePr>
            <a:graphicFrameLocks noGrp="1"/>
          </p:cNvGraphicFramePr>
          <p:nvPr/>
        </p:nvGraphicFramePr>
        <p:xfrm>
          <a:off x="1511300" y="4868863"/>
          <a:ext cx="6096000" cy="731838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91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  <a:r>
                        <a:rPr kumimoji="0" lang="es-ES" altLang="es-EC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</a:t>
                      </a:r>
                      <a:endParaRPr kumimoji="0" lang="es-ES" altLang="es-EC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</a:t>
                      </a:r>
                      <a:r>
                        <a:rPr kumimoji="0" lang="es-ES" altLang="es-EC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</a:t>
                      </a:r>
                      <a:endParaRPr kumimoji="0" lang="es-ES" altLang="es-EC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0.1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0.3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0.2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Clr>
                          <a:schemeClr val="hlink"/>
                        </a:buClr>
                        <a:buSzPct val="5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5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Clr>
                          <a:schemeClr val="accent2"/>
                        </a:buClr>
                        <a:buSzPct val="55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Clr>
                          <a:schemeClr val="accent1"/>
                        </a:buClr>
                        <a:buSzPct val="5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s-EC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0.3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30">
            <a:extLst>
              <a:ext uri="{FF2B5EF4-FFF2-40B4-BE49-F238E27FC236}">
                <a16:creationId xmlns:a16="http://schemas.microsoft.com/office/drawing/2014/main" id="{403011F0-D2C2-48DA-9BC3-07B7BE4B0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620713"/>
            <a:ext cx="66237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800" b="1" dirty="0">
                <a:solidFill>
                  <a:schemeClr val="tx2"/>
                </a:solidFill>
                <a:latin typeface="Arial" panose="020B0604020202020204" pitchFamily="34" charset="0"/>
              </a:rPr>
              <a:t>Distribución de Probabilidad Discreta</a:t>
            </a:r>
            <a:endParaRPr lang="es-ES" altLang="es-EC" sz="2800" b="1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340768"/>
                <a:ext cx="8208912" cy="4968552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es-EC" sz="3200" dirty="0"/>
                  <a:t>En las distribuciones de probabilidad continuas, la distribución de probabilidad es la integral de la </a:t>
                </a:r>
                <a:r>
                  <a:rPr lang="es-EC" sz="3200" b="1" dirty="0">
                    <a:solidFill>
                      <a:srgbClr val="FF0000"/>
                    </a:solidFill>
                    <a:hlinkClick r:id="rId2" tooltip="Función de densidad"/>
                  </a:rPr>
                  <a:t>función de densidad</a:t>
                </a:r>
                <a:r>
                  <a:rPr lang="es-EC" sz="3200" dirty="0"/>
                  <a:t>, por lo que tenemos entonces que: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3200" i="1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s-EC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EC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C" sz="3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C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EC" sz="32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EC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EC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EC" sz="3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s-EC" sz="3200" dirty="0"/>
              </a:p>
              <a:p>
                <a:pPr marL="0" indent="0" algn="just">
                  <a:buNone/>
                </a:pPr>
                <a:r>
                  <a:rPr lang="es-EC" sz="3200" dirty="0"/>
                  <a:t>Cualquiera sea el valor de x, donde f:R     R</a:t>
                </a:r>
              </a:p>
              <a:p>
                <a:pPr marL="0" indent="0" algn="just">
                  <a:buNone/>
                </a:pPr>
                <a:r>
                  <a:rPr lang="es-EC" sz="3200" b="1" dirty="0">
                    <a:solidFill>
                      <a:srgbClr val="FF0000"/>
                    </a:solidFill>
                  </a:rPr>
                  <a:t>Función de Densidad: </a:t>
                </a:r>
                <a:r>
                  <a:rPr lang="es-EC" sz="3200" dirty="0"/>
                  <a:t>Es una función no negativa de integral 1</a:t>
                </a:r>
              </a:p>
              <a:p>
                <a:pPr marL="0" indent="0" algn="just">
                  <a:buNone/>
                </a:pPr>
                <a:endParaRPr lang="es-EC" sz="32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340768"/>
                <a:ext cx="8208912" cy="4968552"/>
              </a:xfrm>
              <a:blipFill>
                <a:blip r:embed="rId3"/>
                <a:stretch>
                  <a:fillRect l="-1856" t="-2577" r="-1856" b="-36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4 Conector recto de flecha"/>
          <p:cNvCxnSpPr/>
          <p:nvPr/>
        </p:nvCxnSpPr>
        <p:spPr>
          <a:xfrm>
            <a:off x="6732240" y="479715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0">
            <a:extLst>
              <a:ext uri="{FF2B5EF4-FFF2-40B4-BE49-F238E27FC236}">
                <a16:creationId xmlns:a16="http://schemas.microsoft.com/office/drawing/2014/main" id="{BAA6D4A4-DD23-4C71-B33F-17156A383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9" y="620713"/>
            <a:ext cx="69847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EC" sz="2800" b="1" dirty="0">
                <a:solidFill>
                  <a:schemeClr val="tx2"/>
                </a:solidFill>
                <a:latin typeface="Arial" panose="020B0604020202020204" pitchFamily="34" charset="0"/>
              </a:rPr>
              <a:t>Distribución de Probabilidad Continua</a:t>
            </a:r>
            <a:endParaRPr lang="es-ES" altLang="es-EC" sz="2800" b="1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0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br>
              <a:rPr lang="es-EC" b="1" dirty="0"/>
            </a:br>
            <a:r>
              <a:rPr lang="es-EC" b="1" dirty="0"/>
              <a:t>Propiedades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23925"/>
            <a:ext cx="8003232" cy="4569371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s-EC" sz="2400" dirty="0"/>
              <a:t>Sus valores no representan probabilidades</a:t>
            </a:r>
          </a:p>
          <a:p>
            <a:pPr marL="114300" indent="0" algn="just">
              <a:buNone/>
            </a:pPr>
            <a:endParaRPr lang="es-EC" sz="2400" dirty="0"/>
          </a:p>
          <a:p>
            <a:pPr algn="just">
              <a:buFont typeface="Wingdings" pitchFamily="2" charset="2"/>
              <a:buChar char="§"/>
            </a:pPr>
            <a:r>
              <a:rPr lang="es-EC" sz="2400" dirty="0"/>
              <a:t>Muchos procesos aleatorios vienen descritos por variables de forma que son conocidas las probabilidades en intervalos</a:t>
            </a:r>
          </a:p>
          <a:p>
            <a:pPr marL="114300" indent="0" algn="just">
              <a:buNone/>
            </a:pPr>
            <a:endParaRPr lang="es-EC" sz="2400" dirty="0"/>
          </a:p>
          <a:p>
            <a:pPr algn="just">
              <a:buFont typeface="Wingdings" pitchFamily="2" charset="2"/>
              <a:buChar char="§"/>
            </a:pPr>
            <a:r>
              <a:rPr lang="es-EC" sz="2400" dirty="0"/>
              <a:t>La integral definida de la función de densidad en dicho intervalo coincide con la probabilidad de la misma.</a:t>
            </a:r>
          </a:p>
          <a:p>
            <a:pPr marL="114300" indent="0" algn="just">
              <a:buNone/>
            </a:pPr>
            <a:endParaRPr lang="es-EC" sz="2400" dirty="0"/>
          </a:p>
          <a:p>
            <a:pPr marL="0" indent="0" algn="just">
              <a:buNone/>
            </a:pPr>
            <a:r>
              <a:rPr lang="es-EC" sz="2400" dirty="0"/>
              <a:t>Identificamos la probabilidad de un intervalo en el área bajo la función de densidad</a:t>
            </a:r>
          </a:p>
        </p:txBody>
      </p:sp>
    </p:spTree>
    <p:extLst>
      <p:ext uri="{BB962C8B-B14F-4D97-AF65-F5344CB8AC3E}">
        <p14:creationId xmlns:p14="http://schemas.microsoft.com/office/powerpoint/2010/main" val="2190345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ZccPHOXAivo/TJ6hM7MBttI/AAAAAAAAAKk/uLEwoPexCLI/s200/standard-normal-distribution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70" y="44624"/>
            <a:ext cx="2991542" cy="224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395536" y="2420888"/>
                <a:ext cx="7992888" cy="3776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C" sz="2400" dirty="0"/>
                  <a:t>Así, la función de densidad, es un función f(x) definida de </a:t>
                </a:r>
              </a:p>
              <a:p>
                <a:pPr algn="just"/>
                <a:r>
                  <a:rPr lang="es-EC" sz="2400" dirty="0"/>
                  <a:t>(- ∞ ; + ∞) que debe verificar: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EC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C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EC" sz="2400" b="0" i="1" smtClean="0">
                          <a:latin typeface="Cambria Math"/>
                          <a:ea typeface="Cambria Math"/>
                        </a:rPr>
                        <m:t>≥0</m:t>
                      </m:r>
                    </m:oMath>
                  </m:oMathPara>
                </a14:m>
                <a:endParaRPr lang="es-EC" sz="2400" b="0" dirty="0">
                  <a:ea typeface="Cambria Math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s-EC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EC" sz="2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s-EC" sz="2400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s-EC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s-EC" sz="2400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r>
                            <a:rPr lang="es-EC" sz="2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C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s-EC" sz="24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s-EC" sz="2400" b="0" i="1" smtClean="0">
                              <a:latin typeface="Cambria Math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es-EC" sz="2400" dirty="0"/>
              </a:p>
              <a:p>
                <a:pPr algn="just"/>
                <a:r>
                  <a:rPr lang="es-EC" sz="2400" dirty="0"/>
                  <a:t>Su representación gráfica es una función positiva sobre el eje de las abscisas, que encierra un área de 1.  Se usa para calcular probabilidades.</a:t>
                </a:r>
              </a:p>
              <a:p>
                <a:pPr algn="just"/>
                <a:endParaRPr lang="es-EC" sz="2400" dirty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420888"/>
                <a:ext cx="7992888" cy="3776611"/>
              </a:xfrm>
              <a:prstGeom prst="rect">
                <a:avLst/>
              </a:prstGeom>
              <a:blipFill rotWithShape="1">
                <a:blip r:embed="rId4"/>
                <a:stretch>
                  <a:fillRect l="-1220" t="-1290" r="-1144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8145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7931224" cy="550547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32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C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C" sz="32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s-EC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  <m:r>
                        <a:rPr lang="es-EC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nary>
                        <m:naryPr>
                          <m:ctrlPr>
                            <a:rPr lang="es-EC" sz="3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sup>
                        <m:e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EC" sz="3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s-EC" sz="32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s-EC" sz="3200" b="0" i="1" smtClean="0">
                              <a:latin typeface="Cambria Math"/>
                              <a:ea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EC" sz="2800" dirty="0"/>
              </a:p>
              <a:p>
                <a:pPr marL="0" indent="0">
                  <a:buNone/>
                </a:pPr>
                <a:endParaRPr lang="es-EC" sz="2800" dirty="0"/>
              </a:p>
              <a:p>
                <a:pPr marL="0" indent="0">
                  <a:buNone/>
                </a:pPr>
                <a:r>
                  <a:rPr lang="es-EC" sz="2800" dirty="0"/>
                  <a:t>Para calcular la media y la desviación estándar:</a:t>
                </a:r>
              </a:p>
              <a:p>
                <a:pPr marL="0" indent="0">
                  <a:buNone/>
                </a:pPr>
                <a:endParaRPr lang="es-EC" sz="2800" dirty="0"/>
              </a:p>
              <a:p>
                <a:pPr marL="0" indent="0">
                  <a:buNone/>
                </a:pPr>
                <a:r>
                  <a:rPr lang="es-EC" sz="2800" b="1" dirty="0">
                    <a:solidFill>
                      <a:srgbClr val="FF0000"/>
                    </a:solidFill>
                  </a:rPr>
                  <a:t>Media o valor esperado µ:        </a:t>
                </a:r>
                <a14:m>
                  <m:oMath xmlns:m="http://schemas.openxmlformats.org/officeDocument/2006/math">
                    <m:r>
                      <a:rPr lang="es-EC" sz="280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s-EC" sz="2800" b="0" i="1" smtClean="0">
                        <a:latin typeface="Cambria Math"/>
                        <a:ea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s-EC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s-EC" sz="28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+∞</m:t>
                        </m:r>
                      </m:sup>
                      <m:e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𝑥𝑓</m:t>
                        </m:r>
                        <m:d>
                          <m:dPr>
                            <m:ctrlPr>
                              <a:rPr lang="es-EC" sz="28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s-EC" sz="28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s-EC" sz="2800" dirty="0"/>
              </a:p>
              <a:p>
                <a:pPr marL="0" indent="0">
                  <a:buNone/>
                </a:pPr>
                <a:endParaRPr lang="es-EC" sz="2800" dirty="0"/>
              </a:p>
              <a:p>
                <a:pPr marL="0" indent="0">
                  <a:buNone/>
                </a:pPr>
                <a:r>
                  <a:rPr lang="es-EC" sz="2800" b="1" dirty="0">
                    <a:solidFill>
                      <a:srgbClr val="FF0000"/>
                    </a:solidFill>
                  </a:rPr>
                  <a:t>Desviación estándar </a:t>
                </a:r>
                <a14:m>
                  <m:oMath xmlns:m="http://schemas.openxmlformats.org/officeDocument/2006/math">
                    <m:r>
                      <a:rPr lang="es-EC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𝝈</m:t>
                    </m:r>
                    <m:r>
                      <a:rPr lang="es-EC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: </m:t>
                    </m:r>
                  </m:oMath>
                </a14:m>
                <a:endParaRPr lang="es-EC" sz="2800" b="1" dirty="0">
                  <a:solidFill>
                    <a:srgbClr val="FF0000"/>
                  </a:solidFill>
                  <a:ea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EC" sz="28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s-EC" sz="2800" i="1" smtClean="0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m:rPr>
                            <m:nor/>
                          </m:rPr>
                          <a:rPr lang="es-EC" sz="2800" dirty="0" smtClean="0"/>
                          <m:t> </m:t>
                        </m:r>
                      </m:e>
                      <m:sup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C" sz="2800" dirty="0"/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s-EC" sz="2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s-EC" sz="28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>
                        <m:r>
                          <a:rPr lang="es-EC" sz="2800" b="0" i="1" smtClean="0">
                            <a:latin typeface="Cambria Math"/>
                            <a:ea typeface="Cambria Math"/>
                          </a:rPr>
                          <m:t>+∞</m:t>
                        </m:r>
                      </m:sup>
                      <m:e>
                        <m:sSup>
                          <m:sSupPr>
                            <m:ctrlPr>
                              <a:rPr lang="es-EC" sz="28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C" sz="2800" b="0" i="1" dirty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s-EC" sz="28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s-EC" sz="280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s-EC" sz="2800" b="0" i="1" dirty="0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  <m:r>
                              <a:rPr lang="es-EC" sz="2800" b="0" i="1" dirty="0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s-EC" sz="28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s-EC" sz="2800" dirty="0"/>
                  <a:t>f(x)dx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2800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es-EC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C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EC" sz="28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s-EC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EC" sz="28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7931224" cy="5505475"/>
              </a:xfrm>
              <a:blipFill rotWithShape="1">
                <a:blip r:embed="rId2"/>
                <a:stretch>
                  <a:fillRect l="-1537" b="-121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990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789584-AE0A-44CA-AED6-C8165E16F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Ejercicios Propuestos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591465-FFE2-4A70-9869-19F4DDD9D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Encontrar la media, varianza y desviación estándar de la distribución de probabilidad que se muestra en la tabla:</a:t>
            </a:r>
          </a:p>
          <a:p>
            <a:pPr marL="114300" indent="0">
              <a:buNone/>
            </a:pPr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0A0AA10-22C2-4798-A2C3-2F5EF9D64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780928"/>
            <a:ext cx="5467592" cy="79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897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257</TotalTime>
  <Words>673</Words>
  <Application>Microsoft Office PowerPoint</Application>
  <PresentationFormat>Presentación en pantalla (4:3)</PresentationFormat>
  <Paragraphs>99</Paragraphs>
  <Slides>12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</vt:lpstr>
      <vt:lpstr>Cambria Math</vt:lpstr>
      <vt:lpstr>Tahoma</vt:lpstr>
      <vt:lpstr>Wingdings</vt:lpstr>
      <vt:lpstr>Adyacencia</vt:lpstr>
      <vt:lpstr>Equation</vt:lpstr>
      <vt:lpstr>Distribución de Probabilidad</vt:lpstr>
      <vt:lpstr>Concepto de variable aleatoria</vt:lpstr>
      <vt:lpstr>Presentación de PowerPoint</vt:lpstr>
      <vt:lpstr>Presentación de PowerPoint</vt:lpstr>
      <vt:lpstr>Presentación de PowerPoint</vt:lpstr>
      <vt:lpstr> Propiedades </vt:lpstr>
      <vt:lpstr>Presentación de PowerPoint</vt:lpstr>
      <vt:lpstr>Presentación de PowerPoint</vt:lpstr>
      <vt:lpstr>Ejercicios Propuestos</vt:lpstr>
      <vt:lpstr>Ejemplo:{█(f(x)=1/9 x^2         0≤x≤3@0               para otro valor)┤</vt:lpstr>
      <vt:lpstr>Presentación de PowerPoint</vt:lpstr>
      <vt:lpstr>Resolver: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 Probabilidad</dc:title>
  <dc:creator>mery</dc:creator>
  <cp:lastModifiedBy>mery manzano</cp:lastModifiedBy>
  <cp:revision>17</cp:revision>
  <dcterms:created xsi:type="dcterms:W3CDTF">2014-05-27T23:34:44Z</dcterms:created>
  <dcterms:modified xsi:type="dcterms:W3CDTF">2021-01-22T03:06:24Z</dcterms:modified>
</cp:coreProperties>
</file>