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56" r:id="rId3"/>
    <p:sldId id="257" r:id="rId4"/>
    <p:sldId id="312" r:id="rId5"/>
    <p:sldId id="313" r:id="rId6"/>
    <p:sldId id="315" r:id="rId7"/>
    <p:sldId id="316" r:id="rId8"/>
    <p:sldId id="317" r:id="rId9"/>
    <p:sldId id="318" r:id="rId10"/>
    <p:sldId id="319" r:id="rId11"/>
    <p:sldId id="314" r:id="rId12"/>
    <p:sldId id="311" r:id="rId13"/>
    <p:sldId id="323" r:id="rId14"/>
    <p:sldId id="324" r:id="rId15"/>
    <p:sldId id="322" r:id="rId16"/>
    <p:sldId id="325" r:id="rId17"/>
    <p:sldId id="326" r:id="rId18"/>
    <p:sldId id="327" r:id="rId19"/>
    <p:sldId id="328" r:id="rId20"/>
    <p:sldId id="321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sor Externo" initials="RE" lastIdx="1" clrIdx="0">
    <p:extLst>
      <p:ext uri="{19B8F6BF-5375-455C-9EA6-DF929625EA0E}">
        <p15:presenceInfo xmlns:p15="http://schemas.microsoft.com/office/powerpoint/2012/main" userId="Revisor Exter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29DD0A-928F-4582-B50E-D6A9987F3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BA7EFD-DBB1-456B-9059-C5A472AAB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2D4189-CD68-4A1D-9057-70215B5A4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B65-DBE3-4B09-A689-7B8CB715827A}" type="datetimeFigureOut">
              <a:rPr lang="es-ES" smtClean="0"/>
              <a:t>17/06/2024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A6B964-E379-456F-8C83-86ED6E66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42C380-7745-4F9C-8A2A-77AF9405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6A22-EEB1-477F-A325-67CE203506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03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FBC90F-836B-4CE6-B53F-116B14B37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EDAED9-7837-404C-9520-330A178D7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1E6A47-B6E7-4484-A373-4D50E34B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B65-DBE3-4B09-A689-7B8CB715827A}" type="datetimeFigureOut">
              <a:rPr lang="es-ES" smtClean="0"/>
              <a:t>17/06/2024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12BBC6-58C9-4582-AC36-D1B7E08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66A31D-6EA5-4DBB-8DDA-A0CA175DF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6A22-EEB1-477F-A325-67CE203506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042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BD6E0A-F587-45B1-A9BC-8EC1333E55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09F377-D650-4B60-A663-657FD0E4D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E651A2-0894-4483-A5C2-1DA32478C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B65-DBE3-4B09-A689-7B8CB715827A}" type="datetimeFigureOut">
              <a:rPr lang="es-ES" smtClean="0"/>
              <a:t>17/06/2024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44CE32-8216-4916-994A-2E165007B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A557E0-4DFE-4A1E-913E-9B416CAF6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6A22-EEB1-477F-A325-67CE203506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17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47B1E-471A-40AC-9DC5-0AED16CFF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01B3E2-CFDD-421C-9795-48851D8BE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7BBAAD-24C8-453B-8CBF-B8E4F0DF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B65-DBE3-4B09-A689-7B8CB715827A}" type="datetimeFigureOut">
              <a:rPr lang="es-ES" smtClean="0"/>
              <a:t>17/06/2024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388D2-6FDD-4380-92AC-CDA5405D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8424F8-ECD2-4099-ABB2-DA1DE051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6A22-EEB1-477F-A325-67CE203506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457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FD42D-07FD-4CE5-8370-00FC9B937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FCCE00-DE17-49FE-B886-2FE6A712E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9F47C2-4687-40C4-A797-CBBD9BD2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B65-DBE3-4B09-A689-7B8CB715827A}" type="datetimeFigureOut">
              <a:rPr lang="es-ES" smtClean="0"/>
              <a:t>17/06/2024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F683BE-52F9-40A1-B623-723D5578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81BA65-B106-448E-B07D-85E71B20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6A22-EEB1-477F-A325-67CE203506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916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850F1-9262-435D-92F5-2A55050B3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9CFA3F-F024-4069-A7D5-C7AA30996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5EF232-7FD3-4E9F-B8F2-63EA32018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310AAD-1954-4917-8F37-6EEC859D1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B65-DBE3-4B09-A689-7B8CB715827A}" type="datetimeFigureOut">
              <a:rPr lang="es-ES" smtClean="0"/>
              <a:t>17/06/2024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362B90-05B7-480D-9753-9774CBC76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3F7681-DFB1-44E8-B2C0-F9D87EBFB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6A22-EEB1-477F-A325-67CE203506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661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B415F-BA2E-4AF2-B745-289768CD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D884A3-17EB-4A95-9543-E7C237B20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1FF4A4-DE1D-4C5F-8C2A-8FC35DB70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C23384-6BEA-48CA-9140-DB8810522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4B93EA8-1FF8-4478-9C9E-41A13C05B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651595-CF87-4171-9004-64BD04C5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B65-DBE3-4B09-A689-7B8CB715827A}" type="datetimeFigureOut">
              <a:rPr lang="es-ES" smtClean="0"/>
              <a:t>17/06/2024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70F2A77-D3D5-4233-99F6-0BEA2C06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9FEEB2-44FE-456F-AE94-6BE881A4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6A22-EEB1-477F-A325-67CE203506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71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1677D-4EF8-43C4-BCD7-13D72C62D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56A0B6-C2DC-43A8-BC4B-8092D935A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B65-DBE3-4B09-A689-7B8CB715827A}" type="datetimeFigureOut">
              <a:rPr lang="es-ES" smtClean="0"/>
              <a:t>17/06/2024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B40D8F-4378-4A7A-841D-A14382AA9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2618ED-9C13-4CE4-9C95-17A5F50D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6A22-EEB1-477F-A325-67CE203506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2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06FFE58-F0C1-4A8C-8B7B-73BCD70E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B65-DBE3-4B09-A689-7B8CB715827A}" type="datetimeFigureOut">
              <a:rPr lang="es-ES" smtClean="0"/>
              <a:t>17/06/2024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C0E9517-D5F8-4943-A991-1A6CB52B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7EEC49-3C15-4304-8A26-CA63398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6A22-EEB1-477F-A325-67CE203506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652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13E67-E966-4070-BAD7-7F43DC6D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62083C-4C41-473B-9211-8DDA0042E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868CAF-66A1-48DA-8705-5EACDC790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F9C019-C65E-49AD-ACC7-EA9404D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B65-DBE3-4B09-A689-7B8CB715827A}" type="datetimeFigureOut">
              <a:rPr lang="es-ES" smtClean="0"/>
              <a:t>17/06/2024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A6A4C3-71E2-4B41-BF40-35742CBF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4A1C1B-8266-4169-9D6E-CAE5273E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6A22-EEB1-477F-A325-67CE203506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26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AAAB2F-10C6-4391-A9D0-5D4415973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C4D8F-08CA-4077-898D-7E4683DCCC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5AE14-23D6-4F7C-86E3-60195D62C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4E652D-FF3B-4241-B10C-2FBDAA545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B65-DBE3-4B09-A689-7B8CB715827A}" type="datetimeFigureOut">
              <a:rPr lang="es-ES" smtClean="0"/>
              <a:t>17/06/2024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0E9966-EAC2-405F-A1D7-15EE148B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FC121F-E27C-42DA-8703-6FF6F5C13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6A22-EEB1-477F-A325-67CE203506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09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7339DB9-3370-4939-9A9E-2F5C5D585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20817E-02A2-4471-89E8-B2EC9EA39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E38264-4EAD-4383-AED4-2AE98356A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10B65-DBE3-4B09-A689-7B8CB715827A}" type="datetimeFigureOut">
              <a:rPr lang="es-ES" smtClean="0"/>
              <a:t>17/06/2024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316F67-A5F8-4EF8-87F9-4F85830D9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F69D00-843C-41FC-B495-D85202F7B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36A22-EEB1-477F-A325-67CE203506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26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gcfglobal.org/es/estadistica-basica/variables-estadisticas/1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25944F1-C396-4A8A-8641-178FBCCA9CA5}"/>
              </a:ext>
            </a:extLst>
          </p:cNvPr>
          <p:cNvSpPr txBox="1"/>
          <p:nvPr/>
        </p:nvSpPr>
        <p:spPr>
          <a:xfrm>
            <a:off x="2057400" y="2743200"/>
            <a:ext cx="742033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b="1" dirty="0"/>
              <a:t>Frecuencias</a:t>
            </a:r>
          </a:p>
          <a:p>
            <a:pPr algn="ctr"/>
            <a:r>
              <a:rPr lang="es-EC" sz="2800" b="1" dirty="0"/>
              <a:t>Tablas de Frecuencias</a:t>
            </a:r>
          </a:p>
          <a:p>
            <a:pPr algn="ctr"/>
            <a:endParaRPr lang="es-EC" sz="2800" b="1" dirty="0"/>
          </a:p>
          <a:p>
            <a:pPr algn="ctr"/>
            <a:endParaRPr lang="es-EC" sz="2800" b="1" dirty="0"/>
          </a:p>
          <a:p>
            <a:pPr algn="ctr"/>
            <a:endParaRPr lang="es-EC" sz="2800" b="1" dirty="0"/>
          </a:p>
          <a:p>
            <a:pPr algn="ctr"/>
            <a:endParaRPr lang="es-EC" sz="2800" b="1" dirty="0"/>
          </a:p>
          <a:p>
            <a:pPr algn="ctr"/>
            <a:r>
              <a:rPr lang="es-EC" sz="2800" b="1" dirty="0"/>
              <a:t>PhD. Francisco Javier Ustáriz Fajardo</a:t>
            </a:r>
            <a:endParaRPr lang="es-VE" sz="2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66613D4-BAEC-4B4F-9DEF-4BABE0FBEE1D}"/>
              </a:ext>
            </a:extLst>
          </p:cNvPr>
          <p:cNvSpPr txBox="1"/>
          <p:nvPr/>
        </p:nvSpPr>
        <p:spPr>
          <a:xfrm>
            <a:off x="2698377" y="641448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UNIVERSIDAD NACIONAL DE CHIMBORAZO</a:t>
            </a:r>
          </a:p>
          <a:p>
            <a:pPr algn="ctr"/>
            <a:r>
              <a:rPr lang="es-EC" sz="24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FACULTAD DE CIENCIAS DE LA SALUD</a:t>
            </a:r>
          </a:p>
          <a:p>
            <a:pPr algn="ctr"/>
            <a:r>
              <a:rPr lang="es-EC" sz="24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Carrera  de Enfermería</a:t>
            </a:r>
          </a:p>
          <a:p>
            <a:pPr algn="ctr"/>
            <a:r>
              <a:rPr lang="es-EC" sz="24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Asignatura: </a:t>
            </a:r>
            <a:r>
              <a:rPr lang="es-VE" sz="24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Bioestadística </a:t>
            </a:r>
          </a:p>
        </p:txBody>
      </p:sp>
    </p:spTree>
    <p:extLst>
      <p:ext uri="{BB962C8B-B14F-4D97-AF65-F5344CB8AC3E}">
        <p14:creationId xmlns:p14="http://schemas.microsoft.com/office/powerpoint/2010/main" val="1528446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95591E2-2309-4FE6-84B7-8BC81B48EEB9}"/>
              </a:ext>
            </a:extLst>
          </p:cNvPr>
          <p:cNvSpPr txBox="1"/>
          <p:nvPr/>
        </p:nvSpPr>
        <p:spPr>
          <a:xfrm>
            <a:off x="806824" y="528534"/>
            <a:ext cx="10981764" cy="5195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Frecuencia relativa y la frecuencia relativa absoluta</a:t>
            </a:r>
          </a:p>
          <a:p>
            <a:pPr algn="just" fontAlgn="base">
              <a:lnSpc>
                <a:spcPct val="150000"/>
              </a:lnSpc>
            </a:pPr>
            <a:r>
              <a:rPr lang="es-ES" sz="2800" dirty="0">
                <a:solidFill>
                  <a:srgbClr val="4E4E4E"/>
                </a:solidFill>
                <a:latin typeface="source sans pro" panose="020B0503030403020204" pitchFamily="34" charset="0"/>
              </a:rPr>
              <a:t>L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a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frecuencia relativa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se expresa en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porcentajes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. Mira cómo puedes obtenerlos a partir de los datos que ya tienes.</a:t>
            </a:r>
          </a:p>
          <a:p>
            <a:pPr algn="just" fontAlgn="base">
              <a:lnSpc>
                <a:spcPct val="150000"/>
              </a:lnSpc>
            </a:pP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Paso 1: </a:t>
            </a:r>
          </a:p>
          <a:p>
            <a:pPr algn="just" fontAlgn="base">
              <a:lnSpc>
                <a:spcPct val="150000"/>
              </a:lnSpc>
            </a:pP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¡Continuemos con la tabla de frecuencias del salón de clases! Añade una cuarta columna con el nombre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frecuencia relativa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. Toma cada dato de la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frecuencia absoluta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y divídelo en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20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, que es la cantidad de datos totales que tienes. </a:t>
            </a:r>
          </a:p>
        </p:txBody>
      </p:sp>
    </p:spTree>
    <p:extLst>
      <p:ext uri="{BB962C8B-B14F-4D97-AF65-F5344CB8AC3E}">
        <p14:creationId xmlns:p14="http://schemas.microsoft.com/office/powerpoint/2010/main" val="330466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09667D-99AD-44D9-87C7-3A91DB6B741C}"/>
              </a:ext>
            </a:extLst>
          </p:cNvPr>
          <p:cNvSpPr txBox="1"/>
          <p:nvPr/>
        </p:nvSpPr>
        <p:spPr>
          <a:xfrm>
            <a:off x="582706" y="0"/>
            <a:ext cx="10802470" cy="1317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Así:</a:t>
            </a:r>
          </a:p>
          <a:p>
            <a:pPr algn="just" fontAlgn="base">
              <a:lnSpc>
                <a:spcPct val="150000"/>
              </a:lnSpc>
            </a:pP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                     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 0 ÷ 20 = 0                      2 ÷ 20 = 0,1                    1 ÷ 20 = 0,05</a:t>
            </a:r>
            <a:endParaRPr lang="es-ES" sz="2800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F28888-A215-457F-86D2-1CC420D50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573" y="1317026"/>
            <a:ext cx="8630854" cy="512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96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136956EF-A7D5-46C9-B214-4F6A6F115206}"/>
              </a:ext>
            </a:extLst>
          </p:cNvPr>
          <p:cNvSpPr txBox="1"/>
          <p:nvPr/>
        </p:nvSpPr>
        <p:spPr>
          <a:xfrm>
            <a:off x="681317" y="313782"/>
            <a:ext cx="11196918" cy="196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Paso 2:</a:t>
            </a:r>
          </a:p>
          <a:p>
            <a:pPr algn="l" fontAlgn="base">
              <a:lnSpc>
                <a:spcPct val="150000"/>
              </a:lnSpc>
            </a:pP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Realiza las divisiones hasta obtener todos los datos. Al final, la suma de esos valores debe darte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1</a:t>
            </a:r>
            <a:r>
              <a:rPr lang="es-E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10D611-E967-4873-8E3F-607B5FD21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35" y="2178424"/>
            <a:ext cx="9637059" cy="360381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2CB92E0-3B0F-49AF-BBAC-3D08C531C412}"/>
              </a:ext>
            </a:extLst>
          </p:cNvPr>
          <p:cNvSpPr txBox="1"/>
          <p:nvPr/>
        </p:nvSpPr>
        <p:spPr>
          <a:xfrm>
            <a:off x="1210234" y="5897887"/>
            <a:ext cx="99866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Si al sumar el resultado que obtienes es 0,98 o un número similar, no te preocupes,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puedes aproximarlo a 1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. 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701169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F966A2A-7009-4531-B018-F16B878E5202}"/>
              </a:ext>
            </a:extLst>
          </p:cNvPr>
          <p:cNvSpPr txBox="1"/>
          <p:nvPr/>
        </p:nvSpPr>
        <p:spPr>
          <a:xfrm>
            <a:off x="658905" y="568422"/>
            <a:ext cx="10874189" cy="4979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Paso 3: </a:t>
            </a:r>
          </a:p>
          <a:p>
            <a:pPr algn="just" fontAlgn="base">
              <a:lnSpc>
                <a:spcPct val="150000"/>
              </a:lnSpc>
            </a:pP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Para la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frecuencia relativa acumulada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debes sumar los datos en diagonal, como lo hicimos para la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frecuencia absoluta acumulada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algn="just" fontAlgn="base">
              <a:lnSpc>
                <a:spcPct val="150000"/>
              </a:lnSpc>
            </a:pP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Entonces, el primer número siempre va a  ser igual al primer dato de la frecuencia relativa, en este caso es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cero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. Luego, para obtener el segundo dato, necesitas sumar el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cero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con el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0,1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, que es el segundo número de la frecuencia relativa y justamente, el que está ubicado de forma diagonal. </a:t>
            </a:r>
          </a:p>
        </p:txBody>
      </p:sp>
    </p:spTree>
    <p:extLst>
      <p:ext uri="{BB962C8B-B14F-4D97-AF65-F5344CB8AC3E}">
        <p14:creationId xmlns:p14="http://schemas.microsoft.com/office/powerpoint/2010/main" val="389907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F966A2A-7009-4531-B018-F16B878E5202}"/>
              </a:ext>
            </a:extLst>
          </p:cNvPr>
          <p:cNvSpPr txBox="1"/>
          <p:nvPr/>
        </p:nvSpPr>
        <p:spPr>
          <a:xfrm>
            <a:off x="331695" y="568422"/>
            <a:ext cx="11201400" cy="1101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Así:</a:t>
            </a:r>
          </a:p>
          <a:p>
            <a:pPr algn="just" fontAlgn="base">
              <a:lnSpc>
                <a:spcPct val="150000"/>
              </a:lnSpc>
            </a:pP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        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0 + 0,1 = 0,1                      0,1 + 0,05 = 0,15                    0,15 +  0,1 = 0,25</a:t>
            </a:r>
            <a:endParaRPr lang="es-ES" sz="2800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A3705D-08AE-46D9-8CD0-58781D3A9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82" y="1739153"/>
            <a:ext cx="10569389" cy="49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85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790905-1EED-428A-BE54-EEE0E23D4089}"/>
              </a:ext>
            </a:extLst>
          </p:cNvPr>
          <p:cNvSpPr txBox="1"/>
          <p:nvPr/>
        </p:nvSpPr>
        <p:spPr>
          <a:xfrm>
            <a:off x="600635" y="242099"/>
            <a:ext cx="108652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Paso 4:</a:t>
            </a:r>
          </a:p>
          <a:p>
            <a:pPr algn="just" fontAlgn="base"/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Suma todos los datos en diagonal hasta llenar toda la columna. El último número que obtengas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debe ser 1</a:t>
            </a:r>
            <a:r>
              <a:rPr lang="es-ES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3125A07-2B80-4B8B-8B1B-0EF063CB4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003" y="1694329"/>
            <a:ext cx="8678486" cy="50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71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DD1887-E0B9-4C58-A21E-07302E79CBD3}"/>
              </a:ext>
            </a:extLst>
          </p:cNvPr>
          <p:cNvSpPr txBox="1"/>
          <p:nvPr/>
        </p:nvSpPr>
        <p:spPr>
          <a:xfrm>
            <a:off x="995082" y="1122420"/>
            <a:ext cx="10694894" cy="5195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Paso 5: </a:t>
            </a:r>
          </a:p>
          <a:p>
            <a:pPr algn="just" fontAlgn="base">
              <a:lnSpc>
                <a:spcPct val="150000"/>
              </a:lnSpc>
            </a:pP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¡Ahora sí vamos a descubrir los porcentajes de la frecuencia relativa! Toma cada valor de la columna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frecuencia relativa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y multiplícalo por 100. </a:t>
            </a:r>
          </a:p>
          <a:p>
            <a:pPr algn="just" fontAlgn="base">
              <a:lnSpc>
                <a:spcPct val="150000"/>
              </a:lnSpc>
            </a:pP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Por ejemplo:</a:t>
            </a:r>
          </a:p>
          <a:p>
            <a:pPr algn="just" fontAlgn="base">
              <a:lnSpc>
                <a:spcPct val="150000"/>
              </a:lnSpc>
            </a:pP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                             0 x 100 = 0                  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inherit"/>
              </a:rPr>
              <a:t>0,1 x 100 = 10                0,05 x 100 = 5</a:t>
            </a:r>
            <a:endParaRPr lang="es-ES" sz="2800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  <a:p>
            <a:pPr algn="just" fontAlgn="base">
              <a:lnSpc>
                <a:spcPct val="150000"/>
              </a:lnSpc>
            </a:pPr>
            <a:endParaRPr lang="es-ES" sz="2800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Al final, la suma de esa columna debe dar 100 %.</a:t>
            </a:r>
          </a:p>
        </p:txBody>
      </p:sp>
    </p:spTree>
    <p:extLst>
      <p:ext uri="{BB962C8B-B14F-4D97-AF65-F5344CB8AC3E}">
        <p14:creationId xmlns:p14="http://schemas.microsoft.com/office/powerpoint/2010/main" val="3621487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CD5F749-A403-4AE3-95F7-CCDA7CAC1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441" y="452022"/>
            <a:ext cx="8545118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97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0D7C1C-87E6-49C4-8A8D-72C816D180C2}"/>
              </a:ext>
            </a:extLst>
          </p:cNvPr>
          <p:cNvSpPr txBox="1"/>
          <p:nvPr/>
        </p:nvSpPr>
        <p:spPr>
          <a:xfrm>
            <a:off x="757517" y="185163"/>
            <a:ext cx="10676965" cy="6487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Paso 6: </a:t>
            </a:r>
          </a:p>
          <a:p>
            <a:pPr algn="just" fontAlgn="base">
              <a:lnSpc>
                <a:spcPct val="150000"/>
              </a:lnSpc>
            </a:pP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Para terminar, calcula el porcentaje de la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frecuencia relativa acumulada en porcentajes.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inherit"/>
              </a:rPr>
              <a:t>Sus valores se obtienen sumando los datos en diagonal. </a:t>
            </a:r>
            <a:endParaRPr lang="es-ES" sz="2800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Por ejemplo: el primer número siempre va a  ser igual al primer dato de la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frecuencia relativa en %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, es decir, a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cero por ciento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. Luego, para obtener el segundo dato, necesitas sumar el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cero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con el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10%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, que es el segundo número de la frecuencia relativa  y  el que está ubicado de forma diagonal. Entonces: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0 + 10 = 10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. Continúa:</a:t>
            </a:r>
          </a:p>
          <a:p>
            <a:pPr algn="just" fontAlgn="base">
              <a:lnSpc>
                <a:spcPct val="150000"/>
              </a:lnSpc>
            </a:pP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                   10 + 5 = 15%                    15 + 10 = 25%                    25 +  10 = 35%</a:t>
            </a:r>
            <a:endParaRPr lang="es-ES" sz="2800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83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E9E7905-30BA-403A-B9DD-42EB06B14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76" y="0"/>
            <a:ext cx="10318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4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CF6B95E-C063-4BF3-848A-78C2007398C8}"/>
              </a:ext>
            </a:extLst>
          </p:cNvPr>
          <p:cNvSpPr txBox="1"/>
          <p:nvPr/>
        </p:nvSpPr>
        <p:spPr>
          <a:xfrm>
            <a:off x="811306" y="820741"/>
            <a:ext cx="10569388" cy="5195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b="1" dirty="0">
                <a:solidFill>
                  <a:srgbClr val="4E4E4E"/>
                </a:solidFill>
                <a:latin typeface="source sans pro" panose="020B0503030403020204" pitchFamily="34" charset="0"/>
              </a:rPr>
              <a:t>T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abla de frecuencias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</a:t>
            </a:r>
          </a:p>
          <a:p>
            <a:pPr algn="just">
              <a:lnSpc>
                <a:spcPct val="150000"/>
              </a:lnSpc>
            </a:pPr>
            <a:endParaRPr lang="es-ES" sz="2800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Una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tabla de frecuencias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muestra de forma ordenada un conjunto de datos estadísticos y a cada uno de ellos le asigna una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frecuencia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que, en pocas palabras, son las veces que se repite un número o dato. </a:t>
            </a:r>
          </a:p>
          <a:p>
            <a:pPr algn="just">
              <a:lnSpc>
                <a:spcPct val="150000"/>
              </a:lnSpc>
            </a:pPr>
            <a:endParaRPr lang="es-ES" sz="2800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Puedes usar las tablas de frecuencias para ordenar </a:t>
            </a:r>
            <a:r>
              <a:rPr lang="es-ES" sz="2800" b="1" i="0" u="none" strike="noStrike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variables cuantitativas</a:t>
            </a:r>
            <a:r>
              <a:rPr lang="es-ES" sz="2800" b="0" i="0" dirty="0">
                <a:effectLst/>
                <a:latin typeface="source sans pro" panose="020B0503030403020204" pitchFamily="34" charset="0"/>
              </a:rPr>
              <a:t> o </a:t>
            </a:r>
            <a:r>
              <a:rPr lang="es-ES" sz="2800" b="1" i="0" u="none" strike="noStrike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cualitativas</a:t>
            </a:r>
            <a:r>
              <a:rPr lang="es-ES" sz="2800" b="0" i="0" dirty="0">
                <a:effectLst/>
                <a:latin typeface="source sans pro" panose="020B0503030403020204" pitchFamily="34" charset="0"/>
              </a:rPr>
              <a:t>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018501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29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4A4572-A058-423C-A8BF-A8BFE5A15AEC}"/>
              </a:ext>
            </a:extLst>
          </p:cNvPr>
          <p:cNvSpPr txBox="1"/>
          <p:nvPr/>
        </p:nvSpPr>
        <p:spPr>
          <a:xfrm>
            <a:off x="1201271" y="366623"/>
            <a:ext cx="1049767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Tipos de frecuencias</a:t>
            </a:r>
          </a:p>
          <a:p>
            <a:pPr algn="just" fontAlgn="base"/>
            <a:endParaRPr lang="es-ES" sz="2800" b="1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ES" sz="2800" b="1" i="0" dirty="0">
                <a:solidFill>
                  <a:srgbClr val="4E4E4E"/>
                </a:solidFill>
                <a:effectLst/>
                <a:latin typeface="inherit"/>
              </a:rPr>
              <a:t>Frecuencias absolutas: 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inherit"/>
              </a:rPr>
              <a:t>son el número de veces que se repite un número en un conjunto de datos.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ES" sz="2800" b="0" i="0" dirty="0">
              <a:solidFill>
                <a:srgbClr val="4E4E4E"/>
              </a:solidFill>
              <a:effectLst/>
              <a:latin typeface="inheri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ES" sz="2800" b="1" i="0" dirty="0">
                <a:solidFill>
                  <a:srgbClr val="4E4E4E"/>
                </a:solidFill>
                <a:effectLst/>
                <a:latin typeface="inherit"/>
              </a:rPr>
              <a:t>Frecuencias absolutas acumuladas: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inherit"/>
              </a:rPr>
              <a:t> es la suma de las frecuencias absolutas.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ES" sz="2800" b="0" i="0" dirty="0">
              <a:solidFill>
                <a:srgbClr val="4E4E4E"/>
              </a:solidFill>
              <a:effectLst/>
              <a:latin typeface="inheri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ES" sz="2800" b="1" i="0" dirty="0">
                <a:solidFill>
                  <a:srgbClr val="4E4E4E"/>
                </a:solidFill>
                <a:effectLst/>
                <a:latin typeface="inherit"/>
              </a:rPr>
              <a:t>Frecuencia relativa: 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inherit"/>
              </a:rPr>
              <a:t>corresponde a las veces que se repite un número en un conjunto de datos respecto al total, pero se expresa en porcentajes (%).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ES" sz="2800" b="0" i="0" dirty="0">
              <a:solidFill>
                <a:srgbClr val="4E4E4E"/>
              </a:solidFill>
              <a:effectLst/>
              <a:latin typeface="inheri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ES" sz="2800" b="1" i="0" dirty="0">
                <a:solidFill>
                  <a:srgbClr val="4E4E4E"/>
                </a:solidFill>
                <a:effectLst/>
                <a:latin typeface="inherit"/>
              </a:rPr>
              <a:t>Frecuencia relativa acumulada: 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inherit"/>
              </a:rPr>
              <a:t>es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inherit"/>
              </a:rPr>
              <a:t> 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inherit"/>
              </a:rPr>
              <a:t>la suma de las frecuencias relativas.</a:t>
            </a:r>
          </a:p>
        </p:txBody>
      </p:sp>
    </p:spTree>
    <p:extLst>
      <p:ext uri="{BB962C8B-B14F-4D97-AF65-F5344CB8AC3E}">
        <p14:creationId xmlns:p14="http://schemas.microsoft.com/office/powerpoint/2010/main" val="2097380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EDB7C5-CF51-469C-A65D-935815FA009C}"/>
              </a:ext>
            </a:extLst>
          </p:cNvPr>
          <p:cNvSpPr txBox="1"/>
          <p:nvPr/>
        </p:nvSpPr>
        <p:spPr>
          <a:xfrm>
            <a:off x="1156447" y="463967"/>
            <a:ext cx="1059628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s-ES" sz="2800" b="1" i="0" dirty="0">
                <a:effectLst/>
                <a:latin typeface="source sans pro" panose="020B0503030403020204" pitchFamily="34" charset="0"/>
              </a:rPr>
              <a:t>Construcción una tabla de frecuencias</a:t>
            </a:r>
          </a:p>
          <a:p>
            <a:pPr algn="just" fontAlgn="base"/>
            <a:endParaRPr lang="es-ES" sz="2800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  <a:p>
            <a:pPr algn="just" fontAlgn="base"/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Vamos a tomar como ejemplo un salón de clases! </a:t>
            </a:r>
          </a:p>
          <a:p>
            <a:pPr algn="just" fontAlgn="base"/>
            <a:endParaRPr lang="es-ES" sz="2800" dirty="0">
              <a:solidFill>
                <a:srgbClr val="4E4E4E"/>
              </a:solidFill>
              <a:latin typeface="source sans pro" panose="020B0503030403020204" pitchFamily="34" charset="0"/>
            </a:endParaRPr>
          </a:p>
          <a:p>
            <a:pPr algn="just" fontAlgn="base"/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Imagina que eres profesor o profesora de biología de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inherit"/>
              </a:rPr>
              <a:t>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inherit"/>
              </a:rPr>
              <a:t>20 estudiantes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inherit"/>
              </a:rPr>
              <a:t> y tienes las notas finales del semestre.</a:t>
            </a:r>
          </a:p>
          <a:p>
            <a:pPr algn="just" fontAlgn="base"/>
            <a:endParaRPr lang="es-ES" sz="2800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  <a:p>
            <a:pPr algn="just" fontAlgn="base"/>
            <a:r>
              <a:rPr lang="es-ES" sz="2800" b="0" i="0" dirty="0">
                <a:solidFill>
                  <a:srgbClr val="4E4E4E"/>
                </a:solidFill>
                <a:effectLst/>
                <a:latin typeface="inherit"/>
              </a:rPr>
              <a:t>Sigue estos pasos para construir tu tabla de frecuencias:</a:t>
            </a:r>
            <a:endParaRPr lang="es-ES" sz="2800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  <a:p>
            <a:pPr algn="ctr" fontAlgn="base"/>
            <a:endParaRPr lang="es-ES" sz="2800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  <a:p>
            <a:pPr algn="ctr" fontAlgn="base"/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Paso 1:</a:t>
            </a:r>
            <a:b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</a:br>
            <a:endParaRPr lang="es-ES" sz="2800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  <a:p>
            <a:pPr algn="just" fontAlgn="base"/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Reúne los datos.</a:t>
            </a:r>
          </a:p>
        </p:txBody>
      </p:sp>
    </p:spTree>
    <p:extLst>
      <p:ext uri="{BB962C8B-B14F-4D97-AF65-F5344CB8AC3E}">
        <p14:creationId xmlns:p14="http://schemas.microsoft.com/office/powerpoint/2010/main" val="382715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7BD69C0-5F67-4ACC-A812-89834F0B1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153" y="561575"/>
            <a:ext cx="5289176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58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27EF6F3-25D2-4E6B-8ED6-53FAB664F14D}"/>
              </a:ext>
            </a:extLst>
          </p:cNvPr>
          <p:cNvSpPr txBox="1"/>
          <p:nvPr/>
        </p:nvSpPr>
        <p:spPr>
          <a:xfrm>
            <a:off x="475129" y="81607"/>
            <a:ext cx="11412071" cy="225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es-E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Paso 2:</a:t>
            </a:r>
          </a:p>
          <a:p>
            <a:pPr algn="l" fontAlgn="base">
              <a:lnSpc>
                <a:spcPct val="150000"/>
              </a:lnSpc>
            </a:pPr>
            <a:r>
              <a:rPr lang="es-E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Crea una nueva tabla. En la primera columna, ubica las notas de 1 a 10, de menor a mayor. En la segunda columna, escribe la cantidad de veces que se repite cada nota y llama a estos datos </a:t>
            </a:r>
            <a:r>
              <a:rPr lang="es-ES" sz="24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frecuencia absoluta</a:t>
            </a:r>
            <a:r>
              <a:rPr lang="es-ES" sz="24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1A7241E-EC81-4336-983F-3B086D66C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338" y="1943682"/>
            <a:ext cx="3950322" cy="477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2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BA43D1-A37D-454D-BCE6-A2FA9E74845B}"/>
              </a:ext>
            </a:extLst>
          </p:cNvPr>
          <p:cNvSpPr txBox="1"/>
          <p:nvPr/>
        </p:nvSpPr>
        <p:spPr>
          <a:xfrm>
            <a:off x="923365" y="368477"/>
            <a:ext cx="1046181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Paso 3:</a:t>
            </a:r>
          </a:p>
          <a:p>
            <a:pPr algn="just" fontAlgn="base"/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Hasta aquí tienes una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tabla de frecuencias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 sencilla, pero también puedes agregarle una columna más para calcular la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frecuencia absoluta acumulada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. Sus valores se obtienen sumando los datos en diagonal. 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239592-78D0-4269-97C6-E9E007747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942" y="2339789"/>
            <a:ext cx="4428258" cy="451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5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E16D052-19FE-4656-8C84-FC06E7C1DF20}"/>
              </a:ext>
            </a:extLst>
          </p:cNvPr>
          <p:cNvSpPr txBox="1"/>
          <p:nvPr/>
        </p:nvSpPr>
        <p:spPr>
          <a:xfrm>
            <a:off x="618564" y="475147"/>
            <a:ext cx="111431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Paso 4:</a:t>
            </a:r>
            <a:endParaRPr lang="es-ES" sz="2800" b="0" i="0" dirty="0">
              <a:solidFill>
                <a:srgbClr val="4E4E4E"/>
              </a:solidFill>
              <a:effectLst/>
              <a:latin typeface="source sans pro" panose="020B0503030403020204" pitchFamily="34" charset="0"/>
            </a:endParaRPr>
          </a:p>
          <a:p>
            <a:pPr algn="l" fontAlgn="base"/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Sigue sumando los números en diagonal. Ahora es el turno de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2 + 1 = 3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. Continua hasta llenar toda la columna.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44BDBAF-64C6-4C65-9B34-FA1031966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120" y="2316539"/>
            <a:ext cx="3362794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05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EBD1C8-893D-4BBB-88B8-4C52A12D3233}"/>
              </a:ext>
            </a:extLst>
          </p:cNvPr>
          <p:cNvSpPr txBox="1"/>
          <p:nvPr/>
        </p:nvSpPr>
        <p:spPr>
          <a:xfrm>
            <a:off x="833716" y="99535"/>
            <a:ext cx="10847295" cy="2609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Paso 5:</a:t>
            </a:r>
          </a:p>
          <a:p>
            <a:pPr algn="just" fontAlgn="base">
              <a:lnSpc>
                <a:spcPct val="150000"/>
              </a:lnSpc>
            </a:pP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Una forma de verificar que la suma es correcta, es obteniendo como número final la cantidad de datos que tienes. En este caso, sería igual a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20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, porque son las notas de </a:t>
            </a:r>
            <a:r>
              <a:rPr lang="es-ES" sz="2800" b="1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20 estudiantes</a:t>
            </a:r>
            <a:r>
              <a:rPr lang="es-ES" sz="2800" b="0" i="0" dirty="0">
                <a:solidFill>
                  <a:srgbClr val="4E4E4E"/>
                </a:solidFill>
                <a:effectLst/>
                <a:latin typeface="source sans pro" panose="020B0503030403020204" pitchFamily="34" charset="0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49F9D9-EE7A-4592-BA26-81217A405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34" y="2241720"/>
            <a:ext cx="3486637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335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887</Words>
  <Application>Microsoft Office PowerPoint</Application>
  <PresentationFormat>Panorámica</PresentationFormat>
  <Paragraphs>69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inherit</vt:lpstr>
      <vt:lpstr>Source Sans Pro</vt:lpstr>
      <vt:lpstr>Source Sans Pro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Revisor Externo</dc:creator>
  <cp:lastModifiedBy>Revisor Externo</cp:lastModifiedBy>
  <cp:revision>8</cp:revision>
  <dcterms:created xsi:type="dcterms:W3CDTF">2024-06-17T14:59:20Z</dcterms:created>
  <dcterms:modified xsi:type="dcterms:W3CDTF">2024-06-17T16:06:36Z</dcterms:modified>
</cp:coreProperties>
</file>