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4630400" cy="8229600"/>
  <p:notesSz cx="8229600" cy="14630400"/>
  <p:embeddedFontLst>
    <p:embeddedFont>
      <p:font typeface="Raleway"/>
      <p:regular r:id="rId19"/>
    </p:embeddedFont>
    <p:embeddedFont>
      <p:font typeface="Raleway"/>
      <p:regular r:id="rId20"/>
    </p:embeddedFont>
    <p:embeddedFont>
      <p:font typeface="Raleway"/>
      <p:regular r:id="rId21"/>
    </p:embeddedFont>
    <p:embeddedFont>
      <p:font typeface="Raleway"/>
      <p:regular r:id="rId22"/>
    </p:embeddedFont>
    <p:embeddedFont>
      <p:font typeface="Roboto"/>
      <p:regular r:id="rId23"/>
    </p:embeddedFont>
    <p:embeddedFont>
      <p:font typeface="Roboto"/>
      <p:regular r:id="rId24"/>
    </p:embeddedFont>
    <p:embeddedFont>
      <p:font typeface="Roboto"/>
      <p:regular r:id="rId25"/>
    </p:embeddedFont>
    <p:embeddedFont>
      <p:font typeface="Roboto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Relationship Id="rId21" Type="http://schemas.openxmlformats.org/officeDocument/2006/relationships/font" Target="fonts/font3.fntdata"/><Relationship Id="rId22" Type="http://schemas.openxmlformats.org/officeDocument/2006/relationships/font" Target="fonts/font4.fntdata"/><Relationship Id="rId23" Type="http://schemas.openxmlformats.org/officeDocument/2006/relationships/font" Target="fonts/font5.fntdata"/><Relationship Id="rId24" Type="http://schemas.openxmlformats.org/officeDocument/2006/relationships/font" Target="fonts/font6.fntdata"/><Relationship Id="rId25" Type="http://schemas.openxmlformats.org/officeDocument/2006/relationships/font" Target="fonts/font7.fntdata"/><Relationship Id="rId2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 Lógica y las Ciencias: Un Viaje Filosófico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Exploraremos los fundamentos del pensamiento científico y su evolución histórica.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Analizaremos el desarrollo desde los filósofos naturalistas hasta las contribuciones de Aristóteles.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776198"/>
            <a:ext cx="210812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3766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5440" y="3213140"/>
            <a:ext cx="8377238" cy="5941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Contribuciones Filosóficas a la Ciencia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65440" y="4092416"/>
            <a:ext cx="13299519" cy="3300651"/>
          </a:xfrm>
          <a:prstGeom prst="roundRect">
            <a:avLst>
              <a:gd name="adj" fmla="val 241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73060" y="4100036"/>
            <a:ext cx="13282851" cy="5475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64632" y="4221718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Filósofo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5295543" y="4221718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Período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9722644" y="4221718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Contribución Principal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73060" y="4647605"/>
            <a:ext cx="13282851" cy="5475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864632" y="4769287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Sócrates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5295543" y="4769287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470-399 a.C.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9722644" y="4769287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Método dialéctico para descubrir verdades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73060" y="5195173"/>
            <a:ext cx="13282851" cy="5475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864632" y="5316855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Platón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95543" y="5316855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427-347 a.C.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9722644" y="5316855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Teoría de las Ideas como realidades perfectas</a:t>
            </a:r>
            <a:endParaRPr lang="en-US" sz="1450" dirty="0"/>
          </a:p>
        </p:txBody>
      </p:sp>
      <p:sp>
        <p:nvSpPr>
          <p:cNvPr id="17" name="Shape 14"/>
          <p:cNvSpPr/>
          <p:nvPr/>
        </p:nvSpPr>
        <p:spPr>
          <a:xfrm>
            <a:off x="673060" y="5742742"/>
            <a:ext cx="13282851" cy="5475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64632" y="5864423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Aristóteles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5295543" y="5864423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384-322 a.C.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9722644" y="5864423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Lógica formal y clasificación sistemática</a:t>
            </a:r>
            <a:endParaRPr lang="en-US" sz="1450" dirty="0"/>
          </a:p>
        </p:txBody>
      </p:sp>
      <p:sp>
        <p:nvSpPr>
          <p:cNvPr id="21" name="Shape 18"/>
          <p:cNvSpPr/>
          <p:nvPr/>
        </p:nvSpPr>
        <p:spPr>
          <a:xfrm>
            <a:off x="673060" y="6290310"/>
            <a:ext cx="13282851" cy="54756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864632" y="6411992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Bacon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5295543" y="6411992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1561-1626</a:t>
            </a:r>
            <a:endParaRPr lang="en-US" sz="1450" dirty="0"/>
          </a:p>
        </p:txBody>
      </p:sp>
      <p:sp>
        <p:nvSpPr>
          <p:cNvPr id="24" name="Text 21"/>
          <p:cNvSpPr/>
          <p:nvPr/>
        </p:nvSpPr>
        <p:spPr>
          <a:xfrm>
            <a:off x="9722644" y="6411992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Método inductivo para investigación científica</a:t>
            </a:r>
            <a:endParaRPr lang="en-US" sz="1450" dirty="0"/>
          </a:p>
        </p:txBody>
      </p:sp>
      <p:sp>
        <p:nvSpPr>
          <p:cNvPr id="25" name="Shape 22"/>
          <p:cNvSpPr/>
          <p:nvPr/>
        </p:nvSpPr>
        <p:spPr>
          <a:xfrm>
            <a:off x="673060" y="6837878"/>
            <a:ext cx="13282851" cy="5475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864632" y="6959560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Descartes</a:t>
            </a:r>
            <a:endParaRPr lang="en-US" sz="1450" dirty="0"/>
          </a:p>
        </p:txBody>
      </p:sp>
      <p:sp>
        <p:nvSpPr>
          <p:cNvPr id="27" name="Text 24"/>
          <p:cNvSpPr/>
          <p:nvPr/>
        </p:nvSpPr>
        <p:spPr>
          <a:xfrm>
            <a:off x="5295543" y="6959560"/>
            <a:ext cx="403943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1596-1650</a:t>
            </a:r>
            <a:endParaRPr lang="en-US" sz="1450" dirty="0"/>
          </a:p>
        </p:txBody>
      </p:sp>
      <p:sp>
        <p:nvSpPr>
          <p:cNvPr id="28" name="Text 25"/>
          <p:cNvSpPr/>
          <p:nvPr/>
        </p:nvSpPr>
        <p:spPr>
          <a:xfrm>
            <a:off x="9722644" y="6959560"/>
            <a:ext cx="4043243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Duda metódica y razonamiento matemático</a:t>
            </a:r>
            <a:endParaRPr lang="en-US" sz="14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80182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Aplicaciones Contemporáneas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Inteligencia Artificial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Utiliza lógica computacional para simular razonamiento humano.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Física Cuántica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Aplica lógica multivalente para explicar fenómenos subatómicos.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39207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Investigación Interdisciplinaria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Combina métodos lógicos de diversas disciplinas científicas.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875" y="881420"/>
            <a:ext cx="7710249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Conclusiones: La Lógica como Herramienta Fundamental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16875" y="2571155"/>
            <a:ext cx="3701534" cy="67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2500+</a:t>
            </a:r>
            <a:endParaRPr lang="en-US" sz="5300" dirty="0"/>
          </a:p>
        </p:txBody>
      </p:sp>
      <p:sp>
        <p:nvSpPr>
          <p:cNvPr id="5" name="Text 2"/>
          <p:cNvSpPr/>
          <p:nvPr/>
        </p:nvSpPr>
        <p:spPr>
          <a:xfrm>
            <a:off x="1287423" y="3503057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Años de evolución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6875" y="3945850"/>
            <a:ext cx="3701534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Desarrollo histórico del pensamiento lógico-científico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25591" y="2571155"/>
            <a:ext cx="3701534" cy="67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100%</a:t>
            </a:r>
            <a:endParaRPr lang="en-US" sz="5300" dirty="0"/>
          </a:p>
        </p:txBody>
      </p:sp>
      <p:sp>
        <p:nvSpPr>
          <p:cNvPr id="8" name="Text 5"/>
          <p:cNvSpPr/>
          <p:nvPr/>
        </p:nvSpPr>
        <p:spPr>
          <a:xfrm>
            <a:off x="5296138" y="3503057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Disciplinas científicas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25591" y="3945850"/>
            <a:ext cx="3701534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Todas utilizan lógica como herramienta fundamental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721173" y="5318046"/>
            <a:ext cx="3701534" cy="675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300"/>
              </a:lnSpc>
              <a:buNone/>
            </a:pPr>
            <a:r>
              <a:rPr lang="en-US" sz="5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∞</a:t>
            </a:r>
            <a:endParaRPr lang="en-US" sz="5300" dirty="0"/>
          </a:p>
        </p:txBody>
      </p:sp>
      <p:sp>
        <p:nvSpPr>
          <p:cNvPr id="11" name="Text 8"/>
          <p:cNvSpPr/>
          <p:nvPr/>
        </p:nvSpPr>
        <p:spPr>
          <a:xfrm>
            <a:off x="3291721" y="6249948"/>
            <a:ext cx="2560320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Potencial futuro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2721173" y="6692741"/>
            <a:ext cx="3701534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Posibilidades ilimitadas para el desarrollo científico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88102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Introducción a la Lógica Científica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35869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¿Qué es la lógica científica?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Conjunto de principios que rigen el pensamiento racional y ordenado.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centra en el estudio de argumentos válidos y coherentes.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Su importancia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Establece las bases del razonamiento sistemático.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Permite estructurar correctamente el pensamiento científico.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3532227"/>
            <a:ext cx="29278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Fundamento científico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411337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Constituye el cimiento de todo conocimiento científico.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504324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Proporciona herramientas para evaluar la validez de teorías.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4617"/>
            <a:ext cx="82779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Roles de la Lógica en la Ciencia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495121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Estructuración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 el pensamiento científico de forma coherente.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28667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37" y="495121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65783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Validación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65783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Permite examinar rigurosamente hipótesis y teorías.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439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628650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Análisis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73441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Proporciona herramientas para descomponer problemas complejos.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28667" y="62439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737" y="628650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65783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Fundamentación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65783" y="6734413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Establece las bases para el conocimiento objetivo.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6475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Conceptos Científicos: Naturaleza y Clasificación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Formación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Surgen de la observación y abstracción de fenómenos.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Clasificación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organizan en categorías según sus propiedades.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Evolución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transforman con el avance del conocimiento.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Aplicación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utilizan para explicar y predecir fenómenos.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349" y="576501"/>
            <a:ext cx="7678103" cy="1308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Filósofos Naturalistas: Primeros Exploradores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454854" y="2199323"/>
            <a:ext cx="22860" cy="5453777"/>
          </a:xfrm>
          <a:prstGeom prst="roundRect">
            <a:avLst>
              <a:gd name="adj" fmla="val 384756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6667560" y="2658904"/>
            <a:ext cx="628174" cy="22860"/>
          </a:xfrm>
          <a:prstGeom prst="roundRect">
            <a:avLst>
              <a:gd name="adj" fmla="val 384756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6219289" y="2434828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51" y="2474059"/>
            <a:ext cx="314087" cy="39254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02009" y="2408634"/>
            <a:ext cx="3505200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Tales de Mileto (624-546 a.C.)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7502009" y="2861429"/>
            <a:ext cx="639544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Propuso el agua como principio fundamental de todo.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667560" y="4074676"/>
            <a:ext cx="628174" cy="22860"/>
          </a:xfrm>
          <a:prstGeom prst="roundRect">
            <a:avLst>
              <a:gd name="adj" fmla="val 384756"/>
            </a:avLst>
          </a:prstGeom>
          <a:solidFill>
            <a:srgbClr val="C7C7D0"/>
          </a:solidFill>
          <a:ln/>
        </p:spPr>
      </p:sp>
      <p:sp>
        <p:nvSpPr>
          <p:cNvPr id="11" name="Shape 7"/>
          <p:cNvSpPr/>
          <p:nvPr/>
        </p:nvSpPr>
        <p:spPr>
          <a:xfrm>
            <a:off x="6219289" y="3850600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51" y="3889831"/>
            <a:ext cx="314087" cy="39254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502009" y="3824407"/>
            <a:ext cx="3274695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Anaximandro (610-546 a.C.)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7502009" y="4277201"/>
            <a:ext cx="639544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Introdujo el concepto de "ápeiron", principio infinito y eterno.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667560" y="5490448"/>
            <a:ext cx="628174" cy="22860"/>
          </a:xfrm>
          <a:prstGeom prst="roundRect">
            <a:avLst>
              <a:gd name="adj" fmla="val 384756"/>
            </a:avLst>
          </a:prstGeom>
          <a:solidFill>
            <a:srgbClr val="C7C7D0"/>
          </a:solidFill>
          <a:ln/>
        </p:spPr>
      </p:sp>
      <p:sp>
        <p:nvSpPr>
          <p:cNvPr id="16" name="Shape 11"/>
          <p:cNvSpPr/>
          <p:nvPr/>
        </p:nvSpPr>
        <p:spPr>
          <a:xfrm>
            <a:off x="6219289" y="5266373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51" y="5305604"/>
            <a:ext cx="314087" cy="392549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502009" y="5240179"/>
            <a:ext cx="3181588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Anaxímenes (586-526 a.C.)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7502009" y="5692973"/>
            <a:ext cx="639544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Consideró el aire como elemento primordial del cosmos.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6667560" y="6906220"/>
            <a:ext cx="628174" cy="22860"/>
          </a:xfrm>
          <a:prstGeom prst="roundRect">
            <a:avLst>
              <a:gd name="adj" fmla="val 384756"/>
            </a:avLst>
          </a:prstGeom>
          <a:solidFill>
            <a:srgbClr val="C7C7D0"/>
          </a:solidFill>
          <a:ln/>
        </p:spPr>
      </p:sp>
      <p:sp>
        <p:nvSpPr>
          <p:cNvPr id="21" name="Shape 15"/>
          <p:cNvSpPr/>
          <p:nvPr/>
        </p:nvSpPr>
        <p:spPr>
          <a:xfrm>
            <a:off x="6219289" y="6682145"/>
            <a:ext cx="471130" cy="471130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751" y="6721376"/>
            <a:ext cx="314087" cy="392549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502009" y="6655951"/>
            <a:ext cx="2756059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Heráclito (535-484 a.C.)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7502009" y="7108746"/>
            <a:ext cx="6395442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Defendió el cambio constante y el fuego como elemento esencial.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19887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Aristóteles: Padre de la Clasificación Científica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Observación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7413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Base de todo conocimiento científico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Categorización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35091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Sistema de clasificación jerárquica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Causalidad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2998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Búsqueda de causas y principios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37382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Conocimiento Sistematizado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37382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Organización completa del saber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1375" y="638770"/>
            <a:ext cx="6965633" cy="465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Las Ciencias Naturales según Aristóteles</a:t>
            </a:r>
            <a:endParaRPr lang="en-US" sz="2900" dirty="0"/>
          </a:p>
        </p:txBody>
      </p:sp>
      <p:sp>
        <p:nvSpPr>
          <p:cNvPr id="4" name="Shape 1"/>
          <p:cNvSpPr/>
          <p:nvPr/>
        </p:nvSpPr>
        <p:spPr>
          <a:xfrm>
            <a:off x="521375" y="1327904"/>
            <a:ext cx="8101251" cy="1453991"/>
          </a:xfrm>
          <a:prstGeom prst="roundRect">
            <a:avLst>
              <a:gd name="adj" fmla="val 430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7942" y="1484471"/>
            <a:ext cx="1862376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Física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77942" y="1806535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Estudio del movimiento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77942" y="2096810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Análisis de causas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677942" y="2387084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Comprensión del cambio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521375" y="2930843"/>
            <a:ext cx="8101251" cy="1453991"/>
          </a:xfrm>
          <a:prstGeom prst="roundRect">
            <a:avLst>
              <a:gd name="adj" fmla="val 430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7942" y="3087410"/>
            <a:ext cx="1862376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Biología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677942" y="3409474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Clasificación de seres vivos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677942" y="3699748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Estudio de anatomía animal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77942" y="3990023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Observación de ciclos vitales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521375" y="4533781"/>
            <a:ext cx="8101251" cy="1453991"/>
          </a:xfrm>
          <a:prstGeom prst="roundRect">
            <a:avLst>
              <a:gd name="adj" fmla="val 430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77942" y="4690348"/>
            <a:ext cx="1862376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Astronomía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677942" y="5012412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 geocéntrico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677942" y="5302687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Esferas celestes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677942" y="5592961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Movimientos planetarios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521375" y="6136719"/>
            <a:ext cx="8101251" cy="1453991"/>
          </a:xfrm>
          <a:prstGeom prst="roundRect">
            <a:avLst>
              <a:gd name="adj" fmla="val 430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77942" y="6293287"/>
            <a:ext cx="1862376" cy="232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Meteorología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677942" y="6615351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Fenómenos atmosféricos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77942" y="6905625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Ciclos naturales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77942" y="7195899"/>
            <a:ext cx="7788116" cy="238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50"/>
              </a:lnSpc>
              <a:buSzPct val="100000"/>
              <a:buChar char="•"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Predicción de cambios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93103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Desarrollo de Categorías Científicas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544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Categorías Filosóficas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56549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Basadas en observación simple y razonamiento intuitivo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31174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Taxonomías Medievales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9756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Combinan observación con elementos teológicos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33299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Clasificaciones Modernas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63591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Fundamentadas en observación sistemática y experimentación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35330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Sistemas Contemporáneos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650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Basados en relaciones evolutivas y estructura molecular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Pensamiento Lógico y Método Científico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Observación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Fenómenos naturales despiertan curiosidad.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Hipótesis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Formulación de explicaciones tentativas.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Experimentación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Pruebas sistemáticas para validar hipótesis.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Conclusión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Establecimiento de principios generales.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2025-04-14T17:48:51Z</dcterms:created>
  <dcterms:modified xsi:type="dcterms:W3CDTF">2025-04-14T17:48:51Z</dcterms:modified>
</cp:coreProperties>
</file>