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7" r:id="rId21"/>
    <p:sldId id="275" r:id="rId22"/>
    <p:sldId id="276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CF3B1-6010-43CE-955D-9317CF5F80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148F6-8010-4B73-AF01-8C90CFD9ECF2}">
      <dgm:prSet/>
      <dgm:spPr/>
      <dgm:t>
        <a:bodyPr/>
        <a:lstStyle/>
        <a:p>
          <a:r>
            <a:rPr lang="es-EC" dirty="0"/>
            <a:t>Individuales</a:t>
          </a:r>
          <a:endParaRPr lang="en-US" dirty="0"/>
        </a:p>
      </dgm:t>
    </dgm:pt>
    <dgm:pt modelId="{4624F3FF-EDAF-4268-8AE6-90B298C57157}" type="parTrans" cxnId="{4DBC9C95-0FBA-4FBE-8FAC-90B29FAD754B}">
      <dgm:prSet/>
      <dgm:spPr/>
      <dgm:t>
        <a:bodyPr/>
        <a:lstStyle/>
        <a:p>
          <a:endParaRPr lang="en-US"/>
        </a:p>
      </dgm:t>
    </dgm:pt>
    <dgm:pt modelId="{3E6F8B96-5C09-49FE-9898-BC6DA27C0FE2}" type="sibTrans" cxnId="{4DBC9C95-0FBA-4FBE-8FAC-90B29FAD754B}">
      <dgm:prSet/>
      <dgm:spPr/>
      <dgm:t>
        <a:bodyPr/>
        <a:lstStyle/>
        <a:p>
          <a:endParaRPr lang="en-US"/>
        </a:p>
      </dgm:t>
    </dgm:pt>
    <dgm:pt modelId="{70C6F165-1D48-4290-B6D5-07FD598C83EC}">
      <dgm:prSet/>
      <dgm:spPr/>
      <dgm:t>
        <a:bodyPr/>
        <a:lstStyle/>
        <a:p>
          <a:r>
            <a:rPr lang="es-EC"/>
            <a:t>Colectivos (diversa índole). Ej. Identitarios </a:t>
          </a:r>
          <a:endParaRPr lang="en-US"/>
        </a:p>
      </dgm:t>
    </dgm:pt>
    <dgm:pt modelId="{90550258-738E-4E44-8560-C8772F12BCB6}" type="parTrans" cxnId="{F8117C1D-045C-47F9-A80D-241A4A8C7408}">
      <dgm:prSet/>
      <dgm:spPr/>
      <dgm:t>
        <a:bodyPr/>
        <a:lstStyle/>
        <a:p>
          <a:endParaRPr lang="en-US"/>
        </a:p>
      </dgm:t>
    </dgm:pt>
    <dgm:pt modelId="{EBBBA9AE-38EF-4162-8E05-136C75F8EB59}" type="sibTrans" cxnId="{F8117C1D-045C-47F9-A80D-241A4A8C7408}">
      <dgm:prSet/>
      <dgm:spPr/>
      <dgm:t>
        <a:bodyPr/>
        <a:lstStyle/>
        <a:p>
          <a:endParaRPr lang="en-US"/>
        </a:p>
      </dgm:t>
    </dgm:pt>
    <dgm:pt modelId="{1E4F8841-2106-4078-96F8-2B7B7FBEA1AF}">
      <dgm:prSet/>
      <dgm:spPr/>
      <dgm:t>
        <a:bodyPr/>
        <a:lstStyle/>
        <a:p>
          <a:r>
            <a:rPr lang="es-EC"/>
            <a:t>Políticos (por el Estado). Ej. Partidos políticos</a:t>
          </a:r>
          <a:endParaRPr lang="en-US"/>
        </a:p>
      </dgm:t>
    </dgm:pt>
    <dgm:pt modelId="{C16F2AA6-9C43-4436-AE43-8B8F2F56794D}" type="parTrans" cxnId="{13C5E3FF-E174-480A-AB3F-1F62CC6B2566}">
      <dgm:prSet/>
      <dgm:spPr/>
      <dgm:t>
        <a:bodyPr/>
        <a:lstStyle/>
        <a:p>
          <a:endParaRPr lang="en-US"/>
        </a:p>
      </dgm:t>
    </dgm:pt>
    <dgm:pt modelId="{52FE8D3C-9787-437B-A387-F17773B28768}" type="sibTrans" cxnId="{13C5E3FF-E174-480A-AB3F-1F62CC6B2566}">
      <dgm:prSet/>
      <dgm:spPr/>
      <dgm:t>
        <a:bodyPr/>
        <a:lstStyle/>
        <a:p>
          <a:endParaRPr lang="en-US"/>
        </a:p>
      </dgm:t>
    </dgm:pt>
    <dgm:pt modelId="{C087CDFB-5F00-4627-9380-6356CFA0569D}" type="pres">
      <dgm:prSet presAssocID="{339CF3B1-6010-43CE-955D-9317CF5F80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A4531D-6C13-422A-921E-2F6A39EBCC4A}" type="pres">
      <dgm:prSet presAssocID="{588148F6-8010-4B73-AF01-8C90CFD9ECF2}" presName="hierRoot1" presStyleCnt="0"/>
      <dgm:spPr/>
    </dgm:pt>
    <dgm:pt modelId="{1BEEA900-5D27-42EF-8DF6-7F0DD29E0619}" type="pres">
      <dgm:prSet presAssocID="{588148F6-8010-4B73-AF01-8C90CFD9ECF2}" presName="composite" presStyleCnt="0"/>
      <dgm:spPr/>
    </dgm:pt>
    <dgm:pt modelId="{F4F28EA7-48C0-46F5-9ADE-6442FE5D9C54}" type="pres">
      <dgm:prSet presAssocID="{588148F6-8010-4B73-AF01-8C90CFD9ECF2}" presName="background" presStyleLbl="node0" presStyleIdx="0" presStyleCnt="3"/>
      <dgm:spPr/>
    </dgm:pt>
    <dgm:pt modelId="{59A0C28A-9550-4DDD-9070-114AC0DB27C7}" type="pres">
      <dgm:prSet presAssocID="{588148F6-8010-4B73-AF01-8C90CFD9ECF2}" presName="text" presStyleLbl="fgAcc0" presStyleIdx="0" presStyleCnt="3" custLinFactNeighborX="0">
        <dgm:presLayoutVars>
          <dgm:chPref val="3"/>
        </dgm:presLayoutVars>
      </dgm:prSet>
      <dgm:spPr/>
    </dgm:pt>
    <dgm:pt modelId="{6DC797C1-39C2-495F-A0EC-727C2C4DEC69}" type="pres">
      <dgm:prSet presAssocID="{588148F6-8010-4B73-AF01-8C90CFD9ECF2}" presName="hierChild2" presStyleCnt="0"/>
      <dgm:spPr/>
    </dgm:pt>
    <dgm:pt modelId="{CA779BDB-3094-4A46-9A8A-AADD08A5E99F}" type="pres">
      <dgm:prSet presAssocID="{70C6F165-1D48-4290-B6D5-07FD598C83EC}" presName="hierRoot1" presStyleCnt="0"/>
      <dgm:spPr/>
    </dgm:pt>
    <dgm:pt modelId="{1DB50CF4-F261-441A-8F55-C34E117D75E7}" type="pres">
      <dgm:prSet presAssocID="{70C6F165-1D48-4290-B6D5-07FD598C83EC}" presName="composite" presStyleCnt="0"/>
      <dgm:spPr/>
    </dgm:pt>
    <dgm:pt modelId="{6D4DFAF1-749B-4546-83A9-3C56FEDA6D02}" type="pres">
      <dgm:prSet presAssocID="{70C6F165-1D48-4290-B6D5-07FD598C83EC}" presName="background" presStyleLbl="node0" presStyleIdx="1" presStyleCnt="3"/>
      <dgm:spPr/>
    </dgm:pt>
    <dgm:pt modelId="{8D46B3F8-F345-4463-8097-D50B6202F2DF}" type="pres">
      <dgm:prSet presAssocID="{70C6F165-1D48-4290-B6D5-07FD598C83EC}" presName="text" presStyleLbl="fgAcc0" presStyleIdx="1" presStyleCnt="3">
        <dgm:presLayoutVars>
          <dgm:chPref val="3"/>
        </dgm:presLayoutVars>
      </dgm:prSet>
      <dgm:spPr/>
    </dgm:pt>
    <dgm:pt modelId="{68495C45-D9E7-4DFE-AF95-E59CEF767764}" type="pres">
      <dgm:prSet presAssocID="{70C6F165-1D48-4290-B6D5-07FD598C83EC}" presName="hierChild2" presStyleCnt="0"/>
      <dgm:spPr/>
    </dgm:pt>
    <dgm:pt modelId="{F5E09361-AD73-4A11-83C0-F63101597ACF}" type="pres">
      <dgm:prSet presAssocID="{1E4F8841-2106-4078-96F8-2B7B7FBEA1AF}" presName="hierRoot1" presStyleCnt="0"/>
      <dgm:spPr/>
    </dgm:pt>
    <dgm:pt modelId="{F686354D-6A99-46B2-B203-4EE1487328C6}" type="pres">
      <dgm:prSet presAssocID="{1E4F8841-2106-4078-96F8-2B7B7FBEA1AF}" presName="composite" presStyleCnt="0"/>
      <dgm:spPr/>
    </dgm:pt>
    <dgm:pt modelId="{C0CC0701-8C44-4C01-A3A3-A5397B1ADAE4}" type="pres">
      <dgm:prSet presAssocID="{1E4F8841-2106-4078-96F8-2B7B7FBEA1AF}" presName="background" presStyleLbl="node0" presStyleIdx="2" presStyleCnt="3"/>
      <dgm:spPr/>
    </dgm:pt>
    <dgm:pt modelId="{E027D1C7-A01A-415A-81E9-B2B06894A4C8}" type="pres">
      <dgm:prSet presAssocID="{1E4F8841-2106-4078-96F8-2B7B7FBEA1AF}" presName="text" presStyleLbl="fgAcc0" presStyleIdx="2" presStyleCnt="3">
        <dgm:presLayoutVars>
          <dgm:chPref val="3"/>
        </dgm:presLayoutVars>
      </dgm:prSet>
      <dgm:spPr/>
    </dgm:pt>
    <dgm:pt modelId="{37EB5AD9-D814-4E1A-9110-858FB49C302E}" type="pres">
      <dgm:prSet presAssocID="{1E4F8841-2106-4078-96F8-2B7B7FBEA1AF}" presName="hierChild2" presStyleCnt="0"/>
      <dgm:spPr/>
    </dgm:pt>
  </dgm:ptLst>
  <dgm:cxnLst>
    <dgm:cxn modelId="{E1CBF61A-9DC8-4AF8-847C-6A9DD3834E2B}" type="presOf" srcId="{588148F6-8010-4B73-AF01-8C90CFD9ECF2}" destId="{59A0C28A-9550-4DDD-9070-114AC0DB27C7}" srcOrd="0" destOrd="0" presId="urn:microsoft.com/office/officeart/2005/8/layout/hierarchy1"/>
    <dgm:cxn modelId="{F8117C1D-045C-47F9-A80D-241A4A8C7408}" srcId="{339CF3B1-6010-43CE-955D-9317CF5F801C}" destId="{70C6F165-1D48-4290-B6D5-07FD598C83EC}" srcOrd="1" destOrd="0" parTransId="{90550258-738E-4E44-8560-C8772F12BCB6}" sibTransId="{EBBBA9AE-38EF-4162-8E05-136C75F8EB59}"/>
    <dgm:cxn modelId="{9FE56E3F-97EA-4FB3-80D6-6FC76DE17BA9}" type="presOf" srcId="{339CF3B1-6010-43CE-955D-9317CF5F801C}" destId="{C087CDFB-5F00-4627-9380-6356CFA0569D}" srcOrd="0" destOrd="0" presId="urn:microsoft.com/office/officeart/2005/8/layout/hierarchy1"/>
    <dgm:cxn modelId="{F8EC4A5A-41F6-48B6-A494-7E3DFFF41F50}" type="presOf" srcId="{1E4F8841-2106-4078-96F8-2B7B7FBEA1AF}" destId="{E027D1C7-A01A-415A-81E9-B2B06894A4C8}" srcOrd="0" destOrd="0" presId="urn:microsoft.com/office/officeart/2005/8/layout/hierarchy1"/>
    <dgm:cxn modelId="{E8051B83-CB60-41D2-83A9-002F9E88E927}" type="presOf" srcId="{70C6F165-1D48-4290-B6D5-07FD598C83EC}" destId="{8D46B3F8-F345-4463-8097-D50B6202F2DF}" srcOrd="0" destOrd="0" presId="urn:microsoft.com/office/officeart/2005/8/layout/hierarchy1"/>
    <dgm:cxn modelId="{4DBC9C95-0FBA-4FBE-8FAC-90B29FAD754B}" srcId="{339CF3B1-6010-43CE-955D-9317CF5F801C}" destId="{588148F6-8010-4B73-AF01-8C90CFD9ECF2}" srcOrd="0" destOrd="0" parTransId="{4624F3FF-EDAF-4268-8AE6-90B298C57157}" sibTransId="{3E6F8B96-5C09-49FE-9898-BC6DA27C0FE2}"/>
    <dgm:cxn modelId="{13C5E3FF-E174-480A-AB3F-1F62CC6B2566}" srcId="{339CF3B1-6010-43CE-955D-9317CF5F801C}" destId="{1E4F8841-2106-4078-96F8-2B7B7FBEA1AF}" srcOrd="2" destOrd="0" parTransId="{C16F2AA6-9C43-4436-AE43-8B8F2F56794D}" sibTransId="{52FE8D3C-9787-437B-A387-F17773B28768}"/>
    <dgm:cxn modelId="{2613C0FA-04B7-45A3-8E13-4BBEEC73B61F}" type="presParOf" srcId="{C087CDFB-5F00-4627-9380-6356CFA0569D}" destId="{AFA4531D-6C13-422A-921E-2F6A39EBCC4A}" srcOrd="0" destOrd="0" presId="urn:microsoft.com/office/officeart/2005/8/layout/hierarchy1"/>
    <dgm:cxn modelId="{C74D0229-435F-499B-A50C-AF8D8F124E98}" type="presParOf" srcId="{AFA4531D-6C13-422A-921E-2F6A39EBCC4A}" destId="{1BEEA900-5D27-42EF-8DF6-7F0DD29E0619}" srcOrd="0" destOrd="0" presId="urn:microsoft.com/office/officeart/2005/8/layout/hierarchy1"/>
    <dgm:cxn modelId="{B295A940-21E4-4690-B08C-DE6B5D8B6791}" type="presParOf" srcId="{1BEEA900-5D27-42EF-8DF6-7F0DD29E0619}" destId="{F4F28EA7-48C0-46F5-9ADE-6442FE5D9C54}" srcOrd="0" destOrd="0" presId="urn:microsoft.com/office/officeart/2005/8/layout/hierarchy1"/>
    <dgm:cxn modelId="{36210FF7-9E3F-438F-86CA-C0CBF6286ACB}" type="presParOf" srcId="{1BEEA900-5D27-42EF-8DF6-7F0DD29E0619}" destId="{59A0C28A-9550-4DDD-9070-114AC0DB27C7}" srcOrd="1" destOrd="0" presId="urn:microsoft.com/office/officeart/2005/8/layout/hierarchy1"/>
    <dgm:cxn modelId="{07400CED-E49F-4D05-9A7B-43C818C1BCEC}" type="presParOf" srcId="{AFA4531D-6C13-422A-921E-2F6A39EBCC4A}" destId="{6DC797C1-39C2-495F-A0EC-727C2C4DEC69}" srcOrd="1" destOrd="0" presId="urn:microsoft.com/office/officeart/2005/8/layout/hierarchy1"/>
    <dgm:cxn modelId="{9B05E783-4258-447B-89A3-DBEF5A6061DA}" type="presParOf" srcId="{C087CDFB-5F00-4627-9380-6356CFA0569D}" destId="{CA779BDB-3094-4A46-9A8A-AADD08A5E99F}" srcOrd="1" destOrd="0" presId="urn:microsoft.com/office/officeart/2005/8/layout/hierarchy1"/>
    <dgm:cxn modelId="{B52F6D44-A308-484A-A6F7-5FDEBC0C48C7}" type="presParOf" srcId="{CA779BDB-3094-4A46-9A8A-AADD08A5E99F}" destId="{1DB50CF4-F261-441A-8F55-C34E117D75E7}" srcOrd="0" destOrd="0" presId="urn:microsoft.com/office/officeart/2005/8/layout/hierarchy1"/>
    <dgm:cxn modelId="{20004857-99F9-43FE-8990-8413C8F5B442}" type="presParOf" srcId="{1DB50CF4-F261-441A-8F55-C34E117D75E7}" destId="{6D4DFAF1-749B-4546-83A9-3C56FEDA6D02}" srcOrd="0" destOrd="0" presId="urn:microsoft.com/office/officeart/2005/8/layout/hierarchy1"/>
    <dgm:cxn modelId="{592F1606-C0C5-407D-8C70-F0E0AA9120AC}" type="presParOf" srcId="{1DB50CF4-F261-441A-8F55-C34E117D75E7}" destId="{8D46B3F8-F345-4463-8097-D50B6202F2DF}" srcOrd="1" destOrd="0" presId="urn:microsoft.com/office/officeart/2005/8/layout/hierarchy1"/>
    <dgm:cxn modelId="{B86FA09F-6295-41AF-9B1D-907C089D918F}" type="presParOf" srcId="{CA779BDB-3094-4A46-9A8A-AADD08A5E99F}" destId="{68495C45-D9E7-4DFE-AF95-E59CEF767764}" srcOrd="1" destOrd="0" presId="urn:microsoft.com/office/officeart/2005/8/layout/hierarchy1"/>
    <dgm:cxn modelId="{E66AC6D4-D3CE-4517-9C14-B112939816BC}" type="presParOf" srcId="{C087CDFB-5F00-4627-9380-6356CFA0569D}" destId="{F5E09361-AD73-4A11-83C0-F63101597ACF}" srcOrd="2" destOrd="0" presId="urn:microsoft.com/office/officeart/2005/8/layout/hierarchy1"/>
    <dgm:cxn modelId="{15F8D06B-22DD-4CC4-8815-1E134F05BA24}" type="presParOf" srcId="{F5E09361-AD73-4A11-83C0-F63101597ACF}" destId="{F686354D-6A99-46B2-B203-4EE1487328C6}" srcOrd="0" destOrd="0" presId="urn:microsoft.com/office/officeart/2005/8/layout/hierarchy1"/>
    <dgm:cxn modelId="{494C2F5A-7FE2-4AA6-865B-9AEAEF3CEA27}" type="presParOf" srcId="{F686354D-6A99-46B2-B203-4EE1487328C6}" destId="{C0CC0701-8C44-4C01-A3A3-A5397B1ADAE4}" srcOrd="0" destOrd="0" presId="urn:microsoft.com/office/officeart/2005/8/layout/hierarchy1"/>
    <dgm:cxn modelId="{CF9D3294-BECF-47C8-A7AE-9DFEEB1B33A1}" type="presParOf" srcId="{F686354D-6A99-46B2-B203-4EE1487328C6}" destId="{E027D1C7-A01A-415A-81E9-B2B06894A4C8}" srcOrd="1" destOrd="0" presId="urn:microsoft.com/office/officeart/2005/8/layout/hierarchy1"/>
    <dgm:cxn modelId="{41D86AB0-9FA0-454E-ACC9-0C1111479D58}" type="presParOf" srcId="{F5E09361-AD73-4A11-83C0-F63101597ACF}" destId="{37EB5AD9-D814-4E1A-9110-858FB49C30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28EA7-48C0-46F5-9ADE-6442FE5D9C54}">
      <dsp:nvSpPr>
        <dsp:cNvPr id="0" name=""/>
        <dsp:cNvSpPr/>
      </dsp:nvSpPr>
      <dsp:spPr>
        <a:xfrm>
          <a:off x="0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0C28A-9550-4DDD-9070-114AC0DB27C7}">
      <dsp:nvSpPr>
        <dsp:cNvPr id="0" name=""/>
        <dsp:cNvSpPr/>
      </dsp:nvSpPr>
      <dsp:spPr>
        <a:xfrm>
          <a:off x="322979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Individuales</a:t>
          </a:r>
          <a:endParaRPr lang="en-US" sz="2700" kern="1200" dirty="0"/>
        </a:p>
      </dsp:txBody>
      <dsp:txXfrm>
        <a:off x="377041" y="1317778"/>
        <a:ext cx="2798693" cy="1737704"/>
      </dsp:txXfrm>
    </dsp:sp>
    <dsp:sp modelId="{6D4DFAF1-749B-4546-83A9-3C56FEDA6D02}">
      <dsp:nvSpPr>
        <dsp:cNvPr id="0" name=""/>
        <dsp:cNvSpPr/>
      </dsp:nvSpPr>
      <dsp:spPr>
        <a:xfrm>
          <a:off x="3552776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B3F8-F345-4463-8097-D50B6202F2DF}">
      <dsp:nvSpPr>
        <dsp:cNvPr id="0" name=""/>
        <dsp:cNvSpPr/>
      </dsp:nvSpPr>
      <dsp:spPr>
        <a:xfrm>
          <a:off x="3875756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Colectivos (diversa índole). Ej. Identitarios </a:t>
          </a:r>
          <a:endParaRPr lang="en-US" sz="2700" kern="1200"/>
        </a:p>
      </dsp:txBody>
      <dsp:txXfrm>
        <a:off x="3929818" y="1317778"/>
        <a:ext cx="2798693" cy="1737704"/>
      </dsp:txXfrm>
    </dsp:sp>
    <dsp:sp modelId="{C0CC0701-8C44-4C01-A3A3-A5397B1ADAE4}">
      <dsp:nvSpPr>
        <dsp:cNvPr id="0" name=""/>
        <dsp:cNvSpPr/>
      </dsp:nvSpPr>
      <dsp:spPr>
        <a:xfrm>
          <a:off x="7105553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7D1C7-A01A-415A-81E9-B2B06894A4C8}">
      <dsp:nvSpPr>
        <dsp:cNvPr id="0" name=""/>
        <dsp:cNvSpPr/>
      </dsp:nvSpPr>
      <dsp:spPr>
        <a:xfrm>
          <a:off x="7428532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Políticos (por el Estado). Ej. Partidos políticos</a:t>
          </a:r>
          <a:endParaRPr lang="en-US" sz="2700" kern="1200"/>
        </a:p>
      </dsp:txBody>
      <dsp:txXfrm>
        <a:off x="7482594" y="1317778"/>
        <a:ext cx="2798693" cy="173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Cue5bjEGHpg?si=roAM7xr0uAsAOP5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dXk6HK8Tvo?si=Bva6_EBXV071d9H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cu7CYyT_n_Y?si=z4gAJzERcBYby53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77E97D-3555-A58C-6CF0-39B1CAD1D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es-EC" sz="5400"/>
              <a:t>Sociedad y cultura </a:t>
            </a:r>
            <a:endParaRPr lang="en-US" sz="5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B46F65-FC98-114C-1CFC-AF2FA18C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es-EC" dirty="0"/>
              <a:t>H</a:t>
            </a:r>
          </a:p>
          <a:p>
            <a:pPr algn="l"/>
            <a:r>
              <a:rPr lang="es-EC" dirty="0"/>
              <a:t>Iván Menes Aguirre</a:t>
            </a:r>
            <a:endParaRPr lang="en-US" dirty="0"/>
          </a:p>
        </p:txBody>
      </p:sp>
      <p:pic>
        <p:nvPicPr>
          <p:cNvPr id="4" name="Picture 3" descr="mano sujetando la bola">
            <a:extLst>
              <a:ext uri="{FF2B5EF4-FFF2-40B4-BE49-F238E27FC236}">
                <a16:creationId xmlns:a16="http://schemas.microsoft.com/office/drawing/2014/main" id="{5776D21C-FA3B-E25A-C7D9-46A32679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96" r="16243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D8FE70-2A3A-0B2C-CA5E-910ACDFE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Paradigma de la identidad </a:t>
            </a:r>
            <a:endParaRPr lang="en-US" dirty="0"/>
          </a:p>
        </p:txBody>
      </p:sp>
      <p:pic>
        <p:nvPicPr>
          <p:cNvPr id="1028" name="Picture 4" descr="Judith Butler - Wikipedia, la enciclopedia libre">
            <a:extLst>
              <a:ext uri="{FF2B5EF4-FFF2-40B4-BE49-F238E27FC236}">
                <a16:creationId xmlns:a16="http://schemas.microsoft.com/office/drawing/2014/main" id="{986A385C-1A22-3FE0-BD74-F075838C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5094"/>
          <a:stretch/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DDB147-76C2-C272-E57D-CA88A16E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s-EC" sz="1800"/>
              <a:t>Elementos (supuestos) que se utilizan para definir la identidad personal o colectiva</a:t>
            </a:r>
          </a:p>
          <a:p>
            <a:r>
              <a:rPr lang="es-EC" sz="1800"/>
              <a:t>Relacionados con el contexto social. Ej. Identidas sexual en sociedades conservadoras</a:t>
            </a:r>
          </a:p>
          <a:p>
            <a:r>
              <a:rPr lang="es-EC" sz="1800"/>
              <a:t>Estudio de las estructuras de poder: racismo, colonialismo, patriarcado, clasismo, etc.</a:t>
            </a:r>
          </a:p>
          <a:p>
            <a:r>
              <a:rPr lang="es-EC" sz="1800"/>
              <a:t>Lo postmoderno o postmaterial </a:t>
            </a:r>
          </a:p>
          <a:p>
            <a:endParaRPr lang="es-EC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1838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016FA66-B958-3A21-91DF-D3AF705EC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91BCB6-C42D-94B8-9D7F-0F342901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7" y="548640"/>
            <a:ext cx="4416552" cy="2250895"/>
          </a:xfrm>
        </p:spPr>
        <p:txBody>
          <a:bodyPr anchor="t">
            <a:normAutofit/>
          </a:bodyPr>
          <a:lstStyle/>
          <a:p>
            <a:r>
              <a:rPr lang="es-EC" dirty="0"/>
              <a:t>Identidad y nación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7ADCAA-C663-F490-5B32-CB1E8BB4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167" y="548640"/>
            <a:ext cx="5687568" cy="22508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 dirty="0"/>
              <a:t>Grupo humano con un sentido de pertenencia común: elementos culturales, territorio e historia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El Estado-nación. Origen en Paz de Westfalia (1648)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Auge a finales del siglo XIX y sobre todo tras las dos GM.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La cuestión ecuatoriana: El Ecuador es un estado-nación?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Identidad nacional y globalización </a:t>
            </a:r>
            <a:endParaRPr lang="en-US" sz="1500" dirty="0"/>
          </a:p>
        </p:txBody>
      </p:sp>
      <p:pic>
        <p:nvPicPr>
          <p:cNvPr id="2050" name="Picture 2" descr="Estado nación - Wikipedia, la enciclopedia libre">
            <a:extLst>
              <a:ext uri="{FF2B5EF4-FFF2-40B4-BE49-F238E27FC236}">
                <a16:creationId xmlns:a16="http://schemas.microsoft.com/office/drawing/2014/main" id="{6CF1EF9E-CBA4-224F-7F0C-DE37EEED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653"/>
          <a:stretch/>
        </p:blipFill>
        <p:spPr bwMode="auto">
          <a:xfrm>
            <a:off x="20" y="3121318"/>
            <a:ext cx="6071589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cuador, país que conserva su identidad cultural">
            <a:extLst>
              <a:ext uri="{FF2B5EF4-FFF2-40B4-BE49-F238E27FC236}">
                <a16:creationId xmlns:a16="http://schemas.microsoft.com/office/drawing/2014/main" id="{CCA7FEFC-45EE-E1DD-7D7D-1E2984F3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r="5724" b="-1"/>
          <a:stretch/>
        </p:blipFill>
        <p:spPr bwMode="auto">
          <a:xfrm>
            <a:off x="6127318" y="3121318"/>
            <a:ext cx="6064682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9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A2735C7-5144-B406-7BFC-F95CA33CC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DA4880-8B2F-1BAD-F1E2-D2EC17C1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209" y="4741983"/>
            <a:ext cx="8728364" cy="90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Identidad de la mujer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9B28A-0A17-5475-62E9-74DA1EA8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209" y="5746691"/>
            <a:ext cx="8728364" cy="6695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/>
              <a:t>Qué constituye la identidad de una mujer?</a:t>
            </a:r>
          </a:p>
        </p:txBody>
      </p:sp>
      <p:pic>
        <p:nvPicPr>
          <p:cNvPr id="1026" name="Picture 2" descr="Por qué la política de identidad no puede liberar a las mujeres">
            <a:extLst>
              <a:ext uri="{FF2B5EF4-FFF2-40B4-BE49-F238E27FC236}">
                <a16:creationId xmlns:a16="http://schemas.microsoft.com/office/drawing/2014/main" id="{2AE2BFA6-9546-5130-1389-EA69A10B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62" y="1109985"/>
            <a:ext cx="5562360" cy="31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jer, una identidad de género sin ataduras – Anodis">
            <a:extLst>
              <a:ext uri="{FF2B5EF4-FFF2-40B4-BE49-F238E27FC236}">
                <a16:creationId xmlns:a16="http://schemas.microsoft.com/office/drawing/2014/main" id="{DAEFD837-F8D1-7419-65F1-90ABFCD0F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101" y="1326149"/>
            <a:ext cx="5623596" cy="29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AAE72A-FAB7-E7C5-3D49-C85088F8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sz="2800"/>
              <a:t>Diferencia entre sexo biológico, género y sexualidad</a:t>
            </a:r>
            <a:endParaRPr lang="en-US" sz="2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5C96C4-86B1-E0CF-6AF5-D1580811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s-EC" sz="1800"/>
              <a:t>Sexo biológico: características físicas y fisiológicas</a:t>
            </a:r>
          </a:p>
          <a:p>
            <a:r>
              <a:rPr lang="es-EC" sz="1800"/>
              <a:t>Género: construcción que abarca un rol social definido</a:t>
            </a:r>
          </a:p>
          <a:p>
            <a:r>
              <a:rPr lang="es-EC" sz="1800"/>
              <a:t>Sexualidad: características referentes a la atracción personal</a:t>
            </a:r>
            <a:endParaRPr lang="en-US" sz="1800"/>
          </a:p>
        </p:txBody>
      </p:sp>
      <p:pic>
        <p:nvPicPr>
          <p:cNvPr id="2050" name="Picture 2" descr="Identidad sexual - Wikipedia, la enciclopedia libre">
            <a:extLst>
              <a:ext uri="{FF2B5EF4-FFF2-40B4-BE49-F238E27FC236}">
                <a16:creationId xmlns:a16="http://schemas.microsoft.com/office/drawing/2014/main" id="{CB9DB53B-F588-EB37-FAEC-EF7B2C95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860097"/>
            <a:ext cx="5837780" cy="31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EC6018-D283-0913-FF89-8092C0EA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r>
              <a:rPr lang="es-EC" dirty="0"/>
              <a:t>Feminismo</a:t>
            </a:r>
            <a:endParaRPr lang="en-US" dirty="0"/>
          </a:p>
        </p:txBody>
      </p:sp>
      <p:pic>
        <p:nvPicPr>
          <p:cNvPr id="3074" name="Picture 2" descr="Cuáles son las cuatro olas del feminismo en la historia">
            <a:extLst>
              <a:ext uri="{FF2B5EF4-FFF2-40B4-BE49-F238E27FC236}">
                <a16:creationId xmlns:a16="http://schemas.microsoft.com/office/drawing/2014/main" id="{340E03E6-DA2D-C9CE-1F24-43D20F6B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" y="1792223"/>
            <a:ext cx="6113926" cy="305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3618F2-552F-BD3E-FE5F-02125FF2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176" y="1792224"/>
            <a:ext cx="4307527" cy="4517136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400"/>
              <a:t>Movimiento social, político, cultural y económico que busca eliminar la discriminación contra las mujeres</a:t>
            </a:r>
          </a:p>
          <a:p>
            <a:pPr>
              <a:lnSpc>
                <a:spcPct val="110000"/>
              </a:lnSpc>
            </a:pPr>
            <a:r>
              <a:rPr lang="es-EC" sz="1400"/>
              <a:t>Variedad del feminismo. Ej. Interseccionalidad</a:t>
            </a:r>
          </a:p>
          <a:p>
            <a:pPr>
              <a:lnSpc>
                <a:spcPct val="110000"/>
              </a:lnSpc>
            </a:pPr>
            <a:r>
              <a:rPr lang="es-EC" sz="1400"/>
              <a:t>Puede un hombre ser feminista?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C" sz="1400"/>
              <a:t>Tres olas del feminismo</a:t>
            </a:r>
          </a:p>
          <a:p>
            <a:pPr>
              <a:lnSpc>
                <a:spcPct val="110000"/>
              </a:lnSpc>
            </a:pPr>
            <a:r>
              <a:rPr lang="es-EC" sz="1400"/>
              <a:t>Primera: sufragio y autonomía de la mujer (finales siglo XIX e inicios del XX)</a:t>
            </a:r>
          </a:p>
          <a:p>
            <a:pPr>
              <a:lnSpc>
                <a:spcPct val="110000"/>
              </a:lnSpc>
            </a:pPr>
            <a:r>
              <a:rPr lang="es-EC" sz="1400"/>
              <a:t>Segunda: educación e igualdad laboral (mediados siglo XX)</a:t>
            </a:r>
          </a:p>
          <a:p>
            <a:pPr>
              <a:lnSpc>
                <a:spcPct val="110000"/>
              </a:lnSpc>
            </a:pPr>
            <a:r>
              <a:rPr lang="es-EC" sz="1400"/>
              <a:t>Tercera ola: interseccionalidad y sexualidad (finales siglo XX)</a:t>
            </a:r>
          </a:p>
          <a:p>
            <a:pPr>
              <a:lnSpc>
                <a:spcPct val="110000"/>
              </a:lnSpc>
            </a:pPr>
            <a:r>
              <a:rPr lang="es-EC" sz="1400"/>
              <a:t>Cuarta ola: derechos reproductivos y activismo (actualidad)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0031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71BA8F79-7026-5538-EA25-002A7D12B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046A8A-BAA1-15AF-4E7F-850DA870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209" y="4360198"/>
            <a:ext cx="8728364" cy="11328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Feminismo y feminidad</a:t>
            </a:r>
          </a:p>
        </p:txBody>
      </p:sp>
      <p:pic>
        <p:nvPicPr>
          <p:cNvPr id="4098" name="Picture 2" descr="Ser feminista excluye la feminidad? - Centro Asclepeion">
            <a:extLst>
              <a:ext uri="{FF2B5EF4-FFF2-40B4-BE49-F238E27FC236}">
                <a16:creationId xmlns:a16="http://schemas.microsoft.com/office/drawing/2014/main" id="{49B5FDDE-6BAC-1232-E32B-ABA139EE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24431"/>
          <a:stretch/>
        </p:blipFill>
        <p:spPr bwMode="auto">
          <a:xfrm>
            <a:off x="1402" y="1"/>
            <a:ext cx="6069588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da y feminismo: la feminidad como performance y las liberaciones femeninas">
            <a:extLst>
              <a:ext uri="{FF2B5EF4-FFF2-40B4-BE49-F238E27FC236}">
                <a16:creationId xmlns:a16="http://schemas.microsoft.com/office/drawing/2014/main" id="{ADF0B52B-3FAE-26E5-6365-A0E0E08B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43" b="2"/>
          <a:stretch/>
        </p:blipFill>
        <p:spPr bwMode="auto">
          <a:xfrm>
            <a:off x="6121884" y="1"/>
            <a:ext cx="6082555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5B65AF-3D24-0AC3-3CB1-84D6080B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872216" cy="1132258"/>
          </a:xfrm>
        </p:spPr>
        <p:txBody>
          <a:bodyPr anchor="t">
            <a:normAutofit/>
          </a:bodyPr>
          <a:lstStyle/>
          <a:p>
            <a:r>
              <a:rPr lang="es-EC" dirty="0"/>
              <a:t>Feminismo en Ecuador y relación con el Estado</a:t>
            </a:r>
            <a:endParaRPr lang="en-US" dirty="0"/>
          </a:p>
        </p:txBody>
      </p:sp>
      <p:pic>
        <p:nvPicPr>
          <p:cNvPr id="5124" name="Picture 4" descr="Heroínas: Rosalía Arteaga Serrano">
            <a:extLst>
              <a:ext uri="{FF2B5EF4-FFF2-40B4-BE49-F238E27FC236}">
                <a16:creationId xmlns:a16="http://schemas.microsoft.com/office/drawing/2014/main" id="{ECD1C25E-37A9-3C32-AE14-D4674809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269" y="1821238"/>
            <a:ext cx="2845494" cy="44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n dibujo de una mujer&#10;&#10;El contenido generado por IA puede ser incorrecto.">
            <a:extLst>
              <a:ext uri="{FF2B5EF4-FFF2-40B4-BE49-F238E27FC236}">
                <a16:creationId xmlns:a16="http://schemas.microsoft.com/office/drawing/2014/main" id="{8D62CE8A-0CEF-8591-5064-A0567A7C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227" y="2343647"/>
            <a:ext cx="3163824" cy="34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01A2B9-B50C-7B29-8913-2926D3FF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619" y="1775012"/>
            <a:ext cx="3902243" cy="45343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 dirty="0"/>
              <a:t>Video de algunas mujeres destacadas en la historia de Ecuador: </a:t>
            </a:r>
            <a:r>
              <a:rPr lang="es-EC" sz="1500" dirty="0">
                <a:hlinkClick r:id="rId4"/>
              </a:rPr>
              <a:t>https://youtu.be/Cue5bjEGHpg?si=roAM7xr0uAsAOP5e</a:t>
            </a:r>
            <a:r>
              <a:rPr lang="es-EC" sz="1500" dirty="0"/>
              <a:t> 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Marcado inicialmente por una lucha política, laboral y educativa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A través de organizaciones sociales. Primer sindicato de mujeres (1976)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Participación política activa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Espacios institucionales y reconocimiento estatal. Ej. Tipificación del femicidio; cuotas de género.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87823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99B9EE-F02C-D256-F03A-81A83DA4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7333171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Principio de la interculturalidad y plurinacionalidad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DFB364-2FA6-4198-E695-E9004622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0" y="2212848"/>
            <a:ext cx="7333171" cy="4096512"/>
          </a:xfrm>
        </p:spPr>
        <p:txBody>
          <a:bodyPr>
            <a:normAutofit fontScale="92500" lnSpcReduction="10000"/>
          </a:bodyPr>
          <a:lstStyle/>
          <a:p>
            <a:r>
              <a:rPr lang="es-EC" sz="1800" dirty="0"/>
              <a:t>Interculturalidad: principio de respeto, promoción, interrelación y comprensión entre culturas</a:t>
            </a:r>
          </a:p>
          <a:p>
            <a:r>
              <a:rPr lang="es-EC" sz="1800" dirty="0"/>
              <a:t>Plurinacionalidad: reconocimiento activo de un Estado de la existencia de varias nacionalidades. Ej. Bolivia. Aceptación de modelos distintos de organización política y social. Ej. Justicia indígena</a:t>
            </a:r>
          </a:p>
          <a:p>
            <a:r>
              <a:rPr lang="es-EC" sz="1800" dirty="0"/>
              <a:t>SÍ es autonomía de las nacionalidades</a:t>
            </a:r>
          </a:p>
          <a:p>
            <a:r>
              <a:rPr lang="es-EC" sz="1800" dirty="0"/>
              <a:t>SÍ es la aceptación y promoción de diversas lenguas</a:t>
            </a:r>
          </a:p>
          <a:p>
            <a:r>
              <a:rPr lang="es-EC" sz="1800" dirty="0"/>
              <a:t>SÍ es un simbolismo cultural</a:t>
            </a:r>
          </a:p>
          <a:p>
            <a:r>
              <a:rPr lang="es-EC" sz="1800" dirty="0"/>
              <a:t>Sí son derechos colectivos</a:t>
            </a:r>
          </a:p>
          <a:p>
            <a:r>
              <a:rPr lang="es-EC" sz="1800" dirty="0"/>
              <a:t>NO es separatismo</a:t>
            </a:r>
            <a:endParaRPr lang="en-US" sz="1800" dirty="0"/>
          </a:p>
        </p:txBody>
      </p:sp>
      <p:pic>
        <p:nvPicPr>
          <p:cNvPr id="6148" name="Picture 4" descr="Nota conceptual sobre un Programa de Gestión intercultural del Conocimiento  a través de Plataformas territoriales / Centros de conectividad –  Biocultura y Cambio Climático">
            <a:extLst>
              <a:ext uri="{FF2B5EF4-FFF2-40B4-BE49-F238E27FC236}">
                <a16:creationId xmlns:a16="http://schemas.microsoft.com/office/drawing/2014/main" id="{07B95B95-FEA2-6935-F50A-384A5498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5" b="-3"/>
          <a:stretch/>
        </p:blipFill>
        <p:spPr bwMode="auto">
          <a:xfrm>
            <a:off x="8730108" y="10"/>
            <a:ext cx="3461891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Nacionalidades y Pueblos del Ecuador: ECUADOR: País Plurinacional e  Intercultural">
            <a:extLst>
              <a:ext uri="{FF2B5EF4-FFF2-40B4-BE49-F238E27FC236}">
                <a16:creationId xmlns:a16="http://schemas.microsoft.com/office/drawing/2014/main" id="{D08F9764-2D51-E83D-7968-CA8ED925B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r="17491"/>
          <a:stretch/>
        </p:blipFill>
        <p:spPr bwMode="auto">
          <a:xfrm>
            <a:off x="8730108" y="3454171"/>
            <a:ext cx="3461891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4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BBD1E7-C73A-EE13-0F8F-F3D8F541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rPr lang="es-EC" dirty="0"/>
              <a:t>Interculturalidad</a:t>
            </a:r>
            <a:endParaRPr lang="en-US" dirty="0"/>
          </a:p>
        </p:txBody>
      </p:sp>
      <p:pic>
        <p:nvPicPr>
          <p:cNvPr id="1026" name="Picture 2" descr="Pueblos indígenas de Ecuador - Wikipedia, la enciclopedia libre">
            <a:extLst>
              <a:ext uri="{FF2B5EF4-FFF2-40B4-BE49-F238E27FC236}">
                <a16:creationId xmlns:a16="http://schemas.microsoft.com/office/drawing/2014/main" id="{8B6A01B1-D7A7-BCF0-83A5-5C55C2E15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4" b="1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E21588-FA55-8759-F33F-F36FE497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r>
              <a:rPr lang="en-US" sz="1800">
                <a:hlinkClick r:id="rId3"/>
              </a:rPr>
              <a:t>https://youtu.be/qdXk6HK8Tvo?si=Bva6_EBXV071d9Ho</a:t>
            </a:r>
            <a:endParaRPr lang="en-US" sz="1800"/>
          </a:p>
          <a:p>
            <a:r>
              <a:rPr lang="en-US" sz="1800"/>
              <a:t>Pregunta en clase… creen que, bajo el principio de interculturalidad, la enseñanzas de lenguas como el quichua debería ser obligatoria? </a:t>
            </a:r>
          </a:p>
        </p:txBody>
      </p:sp>
    </p:spTree>
    <p:extLst>
      <p:ext uri="{BB962C8B-B14F-4D97-AF65-F5344CB8AC3E}">
        <p14:creationId xmlns:p14="http://schemas.microsoft.com/office/powerpoint/2010/main" val="164086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371FF3-D933-71E0-11A9-E3860DF8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420" y="1387927"/>
            <a:ext cx="3212502" cy="1942773"/>
          </a:xfrm>
        </p:spPr>
        <p:txBody>
          <a:bodyPr anchor="b">
            <a:normAutofit/>
          </a:bodyPr>
          <a:lstStyle/>
          <a:p>
            <a:r>
              <a:rPr lang="es-EC" dirty="0"/>
              <a:t>Etnia</a:t>
            </a:r>
            <a:endParaRPr lang="en-US" dirty="0"/>
          </a:p>
        </p:txBody>
      </p:sp>
      <p:pic>
        <p:nvPicPr>
          <p:cNvPr id="2050" name="Picture 2" descr="GRUPOS ETNICOS ECUADOR JEAN CARLOS CONTRERAS | Slide Set">
            <a:extLst>
              <a:ext uri="{FF2B5EF4-FFF2-40B4-BE49-F238E27FC236}">
                <a16:creationId xmlns:a16="http://schemas.microsoft.com/office/drawing/2014/main" id="{E13AC7EE-D962-B652-F7A0-81AC3DF7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5" b="-1"/>
          <a:stretch/>
        </p:blipFill>
        <p:spPr bwMode="auto">
          <a:xfrm>
            <a:off x="20" y="10"/>
            <a:ext cx="77233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D5CD42-0223-D6AE-E1F3-177A4475F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420" y="3412998"/>
            <a:ext cx="3212502" cy="27673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300" dirty="0"/>
              <a:t>Refleja la autopercepción con respecto a un pueblo o nacionalidad</a:t>
            </a:r>
          </a:p>
          <a:p>
            <a:pPr>
              <a:lnSpc>
                <a:spcPct val="110000"/>
              </a:lnSpc>
            </a:pPr>
            <a:r>
              <a:rPr lang="es-EC" sz="1300" dirty="0"/>
              <a:t>Diferencia con la palabra “raza”: esta última responde más a cuestiones fenotípicas</a:t>
            </a:r>
          </a:p>
          <a:p>
            <a:pPr>
              <a:lnSpc>
                <a:spcPct val="110000"/>
              </a:lnSpc>
            </a:pPr>
            <a:r>
              <a:rPr lang="es-EC" sz="1300" dirty="0"/>
              <a:t>Etnia: social y cultural antes que físico </a:t>
            </a:r>
          </a:p>
          <a:p>
            <a:pPr>
              <a:lnSpc>
                <a:spcPct val="110000"/>
              </a:lnSpc>
            </a:pPr>
            <a:r>
              <a:rPr lang="es-EC" sz="1300" dirty="0"/>
              <a:t>Pero… hay colectivos culturales que no se anclan a lo étnico. Ej. Subculturas urbanas.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1337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74456-11F3-FEF6-2320-D6A9FC66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Definición de Sociedad según autores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4E5EA-B723-76C2-B1AE-20C85595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r>
              <a:rPr lang="es-EC" sz="1800" dirty="0"/>
              <a:t>Aristóteles: hombre como ser social y político.</a:t>
            </a:r>
          </a:p>
          <a:p>
            <a:r>
              <a:rPr lang="es-EC" sz="1800" dirty="0"/>
              <a:t>Weber: </a:t>
            </a:r>
            <a:r>
              <a:rPr lang="es-ES" sz="1800" i="0" dirty="0">
                <a:effectLst/>
                <a:latin typeface="+mj-lt"/>
              </a:rPr>
              <a:t>sistema de relaciones entre individuos y grupos que forman una colectividad estructurada, donde la </a:t>
            </a:r>
            <a:r>
              <a:rPr lang="es-ES" sz="1800" b="1" i="0" dirty="0">
                <a:effectLst/>
                <a:latin typeface="+mj-lt"/>
              </a:rPr>
              <a:t>racionalización (burocratización predecible)</a:t>
            </a:r>
            <a:r>
              <a:rPr lang="es-ES" sz="1800" i="0" dirty="0">
                <a:effectLst/>
                <a:latin typeface="+mj-lt"/>
              </a:rPr>
              <a:t> y la acción racional son importantes. </a:t>
            </a:r>
          </a:p>
          <a:p>
            <a:r>
              <a:rPr lang="es-ES" sz="1800" dirty="0">
                <a:latin typeface="+mj-lt"/>
              </a:rPr>
              <a:t>Marx: grupos en función de clases sociales.</a:t>
            </a:r>
          </a:p>
          <a:p>
            <a:r>
              <a:rPr lang="es-ES" sz="1800" dirty="0">
                <a:latin typeface="+mj-lt"/>
              </a:rPr>
              <a:t>Durkheim: visión orgánica de la sociedad con </a:t>
            </a:r>
            <a:r>
              <a:rPr lang="es-ES" sz="1800" b="1" dirty="0">
                <a:latin typeface="+mj-lt"/>
              </a:rPr>
              <a:t>hechos sociales y anomias</a:t>
            </a:r>
            <a:r>
              <a:rPr lang="es-ES" sz="1800" dirty="0">
                <a:latin typeface="+mj-lt"/>
              </a:rPr>
              <a:t>.</a:t>
            </a:r>
          </a:p>
          <a:p>
            <a:r>
              <a:rPr lang="es-ES" sz="1800" dirty="0">
                <a:latin typeface="+mj-lt"/>
              </a:rPr>
              <a:t>Paréntesis en la sociología.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2050" name="Picture 2" descr="Sergio Elizondo Mora || Bitácora de Campo — Precursores y fundadores de la  Sociología">
            <a:extLst>
              <a:ext uri="{FF2B5EF4-FFF2-40B4-BE49-F238E27FC236}">
                <a16:creationId xmlns:a16="http://schemas.microsoft.com/office/drawing/2014/main" id="{5419CB6C-7B9A-2583-F4C3-DEA70AD3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7659" y="433384"/>
            <a:ext cx="4288977" cy="60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84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04C615-929B-B5B4-DC5B-167F3B4B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Subculturas urbanas</a:t>
            </a:r>
            <a:endParaRPr lang="en-US" dirty="0"/>
          </a:p>
        </p:txBody>
      </p:sp>
      <p:pic>
        <p:nvPicPr>
          <p:cNvPr id="1026" name="Picture 2" descr="8 ideas de Tribus urbanas | tribus urbanas, urbano, tribu">
            <a:extLst>
              <a:ext uri="{FF2B5EF4-FFF2-40B4-BE49-F238E27FC236}">
                <a16:creationId xmlns:a16="http://schemas.microsoft.com/office/drawing/2014/main" id="{E9CEED7E-5A49-568F-3936-A8337DCA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946" y="433384"/>
            <a:ext cx="4574909" cy="60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CF07A-A153-7B0A-8D08-9CEDEC6A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>
            <a:normAutofit/>
          </a:bodyPr>
          <a:lstStyle/>
          <a:p>
            <a:r>
              <a:rPr lang="es-EC" sz="1800" dirty="0"/>
              <a:t>Pequeños colectivos de ciudad que se diferencian sustancialmente de la cultura dominante.  </a:t>
            </a:r>
          </a:p>
          <a:p>
            <a:r>
              <a:rPr lang="es-EC" sz="1800" dirty="0"/>
              <a:t>Música, vestimenta, jerga, ritos, símbolos.</a:t>
            </a:r>
          </a:p>
          <a:p>
            <a:r>
              <a:rPr lang="es-EC" sz="1800" dirty="0"/>
              <a:t>Mal llamados “tribus” o “bandas”.</a:t>
            </a:r>
          </a:p>
          <a:p>
            <a:r>
              <a:rPr lang="es-EC" sz="1800" dirty="0"/>
              <a:t>A veces chocan entre sí.</a:t>
            </a:r>
          </a:p>
          <a:p>
            <a:r>
              <a:rPr lang="es-EC" sz="1800" dirty="0"/>
              <a:t>Diferencia con etnias… estas se anclan a pueblos, nacionalidades o un contexto histórico definido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0583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D905D5B-81A8-A5BA-F070-2788B26E0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99993-0361-3E14-70E5-1F95E13E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12141"/>
            <a:ext cx="4781603" cy="2332799"/>
          </a:xfrm>
        </p:spPr>
        <p:txBody>
          <a:bodyPr>
            <a:normAutofit/>
          </a:bodyPr>
          <a:lstStyle/>
          <a:p>
            <a:r>
              <a:rPr lang="es-EC" dirty="0"/>
              <a:t>Pueblos y nacionalidades del Ecuador</a:t>
            </a:r>
            <a:endParaRPr lang="en-US" dirty="0"/>
          </a:p>
        </p:txBody>
      </p:sp>
      <p:pic>
        <p:nvPicPr>
          <p:cNvPr id="3074" name="Picture 2" descr="Nacionalidades y Etnias del Ecuador: INTRODUCCIÓN">
            <a:extLst>
              <a:ext uri="{FF2B5EF4-FFF2-40B4-BE49-F238E27FC236}">
                <a16:creationId xmlns:a16="http://schemas.microsoft.com/office/drawing/2014/main" id="{215F2F7A-C035-A9EB-9BB5-17A619D0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" r="-1" b="-1"/>
          <a:stretch/>
        </p:blipFill>
        <p:spPr bwMode="auto">
          <a:xfrm>
            <a:off x="713615" y="681318"/>
            <a:ext cx="4680637" cy="308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E3E02C-FB88-E03A-1B67-AC364E17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550" y="548639"/>
            <a:ext cx="5548802" cy="579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800"/>
              <a:t>En el contexto ecuatoriano, se diferencian por la extensión de su identificación cultural.</a:t>
            </a:r>
          </a:p>
          <a:p>
            <a:r>
              <a:rPr lang="es-EC" sz="1800"/>
              <a:t>Pueblo:  Comunidades étnicas pequeñas, que pueden componer una nacionalidad. Ej. Pueblo puruhá, cañari, etc.</a:t>
            </a:r>
          </a:p>
          <a:p>
            <a:r>
              <a:rPr lang="es-EC" sz="1800"/>
              <a:t>Nacionalidad: Grupos milenarios grandes que comparten características más allá de lo cultural y se organizan de forma más compleja. Ej. Nacionalidad kichwa, tsáchila.  </a:t>
            </a:r>
          </a:p>
          <a:p>
            <a:pPr marL="0" indent="0">
              <a:buNone/>
            </a:pPr>
            <a:r>
              <a:rPr lang="es-EC" sz="1800"/>
              <a:t>Pueblos y nacionalidades del Ecuador: https://youtu.be/8aTCbsnJJsw?si=x-Zc9JgPR3jpa5wm </a:t>
            </a: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2485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80617B06-44B8-4627-86D2-CB786FC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38E51D-138D-112F-FB0A-70F42669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08" y="603504"/>
            <a:ext cx="5497561" cy="1522391"/>
          </a:xfrm>
        </p:spPr>
        <p:txBody>
          <a:bodyPr anchor="b">
            <a:normAutofit/>
          </a:bodyPr>
          <a:lstStyle/>
          <a:p>
            <a:r>
              <a:rPr lang="es-EC" sz="3300"/>
              <a:t>Historia del reconocimiento estatal de pueblos y nacionalidades</a:t>
            </a:r>
            <a:endParaRPr lang="en-US" sz="3300"/>
          </a:p>
        </p:txBody>
      </p:sp>
      <p:pic>
        <p:nvPicPr>
          <p:cNvPr id="4100" name="Picture 4" descr="El 21 de enero del 2000 va perdiendo significación | Política | Noticias |  El Universo">
            <a:extLst>
              <a:ext uri="{FF2B5EF4-FFF2-40B4-BE49-F238E27FC236}">
                <a16:creationId xmlns:a16="http://schemas.microsoft.com/office/drawing/2014/main" id="{9EEDC08B-B04D-3AB5-0E1B-CC8522536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9" r="1" b="1"/>
          <a:stretch/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l Levantamiento indígena, la temida protesta que cumple 30 años en Ecuador,  y habla sobre otro &quot;estallido social&quot;">
            <a:extLst>
              <a:ext uri="{FF2B5EF4-FFF2-40B4-BE49-F238E27FC236}">
                <a16:creationId xmlns:a16="http://schemas.microsoft.com/office/drawing/2014/main" id="{DC432871-F201-98BB-BEAC-0FDF63B0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3018" b="-3"/>
          <a:stretch/>
        </p:blipFill>
        <p:spPr bwMode="auto">
          <a:xfrm>
            <a:off x="1" y="3455000"/>
            <a:ext cx="5111706" cy="3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27E31D-8676-9981-F6F3-5344A4C9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108" y="2212848"/>
            <a:ext cx="5497561" cy="4096512"/>
          </a:xfrm>
        </p:spPr>
        <p:txBody>
          <a:bodyPr>
            <a:normAutofit fontScale="92500" lnSpcReduction="20000"/>
          </a:bodyPr>
          <a:lstStyle/>
          <a:p>
            <a:r>
              <a:rPr lang="es-EC" sz="1700" dirty="0"/>
              <a:t>Primer gran levantamiento indígena: 1990. Búsqueda de derechos colectivos.</a:t>
            </a:r>
          </a:p>
          <a:p>
            <a:r>
              <a:rPr lang="es-EC" sz="1700" dirty="0"/>
              <a:t>Contexto previo: reformas agrarias 1964 y 1973</a:t>
            </a:r>
          </a:p>
          <a:p>
            <a:r>
              <a:rPr lang="es-EC" sz="1700" dirty="0">
                <a:hlinkClick r:id="rId4"/>
              </a:rPr>
              <a:t>https://youtu.be/cu7CYyT_n_Y?si=z4gAJzERcBYby53K</a:t>
            </a:r>
            <a:r>
              <a:rPr lang="es-EC" sz="1700" dirty="0"/>
              <a:t> </a:t>
            </a:r>
          </a:p>
          <a:p>
            <a:r>
              <a:rPr lang="es-EC" sz="1700" dirty="0"/>
              <a:t>Consolidación como actores sociales y políticos. Ej. Derrocamiento de Mahuad en el 2000.</a:t>
            </a:r>
          </a:p>
          <a:p>
            <a:r>
              <a:rPr lang="es-EC" sz="1700" dirty="0"/>
              <a:t>Reconocimiento de derechos colectivos: culturales, territoriales, organizativos, educativos, consulta previa, preservación ancestral</a:t>
            </a:r>
          </a:p>
          <a:p>
            <a:r>
              <a:rPr lang="es-EC" sz="1700" dirty="0"/>
              <a:t>Breve paréntesis de derechos…</a:t>
            </a:r>
          </a:p>
          <a:p>
            <a:r>
              <a:rPr lang="es-EC" sz="1700" dirty="0"/>
              <a:t>Constitución 2008: montubios y afrodescendientes y plurinacionalidad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73366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45CD133-2398-9ECA-04B3-0C86CA10F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9637A-712B-57A0-2911-1566A478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884" y="1721224"/>
            <a:ext cx="3578309" cy="23070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UNIDAD 2: ÉPOCA ABORIGEN E INCA </a:t>
            </a:r>
          </a:p>
        </p:txBody>
      </p:sp>
      <p:pic>
        <p:nvPicPr>
          <p:cNvPr id="3" name="Picture 2" descr="Cultura inca: características e historia del Imperio Inca">
            <a:extLst>
              <a:ext uri="{FF2B5EF4-FFF2-40B4-BE49-F238E27FC236}">
                <a16:creationId xmlns:a16="http://schemas.microsoft.com/office/drawing/2014/main" id="{FC0020AE-83DF-60A3-F683-C4B593DC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r="808" b="-2"/>
          <a:stretch/>
        </p:blipFill>
        <p:spPr bwMode="auto">
          <a:xfrm>
            <a:off x="-1" y="-3961"/>
            <a:ext cx="7324263" cy="444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l Imperio de los incas">
            <a:extLst>
              <a:ext uri="{FF2B5EF4-FFF2-40B4-BE49-F238E27FC236}">
                <a16:creationId xmlns:a16="http://schemas.microsoft.com/office/drawing/2014/main" id="{3F13DC09-4749-F745-A30F-0226F0C40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" r="4" b="4"/>
          <a:stretch/>
        </p:blipFill>
        <p:spPr bwMode="auto">
          <a:xfrm>
            <a:off x="-1739" y="4490356"/>
            <a:ext cx="3636241" cy="23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ISTORIA DEL ECUADOR | Genially">
            <a:extLst>
              <a:ext uri="{FF2B5EF4-FFF2-40B4-BE49-F238E27FC236}">
                <a16:creationId xmlns:a16="http://schemas.microsoft.com/office/drawing/2014/main" id="{C3187DFB-463E-421D-D6A5-2E071EA8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8" r="5" b="5"/>
          <a:stretch/>
        </p:blipFill>
        <p:spPr bwMode="auto">
          <a:xfrm>
            <a:off x="3702295" y="4493109"/>
            <a:ext cx="3620229" cy="23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85A25-41F7-9C2F-9C25-814EF193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 fontScale="90000"/>
          </a:bodyPr>
          <a:lstStyle/>
          <a:p>
            <a:r>
              <a:rPr lang="es-EC" dirty="0"/>
              <a:t>El Ecuador aborigen: los primeros pobladores</a:t>
            </a:r>
            <a:endParaRPr lang="en-US" dirty="0"/>
          </a:p>
        </p:txBody>
      </p:sp>
      <p:pic>
        <p:nvPicPr>
          <p:cNvPr id="2050" name="Picture 2" descr="Cultura Las Vegas - Enciclopedia del Ecuador">
            <a:extLst>
              <a:ext uri="{FF2B5EF4-FFF2-40B4-BE49-F238E27FC236}">
                <a16:creationId xmlns:a16="http://schemas.microsoft.com/office/drawing/2014/main" id="{1649253E-74E1-FDEA-0066-1EAD0CDE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r="13373" b="-2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EEBE36-A5CE-020B-B55E-354B0B309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r>
              <a:rPr lang="es-EC" sz="1800" dirty="0"/>
              <a:t>Periodo Paleoindio (12 000-4 000 </a:t>
            </a:r>
            <a:r>
              <a:rPr lang="es-EC" sz="1800" dirty="0" err="1"/>
              <a:t>a.C</a:t>
            </a:r>
            <a:r>
              <a:rPr lang="es-EC" sz="1800" dirty="0"/>
              <a:t>)</a:t>
            </a:r>
          </a:p>
          <a:p>
            <a:r>
              <a:rPr lang="es-EC" sz="1800" dirty="0"/>
              <a:t>Cazadores-recolectores (no dominaban la agricultura)</a:t>
            </a:r>
          </a:p>
          <a:p>
            <a:r>
              <a:rPr lang="es-EC" sz="1800" dirty="0"/>
              <a:t>Herramientas de piedra</a:t>
            </a:r>
          </a:p>
          <a:p>
            <a:r>
              <a:rPr lang="es-EC" sz="1800" dirty="0"/>
              <a:t>Cultura Las Vegas</a:t>
            </a:r>
          </a:p>
          <a:p>
            <a:r>
              <a:rPr lang="es-EC" sz="1800" dirty="0"/>
              <a:t>Los amantes de Sumpa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182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2C20C-B76A-A411-4E7C-92DFC53D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sz="3300"/>
              <a:t>Sociedades agrícolas incipientes </a:t>
            </a:r>
            <a:endParaRPr lang="en-US" sz="33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D21170-1DE7-A624-04A2-6FFAA882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/>
              <a:t>Periodo Arcaico (4 000-1 500 a.C)</a:t>
            </a:r>
          </a:p>
          <a:p>
            <a:pPr>
              <a:lnSpc>
                <a:spcPct val="110000"/>
              </a:lnSpc>
            </a:pPr>
            <a:r>
              <a:rPr lang="es-EC" sz="1500"/>
              <a:t>Uso primitivo de la agricultura: maíz y ciertas frutas</a:t>
            </a:r>
          </a:p>
          <a:p>
            <a:pPr>
              <a:lnSpc>
                <a:spcPct val="110000"/>
              </a:lnSpc>
            </a:pPr>
            <a:r>
              <a:rPr lang="es-EC" sz="1500"/>
              <a:t>Inicio de rituales complejos: “funerales” y sacrificios</a:t>
            </a:r>
          </a:p>
          <a:p>
            <a:pPr>
              <a:lnSpc>
                <a:spcPct val="110000"/>
              </a:lnSpc>
            </a:pPr>
            <a:r>
              <a:rPr lang="es-EC" sz="1500"/>
              <a:t>Organización más compleja de la sociedad</a:t>
            </a:r>
          </a:p>
          <a:p>
            <a:pPr>
              <a:lnSpc>
                <a:spcPct val="110000"/>
              </a:lnSpc>
            </a:pPr>
            <a:r>
              <a:rPr lang="es-EC" sz="1500"/>
              <a:t>Cultura Valdivia</a:t>
            </a:r>
          </a:p>
          <a:p>
            <a:pPr>
              <a:lnSpc>
                <a:spcPct val="110000"/>
              </a:lnSpc>
            </a:pPr>
            <a:r>
              <a:rPr lang="es-EC" sz="1500"/>
              <a:t>Culto a la fertilidad femenina   </a:t>
            </a:r>
          </a:p>
          <a:p>
            <a:pPr>
              <a:lnSpc>
                <a:spcPct val="110000"/>
              </a:lnSpc>
            </a:pPr>
            <a:endParaRPr lang="en-US" sz="1500"/>
          </a:p>
        </p:txBody>
      </p:sp>
      <p:pic>
        <p:nvPicPr>
          <p:cNvPr id="3074" name="Picture 2" descr="ᐉ Cultura Valdivia: características, arte y legado ❤️">
            <a:extLst>
              <a:ext uri="{FF2B5EF4-FFF2-40B4-BE49-F238E27FC236}">
                <a16:creationId xmlns:a16="http://schemas.microsoft.com/office/drawing/2014/main" id="{23BD9F69-7056-4732-EEEE-484AA666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852799"/>
            <a:ext cx="5837780" cy="3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19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828B4-1B11-505D-1832-62A7E8C5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953569" cy="1527048"/>
          </a:xfrm>
        </p:spPr>
        <p:txBody>
          <a:bodyPr anchor="b">
            <a:normAutofit/>
          </a:bodyPr>
          <a:lstStyle/>
          <a:p>
            <a:r>
              <a:rPr lang="es-EC" sz="3300"/>
              <a:t>Sociedades agrícolas superiores y supra comunales</a:t>
            </a:r>
            <a:endParaRPr lang="en-US" sz="33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1126F5-0371-2629-A17B-017D551B6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953569" cy="4096512"/>
          </a:xfrm>
        </p:spPr>
        <p:txBody>
          <a:bodyPr>
            <a:normAutofit/>
          </a:bodyPr>
          <a:lstStyle/>
          <a:p>
            <a:r>
              <a:rPr lang="es-EC" sz="1800"/>
              <a:t>Periodo formativo (1 500 a.C-500 d.C)</a:t>
            </a:r>
          </a:p>
          <a:p>
            <a:r>
              <a:rPr lang="es-EC" sz="1800"/>
              <a:t>Agricultura consolidada y pleno desarrollo alfarero </a:t>
            </a:r>
          </a:p>
          <a:p>
            <a:r>
              <a:rPr lang="es-EC" sz="1800"/>
              <a:t>Herramientas complejas</a:t>
            </a:r>
          </a:p>
          <a:p>
            <a:r>
              <a:rPr lang="es-EC" sz="1800"/>
              <a:t>Comercio primitivo (trueque), incluso entre culturas</a:t>
            </a:r>
          </a:p>
          <a:p>
            <a:r>
              <a:rPr lang="es-EC" sz="1800"/>
              <a:t>Concha spondylus (valor para rituales y ornamentos)</a:t>
            </a:r>
          </a:p>
          <a:p>
            <a:r>
              <a:rPr lang="es-EC" sz="1800"/>
              <a:t>Fuerte iconografía religiosa</a:t>
            </a:r>
          </a:p>
          <a:p>
            <a:r>
              <a:rPr lang="es-EC" sz="1800"/>
              <a:t>Culturas Machalilla y Chorrera</a:t>
            </a:r>
          </a:p>
          <a:p>
            <a:endParaRPr lang="en-US" sz="1800"/>
          </a:p>
        </p:txBody>
      </p:sp>
      <p:pic>
        <p:nvPicPr>
          <p:cNvPr id="1028" name="Picture 4" descr="Cultura chorrera, guangala, tolita primera parte de ECA by dominiquezurita7  on emaze">
            <a:extLst>
              <a:ext uri="{FF2B5EF4-FFF2-40B4-BE49-F238E27FC236}">
                <a16:creationId xmlns:a16="http://schemas.microsoft.com/office/drawing/2014/main" id="{8D20BA69-C9DA-88FB-DE1A-5F093B31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9" r="2" b="39282"/>
          <a:stretch/>
        </p:blipFill>
        <p:spPr bwMode="auto">
          <a:xfrm>
            <a:off x="7435018" y="10"/>
            <a:ext cx="4756982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ondylus - Wikipedia, la enciclopedia libre">
            <a:extLst>
              <a:ext uri="{FF2B5EF4-FFF2-40B4-BE49-F238E27FC236}">
                <a16:creationId xmlns:a16="http://schemas.microsoft.com/office/drawing/2014/main" id="{06C416D4-3349-F442-B3FC-7E6AF426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r="-4" b="-4"/>
          <a:stretch/>
        </p:blipFill>
        <p:spPr bwMode="auto">
          <a:xfrm>
            <a:off x="7435018" y="3454171"/>
            <a:ext cx="4756982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9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0617B06-44B8-4627-86D2-CB786FC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E92A00-2D6F-C9AE-6808-85DF47E1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08" y="603504"/>
            <a:ext cx="5497561" cy="1522391"/>
          </a:xfrm>
        </p:spPr>
        <p:txBody>
          <a:bodyPr anchor="b">
            <a:normAutofit/>
          </a:bodyPr>
          <a:lstStyle/>
          <a:p>
            <a:r>
              <a:rPr lang="es-EC" dirty="0"/>
              <a:t>Sociedad</a:t>
            </a:r>
            <a:endParaRPr lang="en-US" dirty="0"/>
          </a:p>
        </p:txBody>
      </p:sp>
      <p:pic>
        <p:nvPicPr>
          <p:cNvPr id="1028" name="Picture 4" descr="Émile Durkheim - Wikipedia, la enciclopedia libre">
            <a:extLst>
              <a:ext uri="{FF2B5EF4-FFF2-40B4-BE49-F238E27FC236}">
                <a16:creationId xmlns:a16="http://schemas.microsoft.com/office/drawing/2014/main" id="{92FC9249-09FD-7A1B-EBF1-D33B7959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r="2" b="43018"/>
          <a:stretch/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ÍGENES SOCIALES DE LA DIVISIÓN SOCIAL DEL TRABAJO :: TEXTOS DE SOCIEDAD Y  CULTURA">
            <a:extLst>
              <a:ext uri="{FF2B5EF4-FFF2-40B4-BE49-F238E27FC236}">
                <a16:creationId xmlns:a16="http://schemas.microsoft.com/office/drawing/2014/main" id="{B797D0B2-2587-1D5A-780B-063089FC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36"/>
          <a:stretch/>
        </p:blipFill>
        <p:spPr bwMode="auto">
          <a:xfrm>
            <a:off x="1" y="3455000"/>
            <a:ext cx="5111706" cy="3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40869-5067-815D-7C91-35BB37711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108" y="2212848"/>
            <a:ext cx="5497561" cy="4096512"/>
          </a:xfrm>
        </p:spPr>
        <p:txBody>
          <a:bodyPr>
            <a:normAutofit/>
          </a:bodyPr>
          <a:lstStyle/>
          <a:p>
            <a:r>
              <a:rPr lang="es-EC" sz="1800"/>
              <a:t>Construcción social articulada en las relaciones humanas (González 1995)</a:t>
            </a:r>
          </a:p>
          <a:p>
            <a:r>
              <a:rPr lang="es-EC" sz="1800"/>
              <a:t>División y especialización social del trabajo (Durkheim)</a:t>
            </a:r>
          </a:p>
          <a:p>
            <a:r>
              <a:rPr lang="es-EC" sz="1800"/>
              <a:t>Relaciones sociales, económicas y morales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601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06077B-0E6B-90B0-3514-7069651E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s-EC" dirty="0"/>
              <a:t>Análisis de los comportamientos sociales</a:t>
            </a:r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6CDF4B2-E454-CFCE-2FEF-9FC5DD185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062874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8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505821-D663-3DB0-DD3A-250688A2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“Sociedad” en la actualidad</a:t>
            </a:r>
            <a:endParaRPr lang="en-US" dirty="0"/>
          </a:p>
        </p:txBody>
      </p:sp>
      <p:pic>
        <p:nvPicPr>
          <p:cNvPr id="1026" name="Picture 2" descr="La sociedad del espectáculo | Cinemateca de Bogotá">
            <a:extLst>
              <a:ext uri="{FF2B5EF4-FFF2-40B4-BE49-F238E27FC236}">
                <a16:creationId xmlns:a16="http://schemas.microsoft.com/office/drawing/2014/main" id="{6FDBB5A0-7033-EBEE-36C6-70588CA4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1" r="2" b="11614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2018E-C85A-5878-5D6E-7D98B1A2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/>
              <a:t>Extendido a cuestiones identitarias o contemporáneas </a:t>
            </a:r>
          </a:p>
          <a:p>
            <a:r>
              <a:rPr lang="es-EC" sz="1800"/>
              <a:t>Sociedad civil</a:t>
            </a:r>
          </a:p>
          <a:p>
            <a:r>
              <a:rPr lang="es-EC" sz="1800"/>
              <a:t>Ej. Sociedades de minorías; sociedad del espectáculo, sociedad digital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1877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4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1CFE10-FFCD-233C-3CC6-24216B39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Cultura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0C118A-3F08-7812-BA01-963A675A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700"/>
              <a:t>Según la UNESCO: </a:t>
            </a:r>
            <a:r>
              <a:rPr lang="es-ES" sz="1700" b="0" i="0">
                <a:effectLst/>
                <a:latin typeface="+mj-lt"/>
              </a:rPr>
              <a:t>Conjunto de los rasgos distintivos, espirituales, materiales y afectivos que caracterizan una sociedad o grupo social. </a:t>
            </a:r>
          </a:p>
          <a:p>
            <a:r>
              <a:rPr lang="es-ES" sz="1700">
                <a:latin typeface="+mj-lt"/>
              </a:rPr>
              <a:t>Elementos que construyen la identidad de un grupo humano.</a:t>
            </a:r>
          </a:p>
          <a:p>
            <a:r>
              <a:rPr lang="es-ES" sz="1700">
                <a:latin typeface="+mj-lt"/>
              </a:rPr>
              <a:t>González (1995): cultura como sistema social; como aparato de aprendizaje; como hecho social; como elemento en construcción; como herramienta de cambio. Ej. Mayo del 68.</a:t>
            </a:r>
            <a:endParaRPr lang="en-US" sz="1700">
              <a:latin typeface="+mj-lt"/>
            </a:endParaRPr>
          </a:p>
        </p:txBody>
      </p:sp>
      <p:pic>
        <p:nvPicPr>
          <p:cNvPr id="2050" name="Picture 2" descr="Mayo del 68 representó conquistas para las mujeres | RTVE">
            <a:extLst>
              <a:ext uri="{FF2B5EF4-FFF2-40B4-BE49-F238E27FC236}">
                <a16:creationId xmlns:a16="http://schemas.microsoft.com/office/drawing/2014/main" id="{93E86BBB-7136-53F8-58CC-075FE888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r="20780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7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F30667-8F57-3AD9-53B5-7D439F19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Manifestaciones culturales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28FB5-04B0-25EF-5F6C-C64CF5FE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 dirty="0"/>
              <a:t>Tarea en clase: nombre todos los elementos de manifestaciones culturales que se le vengan a la mente. Ej. Arquitectura, gastronomía.</a:t>
            </a:r>
          </a:p>
          <a:p>
            <a:r>
              <a:rPr lang="es-EC" sz="1800" dirty="0"/>
              <a:t>Ponga un ejemplo por cada una. Ej. Arquitectura barroca, gastronomía riobambeña (hornado, ceviche de chochos, etcétera)</a:t>
            </a:r>
            <a:endParaRPr lang="en-US" sz="1800" dirty="0"/>
          </a:p>
        </p:txBody>
      </p:sp>
      <p:pic>
        <p:nvPicPr>
          <p:cNvPr id="3074" name="Picture 2" descr="Protección de manifestaciones de las culturas populares - Mi Patente">
            <a:extLst>
              <a:ext uri="{FF2B5EF4-FFF2-40B4-BE49-F238E27FC236}">
                <a16:creationId xmlns:a16="http://schemas.microsoft.com/office/drawing/2014/main" id="{2D66FDD5-BF23-079F-D9D2-285D7DDF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38914" b="-1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5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098" name="Picture 2" descr="Los diablos salen de Píllaro para bailar en Ecuador - Ecuador Travel">
            <a:extLst>
              <a:ext uri="{FF2B5EF4-FFF2-40B4-BE49-F238E27FC236}">
                <a16:creationId xmlns:a16="http://schemas.microsoft.com/office/drawing/2014/main" id="{C8B0815E-A977-F21A-6ABA-AABADA02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r="2" b="2"/>
          <a:stretch/>
        </p:blipFill>
        <p:spPr bwMode="auto">
          <a:xfrm>
            <a:off x="731521" y="2011679"/>
            <a:ext cx="468435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491F4-DF18-9349-5311-932C6714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551" y="548638"/>
            <a:ext cx="5546770" cy="57607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C" sz="1800"/>
              <a:t>Todo lo que contribuya a la construcción de una cultura</a:t>
            </a:r>
          </a:p>
          <a:p>
            <a:r>
              <a:rPr lang="en-US" sz="1800"/>
              <a:t>Vestimenta</a:t>
            </a:r>
          </a:p>
          <a:p>
            <a:r>
              <a:rPr lang="en-US" sz="1800"/>
              <a:t>Expresiones artísiticas: música, artesanías, movimientos artísticos, estilos arquitectónicos, narraciones, literature, etc.</a:t>
            </a:r>
          </a:p>
          <a:p>
            <a:r>
              <a:rPr lang="en-US" sz="1800"/>
              <a:t>Religión</a:t>
            </a:r>
          </a:p>
          <a:p>
            <a:r>
              <a:rPr lang="en-US" sz="1800"/>
              <a:t>Ritos y tradiciones</a:t>
            </a:r>
          </a:p>
          <a:p>
            <a:r>
              <a:rPr lang="en-US" sz="1800"/>
              <a:t>Materiales del día a día. Ej. Herramientas de trabajo</a:t>
            </a:r>
          </a:p>
          <a:p>
            <a:r>
              <a:rPr lang="en-US" sz="1800"/>
              <a:t>Creencias generals (cosmovisiones positivas y negativas)</a:t>
            </a:r>
          </a:p>
          <a:p>
            <a:r>
              <a:rPr lang="en-US" sz="1800"/>
              <a:t>Festividades</a:t>
            </a:r>
          </a:p>
          <a:p>
            <a:r>
              <a:rPr lang="en-US" sz="1800"/>
              <a:t>Personajes ilustres</a:t>
            </a:r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597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09574D-2BFB-DE2B-B0F1-6E279AB3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7333171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Paradigma de la identidad: qué es un paradigma?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996B11-E9B5-52B4-AFED-E37141F62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0" y="2212848"/>
            <a:ext cx="7333171" cy="4096512"/>
          </a:xfrm>
        </p:spPr>
        <p:txBody>
          <a:bodyPr>
            <a:normAutofit/>
          </a:bodyPr>
          <a:lstStyle/>
          <a:p>
            <a:r>
              <a:rPr lang="es-EC" sz="1800" dirty="0"/>
              <a:t>Modelo o marco teórico para entender una realidad social: lentes para entender fenómenos</a:t>
            </a:r>
          </a:p>
          <a:p>
            <a:r>
              <a:rPr lang="es-EC" sz="1800" dirty="0"/>
              <a:t>Anclados a métodos de Investigación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Ejemplos</a:t>
            </a:r>
            <a:r>
              <a:rPr lang="en-US" sz="1800" dirty="0"/>
              <a:t>:</a:t>
            </a:r>
          </a:p>
          <a:p>
            <a:r>
              <a:rPr lang="en-US" sz="1800" dirty="0" err="1"/>
              <a:t>Positivismo</a:t>
            </a:r>
            <a:r>
              <a:rPr lang="en-US" sz="1800" dirty="0"/>
              <a:t>: “</a:t>
            </a:r>
            <a:r>
              <a:rPr lang="en-US" sz="1800" dirty="0" err="1"/>
              <a:t>realidad</a:t>
            </a:r>
            <a:r>
              <a:rPr lang="en-US" sz="1800" dirty="0"/>
              <a:t> </a:t>
            </a:r>
            <a:r>
              <a:rPr lang="en-US" sz="1800" dirty="0" err="1"/>
              <a:t>objetiva</a:t>
            </a:r>
            <a:r>
              <a:rPr lang="en-US" sz="1800" dirty="0"/>
              <a:t>”</a:t>
            </a:r>
          </a:p>
          <a:p>
            <a:r>
              <a:rPr lang="en-US" sz="1800" dirty="0" err="1"/>
              <a:t>Subjetivismo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Constructivismo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Teoría</a:t>
            </a:r>
            <a:r>
              <a:rPr lang="en-US" sz="1800" dirty="0"/>
              <a:t> </a:t>
            </a:r>
            <a:r>
              <a:rPr lang="en-US" sz="1800" dirty="0" err="1"/>
              <a:t>crítica</a:t>
            </a:r>
            <a:r>
              <a:rPr lang="en-US" sz="1800" dirty="0"/>
              <a:t>: “</a:t>
            </a:r>
            <a:r>
              <a:rPr lang="en-US" sz="1800" dirty="0" err="1"/>
              <a:t>hija</a:t>
            </a:r>
            <a:r>
              <a:rPr lang="en-US" sz="1800" dirty="0"/>
              <a:t> del </a:t>
            </a:r>
            <a:r>
              <a:rPr lang="en-US" sz="1800" dirty="0" err="1"/>
              <a:t>marxismo</a:t>
            </a:r>
            <a:r>
              <a:rPr lang="en-US" sz="1800" dirty="0"/>
              <a:t>”</a:t>
            </a:r>
            <a:endParaRPr lang="es-EC" sz="1800" dirty="0"/>
          </a:p>
        </p:txBody>
      </p:sp>
      <p:pic>
        <p:nvPicPr>
          <p:cNvPr id="1028" name="Picture 4" descr="Foucault nunca está en paz | Nueva Sociedad">
            <a:extLst>
              <a:ext uri="{FF2B5EF4-FFF2-40B4-BE49-F238E27FC236}">
                <a16:creationId xmlns:a16="http://schemas.microsoft.com/office/drawing/2014/main" id="{E292FBD8-7E5E-D8C6-F66A-BFBC337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18034" b="-1"/>
          <a:stretch/>
        </p:blipFill>
        <p:spPr bwMode="auto">
          <a:xfrm>
            <a:off x="8730108" y="10"/>
            <a:ext cx="3461891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gusto Comte: ¿La ciencia sustituye a la religión?">
            <a:extLst>
              <a:ext uri="{FF2B5EF4-FFF2-40B4-BE49-F238E27FC236}">
                <a16:creationId xmlns:a16="http://schemas.microsoft.com/office/drawing/2014/main" id="{08EA8D09-4CB2-D79B-32E5-53020B8F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23154" b="3"/>
          <a:stretch/>
        </p:blipFill>
        <p:spPr bwMode="auto">
          <a:xfrm>
            <a:off x="8730108" y="3454171"/>
            <a:ext cx="3461891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5060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1222</Words>
  <Application>Microsoft Office PowerPoint</Application>
  <PresentationFormat>Panorámica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Arial</vt:lpstr>
      <vt:lpstr>Neue Haas Grotesk Text Pro</vt:lpstr>
      <vt:lpstr>VanillaVTI</vt:lpstr>
      <vt:lpstr>Sociedad y cultura </vt:lpstr>
      <vt:lpstr>Definición de Sociedad según autores</vt:lpstr>
      <vt:lpstr>Sociedad</vt:lpstr>
      <vt:lpstr>Análisis de los comportamientos sociales</vt:lpstr>
      <vt:lpstr>“Sociedad” en la actualidad</vt:lpstr>
      <vt:lpstr>Cultura</vt:lpstr>
      <vt:lpstr>Manifestaciones culturales </vt:lpstr>
      <vt:lpstr>Presentación de PowerPoint</vt:lpstr>
      <vt:lpstr>Paradigma de la identidad: qué es un paradigma? </vt:lpstr>
      <vt:lpstr>Paradigma de la identidad </vt:lpstr>
      <vt:lpstr>Identidad y nación</vt:lpstr>
      <vt:lpstr>Identidad de la mujer</vt:lpstr>
      <vt:lpstr>Diferencia entre sexo biológico, género y sexualidad</vt:lpstr>
      <vt:lpstr>Feminismo</vt:lpstr>
      <vt:lpstr>Feminismo y feminidad</vt:lpstr>
      <vt:lpstr>Feminismo en Ecuador y relación con el Estado</vt:lpstr>
      <vt:lpstr>Principio de la interculturalidad y plurinacionalidad</vt:lpstr>
      <vt:lpstr>Interculturalidad</vt:lpstr>
      <vt:lpstr>Etnia</vt:lpstr>
      <vt:lpstr>Subculturas urbanas</vt:lpstr>
      <vt:lpstr>Pueblos y nacionalidades del Ecuador</vt:lpstr>
      <vt:lpstr>Historia del reconocimiento estatal de pueblos y nacionalidades</vt:lpstr>
      <vt:lpstr>UNIDAD 2: ÉPOCA ABORIGEN E INCA </vt:lpstr>
      <vt:lpstr>El Ecuador aborigen: los primeros pobladores</vt:lpstr>
      <vt:lpstr>Sociedades agrícolas incipientes </vt:lpstr>
      <vt:lpstr>Sociedades agrícolas superiores y supra comunales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39</cp:revision>
  <dcterms:created xsi:type="dcterms:W3CDTF">2025-04-22T04:01:35Z</dcterms:created>
  <dcterms:modified xsi:type="dcterms:W3CDTF">2025-05-08T14:38:38Z</dcterms:modified>
</cp:coreProperties>
</file>